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6"/>
  </p:notesMasterIdLst>
  <p:handoutMasterIdLst>
    <p:handoutMasterId r:id="rId167"/>
  </p:handoutMasterIdLst>
  <p:sldIdLst>
    <p:sldId id="257" r:id="rId2"/>
    <p:sldId id="266" r:id="rId3"/>
    <p:sldId id="271" r:id="rId4"/>
    <p:sldId id="555" r:id="rId5"/>
    <p:sldId id="562" r:id="rId6"/>
    <p:sldId id="545" r:id="rId7"/>
    <p:sldId id="546" r:id="rId8"/>
    <p:sldId id="547" r:id="rId9"/>
    <p:sldId id="544" r:id="rId10"/>
    <p:sldId id="549" r:id="rId11"/>
    <p:sldId id="551" r:id="rId12"/>
    <p:sldId id="556" r:id="rId13"/>
    <p:sldId id="403" r:id="rId14"/>
    <p:sldId id="550" r:id="rId15"/>
    <p:sldId id="548" r:id="rId16"/>
    <p:sldId id="552" r:id="rId17"/>
    <p:sldId id="553" r:id="rId18"/>
    <p:sldId id="283" r:id="rId19"/>
    <p:sldId id="467" r:id="rId20"/>
    <p:sldId id="491" r:id="rId21"/>
    <p:sldId id="492" r:id="rId22"/>
    <p:sldId id="493" r:id="rId23"/>
    <p:sldId id="532" r:id="rId24"/>
    <p:sldId id="530" r:id="rId25"/>
    <p:sldId id="531" r:id="rId26"/>
    <p:sldId id="533" r:id="rId27"/>
    <p:sldId id="535" r:id="rId28"/>
    <p:sldId id="534" r:id="rId29"/>
    <p:sldId id="536" r:id="rId30"/>
    <p:sldId id="356" r:id="rId31"/>
    <p:sldId id="468" r:id="rId32"/>
    <p:sldId id="469" r:id="rId33"/>
    <p:sldId id="494" r:id="rId34"/>
    <p:sldId id="495" r:id="rId35"/>
    <p:sldId id="537" r:id="rId36"/>
    <p:sldId id="538" r:id="rId37"/>
    <p:sldId id="284" r:id="rId38"/>
    <p:sldId id="359" r:id="rId39"/>
    <p:sldId id="527" r:id="rId40"/>
    <p:sldId id="496" r:id="rId41"/>
    <p:sldId id="524" r:id="rId42"/>
    <p:sldId id="525" r:id="rId43"/>
    <p:sldId id="526" r:id="rId44"/>
    <p:sldId id="539" r:id="rId45"/>
    <p:sldId id="287" r:id="rId46"/>
    <p:sldId id="470" r:id="rId47"/>
    <p:sldId id="471" r:id="rId48"/>
    <p:sldId id="497" r:id="rId49"/>
    <p:sldId id="498" r:id="rId50"/>
    <p:sldId id="362" r:id="rId51"/>
    <p:sldId id="472" r:id="rId52"/>
    <p:sldId id="473" r:id="rId53"/>
    <p:sldId id="529" r:id="rId54"/>
    <p:sldId id="540" r:id="rId55"/>
    <p:sldId id="541" r:id="rId56"/>
    <p:sldId id="542" r:id="rId57"/>
    <p:sldId id="365" r:id="rId58"/>
    <p:sldId id="474" r:id="rId59"/>
    <p:sldId id="367" r:id="rId60"/>
    <p:sldId id="475" r:id="rId61"/>
    <p:sldId id="290" r:id="rId62"/>
    <p:sldId id="291" r:id="rId63"/>
    <p:sldId id="292" r:id="rId64"/>
    <p:sldId id="369" r:id="rId65"/>
    <p:sldId id="370" r:id="rId66"/>
    <p:sldId id="371" r:id="rId67"/>
    <p:sldId id="372" r:id="rId68"/>
    <p:sldId id="373" r:id="rId69"/>
    <p:sldId id="374" r:id="rId70"/>
    <p:sldId id="294" r:id="rId71"/>
    <p:sldId id="375" r:id="rId72"/>
    <p:sldId id="295" r:id="rId73"/>
    <p:sldId id="296" r:id="rId74"/>
    <p:sldId id="376" r:id="rId75"/>
    <p:sldId id="377" r:id="rId76"/>
    <p:sldId id="378" r:id="rId77"/>
    <p:sldId id="464" r:id="rId78"/>
    <p:sldId id="465" r:id="rId79"/>
    <p:sldId id="466" r:id="rId80"/>
    <p:sldId id="299" r:id="rId81"/>
    <p:sldId id="300" r:id="rId82"/>
    <p:sldId id="382" r:id="rId83"/>
    <p:sldId id="383" r:id="rId84"/>
    <p:sldId id="385" r:id="rId85"/>
    <p:sldId id="386" r:id="rId86"/>
    <p:sldId id="399" r:id="rId87"/>
    <p:sldId id="387" r:id="rId88"/>
    <p:sldId id="400" r:id="rId89"/>
    <p:sldId id="388" r:id="rId90"/>
    <p:sldId id="389" r:id="rId91"/>
    <p:sldId id="401" r:id="rId92"/>
    <p:sldId id="390" r:id="rId93"/>
    <p:sldId id="392" r:id="rId94"/>
    <p:sldId id="394" r:id="rId95"/>
    <p:sldId id="395" r:id="rId96"/>
    <p:sldId id="396" r:id="rId97"/>
    <p:sldId id="397" r:id="rId98"/>
    <p:sldId id="402" r:id="rId99"/>
    <p:sldId id="557" r:id="rId100"/>
    <p:sldId id="404" r:id="rId101"/>
    <p:sldId id="314" r:id="rId102"/>
    <p:sldId id="554" r:id="rId103"/>
    <p:sldId id="563" r:id="rId104"/>
    <p:sldId id="315" r:id="rId105"/>
    <p:sldId id="476" r:id="rId106"/>
    <p:sldId id="543" r:id="rId107"/>
    <p:sldId id="318" r:id="rId108"/>
    <p:sldId id="321" r:id="rId109"/>
    <p:sldId id="478" r:id="rId110"/>
    <p:sldId id="479" r:id="rId111"/>
    <p:sldId id="407" r:id="rId112"/>
    <p:sldId id="480" r:id="rId113"/>
    <p:sldId id="481" r:id="rId114"/>
    <p:sldId id="410" r:id="rId115"/>
    <p:sldId id="412" r:id="rId116"/>
    <p:sldId id="482" r:id="rId117"/>
    <p:sldId id="483" r:id="rId118"/>
    <p:sldId id="558" r:id="rId119"/>
    <p:sldId id="414" r:id="rId120"/>
    <p:sldId id="564" r:id="rId121"/>
    <p:sldId id="323" r:id="rId122"/>
    <p:sldId id="345" r:id="rId123"/>
    <p:sldId id="459" r:id="rId124"/>
    <p:sldId id="566" r:id="rId125"/>
    <p:sldId id="565" r:id="rId126"/>
    <p:sldId id="569" r:id="rId127"/>
    <p:sldId id="559" r:id="rId128"/>
    <p:sldId id="415" r:id="rId129"/>
    <p:sldId id="460" r:id="rId130"/>
    <p:sldId id="324" r:id="rId131"/>
    <p:sldId id="344" r:id="rId132"/>
    <p:sldId id="560" r:id="rId133"/>
    <p:sldId id="325" r:id="rId134"/>
    <p:sldId id="326" r:id="rId135"/>
    <p:sldId id="327" r:id="rId136"/>
    <p:sldId id="442" r:id="rId137"/>
    <p:sldId id="328" r:id="rId138"/>
    <p:sldId id="329" r:id="rId139"/>
    <p:sldId id="330" r:id="rId140"/>
    <p:sldId id="432" r:id="rId141"/>
    <p:sldId id="462" r:id="rId142"/>
    <p:sldId id="434" r:id="rId143"/>
    <p:sldId id="333" r:id="rId144"/>
    <p:sldId id="334" r:id="rId145"/>
    <p:sldId id="336" r:id="rId146"/>
    <p:sldId id="337" r:id="rId147"/>
    <p:sldId id="338" r:id="rId148"/>
    <p:sldId id="339" r:id="rId149"/>
    <p:sldId id="340" r:id="rId150"/>
    <p:sldId id="341" r:id="rId151"/>
    <p:sldId id="342" r:id="rId152"/>
    <p:sldId id="463" r:id="rId153"/>
    <p:sldId id="567" r:id="rId154"/>
    <p:sldId id="489" r:id="rId155"/>
    <p:sldId id="417" r:id="rId156"/>
    <p:sldId id="419" r:id="rId157"/>
    <p:sldId id="420" r:id="rId158"/>
    <p:sldId id="421" r:id="rId159"/>
    <p:sldId id="422" r:id="rId160"/>
    <p:sldId id="423" r:id="rId161"/>
    <p:sldId id="430" r:id="rId162"/>
    <p:sldId id="568" r:id="rId163"/>
    <p:sldId id="561" r:id="rId164"/>
    <p:sldId id="425" r:id="rId16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33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21" autoAdjust="0"/>
  </p:normalViewPr>
  <p:slideViewPr>
    <p:cSldViewPr>
      <p:cViewPr>
        <p:scale>
          <a:sx n="140" d="100"/>
          <a:sy n="140" d="100"/>
        </p:scale>
        <p:origin x="1642" y="198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414"/>
    </p:cViewPr>
  </p:sorterViewPr>
  <p:notesViewPr>
    <p:cSldViewPr>
      <p:cViewPr varScale="1">
        <p:scale>
          <a:sx n="82" d="100"/>
          <a:sy n="82"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17.xml.rels><?xml version="1.0" encoding="UTF-8" standalone="yes"?>
<Relationships xmlns="http://schemas.openxmlformats.org/package/2006/relationships"><Relationship Id="rId3" Type="http://schemas.openxmlformats.org/officeDocument/2006/relationships/hyperlink" Target="INTEGRACI&#211;N%20DE%20LA%20CUENTA%20P&#218;BLICA%20ESTATAL_definitivo.pptx#-1,96,Diapositiva 96" TargetMode="External"/><Relationship Id="rId2" Type="http://schemas.openxmlformats.org/officeDocument/2006/relationships/hyperlink" Target="INTEGRACI&#211;N%20DE%20LA%20CUENTA%20P&#218;BLICA%20ESTATAL_definitivo.pptx#-1,94,Diapositiva 94" TargetMode="External"/><Relationship Id="rId1" Type="http://schemas.openxmlformats.org/officeDocument/2006/relationships/hyperlink" Target="INTEGRACI&#211;N%20DE%20LA%20CUENTA%20P&#218;BLICA%20ESTATAL_definitivo.pptx#-1,91,Diapositiva 91" TargetMode="External"/><Relationship Id="rId4" Type="http://schemas.openxmlformats.org/officeDocument/2006/relationships/hyperlink" Target="INTEGRACI&#211;N%20DE%20LA%20CUENTA%20P&#218;BLICA%20ESTATAL_definitivo.pptx#-1,100,Diapositiva 100" TargetMode="External"/></Relationships>
</file>

<file path=ppt/diagrams/_rels/drawing17.xml.rels><?xml version="1.0" encoding="UTF-8" standalone="yes"?>
<Relationships xmlns="http://schemas.openxmlformats.org/package/2006/relationships"><Relationship Id="rId3" Type="http://schemas.openxmlformats.org/officeDocument/2006/relationships/hyperlink" Target="INTEGRACI&#211;N%20DE%20LA%20CUENTA%20P&#218;BLICA%20ESTATAL_definitivo.pptx#-1,96,Diapositiva 96" TargetMode="External"/><Relationship Id="rId2" Type="http://schemas.openxmlformats.org/officeDocument/2006/relationships/hyperlink" Target="INTEGRACI&#211;N%20DE%20LA%20CUENTA%20P&#218;BLICA%20ESTATAL_definitivo.pptx#-1,94,Diapositiva 94" TargetMode="External"/><Relationship Id="rId1" Type="http://schemas.openxmlformats.org/officeDocument/2006/relationships/hyperlink" Target="INTEGRACI&#211;N%20DE%20LA%20CUENTA%20P&#218;BLICA%20ESTATAL_definitivo.pptx#-1,91,Diapositiva 91" TargetMode="External"/><Relationship Id="rId4" Type="http://schemas.openxmlformats.org/officeDocument/2006/relationships/hyperlink" Target="INTEGRACI&#211;N%20DE%20LA%20CUENTA%20P&#218;BLICA%20ESTATAL_definitivo.pptx#-1,100,Diapositiva 100"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81594-37B8-49EC-B5BB-3906E4A8E54F}" type="doc">
      <dgm:prSet loTypeId="urn:microsoft.com/office/officeart/2005/8/layout/hierarchy3" loCatId="list" qsTypeId="urn:microsoft.com/office/officeart/2005/8/quickstyle/3d2" qsCatId="3D" csTypeId="urn:microsoft.com/office/officeart/2005/8/colors/colorful3" csCatId="colorful" phldr="1"/>
      <dgm:spPr/>
      <dgm:t>
        <a:bodyPr/>
        <a:lstStyle/>
        <a:p>
          <a:endParaRPr lang="es-MX"/>
        </a:p>
      </dgm:t>
    </dgm:pt>
    <dgm:pt modelId="{B671CB26-8768-4611-82E0-B7642DF31AD8}">
      <dgm:prSet phldrT="[Texto]"/>
      <dgm:spPr/>
      <dgm:t>
        <a:bodyPr/>
        <a:lstStyle/>
        <a:p>
          <a:r>
            <a:rPr lang="es-MX" dirty="0" smtClean="0"/>
            <a:t>FEDERACIÓN</a:t>
          </a:r>
          <a:endParaRPr lang="es-MX" dirty="0"/>
        </a:p>
      </dgm:t>
    </dgm:pt>
    <dgm:pt modelId="{E1C41C34-83A2-4CD3-83C4-CA2417C53470}" type="parTrans" cxnId="{F3EEDE62-F07C-497B-8D62-182E93345006}">
      <dgm:prSet/>
      <dgm:spPr/>
      <dgm:t>
        <a:bodyPr/>
        <a:lstStyle/>
        <a:p>
          <a:endParaRPr lang="es-MX"/>
        </a:p>
      </dgm:t>
    </dgm:pt>
    <dgm:pt modelId="{CD6A1C8B-6C8E-42C1-B0B2-67320BEBCED0}" type="sibTrans" cxnId="{F3EEDE62-F07C-497B-8D62-182E93345006}">
      <dgm:prSet/>
      <dgm:spPr/>
      <dgm:t>
        <a:bodyPr/>
        <a:lstStyle/>
        <a:p>
          <a:endParaRPr lang="es-MX"/>
        </a:p>
      </dgm:t>
    </dgm:pt>
    <dgm:pt modelId="{17569D43-2434-41AB-8AF0-5885C220AB35}">
      <dgm:prSet phldrT="[Texto]"/>
      <dgm:spPr/>
      <dgm:t>
        <a:bodyPr/>
        <a:lstStyle/>
        <a:p>
          <a:r>
            <a:rPr lang="es-MX" dirty="0" smtClean="0"/>
            <a:t>PODERES</a:t>
          </a:r>
          <a:endParaRPr lang="es-MX" dirty="0"/>
        </a:p>
      </dgm:t>
    </dgm:pt>
    <dgm:pt modelId="{7FB0A296-A834-406A-902F-45F264E87C51}" type="parTrans" cxnId="{25A4CEC9-A436-45DE-837F-E1CC99D92A4B}">
      <dgm:prSet/>
      <dgm:spPr/>
      <dgm:t>
        <a:bodyPr/>
        <a:lstStyle/>
        <a:p>
          <a:endParaRPr lang="es-MX"/>
        </a:p>
      </dgm:t>
    </dgm:pt>
    <dgm:pt modelId="{8746DF93-841C-46D5-B54F-003A55304AA4}" type="sibTrans" cxnId="{25A4CEC9-A436-45DE-837F-E1CC99D92A4B}">
      <dgm:prSet/>
      <dgm:spPr/>
      <dgm:t>
        <a:bodyPr/>
        <a:lstStyle/>
        <a:p>
          <a:endParaRPr lang="es-MX"/>
        </a:p>
      </dgm:t>
    </dgm:pt>
    <dgm:pt modelId="{D23B9F84-099F-4469-8D10-CECABEEE5D43}">
      <dgm:prSet phldrT="[Texto]"/>
      <dgm:spPr/>
      <dgm:t>
        <a:bodyPr/>
        <a:lstStyle/>
        <a:p>
          <a:r>
            <a:rPr lang="es-MX" dirty="0" smtClean="0"/>
            <a:t>ENTIDADES Y ORGANISMOS</a:t>
          </a:r>
          <a:endParaRPr lang="es-MX" dirty="0"/>
        </a:p>
      </dgm:t>
    </dgm:pt>
    <dgm:pt modelId="{B837DF33-B707-4A93-B1FA-1B2F5189D932}" type="parTrans" cxnId="{D75942EA-D2B5-4443-9926-A4805794D776}">
      <dgm:prSet/>
      <dgm:spPr/>
      <dgm:t>
        <a:bodyPr/>
        <a:lstStyle/>
        <a:p>
          <a:endParaRPr lang="es-MX"/>
        </a:p>
      </dgm:t>
    </dgm:pt>
    <dgm:pt modelId="{6811727E-FB3B-408E-B862-A3F933F2CB24}" type="sibTrans" cxnId="{D75942EA-D2B5-4443-9926-A4805794D776}">
      <dgm:prSet/>
      <dgm:spPr/>
      <dgm:t>
        <a:bodyPr/>
        <a:lstStyle/>
        <a:p>
          <a:endParaRPr lang="es-MX"/>
        </a:p>
      </dgm:t>
    </dgm:pt>
    <dgm:pt modelId="{B50A2C0D-4557-41C7-9B8F-9BCEBB9FD6C4}">
      <dgm:prSet phldrT="[Texto]"/>
      <dgm:spPr/>
      <dgm:t>
        <a:bodyPr/>
        <a:lstStyle/>
        <a:p>
          <a:r>
            <a:rPr lang="es-MX" dirty="0" smtClean="0"/>
            <a:t>ENTIDADES FEDERATIVAS</a:t>
          </a:r>
          <a:endParaRPr lang="es-MX" dirty="0"/>
        </a:p>
      </dgm:t>
    </dgm:pt>
    <dgm:pt modelId="{13D6F6AC-1F51-47E0-88F6-AA10160AC946}" type="parTrans" cxnId="{6A36E5CA-0941-408E-B936-52D90CC5A234}">
      <dgm:prSet/>
      <dgm:spPr/>
      <dgm:t>
        <a:bodyPr/>
        <a:lstStyle/>
        <a:p>
          <a:endParaRPr lang="es-MX"/>
        </a:p>
      </dgm:t>
    </dgm:pt>
    <dgm:pt modelId="{921DCACD-C941-433C-AC1A-2D6A145CDB03}" type="sibTrans" cxnId="{6A36E5CA-0941-408E-B936-52D90CC5A234}">
      <dgm:prSet/>
      <dgm:spPr/>
      <dgm:t>
        <a:bodyPr/>
        <a:lstStyle/>
        <a:p>
          <a:endParaRPr lang="es-MX"/>
        </a:p>
      </dgm:t>
    </dgm:pt>
    <dgm:pt modelId="{BF4AA9DC-20DA-4C9B-97C8-F16A9E6DD2D5}">
      <dgm:prSet phldrT="[Texto]"/>
      <dgm:spPr/>
      <dgm:t>
        <a:bodyPr/>
        <a:lstStyle/>
        <a:p>
          <a:r>
            <a:rPr lang="es-MX" dirty="0" smtClean="0"/>
            <a:t>PODERES</a:t>
          </a:r>
          <a:endParaRPr lang="es-MX" dirty="0"/>
        </a:p>
      </dgm:t>
    </dgm:pt>
    <dgm:pt modelId="{1B339C61-A022-47A3-8CC3-C3FF706C7540}" type="parTrans" cxnId="{30FD3B3B-E991-42F2-9187-D81E7898A55C}">
      <dgm:prSet/>
      <dgm:spPr/>
      <dgm:t>
        <a:bodyPr/>
        <a:lstStyle/>
        <a:p>
          <a:endParaRPr lang="es-MX"/>
        </a:p>
      </dgm:t>
    </dgm:pt>
    <dgm:pt modelId="{75E0B091-314C-4238-8BED-6BABB2D93841}" type="sibTrans" cxnId="{30FD3B3B-E991-42F2-9187-D81E7898A55C}">
      <dgm:prSet/>
      <dgm:spPr/>
      <dgm:t>
        <a:bodyPr/>
        <a:lstStyle/>
        <a:p>
          <a:endParaRPr lang="es-MX"/>
        </a:p>
      </dgm:t>
    </dgm:pt>
    <dgm:pt modelId="{141AB335-02A1-4E6D-8CCA-4911FC3C999B}">
      <dgm:prSet phldrT="[Texto]"/>
      <dgm:spPr/>
      <dgm:t>
        <a:bodyPr/>
        <a:lstStyle/>
        <a:p>
          <a:r>
            <a:rPr lang="es-MX" dirty="0" smtClean="0"/>
            <a:t>ENTIDADES Y ORGANISMOS</a:t>
          </a:r>
          <a:endParaRPr lang="es-MX" dirty="0"/>
        </a:p>
      </dgm:t>
    </dgm:pt>
    <dgm:pt modelId="{C4E4C214-FB98-449D-88AF-2DFAB112F616}" type="parTrans" cxnId="{A9C33948-867C-4CC2-BB9E-5423146B0EA5}">
      <dgm:prSet/>
      <dgm:spPr/>
      <dgm:t>
        <a:bodyPr/>
        <a:lstStyle/>
        <a:p>
          <a:endParaRPr lang="es-MX"/>
        </a:p>
      </dgm:t>
    </dgm:pt>
    <dgm:pt modelId="{71C3E95E-DE4E-42B7-AC46-9D466CD017CE}" type="sibTrans" cxnId="{A9C33948-867C-4CC2-BB9E-5423146B0EA5}">
      <dgm:prSet/>
      <dgm:spPr/>
      <dgm:t>
        <a:bodyPr/>
        <a:lstStyle/>
        <a:p>
          <a:endParaRPr lang="es-MX"/>
        </a:p>
      </dgm:t>
    </dgm:pt>
    <dgm:pt modelId="{7632D0E9-E346-4DB4-97C0-77803D8ECF23}" type="pres">
      <dgm:prSet presAssocID="{99781594-37B8-49EC-B5BB-3906E4A8E54F}" presName="diagram" presStyleCnt="0">
        <dgm:presLayoutVars>
          <dgm:chPref val="1"/>
          <dgm:dir/>
          <dgm:animOne val="branch"/>
          <dgm:animLvl val="lvl"/>
          <dgm:resizeHandles/>
        </dgm:presLayoutVars>
      </dgm:prSet>
      <dgm:spPr/>
      <dgm:t>
        <a:bodyPr/>
        <a:lstStyle/>
        <a:p>
          <a:endParaRPr lang="es-MX"/>
        </a:p>
      </dgm:t>
    </dgm:pt>
    <dgm:pt modelId="{1CCE2140-EC9B-469C-BC0D-56377FAF7A68}" type="pres">
      <dgm:prSet presAssocID="{B671CB26-8768-4611-82E0-B7642DF31AD8}" presName="root" presStyleCnt="0"/>
      <dgm:spPr/>
    </dgm:pt>
    <dgm:pt modelId="{14963C89-BF15-49D4-83CE-4AE83819D38C}" type="pres">
      <dgm:prSet presAssocID="{B671CB26-8768-4611-82E0-B7642DF31AD8}" presName="rootComposite" presStyleCnt="0"/>
      <dgm:spPr/>
    </dgm:pt>
    <dgm:pt modelId="{3EA3B4BF-6DE1-4743-A244-898CC9B89219}" type="pres">
      <dgm:prSet presAssocID="{B671CB26-8768-4611-82E0-B7642DF31AD8}" presName="rootText" presStyleLbl="node1" presStyleIdx="0" presStyleCnt="2"/>
      <dgm:spPr/>
      <dgm:t>
        <a:bodyPr/>
        <a:lstStyle/>
        <a:p>
          <a:endParaRPr lang="es-MX"/>
        </a:p>
      </dgm:t>
    </dgm:pt>
    <dgm:pt modelId="{DCC00B35-B0FD-44F3-A3B8-0FA74323A60B}" type="pres">
      <dgm:prSet presAssocID="{B671CB26-8768-4611-82E0-B7642DF31AD8}" presName="rootConnector" presStyleLbl="node1" presStyleIdx="0" presStyleCnt="2"/>
      <dgm:spPr/>
      <dgm:t>
        <a:bodyPr/>
        <a:lstStyle/>
        <a:p>
          <a:endParaRPr lang="es-MX"/>
        </a:p>
      </dgm:t>
    </dgm:pt>
    <dgm:pt modelId="{B33D5CE0-2C1E-4E86-9FE5-4C511833A26F}" type="pres">
      <dgm:prSet presAssocID="{B671CB26-8768-4611-82E0-B7642DF31AD8}" presName="childShape" presStyleCnt="0"/>
      <dgm:spPr/>
    </dgm:pt>
    <dgm:pt modelId="{4C859203-A10B-47F8-ACF8-E22FDBD91708}" type="pres">
      <dgm:prSet presAssocID="{7FB0A296-A834-406A-902F-45F264E87C51}" presName="Name13" presStyleLbl="parChTrans1D2" presStyleIdx="0" presStyleCnt="4"/>
      <dgm:spPr/>
      <dgm:t>
        <a:bodyPr/>
        <a:lstStyle/>
        <a:p>
          <a:endParaRPr lang="es-MX"/>
        </a:p>
      </dgm:t>
    </dgm:pt>
    <dgm:pt modelId="{17A7816E-9274-4F21-8543-E5A824EBF640}" type="pres">
      <dgm:prSet presAssocID="{17569D43-2434-41AB-8AF0-5885C220AB35}" presName="childText" presStyleLbl="bgAcc1" presStyleIdx="0" presStyleCnt="4">
        <dgm:presLayoutVars>
          <dgm:bulletEnabled val="1"/>
        </dgm:presLayoutVars>
      </dgm:prSet>
      <dgm:spPr/>
      <dgm:t>
        <a:bodyPr/>
        <a:lstStyle/>
        <a:p>
          <a:endParaRPr lang="es-MX"/>
        </a:p>
      </dgm:t>
    </dgm:pt>
    <dgm:pt modelId="{3792C399-8298-4DD4-AA88-E11D477853B6}" type="pres">
      <dgm:prSet presAssocID="{B837DF33-B707-4A93-B1FA-1B2F5189D932}" presName="Name13" presStyleLbl="parChTrans1D2" presStyleIdx="1" presStyleCnt="4"/>
      <dgm:spPr/>
      <dgm:t>
        <a:bodyPr/>
        <a:lstStyle/>
        <a:p>
          <a:endParaRPr lang="es-MX"/>
        </a:p>
      </dgm:t>
    </dgm:pt>
    <dgm:pt modelId="{C9E6CFD6-36E3-4F0E-AFB7-5AABB6197CE2}" type="pres">
      <dgm:prSet presAssocID="{D23B9F84-099F-4469-8D10-CECABEEE5D43}" presName="childText" presStyleLbl="bgAcc1" presStyleIdx="1" presStyleCnt="4">
        <dgm:presLayoutVars>
          <dgm:bulletEnabled val="1"/>
        </dgm:presLayoutVars>
      </dgm:prSet>
      <dgm:spPr/>
      <dgm:t>
        <a:bodyPr/>
        <a:lstStyle/>
        <a:p>
          <a:endParaRPr lang="es-MX"/>
        </a:p>
      </dgm:t>
    </dgm:pt>
    <dgm:pt modelId="{4492D8E1-EDAE-40D4-9DA6-EFCC737C300D}" type="pres">
      <dgm:prSet presAssocID="{B50A2C0D-4557-41C7-9B8F-9BCEBB9FD6C4}" presName="root" presStyleCnt="0"/>
      <dgm:spPr/>
    </dgm:pt>
    <dgm:pt modelId="{16556F7D-E74C-47F4-A641-B450FCC1A81E}" type="pres">
      <dgm:prSet presAssocID="{B50A2C0D-4557-41C7-9B8F-9BCEBB9FD6C4}" presName="rootComposite" presStyleCnt="0"/>
      <dgm:spPr/>
    </dgm:pt>
    <dgm:pt modelId="{3C81BFF1-39D2-4202-8CD2-B499C451915C}" type="pres">
      <dgm:prSet presAssocID="{B50A2C0D-4557-41C7-9B8F-9BCEBB9FD6C4}" presName="rootText" presStyleLbl="node1" presStyleIdx="1" presStyleCnt="2"/>
      <dgm:spPr/>
      <dgm:t>
        <a:bodyPr/>
        <a:lstStyle/>
        <a:p>
          <a:endParaRPr lang="es-MX"/>
        </a:p>
      </dgm:t>
    </dgm:pt>
    <dgm:pt modelId="{E7EEDF6D-92EC-4A00-AB4B-EBBD2FBE6ECC}" type="pres">
      <dgm:prSet presAssocID="{B50A2C0D-4557-41C7-9B8F-9BCEBB9FD6C4}" presName="rootConnector" presStyleLbl="node1" presStyleIdx="1" presStyleCnt="2"/>
      <dgm:spPr/>
      <dgm:t>
        <a:bodyPr/>
        <a:lstStyle/>
        <a:p>
          <a:endParaRPr lang="es-MX"/>
        </a:p>
      </dgm:t>
    </dgm:pt>
    <dgm:pt modelId="{4B13AF0E-ACF5-484E-8050-8094BE93ABCA}" type="pres">
      <dgm:prSet presAssocID="{B50A2C0D-4557-41C7-9B8F-9BCEBB9FD6C4}" presName="childShape" presStyleCnt="0"/>
      <dgm:spPr/>
    </dgm:pt>
    <dgm:pt modelId="{B1BF34DA-13EE-471D-8093-FAE276C2BB07}" type="pres">
      <dgm:prSet presAssocID="{1B339C61-A022-47A3-8CC3-C3FF706C7540}" presName="Name13" presStyleLbl="parChTrans1D2" presStyleIdx="2" presStyleCnt="4"/>
      <dgm:spPr/>
      <dgm:t>
        <a:bodyPr/>
        <a:lstStyle/>
        <a:p>
          <a:endParaRPr lang="es-MX"/>
        </a:p>
      </dgm:t>
    </dgm:pt>
    <dgm:pt modelId="{64082BDE-BCE7-4305-9CD5-5A091A521E67}" type="pres">
      <dgm:prSet presAssocID="{BF4AA9DC-20DA-4C9B-97C8-F16A9E6DD2D5}" presName="childText" presStyleLbl="bgAcc1" presStyleIdx="2" presStyleCnt="4">
        <dgm:presLayoutVars>
          <dgm:bulletEnabled val="1"/>
        </dgm:presLayoutVars>
      </dgm:prSet>
      <dgm:spPr/>
      <dgm:t>
        <a:bodyPr/>
        <a:lstStyle/>
        <a:p>
          <a:endParaRPr lang="es-MX"/>
        </a:p>
      </dgm:t>
    </dgm:pt>
    <dgm:pt modelId="{A92860BE-8AD0-457B-9B0A-18C7DCDC57F9}" type="pres">
      <dgm:prSet presAssocID="{C4E4C214-FB98-449D-88AF-2DFAB112F616}" presName="Name13" presStyleLbl="parChTrans1D2" presStyleIdx="3" presStyleCnt="4"/>
      <dgm:spPr/>
      <dgm:t>
        <a:bodyPr/>
        <a:lstStyle/>
        <a:p>
          <a:endParaRPr lang="es-MX"/>
        </a:p>
      </dgm:t>
    </dgm:pt>
    <dgm:pt modelId="{382422FE-D1C8-4557-997C-5EDCAF5B0F51}" type="pres">
      <dgm:prSet presAssocID="{141AB335-02A1-4E6D-8CCA-4911FC3C999B}" presName="childText" presStyleLbl="bgAcc1" presStyleIdx="3" presStyleCnt="4">
        <dgm:presLayoutVars>
          <dgm:bulletEnabled val="1"/>
        </dgm:presLayoutVars>
      </dgm:prSet>
      <dgm:spPr/>
      <dgm:t>
        <a:bodyPr/>
        <a:lstStyle/>
        <a:p>
          <a:endParaRPr lang="es-MX"/>
        </a:p>
      </dgm:t>
    </dgm:pt>
  </dgm:ptLst>
  <dgm:cxnLst>
    <dgm:cxn modelId="{9263FB1B-E7D7-439D-9113-AE7901F42070}" type="presOf" srcId="{17569D43-2434-41AB-8AF0-5885C220AB35}" destId="{17A7816E-9274-4F21-8543-E5A824EBF640}" srcOrd="0" destOrd="0" presId="urn:microsoft.com/office/officeart/2005/8/layout/hierarchy3"/>
    <dgm:cxn modelId="{A4E5CB49-60E8-4A0C-A9B9-7938A2A75FDC}" type="presOf" srcId="{B671CB26-8768-4611-82E0-B7642DF31AD8}" destId="{DCC00B35-B0FD-44F3-A3B8-0FA74323A60B}" srcOrd="1" destOrd="0" presId="urn:microsoft.com/office/officeart/2005/8/layout/hierarchy3"/>
    <dgm:cxn modelId="{B246574A-6575-4E6E-A5FA-8DE67F4329FE}" type="presOf" srcId="{D23B9F84-099F-4469-8D10-CECABEEE5D43}" destId="{C9E6CFD6-36E3-4F0E-AFB7-5AABB6197CE2}" srcOrd="0" destOrd="0" presId="urn:microsoft.com/office/officeart/2005/8/layout/hierarchy3"/>
    <dgm:cxn modelId="{8DEE21F8-97DD-4424-B00A-6247B08E505B}" type="presOf" srcId="{99781594-37B8-49EC-B5BB-3906E4A8E54F}" destId="{7632D0E9-E346-4DB4-97C0-77803D8ECF23}" srcOrd="0" destOrd="0" presId="urn:microsoft.com/office/officeart/2005/8/layout/hierarchy3"/>
    <dgm:cxn modelId="{A7673ABC-6CF7-4FB5-8C4D-D63D1EDCAED1}" type="presOf" srcId="{B671CB26-8768-4611-82E0-B7642DF31AD8}" destId="{3EA3B4BF-6DE1-4743-A244-898CC9B89219}" srcOrd="0" destOrd="0" presId="urn:microsoft.com/office/officeart/2005/8/layout/hierarchy3"/>
    <dgm:cxn modelId="{30FD3B3B-E991-42F2-9187-D81E7898A55C}" srcId="{B50A2C0D-4557-41C7-9B8F-9BCEBB9FD6C4}" destId="{BF4AA9DC-20DA-4C9B-97C8-F16A9E6DD2D5}" srcOrd="0" destOrd="0" parTransId="{1B339C61-A022-47A3-8CC3-C3FF706C7540}" sibTransId="{75E0B091-314C-4238-8BED-6BABB2D93841}"/>
    <dgm:cxn modelId="{6A36E5CA-0941-408E-B936-52D90CC5A234}" srcId="{99781594-37B8-49EC-B5BB-3906E4A8E54F}" destId="{B50A2C0D-4557-41C7-9B8F-9BCEBB9FD6C4}" srcOrd="1" destOrd="0" parTransId="{13D6F6AC-1F51-47E0-88F6-AA10160AC946}" sibTransId="{921DCACD-C941-433C-AC1A-2D6A145CDB03}"/>
    <dgm:cxn modelId="{4360DF0B-E148-4AB9-A13B-5B44399FA7B9}" type="presOf" srcId="{1B339C61-A022-47A3-8CC3-C3FF706C7540}" destId="{B1BF34DA-13EE-471D-8093-FAE276C2BB07}" srcOrd="0" destOrd="0" presId="urn:microsoft.com/office/officeart/2005/8/layout/hierarchy3"/>
    <dgm:cxn modelId="{25A4CEC9-A436-45DE-837F-E1CC99D92A4B}" srcId="{B671CB26-8768-4611-82E0-B7642DF31AD8}" destId="{17569D43-2434-41AB-8AF0-5885C220AB35}" srcOrd="0" destOrd="0" parTransId="{7FB0A296-A834-406A-902F-45F264E87C51}" sibTransId="{8746DF93-841C-46D5-B54F-003A55304AA4}"/>
    <dgm:cxn modelId="{AF9C6EF2-B497-4C40-9FF0-91C2432E504D}" type="presOf" srcId="{B837DF33-B707-4A93-B1FA-1B2F5189D932}" destId="{3792C399-8298-4DD4-AA88-E11D477853B6}" srcOrd="0" destOrd="0" presId="urn:microsoft.com/office/officeart/2005/8/layout/hierarchy3"/>
    <dgm:cxn modelId="{E7191B95-030F-4E23-A43F-99D26A8C7BF6}" type="presOf" srcId="{B50A2C0D-4557-41C7-9B8F-9BCEBB9FD6C4}" destId="{E7EEDF6D-92EC-4A00-AB4B-EBBD2FBE6ECC}" srcOrd="1" destOrd="0" presId="urn:microsoft.com/office/officeart/2005/8/layout/hierarchy3"/>
    <dgm:cxn modelId="{D75942EA-D2B5-4443-9926-A4805794D776}" srcId="{B671CB26-8768-4611-82E0-B7642DF31AD8}" destId="{D23B9F84-099F-4469-8D10-CECABEEE5D43}" srcOrd="1" destOrd="0" parTransId="{B837DF33-B707-4A93-B1FA-1B2F5189D932}" sibTransId="{6811727E-FB3B-408E-B862-A3F933F2CB24}"/>
    <dgm:cxn modelId="{34EF02B6-3988-44AE-8304-6CE155E50979}" type="presOf" srcId="{B50A2C0D-4557-41C7-9B8F-9BCEBB9FD6C4}" destId="{3C81BFF1-39D2-4202-8CD2-B499C451915C}" srcOrd="0" destOrd="0" presId="urn:microsoft.com/office/officeart/2005/8/layout/hierarchy3"/>
    <dgm:cxn modelId="{A9C33948-867C-4CC2-BB9E-5423146B0EA5}" srcId="{B50A2C0D-4557-41C7-9B8F-9BCEBB9FD6C4}" destId="{141AB335-02A1-4E6D-8CCA-4911FC3C999B}" srcOrd="1" destOrd="0" parTransId="{C4E4C214-FB98-449D-88AF-2DFAB112F616}" sibTransId="{71C3E95E-DE4E-42B7-AC46-9D466CD017CE}"/>
    <dgm:cxn modelId="{EC3AAC37-740C-4ECD-B200-B163393AE1C6}" type="presOf" srcId="{7FB0A296-A834-406A-902F-45F264E87C51}" destId="{4C859203-A10B-47F8-ACF8-E22FDBD91708}" srcOrd="0" destOrd="0" presId="urn:microsoft.com/office/officeart/2005/8/layout/hierarchy3"/>
    <dgm:cxn modelId="{DA439962-1576-4B45-A391-C7E1C8372C88}" type="presOf" srcId="{C4E4C214-FB98-449D-88AF-2DFAB112F616}" destId="{A92860BE-8AD0-457B-9B0A-18C7DCDC57F9}" srcOrd="0" destOrd="0" presId="urn:microsoft.com/office/officeart/2005/8/layout/hierarchy3"/>
    <dgm:cxn modelId="{F3EEDE62-F07C-497B-8D62-182E93345006}" srcId="{99781594-37B8-49EC-B5BB-3906E4A8E54F}" destId="{B671CB26-8768-4611-82E0-B7642DF31AD8}" srcOrd="0" destOrd="0" parTransId="{E1C41C34-83A2-4CD3-83C4-CA2417C53470}" sibTransId="{CD6A1C8B-6C8E-42C1-B0B2-67320BEBCED0}"/>
    <dgm:cxn modelId="{CE071F2C-F3EF-4E73-8F9F-304184E8F802}" type="presOf" srcId="{BF4AA9DC-20DA-4C9B-97C8-F16A9E6DD2D5}" destId="{64082BDE-BCE7-4305-9CD5-5A091A521E67}" srcOrd="0" destOrd="0" presId="urn:microsoft.com/office/officeart/2005/8/layout/hierarchy3"/>
    <dgm:cxn modelId="{D5C49309-D2BD-40D8-B0D3-934C2898FB26}" type="presOf" srcId="{141AB335-02A1-4E6D-8CCA-4911FC3C999B}" destId="{382422FE-D1C8-4557-997C-5EDCAF5B0F51}" srcOrd="0" destOrd="0" presId="urn:microsoft.com/office/officeart/2005/8/layout/hierarchy3"/>
    <dgm:cxn modelId="{7C1CD40B-9CDF-49B7-8671-C20E3A797B4B}" type="presParOf" srcId="{7632D0E9-E346-4DB4-97C0-77803D8ECF23}" destId="{1CCE2140-EC9B-469C-BC0D-56377FAF7A68}" srcOrd="0" destOrd="0" presId="urn:microsoft.com/office/officeart/2005/8/layout/hierarchy3"/>
    <dgm:cxn modelId="{13EDC5EC-0A82-4C10-B22D-095913459ECA}" type="presParOf" srcId="{1CCE2140-EC9B-469C-BC0D-56377FAF7A68}" destId="{14963C89-BF15-49D4-83CE-4AE83819D38C}" srcOrd="0" destOrd="0" presId="urn:microsoft.com/office/officeart/2005/8/layout/hierarchy3"/>
    <dgm:cxn modelId="{0B448771-0987-47BA-A825-A95378EB62C1}" type="presParOf" srcId="{14963C89-BF15-49D4-83CE-4AE83819D38C}" destId="{3EA3B4BF-6DE1-4743-A244-898CC9B89219}" srcOrd="0" destOrd="0" presId="urn:microsoft.com/office/officeart/2005/8/layout/hierarchy3"/>
    <dgm:cxn modelId="{6E6688BD-E47B-4B82-B483-F37A2BAED07C}" type="presParOf" srcId="{14963C89-BF15-49D4-83CE-4AE83819D38C}" destId="{DCC00B35-B0FD-44F3-A3B8-0FA74323A60B}" srcOrd="1" destOrd="0" presId="urn:microsoft.com/office/officeart/2005/8/layout/hierarchy3"/>
    <dgm:cxn modelId="{8BE27D35-C8B9-4FFF-B910-EF29FB00B743}" type="presParOf" srcId="{1CCE2140-EC9B-469C-BC0D-56377FAF7A68}" destId="{B33D5CE0-2C1E-4E86-9FE5-4C511833A26F}" srcOrd="1" destOrd="0" presId="urn:microsoft.com/office/officeart/2005/8/layout/hierarchy3"/>
    <dgm:cxn modelId="{88355B71-88FA-491C-9F51-807E867169B5}" type="presParOf" srcId="{B33D5CE0-2C1E-4E86-9FE5-4C511833A26F}" destId="{4C859203-A10B-47F8-ACF8-E22FDBD91708}" srcOrd="0" destOrd="0" presId="urn:microsoft.com/office/officeart/2005/8/layout/hierarchy3"/>
    <dgm:cxn modelId="{A55376EE-AC2B-4127-98B8-028F04D35F99}" type="presParOf" srcId="{B33D5CE0-2C1E-4E86-9FE5-4C511833A26F}" destId="{17A7816E-9274-4F21-8543-E5A824EBF640}" srcOrd="1" destOrd="0" presId="urn:microsoft.com/office/officeart/2005/8/layout/hierarchy3"/>
    <dgm:cxn modelId="{2C73F099-C48A-44BF-89F9-7C7DFD05C791}" type="presParOf" srcId="{B33D5CE0-2C1E-4E86-9FE5-4C511833A26F}" destId="{3792C399-8298-4DD4-AA88-E11D477853B6}" srcOrd="2" destOrd="0" presId="urn:microsoft.com/office/officeart/2005/8/layout/hierarchy3"/>
    <dgm:cxn modelId="{FFDD5D6B-43B0-4395-A386-F668162ADBCF}" type="presParOf" srcId="{B33D5CE0-2C1E-4E86-9FE5-4C511833A26F}" destId="{C9E6CFD6-36E3-4F0E-AFB7-5AABB6197CE2}" srcOrd="3" destOrd="0" presId="urn:microsoft.com/office/officeart/2005/8/layout/hierarchy3"/>
    <dgm:cxn modelId="{8A6526AD-8A2D-433E-B321-08BF7F7FA785}" type="presParOf" srcId="{7632D0E9-E346-4DB4-97C0-77803D8ECF23}" destId="{4492D8E1-EDAE-40D4-9DA6-EFCC737C300D}" srcOrd="1" destOrd="0" presId="urn:microsoft.com/office/officeart/2005/8/layout/hierarchy3"/>
    <dgm:cxn modelId="{705592EE-F9E4-44C9-B463-B553DBEE284A}" type="presParOf" srcId="{4492D8E1-EDAE-40D4-9DA6-EFCC737C300D}" destId="{16556F7D-E74C-47F4-A641-B450FCC1A81E}" srcOrd="0" destOrd="0" presId="urn:microsoft.com/office/officeart/2005/8/layout/hierarchy3"/>
    <dgm:cxn modelId="{6BCD7193-9E60-4B14-80B9-53737894390F}" type="presParOf" srcId="{16556F7D-E74C-47F4-A641-B450FCC1A81E}" destId="{3C81BFF1-39D2-4202-8CD2-B499C451915C}" srcOrd="0" destOrd="0" presId="urn:microsoft.com/office/officeart/2005/8/layout/hierarchy3"/>
    <dgm:cxn modelId="{3FC70235-2C88-4756-AB84-62FF74EFAEF4}" type="presParOf" srcId="{16556F7D-E74C-47F4-A641-B450FCC1A81E}" destId="{E7EEDF6D-92EC-4A00-AB4B-EBBD2FBE6ECC}" srcOrd="1" destOrd="0" presId="urn:microsoft.com/office/officeart/2005/8/layout/hierarchy3"/>
    <dgm:cxn modelId="{8B75AEAC-1101-4FCC-9609-586FBD48DB80}" type="presParOf" srcId="{4492D8E1-EDAE-40D4-9DA6-EFCC737C300D}" destId="{4B13AF0E-ACF5-484E-8050-8094BE93ABCA}" srcOrd="1" destOrd="0" presId="urn:microsoft.com/office/officeart/2005/8/layout/hierarchy3"/>
    <dgm:cxn modelId="{53BB167B-6374-412F-B9A6-05B5CB9BA63C}" type="presParOf" srcId="{4B13AF0E-ACF5-484E-8050-8094BE93ABCA}" destId="{B1BF34DA-13EE-471D-8093-FAE276C2BB07}" srcOrd="0" destOrd="0" presId="urn:microsoft.com/office/officeart/2005/8/layout/hierarchy3"/>
    <dgm:cxn modelId="{A6ADB182-2B7E-4CA9-AF26-20B713E0DAF0}" type="presParOf" srcId="{4B13AF0E-ACF5-484E-8050-8094BE93ABCA}" destId="{64082BDE-BCE7-4305-9CD5-5A091A521E67}" srcOrd="1" destOrd="0" presId="urn:microsoft.com/office/officeart/2005/8/layout/hierarchy3"/>
    <dgm:cxn modelId="{95D47F2F-3CB6-491C-954C-64B31E08A811}" type="presParOf" srcId="{4B13AF0E-ACF5-484E-8050-8094BE93ABCA}" destId="{A92860BE-8AD0-457B-9B0A-18C7DCDC57F9}" srcOrd="2" destOrd="0" presId="urn:microsoft.com/office/officeart/2005/8/layout/hierarchy3"/>
    <dgm:cxn modelId="{42116161-9776-4365-A61E-A9BF7CD59F11}" type="presParOf" srcId="{4B13AF0E-ACF5-484E-8050-8094BE93ABCA}" destId="{382422FE-D1C8-4557-997C-5EDCAF5B0F5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3" csCatId="colorful" phldr="1"/>
      <dgm:spPr/>
      <dgm:t>
        <a:bodyPr/>
        <a:lstStyle/>
        <a:p>
          <a:endParaRPr lang="es-MX"/>
        </a:p>
      </dgm:t>
    </dgm:pt>
    <dgm:pt modelId="{2DD340C8-D814-4051-A02D-B75719C754CA}">
      <dgm:prSet phldrT="[Texto]" custT="1"/>
      <dgm:spPr>
        <a:solidFill>
          <a:srgbClr val="0070C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ANALITICO DEL ACTIVO</a:t>
          </a:r>
          <a:endParaRPr lang="es-MX" sz="2400" dirty="0">
            <a:solidFill>
              <a:schemeClr val="bg1"/>
            </a:solidFill>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CCECFF">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Muestra el comportamiento de los fondos, valores, derechos y bienes que dispone el ente público para realizar sus actividades, entre el inicio y el fin del período.</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AF3D914-994C-4A4E-A539-1A8809A19AEE}">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Suministra información, a nivel de cuentas, de los movimientos de los activos controlados por la entidad durante un período determinado.</a:t>
          </a:r>
        </a:p>
      </dgm:t>
    </dgm:pt>
    <dgm:pt modelId="{55176523-9C2C-4109-BC01-26680A44E661}" type="parTrans" cxnId="{D6954008-C183-4D4F-9E1D-3C64836A310D}">
      <dgm:prSet/>
      <dgm:spPr/>
      <dgm:t>
        <a:bodyPr/>
        <a:lstStyle/>
        <a:p>
          <a:endParaRPr lang="es-MX">
            <a:solidFill>
              <a:schemeClr val="tx1"/>
            </a:solidFill>
          </a:endParaRPr>
        </a:p>
      </dgm:t>
    </dgm:pt>
    <dgm:pt modelId="{50EC6259-3E4F-44EB-9838-D3F985BBE671}" type="sibTrans" cxnId="{D6954008-C183-4D4F-9E1D-3C64836A310D}">
      <dgm:prSet/>
      <dgm:spPr/>
      <dgm:t>
        <a:bodyPr/>
        <a:lstStyle/>
        <a:p>
          <a:endParaRPr lang="es-MX">
            <a:solidFill>
              <a:schemeClr val="tx1"/>
            </a:solidFill>
          </a:endParaRPr>
        </a:p>
      </dgm:t>
    </dgm:pt>
    <dgm:pt modelId="{AE508B6C-A5CE-4A1B-A4DC-0776C83CA9D1}">
      <dgm:prSet/>
      <dgm:spPr>
        <a:solidFill>
          <a:srgbClr val="CCECFF">
            <a:alpha val="89804"/>
          </a:srgbClr>
        </a:solidFill>
      </dgm:spPr>
      <dgm:t>
        <a:bodyPr/>
        <a:lstStyle/>
        <a:p>
          <a:pPr algn="just"/>
          <a:r>
            <a:rPr lang="es-MX" b="0" dirty="0" smtClean="0">
              <a:solidFill>
                <a:schemeClr val="tx1"/>
              </a:solidFill>
              <a:latin typeface="Arial" pitchFamily="34" charset="0"/>
              <a:cs typeface="Arial" pitchFamily="34" charset="0"/>
            </a:rPr>
            <a:t>Su estructura permite la construcción de series de tiempo y de otro tipo de herramientas de análisis con las que el usuario pueda hacer proyecciones del comportamiento de cada una de las cuentas integrantes.</a:t>
          </a:r>
          <a:endParaRPr lang="es-MX" b="0" dirty="0">
            <a:solidFill>
              <a:schemeClr val="tx1"/>
            </a:solidFill>
            <a:latin typeface="Arial" pitchFamily="34" charset="0"/>
            <a:cs typeface="Arial" pitchFamily="34" charset="0"/>
          </a:endParaRPr>
        </a:p>
      </dgm:t>
    </dgm:pt>
    <dgm:pt modelId="{E4B06F1F-A492-442C-B6B4-113E769C5716}" type="parTrans" cxnId="{E4223B8F-45FC-4658-A2A9-5F2995BB110E}">
      <dgm:prSet/>
      <dgm:spPr/>
      <dgm:t>
        <a:bodyPr/>
        <a:lstStyle/>
        <a:p>
          <a:endParaRPr lang="es-MX">
            <a:solidFill>
              <a:schemeClr val="tx1"/>
            </a:solidFill>
          </a:endParaRPr>
        </a:p>
      </dgm:t>
    </dgm:pt>
    <dgm:pt modelId="{992ADC3A-5828-42D8-A54D-E945C1A73B8F}" type="sibTrans" cxnId="{E4223B8F-45FC-4658-A2A9-5F2995BB110E}">
      <dgm:prSet/>
      <dgm:spPr/>
      <dgm:t>
        <a:bodyPr/>
        <a:lstStyle/>
        <a:p>
          <a:endParaRPr lang="es-MX">
            <a:solidFill>
              <a:schemeClr val="tx1"/>
            </a:solidFill>
          </a:endParaRPr>
        </a:p>
      </dgm:t>
    </dgm:pt>
    <dgm:pt modelId="{82FFC451-E324-4B46-A246-A94FC4B75125}">
      <dgm:prSet phldrT="[Texto]"/>
      <dgm:spPr>
        <a:solidFill>
          <a:srgbClr val="CCECFF">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51B14E96-B5E9-4E5B-A504-C94327BCBB16}" type="parTrans" cxnId="{B6B34EED-3850-4CE7-9CFE-6224455DA27E}">
      <dgm:prSet/>
      <dgm:spPr/>
      <dgm:t>
        <a:bodyPr/>
        <a:lstStyle/>
        <a:p>
          <a:endParaRPr lang="es-MX"/>
        </a:p>
      </dgm:t>
    </dgm:pt>
    <dgm:pt modelId="{15C28261-3688-4A14-9A32-632476D393C3}" type="sibTrans" cxnId="{B6B34EED-3850-4CE7-9CFE-6224455DA27E}">
      <dgm:prSet/>
      <dgm:spPr/>
      <dgm:t>
        <a:bodyPr/>
        <a:lstStyle/>
        <a:p>
          <a:endParaRPr lang="es-MX"/>
        </a:p>
      </dgm:t>
    </dgm:pt>
    <dgm:pt modelId="{961B9C47-5040-4751-A2F5-0FA1ABF1FCC9}">
      <dgm:prSet/>
      <dgm:spPr>
        <a:solidFill>
          <a:srgbClr val="CCECFF">
            <a:alpha val="89804"/>
          </a:srgbClr>
        </a:solidFill>
      </dgm:spPr>
      <dgm:t>
        <a:bodyPr/>
        <a:lstStyle/>
        <a:p>
          <a:pPr algn="just"/>
          <a:endParaRPr lang="es-MX" b="0" dirty="0" smtClean="0">
            <a:solidFill>
              <a:schemeClr val="tx1"/>
            </a:solidFill>
            <a:latin typeface="Arial" pitchFamily="34" charset="0"/>
            <a:cs typeface="Arial" pitchFamily="34" charset="0"/>
          </a:endParaRPr>
        </a:p>
      </dgm:t>
    </dgm:pt>
    <dgm:pt modelId="{AED561AE-B691-43F3-B3F1-0BC624EE9348}" type="parTrans" cxnId="{EF5164F7-290B-480F-9D99-2C70ACE7AD9D}">
      <dgm:prSet/>
      <dgm:spPr/>
      <dgm:t>
        <a:bodyPr/>
        <a:lstStyle/>
        <a:p>
          <a:endParaRPr lang="es-MX"/>
        </a:p>
      </dgm:t>
    </dgm:pt>
    <dgm:pt modelId="{52C1DB9D-76E9-4518-9159-EEEAF8C81AA4}" type="sibTrans" cxnId="{EF5164F7-290B-480F-9D99-2C70ACE7AD9D}">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906523AD-0C50-4680-805D-B814FE29A0BD}" srcId="{2DD340C8-D814-4051-A02D-B75719C754CA}" destId="{EB3AECEA-74A5-42A0-8F82-8E0FBAE3F45B}" srcOrd="0" destOrd="0" parTransId="{F1E996DA-10EE-4A98-BE55-F2339AB99524}" sibTransId="{B4893740-E700-4509-B451-65A6B8CACD9C}"/>
    <dgm:cxn modelId="{B6CD6138-4B7D-4AAE-853C-5F421F6C4BD5}" type="presOf" srcId="{82FFC451-E324-4B46-A246-A94FC4B75125}" destId="{30F96BCB-1070-42DC-BC0A-701F6DB88587}" srcOrd="0" destOrd="1" presId="urn:microsoft.com/office/officeart/2005/8/layout/hList1"/>
    <dgm:cxn modelId="{EF5164F7-290B-480F-9D99-2C70ACE7AD9D}" srcId="{2DD340C8-D814-4051-A02D-B75719C754CA}" destId="{961B9C47-5040-4751-A2F5-0FA1ABF1FCC9}" srcOrd="3" destOrd="0" parTransId="{AED561AE-B691-43F3-B3F1-0BC624EE9348}" sibTransId="{52C1DB9D-76E9-4518-9159-EEEAF8C81AA4}"/>
    <dgm:cxn modelId="{8AFA5064-496A-48A2-90EE-15440AB2A2B2}" type="presOf" srcId="{FE98E200-94D2-4446-9FE5-593498CE1EF9}" destId="{6198CC8D-C34F-41F4-8ED2-D96C2950EDE8}" srcOrd="0" destOrd="0" presId="urn:microsoft.com/office/officeart/2005/8/layout/hList1"/>
    <dgm:cxn modelId="{D6954008-C183-4D4F-9E1D-3C64836A310D}" srcId="{2DD340C8-D814-4051-A02D-B75719C754CA}" destId="{EAF3D914-994C-4A4E-A539-1A8809A19AEE}" srcOrd="2" destOrd="0" parTransId="{55176523-9C2C-4109-BC01-26680A44E661}" sibTransId="{50EC6259-3E4F-44EB-9838-D3F985BBE671}"/>
    <dgm:cxn modelId="{30844255-D8D9-40EE-A110-5345565EF4A5}" type="presOf" srcId="{AE508B6C-A5CE-4A1B-A4DC-0776C83CA9D1}" destId="{30F96BCB-1070-42DC-BC0A-701F6DB88587}" srcOrd="0" destOrd="4" presId="urn:microsoft.com/office/officeart/2005/8/layout/hList1"/>
    <dgm:cxn modelId="{62CFF7CD-EA4B-4BBA-9E4E-8B085A0B4EA5}" type="presOf" srcId="{2DD340C8-D814-4051-A02D-B75719C754CA}" destId="{C21ED248-9299-452C-9B65-4139ED8806AC}" srcOrd="0" destOrd="0" presId="urn:microsoft.com/office/officeart/2005/8/layout/hList1"/>
    <dgm:cxn modelId="{E4223B8F-45FC-4658-A2A9-5F2995BB110E}" srcId="{2DD340C8-D814-4051-A02D-B75719C754CA}" destId="{AE508B6C-A5CE-4A1B-A4DC-0776C83CA9D1}" srcOrd="4" destOrd="0" parTransId="{E4B06F1F-A492-442C-B6B4-113E769C5716}" sibTransId="{992ADC3A-5828-42D8-A54D-E945C1A73B8F}"/>
    <dgm:cxn modelId="{FD545346-51F7-46C5-A383-BC024DD986D3}" type="presOf" srcId="{EB3AECEA-74A5-42A0-8F82-8E0FBAE3F45B}" destId="{30F96BCB-1070-42DC-BC0A-701F6DB88587}" srcOrd="0" destOrd="0" presId="urn:microsoft.com/office/officeart/2005/8/layout/hList1"/>
    <dgm:cxn modelId="{B6B34EED-3850-4CE7-9CFE-6224455DA27E}" srcId="{2DD340C8-D814-4051-A02D-B75719C754CA}" destId="{82FFC451-E324-4B46-A246-A94FC4B75125}" srcOrd="1" destOrd="0" parTransId="{51B14E96-B5E9-4E5B-A504-C94327BCBB16}" sibTransId="{15C28261-3688-4A14-9A32-632476D393C3}"/>
    <dgm:cxn modelId="{C4AF376C-C038-4FA2-AC90-9408C8838E3D}" type="presOf" srcId="{EAF3D914-994C-4A4E-A539-1A8809A19AEE}" destId="{30F96BCB-1070-42DC-BC0A-701F6DB88587}" srcOrd="0" destOrd="2"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3793FD30-DBFC-4683-A3DE-62C1AAAFB3D7}" type="presOf" srcId="{961B9C47-5040-4751-A2F5-0FA1ABF1FCC9}" destId="{30F96BCB-1070-42DC-BC0A-701F6DB88587}" srcOrd="0" destOrd="3" presId="urn:microsoft.com/office/officeart/2005/8/layout/hList1"/>
    <dgm:cxn modelId="{998591D2-B738-45BD-83C6-95AA6A1324B9}" type="presParOf" srcId="{6198CC8D-C34F-41F4-8ED2-D96C2950EDE8}" destId="{659CE27E-EE87-4C5B-9039-9454206D65AA}" srcOrd="0" destOrd="0" presId="urn:microsoft.com/office/officeart/2005/8/layout/hList1"/>
    <dgm:cxn modelId="{528768D4-87ED-453A-99DB-25058C51DD13}" type="presParOf" srcId="{659CE27E-EE87-4C5B-9039-9454206D65AA}" destId="{C21ED248-9299-452C-9B65-4139ED8806AC}" srcOrd="0" destOrd="0" presId="urn:microsoft.com/office/officeart/2005/8/layout/hList1"/>
    <dgm:cxn modelId="{B70D75B1-2831-40AC-8A89-797AA1839C41}" type="presParOf" srcId="{659CE27E-EE87-4C5B-9039-9454206D65AA}" destId="{30F96BCB-1070-42DC-BC0A-701F6DB88587}" srcOrd="1" destOrd="0" presId="urn:microsoft.com/office/officeart/2005/8/layout/hList1"/>
  </dgm:cxnLst>
  <dgm:bg>
    <a:solidFill>
      <a:srgbClr val="CCEC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ANALITICO DE LA DEUDA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dirty="0" smtClean="0">
              <a:latin typeface="Arial" pitchFamily="34" charset="0"/>
              <a:cs typeface="Arial" pitchFamily="34" charset="0"/>
            </a:rPr>
            <a:t>Muestra las obligaciones insolutas de los entes públicos, al inicio y fin de cada período, La finalidad de este estado es suministrar a los usuarios información analítica relevante sobre la variación de la deuda del ente público entre el inicio y el fin del período, ya sea que tenga su origen en operaciones de crédito público (deuda pública) o en cualquier otro tipo de endeudamiento. Finalmente el cuadro presenta la cuenta “Otros Pasivos” que de presentarse en forma agregada debe reflejar la suma de todo el endeudamiento restante del ente, es decir el no originado en operaciones de crédito público.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732E6B21-D303-49FA-AC5D-31CB198DBC9B}" type="presOf" srcId="{EB3AECEA-74A5-42A0-8F82-8E0FBAE3F45B}" destId="{30F96BCB-1070-42DC-BC0A-701F6DB88587}" srcOrd="0" destOrd="0" presId="urn:microsoft.com/office/officeart/2005/8/layout/hList1"/>
    <dgm:cxn modelId="{A63470A0-F65F-4859-BF30-81C0FD18CC1B}" type="presOf" srcId="{2DD340C8-D814-4051-A02D-B75719C754CA}" destId="{C21ED248-9299-452C-9B65-4139ED8806AC}" srcOrd="0" destOrd="0" presId="urn:microsoft.com/office/officeart/2005/8/layout/hList1"/>
    <dgm:cxn modelId="{D68DBA67-36E7-4264-85CE-3ADB579C3104}" type="presOf" srcId="{FE98E200-94D2-4446-9FE5-593498CE1EF9}" destId="{6198CC8D-C34F-41F4-8ED2-D96C2950EDE8}" srcOrd="0" destOrd="0" presId="urn:microsoft.com/office/officeart/2005/8/layout/hList1"/>
    <dgm:cxn modelId="{B116D828-7D00-4C28-A739-8C9FDD4D333D}" type="presParOf" srcId="{6198CC8D-C34F-41F4-8ED2-D96C2950EDE8}" destId="{659CE27E-EE87-4C5B-9039-9454206D65AA}" srcOrd="0" destOrd="0" presId="urn:microsoft.com/office/officeart/2005/8/layout/hList1"/>
    <dgm:cxn modelId="{3BDD17A8-22A4-40F9-A380-09D39AD3F33E}" type="presParOf" srcId="{659CE27E-EE87-4C5B-9039-9454206D65AA}" destId="{C21ED248-9299-452C-9B65-4139ED8806AC}" srcOrd="0" destOrd="0" presId="urn:microsoft.com/office/officeart/2005/8/layout/hList1"/>
    <dgm:cxn modelId="{636BE362-88C4-435C-B541-C6A90C07F961}"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custT="1"/>
      <dgm:spPr>
        <a:solidFill>
          <a:srgbClr val="00B050"/>
        </a:solidFill>
      </dgm:spPr>
      <dgm:t>
        <a:bodyPr/>
        <a:lstStyle/>
        <a:p>
          <a:pPr algn="ctr">
            <a:lnSpc>
              <a:spcPct val="100000"/>
            </a:lnSpc>
          </a:pPr>
          <a:r>
            <a:rPr lang="es-ES" sz="2400" b="1" dirty="0" smtClean="0">
              <a:solidFill>
                <a:schemeClr val="bg1"/>
              </a:solidFill>
              <a:latin typeface="Arial" pitchFamily="34" charset="0"/>
              <a:cs typeface="Arial" pitchFamily="34" charset="0"/>
            </a:rPr>
            <a:t>INFORMES SOBRE PASIVOS CONTINGENTES</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a:solidFill>
          <a:srgbClr val="DFFDF2">
            <a:alpha val="89804"/>
          </a:srgbClr>
        </a:solidFill>
      </dgm:spPr>
      <dgm:t>
        <a:bodyPr/>
        <a:lstStyle/>
        <a:p>
          <a:pPr algn="just">
            <a:lnSpc>
              <a:spcPct val="150000"/>
            </a:lnSpc>
          </a:pPr>
          <a:r>
            <a:rPr lang="es-MX" b="0" dirty="0" smtClean="0">
              <a:latin typeface="Arial" pitchFamily="34" charset="0"/>
              <a:cs typeface="Arial" pitchFamily="34" charset="0"/>
            </a:rPr>
            <a:t>Obligaciones que tienen su origen en hechos específicos e independientes del pasado que en el futuro pueden ocurrir o no y, de acuerdo con lo que acontezca, desaparecen o se convierten en pasivos reales por ejemplo, juicios, garantías, avales, costos de planes de pensiones, jubilaciones, etc.</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A9F41D4A-1257-4E7E-AA97-F41DADEB5B50}" type="presOf" srcId="{EB3AECEA-74A5-42A0-8F82-8E0FBAE3F45B}" destId="{30F96BCB-1070-42DC-BC0A-701F6DB88587}" srcOrd="0" destOrd="0" presId="urn:microsoft.com/office/officeart/2005/8/layout/hList1"/>
    <dgm:cxn modelId="{1B21B828-D1C8-448D-ACB9-CB23484329E6}" type="presOf" srcId="{2DD340C8-D814-4051-A02D-B75719C754CA}" destId="{C21ED248-9299-452C-9B65-4139ED8806AC}"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C6F715C6-A13F-4978-AB2E-A1DB92D575A7}" srcId="{FE98E200-94D2-4446-9FE5-593498CE1EF9}" destId="{2DD340C8-D814-4051-A02D-B75719C754CA}" srcOrd="0" destOrd="0" parTransId="{461368A5-0798-481A-BF7F-54F825D69199}" sibTransId="{6643B6EF-CC1C-496B-BFC4-72CAB768F7FC}"/>
    <dgm:cxn modelId="{08DFE8DA-380B-47F3-9960-1FF2D2751C94}" type="presOf" srcId="{FE98E200-94D2-4446-9FE5-593498CE1EF9}" destId="{6198CC8D-C34F-41F4-8ED2-D96C2950EDE8}" srcOrd="0" destOrd="0" presId="urn:microsoft.com/office/officeart/2005/8/layout/hList1"/>
    <dgm:cxn modelId="{C55222BF-3F75-4965-BE75-8D1CF650BF11}" type="presParOf" srcId="{6198CC8D-C34F-41F4-8ED2-D96C2950EDE8}" destId="{659CE27E-EE87-4C5B-9039-9454206D65AA}" srcOrd="0" destOrd="0" presId="urn:microsoft.com/office/officeart/2005/8/layout/hList1"/>
    <dgm:cxn modelId="{799419FE-E780-460A-9253-2AEBB4C1EEE1}" type="presParOf" srcId="{659CE27E-EE87-4C5B-9039-9454206D65AA}" destId="{C21ED248-9299-452C-9B65-4139ED8806AC}" srcOrd="0" destOrd="0" presId="urn:microsoft.com/office/officeart/2005/8/layout/hList1"/>
    <dgm:cxn modelId="{4EF443D2-E367-472C-A750-07A0D4FAE50D}"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CF421F-13D6-43E3-AF23-93B8ED958BC7}"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MX"/>
        </a:p>
      </dgm:t>
    </dgm:pt>
    <dgm:pt modelId="{5A813EF2-7815-4294-8721-5B3F711CB759}">
      <dgm:prSet phldrT="[Texto]" custT="1"/>
      <dgm:spPr/>
      <dgm:t>
        <a:bodyPr/>
        <a:lstStyle/>
        <a:p>
          <a:r>
            <a:rPr lang="es-ES" sz="2400" b="1" dirty="0" smtClean="0">
              <a:latin typeface="Arial" pitchFamily="34" charset="0"/>
              <a:cs typeface="Arial" pitchFamily="34" charset="0"/>
            </a:rPr>
            <a:t>NOTAS DE DESGLOSE</a:t>
          </a:r>
          <a:endParaRPr lang="es-MX" sz="2400" b="1" dirty="0">
            <a:latin typeface="Arial" pitchFamily="34" charset="0"/>
            <a:cs typeface="Arial" pitchFamily="34" charset="0"/>
          </a:endParaRPr>
        </a:p>
      </dgm:t>
    </dgm:pt>
    <dgm:pt modelId="{717D35AB-8635-408D-908D-35B5E77AF8B9}" type="parTrans" cxnId="{171F19FC-C6D1-40B7-9020-355666CF5610}">
      <dgm:prSet/>
      <dgm:spPr/>
      <dgm:t>
        <a:bodyPr/>
        <a:lstStyle/>
        <a:p>
          <a:endParaRPr lang="es-MX" sz="2400">
            <a:latin typeface="Arial" pitchFamily="34" charset="0"/>
            <a:cs typeface="Arial" pitchFamily="34" charset="0"/>
          </a:endParaRPr>
        </a:p>
      </dgm:t>
    </dgm:pt>
    <dgm:pt modelId="{0F010DC2-B3DF-45CD-8176-02C9A7D00722}" type="sibTrans" cxnId="{171F19FC-C6D1-40B7-9020-355666CF5610}">
      <dgm:prSet/>
      <dgm:spPr/>
      <dgm:t>
        <a:bodyPr/>
        <a:lstStyle/>
        <a:p>
          <a:endParaRPr lang="es-MX" sz="2400">
            <a:latin typeface="Arial" pitchFamily="34" charset="0"/>
            <a:cs typeface="Arial" pitchFamily="34" charset="0"/>
          </a:endParaRPr>
        </a:p>
      </dgm:t>
    </dgm:pt>
    <dgm:pt modelId="{B51D95B2-F770-4D2F-8317-5056CC2CA802}">
      <dgm:prSet phldrT="[Texto]" custT="1"/>
      <dgm:spPr/>
      <dgm:t>
        <a:bodyPr/>
        <a:lstStyle/>
        <a:p>
          <a:r>
            <a:rPr lang="es-ES" sz="2400" b="1" dirty="0" smtClean="0">
              <a:latin typeface="Arial" pitchFamily="34" charset="0"/>
              <a:cs typeface="Arial" pitchFamily="34" charset="0"/>
            </a:rPr>
            <a:t>NOTAS DE MEMORIA        </a:t>
          </a:r>
          <a:r>
            <a:rPr lang="es-ES" sz="1800" dirty="0" smtClean="0">
              <a:latin typeface="Arial" pitchFamily="34" charset="0"/>
              <a:cs typeface="Arial" pitchFamily="34" charset="0"/>
            </a:rPr>
            <a:t>(CUENTAS DE ORDEN)</a:t>
          </a:r>
          <a:endParaRPr lang="es-MX" sz="1800" dirty="0">
            <a:latin typeface="Arial" pitchFamily="34" charset="0"/>
            <a:cs typeface="Arial" pitchFamily="34" charset="0"/>
          </a:endParaRPr>
        </a:p>
      </dgm:t>
    </dgm:pt>
    <dgm:pt modelId="{69710C1D-CDDA-4CA7-B400-8926DD142BB7}" type="parTrans" cxnId="{8B7ACA23-FB7C-4DB7-83ED-69A02D8D1F61}">
      <dgm:prSet/>
      <dgm:spPr/>
      <dgm:t>
        <a:bodyPr/>
        <a:lstStyle/>
        <a:p>
          <a:endParaRPr lang="es-MX" sz="2400">
            <a:latin typeface="Arial" pitchFamily="34" charset="0"/>
            <a:cs typeface="Arial" pitchFamily="34" charset="0"/>
          </a:endParaRPr>
        </a:p>
      </dgm:t>
    </dgm:pt>
    <dgm:pt modelId="{B986D8E3-5E0E-4D2B-A654-039B301F5A67}" type="sibTrans" cxnId="{8B7ACA23-FB7C-4DB7-83ED-69A02D8D1F61}">
      <dgm:prSet/>
      <dgm:spPr/>
      <dgm:t>
        <a:bodyPr/>
        <a:lstStyle/>
        <a:p>
          <a:endParaRPr lang="es-MX" sz="2400">
            <a:latin typeface="Arial" pitchFamily="34" charset="0"/>
            <a:cs typeface="Arial" pitchFamily="34" charset="0"/>
          </a:endParaRPr>
        </a:p>
      </dgm:t>
    </dgm:pt>
    <dgm:pt modelId="{B8B424CD-169D-4064-B959-DA58DF24BB16}">
      <dgm:prSet phldrT="[Texto]" custT="1"/>
      <dgm:spPr/>
      <dgm:t>
        <a:bodyPr/>
        <a:lstStyle/>
        <a:p>
          <a:r>
            <a:rPr lang="es-ES" sz="2400" b="1" dirty="0" smtClean="0">
              <a:latin typeface="Arial" pitchFamily="34" charset="0"/>
              <a:cs typeface="Arial" pitchFamily="34" charset="0"/>
            </a:rPr>
            <a:t>NOTAS DE GESTIÓN ADMINISTRATIVA</a:t>
          </a:r>
          <a:endParaRPr lang="es-MX" sz="2400" b="1" dirty="0">
            <a:latin typeface="Arial" pitchFamily="34" charset="0"/>
            <a:cs typeface="Arial" pitchFamily="34" charset="0"/>
          </a:endParaRPr>
        </a:p>
      </dgm:t>
    </dgm:pt>
    <dgm:pt modelId="{D3523C8E-28C8-4B2C-A4B2-666CCCC7A6FC}" type="parTrans" cxnId="{20F2CFD9-2109-4DFF-9114-BB8AB17A975F}">
      <dgm:prSet/>
      <dgm:spPr/>
      <dgm:t>
        <a:bodyPr/>
        <a:lstStyle/>
        <a:p>
          <a:endParaRPr lang="es-MX" sz="2400">
            <a:latin typeface="Arial" pitchFamily="34" charset="0"/>
            <a:cs typeface="Arial" pitchFamily="34" charset="0"/>
          </a:endParaRPr>
        </a:p>
      </dgm:t>
    </dgm:pt>
    <dgm:pt modelId="{0590760D-CF2E-48F4-A81E-D89C9DF42C39}" type="sibTrans" cxnId="{20F2CFD9-2109-4DFF-9114-BB8AB17A975F}">
      <dgm:prSet/>
      <dgm:spPr/>
      <dgm:t>
        <a:bodyPr/>
        <a:lstStyle/>
        <a:p>
          <a:endParaRPr lang="es-MX" sz="2400">
            <a:latin typeface="Arial" pitchFamily="34" charset="0"/>
            <a:cs typeface="Arial" pitchFamily="34" charset="0"/>
          </a:endParaRPr>
        </a:p>
      </dgm:t>
    </dgm:pt>
    <dgm:pt modelId="{492A889C-0624-4237-AEFA-341CB3C12BF3}" type="pres">
      <dgm:prSet presAssocID="{88CF421F-13D6-43E3-AF23-93B8ED958BC7}" presName="linear" presStyleCnt="0">
        <dgm:presLayoutVars>
          <dgm:dir/>
          <dgm:animLvl val="lvl"/>
          <dgm:resizeHandles val="exact"/>
        </dgm:presLayoutVars>
      </dgm:prSet>
      <dgm:spPr/>
      <dgm:t>
        <a:bodyPr/>
        <a:lstStyle/>
        <a:p>
          <a:endParaRPr lang="es-MX"/>
        </a:p>
      </dgm:t>
    </dgm:pt>
    <dgm:pt modelId="{D7067B3D-00C7-4B11-B4A1-7CB2E6BAE531}" type="pres">
      <dgm:prSet presAssocID="{5A813EF2-7815-4294-8721-5B3F711CB759}" presName="parentLin" presStyleCnt="0"/>
      <dgm:spPr/>
      <dgm:t>
        <a:bodyPr/>
        <a:lstStyle/>
        <a:p>
          <a:endParaRPr lang="es-MX"/>
        </a:p>
      </dgm:t>
    </dgm:pt>
    <dgm:pt modelId="{B5DBE2C8-48CE-44CD-BEAA-5F3E0F827C03}" type="pres">
      <dgm:prSet presAssocID="{5A813EF2-7815-4294-8721-5B3F711CB759}" presName="parentLeftMargin" presStyleLbl="node1" presStyleIdx="0" presStyleCnt="3"/>
      <dgm:spPr/>
      <dgm:t>
        <a:bodyPr/>
        <a:lstStyle/>
        <a:p>
          <a:endParaRPr lang="es-MX"/>
        </a:p>
      </dgm:t>
    </dgm:pt>
    <dgm:pt modelId="{A5EE7950-8610-4000-836C-ACDC021192D3}" type="pres">
      <dgm:prSet presAssocID="{5A813EF2-7815-4294-8721-5B3F711CB759}" presName="parentText" presStyleLbl="node1" presStyleIdx="0" presStyleCnt="3" custLinFactNeighborY="-5044">
        <dgm:presLayoutVars>
          <dgm:chMax val="0"/>
          <dgm:bulletEnabled val="1"/>
        </dgm:presLayoutVars>
      </dgm:prSet>
      <dgm:spPr/>
      <dgm:t>
        <a:bodyPr/>
        <a:lstStyle/>
        <a:p>
          <a:endParaRPr lang="es-MX"/>
        </a:p>
      </dgm:t>
    </dgm:pt>
    <dgm:pt modelId="{CFFE869C-9F68-4BAE-B056-19E711FE695B}" type="pres">
      <dgm:prSet presAssocID="{5A813EF2-7815-4294-8721-5B3F711CB759}" presName="negativeSpace" presStyleCnt="0"/>
      <dgm:spPr/>
      <dgm:t>
        <a:bodyPr/>
        <a:lstStyle/>
        <a:p>
          <a:endParaRPr lang="es-MX"/>
        </a:p>
      </dgm:t>
    </dgm:pt>
    <dgm:pt modelId="{CD62B999-115B-4491-BEC7-858028A78346}" type="pres">
      <dgm:prSet presAssocID="{5A813EF2-7815-4294-8721-5B3F711CB759}" presName="childText" presStyleLbl="conFgAcc1" presStyleIdx="0" presStyleCnt="3">
        <dgm:presLayoutVars>
          <dgm:bulletEnabled val="1"/>
        </dgm:presLayoutVars>
      </dgm:prSet>
      <dgm:spPr/>
      <dgm:t>
        <a:bodyPr/>
        <a:lstStyle/>
        <a:p>
          <a:endParaRPr lang="es-MX"/>
        </a:p>
      </dgm:t>
    </dgm:pt>
    <dgm:pt modelId="{AB39F8C8-A58F-482F-B417-6B78A237268C}" type="pres">
      <dgm:prSet presAssocID="{0F010DC2-B3DF-45CD-8176-02C9A7D00722}" presName="spaceBetweenRectangles" presStyleCnt="0"/>
      <dgm:spPr/>
      <dgm:t>
        <a:bodyPr/>
        <a:lstStyle/>
        <a:p>
          <a:endParaRPr lang="es-MX"/>
        </a:p>
      </dgm:t>
    </dgm:pt>
    <dgm:pt modelId="{1990CCEB-777C-466A-91AE-02ED04B90B76}" type="pres">
      <dgm:prSet presAssocID="{B51D95B2-F770-4D2F-8317-5056CC2CA802}" presName="parentLin" presStyleCnt="0"/>
      <dgm:spPr/>
      <dgm:t>
        <a:bodyPr/>
        <a:lstStyle/>
        <a:p>
          <a:endParaRPr lang="es-MX"/>
        </a:p>
      </dgm:t>
    </dgm:pt>
    <dgm:pt modelId="{E45F307B-ED52-4CC0-9F88-E2A77394B75C}" type="pres">
      <dgm:prSet presAssocID="{B51D95B2-F770-4D2F-8317-5056CC2CA802}" presName="parentLeftMargin" presStyleLbl="node1" presStyleIdx="0" presStyleCnt="3"/>
      <dgm:spPr/>
      <dgm:t>
        <a:bodyPr/>
        <a:lstStyle/>
        <a:p>
          <a:endParaRPr lang="es-MX"/>
        </a:p>
      </dgm:t>
    </dgm:pt>
    <dgm:pt modelId="{12422A37-685A-4CC6-88A0-E016121C7645}" type="pres">
      <dgm:prSet presAssocID="{B51D95B2-F770-4D2F-8317-5056CC2CA802}" presName="parentText" presStyleLbl="node1" presStyleIdx="1" presStyleCnt="3" custScaleY="174873">
        <dgm:presLayoutVars>
          <dgm:chMax val="0"/>
          <dgm:bulletEnabled val="1"/>
        </dgm:presLayoutVars>
      </dgm:prSet>
      <dgm:spPr/>
      <dgm:t>
        <a:bodyPr/>
        <a:lstStyle/>
        <a:p>
          <a:endParaRPr lang="es-MX"/>
        </a:p>
      </dgm:t>
    </dgm:pt>
    <dgm:pt modelId="{48593193-F0EC-44B5-9F96-8EA0E98CA05D}" type="pres">
      <dgm:prSet presAssocID="{B51D95B2-F770-4D2F-8317-5056CC2CA802}" presName="negativeSpace" presStyleCnt="0"/>
      <dgm:spPr/>
      <dgm:t>
        <a:bodyPr/>
        <a:lstStyle/>
        <a:p>
          <a:endParaRPr lang="es-MX"/>
        </a:p>
      </dgm:t>
    </dgm:pt>
    <dgm:pt modelId="{AA1EA3F1-1DA2-45EF-B65F-940AD26E64AF}" type="pres">
      <dgm:prSet presAssocID="{B51D95B2-F770-4D2F-8317-5056CC2CA802}" presName="childText" presStyleLbl="conFgAcc1" presStyleIdx="1" presStyleCnt="3">
        <dgm:presLayoutVars>
          <dgm:bulletEnabled val="1"/>
        </dgm:presLayoutVars>
      </dgm:prSet>
      <dgm:spPr/>
      <dgm:t>
        <a:bodyPr/>
        <a:lstStyle/>
        <a:p>
          <a:endParaRPr lang="es-MX"/>
        </a:p>
      </dgm:t>
    </dgm:pt>
    <dgm:pt modelId="{36362A41-7DBE-4C39-BE91-53D6B9702DBE}" type="pres">
      <dgm:prSet presAssocID="{B986D8E3-5E0E-4D2B-A654-039B301F5A67}" presName="spaceBetweenRectangles" presStyleCnt="0"/>
      <dgm:spPr/>
      <dgm:t>
        <a:bodyPr/>
        <a:lstStyle/>
        <a:p>
          <a:endParaRPr lang="es-MX"/>
        </a:p>
      </dgm:t>
    </dgm:pt>
    <dgm:pt modelId="{DD4B267E-3B4D-499B-8C7D-7361EA6B35CC}" type="pres">
      <dgm:prSet presAssocID="{B8B424CD-169D-4064-B959-DA58DF24BB16}" presName="parentLin" presStyleCnt="0"/>
      <dgm:spPr/>
      <dgm:t>
        <a:bodyPr/>
        <a:lstStyle/>
        <a:p>
          <a:endParaRPr lang="es-MX"/>
        </a:p>
      </dgm:t>
    </dgm:pt>
    <dgm:pt modelId="{11A5D1C7-C00B-45A8-BCE9-F0A5F1D21011}" type="pres">
      <dgm:prSet presAssocID="{B8B424CD-169D-4064-B959-DA58DF24BB16}" presName="parentLeftMargin" presStyleLbl="node1" presStyleIdx="1" presStyleCnt="3"/>
      <dgm:spPr/>
      <dgm:t>
        <a:bodyPr/>
        <a:lstStyle/>
        <a:p>
          <a:endParaRPr lang="es-MX"/>
        </a:p>
      </dgm:t>
    </dgm:pt>
    <dgm:pt modelId="{3C694B80-749B-4171-9D86-7779D03A5224}" type="pres">
      <dgm:prSet presAssocID="{B8B424CD-169D-4064-B959-DA58DF24BB16}" presName="parentText" presStyleLbl="node1" presStyleIdx="2" presStyleCnt="3" custScaleY="160230">
        <dgm:presLayoutVars>
          <dgm:chMax val="0"/>
          <dgm:bulletEnabled val="1"/>
        </dgm:presLayoutVars>
      </dgm:prSet>
      <dgm:spPr/>
      <dgm:t>
        <a:bodyPr/>
        <a:lstStyle/>
        <a:p>
          <a:endParaRPr lang="es-MX"/>
        </a:p>
      </dgm:t>
    </dgm:pt>
    <dgm:pt modelId="{52FFF8E5-297D-4372-AB7C-8999A26E4577}" type="pres">
      <dgm:prSet presAssocID="{B8B424CD-169D-4064-B959-DA58DF24BB16}" presName="negativeSpace" presStyleCnt="0"/>
      <dgm:spPr/>
      <dgm:t>
        <a:bodyPr/>
        <a:lstStyle/>
        <a:p>
          <a:endParaRPr lang="es-MX"/>
        </a:p>
      </dgm:t>
    </dgm:pt>
    <dgm:pt modelId="{C87AFB4F-BF03-41F1-81D0-576FADE3EBE8}" type="pres">
      <dgm:prSet presAssocID="{B8B424CD-169D-4064-B959-DA58DF24BB16}" presName="childText" presStyleLbl="conFgAcc1" presStyleIdx="2" presStyleCnt="3">
        <dgm:presLayoutVars>
          <dgm:bulletEnabled val="1"/>
        </dgm:presLayoutVars>
      </dgm:prSet>
      <dgm:spPr/>
      <dgm:t>
        <a:bodyPr/>
        <a:lstStyle/>
        <a:p>
          <a:endParaRPr lang="es-MX"/>
        </a:p>
      </dgm:t>
    </dgm:pt>
  </dgm:ptLst>
  <dgm:cxnLst>
    <dgm:cxn modelId="{1FC0EBA5-4D96-4DE3-8D21-891C569473D2}" type="presOf" srcId="{B51D95B2-F770-4D2F-8317-5056CC2CA802}" destId="{12422A37-685A-4CC6-88A0-E016121C7645}" srcOrd="1" destOrd="0" presId="urn:microsoft.com/office/officeart/2005/8/layout/list1"/>
    <dgm:cxn modelId="{542E42C9-CC88-4AA9-BD45-6E8BD813590D}" type="presOf" srcId="{5A813EF2-7815-4294-8721-5B3F711CB759}" destId="{A5EE7950-8610-4000-836C-ACDC021192D3}" srcOrd="1" destOrd="0" presId="urn:microsoft.com/office/officeart/2005/8/layout/list1"/>
    <dgm:cxn modelId="{171F19FC-C6D1-40B7-9020-355666CF5610}" srcId="{88CF421F-13D6-43E3-AF23-93B8ED958BC7}" destId="{5A813EF2-7815-4294-8721-5B3F711CB759}" srcOrd="0" destOrd="0" parTransId="{717D35AB-8635-408D-908D-35B5E77AF8B9}" sibTransId="{0F010DC2-B3DF-45CD-8176-02C9A7D00722}"/>
    <dgm:cxn modelId="{11CFB042-8091-4554-8B05-438646FB107C}" type="presOf" srcId="{88CF421F-13D6-43E3-AF23-93B8ED958BC7}" destId="{492A889C-0624-4237-AEFA-341CB3C12BF3}" srcOrd="0" destOrd="0" presId="urn:microsoft.com/office/officeart/2005/8/layout/list1"/>
    <dgm:cxn modelId="{B55803DF-F655-44A4-9132-709AB47B93D7}" type="presOf" srcId="{5A813EF2-7815-4294-8721-5B3F711CB759}" destId="{B5DBE2C8-48CE-44CD-BEAA-5F3E0F827C03}" srcOrd="0" destOrd="0" presId="urn:microsoft.com/office/officeart/2005/8/layout/list1"/>
    <dgm:cxn modelId="{0BA1424D-5AA7-4FC9-9C76-9A118732AB01}" type="presOf" srcId="{B8B424CD-169D-4064-B959-DA58DF24BB16}" destId="{11A5D1C7-C00B-45A8-BCE9-F0A5F1D21011}" srcOrd="0" destOrd="0" presId="urn:microsoft.com/office/officeart/2005/8/layout/list1"/>
    <dgm:cxn modelId="{4B600CEB-E836-4BF9-919C-7F8EC5C6C28E}" type="presOf" srcId="{B51D95B2-F770-4D2F-8317-5056CC2CA802}" destId="{E45F307B-ED52-4CC0-9F88-E2A77394B75C}" srcOrd="0" destOrd="0" presId="urn:microsoft.com/office/officeart/2005/8/layout/list1"/>
    <dgm:cxn modelId="{8B7ACA23-FB7C-4DB7-83ED-69A02D8D1F61}" srcId="{88CF421F-13D6-43E3-AF23-93B8ED958BC7}" destId="{B51D95B2-F770-4D2F-8317-5056CC2CA802}" srcOrd="1" destOrd="0" parTransId="{69710C1D-CDDA-4CA7-B400-8926DD142BB7}" sibTransId="{B986D8E3-5E0E-4D2B-A654-039B301F5A67}"/>
    <dgm:cxn modelId="{20F2CFD9-2109-4DFF-9114-BB8AB17A975F}" srcId="{88CF421F-13D6-43E3-AF23-93B8ED958BC7}" destId="{B8B424CD-169D-4064-B959-DA58DF24BB16}" srcOrd="2" destOrd="0" parTransId="{D3523C8E-28C8-4B2C-A4B2-666CCCC7A6FC}" sibTransId="{0590760D-CF2E-48F4-A81E-D89C9DF42C39}"/>
    <dgm:cxn modelId="{E5C1BF97-A305-48D0-9CFB-B9D0A0A543CD}" type="presOf" srcId="{B8B424CD-169D-4064-B959-DA58DF24BB16}" destId="{3C694B80-749B-4171-9D86-7779D03A5224}" srcOrd="1" destOrd="0" presId="urn:microsoft.com/office/officeart/2005/8/layout/list1"/>
    <dgm:cxn modelId="{0E5A4445-14CA-4310-B6A5-0F53730F4134}" type="presParOf" srcId="{492A889C-0624-4237-AEFA-341CB3C12BF3}" destId="{D7067B3D-00C7-4B11-B4A1-7CB2E6BAE531}" srcOrd="0" destOrd="0" presId="urn:microsoft.com/office/officeart/2005/8/layout/list1"/>
    <dgm:cxn modelId="{1C954961-E1B1-43A1-B97F-42CEAA3B08D5}" type="presParOf" srcId="{D7067B3D-00C7-4B11-B4A1-7CB2E6BAE531}" destId="{B5DBE2C8-48CE-44CD-BEAA-5F3E0F827C03}" srcOrd="0" destOrd="0" presId="urn:microsoft.com/office/officeart/2005/8/layout/list1"/>
    <dgm:cxn modelId="{2B2E28ED-D5E6-4353-A766-F23CD4C5FE58}" type="presParOf" srcId="{D7067B3D-00C7-4B11-B4A1-7CB2E6BAE531}" destId="{A5EE7950-8610-4000-836C-ACDC021192D3}" srcOrd="1" destOrd="0" presId="urn:microsoft.com/office/officeart/2005/8/layout/list1"/>
    <dgm:cxn modelId="{3B365391-060B-4976-976C-C0DFE9AFD43C}" type="presParOf" srcId="{492A889C-0624-4237-AEFA-341CB3C12BF3}" destId="{CFFE869C-9F68-4BAE-B056-19E711FE695B}" srcOrd="1" destOrd="0" presId="urn:microsoft.com/office/officeart/2005/8/layout/list1"/>
    <dgm:cxn modelId="{3F82758C-2573-4AE6-97E8-0ECB159B68D6}" type="presParOf" srcId="{492A889C-0624-4237-AEFA-341CB3C12BF3}" destId="{CD62B999-115B-4491-BEC7-858028A78346}" srcOrd="2" destOrd="0" presId="urn:microsoft.com/office/officeart/2005/8/layout/list1"/>
    <dgm:cxn modelId="{6832F03F-2B42-445E-98A6-B1B0CDB0FACF}" type="presParOf" srcId="{492A889C-0624-4237-AEFA-341CB3C12BF3}" destId="{AB39F8C8-A58F-482F-B417-6B78A237268C}" srcOrd="3" destOrd="0" presId="urn:microsoft.com/office/officeart/2005/8/layout/list1"/>
    <dgm:cxn modelId="{88A76408-850F-4189-BCCE-E48AFC371E70}" type="presParOf" srcId="{492A889C-0624-4237-AEFA-341CB3C12BF3}" destId="{1990CCEB-777C-466A-91AE-02ED04B90B76}" srcOrd="4" destOrd="0" presId="urn:microsoft.com/office/officeart/2005/8/layout/list1"/>
    <dgm:cxn modelId="{313000BD-2942-4394-A6D8-FC9C7B658864}" type="presParOf" srcId="{1990CCEB-777C-466A-91AE-02ED04B90B76}" destId="{E45F307B-ED52-4CC0-9F88-E2A77394B75C}" srcOrd="0" destOrd="0" presId="urn:microsoft.com/office/officeart/2005/8/layout/list1"/>
    <dgm:cxn modelId="{761BAAF5-6AAD-4A9C-81B3-350E69D0701B}" type="presParOf" srcId="{1990CCEB-777C-466A-91AE-02ED04B90B76}" destId="{12422A37-685A-4CC6-88A0-E016121C7645}" srcOrd="1" destOrd="0" presId="urn:microsoft.com/office/officeart/2005/8/layout/list1"/>
    <dgm:cxn modelId="{8D91E03D-16FD-4291-B006-73F3891371D0}" type="presParOf" srcId="{492A889C-0624-4237-AEFA-341CB3C12BF3}" destId="{48593193-F0EC-44B5-9F96-8EA0E98CA05D}" srcOrd="5" destOrd="0" presId="urn:microsoft.com/office/officeart/2005/8/layout/list1"/>
    <dgm:cxn modelId="{2EB1282E-D6D4-46C5-88BA-0E7CE23CAAAB}" type="presParOf" srcId="{492A889C-0624-4237-AEFA-341CB3C12BF3}" destId="{AA1EA3F1-1DA2-45EF-B65F-940AD26E64AF}" srcOrd="6" destOrd="0" presId="urn:microsoft.com/office/officeart/2005/8/layout/list1"/>
    <dgm:cxn modelId="{F77F3AC2-7D4A-4F89-A513-B1271B5F0B68}" type="presParOf" srcId="{492A889C-0624-4237-AEFA-341CB3C12BF3}" destId="{36362A41-7DBE-4C39-BE91-53D6B9702DBE}" srcOrd="7" destOrd="0" presId="urn:microsoft.com/office/officeart/2005/8/layout/list1"/>
    <dgm:cxn modelId="{9B3142B3-82A1-4675-AE04-E103102C3E37}" type="presParOf" srcId="{492A889C-0624-4237-AEFA-341CB3C12BF3}" destId="{DD4B267E-3B4D-499B-8C7D-7361EA6B35CC}" srcOrd="8" destOrd="0" presId="urn:microsoft.com/office/officeart/2005/8/layout/list1"/>
    <dgm:cxn modelId="{8ADE4D20-67D5-489C-9E55-F1045C33DC71}" type="presParOf" srcId="{DD4B267E-3B4D-499B-8C7D-7361EA6B35CC}" destId="{11A5D1C7-C00B-45A8-BCE9-F0A5F1D21011}" srcOrd="0" destOrd="0" presId="urn:microsoft.com/office/officeart/2005/8/layout/list1"/>
    <dgm:cxn modelId="{333DF443-7E34-439D-A7DC-F01238BA0D40}" type="presParOf" srcId="{DD4B267E-3B4D-499B-8C7D-7361EA6B35CC}" destId="{3C694B80-749B-4171-9D86-7779D03A5224}" srcOrd="1" destOrd="0" presId="urn:microsoft.com/office/officeart/2005/8/layout/list1"/>
    <dgm:cxn modelId="{02AB13AD-2D19-4663-B2CB-B2AA0F61CEE6}" type="presParOf" srcId="{492A889C-0624-4237-AEFA-341CB3C12BF3}" destId="{52FFF8E5-297D-4372-AB7C-8999A26E4577}" srcOrd="9" destOrd="0" presId="urn:microsoft.com/office/officeart/2005/8/layout/list1"/>
    <dgm:cxn modelId="{240083CA-8EF2-4C0D-B55A-14E12F7E251F}" type="presParOf" srcId="{492A889C-0624-4237-AEFA-341CB3C12BF3}" destId="{C87AFB4F-BF03-41F1-81D0-576FADE3EBE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87C54D-8833-4DA4-972B-03066AE0AF6F}" type="doc">
      <dgm:prSet loTypeId="urn:microsoft.com/office/officeart/2005/8/layout/arrow5" loCatId="process" qsTypeId="urn:microsoft.com/office/officeart/2005/8/quickstyle/3d2" qsCatId="3D" csTypeId="urn:microsoft.com/office/officeart/2005/8/colors/colorful2" csCatId="colorful" phldr="1"/>
      <dgm:spPr/>
      <dgm:t>
        <a:bodyPr/>
        <a:lstStyle/>
        <a:p>
          <a:endParaRPr lang="es-MX"/>
        </a:p>
      </dgm:t>
    </dgm:pt>
    <dgm:pt modelId="{E807A303-DC1C-4EAC-B22B-425F07801817}">
      <dgm:prSet custT="1"/>
      <dgm:spPr/>
      <dgm:t>
        <a:bodyPr/>
        <a:lstStyle/>
        <a:p>
          <a:pPr algn="l"/>
          <a:r>
            <a:rPr lang="es-ES" sz="1600" b="1" dirty="0" smtClean="0">
              <a:latin typeface="Arial" pitchFamily="34" charset="0"/>
              <a:cs typeface="Arial" pitchFamily="34" charset="0"/>
            </a:rPr>
            <a:t>ESTADO ANALÍTICO DEL EJERCICIO DEL PRESUPUESTO DE EGRESOS</a:t>
          </a:r>
          <a:endParaRPr lang="es-MX" sz="1600" dirty="0">
            <a:latin typeface="Arial" pitchFamily="34" charset="0"/>
            <a:cs typeface="Arial" pitchFamily="34" charset="0"/>
          </a:endParaRPr>
        </a:p>
      </dgm:t>
    </dgm:pt>
    <dgm:pt modelId="{81B78637-A8D3-478B-A6F3-046BDC2789C1}" type="parTrans" cxnId="{07BD7236-C8BB-4F62-A2CF-446BE6084065}">
      <dgm:prSet/>
      <dgm:spPr/>
      <dgm:t>
        <a:bodyPr/>
        <a:lstStyle/>
        <a:p>
          <a:pPr algn="l"/>
          <a:endParaRPr lang="es-MX" sz="1400">
            <a:latin typeface="Arial" pitchFamily="34" charset="0"/>
            <a:cs typeface="Arial" pitchFamily="34" charset="0"/>
          </a:endParaRPr>
        </a:p>
      </dgm:t>
    </dgm:pt>
    <dgm:pt modelId="{7B3C1485-522C-4E9A-A437-D2F3B0D40DAE}" type="sibTrans" cxnId="{07BD7236-C8BB-4F62-A2CF-446BE6084065}">
      <dgm:prSet/>
      <dgm:spPr/>
      <dgm:t>
        <a:bodyPr/>
        <a:lstStyle/>
        <a:p>
          <a:pPr algn="l"/>
          <a:endParaRPr lang="es-MX" sz="1400">
            <a:latin typeface="Arial" pitchFamily="34" charset="0"/>
            <a:cs typeface="Arial" pitchFamily="34" charset="0"/>
          </a:endParaRPr>
        </a:p>
      </dgm:t>
    </dgm:pt>
    <dgm:pt modelId="{BACB01E1-6303-4111-A43B-072880F3AD9D}">
      <dgm:prSet custT="1"/>
      <dgm:spPr/>
      <dgm:t>
        <a:bodyPr/>
        <a:lstStyle/>
        <a:p>
          <a:pPr algn="r"/>
          <a:r>
            <a:rPr lang="es-ES" sz="1600" b="1" dirty="0" smtClean="0">
              <a:latin typeface="Arial" pitchFamily="34" charset="0"/>
              <a:cs typeface="Arial" pitchFamily="34" charset="0"/>
            </a:rPr>
            <a:t>ESTADO ANALÍTICO DE INGRESOS</a:t>
          </a:r>
          <a:endParaRPr lang="es-MX" sz="1600" dirty="0">
            <a:latin typeface="Arial" pitchFamily="34" charset="0"/>
            <a:cs typeface="Arial" pitchFamily="34" charset="0"/>
          </a:endParaRPr>
        </a:p>
      </dgm:t>
    </dgm:pt>
    <dgm:pt modelId="{54AA56CE-2E65-4954-94E5-24D2B246D899}" type="parTrans" cxnId="{0EAE63B8-F12C-4946-ACBA-E479F5D81519}">
      <dgm:prSet/>
      <dgm:spPr/>
      <dgm:t>
        <a:bodyPr/>
        <a:lstStyle/>
        <a:p>
          <a:pPr algn="l"/>
          <a:endParaRPr lang="es-MX" sz="1400">
            <a:latin typeface="Arial" pitchFamily="34" charset="0"/>
            <a:cs typeface="Arial" pitchFamily="34" charset="0"/>
          </a:endParaRPr>
        </a:p>
      </dgm:t>
    </dgm:pt>
    <dgm:pt modelId="{C01BCCA0-F1C6-45D7-B3ED-29B40EEFD860}" type="sibTrans" cxnId="{0EAE63B8-F12C-4946-ACBA-E479F5D81519}">
      <dgm:prSet/>
      <dgm:spPr/>
      <dgm:t>
        <a:bodyPr/>
        <a:lstStyle/>
        <a:p>
          <a:pPr algn="l"/>
          <a:endParaRPr lang="es-MX" sz="1400">
            <a:latin typeface="Arial" pitchFamily="34" charset="0"/>
            <a:cs typeface="Arial" pitchFamily="34" charset="0"/>
          </a:endParaRPr>
        </a:p>
      </dgm:t>
    </dgm:pt>
    <dgm:pt modelId="{4D809DB5-796C-4F91-9EC1-506972AF7CD2}" type="pres">
      <dgm:prSet presAssocID="{C687C54D-8833-4DA4-972B-03066AE0AF6F}" presName="diagram" presStyleCnt="0">
        <dgm:presLayoutVars>
          <dgm:dir/>
          <dgm:resizeHandles val="exact"/>
        </dgm:presLayoutVars>
      </dgm:prSet>
      <dgm:spPr/>
      <dgm:t>
        <a:bodyPr/>
        <a:lstStyle/>
        <a:p>
          <a:endParaRPr lang="es-MX"/>
        </a:p>
      </dgm:t>
    </dgm:pt>
    <dgm:pt modelId="{03FA51D2-5F67-4478-AE56-494E68CE3239}" type="pres">
      <dgm:prSet presAssocID="{BACB01E1-6303-4111-A43B-072880F3AD9D}" presName="arrow" presStyleLbl="node1" presStyleIdx="0" presStyleCnt="2">
        <dgm:presLayoutVars>
          <dgm:bulletEnabled val="1"/>
        </dgm:presLayoutVars>
      </dgm:prSet>
      <dgm:spPr/>
      <dgm:t>
        <a:bodyPr/>
        <a:lstStyle/>
        <a:p>
          <a:endParaRPr lang="es-MX"/>
        </a:p>
      </dgm:t>
    </dgm:pt>
    <dgm:pt modelId="{FAB589EC-5F66-4F11-8E0C-6ADF4D22C527}" type="pres">
      <dgm:prSet presAssocID="{E807A303-DC1C-4EAC-B22B-425F07801817}" presName="arrow" presStyleLbl="node1" presStyleIdx="1" presStyleCnt="2" custRadScaleRad="100070" custRadScaleInc="3">
        <dgm:presLayoutVars>
          <dgm:bulletEnabled val="1"/>
        </dgm:presLayoutVars>
      </dgm:prSet>
      <dgm:spPr/>
      <dgm:t>
        <a:bodyPr/>
        <a:lstStyle/>
        <a:p>
          <a:endParaRPr lang="es-MX"/>
        </a:p>
      </dgm:t>
    </dgm:pt>
  </dgm:ptLst>
  <dgm:cxnLst>
    <dgm:cxn modelId="{11D50C6F-E124-49BF-B060-E64E4D19DFED}" type="presOf" srcId="{C687C54D-8833-4DA4-972B-03066AE0AF6F}" destId="{4D809DB5-796C-4F91-9EC1-506972AF7CD2}" srcOrd="0" destOrd="0" presId="urn:microsoft.com/office/officeart/2005/8/layout/arrow5"/>
    <dgm:cxn modelId="{4562B752-3580-410A-BEC2-00A8AC6AEC4B}" type="presOf" srcId="{BACB01E1-6303-4111-A43B-072880F3AD9D}" destId="{03FA51D2-5F67-4478-AE56-494E68CE3239}" srcOrd="0" destOrd="0" presId="urn:microsoft.com/office/officeart/2005/8/layout/arrow5"/>
    <dgm:cxn modelId="{DA7BFAD9-CC6F-453E-9A1A-EDD7FD8ADAE3}" type="presOf" srcId="{E807A303-DC1C-4EAC-B22B-425F07801817}" destId="{FAB589EC-5F66-4F11-8E0C-6ADF4D22C527}" srcOrd="0" destOrd="0" presId="urn:microsoft.com/office/officeart/2005/8/layout/arrow5"/>
    <dgm:cxn modelId="{0EAE63B8-F12C-4946-ACBA-E479F5D81519}" srcId="{C687C54D-8833-4DA4-972B-03066AE0AF6F}" destId="{BACB01E1-6303-4111-A43B-072880F3AD9D}" srcOrd="0" destOrd="0" parTransId="{54AA56CE-2E65-4954-94E5-24D2B246D899}" sibTransId="{C01BCCA0-F1C6-45D7-B3ED-29B40EEFD860}"/>
    <dgm:cxn modelId="{07BD7236-C8BB-4F62-A2CF-446BE6084065}" srcId="{C687C54D-8833-4DA4-972B-03066AE0AF6F}" destId="{E807A303-DC1C-4EAC-B22B-425F07801817}" srcOrd="1" destOrd="0" parTransId="{81B78637-A8D3-478B-A6F3-046BDC2789C1}" sibTransId="{7B3C1485-522C-4E9A-A437-D2F3B0D40DAE}"/>
    <dgm:cxn modelId="{D18BC6B8-650F-4C9E-9D3F-46AFEA04F445}" type="presParOf" srcId="{4D809DB5-796C-4F91-9EC1-506972AF7CD2}" destId="{03FA51D2-5F67-4478-AE56-494E68CE3239}" srcOrd="0" destOrd="0" presId="urn:microsoft.com/office/officeart/2005/8/layout/arrow5"/>
    <dgm:cxn modelId="{C43C53D3-9A6B-4BC8-9EF9-8C7D6E050131}" type="presParOf" srcId="{4D809DB5-796C-4F91-9EC1-506972AF7CD2}" destId="{FAB589EC-5F66-4F11-8E0C-6ADF4D22C52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D86B02-42D5-4EC0-8A7B-580A46E79DEF}"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s-MX"/>
        </a:p>
      </dgm:t>
    </dgm:pt>
    <dgm:pt modelId="{89BB5B11-802E-4E48-A8AA-FA93AE68685C}">
      <dgm:prSet phldrT="[Texto]" custT="1"/>
      <dgm:spPr/>
      <dgm:t>
        <a:bodyPr/>
        <a:lstStyle/>
        <a:p>
          <a:r>
            <a:rPr lang="es-MX" sz="1500" b="1" dirty="0" smtClean="0">
              <a:effectLst>
                <a:outerShdw blurRad="38100" dist="38100" dir="2700000" algn="tl">
                  <a:srgbClr val="000000">
                    <a:alpha val="43137"/>
                  </a:srgbClr>
                </a:outerShdw>
              </a:effectLst>
            </a:rPr>
            <a:t>Analítico de Ingresos</a:t>
          </a:r>
        </a:p>
        <a:p>
          <a:r>
            <a:rPr lang="es-MX" sz="800" b="1" dirty="0" smtClean="0">
              <a:effectLst>
                <a:outerShdw blurRad="38100" dist="38100" dir="2700000" algn="tl">
                  <a:srgbClr val="000000">
                    <a:alpha val="43137"/>
                  </a:srgbClr>
                </a:outerShdw>
              </a:effectLst>
            </a:rPr>
            <a:t>(Incluyendo Ingresos Excedentes)</a:t>
          </a:r>
          <a:endParaRPr lang="es-MX" sz="800" b="1" dirty="0">
            <a:effectLst>
              <a:outerShdw blurRad="38100" dist="38100" dir="2700000" algn="tl">
                <a:srgbClr val="000000">
                  <a:alpha val="43137"/>
                </a:srgbClr>
              </a:outerShdw>
            </a:effectLst>
          </a:endParaRPr>
        </a:p>
      </dgm:t>
    </dgm:pt>
    <dgm:pt modelId="{00ED2DC8-8342-4A03-98F5-EE2109C7FABE}" type="parTrans" cxnId="{98AADE02-7A0C-4972-808C-26FC139A4352}">
      <dgm:prSet/>
      <dgm:spPr/>
      <dgm:t>
        <a:bodyPr/>
        <a:lstStyle/>
        <a:p>
          <a:endParaRPr lang="es-MX"/>
        </a:p>
      </dgm:t>
    </dgm:pt>
    <dgm:pt modelId="{4BF6B5BC-8CFC-44F1-9807-32C337BD151F}" type="sibTrans" cxnId="{98AADE02-7A0C-4972-808C-26FC139A4352}">
      <dgm:prSet/>
      <dgm:spPr/>
      <dgm:t>
        <a:bodyPr/>
        <a:lstStyle/>
        <a:p>
          <a:endParaRPr lang="es-MX"/>
        </a:p>
      </dgm:t>
    </dgm:pt>
    <dgm:pt modelId="{198893E4-9DD0-4CF6-A990-44C517EB06A4}">
      <dgm:prSet phldrT="[Texto]"/>
      <dgm:spPr/>
      <dgm:t>
        <a:bodyPr/>
        <a:lstStyle/>
        <a:p>
          <a:r>
            <a:rPr lang="es-MX" dirty="0" smtClean="0"/>
            <a:t>Clasificación Económica</a:t>
          </a:r>
          <a:endParaRPr lang="es-MX" dirty="0"/>
        </a:p>
      </dgm:t>
    </dgm:pt>
    <dgm:pt modelId="{E7931B8C-BB94-4A0C-86D7-0D9FCFAEDB1B}" type="parTrans" cxnId="{7F510FB7-B1DC-4A37-BC79-D64966701910}">
      <dgm:prSet/>
      <dgm:spPr/>
      <dgm:t>
        <a:bodyPr/>
        <a:lstStyle/>
        <a:p>
          <a:endParaRPr lang="es-MX"/>
        </a:p>
      </dgm:t>
    </dgm:pt>
    <dgm:pt modelId="{15D8E186-DEF7-4416-A936-0028DE2632B7}" type="sibTrans" cxnId="{7F510FB7-B1DC-4A37-BC79-D64966701910}">
      <dgm:prSet/>
      <dgm:spPr/>
      <dgm:t>
        <a:bodyPr/>
        <a:lstStyle/>
        <a:p>
          <a:endParaRPr lang="es-MX"/>
        </a:p>
      </dgm:t>
    </dgm:pt>
    <dgm:pt modelId="{5784B2D4-B259-46B6-8667-3F98B7F7248D}">
      <dgm:prSet phldrT="[Texto]"/>
      <dgm:spPr/>
      <dgm:t>
        <a:bodyPr/>
        <a:lstStyle/>
        <a:p>
          <a:r>
            <a:rPr lang="es-MX" dirty="0" smtClean="0"/>
            <a:t>Concepto</a:t>
          </a:r>
          <a:endParaRPr lang="es-MX" dirty="0"/>
        </a:p>
      </dgm:t>
    </dgm:pt>
    <dgm:pt modelId="{A2492340-D108-4862-9546-3CD31FA8586B}" type="parTrans" cxnId="{D208100F-FDCC-4F5C-8AD8-9B238B685616}">
      <dgm:prSet/>
      <dgm:spPr/>
      <dgm:t>
        <a:bodyPr/>
        <a:lstStyle/>
        <a:p>
          <a:endParaRPr lang="es-MX"/>
        </a:p>
      </dgm:t>
    </dgm:pt>
    <dgm:pt modelId="{0BA5F48C-7F0B-4DF9-B2B0-D8FCB5988348}" type="sibTrans" cxnId="{D208100F-FDCC-4F5C-8AD8-9B238B685616}">
      <dgm:prSet/>
      <dgm:spPr/>
      <dgm:t>
        <a:bodyPr/>
        <a:lstStyle/>
        <a:p>
          <a:endParaRPr lang="es-MX"/>
        </a:p>
      </dgm:t>
    </dgm:pt>
    <dgm:pt modelId="{4C872DF1-AB5C-4393-A1A5-FAD3B62D3CA0}">
      <dgm:prSet phldrT="[Texto]" custT="1"/>
      <dgm:spPr/>
      <dgm:t>
        <a:bodyPr/>
        <a:lstStyle/>
        <a:p>
          <a:r>
            <a:rPr lang="es-MX" sz="1300" b="1" dirty="0" smtClean="0">
              <a:effectLst>
                <a:outerShdw blurRad="38100" dist="38100" dir="2700000" algn="tl">
                  <a:srgbClr val="000000">
                    <a:alpha val="43137"/>
                  </a:srgbClr>
                </a:outerShdw>
              </a:effectLst>
            </a:rPr>
            <a:t>Analítico del Presupuesto de Egresos</a:t>
          </a:r>
        </a:p>
        <a:p>
          <a:r>
            <a:rPr lang="es-MX" sz="900" b="1" dirty="0" smtClean="0">
              <a:effectLst>
                <a:outerShdw blurRad="38100" dist="38100" dir="2700000" algn="tl">
                  <a:srgbClr val="000000">
                    <a:alpha val="43137"/>
                  </a:srgbClr>
                </a:outerShdw>
              </a:effectLst>
            </a:rPr>
            <a:t>(Incluyendo los Subejercicios por Ramo y por Programa)</a:t>
          </a:r>
          <a:endParaRPr lang="es-MX" sz="900" b="1" dirty="0">
            <a:effectLst>
              <a:outerShdw blurRad="38100" dist="38100" dir="2700000" algn="tl">
                <a:srgbClr val="000000">
                  <a:alpha val="43137"/>
                </a:srgbClr>
              </a:outerShdw>
            </a:effectLst>
          </a:endParaRPr>
        </a:p>
      </dgm:t>
    </dgm:pt>
    <dgm:pt modelId="{44307701-7CB9-49A4-99F6-3837BE03EEE1}" type="parTrans" cxnId="{FFB5ECE7-E812-4E45-AB03-CFCED36F7B65}">
      <dgm:prSet/>
      <dgm:spPr/>
      <dgm:t>
        <a:bodyPr/>
        <a:lstStyle/>
        <a:p>
          <a:endParaRPr lang="es-MX"/>
        </a:p>
      </dgm:t>
    </dgm:pt>
    <dgm:pt modelId="{8D9044BB-8616-4796-A380-FCB364E75735}" type="sibTrans" cxnId="{FFB5ECE7-E812-4E45-AB03-CFCED36F7B65}">
      <dgm:prSet/>
      <dgm:spPr/>
      <dgm:t>
        <a:bodyPr/>
        <a:lstStyle/>
        <a:p>
          <a:endParaRPr lang="es-MX"/>
        </a:p>
      </dgm:t>
    </dgm:pt>
    <dgm:pt modelId="{C0EAF1BD-F415-474D-B4FE-947502E3E8C9}">
      <dgm:prSet phldrT="[Texto]"/>
      <dgm:spPr/>
      <dgm:t>
        <a:bodyPr/>
        <a:lstStyle/>
        <a:p>
          <a:r>
            <a:rPr lang="es-MX" dirty="0" smtClean="0"/>
            <a:t>Administrativa</a:t>
          </a:r>
          <a:endParaRPr lang="es-MX" dirty="0"/>
        </a:p>
      </dgm:t>
    </dgm:pt>
    <dgm:pt modelId="{6D96857F-1FCA-4CBF-8ED4-8C507E96CEFE}" type="parTrans" cxnId="{EC1F3145-7F1A-4B2F-ADEA-C8A9F865A041}">
      <dgm:prSet/>
      <dgm:spPr/>
      <dgm:t>
        <a:bodyPr/>
        <a:lstStyle/>
        <a:p>
          <a:endParaRPr lang="es-MX"/>
        </a:p>
      </dgm:t>
    </dgm:pt>
    <dgm:pt modelId="{B9E06677-3CD0-4058-B32D-62FA942EBD9E}" type="sibTrans" cxnId="{EC1F3145-7F1A-4B2F-ADEA-C8A9F865A041}">
      <dgm:prSet/>
      <dgm:spPr/>
      <dgm:t>
        <a:bodyPr/>
        <a:lstStyle/>
        <a:p>
          <a:endParaRPr lang="es-MX"/>
        </a:p>
      </dgm:t>
    </dgm:pt>
    <dgm:pt modelId="{DDCAE5FC-CAD2-428B-866E-3F2EAC41CC06}">
      <dgm:prSet phldrT="[Texto]"/>
      <dgm:spPr/>
      <dgm:t>
        <a:bodyPr/>
        <a:lstStyle/>
        <a:p>
          <a:r>
            <a:rPr lang="es-MX" dirty="0" smtClean="0"/>
            <a:t>Económica y Por Objeto del Gasto</a:t>
          </a:r>
          <a:endParaRPr lang="es-MX" dirty="0"/>
        </a:p>
      </dgm:t>
    </dgm:pt>
    <dgm:pt modelId="{7C5A5417-8BE6-4757-8641-7F7598225884}" type="parTrans" cxnId="{5B26C7FE-7CB8-4CD6-AA9D-FE3D721AA753}">
      <dgm:prSet/>
      <dgm:spPr/>
      <dgm:t>
        <a:bodyPr/>
        <a:lstStyle/>
        <a:p>
          <a:endParaRPr lang="es-MX"/>
        </a:p>
      </dgm:t>
    </dgm:pt>
    <dgm:pt modelId="{9BCF422E-4904-4758-8370-0827632EF7C2}" type="sibTrans" cxnId="{5B26C7FE-7CB8-4CD6-AA9D-FE3D721AA753}">
      <dgm:prSet/>
      <dgm:spPr/>
      <dgm:t>
        <a:bodyPr/>
        <a:lstStyle/>
        <a:p>
          <a:endParaRPr lang="es-MX"/>
        </a:p>
      </dgm:t>
    </dgm:pt>
    <dgm:pt modelId="{3FFC5B60-BFCA-450C-8009-6C5B357F9627}">
      <dgm:prSet/>
      <dgm:spPr/>
      <dgm:t>
        <a:bodyPr/>
        <a:lstStyle/>
        <a:p>
          <a:r>
            <a:rPr lang="es-MX" dirty="0" smtClean="0"/>
            <a:t>Funcional -Programática</a:t>
          </a:r>
          <a:endParaRPr lang="es-MX" dirty="0"/>
        </a:p>
      </dgm:t>
    </dgm:pt>
    <dgm:pt modelId="{87B1799C-FD37-4CC6-A7B5-056A7EF62EFD}" type="parTrans" cxnId="{996C3297-0A25-4ED1-9ACE-338BDCC636A7}">
      <dgm:prSet/>
      <dgm:spPr/>
      <dgm:t>
        <a:bodyPr/>
        <a:lstStyle/>
        <a:p>
          <a:endParaRPr lang="es-MX"/>
        </a:p>
      </dgm:t>
    </dgm:pt>
    <dgm:pt modelId="{3248A631-8316-4157-8D99-705E8D9DE7E3}" type="sibTrans" cxnId="{996C3297-0A25-4ED1-9ACE-338BDCC636A7}">
      <dgm:prSet/>
      <dgm:spPr/>
      <dgm:t>
        <a:bodyPr/>
        <a:lstStyle/>
        <a:p>
          <a:endParaRPr lang="es-MX"/>
        </a:p>
      </dgm:t>
    </dgm:pt>
    <dgm:pt modelId="{4864EFC2-46D3-43CF-A779-B85FF468B80B}" type="pres">
      <dgm:prSet presAssocID="{9BD86B02-42D5-4EC0-8A7B-580A46E79DEF}" presName="diagram" presStyleCnt="0">
        <dgm:presLayoutVars>
          <dgm:chPref val="1"/>
          <dgm:dir/>
          <dgm:animOne val="branch"/>
          <dgm:animLvl val="lvl"/>
          <dgm:resizeHandles/>
        </dgm:presLayoutVars>
      </dgm:prSet>
      <dgm:spPr/>
      <dgm:t>
        <a:bodyPr/>
        <a:lstStyle/>
        <a:p>
          <a:endParaRPr lang="es-MX"/>
        </a:p>
      </dgm:t>
    </dgm:pt>
    <dgm:pt modelId="{652982F9-04A7-4EB5-A6C1-82DCDB2EC44A}" type="pres">
      <dgm:prSet presAssocID="{89BB5B11-802E-4E48-A8AA-FA93AE68685C}" presName="root" presStyleCnt="0"/>
      <dgm:spPr/>
    </dgm:pt>
    <dgm:pt modelId="{DE8F9E7F-5176-41A0-9F98-429659C531D2}" type="pres">
      <dgm:prSet presAssocID="{89BB5B11-802E-4E48-A8AA-FA93AE68685C}" presName="rootComposite" presStyleCnt="0"/>
      <dgm:spPr/>
    </dgm:pt>
    <dgm:pt modelId="{9A90E785-C7AE-401E-BBAD-FD442978843E}" type="pres">
      <dgm:prSet presAssocID="{89BB5B11-802E-4E48-A8AA-FA93AE68685C}" presName="rootText" presStyleLbl="node1" presStyleIdx="0" presStyleCnt="2" custScaleX="181716"/>
      <dgm:spPr/>
      <dgm:t>
        <a:bodyPr/>
        <a:lstStyle/>
        <a:p>
          <a:endParaRPr lang="es-MX"/>
        </a:p>
      </dgm:t>
    </dgm:pt>
    <dgm:pt modelId="{C4C7AE0E-9580-4E4A-8C70-0EC5BBFC3B9C}" type="pres">
      <dgm:prSet presAssocID="{89BB5B11-802E-4E48-A8AA-FA93AE68685C}" presName="rootConnector" presStyleLbl="node1" presStyleIdx="0" presStyleCnt="2"/>
      <dgm:spPr/>
      <dgm:t>
        <a:bodyPr/>
        <a:lstStyle/>
        <a:p>
          <a:endParaRPr lang="es-MX"/>
        </a:p>
      </dgm:t>
    </dgm:pt>
    <dgm:pt modelId="{41072EF7-1A5C-4E57-BAE1-5D33A926FE21}" type="pres">
      <dgm:prSet presAssocID="{89BB5B11-802E-4E48-A8AA-FA93AE68685C}" presName="childShape" presStyleCnt="0"/>
      <dgm:spPr/>
    </dgm:pt>
    <dgm:pt modelId="{2CAAADE4-54F3-4E8E-A809-FECF5B008D17}" type="pres">
      <dgm:prSet presAssocID="{E7931B8C-BB94-4A0C-86D7-0D9FCFAEDB1B}" presName="Name13" presStyleLbl="parChTrans1D2" presStyleIdx="0" presStyleCnt="5"/>
      <dgm:spPr/>
      <dgm:t>
        <a:bodyPr/>
        <a:lstStyle/>
        <a:p>
          <a:endParaRPr lang="es-MX"/>
        </a:p>
      </dgm:t>
    </dgm:pt>
    <dgm:pt modelId="{9C619A94-93E3-4015-8A8E-21BEC82C9F6E}" type="pres">
      <dgm:prSet presAssocID="{198893E4-9DD0-4CF6-A990-44C517EB06A4}" presName="childText" presStyleLbl="bgAcc1" presStyleIdx="0" presStyleCnt="5" custLinFactNeighborY="0">
        <dgm:presLayoutVars>
          <dgm:bulletEnabled val="1"/>
        </dgm:presLayoutVars>
      </dgm:prSet>
      <dgm:spPr/>
      <dgm:t>
        <a:bodyPr/>
        <a:lstStyle/>
        <a:p>
          <a:endParaRPr lang="es-MX"/>
        </a:p>
      </dgm:t>
    </dgm:pt>
    <dgm:pt modelId="{FE30B213-4523-4A5F-84B4-CB847CDD7C12}" type="pres">
      <dgm:prSet presAssocID="{A2492340-D108-4862-9546-3CD31FA8586B}" presName="Name13" presStyleLbl="parChTrans1D2" presStyleIdx="1" presStyleCnt="5"/>
      <dgm:spPr/>
      <dgm:t>
        <a:bodyPr/>
        <a:lstStyle/>
        <a:p>
          <a:endParaRPr lang="es-MX"/>
        </a:p>
      </dgm:t>
    </dgm:pt>
    <dgm:pt modelId="{48E09368-F104-4C04-BC88-D3FE8454FD2F}" type="pres">
      <dgm:prSet presAssocID="{5784B2D4-B259-46B6-8667-3F98B7F7248D}" presName="childText" presStyleLbl="bgAcc1" presStyleIdx="1" presStyleCnt="5">
        <dgm:presLayoutVars>
          <dgm:bulletEnabled val="1"/>
        </dgm:presLayoutVars>
      </dgm:prSet>
      <dgm:spPr/>
      <dgm:t>
        <a:bodyPr/>
        <a:lstStyle/>
        <a:p>
          <a:endParaRPr lang="es-MX"/>
        </a:p>
      </dgm:t>
    </dgm:pt>
    <dgm:pt modelId="{DB297229-95B1-4F89-BECA-B0B21950A161}" type="pres">
      <dgm:prSet presAssocID="{4C872DF1-AB5C-4393-A1A5-FAD3B62D3CA0}" presName="root" presStyleCnt="0"/>
      <dgm:spPr/>
    </dgm:pt>
    <dgm:pt modelId="{4B48C09B-654D-4FB0-B7CF-F8E8776C775F}" type="pres">
      <dgm:prSet presAssocID="{4C872DF1-AB5C-4393-A1A5-FAD3B62D3CA0}" presName="rootComposite" presStyleCnt="0"/>
      <dgm:spPr/>
    </dgm:pt>
    <dgm:pt modelId="{423784BC-8772-4220-87DD-81D0EC16D192}" type="pres">
      <dgm:prSet presAssocID="{4C872DF1-AB5C-4393-A1A5-FAD3B62D3CA0}" presName="rootText" presStyleLbl="node1" presStyleIdx="1" presStyleCnt="2" custScaleX="185816"/>
      <dgm:spPr/>
      <dgm:t>
        <a:bodyPr/>
        <a:lstStyle/>
        <a:p>
          <a:endParaRPr lang="es-MX"/>
        </a:p>
      </dgm:t>
    </dgm:pt>
    <dgm:pt modelId="{C9DCF85D-41A4-4A9D-8933-21F404269673}" type="pres">
      <dgm:prSet presAssocID="{4C872DF1-AB5C-4393-A1A5-FAD3B62D3CA0}" presName="rootConnector" presStyleLbl="node1" presStyleIdx="1" presStyleCnt="2"/>
      <dgm:spPr/>
      <dgm:t>
        <a:bodyPr/>
        <a:lstStyle/>
        <a:p>
          <a:endParaRPr lang="es-MX"/>
        </a:p>
      </dgm:t>
    </dgm:pt>
    <dgm:pt modelId="{EE2EB668-4CAF-4E5E-AD70-4C30921365CA}" type="pres">
      <dgm:prSet presAssocID="{4C872DF1-AB5C-4393-A1A5-FAD3B62D3CA0}" presName="childShape" presStyleCnt="0"/>
      <dgm:spPr/>
    </dgm:pt>
    <dgm:pt modelId="{EC52005D-6447-436F-A9FA-86F87C324990}" type="pres">
      <dgm:prSet presAssocID="{6D96857F-1FCA-4CBF-8ED4-8C507E96CEFE}" presName="Name13" presStyleLbl="parChTrans1D2" presStyleIdx="2" presStyleCnt="5"/>
      <dgm:spPr/>
      <dgm:t>
        <a:bodyPr/>
        <a:lstStyle/>
        <a:p>
          <a:endParaRPr lang="es-MX"/>
        </a:p>
      </dgm:t>
    </dgm:pt>
    <dgm:pt modelId="{9F1DFCDE-F948-4890-884E-06AA9F25C0C5}" type="pres">
      <dgm:prSet presAssocID="{C0EAF1BD-F415-474D-B4FE-947502E3E8C9}" presName="childText" presStyleLbl="bgAcc1" presStyleIdx="2" presStyleCnt="5">
        <dgm:presLayoutVars>
          <dgm:bulletEnabled val="1"/>
        </dgm:presLayoutVars>
      </dgm:prSet>
      <dgm:spPr/>
      <dgm:t>
        <a:bodyPr/>
        <a:lstStyle/>
        <a:p>
          <a:endParaRPr lang="es-MX"/>
        </a:p>
      </dgm:t>
    </dgm:pt>
    <dgm:pt modelId="{2D77A64D-6914-4C7D-8B3F-B0565D358F3F}" type="pres">
      <dgm:prSet presAssocID="{7C5A5417-8BE6-4757-8641-7F7598225884}" presName="Name13" presStyleLbl="parChTrans1D2" presStyleIdx="3" presStyleCnt="5"/>
      <dgm:spPr/>
      <dgm:t>
        <a:bodyPr/>
        <a:lstStyle/>
        <a:p>
          <a:endParaRPr lang="es-MX"/>
        </a:p>
      </dgm:t>
    </dgm:pt>
    <dgm:pt modelId="{ADE90753-AF48-494A-9308-456927A3AED2}" type="pres">
      <dgm:prSet presAssocID="{DDCAE5FC-CAD2-428B-866E-3F2EAC41CC06}" presName="childText" presStyleLbl="bgAcc1" presStyleIdx="3" presStyleCnt="5">
        <dgm:presLayoutVars>
          <dgm:bulletEnabled val="1"/>
        </dgm:presLayoutVars>
      </dgm:prSet>
      <dgm:spPr/>
      <dgm:t>
        <a:bodyPr/>
        <a:lstStyle/>
        <a:p>
          <a:endParaRPr lang="es-MX"/>
        </a:p>
      </dgm:t>
    </dgm:pt>
    <dgm:pt modelId="{78BB9CB4-44A1-4F9C-84E5-74A6B73ABD08}" type="pres">
      <dgm:prSet presAssocID="{87B1799C-FD37-4CC6-A7B5-056A7EF62EFD}" presName="Name13" presStyleLbl="parChTrans1D2" presStyleIdx="4" presStyleCnt="5"/>
      <dgm:spPr/>
      <dgm:t>
        <a:bodyPr/>
        <a:lstStyle/>
        <a:p>
          <a:endParaRPr lang="es-MX"/>
        </a:p>
      </dgm:t>
    </dgm:pt>
    <dgm:pt modelId="{C87F43CF-B0C4-40E5-8FF1-70868AAE7CA7}" type="pres">
      <dgm:prSet presAssocID="{3FFC5B60-BFCA-450C-8009-6C5B357F9627}" presName="childText" presStyleLbl="bgAcc1" presStyleIdx="4" presStyleCnt="5">
        <dgm:presLayoutVars>
          <dgm:bulletEnabled val="1"/>
        </dgm:presLayoutVars>
      </dgm:prSet>
      <dgm:spPr/>
      <dgm:t>
        <a:bodyPr/>
        <a:lstStyle/>
        <a:p>
          <a:endParaRPr lang="es-MX"/>
        </a:p>
      </dgm:t>
    </dgm:pt>
  </dgm:ptLst>
  <dgm:cxnLst>
    <dgm:cxn modelId="{CFED1898-4266-49AC-81D5-65FFE151B223}" type="presOf" srcId="{E7931B8C-BB94-4A0C-86D7-0D9FCFAEDB1B}" destId="{2CAAADE4-54F3-4E8E-A809-FECF5B008D17}" srcOrd="0" destOrd="0" presId="urn:microsoft.com/office/officeart/2005/8/layout/hierarchy3"/>
    <dgm:cxn modelId="{71CFA527-2BA3-4047-9DEB-DB96114F531C}" type="presOf" srcId="{DDCAE5FC-CAD2-428B-866E-3F2EAC41CC06}" destId="{ADE90753-AF48-494A-9308-456927A3AED2}" srcOrd="0" destOrd="0" presId="urn:microsoft.com/office/officeart/2005/8/layout/hierarchy3"/>
    <dgm:cxn modelId="{2502BC6A-6478-4B4A-AC54-092291407A93}" type="presOf" srcId="{7C5A5417-8BE6-4757-8641-7F7598225884}" destId="{2D77A64D-6914-4C7D-8B3F-B0565D358F3F}" srcOrd="0" destOrd="0" presId="urn:microsoft.com/office/officeart/2005/8/layout/hierarchy3"/>
    <dgm:cxn modelId="{4D172CF6-62AA-4912-83AD-15E93772200F}" type="presOf" srcId="{3FFC5B60-BFCA-450C-8009-6C5B357F9627}" destId="{C87F43CF-B0C4-40E5-8FF1-70868AAE7CA7}" srcOrd="0" destOrd="0" presId="urn:microsoft.com/office/officeart/2005/8/layout/hierarchy3"/>
    <dgm:cxn modelId="{B83442B3-0544-47BA-9123-0F7BB82CE341}" type="presOf" srcId="{89BB5B11-802E-4E48-A8AA-FA93AE68685C}" destId="{9A90E785-C7AE-401E-BBAD-FD442978843E}" srcOrd="0" destOrd="0" presId="urn:microsoft.com/office/officeart/2005/8/layout/hierarchy3"/>
    <dgm:cxn modelId="{F6CB89FD-DB17-4159-8BDB-EC5634A6546A}" type="presOf" srcId="{4C872DF1-AB5C-4393-A1A5-FAD3B62D3CA0}" destId="{423784BC-8772-4220-87DD-81D0EC16D192}" srcOrd="0" destOrd="0" presId="urn:microsoft.com/office/officeart/2005/8/layout/hierarchy3"/>
    <dgm:cxn modelId="{02CEAF0C-23E5-4802-B490-492AD1321C42}" type="presOf" srcId="{89BB5B11-802E-4E48-A8AA-FA93AE68685C}" destId="{C4C7AE0E-9580-4E4A-8C70-0EC5BBFC3B9C}" srcOrd="1" destOrd="0" presId="urn:microsoft.com/office/officeart/2005/8/layout/hierarchy3"/>
    <dgm:cxn modelId="{02E31C2D-1A17-4B38-9B5F-3B5C45BF54D3}" type="presOf" srcId="{198893E4-9DD0-4CF6-A990-44C517EB06A4}" destId="{9C619A94-93E3-4015-8A8E-21BEC82C9F6E}" srcOrd="0" destOrd="0" presId="urn:microsoft.com/office/officeart/2005/8/layout/hierarchy3"/>
    <dgm:cxn modelId="{98AADE02-7A0C-4972-808C-26FC139A4352}" srcId="{9BD86B02-42D5-4EC0-8A7B-580A46E79DEF}" destId="{89BB5B11-802E-4E48-A8AA-FA93AE68685C}" srcOrd="0" destOrd="0" parTransId="{00ED2DC8-8342-4A03-98F5-EE2109C7FABE}" sibTransId="{4BF6B5BC-8CFC-44F1-9807-32C337BD151F}"/>
    <dgm:cxn modelId="{AE8861BC-42EA-4CBC-8355-518A7D526B17}" type="presOf" srcId="{6D96857F-1FCA-4CBF-8ED4-8C507E96CEFE}" destId="{EC52005D-6447-436F-A9FA-86F87C324990}" srcOrd="0" destOrd="0" presId="urn:microsoft.com/office/officeart/2005/8/layout/hierarchy3"/>
    <dgm:cxn modelId="{996C3297-0A25-4ED1-9ACE-338BDCC636A7}" srcId="{4C872DF1-AB5C-4393-A1A5-FAD3B62D3CA0}" destId="{3FFC5B60-BFCA-450C-8009-6C5B357F9627}" srcOrd="2" destOrd="0" parTransId="{87B1799C-FD37-4CC6-A7B5-056A7EF62EFD}" sibTransId="{3248A631-8316-4157-8D99-705E8D9DE7E3}"/>
    <dgm:cxn modelId="{D208100F-FDCC-4F5C-8AD8-9B238B685616}" srcId="{89BB5B11-802E-4E48-A8AA-FA93AE68685C}" destId="{5784B2D4-B259-46B6-8667-3F98B7F7248D}" srcOrd="1" destOrd="0" parTransId="{A2492340-D108-4862-9546-3CD31FA8586B}" sibTransId="{0BA5F48C-7F0B-4DF9-B2B0-D8FCB5988348}"/>
    <dgm:cxn modelId="{F9E8F437-F452-4D06-86A3-18447C52C871}" type="presOf" srcId="{C0EAF1BD-F415-474D-B4FE-947502E3E8C9}" destId="{9F1DFCDE-F948-4890-884E-06AA9F25C0C5}" srcOrd="0" destOrd="0" presId="urn:microsoft.com/office/officeart/2005/8/layout/hierarchy3"/>
    <dgm:cxn modelId="{EC1F3145-7F1A-4B2F-ADEA-C8A9F865A041}" srcId="{4C872DF1-AB5C-4393-A1A5-FAD3B62D3CA0}" destId="{C0EAF1BD-F415-474D-B4FE-947502E3E8C9}" srcOrd="0" destOrd="0" parTransId="{6D96857F-1FCA-4CBF-8ED4-8C507E96CEFE}" sibTransId="{B9E06677-3CD0-4058-B32D-62FA942EBD9E}"/>
    <dgm:cxn modelId="{40658FE7-245B-43E0-AB5A-94506FAF0064}" type="presOf" srcId="{9BD86B02-42D5-4EC0-8A7B-580A46E79DEF}" destId="{4864EFC2-46D3-43CF-A779-B85FF468B80B}" srcOrd="0" destOrd="0" presId="urn:microsoft.com/office/officeart/2005/8/layout/hierarchy3"/>
    <dgm:cxn modelId="{A0F7F8CA-3B54-43D4-95A1-1620DF82BEC9}" type="presOf" srcId="{87B1799C-FD37-4CC6-A7B5-056A7EF62EFD}" destId="{78BB9CB4-44A1-4F9C-84E5-74A6B73ABD08}" srcOrd="0" destOrd="0" presId="urn:microsoft.com/office/officeart/2005/8/layout/hierarchy3"/>
    <dgm:cxn modelId="{7F510FB7-B1DC-4A37-BC79-D64966701910}" srcId="{89BB5B11-802E-4E48-A8AA-FA93AE68685C}" destId="{198893E4-9DD0-4CF6-A990-44C517EB06A4}" srcOrd="0" destOrd="0" parTransId="{E7931B8C-BB94-4A0C-86D7-0D9FCFAEDB1B}" sibTransId="{15D8E186-DEF7-4416-A936-0028DE2632B7}"/>
    <dgm:cxn modelId="{5B26C7FE-7CB8-4CD6-AA9D-FE3D721AA753}" srcId="{4C872DF1-AB5C-4393-A1A5-FAD3B62D3CA0}" destId="{DDCAE5FC-CAD2-428B-866E-3F2EAC41CC06}" srcOrd="1" destOrd="0" parTransId="{7C5A5417-8BE6-4757-8641-7F7598225884}" sibTransId="{9BCF422E-4904-4758-8370-0827632EF7C2}"/>
    <dgm:cxn modelId="{FFB5ECE7-E812-4E45-AB03-CFCED36F7B65}" srcId="{9BD86B02-42D5-4EC0-8A7B-580A46E79DEF}" destId="{4C872DF1-AB5C-4393-A1A5-FAD3B62D3CA0}" srcOrd="1" destOrd="0" parTransId="{44307701-7CB9-49A4-99F6-3837BE03EEE1}" sibTransId="{8D9044BB-8616-4796-A380-FCB364E75735}"/>
    <dgm:cxn modelId="{0259DC72-40EA-4F70-9624-CDFC90F69916}" type="presOf" srcId="{5784B2D4-B259-46B6-8667-3F98B7F7248D}" destId="{48E09368-F104-4C04-BC88-D3FE8454FD2F}" srcOrd="0" destOrd="0" presId="urn:microsoft.com/office/officeart/2005/8/layout/hierarchy3"/>
    <dgm:cxn modelId="{409738D6-FA80-4609-A98C-538CA9901554}" type="presOf" srcId="{4C872DF1-AB5C-4393-A1A5-FAD3B62D3CA0}" destId="{C9DCF85D-41A4-4A9D-8933-21F404269673}" srcOrd="1" destOrd="0" presId="urn:microsoft.com/office/officeart/2005/8/layout/hierarchy3"/>
    <dgm:cxn modelId="{AC3A4B64-5D15-4BC1-A7C2-7CC01C79F830}" type="presOf" srcId="{A2492340-D108-4862-9546-3CD31FA8586B}" destId="{FE30B213-4523-4A5F-84B4-CB847CDD7C12}" srcOrd="0" destOrd="0" presId="urn:microsoft.com/office/officeart/2005/8/layout/hierarchy3"/>
    <dgm:cxn modelId="{EE506E9D-06E9-42F4-B1E0-700C24388083}" type="presParOf" srcId="{4864EFC2-46D3-43CF-A779-B85FF468B80B}" destId="{652982F9-04A7-4EB5-A6C1-82DCDB2EC44A}" srcOrd="0" destOrd="0" presId="urn:microsoft.com/office/officeart/2005/8/layout/hierarchy3"/>
    <dgm:cxn modelId="{58C8884B-7EFC-45F2-984A-BB20EDBA3EB1}" type="presParOf" srcId="{652982F9-04A7-4EB5-A6C1-82DCDB2EC44A}" destId="{DE8F9E7F-5176-41A0-9F98-429659C531D2}" srcOrd="0" destOrd="0" presId="urn:microsoft.com/office/officeart/2005/8/layout/hierarchy3"/>
    <dgm:cxn modelId="{6E964826-6B4A-4B69-8422-189D883A7722}" type="presParOf" srcId="{DE8F9E7F-5176-41A0-9F98-429659C531D2}" destId="{9A90E785-C7AE-401E-BBAD-FD442978843E}" srcOrd="0" destOrd="0" presId="urn:microsoft.com/office/officeart/2005/8/layout/hierarchy3"/>
    <dgm:cxn modelId="{4A0092A6-1093-4985-B2CD-301FD84E4CBF}" type="presParOf" srcId="{DE8F9E7F-5176-41A0-9F98-429659C531D2}" destId="{C4C7AE0E-9580-4E4A-8C70-0EC5BBFC3B9C}" srcOrd="1" destOrd="0" presId="urn:microsoft.com/office/officeart/2005/8/layout/hierarchy3"/>
    <dgm:cxn modelId="{3E50BDC9-5DF4-47DF-92D6-6F0C52CAB5ED}" type="presParOf" srcId="{652982F9-04A7-4EB5-A6C1-82DCDB2EC44A}" destId="{41072EF7-1A5C-4E57-BAE1-5D33A926FE21}" srcOrd="1" destOrd="0" presId="urn:microsoft.com/office/officeart/2005/8/layout/hierarchy3"/>
    <dgm:cxn modelId="{844E6AC4-5242-420A-A510-65925E169A37}" type="presParOf" srcId="{41072EF7-1A5C-4E57-BAE1-5D33A926FE21}" destId="{2CAAADE4-54F3-4E8E-A809-FECF5B008D17}" srcOrd="0" destOrd="0" presId="urn:microsoft.com/office/officeart/2005/8/layout/hierarchy3"/>
    <dgm:cxn modelId="{B0C745AA-B053-43F7-9A22-CB29A375D2C2}" type="presParOf" srcId="{41072EF7-1A5C-4E57-BAE1-5D33A926FE21}" destId="{9C619A94-93E3-4015-8A8E-21BEC82C9F6E}" srcOrd="1" destOrd="0" presId="urn:microsoft.com/office/officeart/2005/8/layout/hierarchy3"/>
    <dgm:cxn modelId="{BEFA5E98-1ACD-40B2-BA91-8B2F6B1B59C9}" type="presParOf" srcId="{41072EF7-1A5C-4E57-BAE1-5D33A926FE21}" destId="{FE30B213-4523-4A5F-84B4-CB847CDD7C12}" srcOrd="2" destOrd="0" presId="urn:microsoft.com/office/officeart/2005/8/layout/hierarchy3"/>
    <dgm:cxn modelId="{7822EF0F-15F3-4D0E-B167-9FEBAC5695D4}" type="presParOf" srcId="{41072EF7-1A5C-4E57-BAE1-5D33A926FE21}" destId="{48E09368-F104-4C04-BC88-D3FE8454FD2F}" srcOrd="3" destOrd="0" presId="urn:microsoft.com/office/officeart/2005/8/layout/hierarchy3"/>
    <dgm:cxn modelId="{A702B3CF-4142-4D3E-9147-5CC1CAEC0546}" type="presParOf" srcId="{4864EFC2-46D3-43CF-A779-B85FF468B80B}" destId="{DB297229-95B1-4F89-BECA-B0B21950A161}" srcOrd="1" destOrd="0" presId="urn:microsoft.com/office/officeart/2005/8/layout/hierarchy3"/>
    <dgm:cxn modelId="{72E1D52D-AAFE-4B13-9BE4-3D1B056A7AAA}" type="presParOf" srcId="{DB297229-95B1-4F89-BECA-B0B21950A161}" destId="{4B48C09B-654D-4FB0-B7CF-F8E8776C775F}" srcOrd="0" destOrd="0" presId="urn:microsoft.com/office/officeart/2005/8/layout/hierarchy3"/>
    <dgm:cxn modelId="{70F62E42-3808-4301-9CFA-3AC6ABCAE80E}" type="presParOf" srcId="{4B48C09B-654D-4FB0-B7CF-F8E8776C775F}" destId="{423784BC-8772-4220-87DD-81D0EC16D192}" srcOrd="0" destOrd="0" presId="urn:microsoft.com/office/officeart/2005/8/layout/hierarchy3"/>
    <dgm:cxn modelId="{C221EC20-9C81-4F6B-9F14-A24AF2DEE38B}" type="presParOf" srcId="{4B48C09B-654D-4FB0-B7CF-F8E8776C775F}" destId="{C9DCF85D-41A4-4A9D-8933-21F404269673}" srcOrd="1" destOrd="0" presId="urn:microsoft.com/office/officeart/2005/8/layout/hierarchy3"/>
    <dgm:cxn modelId="{1E86DEB1-BE63-480A-8484-CC62B73298DC}" type="presParOf" srcId="{DB297229-95B1-4F89-BECA-B0B21950A161}" destId="{EE2EB668-4CAF-4E5E-AD70-4C30921365CA}" srcOrd="1" destOrd="0" presId="urn:microsoft.com/office/officeart/2005/8/layout/hierarchy3"/>
    <dgm:cxn modelId="{352D8EDE-8254-4E6D-AAB3-0DBD95AD40A2}" type="presParOf" srcId="{EE2EB668-4CAF-4E5E-AD70-4C30921365CA}" destId="{EC52005D-6447-436F-A9FA-86F87C324990}" srcOrd="0" destOrd="0" presId="urn:microsoft.com/office/officeart/2005/8/layout/hierarchy3"/>
    <dgm:cxn modelId="{B723D3CD-B791-407F-B6FC-6405F692C868}" type="presParOf" srcId="{EE2EB668-4CAF-4E5E-AD70-4C30921365CA}" destId="{9F1DFCDE-F948-4890-884E-06AA9F25C0C5}" srcOrd="1" destOrd="0" presId="urn:microsoft.com/office/officeart/2005/8/layout/hierarchy3"/>
    <dgm:cxn modelId="{04079BC8-D73B-48BC-9109-C28FBA72EF6D}" type="presParOf" srcId="{EE2EB668-4CAF-4E5E-AD70-4C30921365CA}" destId="{2D77A64D-6914-4C7D-8B3F-B0565D358F3F}" srcOrd="2" destOrd="0" presId="urn:microsoft.com/office/officeart/2005/8/layout/hierarchy3"/>
    <dgm:cxn modelId="{13AE60D5-4516-4195-971D-43C108C07299}" type="presParOf" srcId="{EE2EB668-4CAF-4E5E-AD70-4C30921365CA}" destId="{ADE90753-AF48-494A-9308-456927A3AED2}" srcOrd="3" destOrd="0" presId="urn:microsoft.com/office/officeart/2005/8/layout/hierarchy3"/>
    <dgm:cxn modelId="{59D3E9CD-3190-48CC-BC88-C75CFD517E4C}" type="presParOf" srcId="{EE2EB668-4CAF-4E5E-AD70-4C30921365CA}" destId="{78BB9CB4-44A1-4F9C-84E5-74A6B73ABD08}" srcOrd="4" destOrd="0" presId="urn:microsoft.com/office/officeart/2005/8/layout/hierarchy3"/>
    <dgm:cxn modelId="{BDADB588-8D7D-4F1E-BE90-28A43FA55052}" type="presParOf" srcId="{EE2EB668-4CAF-4E5E-AD70-4C30921365CA}" destId="{C87F43CF-B0C4-40E5-8FF1-70868AAE7CA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B4F278-7FB9-4680-8624-E15F6A51141D}" type="doc">
      <dgm:prSet loTypeId="urn:microsoft.com/office/officeart/2005/8/layout/hProcess4" loCatId="process" qsTypeId="urn:microsoft.com/office/officeart/2005/8/quickstyle/simple4" qsCatId="simple" csTypeId="urn:microsoft.com/office/officeart/2005/8/colors/colorful5" csCatId="colorful" phldr="1"/>
      <dgm:spPr/>
      <dgm:t>
        <a:bodyPr/>
        <a:lstStyle/>
        <a:p>
          <a:endParaRPr lang="es-MX"/>
        </a:p>
      </dgm:t>
    </dgm:pt>
    <dgm:pt modelId="{562A7E3B-09F9-48BA-99D4-84F9EF2121D7}">
      <dgm:prSet phldrT="[Texto]"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400" b="1" dirty="0" smtClean="0">
              <a:latin typeface="Arial" pitchFamily="34" charset="0"/>
              <a:cs typeface="Arial" pitchFamily="34" charset="0"/>
            </a:rPr>
            <a:t>ESTADO ANALÍTICO DEL EJERCICIO DEL PRESUPUESTO DE EGRESOS</a:t>
          </a:r>
          <a:endParaRPr lang="es-MX" sz="2400" dirty="0">
            <a:latin typeface="Arial" pitchFamily="34" charset="0"/>
            <a:cs typeface="Arial" pitchFamily="34" charset="0"/>
          </a:endParaRPr>
        </a:p>
      </dgm:t>
    </dgm:pt>
    <dgm:pt modelId="{1246B42C-E412-4DAF-8A6D-C68D0701E5EB}" type="parTrans" cxnId="{35F35A77-883B-4838-8A8D-5973FADC27ED}">
      <dgm:prSet/>
      <dgm:spPr/>
      <dgm:t>
        <a:bodyPr/>
        <a:lstStyle/>
        <a:p>
          <a:endParaRPr lang="es-MX"/>
        </a:p>
      </dgm:t>
    </dgm:pt>
    <dgm:pt modelId="{F9BD8C2D-2E43-46E1-92EE-00BD72BB4F6D}" type="sibTrans" cxnId="{35F35A77-883B-4838-8A8D-5973FADC27ED}">
      <dgm:prSet/>
      <dgm:spPr/>
      <dgm:t>
        <a:bodyPr/>
        <a:lstStyle/>
        <a:p>
          <a:endParaRPr lang="es-MX"/>
        </a:p>
      </dgm:t>
    </dgm:pt>
    <dgm:pt modelId="{71FE2268-8ADC-4D7F-BB63-771292BB2DD8}">
      <dgm:prSet phldrT="[Texto]"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Su presentación corresponde a los momentos contables del egreso: </a:t>
          </a:r>
          <a:r>
            <a:rPr lang="es-ES" sz="2100" b="1" dirty="0" smtClean="0">
              <a:solidFill>
                <a:srgbClr val="00B0F0"/>
              </a:solidFill>
              <a:latin typeface="Arial" pitchFamily="34" charset="0"/>
              <a:cs typeface="Arial" pitchFamily="34" charset="0"/>
            </a:rPr>
            <a:t>original, modificado, devengado, </a:t>
          </a:r>
          <a:r>
            <a:rPr lang="es-ES" sz="2100" dirty="0" smtClean="0">
              <a:solidFill>
                <a:schemeClr val="tx1"/>
              </a:solidFill>
              <a:latin typeface="Arial" pitchFamily="34" charset="0"/>
              <a:cs typeface="Arial" pitchFamily="34" charset="0"/>
            </a:rPr>
            <a:t>y</a:t>
          </a:r>
          <a:r>
            <a:rPr lang="es-ES" sz="2100" dirty="0" smtClean="0">
              <a:solidFill>
                <a:srgbClr val="00B0F0"/>
              </a:solidFill>
              <a:latin typeface="Arial" pitchFamily="34" charset="0"/>
              <a:cs typeface="Arial" pitchFamily="34" charset="0"/>
            </a:rPr>
            <a:t> </a:t>
          </a:r>
          <a:r>
            <a:rPr lang="es-ES" sz="2100" b="1" dirty="0" smtClean="0">
              <a:solidFill>
                <a:srgbClr val="00B0F0"/>
              </a:solidFill>
              <a:latin typeface="Arial" pitchFamily="34" charset="0"/>
              <a:cs typeface="Arial" pitchFamily="34" charset="0"/>
            </a:rPr>
            <a:t>pagado</a:t>
          </a:r>
          <a:r>
            <a:rPr lang="es-ES" sz="2100" b="1" dirty="0" smtClean="0">
              <a:latin typeface="Arial" pitchFamily="34" charset="0"/>
              <a:cs typeface="Arial" pitchFamily="34" charset="0"/>
            </a:rPr>
            <a:t>,</a:t>
          </a:r>
          <a:r>
            <a:rPr lang="es-ES" sz="2100" dirty="0" smtClean="0">
              <a:latin typeface="Arial" pitchFamily="34" charset="0"/>
              <a:cs typeface="Arial" pitchFamily="34" charset="0"/>
            </a:rPr>
            <a:t> y tiene como objetivo primordial mostrar los avances del ejercicio del presupuesto, informando acerca de los recursos disponibles, comprometidos, devengados y pagados.</a:t>
          </a:r>
          <a:endParaRPr lang="es-MX" sz="2100" dirty="0"/>
        </a:p>
      </dgm:t>
    </dgm:pt>
    <dgm:pt modelId="{582B04C4-F931-40FC-9819-EF82313070AA}" type="parTrans" cxnId="{6D067F89-7CFC-425B-A91C-684E519B2255}">
      <dgm:prSet/>
      <dgm:spPr/>
      <dgm:t>
        <a:bodyPr/>
        <a:lstStyle/>
        <a:p>
          <a:endParaRPr lang="es-MX"/>
        </a:p>
      </dgm:t>
    </dgm:pt>
    <dgm:pt modelId="{8BD59E1F-411C-429F-BF99-D949B6A14D2B}" type="sibTrans" cxnId="{6D067F89-7CFC-425B-A91C-684E519B2255}">
      <dgm:prSet/>
      <dgm:spPr/>
      <dgm:t>
        <a:bodyPr/>
        <a:lstStyle/>
        <a:p>
          <a:endParaRPr lang="es-MX"/>
        </a:p>
      </dgm:t>
    </dgm:pt>
    <dgm:pt modelId="{125C846F-E6C1-4E2E-9F15-1472060EE779}">
      <dgm:prSet custT="1"/>
      <dgm:spPr>
        <a:ln>
          <a:solidFill>
            <a:srgbClr val="33CC33"/>
          </a:solidFill>
        </a:ln>
      </dgm:spPr>
      <dgm:t>
        <a:bodyPr/>
        <a:lstStyle/>
        <a:p>
          <a:pPr algn="just">
            <a:lnSpc>
              <a:spcPct val="150000"/>
            </a:lnSpc>
          </a:pPr>
          <a:r>
            <a:rPr lang="es-ES" sz="2100" dirty="0" smtClean="0">
              <a:latin typeface="Arial" pitchFamily="34" charset="0"/>
              <a:cs typeface="Arial" pitchFamily="34" charset="0"/>
            </a:rPr>
            <a:t>Adicionalmente, muestra el total de ampliaciones y reducciones respecto al original, que indican la variación en las necesidades de recursos para financiar los requerimientos de cada ente público.</a:t>
          </a:r>
          <a:endParaRPr lang="es-ES" sz="2100" dirty="0">
            <a:latin typeface="Arial" pitchFamily="34" charset="0"/>
            <a:cs typeface="Arial" pitchFamily="34" charset="0"/>
          </a:endParaRPr>
        </a:p>
      </dgm:t>
    </dgm:pt>
    <dgm:pt modelId="{C63B8CB6-0502-441F-A0BA-BD6C8A74C7EC}" type="parTrans" cxnId="{40E8B22A-AF71-4053-B7CD-4C5D331A4093}">
      <dgm:prSet/>
      <dgm:spPr/>
      <dgm:t>
        <a:bodyPr/>
        <a:lstStyle/>
        <a:p>
          <a:endParaRPr lang="es-MX"/>
        </a:p>
      </dgm:t>
    </dgm:pt>
    <dgm:pt modelId="{7B51FDBA-AF95-4E22-B10F-624B0B0C6D4C}" type="sibTrans" cxnId="{40E8B22A-AF71-4053-B7CD-4C5D331A4093}">
      <dgm:prSet/>
      <dgm:spPr/>
      <dgm:t>
        <a:bodyPr/>
        <a:lstStyle/>
        <a:p>
          <a:endParaRPr lang="es-MX"/>
        </a:p>
      </dgm:t>
    </dgm:pt>
    <dgm:pt modelId="{8657EFC6-241F-4010-9996-4BF9B4F604C7}" type="pres">
      <dgm:prSet presAssocID="{7EB4F278-7FB9-4680-8624-E15F6A51141D}" presName="Name0" presStyleCnt="0">
        <dgm:presLayoutVars>
          <dgm:dir/>
          <dgm:animLvl val="lvl"/>
          <dgm:resizeHandles val="exact"/>
        </dgm:presLayoutVars>
      </dgm:prSet>
      <dgm:spPr/>
      <dgm:t>
        <a:bodyPr/>
        <a:lstStyle/>
        <a:p>
          <a:endParaRPr lang="es-MX"/>
        </a:p>
      </dgm:t>
    </dgm:pt>
    <dgm:pt modelId="{00558017-8139-4AD0-8E9A-E6D63B9FA74C}" type="pres">
      <dgm:prSet presAssocID="{7EB4F278-7FB9-4680-8624-E15F6A51141D}" presName="tSp" presStyleCnt="0"/>
      <dgm:spPr/>
    </dgm:pt>
    <dgm:pt modelId="{363E8419-C70C-4499-A038-125867B4968F}" type="pres">
      <dgm:prSet presAssocID="{7EB4F278-7FB9-4680-8624-E15F6A51141D}" presName="bSp" presStyleCnt="0"/>
      <dgm:spPr/>
    </dgm:pt>
    <dgm:pt modelId="{895E7B6B-68D4-4F6C-93F2-07A63C179388}" type="pres">
      <dgm:prSet presAssocID="{7EB4F278-7FB9-4680-8624-E15F6A51141D}" presName="process" presStyleCnt="0"/>
      <dgm:spPr/>
    </dgm:pt>
    <dgm:pt modelId="{37E2DFE4-D5CC-4D11-BC44-64B5FE67FF26}" type="pres">
      <dgm:prSet presAssocID="{562A7E3B-09F9-48BA-99D4-84F9EF2121D7}" presName="composite1" presStyleCnt="0"/>
      <dgm:spPr/>
    </dgm:pt>
    <dgm:pt modelId="{63478C31-039D-4ED2-BD11-D5044D3951B7}" type="pres">
      <dgm:prSet presAssocID="{562A7E3B-09F9-48BA-99D4-84F9EF2121D7}" presName="dummyNode1" presStyleLbl="node1" presStyleIdx="0" presStyleCnt="1"/>
      <dgm:spPr/>
    </dgm:pt>
    <dgm:pt modelId="{E20AA1F2-2F19-4593-9F22-F8DA1AF96B4E}" type="pres">
      <dgm:prSet presAssocID="{562A7E3B-09F9-48BA-99D4-84F9EF2121D7}" presName="childNode1" presStyleLbl="bgAcc1" presStyleIdx="0" presStyleCnt="1" custScaleX="274443" custScaleY="210367" custLinFactNeighborY="11556">
        <dgm:presLayoutVars>
          <dgm:bulletEnabled val="1"/>
        </dgm:presLayoutVars>
      </dgm:prSet>
      <dgm:spPr/>
      <dgm:t>
        <a:bodyPr/>
        <a:lstStyle/>
        <a:p>
          <a:endParaRPr lang="es-MX"/>
        </a:p>
      </dgm:t>
    </dgm:pt>
    <dgm:pt modelId="{999CC460-3715-480A-90D6-0BC2AE7AB4FF}" type="pres">
      <dgm:prSet presAssocID="{562A7E3B-09F9-48BA-99D4-84F9EF2121D7}" presName="childNode1tx" presStyleLbl="bgAcc1" presStyleIdx="0" presStyleCnt="1">
        <dgm:presLayoutVars>
          <dgm:bulletEnabled val="1"/>
        </dgm:presLayoutVars>
      </dgm:prSet>
      <dgm:spPr/>
      <dgm:t>
        <a:bodyPr/>
        <a:lstStyle/>
        <a:p>
          <a:endParaRPr lang="es-MX"/>
        </a:p>
      </dgm:t>
    </dgm:pt>
    <dgm:pt modelId="{75D8374E-D6C2-493C-ACFF-66ADB410667A}" type="pres">
      <dgm:prSet presAssocID="{562A7E3B-09F9-48BA-99D4-84F9EF2121D7}" presName="parentNode1" presStyleLbl="node1" presStyleIdx="0" presStyleCnt="1" custScaleX="225874" custScaleY="92575" custLinFactY="-200000" custLinFactNeighborX="-67052" custLinFactNeighborY="-234562">
        <dgm:presLayoutVars>
          <dgm:chMax val="1"/>
          <dgm:bulletEnabled val="1"/>
        </dgm:presLayoutVars>
      </dgm:prSet>
      <dgm:spPr/>
      <dgm:t>
        <a:bodyPr/>
        <a:lstStyle/>
        <a:p>
          <a:endParaRPr lang="es-MX"/>
        </a:p>
      </dgm:t>
    </dgm:pt>
    <dgm:pt modelId="{0B2FD09A-698B-4A62-BE52-271700B9E9F5}" type="pres">
      <dgm:prSet presAssocID="{562A7E3B-09F9-48BA-99D4-84F9EF2121D7}" presName="connSite1" presStyleCnt="0"/>
      <dgm:spPr/>
    </dgm:pt>
  </dgm:ptLst>
  <dgm:cxnLst>
    <dgm:cxn modelId="{35F35A77-883B-4838-8A8D-5973FADC27ED}" srcId="{7EB4F278-7FB9-4680-8624-E15F6A51141D}" destId="{562A7E3B-09F9-48BA-99D4-84F9EF2121D7}" srcOrd="0" destOrd="0" parTransId="{1246B42C-E412-4DAF-8A6D-C68D0701E5EB}" sibTransId="{F9BD8C2D-2E43-46E1-92EE-00BD72BB4F6D}"/>
    <dgm:cxn modelId="{40E8B22A-AF71-4053-B7CD-4C5D331A4093}" srcId="{562A7E3B-09F9-48BA-99D4-84F9EF2121D7}" destId="{125C846F-E6C1-4E2E-9F15-1472060EE779}" srcOrd="1" destOrd="0" parTransId="{C63B8CB6-0502-441F-A0BA-BD6C8A74C7EC}" sibTransId="{7B51FDBA-AF95-4E22-B10F-624B0B0C6D4C}"/>
    <dgm:cxn modelId="{A52FBAE8-BA98-40F4-85D3-1BB36EF6B268}" type="presOf" srcId="{125C846F-E6C1-4E2E-9F15-1472060EE779}" destId="{999CC460-3715-480A-90D6-0BC2AE7AB4FF}" srcOrd="1" destOrd="1" presId="urn:microsoft.com/office/officeart/2005/8/layout/hProcess4"/>
    <dgm:cxn modelId="{D8D248BF-B962-4027-A13A-1DA1A90A98FF}" type="presOf" srcId="{562A7E3B-09F9-48BA-99D4-84F9EF2121D7}" destId="{75D8374E-D6C2-493C-ACFF-66ADB410667A}" srcOrd="0" destOrd="0" presId="urn:microsoft.com/office/officeart/2005/8/layout/hProcess4"/>
    <dgm:cxn modelId="{21EDF5AD-C7F6-4CBC-9DAA-32582D2A134D}" type="presOf" srcId="{7EB4F278-7FB9-4680-8624-E15F6A51141D}" destId="{8657EFC6-241F-4010-9996-4BF9B4F604C7}" srcOrd="0" destOrd="0" presId="urn:microsoft.com/office/officeart/2005/8/layout/hProcess4"/>
    <dgm:cxn modelId="{6D067F89-7CFC-425B-A91C-684E519B2255}" srcId="{562A7E3B-09F9-48BA-99D4-84F9EF2121D7}" destId="{71FE2268-8ADC-4D7F-BB63-771292BB2DD8}" srcOrd="0" destOrd="0" parTransId="{582B04C4-F931-40FC-9819-EF82313070AA}" sibTransId="{8BD59E1F-411C-429F-BF99-D949B6A14D2B}"/>
    <dgm:cxn modelId="{AB7FA1B3-02B8-4BF0-873F-A117584E501C}" type="presOf" srcId="{71FE2268-8ADC-4D7F-BB63-771292BB2DD8}" destId="{E20AA1F2-2F19-4593-9F22-F8DA1AF96B4E}" srcOrd="0" destOrd="0" presId="urn:microsoft.com/office/officeart/2005/8/layout/hProcess4"/>
    <dgm:cxn modelId="{8A6E107F-A8B5-44EC-B9E8-6C65E0BD1D06}" type="presOf" srcId="{125C846F-E6C1-4E2E-9F15-1472060EE779}" destId="{E20AA1F2-2F19-4593-9F22-F8DA1AF96B4E}" srcOrd="0" destOrd="1" presId="urn:microsoft.com/office/officeart/2005/8/layout/hProcess4"/>
    <dgm:cxn modelId="{F9F580BA-B93B-498A-8A5D-8E1C0971DB09}" type="presOf" srcId="{71FE2268-8ADC-4D7F-BB63-771292BB2DD8}" destId="{999CC460-3715-480A-90D6-0BC2AE7AB4FF}" srcOrd="1" destOrd="0" presId="urn:microsoft.com/office/officeart/2005/8/layout/hProcess4"/>
    <dgm:cxn modelId="{DC1476FF-4848-422C-9126-C88BAFFAB718}" type="presParOf" srcId="{8657EFC6-241F-4010-9996-4BF9B4F604C7}" destId="{00558017-8139-4AD0-8E9A-E6D63B9FA74C}" srcOrd="0" destOrd="0" presId="urn:microsoft.com/office/officeart/2005/8/layout/hProcess4"/>
    <dgm:cxn modelId="{F98F211E-381E-4A99-A6E8-829E4F4DA281}" type="presParOf" srcId="{8657EFC6-241F-4010-9996-4BF9B4F604C7}" destId="{363E8419-C70C-4499-A038-125867B4968F}" srcOrd="1" destOrd="0" presId="urn:microsoft.com/office/officeart/2005/8/layout/hProcess4"/>
    <dgm:cxn modelId="{68D58D5E-49A6-4E34-B8B4-8513A2CAC034}" type="presParOf" srcId="{8657EFC6-241F-4010-9996-4BF9B4F604C7}" destId="{895E7B6B-68D4-4F6C-93F2-07A63C179388}" srcOrd="2" destOrd="0" presId="urn:microsoft.com/office/officeart/2005/8/layout/hProcess4"/>
    <dgm:cxn modelId="{AB293407-5E9F-4922-AD23-FF3F5A6778D5}" type="presParOf" srcId="{895E7B6B-68D4-4F6C-93F2-07A63C179388}" destId="{37E2DFE4-D5CC-4D11-BC44-64B5FE67FF26}" srcOrd="0" destOrd="0" presId="urn:microsoft.com/office/officeart/2005/8/layout/hProcess4"/>
    <dgm:cxn modelId="{58E718B3-B0A7-4C4D-8C74-16FA3AC79EF9}" type="presParOf" srcId="{37E2DFE4-D5CC-4D11-BC44-64B5FE67FF26}" destId="{63478C31-039D-4ED2-BD11-D5044D3951B7}" srcOrd="0" destOrd="0" presId="urn:microsoft.com/office/officeart/2005/8/layout/hProcess4"/>
    <dgm:cxn modelId="{1D27505C-67B8-4FB9-BBBD-9CA51ED054E1}" type="presParOf" srcId="{37E2DFE4-D5CC-4D11-BC44-64B5FE67FF26}" destId="{E20AA1F2-2F19-4593-9F22-F8DA1AF96B4E}" srcOrd="1" destOrd="0" presId="urn:microsoft.com/office/officeart/2005/8/layout/hProcess4"/>
    <dgm:cxn modelId="{641FBF91-391D-49B7-A046-35D0A0261645}" type="presParOf" srcId="{37E2DFE4-D5CC-4D11-BC44-64B5FE67FF26}" destId="{999CC460-3715-480A-90D6-0BC2AE7AB4FF}" srcOrd="2" destOrd="0" presId="urn:microsoft.com/office/officeart/2005/8/layout/hProcess4"/>
    <dgm:cxn modelId="{E88AFBEF-52E9-4A01-A281-2F588C665126}" type="presParOf" srcId="{37E2DFE4-D5CC-4D11-BC44-64B5FE67FF26}" destId="{75D8374E-D6C2-493C-ACFF-66ADB410667A}" srcOrd="3" destOrd="0" presId="urn:microsoft.com/office/officeart/2005/8/layout/hProcess4"/>
    <dgm:cxn modelId="{7B49DC1D-0D0C-4635-A05B-8FC109BFD9CB}" type="presParOf" srcId="{37E2DFE4-D5CC-4D11-BC44-64B5FE67FF26}" destId="{0B2FD09A-698B-4A62-BE52-271700B9E9F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E26272-BF6A-45D8-8974-55470B8E4B0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666F2205-45EB-461E-AA4B-58E867B5B445}">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1" action="ppaction://hlinkpres?slideindex=91&amp;slidetitle=Diapositiva 91"/>
            </a:rPr>
            <a:t>Clasificación por Objeto del Gasto (Capítulo y Concepto)</a:t>
          </a:r>
          <a:endParaRPr lang="es-MX" sz="2000" b="1" dirty="0"/>
        </a:p>
      </dgm:t>
    </dgm:pt>
    <dgm:pt modelId="{C30398B9-D310-4E4C-8B59-24282282346E}" type="parTrans" cxnId="{A8D54F80-BB51-4ECB-B837-72088B6E0FDA}">
      <dgm:prSet/>
      <dgm:spPr/>
      <dgm:t>
        <a:bodyPr/>
        <a:lstStyle/>
        <a:p>
          <a:pPr algn="l"/>
          <a:endParaRPr lang="es-MX" sz="2000" b="1"/>
        </a:p>
      </dgm:t>
    </dgm:pt>
    <dgm:pt modelId="{14B97500-2F26-402A-958F-72001663F05E}" type="sibTrans" cxnId="{A8D54F80-BB51-4ECB-B837-72088B6E0FDA}">
      <dgm:prSet/>
      <dgm:spPr/>
      <dgm:t>
        <a:bodyPr/>
        <a:lstStyle/>
        <a:p>
          <a:pPr algn="l"/>
          <a:endParaRPr lang="es-MX" sz="2000" b="1"/>
        </a:p>
      </dgm:t>
    </dgm:pt>
    <dgm:pt modelId="{227DDB34-51A8-41AF-A5FE-D44E05A6C5AF}">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2" action="ppaction://hlinkpres?slideindex=94&amp;slidetitle=Diapositiva 94"/>
            </a:rPr>
            <a:t>Clasificación Económica (por Tipo de Gasto)</a:t>
          </a:r>
          <a:endParaRPr lang="es-MX" sz="2000" b="1" dirty="0"/>
        </a:p>
      </dgm:t>
    </dgm:pt>
    <dgm:pt modelId="{7C4E9CCC-E253-4470-BF0C-1805CA9AC843}" type="parTrans" cxnId="{97346C34-2965-4F47-9017-FE0EAC58F8BC}">
      <dgm:prSet/>
      <dgm:spPr/>
      <dgm:t>
        <a:bodyPr/>
        <a:lstStyle/>
        <a:p>
          <a:pPr algn="l"/>
          <a:endParaRPr lang="es-MX" sz="2000" b="1"/>
        </a:p>
      </dgm:t>
    </dgm:pt>
    <dgm:pt modelId="{B3F9F832-ECE0-4AA9-A856-FDC94F80FC72}" type="sibTrans" cxnId="{97346C34-2965-4F47-9017-FE0EAC58F8BC}">
      <dgm:prSet/>
      <dgm:spPr/>
      <dgm:t>
        <a:bodyPr/>
        <a:lstStyle/>
        <a:p>
          <a:pPr algn="l"/>
          <a:endParaRPr lang="es-MX" sz="2000" b="1"/>
        </a:p>
      </dgm:t>
    </dgm:pt>
    <dgm:pt modelId="{C6F73736-9E47-46A9-B29B-C61B4CE5DBB8}">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3" action="ppaction://hlinkpres?slideindex=96&amp;slidetitle=Diapositiva 96"/>
            </a:rPr>
            <a:t>Clasificación Administrativa</a:t>
          </a:r>
          <a:endParaRPr lang="es-MX" sz="2000" b="1" dirty="0"/>
        </a:p>
      </dgm:t>
    </dgm:pt>
    <dgm:pt modelId="{2DE35C09-C83B-4D71-8340-55E3271855A9}" type="parTrans" cxnId="{5C36FFAB-47DE-4F97-8E07-7084E768B407}">
      <dgm:prSet/>
      <dgm:spPr/>
      <dgm:t>
        <a:bodyPr/>
        <a:lstStyle/>
        <a:p>
          <a:pPr algn="l"/>
          <a:endParaRPr lang="es-MX" sz="2000" b="1"/>
        </a:p>
      </dgm:t>
    </dgm:pt>
    <dgm:pt modelId="{CAB7888B-C051-40EC-A5C3-B6A1634D30B9}" type="sibTrans" cxnId="{5C36FFAB-47DE-4F97-8E07-7084E768B407}">
      <dgm:prSet/>
      <dgm:spPr/>
      <dgm:t>
        <a:bodyPr/>
        <a:lstStyle/>
        <a:p>
          <a:pPr algn="l"/>
          <a:endParaRPr lang="es-MX" sz="2000" b="1"/>
        </a:p>
      </dgm:t>
    </dgm:pt>
    <dgm:pt modelId="{FD2A51D2-F98B-4ABF-AAC3-B9B416C33AC7}">
      <dgm:prSet phldrT="[Texto]" custT="1"/>
      <dgm:spPr/>
      <dgm:t>
        <a:bodyPr/>
        <a:lstStyle/>
        <a:p>
          <a:pPr algn="l"/>
          <a:r>
            <a:rPr lang="es-ES" sz="2000" b="1" dirty="0" smtClean="0">
              <a:latin typeface="Arial" pitchFamily="34" charset="0"/>
              <a:cs typeface="Arial" pitchFamily="34" charset="0"/>
              <a:hlinkClick xmlns:r="http://schemas.openxmlformats.org/officeDocument/2006/relationships" r:id="rId4" action="ppaction://hlinkpres?slideindex=100&amp;slidetitle=Diapositiva 100"/>
            </a:rPr>
            <a:t>Clasificación Funcional (Finalidad y Función)</a:t>
          </a:r>
          <a:endParaRPr lang="es-MX" sz="2000" b="1" dirty="0"/>
        </a:p>
      </dgm:t>
    </dgm:pt>
    <dgm:pt modelId="{844E7D9A-230B-42E5-879C-1C75EBA7AE3A}" type="parTrans" cxnId="{CA036306-7CC9-488F-A45A-3065531C0155}">
      <dgm:prSet/>
      <dgm:spPr/>
      <dgm:t>
        <a:bodyPr/>
        <a:lstStyle/>
        <a:p>
          <a:pPr algn="l"/>
          <a:endParaRPr lang="es-MX" sz="2000" b="1"/>
        </a:p>
      </dgm:t>
    </dgm:pt>
    <dgm:pt modelId="{7E72D593-D1D2-4418-8176-91A4475B5309}" type="sibTrans" cxnId="{CA036306-7CC9-488F-A45A-3065531C0155}">
      <dgm:prSet/>
      <dgm:spPr/>
      <dgm:t>
        <a:bodyPr/>
        <a:lstStyle/>
        <a:p>
          <a:pPr algn="l"/>
          <a:endParaRPr lang="es-MX" sz="2000" b="1"/>
        </a:p>
      </dgm:t>
    </dgm:pt>
    <dgm:pt modelId="{66C8EAD9-249A-45A7-B145-4F9BD0947476}" type="pres">
      <dgm:prSet presAssocID="{ABE26272-BF6A-45D8-8974-55470B8E4B00}" presName="linear" presStyleCnt="0">
        <dgm:presLayoutVars>
          <dgm:dir/>
          <dgm:animLvl val="lvl"/>
          <dgm:resizeHandles val="exact"/>
        </dgm:presLayoutVars>
      </dgm:prSet>
      <dgm:spPr/>
      <dgm:t>
        <a:bodyPr/>
        <a:lstStyle/>
        <a:p>
          <a:endParaRPr lang="es-MX"/>
        </a:p>
      </dgm:t>
    </dgm:pt>
    <dgm:pt modelId="{D37CC5D6-CDBC-4D14-A170-1A235E3C586B}" type="pres">
      <dgm:prSet presAssocID="{666F2205-45EB-461E-AA4B-58E867B5B445}" presName="parentLin" presStyleCnt="0"/>
      <dgm:spPr/>
    </dgm:pt>
    <dgm:pt modelId="{E24C98AA-EA5F-44C0-9958-CE3504BAE712}" type="pres">
      <dgm:prSet presAssocID="{666F2205-45EB-461E-AA4B-58E867B5B445}" presName="parentLeftMargin" presStyleLbl="node1" presStyleIdx="0" presStyleCnt="4"/>
      <dgm:spPr/>
      <dgm:t>
        <a:bodyPr/>
        <a:lstStyle/>
        <a:p>
          <a:endParaRPr lang="es-MX"/>
        </a:p>
      </dgm:t>
    </dgm:pt>
    <dgm:pt modelId="{80B81E8A-F08C-4BF1-A57C-494C174E757F}" type="pres">
      <dgm:prSet presAssocID="{666F2205-45EB-461E-AA4B-58E867B5B445}" presName="parentText" presStyleLbl="node1" presStyleIdx="0" presStyleCnt="4" custScaleX="127356" custScaleY="152183">
        <dgm:presLayoutVars>
          <dgm:chMax val="0"/>
          <dgm:bulletEnabled val="1"/>
        </dgm:presLayoutVars>
      </dgm:prSet>
      <dgm:spPr/>
      <dgm:t>
        <a:bodyPr/>
        <a:lstStyle/>
        <a:p>
          <a:endParaRPr lang="es-MX"/>
        </a:p>
      </dgm:t>
    </dgm:pt>
    <dgm:pt modelId="{D82E1695-0A18-409C-81BF-6BA457B14BBD}" type="pres">
      <dgm:prSet presAssocID="{666F2205-45EB-461E-AA4B-58E867B5B445}" presName="negativeSpace" presStyleCnt="0"/>
      <dgm:spPr/>
    </dgm:pt>
    <dgm:pt modelId="{D491A62D-80D7-40D3-873F-940EDA06BD1C}" type="pres">
      <dgm:prSet presAssocID="{666F2205-45EB-461E-AA4B-58E867B5B445}" presName="childText" presStyleLbl="conFgAcc1" presStyleIdx="0" presStyleCnt="4">
        <dgm:presLayoutVars>
          <dgm:bulletEnabled val="1"/>
        </dgm:presLayoutVars>
      </dgm:prSet>
      <dgm:spPr/>
    </dgm:pt>
    <dgm:pt modelId="{25DFA5F3-19AF-4F37-A617-633CB484F593}" type="pres">
      <dgm:prSet presAssocID="{14B97500-2F26-402A-958F-72001663F05E}" presName="spaceBetweenRectangles" presStyleCnt="0"/>
      <dgm:spPr/>
    </dgm:pt>
    <dgm:pt modelId="{5058BB70-AD64-42E9-86C5-4E95DBDBB92D}" type="pres">
      <dgm:prSet presAssocID="{227DDB34-51A8-41AF-A5FE-D44E05A6C5AF}" presName="parentLin" presStyleCnt="0"/>
      <dgm:spPr/>
    </dgm:pt>
    <dgm:pt modelId="{0D62763F-0ACB-4657-81DA-D7A62AB074D8}" type="pres">
      <dgm:prSet presAssocID="{227DDB34-51A8-41AF-A5FE-D44E05A6C5AF}" presName="parentLeftMargin" presStyleLbl="node1" presStyleIdx="0" presStyleCnt="4"/>
      <dgm:spPr/>
      <dgm:t>
        <a:bodyPr/>
        <a:lstStyle/>
        <a:p>
          <a:endParaRPr lang="es-MX"/>
        </a:p>
      </dgm:t>
    </dgm:pt>
    <dgm:pt modelId="{F723C6FA-3366-4A33-9491-33BCF6300292}" type="pres">
      <dgm:prSet presAssocID="{227DDB34-51A8-41AF-A5FE-D44E05A6C5AF}" presName="parentText" presStyleLbl="node1" presStyleIdx="1" presStyleCnt="4" custScaleX="127356" custScaleY="140971" custLinFactNeighborY="6952">
        <dgm:presLayoutVars>
          <dgm:chMax val="0"/>
          <dgm:bulletEnabled val="1"/>
        </dgm:presLayoutVars>
      </dgm:prSet>
      <dgm:spPr/>
      <dgm:t>
        <a:bodyPr/>
        <a:lstStyle/>
        <a:p>
          <a:endParaRPr lang="es-MX"/>
        </a:p>
      </dgm:t>
    </dgm:pt>
    <dgm:pt modelId="{F17F827E-E2D3-4164-9A54-4ADD54D36EFD}" type="pres">
      <dgm:prSet presAssocID="{227DDB34-51A8-41AF-A5FE-D44E05A6C5AF}" presName="negativeSpace" presStyleCnt="0"/>
      <dgm:spPr/>
    </dgm:pt>
    <dgm:pt modelId="{C1FDEE53-011F-4C99-A602-E704CC20D5AF}" type="pres">
      <dgm:prSet presAssocID="{227DDB34-51A8-41AF-A5FE-D44E05A6C5AF}" presName="childText" presStyleLbl="conFgAcc1" presStyleIdx="1" presStyleCnt="4">
        <dgm:presLayoutVars>
          <dgm:bulletEnabled val="1"/>
        </dgm:presLayoutVars>
      </dgm:prSet>
      <dgm:spPr/>
    </dgm:pt>
    <dgm:pt modelId="{9FFABEDE-A610-477A-B172-909570705F4A}" type="pres">
      <dgm:prSet presAssocID="{B3F9F832-ECE0-4AA9-A856-FDC94F80FC72}" presName="spaceBetweenRectangles" presStyleCnt="0"/>
      <dgm:spPr/>
    </dgm:pt>
    <dgm:pt modelId="{680E2919-FF7E-4241-B0B2-1386740F31F1}" type="pres">
      <dgm:prSet presAssocID="{C6F73736-9E47-46A9-B29B-C61B4CE5DBB8}" presName="parentLin" presStyleCnt="0"/>
      <dgm:spPr/>
    </dgm:pt>
    <dgm:pt modelId="{C74F8BA7-2986-482E-BF3E-D4135A7667FF}" type="pres">
      <dgm:prSet presAssocID="{C6F73736-9E47-46A9-B29B-C61B4CE5DBB8}" presName="parentLeftMargin" presStyleLbl="node1" presStyleIdx="1" presStyleCnt="4"/>
      <dgm:spPr/>
      <dgm:t>
        <a:bodyPr/>
        <a:lstStyle/>
        <a:p>
          <a:endParaRPr lang="es-MX"/>
        </a:p>
      </dgm:t>
    </dgm:pt>
    <dgm:pt modelId="{59F6CA1E-36E3-45D9-97AE-299854696FE4}" type="pres">
      <dgm:prSet presAssocID="{C6F73736-9E47-46A9-B29B-C61B4CE5DBB8}" presName="parentText" presStyleLbl="node1" presStyleIdx="2" presStyleCnt="4" custScaleX="127356" custScaleY="140971">
        <dgm:presLayoutVars>
          <dgm:chMax val="0"/>
          <dgm:bulletEnabled val="1"/>
        </dgm:presLayoutVars>
      </dgm:prSet>
      <dgm:spPr/>
      <dgm:t>
        <a:bodyPr/>
        <a:lstStyle/>
        <a:p>
          <a:endParaRPr lang="es-MX"/>
        </a:p>
      </dgm:t>
    </dgm:pt>
    <dgm:pt modelId="{E028BDCA-1310-4B16-8600-FBB571880C64}" type="pres">
      <dgm:prSet presAssocID="{C6F73736-9E47-46A9-B29B-C61B4CE5DBB8}" presName="negativeSpace" presStyleCnt="0"/>
      <dgm:spPr/>
    </dgm:pt>
    <dgm:pt modelId="{9783EC92-4BEE-46CD-AEF3-A8949CD01F34}" type="pres">
      <dgm:prSet presAssocID="{C6F73736-9E47-46A9-B29B-C61B4CE5DBB8}" presName="childText" presStyleLbl="conFgAcc1" presStyleIdx="2" presStyleCnt="4">
        <dgm:presLayoutVars>
          <dgm:bulletEnabled val="1"/>
        </dgm:presLayoutVars>
      </dgm:prSet>
      <dgm:spPr/>
    </dgm:pt>
    <dgm:pt modelId="{F0FFED7E-B43F-4815-8FEF-4B102B388F7A}" type="pres">
      <dgm:prSet presAssocID="{CAB7888B-C051-40EC-A5C3-B6A1634D30B9}" presName="spaceBetweenRectangles" presStyleCnt="0"/>
      <dgm:spPr/>
    </dgm:pt>
    <dgm:pt modelId="{DE119808-6A66-4302-B121-D9A115E3521E}" type="pres">
      <dgm:prSet presAssocID="{FD2A51D2-F98B-4ABF-AAC3-B9B416C33AC7}" presName="parentLin" presStyleCnt="0"/>
      <dgm:spPr/>
    </dgm:pt>
    <dgm:pt modelId="{B8FEC5F2-D847-4A81-907A-E9357E8946B4}" type="pres">
      <dgm:prSet presAssocID="{FD2A51D2-F98B-4ABF-AAC3-B9B416C33AC7}" presName="parentLeftMargin" presStyleLbl="node1" presStyleIdx="2" presStyleCnt="4"/>
      <dgm:spPr/>
      <dgm:t>
        <a:bodyPr/>
        <a:lstStyle/>
        <a:p>
          <a:endParaRPr lang="es-MX"/>
        </a:p>
      </dgm:t>
    </dgm:pt>
    <dgm:pt modelId="{3C297D8F-0E8E-4C11-BBB6-F4F1F079F469}" type="pres">
      <dgm:prSet presAssocID="{FD2A51D2-F98B-4ABF-AAC3-B9B416C33AC7}" presName="parentText" presStyleLbl="node1" presStyleIdx="3" presStyleCnt="4" custScaleX="127356" custScaleY="140971">
        <dgm:presLayoutVars>
          <dgm:chMax val="0"/>
          <dgm:bulletEnabled val="1"/>
        </dgm:presLayoutVars>
      </dgm:prSet>
      <dgm:spPr/>
      <dgm:t>
        <a:bodyPr/>
        <a:lstStyle/>
        <a:p>
          <a:endParaRPr lang="es-MX"/>
        </a:p>
      </dgm:t>
    </dgm:pt>
    <dgm:pt modelId="{E51E7251-970E-4E6D-A93C-13D309BD3536}" type="pres">
      <dgm:prSet presAssocID="{FD2A51D2-F98B-4ABF-AAC3-B9B416C33AC7}" presName="negativeSpace" presStyleCnt="0"/>
      <dgm:spPr/>
    </dgm:pt>
    <dgm:pt modelId="{6E728741-B150-47F9-A569-BC076521F023}" type="pres">
      <dgm:prSet presAssocID="{FD2A51D2-F98B-4ABF-AAC3-B9B416C33AC7}" presName="childText" presStyleLbl="conFgAcc1" presStyleIdx="3" presStyleCnt="4">
        <dgm:presLayoutVars>
          <dgm:bulletEnabled val="1"/>
        </dgm:presLayoutVars>
      </dgm:prSet>
      <dgm:spPr/>
    </dgm:pt>
  </dgm:ptLst>
  <dgm:cxnLst>
    <dgm:cxn modelId="{5C36FFAB-47DE-4F97-8E07-7084E768B407}" srcId="{ABE26272-BF6A-45D8-8974-55470B8E4B00}" destId="{C6F73736-9E47-46A9-B29B-C61B4CE5DBB8}" srcOrd="2" destOrd="0" parTransId="{2DE35C09-C83B-4D71-8340-55E3271855A9}" sibTransId="{CAB7888B-C051-40EC-A5C3-B6A1634D30B9}"/>
    <dgm:cxn modelId="{39B8676A-B3BC-4771-93EC-3837CE295D67}" type="presOf" srcId="{C6F73736-9E47-46A9-B29B-C61B4CE5DBB8}" destId="{59F6CA1E-36E3-45D9-97AE-299854696FE4}" srcOrd="1" destOrd="0" presId="urn:microsoft.com/office/officeart/2005/8/layout/list1"/>
    <dgm:cxn modelId="{CA036306-7CC9-488F-A45A-3065531C0155}" srcId="{ABE26272-BF6A-45D8-8974-55470B8E4B00}" destId="{FD2A51D2-F98B-4ABF-AAC3-B9B416C33AC7}" srcOrd="3" destOrd="0" parTransId="{844E7D9A-230B-42E5-879C-1C75EBA7AE3A}" sibTransId="{7E72D593-D1D2-4418-8176-91A4475B5309}"/>
    <dgm:cxn modelId="{ECCC2A07-A4B3-4212-8BBF-09ABE653A39D}" type="presOf" srcId="{227DDB34-51A8-41AF-A5FE-D44E05A6C5AF}" destId="{0D62763F-0ACB-4657-81DA-D7A62AB074D8}" srcOrd="0" destOrd="0" presId="urn:microsoft.com/office/officeart/2005/8/layout/list1"/>
    <dgm:cxn modelId="{80B0B157-C80B-4B62-A000-FAEC3D311568}" type="presOf" srcId="{FD2A51D2-F98B-4ABF-AAC3-B9B416C33AC7}" destId="{B8FEC5F2-D847-4A81-907A-E9357E8946B4}" srcOrd="0" destOrd="0" presId="urn:microsoft.com/office/officeart/2005/8/layout/list1"/>
    <dgm:cxn modelId="{DE5C3214-3278-42FE-9C47-24B4CCA6832B}" type="presOf" srcId="{C6F73736-9E47-46A9-B29B-C61B4CE5DBB8}" destId="{C74F8BA7-2986-482E-BF3E-D4135A7667FF}" srcOrd="0" destOrd="0" presId="urn:microsoft.com/office/officeart/2005/8/layout/list1"/>
    <dgm:cxn modelId="{CCD8935A-0D74-43CC-BF03-0CDC6DA53891}" type="presOf" srcId="{ABE26272-BF6A-45D8-8974-55470B8E4B00}" destId="{66C8EAD9-249A-45A7-B145-4F9BD0947476}" srcOrd="0" destOrd="0" presId="urn:microsoft.com/office/officeart/2005/8/layout/list1"/>
    <dgm:cxn modelId="{151B6EA8-895B-4EA2-9FE6-3530983AD738}" type="presOf" srcId="{666F2205-45EB-461E-AA4B-58E867B5B445}" destId="{E24C98AA-EA5F-44C0-9958-CE3504BAE712}" srcOrd="0" destOrd="0" presId="urn:microsoft.com/office/officeart/2005/8/layout/list1"/>
    <dgm:cxn modelId="{F74F33E9-BF43-427D-BBC1-3DFDAD7072B6}" type="presOf" srcId="{227DDB34-51A8-41AF-A5FE-D44E05A6C5AF}" destId="{F723C6FA-3366-4A33-9491-33BCF6300292}" srcOrd="1" destOrd="0" presId="urn:microsoft.com/office/officeart/2005/8/layout/list1"/>
    <dgm:cxn modelId="{108BA9EB-CAB7-4929-B898-7F1BF097833D}" type="presOf" srcId="{FD2A51D2-F98B-4ABF-AAC3-B9B416C33AC7}" destId="{3C297D8F-0E8E-4C11-BBB6-F4F1F079F469}" srcOrd="1" destOrd="0" presId="urn:microsoft.com/office/officeart/2005/8/layout/list1"/>
    <dgm:cxn modelId="{E8C6DA17-AFD7-44EF-801A-3F52904DC7B8}" type="presOf" srcId="{666F2205-45EB-461E-AA4B-58E867B5B445}" destId="{80B81E8A-F08C-4BF1-A57C-494C174E757F}" srcOrd="1" destOrd="0" presId="urn:microsoft.com/office/officeart/2005/8/layout/list1"/>
    <dgm:cxn modelId="{A8D54F80-BB51-4ECB-B837-72088B6E0FDA}" srcId="{ABE26272-BF6A-45D8-8974-55470B8E4B00}" destId="{666F2205-45EB-461E-AA4B-58E867B5B445}" srcOrd="0" destOrd="0" parTransId="{C30398B9-D310-4E4C-8B59-24282282346E}" sibTransId="{14B97500-2F26-402A-958F-72001663F05E}"/>
    <dgm:cxn modelId="{97346C34-2965-4F47-9017-FE0EAC58F8BC}" srcId="{ABE26272-BF6A-45D8-8974-55470B8E4B00}" destId="{227DDB34-51A8-41AF-A5FE-D44E05A6C5AF}" srcOrd="1" destOrd="0" parTransId="{7C4E9CCC-E253-4470-BF0C-1805CA9AC843}" sibTransId="{B3F9F832-ECE0-4AA9-A856-FDC94F80FC72}"/>
    <dgm:cxn modelId="{D0768F49-D585-4F1D-B895-693B2B357B44}" type="presParOf" srcId="{66C8EAD9-249A-45A7-B145-4F9BD0947476}" destId="{D37CC5D6-CDBC-4D14-A170-1A235E3C586B}" srcOrd="0" destOrd="0" presId="urn:microsoft.com/office/officeart/2005/8/layout/list1"/>
    <dgm:cxn modelId="{635351EE-904D-499C-868B-3940054C76E4}" type="presParOf" srcId="{D37CC5D6-CDBC-4D14-A170-1A235E3C586B}" destId="{E24C98AA-EA5F-44C0-9958-CE3504BAE712}" srcOrd="0" destOrd="0" presId="urn:microsoft.com/office/officeart/2005/8/layout/list1"/>
    <dgm:cxn modelId="{7A235D21-7FD4-4E19-A2E6-3372CF2CBA5C}" type="presParOf" srcId="{D37CC5D6-CDBC-4D14-A170-1A235E3C586B}" destId="{80B81E8A-F08C-4BF1-A57C-494C174E757F}" srcOrd="1" destOrd="0" presId="urn:microsoft.com/office/officeart/2005/8/layout/list1"/>
    <dgm:cxn modelId="{03B145FD-EBC6-4FCF-958A-5CB891C1F3CD}" type="presParOf" srcId="{66C8EAD9-249A-45A7-B145-4F9BD0947476}" destId="{D82E1695-0A18-409C-81BF-6BA457B14BBD}" srcOrd="1" destOrd="0" presId="urn:microsoft.com/office/officeart/2005/8/layout/list1"/>
    <dgm:cxn modelId="{8B3479D0-E7FC-419D-BC3A-E072E0DE11DF}" type="presParOf" srcId="{66C8EAD9-249A-45A7-B145-4F9BD0947476}" destId="{D491A62D-80D7-40D3-873F-940EDA06BD1C}" srcOrd="2" destOrd="0" presId="urn:microsoft.com/office/officeart/2005/8/layout/list1"/>
    <dgm:cxn modelId="{C67DE45F-19A8-4160-8A8F-B5B13C817CE5}" type="presParOf" srcId="{66C8EAD9-249A-45A7-B145-4F9BD0947476}" destId="{25DFA5F3-19AF-4F37-A617-633CB484F593}" srcOrd="3" destOrd="0" presId="urn:microsoft.com/office/officeart/2005/8/layout/list1"/>
    <dgm:cxn modelId="{6BC3DE32-246A-414A-A7D2-C7181821D4AA}" type="presParOf" srcId="{66C8EAD9-249A-45A7-B145-4F9BD0947476}" destId="{5058BB70-AD64-42E9-86C5-4E95DBDBB92D}" srcOrd="4" destOrd="0" presId="urn:microsoft.com/office/officeart/2005/8/layout/list1"/>
    <dgm:cxn modelId="{8D54981C-B812-4056-AA3D-D1E6BA86C420}" type="presParOf" srcId="{5058BB70-AD64-42E9-86C5-4E95DBDBB92D}" destId="{0D62763F-0ACB-4657-81DA-D7A62AB074D8}" srcOrd="0" destOrd="0" presId="urn:microsoft.com/office/officeart/2005/8/layout/list1"/>
    <dgm:cxn modelId="{A186B6A6-CADE-48C9-B804-28F633F6DFCF}" type="presParOf" srcId="{5058BB70-AD64-42E9-86C5-4E95DBDBB92D}" destId="{F723C6FA-3366-4A33-9491-33BCF6300292}" srcOrd="1" destOrd="0" presId="urn:microsoft.com/office/officeart/2005/8/layout/list1"/>
    <dgm:cxn modelId="{BC3BE742-D338-41CE-BE9B-0074BA118297}" type="presParOf" srcId="{66C8EAD9-249A-45A7-B145-4F9BD0947476}" destId="{F17F827E-E2D3-4164-9A54-4ADD54D36EFD}" srcOrd="5" destOrd="0" presId="urn:microsoft.com/office/officeart/2005/8/layout/list1"/>
    <dgm:cxn modelId="{A56658DE-2BF8-4C8A-B255-B2540ECEC1A7}" type="presParOf" srcId="{66C8EAD9-249A-45A7-B145-4F9BD0947476}" destId="{C1FDEE53-011F-4C99-A602-E704CC20D5AF}" srcOrd="6" destOrd="0" presId="urn:microsoft.com/office/officeart/2005/8/layout/list1"/>
    <dgm:cxn modelId="{6F2562A3-742D-45A9-891A-A1B76C6381C2}" type="presParOf" srcId="{66C8EAD9-249A-45A7-B145-4F9BD0947476}" destId="{9FFABEDE-A610-477A-B172-909570705F4A}" srcOrd="7" destOrd="0" presId="urn:microsoft.com/office/officeart/2005/8/layout/list1"/>
    <dgm:cxn modelId="{A8041E68-ACA1-4AF9-B71A-DD2FA643C1E5}" type="presParOf" srcId="{66C8EAD9-249A-45A7-B145-4F9BD0947476}" destId="{680E2919-FF7E-4241-B0B2-1386740F31F1}" srcOrd="8" destOrd="0" presId="urn:microsoft.com/office/officeart/2005/8/layout/list1"/>
    <dgm:cxn modelId="{6E3AEA9E-765D-4564-82A2-5EC7CAC222B7}" type="presParOf" srcId="{680E2919-FF7E-4241-B0B2-1386740F31F1}" destId="{C74F8BA7-2986-482E-BF3E-D4135A7667FF}" srcOrd="0" destOrd="0" presId="urn:microsoft.com/office/officeart/2005/8/layout/list1"/>
    <dgm:cxn modelId="{D06D9531-8D10-4FD7-B4CC-68FC896386E6}" type="presParOf" srcId="{680E2919-FF7E-4241-B0B2-1386740F31F1}" destId="{59F6CA1E-36E3-45D9-97AE-299854696FE4}" srcOrd="1" destOrd="0" presId="urn:microsoft.com/office/officeart/2005/8/layout/list1"/>
    <dgm:cxn modelId="{90B754D8-13A8-4E23-B1CC-EAD10FC949A8}" type="presParOf" srcId="{66C8EAD9-249A-45A7-B145-4F9BD0947476}" destId="{E028BDCA-1310-4B16-8600-FBB571880C64}" srcOrd="9" destOrd="0" presId="urn:microsoft.com/office/officeart/2005/8/layout/list1"/>
    <dgm:cxn modelId="{508D5B1F-F106-414C-AB86-9A7866E61A78}" type="presParOf" srcId="{66C8EAD9-249A-45A7-B145-4F9BD0947476}" destId="{9783EC92-4BEE-46CD-AEF3-A8949CD01F34}" srcOrd="10" destOrd="0" presId="urn:microsoft.com/office/officeart/2005/8/layout/list1"/>
    <dgm:cxn modelId="{C3555BF4-097D-4A8E-B729-74BD8CF3C8A1}" type="presParOf" srcId="{66C8EAD9-249A-45A7-B145-4F9BD0947476}" destId="{F0FFED7E-B43F-4815-8FEF-4B102B388F7A}" srcOrd="11" destOrd="0" presId="urn:microsoft.com/office/officeart/2005/8/layout/list1"/>
    <dgm:cxn modelId="{9BF36300-05FF-4E28-98DC-2D60E0CDA3BA}" type="presParOf" srcId="{66C8EAD9-249A-45A7-B145-4F9BD0947476}" destId="{DE119808-6A66-4302-B121-D9A115E3521E}" srcOrd="12" destOrd="0" presId="urn:microsoft.com/office/officeart/2005/8/layout/list1"/>
    <dgm:cxn modelId="{0F179FFF-0484-4437-BFED-98951EB8ED72}" type="presParOf" srcId="{DE119808-6A66-4302-B121-D9A115E3521E}" destId="{B8FEC5F2-D847-4A81-907A-E9357E8946B4}" srcOrd="0" destOrd="0" presId="urn:microsoft.com/office/officeart/2005/8/layout/list1"/>
    <dgm:cxn modelId="{3E3C5977-341C-4DCE-9D71-770A073BA65C}" type="presParOf" srcId="{DE119808-6A66-4302-B121-D9A115E3521E}" destId="{3C297D8F-0E8E-4C11-BBB6-F4F1F079F469}" srcOrd="1" destOrd="0" presId="urn:microsoft.com/office/officeart/2005/8/layout/list1"/>
    <dgm:cxn modelId="{DF3A46EE-3EAE-490E-8D60-19DC65758C6E}" type="presParOf" srcId="{66C8EAD9-249A-45A7-B145-4F9BD0947476}" destId="{E51E7251-970E-4E6D-A93C-13D309BD3536}" srcOrd="13" destOrd="0" presId="urn:microsoft.com/office/officeart/2005/8/layout/list1"/>
    <dgm:cxn modelId="{0EDF2272-88B1-4031-9C99-9DDFF7E608BF}" type="presParOf" srcId="{66C8EAD9-249A-45A7-B145-4F9BD0947476}" destId="{6E728741-B150-47F9-A569-BC076521F02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4152EF-3F3A-4698-B21C-BEECF2AC40B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04A4EFD7-4E7C-4D10-A505-1A0A2501CB0F}">
      <dgm:prSet phldrT="[Texto]" custT="1"/>
      <dgm:spPr/>
      <dgm:t>
        <a:bodyPr/>
        <a:lstStyle/>
        <a:p>
          <a:r>
            <a:rPr lang="es-MX" sz="2400" dirty="0" smtClean="0"/>
            <a:t>Gasto por categoría programática </a:t>
          </a:r>
          <a:endParaRPr lang="es-MX" sz="2400" dirty="0"/>
        </a:p>
      </dgm:t>
    </dgm:pt>
    <dgm:pt modelId="{CD3D7705-4C8C-4649-96B4-76EE8A90C3ED}" type="parTrans" cxnId="{8417AD50-365C-437E-A71C-165A70A99619}">
      <dgm:prSet/>
      <dgm:spPr/>
      <dgm:t>
        <a:bodyPr/>
        <a:lstStyle/>
        <a:p>
          <a:endParaRPr lang="es-MX"/>
        </a:p>
      </dgm:t>
    </dgm:pt>
    <dgm:pt modelId="{2E18A7FC-AB70-421D-8EF9-56AAD0AC14CA}" type="sibTrans" cxnId="{8417AD50-365C-437E-A71C-165A70A99619}">
      <dgm:prSet/>
      <dgm:spPr/>
      <dgm:t>
        <a:bodyPr/>
        <a:lstStyle/>
        <a:p>
          <a:endParaRPr lang="es-MX"/>
        </a:p>
      </dgm:t>
    </dgm:pt>
    <dgm:pt modelId="{74828AE5-04B3-48BC-8A91-40894F3AE19D}">
      <dgm:prSet phldrT="[Texto]" custT="1"/>
      <dgm:spPr/>
      <dgm:t>
        <a:bodyPr/>
        <a:lstStyle/>
        <a:p>
          <a:r>
            <a:rPr lang="es-MX" sz="2400" dirty="0" smtClean="0"/>
            <a:t>Programas y Proyectos de Inversión</a:t>
          </a:r>
          <a:endParaRPr lang="es-MX" sz="2400" dirty="0"/>
        </a:p>
      </dgm:t>
    </dgm:pt>
    <dgm:pt modelId="{414A3854-CC06-47D7-86DD-C9AFF9F04C4D}" type="parTrans" cxnId="{E29CA9E5-D493-42E3-855B-D2EDED01137B}">
      <dgm:prSet/>
      <dgm:spPr/>
      <dgm:t>
        <a:bodyPr/>
        <a:lstStyle/>
        <a:p>
          <a:endParaRPr lang="es-MX"/>
        </a:p>
      </dgm:t>
    </dgm:pt>
    <dgm:pt modelId="{2279BA6B-0B73-434A-B66F-3FD604DF8E15}" type="sibTrans" cxnId="{E29CA9E5-D493-42E3-855B-D2EDED01137B}">
      <dgm:prSet/>
      <dgm:spPr/>
      <dgm:t>
        <a:bodyPr/>
        <a:lstStyle/>
        <a:p>
          <a:endParaRPr lang="es-MX"/>
        </a:p>
      </dgm:t>
    </dgm:pt>
    <dgm:pt modelId="{AE52B902-89BC-4685-96C2-2E720AFF0885}">
      <dgm:prSet phldrT="[Texto]" custT="1"/>
      <dgm:spPr/>
      <dgm:t>
        <a:bodyPr/>
        <a:lstStyle/>
        <a:p>
          <a:r>
            <a:rPr lang="es-MX" sz="2400" dirty="0" smtClean="0"/>
            <a:t>Indicadores de Resultados</a:t>
          </a:r>
          <a:endParaRPr lang="es-MX" sz="2400" dirty="0"/>
        </a:p>
      </dgm:t>
    </dgm:pt>
    <dgm:pt modelId="{1E98441D-7ECD-4424-B797-34D6B6487D90}" type="parTrans" cxnId="{8A8C9052-ED14-45A6-AC4F-FD563D9DBA37}">
      <dgm:prSet/>
      <dgm:spPr/>
      <dgm:t>
        <a:bodyPr/>
        <a:lstStyle/>
        <a:p>
          <a:endParaRPr lang="es-MX"/>
        </a:p>
      </dgm:t>
    </dgm:pt>
    <dgm:pt modelId="{EEBAABF8-6D0E-44DF-A6AF-2EE556F29950}" type="sibTrans" cxnId="{8A8C9052-ED14-45A6-AC4F-FD563D9DBA37}">
      <dgm:prSet/>
      <dgm:spPr/>
      <dgm:t>
        <a:bodyPr/>
        <a:lstStyle/>
        <a:p>
          <a:endParaRPr lang="es-MX"/>
        </a:p>
      </dgm:t>
    </dgm:pt>
    <dgm:pt modelId="{00F67E45-43CF-4AB2-989D-DB1BE60EFE8F}" type="pres">
      <dgm:prSet presAssocID="{174152EF-3F3A-4698-B21C-BEECF2AC40B6}" presName="linear" presStyleCnt="0">
        <dgm:presLayoutVars>
          <dgm:dir/>
          <dgm:animLvl val="lvl"/>
          <dgm:resizeHandles val="exact"/>
        </dgm:presLayoutVars>
      </dgm:prSet>
      <dgm:spPr/>
      <dgm:t>
        <a:bodyPr/>
        <a:lstStyle/>
        <a:p>
          <a:endParaRPr lang="es-MX"/>
        </a:p>
      </dgm:t>
    </dgm:pt>
    <dgm:pt modelId="{C2AA3C9B-E8E6-4264-9CEE-B7EF452B5029}" type="pres">
      <dgm:prSet presAssocID="{04A4EFD7-4E7C-4D10-A505-1A0A2501CB0F}" presName="parentLin" presStyleCnt="0"/>
      <dgm:spPr/>
    </dgm:pt>
    <dgm:pt modelId="{F8DAA7A0-91BA-4E6E-9EA5-E9A027CD2C4E}" type="pres">
      <dgm:prSet presAssocID="{04A4EFD7-4E7C-4D10-A505-1A0A2501CB0F}" presName="parentLeftMargin" presStyleLbl="node1" presStyleIdx="0" presStyleCnt="3"/>
      <dgm:spPr/>
      <dgm:t>
        <a:bodyPr/>
        <a:lstStyle/>
        <a:p>
          <a:endParaRPr lang="es-MX"/>
        </a:p>
      </dgm:t>
    </dgm:pt>
    <dgm:pt modelId="{4AB119F3-2D30-455F-9554-E521982C982C}" type="pres">
      <dgm:prSet presAssocID="{04A4EFD7-4E7C-4D10-A505-1A0A2501CB0F}" presName="parentText" presStyleLbl="node1" presStyleIdx="0" presStyleCnt="3" custScaleX="137076">
        <dgm:presLayoutVars>
          <dgm:chMax val="0"/>
          <dgm:bulletEnabled val="1"/>
        </dgm:presLayoutVars>
      </dgm:prSet>
      <dgm:spPr/>
      <dgm:t>
        <a:bodyPr/>
        <a:lstStyle/>
        <a:p>
          <a:endParaRPr lang="es-MX"/>
        </a:p>
      </dgm:t>
    </dgm:pt>
    <dgm:pt modelId="{E644A9A9-22E0-48B8-A1FB-BDE120EDB61A}" type="pres">
      <dgm:prSet presAssocID="{04A4EFD7-4E7C-4D10-A505-1A0A2501CB0F}" presName="negativeSpace" presStyleCnt="0"/>
      <dgm:spPr/>
    </dgm:pt>
    <dgm:pt modelId="{D5E6F6D9-DD20-4F77-9CB9-C0FB311A32E8}" type="pres">
      <dgm:prSet presAssocID="{04A4EFD7-4E7C-4D10-A505-1A0A2501CB0F}" presName="childText" presStyleLbl="conFgAcc1" presStyleIdx="0" presStyleCnt="3">
        <dgm:presLayoutVars>
          <dgm:bulletEnabled val="1"/>
        </dgm:presLayoutVars>
      </dgm:prSet>
      <dgm:spPr/>
    </dgm:pt>
    <dgm:pt modelId="{040AD016-DF9B-4302-970D-8E04BE0D2F92}" type="pres">
      <dgm:prSet presAssocID="{2E18A7FC-AB70-421D-8EF9-56AAD0AC14CA}" presName="spaceBetweenRectangles" presStyleCnt="0"/>
      <dgm:spPr/>
    </dgm:pt>
    <dgm:pt modelId="{50C1BEE5-5235-4C86-B32A-8720CB71913C}" type="pres">
      <dgm:prSet presAssocID="{74828AE5-04B3-48BC-8A91-40894F3AE19D}" presName="parentLin" presStyleCnt="0"/>
      <dgm:spPr/>
    </dgm:pt>
    <dgm:pt modelId="{C85B9A8E-AA0D-4ED6-8C69-6C5CAF475D6D}" type="pres">
      <dgm:prSet presAssocID="{74828AE5-04B3-48BC-8A91-40894F3AE19D}" presName="parentLeftMargin" presStyleLbl="node1" presStyleIdx="0" presStyleCnt="3"/>
      <dgm:spPr/>
      <dgm:t>
        <a:bodyPr/>
        <a:lstStyle/>
        <a:p>
          <a:endParaRPr lang="es-MX"/>
        </a:p>
      </dgm:t>
    </dgm:pt>
    <dgm:pt modelId="{9B0BBFD2-833E-4D1A-BE4C-76F9ADD838CF}" type="pres">
      <dgm:prSet presAssocID="{74828AE5-04B3-48BC-8A91-40894F3AE19D}" presName="parentText" presStyleLbl="node1" presStyleIdx="1" presStyleCnt="3" custScaleX="142857">
        <dgm:presLayoutVars>
          <dgm:chMax val="0"/>
          <dgm:bulletEnabled val="1"/>
        </dgm:presLayoutVars>
      </dgm:prSet>
      <dgm:spPr/>
      <dgm:t>
        <a:bodyPr/>
        <a:lstStyle/>
        <a:p>
          <a:endParaRPr lang="es-MX"/>
        </a:p>
      </dgm:t>
    </dgm:pt>
    <dgm:pt modelId="{DCF89F16-84A3-4711-8DAD-88C1E321D6A7}" type="pres">
      <dgm:prSet presAssocID="{74828AE5-04B3-48BC-8A91-40894F3AE19D}" presName="negativeSpace" presStyleCnt="0"/>
      <dgm:spPr/>
    </dgm:pt>
    <dgm:pt modelId="{ADCAF3BC-743D-4162-834D-92A86FC6AE2D}" type="pres">
      <dgm:prSet presAssocID="{74828AE5-04B3-48BC-8A91-40894F3AE19D}" presName="childText" presStyleLbl="conFgAcc1" presStyleIdx="1" presStyleCnt="3">
        <dgm:presLayoutVars>
          <dgm:bulletEnabled val="1"/>
        </dgm:presLayoutVars>
      </dgm:prSet>
      <dgm:spPr/>
    </dgm:pt>
    <dgm:pt modelId="{5BF92E6A-8E21-4FAF-A826-F52050DA56CD}" type="pres">
      <dgm:prSet presAssocID="{2279BA6B-0B73-434A-B66F-3FD604DF8E15}" presName="spaceBetweenRectangles" presStyleCnt="0"/>
      <dgm:spPr/>
    </dgm:pt>
    <dgm:pt modelId="{56DDD7CD-ED67-4B8B-A16D-8A7983F016D2}" type="pres">
      <dgm:prSet presAssocID="{AE52B902-89BC-4685-96C2-2E720AFF0885}" presName="parentLin" presStyleCnt="0"/>
      <dgm:spPr/>
    </dgm:pt>
    <dgm:pt modelId="{58EEA8F3-CBBD-4332-847F-82EB9EC0A771}" type="pres">
      <dgm:prSet presAssocID="{AE52B902-89BC-4685-96C2-2E720AFF0885}" presName="parentLeftMargin" presStyleLbl="node1" presStyleIdx="1" presStyleCnt="3"/>
      <dgm:spPr/>
      <dgm:t>
        <a:bodyPr/>
        <a:lstStyle/>
        <a:p>
          <a:endParaRPr lang="es-MX"/>
        </a:p>
      </dgm:t>
    </dgm:pt>
    <dgm:pt modelId="{9661EC1E-84FD-4B47-B274-C9A34C9B3830}" type="pres">
      <dgm:prSet presAssocID="{AE52B902-89BC-4685-96C2-2E720AFF0885}" presName="parentText" presStyleLbl="node1" presStyleIdx="2" presStyleCnt="3" custScaleX="142857">
        <dgm:presLayoutVars>
          <dgm:chMax val="0"/>
          <dgm:bulletEnabled val="1"/>
        </dgm:presLayoutVars>
      </dgm:prSet>
      <dgm:spPr/>
      <dgm:t>
        <a:bodyPr/>
        <a:lstStyle/>
        <a:p>
          <a:endParaRPr lang="es-MX"/>
        </a:p>
      </dgm:t>
    </dgm:pt>
    <dgm:pt modelId="{B7E5C413-813E-401A-B334-0F0A6D10E855}" type="pres">
      <dgm:prSet presAssocID="{AE52B902-89BC-4685-96C2-2E720AFF0885}" presName="negativeSpace" presStyleCnt="0"/>
      <dgm:spPr/>
    </dgm:pt>
    <dgm:pt modelId="{0C940C73-95EF-4944-87A2-95422A85ECE9}" type="pres">
      <dgm:prSet presAssocID="{AE52B902-89BC-4685-96C2-2E720AFF0885}" presName="childText" presStyleLbl="conFgAcc1" presStyleIdx="2" presStyleCnt="3">
        <dgm:presLayoutVars>
          <dgm:bulletEnabled val="1"/>
        </dgm:presLayoutVars>
      </dgm:prSet>
      <dgm:spPr/>
    </dgm:pt>
  </dgm:ptLst>
  <dgm:cxnLst>
    <dgm:cxn modelId="{B486687B-FD45-49AB-9CA4-0275A42A36D6}" type="presOf" srcId="{04A4EFD7-4E7C-4D10-A505-1A0A2501CB0F}" destId="{4AB119F3-2D30-455F-9554-E521982C982C}" srcOrd="1" destOrd="0" presId="urn:microsoft.com/office/officeart/2005/8/layout/list1"/>
    <dgm:cxn modelId="{1C2DEC30-5736-4E30-B65E-B051A4293CF4}" type="presOf" srcId="{174152EF-3F3A-4698-B21C-BEECF2AC40B6}" destId="{00F67E45-43CF-4AB2-989D-DB1BE60EFE8F}" srcOrd="0" destOrd="0" presId="urn:microsoft.com/office/officeart/2005/8/layout/list1"/>
    <dgm:cxn modelId="{A673F5FA-88D8-435B-8562-31D50C2335E0}" type="presOf" srcId="{04A4EFD7-4E7C-4D10-A505-1A0A2501CB0F}" destId="{F8DAA7A0-91BA-4E6E-9EA5-E9A027CD2C4E}" srcOrd="0" destOrd="0" presId="urn:microsoft.com/office/officeart/2005/8/layout/list1"/>
    <dgm:cxn modelId="{AEDC5026-49A4-47D3-912A-035408BFAD7D}" type="presOf" srcId="{74828AE5-04B3-48BC-8A91-40894F3AE19D}" destId="{9B0BBFD2-833E-4D1A-BE4C-76F9ADD838CF}" srcOrd="1" destOrd="0" presId="urn:microsoft.com/office/officeart/2005/8/layout/list1"/>
    <dgm:cxn modelId="{58F5353D-C2B6-4A72-B1C2-4FAE88750805}" type="presOf" srcId="{AE52B902-89BC-4685-96C2-2E720AFF0885}" destId="{9661EC1E-84FD-4B47-B274-C9A34C9B3830}" srcOrd="1" destOrd="0" presId="urn:microsoft.com/office/officeart/2005/8/layout/list1"/>
    <dgm:cxn modelId="{8417AD50-365C-437E-A71C-165A70A99619}" srcId="{174152EF-3F3A-4698-B21C-BEECF2AC40B6}" destId="{04A4EFD7-4E7C-4D10-A505-1A0A2501CB0F}" srcOrd="0" destOrd="0" parTransId="{CD3D7705-4C8C-4649-96B4-76EE8A90C3ED}" sibTransId="{2E18A7FC-AB70-421D-8EF9-56AAD0AC14CA}"/>
    <dgm:cxn modelId="{8A8C9052-ED14-45A6-AC4F-FD563D9DBA37}" srcId="{174152EF-3F3A-4698-B21C-BEECF2AC40B6}" destId="{AE52B902-89BC-4685-96C2-2E720AFF0885}" srcOrd="2" destOrd="0" parTransId="{1E98441D-7ECD-4424-B797-34D6B6487D90}" sibTransId="{EEBAABF8-6D0E-44DF-A6AF-2EE556F29950}"/>
    <dgm:cxn modelId="{E29CA9E5-D493-42E3-855B-D2EDED01137B}" srcId="{174152EF-3F3A-4698-B21C-BEECF2AC40B6}" destId="{74828AE5-04B3-48BC-8A91-40894F3AE19D}" srcOrd="1" destOrd="0" parTransId="{414A3854-CC06-47D7-86DD-C9AFF9F04C4D}" sibTransId="{2279BA6B-0B73-434A-B66F-3FD604DF8E15}"/>
    <dgm:cxn modelId="{92686DC2-3A4F-4885-9BC9-32CE3F54198F}" type="presOf" srcId="{74828AE5-04B3-48BC-8A91-40894F3AE19D}" destId="{C85B9A8E-AA0D-4ED6-8C69-6C5CAF475D6D}" srcOrd="0" destOrd="0" presId="urn:microsoft.com/office/officeart/2005/8/layout/list1"/>
    <dgm:cxn modelId="{01085133-6F81-4FE6-99C0-B1C31457F71A}" type="presOf" srcId="{AE52B902-89BC-4685-96C2-2E720AFF0885}" destId="{58EEA8F3-CBBD-4332-847F-82EB9EC0A771}" srcOrd="0" destOrd="0" presId="urn:microsoft.com/office/officeart/2005/8/layout/list1"/>
    <dgm:cxn modelId="{30CE9EAF-97AC-4EFB-B368-1588D355B874}" type="presParOf" srcId="{00F67E45-43CF-4AB2-989D-DB1BE60EFE8F}" destId="{C2AA3C9B-E8E6-4264-9CEE-B7EF452B5029}" srcOrd="0" destOrd="0" presId="urn:microsoft.com/office/officeart/2005/8/layout/list1"/>
    <dgm:cxn modelId="{16AEF49A-4914-4E4A-AD17-8E8C932095F9}" type="presParOf" srcId="{C2AA3C9B-E8E6-4264-9CEE-B7EF452B5029}" destId="{F8DAA7A0-91BA-4E6E-9EA5-E9A027CD2C4E}" srcOrd="0" destOrd="0" presId="urn:microsoft.com/office/officeart/2005/8/layout/list1"/>
    <dgm:cxn modelId="{C9161AE7-ADC1-45C4-AF20-42147CDC1779}" type="presParOf" srcId="{C2AA3C9B-E8E6-4264-9CEE-B7EF452B5029}" destId="{4AB119F3-2D30-455F-9554-E521982C982C}" srcOrd="1" destOrd="0" presId="urn:microsoft.com/office/officeart/2005/8/layout/list1"/>
    <dgm:cxn modelId="{1F97E0AD-2A74-485B-B846-2D8116514F41}" type="presParOf" srcId="{00F67E45-43CF-4AB2-989D-DB1BE60EFE8F}" destId="{E644A9A9-22E0-48B8-A1FB-BDE120EDB61A}" srcOrd="1" destOrd="0" presId="urn:microsoft.com/office/officeart/2005/8/layout/list1"/>
    <dgm:cxn modelId="{7E64CD41-E62D-4C20-A647-8E3E62B98421}" type="presParOf" srcId="{00F67E45-43CF-4AB2-989D-DB1BE60EFE8F}" destId="{D5E6F6D9-DD20-4F77-9CB9-C0FB311A32E8}" srcOrd="2" destOrd="0" presId="urn:microsoft.com/office/officeart/2005/8/layout/list1"/>
    <dgm:cxn modelId="{2791D4C5-D392-4DCA-9372-5547EDFA2303}" type="presParOf" srcId="{00F67E45-43CF-4AB2-989D-DB1BE60EFE8F}" destId="{040AD016-DF9B-4302-970D-8E04BE0D2F92}" srcOrd="3" destOrd="0" presId="urn:microsoft.com/office/officeart/2005/8/layout/list1"/>
    <dgm:cxn modelId="{9DF2DAEF-E383-496B-B8CE-D23893F699A9}" type="presParOf" srcId="{00F67E45-43CF-4AB2-989D-DB1BE60EFE8F}" destId="{50C1BEE5-5235-4C86-B32A-8720CB71913C}" srcOrd="4" destOrd="0" presId="urn:microsoft.com/office/officeart/2005/8/layout/list1"/>
    <dgm:cxn modelId="{393BB8AF-6DD3-4A0E-9819-B7E57B071F92}" type="presParOf" srcId="{50C1BEE5-5235-4C86-B32A-8720CB71913C}" destId="{C85B9A8E-AA0D-4ED6-8C69-6C5CAF475D6D}" srcOrd="0" destOrd="0" presId="urn:microsoft.com/office/officeart/2005/8/layout/list1"/>
    <dgm:cxn modelId="{480B11DB-490A-4196-B9D9-BD41AAA3513C}" type="presParOf" srcId="{50C1BEE5-5235-4C86-B32A-8720CB71913C}" destId="{9B0BBFD2-833E-4D1A-BE4C-76F9ADD838CF}" srcOrd="1" destOrd="0" presId="urn:microsoft.com/office/officeart/2005/8/layout/list1"/>
    <dgm:cxn modelId="{3D4FBB43-D327-48B1-9865-9FC2F820D6FE}" type="presParOf" srcId="{00F67E45-43CF-4AB2-989D-DB1BE60EFE8F}" destId="{DCF89F16-84A3-4711-8DAD-88C1E321D6A7}" srcOrd="5" destOrd="0" presId="urn:microsoft.com/office/officeart/2005/8/layout/list1"/>
    <dgm:cxn modelId="{172E0274-A5E2-40A3-BAA3-0F3DF6D99CC1}" type="presParOf" srcId="{00F67E45-43CF-4AB2-989D-DB1BE60EFE8F}" destId="{ADCAF3BC-743D-4162-834D-92A86FC6AE2D}" srcOrd="6" destOrd="0" presId="urn:microsoft.com/office/officeart/2005/8/layout/list1"/>
    <dgm:cxn modelId="{CAA8CB75-637A-4650-AF02-6D403BDF5C5F}" type="presParOf" srcId="{00F67E45-43CF-4AB2-989D-DB1BE60EFE8F}" destId="{5BF92E6A-8E21-4FAF-A826-F52050DA56CD}" srcOrd="7" destOrd="0" presId="urn:microsoft.com/office/officeart/2005/8/layout/list1"/>
    <dgm:cxn modelId="{12C4FBF3-F78C-426B-A047-0F169E0590C6}" type="presParOf" srcId="{00F67E45-43CF-4AB2-989D-DB1BE60EFE8F}" destId="{56DDD7CD-ED67-4B8B-A16D-8A7983F016D2}" srcOrd="8" destOrd="0" presId="urn:microsoft.com/office/officeart/2005/8/layout/list1"/>
    <dgm:cxn modelId="{7DCEB1F8-26D1-4323-92E8-7A41C884469A}" type="presParOf" srcId="{56DDD7CD-ED67-4B8B-A16D-8A7983F016D2}" destId="{58EEA8F3-CBBD-4332-847F-82EB9EC0A771}" srcOrd="0" destOrd="0" presId="urn:microsoft.com/office/officeart/2005/8/layout/list1"/>
    <dgm:cxn modelId="{24C727EA-C505-465A-AAAC-2349DCE1D486}" type="presParOf" srcId="{56DDD7CD-ED67-4B8B-A16D-8A7983F016D2}" destId="{9661EC1E-84FD-4B47-B274-C9A34C9B3830}" srcOrd="1" destOrd="0" presId="urn:microsoft.com/office/officeart/2005/8/layout/list1"/>
    <dgm:cxn modelId="{C55BCCE2-F877-42B7-942E-3A0452D84853}" type="presParOf" srcId="{00F67E45-43CF-4AB2-989D-DB1BE60EFE8F}" destId="{B7E5C413-813E-401A-B334-0F0A6D10E855}" srcOrd="9" destOrd="0" presId="urn:microsoft.com/office/officeart/2005/8/layout/list1"/>
    <dgm:cxn modelId="{3BDB600A-8090-4DE2-96CC-14A709C926D3}" type="presParOf" srcId="{00F67E45-43CF-4AB2-989D-DB1BE60EFE8F}" destId="{0C940C73-95EF-4944-87A2-95422A85EC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7CFCBC-A174-4F1E-911E-00121D866B33}"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MX"/>
        </a:p>
      </dgm:t>
    </dgm:pt>
    <dgm:pt modelId="{BB43C8F5-289B-4C4B-AA67-5C88AC443565}">
      <dgm:prSet phldrT="[Texto]"/>
      <dgm:spPr/>
      <dgm:t>
        <a:bodyPr/>
        <a:lstStyle/>
        <a:p>
          <a:r>
            <a:rPr lang="es-MX" b="1" u="sng" dirty="0" smtClean="0">
              <a:latin typeface="Arial" pitchFamily="34" charset="0"/>
              <a:cs typeface="Arial" pitchFamily="34" charset="0"/>
            </a:rPr>
            <a:t>TOMO1</a:t>
          </a:r>
        </a:p>
        <a:p>
          <a:r>
            <a:rPr lang="es-MX" b="1" dirty="0" smtClean="0">
              <a:latin typeface="Arial" pitchFamily="34" charset="0"/>
              <a:cs typeface="Arial" pitchFamily="34" charset="0"/>
            </a:rPr>
            <a:t>RESULTADOS GENERALES</a:t>
          </a:r>
          <a:endParaRPr lang="es-MX" b="1" dirty="0">
            <a:latin typeface="Arial" pitchFamily="34" charset="0"/>
            <a:cs typeface="Arial" pitchFamily="34" charset="0"/>
          </a:endParaRPr>
        </a:p>
      </dgm:t>
    </dgm:pt>
    <dgm:pt modelId="{5C658B8B-61EA-4B77-BECD-D65FBA6C3CC4}" type="parTrans" cxnId="{94E7A107-8F63-44C2-B241-3ABC8E4EEBDC}">
      <dgm:prSet/>
      <dgm:spPr/>
      <dgm:t>
        <a:bodyPr/>
        <a:lstStyle/>
        <a:p>
          <a:endParaRPr lang="es-MX">
            <a:latin typeface="Arial" pitchFamily="34" charset="0"/>
            <a:cs typeface="Arial" pitchFamily="34" charset="0"/>
          </a:endParaRPr>
        </a:p>
      </dgm:t>
    </dgm:pt>
    <dgm:pt modelId="{A8C67769-32FD-4770-BE77-EAFDA9568548}" type="sibTrans" cxnId="{94E7A107-8F63-44C2-B241-3ABC8E4EEBDC}">
      <dgm:prSet/>
      <dgm:spPr/>
      <dgm:t>
        <a:bodyPr/>
        <a:lstStyle/>
        <a:p>
          <a:endParaRPr lang="es-MX">
            <a:latin typeface="Arial" pitchFamily="34" charset="0"/>
            <a:cs typeface="Arial" pitchFamily="34" charset="0"/>
          </a:endParaRPr>
        </a:p>
      </dgm:t>
    </dgm:pt>
    <dgm:pt modelId="{5A65EC01-E91C-4FAB-9FF3-9B01167046EB}">
      <dgm:prSet phldrT="[Texto]" custT="1"/>
      <dgm:spPr/>
      <dgm:t>
        <a:bodyPr/>
        <a:lstStyle/>
        <a:p>
          <a:pPr algn="ctr"/>
          <a:r>
            <a:rPr lang="es-MX" sz="3200" dirty="0" smtClean="0">
              <a:latin typeface="Arial" pitchFamily="34" charset="0"/>
              <a:cs typeface="Arial" pitchFamily="34" charset="0"/>
            </a:rPr>
            <a:t>Información libre</a:t>
          </a:r>
          <a:endParaRPr lang="es-MX" sz="3200" dirty="0">
            <a:latin typeface="Arial" pitchFamily="34" charset="0"/>
            <a:cs typeface="Arial" pitchFamily="34" charset="0"/>
          </a:endParaRPr>
        </a:p>
      </dgm:t>
    </dgm:pt>
    <dgm:pt modelId="{D2A1B58E-7CD5-4653-8047-C312D0B3F28D}" type="parTrans" cxnId="{59AECE2B-96C0-4BD3-A9FD-D61DFDAB1FC5}">
      <dgm:prSet/>
      <dgm:spPr/>
      <dgm:t>
        <a:bodyPr/>
        <a:lstStyle/>
        <a:p>
          <a:endParaRPr lang="es-MX">
            <a:latin typeface="Arial" pitchFamily="34" charset="0"/>
            <a:cs typeface="Arial" pitchFamily="34" charset="0"/>
          </a:endParaRPr>
        </a:p>
      </dgm:t>
    </dgm:pt>
    <dgm:pt modelId="{C4B9FE00-CE9D-4620-A943-7036486B7576}" type="sibTrans" cxnId="{59AECE2B-96C0-4BD3-A9FD-D61DFDAB1FC5}">
      <dgm:prSet/>
      <dgm:spPr/>
      <dgm:t>
        <a:bodyPr/>
        <a:lstStyle/>
        <a:p>
          <a:endParaRPr lang="es-MX">
            <a:latin typeface="Arial" pitchFamily="34" charset="0"/>
            <a:cs typeface="Arial" pitchFamily="34" charset="0"/>
          </a:endParaRPr>
        </a:p>
      </dgm:t>
    </dgm:pt>
    <dgm:pt modelId="{A6648EE4-812D-4BE9-B9BB-564551312368}">
      <dgm:prSet phldrT="[Texto]"/>
      <dgm:spPr/>
      <dgm:t>
        <a:bodyPr/>
        <a:lstStyle/>
        <a:p>
          <a:r>
            <a:rPr lang="es-MX" b="1" u="sng" dirty="0" smtClean="0">
              <a:latin typeface="Arial" pitchFamily="34" charset="0"/>
              <a:cs typeface="Arial" pitchFamily="34" charset="0"/>
            </a:rPr>
            <a:t>TOMO 2</a:t>
          </a:r>
        </a:p>
        <a:p>
          <a:r>
            <a:rPr lang="es-MX" b="1" dirty="0" smtClean="0">
              <a:latin typeface="Arial" pitchFamily="34" charset="0"/>
              <a:cs typeface="Arial" pitchFamily="34" charset="0"/>
            </a:rPr>
            <a:t>INFORMACIÓN CONSOLIDADA</a:t>
          </a:r>
          <a:endParaRPr lang="es-MX" b="1" dirty="0">
            <a:latin typeface="Arial" pitchFamily="34" charset="0"/>
            <a:cs typeface="Arial" pitchFamily="34" charset="0"/>
          </a:endParaRPr>
        </a:p>
      </dgm:t>
    </dgm:pt>
    <dgm:pt modelId="{62A8AA64-8B53-4765-B96C-64E786438475}" type="parTrans" cxnId="{49799AB7-802D-48BB-A1D7-CB06379C0794}">
      <dgm:prSet/>
      <dgm:spPr/>
      <dgm:t>
        <a:bodyPr/>
        <a:lstStyle/>
        <a:p>
          <a:endParaRPr lang="es-MX">
            <a:latin typeface="Arial" pitchFamily="34" charset="0"/>
            <a:cs typeface="Arial" pitchFamily="34" charset="0"/>
          </a:endParaRPr>
        </a:p>
      </dgm:t>
    </dgm:pt>
    <dgm:pt modelId="{3A6E74BD-C788-499A-A413-2EC2178121BD}" type="sibTrans" cxnId="{49799AB7-802D-48BB-A1D7-CB06379C0794}">
      <dgm:prSet/>
      <dgm:spPr/>
      <dgm:t>
        <a:bodyPr/>
        <a:lstStyle/>
        <a:p>
          <a:endParaRPr lang="es-MX">
            <a:latin typeface="Arial" pitchFamily="34" charset="0"/>
            <a:cs typeface="Arial" pitchFamily="34" charset="0"/>
          </a:endParaRPr>
        </a:p>
      </dgm:t>
    </dgm:pt>
    <dgm:pt modelId="{2717DA72-9A04-4DCF-BA50-7A32BC1E97D4}">
      <dgm:prSet phldrT="[Texto]" custT="1"/>
      <dgm:spPr/>
      <dgm:t>
        <a:bodyPr/>
        <a:lstStyle/>
        <a:p>
          <a:pPr algn="ctr"/>
          <a:r>
            <a:rPr lang="es-MX" sz="3200" dirty="0" smtClean="0">
              <a:latin typeface="Arial" pitchFamily="34" charset="0"/>
              <a:cs typeface="Arial" pitchFamily="34" charset="0"/>
            </a:rPr>
            <a:t>Información Contable</a:t>
          </a:r>
          <a:endParaRPr lang="es-MX" sz="3200" dirty="0">
            <a:latin typeface="Arial" pitchFamily="34" charset="0"/>
            <a:cs typeface="Arial" pitchFamily="34" charset="0"/>
          </a:endParaRPr>
        </a:p>
      </dgm:t>
    </dgm:pt>
    <dgm:pt modelId="{2834C7A0-4B82-4049-BC04-F84CA4BCF7C5}" type="parTrans" cxnId="{757D068D-CD9A-46D7-85E5-3D9C9803B03E}">
      <dgm:prSet/>
      <dgm:spPr/>
      <dgm:t>
        <a:bodyPr/>
        <a:lstStyle/>
        <a:p>
          <a:endParaRPr lang="es-MX">
            <a:latin typeface="Arial" pitchFamily="34" charset="0"/>
            <a:cs typeface="Arial" pitchFamily="34" charset="0"/>
          </a:endParaRPr>
        </a:p>
      </dgm:t>
    </dgm:pt>
    <dgm:pt modelId="{9E4C3D03-071D-4031-8D2A-04F03ECA8DFC}" type="sibTrans" cxnId="{757D068D-CD9A-46D7-85E5-3D9C9803B03E}">
      <dgm:prSet/>
      <dgm:spPr/>
      <dgm:t>
        <a:bodyPr/>
        <a:lstStyle/>
        <a:p>
          <a:endParaRPr lang="es-MX">
            <a:latin typeface="Arial" pitchFamily="34" charset="0"/>
            <a:cs typeface="Arial" pitchFamily="34" charset="0"/>
          </a:endParaRPr>
        </a:p>
      </dgm:t>
    </dgm:pt>
    <dgm:pt modelId="{B48F0ECF-CF57-4739-9A4B-1B4F75B292D7}">
      <dgm:prSet phldrT="[Texto]" custT="1"/>
      <dgm:spPr/>
      <dgm:t>
        <a:bodyPr/>
        <a:lstStyle/>
        <a:p>
          <a:pPr algn="ctr"/>
          <a:endParaRPr lang="es-MX" sz="3200" dirty="0">
            <a:latin typeface="Arial" pitchFamily="34" charset="0"/>
            <a:cs typeface="Arial" pitchFamily="34" charset="0"/>
          </a:endParaRPr>
        </a:p>
      </dgm:t>
    </dgm:pt>
    <dgm:pt modelId="{8721D781-86C2-4077-BBA5-0BD5E37E6582}" type="parTrans" cxnId="{86A15229-8252-4BDA-94EC-9E2154BA3F63}">
      <dgm:prSet/>
      <dgm:spPr/>
      <dgm:t>
        <a:bodyPr/>
        <a:lstStyle/>
        <a:p>
          <a:endParaRPr lang="es-MX">
            <a:latin typeface="Arial" pitchFamily="34" charset="0"/>
            <a:cs typeface="Arial" pitchFamily="34" charset="0"/>
          </a:endParaRPr>
        </a:p>
      </dgm:t>
    </dgm:pt>
    <dgm:pt modelId="{B34E5045-D574-447D-BAD7-7133AF4980A5}" type="sibTrans" cxnId="{86A15229-8252-4BDA-94EC-9E2154BA3F63}">
      <dgm:prSet/>
      <dgm:spPr/>
      <dgm:t>
        <a:bodyPr/>
        <a:lstStyle/>
        <a:p>
          <a:endParaRPr lang="es-MX">
            <a:latin typeface="Arial" pitchFamily="34" charset="0"/>
            <a:cs typeface="Arial" pitchFamily="34" charset="0"/>
          </a:endParaRPr>
        </a:p>
      </dgm:t>
    </dgm:pt>
    <dgm:pt modelId="{23E8CB81-FD08-4AF0-92C4-00E946BE2BC4}">
      <dgm:prSet phldrT="[Texto]" custT="1"/>
      <dgm:spPr/>
      <dgm:t>
        <a:bodyPr/>
        <a:lstStyle/>
        <a:p>
          <a:pPr algn="ctr"/>
          <a:endParaRPr lang="es-MX" sz="3200" dirty="0">
            <a:latin typeface="Arial" pitchFamily="34" charset="0"/>
            <a:cs typeface="Arial" pitchFamily="34" charset="0"/>
          </a:endParaRPr>
        </a:p>
      </dgm:t>
    </dgm:pt>
    <dgm:pt modelId="{243D9C57-5ACA-4C2C-A44A-F07ACE5F2D05}" type="parTrans" cxnId="{6588DC46-0037-4F0A-856D-073B15C12ACE}">
      <dgm:prSet/>
      <dgm:spPr/>
      <dgm:t>
        <a:bodyPr/>
        <a:lstStyle/>
        <a:p>
          <a:endParaRPr lang="es-MX"/>
        </a:p>
      </dgm:t>
    </dgm:pt>
    <dgm:pt modelId="{56F1C180-0041-47D3-94D0-FCAED2053856}" type="sibTrans" cxnId="{6588DC46-0037-4F0A-856D-073B15C12ACE}">
      <dgm:prSet/>
      <dgm:spPr/>
      <dgm:t>
        <a:bodyPr/>
        <a:lstStyle/>
        <a:p>
          <a:endParaRPr lang="es-MX"/>
        </a:p>
      </dgm:t>
    </dgm:pt>
    <dgm:pt modelId="{4F636E53-5D31-4CA2-A958-8D19D229A08C}">
      <dgm:prSet phldrT="[Texto]" custT="1"/>
      <dgm:spPr/>
      <dgm:t>
        <a:bodyPr/>
        <a:lstStyle/>
        <a:p>
          <a:pPr algn="ctr"/>
          <a:endParaRPr lang="es-MX" sz="3200" dirty="0">
            <a:latin typeface="Arial" pitchFamily="34" charset="0"/>
            <a:cs typeface="Arial" pitchFamily="34" charset="0"/>
          </a:endParaRPr>
        </a:p>
      </dgm:t>
    </dgm:pt>
    <dgm:pt modelId="{1A6F98C2-0E1A-4BA2-B11F-12B48B1A5E1C}" type="parTrans" cxnId="{B39A5FC1-81D2-4AE3-8B62-A66BB8F0E1FF}">
      <dgm:prSet/>
      <dgm:spPr/>
      <dgm:t>
        <a:bodyPr/>
        <a:lstStyle/>
        <a:p>
          <a:endParaRPr lang="es-MX"/>
        </a:p>
      </dgm:t>
    </dgm:pt>
    <dgm:pt modelId="{B165A847-A0B8-4B3E-B6F7-B15837A746A6}" type="sibTrans" cxnId="{B39A5FC1-81D2-4AE3-8B62-A66BB8F0E1FF}">
      <dgm:prSet/>
      <dgm:spPr/>
      <dgm:t>
        <a:bodyPr/>
        <a:lstStyle/>
        <a:p>
          <a:endParaRPr lang="es-MX"/>
        </a:p>
      </dgm:t>
    </dgm:pt>
    <dgm:pt modelId="{68C48613-7A40-49C1-8AAF-4A1E062364BF}">
      <dgm:prSet phldrT="[Texto]" custT="1"/>
      <dgm:spPr/>
      <dgm:t>
        <a:bodyPr/>
        <a:lstStyle/>
        <a:p>
          <a:pPr algn="ctr"/>
          <a:r>
            <a:rPr lang="es-MX" sz="1200" dirty="0" smtClean="0"/>
            <a:t>Contendrá entre otros temas el análisis de los indicadores de la postura fiscal de conformidad con el artículo 53 de la LGCG</a:t>
          </a:r>
          <a:endParaRPr lang="es-MX" sz="1200" dirty="0">
            <a:latin typeface="Arial" pitchFamily="34" charset="0"/>
            <a:cs typeface="Arial" pitchFamily="34" charset="0"/>
          </a:endParaRPr>
        </a:p>
      </dgm:t>
    </dgm:pt>
    <dgm:pt modelId="{60998020-A1FF-41D4-A6BD-61400813B824}" type="parTrans" cxnId="{C3A09566-ED5E-431C-95E6-8DB7046298C4}">
      <dgm:prSet/>
      <dgm:spPr/>
      <dgm:t>
        <a:bodyPr/>
        <a:lstStyle/>
        <a:p>
          <a:endParaRPr lang="es-MX"/>
        </a:p>
      </dgm:t>
    </dgm:pt>
    <dgm:pt modelId="{299651BC-4480-4600-A705-E5E503FEFEA8}" type="sibTrans" cxnId="{C3A09566-ED5E-431C-95E6-8DB7046298C4}">
      <dgm:prSet/>
      <dgm:spPr/>
      <dgm:t>
        <a:bodyPr/>
        <a:lstStyle/>
        <a:p>
          <a:endParaRPr lang="es-MX"/>
        </a:p>
      </dgm:t>
    </dgm:pt>
    <dgm:pt modelId="{EBDDA4BE-21F9-4C69-8E56-F33CEB9049C7}">
      <dgm:prSet phldrT="[Texto]" custT="1"/>
      <dgm:spPr/>
      <dgm:t>
        <a:bodyPr/>
        <a:lstStyle/>
        <a:p>
          <a:pPr algn="ctr"/>
          <a:r>
            <a:rPr lang="es-MX" sz="1200" dirty="0" smtClean="0"/>
            <a:t>estados financieros consolidados de la Entidad Federativa.</a:t>
          </a:r>
          <a:endParaRPr lang="es-MX" sz="1200" dirty="0">
            <a:latin typeface="Arial" pitchFamily="34" charset="0"/>
            <a:cs typeface="Arial" pitchFamily="34" charset="0"/>
          </a:endParaRPr>
        </a:p>
      </dgm:t>
    </dgm:pt>
    <dgm:pt modelId="{738EA026-B596-4AFA-9384-9DA587F29DCB}" type="parTrans" cxnId="{9935B54A-42C2-4877-AD72-36CAFE41DC30}">
      <dgm:prSet/>
      <dgm:spPr/>
      <dgm:t>
        <a:bodyPr/>
        <a:lstStyle/>
        <a:p>
          <a:endParaRPr lang="es-MX"/>
        </a:p>
      </dgm:t>
    </dgm:pt>
    <dgm:pt modelId="{5D11940B-5E64-4694-9B59-C53714EFCA0A}" type="sibTrans" cxnId="{9935B54A-42C2-4877-AD72-36CAFE41DC30}">
      <dgm:prSet/>
      <dgm:spPr/>
      <dgm:t>
        <a:bodyPr/>
        <a:lstStyle/>
        <a:p>
          <a:endParaRPr lang="es-MX"/>
        </a:p>
      </dgm:t>
    </dgm:pt>
    <dgm:pt modelId="{5957C67C-AFEA-4AA8-AB73-494AD75C7672}">
      <dgm:prSet phldrT="[Texto]" custT="1"/>
      <dgm:spPr/>
      <dgm:t>
        <a:bodyPr/>
        <a:lstStyle/>
        <a:p>
          <a:pPr algn="ctr"/>
          <a:r>
            <a:rPr lang="es-MX" sz="1200" dirty="0" smtClean="0"/>
            <a:t>Municipios.</a:t>
          </a:r>
          <a:endParaRPr lang="es-MX" sz="1200" dirty="0">
            <a:latin typeface="Arial" pitchFamily="34" charset="0"/>
            <a:cs typeface="Arial" pitchFamily="34" charset="0"/>
          </a:endParaRPr>
        </a:p>
      </dgm:t>
    </dgm:pt>
    <dgm:pt modelId="{49662841-DBDA-4E0B-8C56-1087EA51AB6F}" type="parTrans" cxnId="{71506F3D-E324-467B-B4F8-5F0954531ECB}">
      <dgm:prSet/>
      <dgm:spPr/>
    </dgm:pt>
    <dgm:pt modelId="{C1EEE9C2-5ADA-4552-BE1C-89D0F4C45945}" type="sibTrans" cxnId="{71506F3D-E324-467B-B4F8-5F0954531ECB}">
      <dgm:prSet/>
      <dgm:spPr/>
    </dgm:pt>
    <dgm:pt modelId="{049EF7E4-E5DA-4D83-A31E-AA39F972B9C0}" type="pres">
      <dgm:prSet presAssocID="{457CFCBC-A174-4F1E-911E-00121D866B33}" presName="Name0" presStyleCnt="0">
        <dgm:presLayoutVars>
          <dgm:dir/>
          <dgm:animLvl val="lvl"/>
          <dgm:resizeHandles val="exact"/>
        </dgm:presLayoutVars>
      </dgm:prSet>
      <dgm:spPr/>
      <dgm:t>
        <a:bodyPr/>
        <a:lstStyle/>
        <a:p>
          <a:endParaRPr lang="es-MX"/>
        </a:p>
      </dgm:t>
    </dgm:pt>
    <dgm:pt modelId="{9EFDCFDC-25C2-4DCC-AAD8-9A6C429BF915}" type="pres">
      <dgm:prSet presAssocID="{BB43C8F5-289B-4C4B-AA67-5C88AC443565}" presName="composite" presStyleCnt="0"/>
      <dgm:spPr/>
    </dgm:pt>
    <dgm:pt modelId="{84DD37DB-9F93-4A85-B3A5-D26DB09DDC71}" type="pres">
      <dgm:prSet presAssocID="{BB43C8F5-289B-4C4B-AA67-5C88AC443565}" presName="parTx" presStyleLbl="alignNode1" presStyleIdx="0" presStyleCnt="2">
        <dgm:presLayoutVars>
          <dgm:chMax val="0"/>
          <dgm:chPref val="0"/>
          <dgm:bulletEnabled val="1"/>
        </dgm:presLayoutVars>
      </dgm:prSet>
      <dgm:spPr/>
      <dgm:t>
        <a:bodyPr/>
        <a:lstStyle/>
        <a:p>
          <a:endParaRPr lang="es-MX"/>
        </a:p>
      </dgm:t>
    </dgm:pt>
    <dgm:pt modelId="{DE85FFBF-5E11-46A7-8112-AFC50F891426}" type="pres">
      <dgm:prSet presAssocID="{BB43C8F5-289B-4C4B-AA67-5C88AC443565}" presName="desTx" presStyleLbl="alignAccFollowNode1" presStyleIdx="0" presStyleCnt="2">
        <dgm:presLayoutVars>
          <dgm:bulletEnabled val="1"/>
        </dgm:presLayoutVars>
      </dgm:prSet>
      <dgm:spPr/>
      <dgm:t>
        <a:bodyPr/>
        <a:lstStyle/>
        <a:p>
          <a:endParaRPr lang="es-MX"/>
        </a:p>
      </dgm:t>
    </dgm:pt>
    <dgm:pt modelId="{C5A66731-8C8E-4C85-B55C-A7D3EA3DA388}" type="pres">
      <dgm:prSet presAssocID="{A8C67769-32FD-4770-BE77-EAFDA9568548}" presName="space" presStyleCnt="0"/>
      <dgm:spPr/>
    </dgm:pt>
    <dgm:pt modelId="{BFDC66CC-12B4-487E-B2B0-2276FF25CFF4}" type="pres">
      <dgm:prSet presAssocID="{A6648EE4-812D-4BE9-B9BB-564551312368}" presName="composite" presStyleCnt="0"/>
      <dgm:spPr/>
    </dgm:pt>
    <dgm:pt modelId="{6AA3368A-1B2B-4114-8902-F2939AD73319}" type="pres">
      <dgm:prSet presAssocID="{A6648EE4-812D-4BE9-B9BB-564551312368}" presName="parTx" presStyleLbl="alignNode1" presStyleIdx="1" presStyleCnt="2">
        <dgm:presLayoutVars>
          <dgm:chMax val="0"/>
          <dgm:chPref val="0"/>
          <dgm:bulletEnabled val="1"/>
        </dgm:presLayoutVars>
      </dgm:prSet>
      <dgm:spPr/>
      <dgm:t>
        <a:bodyPr/>
        <a:lstStyle/>
        <a:p>
          <a:endParaRPr lang="es-MX"/>
        </a:p>
      </dgm:t>
    </dgm:pt>
    <dgm:pt modelId="{BDBC22EB-EA42-4CDB-9F1F-E20921F0BFDA}" type="pres">
      <dgm:prSet presAssocID="{A6648EE4-812D-4BE9-B9BB-564551312368}" presName="desTx" presStyleLbl="alignAccFollowNode1" presStyleIdx="1" presStyleCnt="2" custScaleY="100000">
        <dgm:presLayoutVars>
          <dgm:bulletEnabled val="1"/>
        </dgm:presLayoutVars>
      </dgm:prSet>
      <dgm:spPr/>
      <dgm:t>
        <a:bodyPr/>
        <a:lstStyle/>
        <a:p>
          <a:endParaRPr lang="es-MX"/>
        </a:p>
      </dgm:t>
    </dgm:pt>
  </dgm:ptLst>
  <dgm:cxnLst>
    <dgm:cxn modelId="{C3A09566-ED5E-431C-95E6-8DB7046298C4}" srcId="{BB43C8F5-289B-4C4B-AA67-5C88AC443565}" destId="{68C48613-7A40-49C1-8AAF-4A1E062364BF}" srcOrd="2" destOrd="0" parTransId="{60998020-A1FF-41D4-A6BD-61400813B824}" sibTransId="{299651BC-4480-4600-A705-E5E503FEFEA8}"/>
    <dgm:cxn modelId="{59AECE2B-96C0-4BD3-A9FD-D61DFDAB1FC5}" srcId="{BB43C8F5-289B-4C4B-AA67-5C88AC443565}" destId="{5A65EC01-E91C-4FAB-9FF3-9B01167046EB}" srcOrd="1" destOrd="0" parTransId="{D2A1B58E-7CD5-4653-8047-C312D0B3F28D}" sibTransId="{C4B9FE00-CE9D-4620-A943-7036486B7576}"/>
    <dgm:cxn modelId="{B39A5FC1-81D2-4AE3-8B62-A66BB8F0E1FF}" srcId="{BB43C8F5-289B-4C4B-AA67-5C88AC443565}" destId="{4F636E53-5D31-4CA2-A958-8D19D229A08C}" srcOrd="0" destOrd="0" parTransId="{1A6F98C2-0E1A-4BA2-B11F-12B48B1A5E1C}" sibTransId="{B165A847-A0B8-4B3E-B6F7-B15837A746A6}"/>
    <dgm:cxn modelId="{FA325F69-CD3B-4444-9442-CB24E1B6DBAE}" type="presOf" srcId="{BB43C8F5-289B-4C4B-AA67-5C88AC443565}" destId="{84DD37DB-9F93-4A85-B3A5-D26DB09DDC71}" srcOrd="0" destOrd="0" presId="urn:microsoft.com/office/officeart/2005/8/layout/hList1"/>
    <dgm:cxn modelId="{119D414C-3698-4ECF-BE5D-663815A5DB6F}" type="presOf" srcId="{4F636E53-5D31-4CA2-A958-8D19D229A08C}" destId="{DE85FFBF-5E11-46A7-8112-AFC50F891426}" srcOrd="0" destOrd="0" presId="urn:microsoft.com/office/officeart/2005/8/layout/hList1"/>
    <dgm:cxn modelId="{86A15229-8252-4BDA-94EC-9E2154BA3F63}" srcId="{A6648EE4-812D-4BE9-B9BB-564551312368}" destId="{B48F0ECF-CF57-4739-9A4B-1B4F75B292D7}" srcOrd="4" destOrd="0" parTransId="{8721D781-86C2-4077-BBA5-0BD5E37E6582}" sibTransId="{B34E5045-D574-447D-BAD7-7133AF4980A5}"/>
    <dgm:cxn modelId="{2AFF8469-25EC-4921-A775-77D096923C10}" type="presOf" srcId="{B48F0ECF-CF57-4739-9A4B-1B4F75B292D7}" destId="{BDBC22EB-EA42-4CDB-9F1F-E20921F0BFDA}" srcOrd="0" destOrd="4" presId="urn:microsoft.com/office/officeart/2005/8/layout/hList1"/>
    <dgm:cxn modelId="{6588DC46-0037-4F0A-856D-073B15C12ACE}" srcId="{A6648EE4-812D-4BE9-B9BB-564551312368}" destId="{23E8CB81-FD08-4AF0-92C4-00E946BE2BC4}" srcOrd="0" destOrd="0" parTransId="{243D9C57-5ACA-4C2C-A44A-F07ACE5F2D05}" sibTransId="{56F1C180-0041-47D3-94D0-FCAED2053856}"/>
    <dgm:cxn modelId="{B233B731-5975-474D-8030-C11A27798931}" type="presOf" srcId="{23E8CB81-FD08-4AF0-92C4-00E946BE2BC4}" destId="{BDBC22EB-EA42-4CDB-9F1F-E20921F0BFDA}" srcOrd="0" destOrd="0" presId="urn:microsoft.com/office/officeart/2005/8/layout/hList1"/>
    <dgm:cxn modelId="{527B0FD3-7821-4C37-BB5E-A3DB422FCC2F}" type="presOf" srcId="{2717DA72-9A04-4DCF-BA50-7A32BC1E97D4}" destId="{BDBC22EB-EA42-4CDB-9F1F-E20921F0BFDA}" srcOrd="0" destOrd="1" presId="urn:microsoft.com/office/officeart/2005/8/layout/hList1"/>
    <dgm:cxn modelId="{A36C4908-75CC-4234-95DB-D814DF85C64A}" type="presOf" srcId="{68C48613-7A40-49C1-8AAF-4A1E062364BF}" destId="{DE85FFBF-5E11-46A7-8112-AFC50F891426}" srcOrd="0" destOrd="2" presId="urn:microsoft.com/office/officeart/2005/8/layout/hList1"/>
    <dgm:cxn modelId="{45FDA110-4860-454F-A1DA-128C8662F6BC}" type="presOf" srcId="{457CFCBC-A174-4F1E-911E-00121D866B33}" destId="{049EF7E4-E5DA-4D83-A31E-AA39F972B9C0}" srcOrd="0" destOrd="0" presId="urn:microsoft.com/office/officeart/2005/8/layout/hList1"/>
    <dgm:cxn modelId="{94E7A107-8F63-44C2-B241-3ABC8E4EEBDC}" srcId="{457CFCBC-A174-4F1E-911E-00121D866B33}" destId="{BB43C8F5-289B-4C4B-AA67-5C88AC443565}" srcOrd="0" destOrd="0" parTransId="{5C658B8B-61EA-4B77-BECD-D65FBA6C3CC4}" sibTransId="{A8C67769-32FD-4770-BE77-EAFDA9568548}"/>
    <dgm:cxn modelId="{71506F3D-E324-467B-B4F8-5F0954531ECB}" srcId="{A6648EE4-812D-4BE9-B9BB-564551312368}" destId="{5957C67C-AFEA-4AA8-AB73-494AD75C7672}" srcOrd="3" destOrd="0" parTransId="{49662841-DBDA-4E0B-8C56-1087EA51AB6F}" sibTransId="{C1EEE9C2-5ADA-4552-BE1C-89D0F4C45945}"/>
    <dgm:cxn modelId="{348AE93D-98D7-45C5-9974-96FD4DC3880E}" type="presOf" srcId="{5A65EC01-E91C-4FAB-9FF3-9B01167046EB}" destId="{DE85FFBF-5E11-46A7-8112-AFC50F891426}" srcOrd="0" destOrd="1" presId="urn:microsoft.com/office/officeart/2005/8/layout/hList1"/>
    <dgm:cxn modelId="{49799AB7-802D-48BB-A1D7-CB06379C0794}" srcId="{457CFCBC-A174-4F1E-911E-00121D866B33}" destId="{A6648EE4-812D-4BE9-B9BB-564551312368}" srcOrd="1" destOrd="0" parTransId="{62A8AA64-8B53-4765-B96C-64E786438475}" sibTransId="{3A6E74BD-C788-499A-A413-2EC2178121BD}"/>
    <dgm:cxn modelId="{9935B54A-42C2-4877-AD72-36CAFE41DC30}" srcId="{A6648EE4-812D-4BE9-B9BB-564551312368}" destId="{EBDDA4BE-21F9-4C69-8E56-F33CEB9049C7}" srcOrd="2" destOrd="0" parTransId="{738EA026-B596-4AFA-9384-9DA587F29DCB}" sibTransId="{5D11940B-5E64-4694-9B59-C53714EFCA0A}"/>
    <dgm:cxn modelId="{5D1761C2-299B-43BE-91DF-B69315FBEEC4}" type="presOf" srcId="{5957C67C-AFEA-4AA8-AB73-494AD75C7672}" destId="{BDBC22EB-EA42-4CDB-9F1F-E20921F0BFDA}" srcOrd="0" destOrd="3" presId="urn:microsoft.com/office/officeart/2005/8/layout/hList1"/>
    <dgm:cxn modelId="{757D068D-CD9A-46D7-85E5-3D9C9803B03E}" srcId="{A6648EE4-812D-4BE9-B9BB-564551312368}" destId="{2717DA72-9A04-4DCF-BA50-7A32BC1E97D4}" srcOrd="1" destOrd="0" parTransId="{2834C7A0-4B82-4049-BC04-F84CA4BCF7C5}" sibTransId="{9E4C3D03-071D-4031-8D2A-04F03ECA8DFC}"/>
    <dgm:cxn modelId="{F788F470-54ED-4C8E-A0A0-B359B3908A8F}" type="presOf" srcId="{EBDDA4BE-21F9-4C69-8E56-F33CEB9049C7}" destId="{BDBC22EB-EA42-4CDB-9F1F-E20921F0BFDA}" srcOrd="0" destOrd="2" presId="urn:microsoft.com/office/officeart/2005/8/layout/hList1"/>
    <dgm:cxn modelId="{085800B8-DE5E-45F4-B1E6-5A99E612A728}" type="presOf" srcId="{A6648EE4-812D-4BE9-B9BB-564551312368}" destId="{6AA3368A-1B2B-4114-8902-F2939AD73319}" srcOrd="0" destOrd="0" presId="urn:microsoft.com/office/officeart/2005/8/layout/hList1"/>
    <dgm:cxn modelId="{AFBADEB4-3E2E-4AB0-92E9-69068F1767ED}" type="presParOf" srcId="{049EF7E4-E5DA-4D83-A31E-AA39F972B9C0}" destId="{9EFDCFDC-25C2-4DCC-AAD8-9A6C429BF915}" srcOrd="0" destOrd="0" presId="urn:microsoft.com/office/officeart/2005/8/layout/hList1"/>
    <dgm:cxn modelId="{3D063399-1CC9-4A4B-BA8C-AE4D2C5B27B0}" type="presParOf" srcId="{9EFDCFDC-25C2-4DCC-AAD8-9A6C429BF915}" destId="{84DD37DB-9F93-4A85-B3A5-D26DB09DDC71}" srcOrd="0" destOrd="0" presId="urn:microsoft.com/office/officeart/2005/8/layout/hList1"/>
    <dgm:cxn modelId="{1E1B8A35-7776-474A-981C-5A53EA37E0F8}" type="presParOf" srcId="{9EFDCFDC-25C2-4DCC-AAD8-9A6C429BF915}" destId="{DE85FFBF-5E11-46A7-8112-AFC50F891426}" srcOrd="1" destOrd="0" presId="urn:microsoft.com/office/officeart/2005/8/layout/hList1"/>
    <dgm:cxn modelId="{6B6593B1-718D-4FBB-970C-5D78A501A23C}" type="presParOf" srcId="{049EF7E4-E5DA-4D83-A31E-AA39F972B9C0}" destId="{C5A66731-8C8E-4C85-B55C-A7D3EA3DA388}" srcOrd="1" destOrd="0" presId="urn:microsoft.com/office/officeart/2005/8/layout/hList1"/>
    <dgm:cxn modelId="{414F8639-C2D8-43D6-BAE7-B42E09BA2CCB}" type="presParOf" srcId="{049EF7E4-E5DA-4D83-A31E-AA39F972B9C0}" destId="{BFDC66CC-12B4-487E-B2B0-2276FF25CFF4}" srcOrd="2" destOrd="0" presId="urn:microsoft.com/office/officeart/2005/8/layout/hList1"/>
    <dgm:cxn modelId="{041BC9C9-C72B-4C4F-A8B8-CDB7834258CD}" type="presParOf" srcId="{BFDC66CC-12B4-487E-B2B0-2276FF25CFF4}" destId="{6AA3368A-1B2B-4114-8902-F2939AD73319}" srcOrd="0" destOrd="0" presId="urn:microsoft.com/office/officeart/2005/8/layout/hList1"/>
    <dgm:cxn modelId="{FFF40BF6-879D-4A44-B4C4-5155EDADCBD2}" type="presParOf" srcId="{BFDC66CC-12B4-487E-B2B0-2276FF25CFF4}" destId="{BDBC22EB-EA42-4CDB-9F1F-E20921F0BF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3376B-CF7B-470B-8466-DD2E19B41EA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302CB7DC-DFE9-4037-BB18-6AD5BFEC1D65}">
      <dgm:prSet phldrT="[Texto]" custT="1"/>
      <dgm:spPr/>
      <dgm:t>
        <a:bodyPr/>
        <a:lstStyle/>
        <a:p>
          <a:r>
            <a:rPr lang="es-MX" sz="2400" dirty="0" smtClean="0"/>
            <a:t>Estado de Situación Financiera</a:t>
          </a:r>
          <a:endParaRPr lang="es-MX" sz="2400" dirty="0"/>
        </a:p>
      </dgm:t>
    </dgm:pt>
    <dgm:pt modelId="{ED204F61-A235-4520-A4C5-6994FBF28EDB}" type="parTrans" cxnId="{237151E1-B357-40E2-97B7-06AA7EE2C143}">
      <dgm:prSet/>
      <dgm:spPr/>
      <dgm:t>
        <a:bodyPr/>
        <a:lstStyle/>
        <a:p>
          <a:endParaRPr lang="es-MX" sz="2400"/>
        </a:p>
      </dgm:t>
    </dgm:pt>
    <dgm:pt modelId="{88201FCC-EB15-48AC-B011-A3B59A107E49}" type="sibTrans" cxnId="{237151E1-B357-40E2-97B7-06AA7EE2C143}">
      <dgm:prSet/>
      <dgm:spPr/>
      <dgm:t>
        <a:bodyPr/>
        <a:lstStyle/>
        <a:p>
          <a:endParaRPr lang="es-MX" sz="2400"/>
        </a:p>
      </dgm:t>
    </dgm:pt>
    <dgm:pt modelId="{59D87D3D-519E-4C52-8E3D-9A2796A81A1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400" dirty="0" smtClean="0"/>
            <a:t>Estado de Actividades *</a:t>
          </a:r>
        </a:p>
      </dgm:t>
    </dgm:pt>
    <dgm:pt modelId="{B81C743F-0BA2-49D6-A54B-F011A6974B56}" type="parTrans" cxnId="{A82687E4-B1FB-448C-9F8A-131F01E50A9D}">
      <dgm:prSet/>
      <dgm:spPr/>
      <dgm:t>
        <a:bodyPr/>
        <a:lstStyle/>
        <a:p>
          <a:endParaRPr lang="es-MX" sz="2400"/>
        </a:p>
      </dgm:t>
    </dgm:pt>
    <dgm:pt modelId="{7D2F3459-E45F-412D-A09D-59957AD97F66}" type="sibTrans" cxnId="{A82687E4-B1FB-448C-9F8A-131F01E50A9D}">
      <dgm:prSet/>
      <dgm:spPr/>
      <dgm:t>
        <a:bodyPr/>
        <a:lstStyle/>
        <a:p>
          <a:endParaRPr lang="es-MX" sz="2400"/>
        </a:p>
      </dgm:t>
    </dgm:pt>
    <dgm:pt modelId="{F479BCE4-3551-403F-9EA1-AC1407EB64E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400" dirty="0" smtClean="0"/>
            <a:t>Estado de Variación en la Hacienda Pública</a:t>
          </a:r>
        </a:p>
      </dgm:t>
    </dgm:pt>
    <dgm:pt modelId="{3785CA85-401F-4615-8C60-1B9D7E9C8DEB}" type="parTrans" cxnId="{48B94A85-2A18-4179-8B7A-16D59232A69C}">
      <dgm:prSet/>
      <dgm:spPr/>
      <dgm:t>
        <a:bodyPr/>
        <a:lstStyle/>
        <a:p>
          <a:endParaRPr lang="es-MX" sz="2400"/>
        </a:p>
      </dgm:t>
    </dgm:pt>
    <dgm:pt modelId="{1BA7F6E4-9C59-441F-8918-9E93F03D5617}" type="sibTrans" cxnId="{48B94A85-2A18-4179-8B7A-16D59232A69C}">
      <dgm:prSet/>
      <dgm:spPr/>
      <dgm:t>
        <a:bodyPr/>
        <a:lstStyle/>
        <a:p>
          <a:endParaRPr lang="es-MX" sz="2400"/>
        </a:p>
      </dgm:t>
    </dgm:pt>
    <dgm:pt modelId="{F3F3700B-6D37-4E5A-8537-A9632FA56AAC}">
      <dgm:prSet custT="1"/>
      <dgm:spPr/>
      <dgm:t>
        <a:bodyPr/>
        <a:lstStyle/>
        <a:p>
          <a:r>
            <a:rPr lang="es-MX" sz="2400" dirty="0" smtClean="0"/>
            <a:t>Estado de Cambios en la </a:t>
          </a:r>
          <a:r>
            <a:rPr lang="es-MX" sz="2400" dirty="0" err="1" smtClean="0"/>
            <a:t>Situacion</a:t>
          </a:r>
          <a:r>
            <a:rPr lang="es-MX" sz="2400" dirty="0" smtClean="0"/>
            <a:t> Financiera</a:t>
          </a:r>
          <a:endParaRPr lang="es-MX" sz="2400" dirty="0"/>
        </a:p>
      </dgm:t>
    </dgm:pt>
    <dgm:pt modelId="{AEE2DA52-A178-4302-9FC9-2BBCEAB26AB4}" type="parTrans" cxnId="{1576A904-E325-4520-A8B8-1BAFE218749D}">
      <dgm:prSet/>
      <dgm:spPr/>
      <dgm:t>
        <a:bodyPr/>
        <a:lstStyle/>
        <a:p>
          <a:endParaRPr lang="es-MX"/>
        </a:p>
      </dgm:t>
    </dgm:pt>
    <dgm:pt modelId="{ACE37BB9-E712-4C14-9303-F6F3647CFD8A}" type="sibTrans" cxnId="{1576A904-E325-4520-A8B8-1BAFE218749D}">
      <dgm:prSet/>
      <dgm:spPr/>
      <dgm:t>
        <a:bodyPr/>
        <a:lstStyle/>
        <a:p>
          <a:endParaRPr lang="es-MX"/>
        </a:p>
      </dgm:t>
    </dgm:pt>
    <dgm:pt modelId="{3C8E78A5-7367-4ADC-85AD-A600DFDC750A}">
      <dgm:prSet custT="1"/>
      <dgm:spPr/>
      <dgm:t>
        <a:bodyPr/>
        <a:lstStyle/>
        <a:p>
          <a:r>
            <a:rPr lang="es-MX" sz="2400" dirty="0" smtClean="0"/>
            <a:t>Estado </a:t>
          </a:r>
          <a:r>
            <a:rPr lang="es-MX" sz="2400" dirty="0" err="1" smtClean="0"/>
            <a:t>Analitico</a:t>
          </a:r>
          <a:r>
            <a:rPr lang="es-MX" sz="2400" dirty="0" smtClean="0"/>
            <a:t> del Activo</a:t>
          </a:r>
          <a:endParaRPr lang="es-MX" sz="2400" dirty="0"/>
        </a:p>
      </dgm:t>
    </dgm:pt>
    <dgm:pt modelId="{1A025855-6023-4471-963A-82DD8654A58F}" type="parTrans" cxnId="{B9B56265-0434-4968-AAF5-9294111EDB19}">
      <dgm:prSet/>
      <dgm:spPr/>
      <dgm:t>
        <a:bodyPr/>
        <a:lstStyle/>
        <a:p>
          <a:endParaRPr lang="es-MX"/>
        </a:p>
      </dgm:t>
    </dgm:pt>
    <dgm:pt modelId="{1AE5224D-E450-4DB5-A5DF-35081AC22736}" type="sibTrans" cxnId="{B9B56265-0434-4968-AAF5-9294111EDB19}">
      <dgm:prSet/>
      <dgm:spPr/>
      <dgm:t>
        <a:bodyPr/>
        <a:lstStyle/>
        <a:p>
          <a:endParaRPr lang="es-MX"/>
        </a:p>
      </dgm:t>
    </dgm:pt>
    <dgm:pt modelId="{12AFD006-084B-47FB-9CD4-D4F290B1A4D8}">
      <dgm:prSet custT="1"/>
      <dgm:spPr/>
      <dgm:t>
        <a:bodyPr/>
        <a:lstStyle/>
        <a:p>
          <a:r>
            <a:rPr lang="es-MX" sz="2400" dirty="0" smtClean="0"/>
            <a:t>Estado </a:t>
          </a:r>
          <a:r>
            <a:rPr lang="es-MX" sz="2400" dirty="0" err="1" smtClean="0"/>
            <a:t>Analitico</a:t>
          </a:r>
          <a:r>
            <a:rPr lang="es-MX" sz="2400" dirty="0" smtClean="0"/>
            <a:t> de la Deuda</a:t>
          </a:r>
          <a:endParaRPr lang="es-MX" sz="2400" dirty="0"/>
        </a:p>
      </dgm:t>
    </dgm:pt>
    <dgm:pt modelId="{5E21A023-25F1-4673-8064-A74B0619EF44}" type="parTrans" cxnId="{86A66A8A-0111-4AB8-AB7A-5B6079630441}">
      <dgm:prSet/>
      <dgm:spPr/>
      <dgm:t>
        <a:bodyPr/>
        <a:lstStyle/>
        <a:p>
          <a:endParaRPr lang="es-MX"/>
        </a:p>
      </dgm:t>
    </dgm:pt>
    <dgm:pt modelId="{28E4C81B-944F-4275-BC7A-E1DECD8D92EC}" type="sibTrans" cxnId="{86A66A8A-0111-4AB8-AB7A-5B6079630441}">
      <dgm:prSet/>
      <dgm:spPr/>
      <dgm:t>
        <a:bodyPr/>
        <a:lstStyle/>
        <a:p>
          <a:endParaRPr lang="es-MX"/>
        </a:p>
      </dgm:t>
    </dgm:pt>
    <dgm:pt modelId="{859712FF-91ED-430E-9E7B-167CBB8619D8}">
      <dgm:prSet custT="1"/>
      <dgm:spPr/>
      <dgm:t>
        <a:bodyPr/>
        <a:lstStyle/>
        <a:p>
          <a:r>
            <a:rPr lang="es-MX" sz="2400" dirty="0" smtClean="0"/>
            <a:t>Informe sobre Pasivos Contingentes</a:t>
          </a:r>
          <a:endParaRPr lang="es-MX" sz="2400" dirty="0"/>
        </a:p>
      </dgm:t>
    </dgm:pt>
    <dgm:pt modelId="{DD9F6927-80DC-4A71-9710-7DCFD471FB17}" type="parTrans" cxnId="{191221D7-B805-406D-BC06-9979A3FF94C9}">
      <dgm:prSet/>
      <dgm:spPr/>
      <dgm:t>
        <a:bodyPr/>
        <a:lstStyle/>
        <a:p>
          <a:endParaRPr lang="es-MX"/>
        </a:p>
      </dgm:t>
    </dgm:pt>
    <dgm:pt modelId="{8A548ECF-99C7-4C89-AFEE-C8F057200271}" type="sibTrans" cxnId="{191221D7-B805-406D-BC06-9979A3FF94C9}">
      <dgm:prSet/>
      <dgm:spPr/>
      <dgm:t>
        <a:bodyPr/>
        <a:lstStyle/>
        <a:p>
          <a:endParaRPr lang="es-MX"/>
        </a:p>
      </dgm:t>
    </dgm:pt>
    <dgm:pt modelId="{1ED15CF8-D9A0-4BAF-819E-9FEE67CB0334}">
      <dgm:prSet custT="1"/>
      <dgm:spPr/>
      <dgm:t>
        <a:bodyPr/>
        <a:lstStyle/>
        <a:p>
          <a:r>
            <a:rPr lang="es-MX" sz="2400" dirty="0" smtClean="0"/>
            <a:t>Notas a los Estados Financieros</a:t>
          </a:r>
          <a:endParaRPr lang="es-MX" sz="2400" dirty="0"/>
        </a:p>
      </dgm:t>
    </dgm:pt>
    <dgm:pt modelId="{1C4700C9-ECB8-4420-A9D2-8678A10EADCC}" type="parTrans" cxnId="{0F35ECF6-81A0-4615-A8F9-57D93B4A3F39}">
      <dgm:prSet/>
      <dgm:spPr/>
      <dgm:t>
        <a:bodyPr/>
        <a:lstStyle/>
        <a:p>
          <a:endParaRPr lang="es-MX"/>
        </a:p>
      </dgm:t>
    </dgm:pt>
    <dgm:pt modelId="{97686395-1B4F-4EC2-984F-0584071AA923}" type="sibTrans" cxnId="{0F35ECF6-81A0-4615-A8F9-57D93B4A3F39}">
      <dgm:prSet/>
      <dgm:spPr/>
      <dgm:t>
        <a:bodyPr/>
        <a:lstStyle/>
        <a:p>
          <a:endParaRPr lang="es-MX"/>
        </a:p>
      </dgm:t>
    </dgm:pt>
    <dgm:pt modelId="{7067DA67-B58E-4DC8-A009-DA227D7D1816}">
      <dgm:prSet custT="1"/>
      <dgm:spPr/>
      <dgm:t>
        <a:bodyPr/>
        <a:lstStyle/>
        <a:p>
          <a:r>
            <a:rPr lang="es-MX" sz="2400" dirty="0" smtClean="0"/>
            <a:t>Estado de Flujos de Efectivo *</a:t>
          </a:r>
          <a:endParaRPr lang="es-MX" sz="2400" dirty="0"/>
        </a:p>
      </dgm:t>
    </dgm:pt>
    <dgm:pt modelId="{6835691D-F424-4E25-90BB-5635EE72794D}" type="parTrans" cxnId="{61CA8C83-5B23-4547-8DA3-758ADAC69D8C}">
      <dgm:prSet/>
      <dgm:spPr/>
      <dgm:t>
        <a:bodyPr/>
        <a:lstStyle/>
        <a:p>
          <a:endParaRPr lang="es-MX"/>
        </a:p>
      </dgm:t>
    </dgm:pt>
    <dgm:pt modelId="{E44A3B00-534B-4F6B-8197-F94DA7BA74D4}" type="sibTrans" cxnId="{61CA8C83-5B23-4547-8DA3-758ADAC69D8C}">
      <dgm:prSet/>
      <dgm:spPr/>
      <dgm:t>
        <a:bodyPr/>
        <a:lstStyle/>
        <a:p>
          <a:endParaRPr lang="es-MX"/>
        </a:p>
      </dgm:t>
    </dgm:pt>
    <dgm:pt modelId="{00B704AF-4192-45B9-8E41-6A2673EE1262}" type="pres">
      <dgm:prSet presAssocID="{AFD3376B-CF7B-470B-8466-DD2E19B41EAE}" presName="linear" presStyleCnt="0">
        <dgm:presLayoutVars>
          <dgm:dir/>
          <dgm:animLvl val="lvl"/>
          <dgm:resizeHandles val="exact"/>
        </dgm:presLayoutVars>
      </dgm:prSet>
      <dgm:spPr/>
      <dgm:t>
        <a:bodyPr/>
        <a:lstStyle/>
        <a:p>
          <a:endParaRPr lang="es-MX"/>
        </a:p>
      </dgm:t>
    </dgm:pt>
    <dgm:pt modelId="{3AFDFA85-E6A2-4844-BA6C-CE22E6FAB080}" type="pres">
      <dgm:prSet presAssocID="{302CB7DC-DFE9-4037-BB18-6AD5BFEC1D65}" presName="parentLin" presStyleCnt="0"/>
      <dgm:spPr/>
    </dgm:pt>
    <dgm:pt modelId="{8CEF2BB4-97D0-4DC6-8730-688DF91F8DA3}" type="pres">
      <dgm:prSet presAssocID="{302CB7DC-DFE9-4037-BB18-6AD5BFEC1D65}" presName="parentLeftMargin" presStyleLbl="node1" presStyleIdx="0" presStyleCnt="9"/>
      <dgm:spPr/>
      <dgm:t>
        <a:bodyPr/>
        <a:lstStyle/>
        <a:p>
          <a:endParaRPr lang="es-MX"/>
        </a:p>
      </dgm:t>
    </dgm:pt>
    <dgm:pt modelId="{DC1599E8-6D62-4A4C-A357-75D6691DA277}" type="pres">
      <dgm:prSet presAssocID="{302CB7DC-DFE9-4037-BB18-6AD5BFEC1D65}" presName="parentText" presStyleLbl="node1" presStyleIdx="0" presStyleCnt="9" custScaleX="142558">
        <dgm:presLayoutVars>
          <dgm:chMax val="0"/>
          <dgm:bulletEnabled val="1"/>
        </dgm:presLayoutVars>
      </dgm:prSet>
      <dgm:spPr/>
      <dgm:t>
        <a:bodyPr/>
        <a:lstStyle/>
        <a:p>
          <a:endParaRPr lang="es-MX"/>
        </a:p>
      </dgm:t>
    </dgm:pt>
    <dgm:pt modelId="{19425906-EF00-4C37-9526-01C91BE79D64}" type="pres">
      <dgm:prSet presAssocID="{302CB7DC-DFE9-4037-BB18-6AD5BFEC1D65}" presName="negativeSpace" presStyleCnt="0"/>
      <dgm:spPr/>
    </dgm:pt>
    <dgm:pt modelId="{3D75B321-2D81-4547-82BA-3ECD0CDB6331}" type="pres">
      <dgm:prSet presAssocID="{302CB7DC-DFE9-4037-BB18-6AD5BFEC1D65}" presName="childText" presStyleLbl="conFgAcc1" presStyleIdx="0" presStyleCnt="9">
        <dgm:presLayoutVars>
          <dgm:bulletEnabled val="1"/>
        </dgm:presLayoutVars>
      </dgm:prSet>
      <dgm:spPr/>
    </dgm:pt>
    <dgm:pt modelId="{63E03B35-769E-4969-AEBC-8735B82D4BFF}" type="pres">
      <dgm:prSet presAssocID="{88201FCC-EB15-48AC-B011-A3B59A107E49}" presName="spaceBetweenRectangles" presStyleCnt="0"/>
      <dgm:spPr/>
    </dgm:pt>
    <dgm:pt modelId="{5BC2BD66-117A-4612-8B81-E7CFB42AD60A}" type="pres">
      <dgm:prSet presAssocID="{59D87D3D-519E-4C52-8E3D-9A2796A81A1B}" presName="parentLin" presStyleCnt="0"/>
      <dgm:spPr/>
    </dgm:pt>
    <dgm:pt modelId="{51F06457-2E43-4D45-84C5-0098B8CF102A}" type="pres">
      <dgm:prSet presAssocID="{59D87D3D-519E-4C52-8E3D-9A2796A81A1B}" presName="parentLeftMargin" presStyleLbl="node1" presStyleIdx="0" presStyleCnt="9"/>
      <dgm:spPr/>
      <dgm:t>
        <a:bodyPr/>
        <a:lstStyle/>
        <a:p>
          <a:endParaRPr lang="es-MX"/>
        </a:p>
      </dgm:t>
    </dgm:pt>
    <dgm:pt modelId="{29377622-2931-4727-AEDD-5C04D2A8BFC3}" type="pres">
      <dgm:prSet presAssocID="{59D87D3D-519E-4C52-8E3D-9A2796A81A1B}" presName="parentText" presStyleLbl="node1" presStyleIdx="1" presStyleCnt="9" custScaleX="142857">
        <dgm:presLayoutVars>
          <dgm:chMax val="0"/>
          <dgm:bulletEnabled val="1"/>
        </dgm:presLayoutVars>
      </dgm:prSet>
      <dgm:spPr/>
      <dgm:t>
        <a:bodyPr/>
        <a:lstStyle/>
        <a:p>
          <a:endParaRPr lang="es-MX"/>
        </a:p>
      </dgm:t>
    </dgm:pt>
    <dgm:pt modelId="{38022EC4-9D33-42C5-A6BA-A528536C1821}" type="pres">
      <dgm:prSet presAssocID="{59D87D3D-519E-4C52-8E3D-9A2796A81A1B}" presName="negativeSpace" presStyleCnt="0"/>
      <dgm:spPr/>
    </dgm:pt>
    <dgm:pt modelId="{C1453395-E7B9-42B1-9638-EBC6DE849978}" type="pres">
      <dgm:prSet presAssocID="{59D87D3D-519E-4C52-8E3D-9A2796A81A1B}" presName="childText" presStyleLbl="conFgAcc1" presStyleIdx="1" presStyleCnt="9">
        <dgm:presLayoutVars>
          <dgm:bulletEnabled val="1"/>
        </dgm:presLayoutVars>
      </dgm:prSet>
      <dgm:spPr/>
    </dgm:pt>
    <dgm:pt modelId="{C044C036-0E21-4EFA-A0F1-D02BCF6DCA79}" type="pres">
      <dgm:prSet presAssocID="{7D2F3459-E45F-412D-A09D-59957AD97F66}" presName="spaceBetweenRectangles" presStyleCnt="0"/>
      <dgm:spPr/>
    </dgm:pt>
    <dgm:pt modelId="{2EA7BF41-6746-4CC3-948B-6E3D8FB88F7B}" type="pres">
      <dgm:prSet presAssocID="{F479BCE4-3551-403F-9EA1-AC1407EB64E1}" presName="parentLin" presStyleCnt="0"/>
      <dgm:spPr/>
    </dgm:pt>
    <dgm:pt modelId="{F20D674B-3276-44C1-AB58-389FA4A276EA}" type="pres">
      <dgm:prSet presAssocID="{F479BCE4-3551-403F-9EA1-AC1407EB64E1}" presName="parentLeftMargin" presStyleLbl="node1" presStyleIdx="1" presStyleCnt="9"/>
      <dgm:spPr/>
      <dgm:t>
        <a:bodyPr/>
        <a:lstStyle/>
        <a:p>
          <a:endParaRPr lang="es-MX"/>
        </a:p>
      </dgm:t>
    </dgm:pt>
    <dgm:pt modelId="{696BBC99-3920-4B63-94EA-B208D000B5ED}" type="pres">
      <dgm:prSet presAssocID="{F479BCE4-3551-403F-9EA1-AC1407EB64E1}" presName="parentText" presStyleLbl="node1" presStyleIdx="2" presStyleCnt="9" custScaleX="142857" custLinFactNeighborY="2734">
        <dgm:presLayoutVars>
          <dgm:chMax val="0"/>
          <dgm:bulletEnabled val="1"/>
        </dgm:presLayoutVars>
      </dgm:prSet>
      <dgm:spPr/>
      <dgm:t>
        <a:bodyPr/>
        <a:lstStyle/>
        <a:p>
          <a:endParaRPr lang="es-MX"/>
        </a:p>
      </dgm:t>
    </dgm:pt>
    <dgm:pt modelId="{47B033BD-80B9-49EF-A101-AEB6C5812071}" type="pres">
      <dgm:prSet presAssocID="{F479BCE4-3551-403F-9EA1-AC1407EB64E1}" presName="negativeSpace" presStyleCnt="0"/>
      <dgm:spPr/>
    </dgm:pt>
    <dgm:pt modelId="{F9F61F82-B3C4-4AD8-BA48-5D3327242A04}" type="pres">
      <dgm:prSet presAssocID="{F479BCE4-3551-403F-9EA1-AC1407EB64E1}" presName="childText" presStyleLbl="conFgAcc1" presStyleIdx="2" presStyleCnt="9">
        <dgm:presLayoutVars>
          <dgm:bulletEnabled val="1"/>
        </dgm:presLayoutVars>
      </dgm:prSet>
      <dgm:spPr/>
    </dgm:pt>
    <dgm:pt modelId="{50511C20-B960-41DC-BDDA-C1AED2C8EA7A}" type="pres">
      <dgm:prSet presAssocID="{1BA7F6E4-9C59-441F-8918-9E93F03D5617}" presName="spaceBetweenRectangles" presStyleCnt="0"/>
      <dgm:spPr/>
    </dgm:pt>
    <dgm:pt modelId="{0AE4447C-54FF-4285-A3BC-EBE196D5CC65}" type="pres">
      <dgm:prSet presAssocID="{F3F3700B-6D37-4E5A-8537-A9632FA56AAC}" presName="parentLin" presStyleCnt="0"/>
      <dgm:spPr/>
    </dgm:pt>
    <dgm:pt modelId="{02D56A28-518F-40CD-87E1-BE930A922A51}" type="pres">
      <dgm:prSet presAssocID="{F3F3700B-6D37-4E5A-8537-A9632FA56AAC}" presName="parentLeftMargin" presStyleLbl="node1" presStyleIdx="2" presStyleCnt="9"/>
      <dgm:spPr/>
      <dgm:t>
        <a:bodyPr/>
        <a:lstStyle/>
        <a:p>
          <a:endParaRPr lang="es-MX"/>
        </a:p>
      </dgm:t>
    </dgm:pt>
    <dgm:pt modelId="{3E2804CF-89DA-4637-AB57-CE4DFA21AECD}" type="pres">
      <dgm:prSet presAssocID="{F3F3700B-6D37-4E5A-8537-A9632FA56AAC}" presName="parentText" presStyleLbl="node1" presStyleIdx="3" presStyleCnt="9" custScaleX="142857" custLinFactNeighborY="-1967">
        <dgm:presLayoutVars>
          <dgm:chMax val="0"/>
          <dgm:bulletEnabled val="1"/>
        </dgm:presLayoutVars>
      </dgm:prSet>
      <dgm:spPr/>
      <dgm:t>
        <a:bodyPr/>
        <a:lstStyle/>
        <a:p>
          <a:endParaRPr lang="es-MX"/>
        </a:p>
      </dgm:t>
    </dgm:pt>
    <dgm:pt modelId="{8931B0A1-0E14-4CFD-9D87-7572519A8740}" type="pres">
      <dgm:prSet presAssocID="{F3F3700B-6D37-4E5A-8537-A9632FA56AAC}" presName="negativeSpace" presStyleCnt="0"/>
      <dgm:spPr/>
    </dgm:pt>
    <dgm:pt modelId="{84E02FEB-09EB-4633-96D7-3AB51E1D7807}" type="pres">
      <dgm:prSet presAssocID="{F3F3700B-6D37-4E5A-8537-A9632FA56AAC}" presName="childText" presStyleLbl="conFgAcc1" presStyleIdx="3" presStyleCnt="9">
        <dgm:presLayoutVars>
          <dgm:bulletEnabled val="1"/>
        </dgm:presLayoutVars>
      </dgm:prSet>
      <dgm:spPr/>
    </dgm:pt>
    <dgm:pt modelId="{19F13B3A-A7C1-42A3-9158-3F63D6CA94B3}" type="pres">
      <dgm:prSet presAssocID="{ACE37BB9-E712-4C14-9303-F6F3647CFD8A}" presName="spaceBetweenRectangles" presStyleCnt="0"/>
      <dgm:spPr/>
    </dgm:pt>
    <dgm:pt modelId="{5F693D2D-E38B-4D64-90A7-9023C28711E7}" type="pres">
      <dgm:prSet presAssocID="{7067DA67-B58E-4DC8-A009-DA227D7D1816}" presName="parentLin" presStyleCnt="0"/>
      <dgm:spPr/>
    </dgm:pt>
    <dgm:pt modelId="{51E7DD18-EB6B-4C76-8489-2D92F535F984}" type="pres">
      <dgm:prSet presAssocID="{7067DA67-B58E-4DC8-A009-DA227D7D1816}" presName="parentLeftMargin" presStyleLbl="node1" presStyleIdx="3" presStyleCnt="9"/>
      <dgm:spPr/>
      <dgm:t>
        <a:bodyPr/>
        <a:lstStyle/>
        <a:p>
          <a:endParaRPr lang="es-MX"/>
        </a:p>
      </dgm:t>
    </dgm:pt>
    <dgm:pt modelId="{F3AFB9F5-DEAC-4080-B99E-7049892C5DBB}" type="pres">
      <dgm:prSet presAssocID="{7067DA67-B58E-4DC8-A009-DA227D7D1816}" presName="parentText" presStyleLbl="node1" presStyleIdx="4" presStyleCnt="9" custScaleX="142857">
        <dgm:presLayoutVars>
          <dgm:chMax val="0"/>
          <dgm:bulletEnabled val="1"/>
        </dgm:presLayoutVars>
      </dgm:prSet>
      <dgm:spPr/>
      <dgm:t>
        <a:bodyPr/>
        <a:lstStyle/>
        <a:p>
          <a:endParaRPr lang="es-MX"/>
        </a:p>
      </dgm:t>
    </dgm:pt>
    <dgm:pt modelId="{04185DDE-2217-41D2-933C-518D67066DE7}" type="pres">
      <dgm:prSet presAssocID="{7067DA67-B58E-4DC8-A009-DA227D7D1816}" presName="negativeSpace" presStyleCnt="0"/>
      <dgm:spPr/>
    </dgm:pt>
    <dgm:pt modelId="{B3B1BA50-54DC-40FC-9935-3997A08E4EF5}" type="pres">
      <dgm:prSet presAssocID="{7067DA67-B58E-4DC8-A009-DA227D7D1816}" presName="childText" presStyleLbl="conFgAcc1" presStyleIdx="4" presStyleCnt="9">
        <dgm:presLayoutVars>
          <dgm:bulletEnabled val="1"/>
        </dgm:presLayoutVars>
      </dgm:prSet>
      <dgm:spPr/>
    </dgm:pt>
    <dgm:pt modelId="{F23C9A8F-3E43-497A-9DFF-88ED60B5FF55}" type="pres">
      <dgm:prSet presAssocID="{E44A3B00-534B-4F6B-8197-F94DA7BA74D4}" presName="spaceBetweenRectangles" presStyleCnt="0"/>
      <dgm:spPr/>
    </dgm:pt>
    <dgm:pt modelId="{71B6F5A9-B880-49DF-948B-A23C90B10857}" type="pres">
      <dgm:prSet presAssocID="{3C8E78A5-7367-4ADC-85AD-A600DFDC750A}" presName="parentLin" presStyleCnt="0"/>
      <dgm:spPr/>
    </dgm:pt>
    <dgm:pt modelId="{21D0F119-6067-45FA-AC2D-04B86517C780}" type="pres">
      <dgm:prSet presAssocID="{3C8E78A5-7367-4ADC-85AD-A600DFDC750A}" presName="parentLeftMargin" presStyleLbl="node1" presStyleIdx="4" presStyleCnt="9"/>
      <dgm:spPr/>
      <dgm:t>
        <a:bodyPr/>
        <a:lstStyle/>
        <a:p>
          <a:endParaRPr lang="es-MX"/>
        </a:p>
      </dgm:t>
    </dgm:pt>
    <dgm:pt modelId="{C38E27E4-0718-4E09-B5DC-4718E0461222}" type="pres">
      <dgm:prSet presAssocID="{3C8E78A5-7367-4ADC-85AD-A600DFDC750A}" presName="parentText" presStyleLbl="node1" presStyleIdx="5" presStyleCnt="9" custScaleX="142857">
        <dgm:presLayoutVars>
          <dgm:chMax val="0"/>
          <dgm:bulletEnabled val="1"/>
        </dgm:presLayoutVars>
      </dgm:prSet>
      <dgm:spPr/>
      <dgm:t>
        <a:bodyPr/>
        <a:lstStyle/>
        <a:p>
          <a:endParaRPr lang="es-MX"/>
        </a:p>
      </dgm:t>
    </dgm:pt>
    <dgm:pt modelId="{BCD2F722-FA07-40BC-A672-BD5A5BD78904}" type="pres">
      <dgm:prSet presAssocID="{3C8E78A5-7367-4ADC-85AD-A600DFDC750A}" presName="negativeSpace" presStyleCnt="0"/>
      <dgm:spPr/>
    </dgm:pt>
    <dgm:pt modelId="{2FFFA100-D463-4FDE-BD1E-F76B148F7770}" type="pres">
      <dgm:prSet presAssocID="{3C8E78A5-7367-4ADC-85AD-A600DFDC750A}" presName="childText" presStyleLbl="conFgAcc1" presStyleIdx="5" presStyleCnt="9">
        <dgm:presLayoutVars>
          <dgm:bulletEnabled val="1"/>
        </dgm:presLayoutVars>
      </dgm:prSet>
      <dgm:spPr/>
    </dgm:pt>
    <dgm:pt modelId="{4970732B-3A4A-4F3B-A781-7AC5CD6D841F}" type="pres">
      <dgm:prSet presAssocID="{1AE5224D-E450-4DB5-A5DF-35081AC22736}" presName="spaceBetweenRectangles" presStyleCnt="0"/>
      <dgm:spPr/>
    </dgm:pt>
    <dgm:pt modelId="{BE8D8AB6-2AFE-4882-B9D6-D076F354E705}" type="pres">
      <dgm:prSet presAssocID="{12AFD006-084B-47FB-9CD4-D4F290B1A4D8}" presName="parentLin" presStyleCnt="0"/>
      <dgm:spPr/>
    </dgm:pt>
    <dgm:pt modelId="{4B1B969C-C87F-4D04-A93F-9F9679AB0A27}" type="pres">
      <dgm:prSet presAssocID="{12AFD006-084B-47FB-9CD4-D4F290B1A4D8}" presName="parentLeftMargin" presStyleLbl="node1" presStyleIdx="5" presStyleCnt="9"/>
      <dgm:spPr/>
      <dgm:t>
        <a:bodyPr/>
        <a:lstStyle/>
        <a:p>
          <a:endParaRPr lang="es-MX"/>
        </a:p>
      </dgm:t>
    </dgm:pt>
    <dgm:pt modelId="{62058B94-4735-46A0-9141-44788C8E87C2}" type="pres">
      <dgm:prSet presAssocID="{12AFD006-084B-47FB-9CD4-D4F290B1A4D8}" presName="parentText" presStyleLbl="node1" presStyleIdx="6" presStyleCnt="9" custScaleX="142857">
        <dgm:presLayoutVars>
          <dgm:chMax val="0"/>
          <dgm:bulletEnabled val="1"/>
        </dgm:presLayoutVars>
      </dgm:prSet>
      <dgm:spPr/>
      <dgm:t>
        <a:bodyPr/>
        <a:lstStyle/>
        <a:p>
          <a:endParaRPr lang="es-MX"/>
        </a:p>
      </dgm:t>
    </dgm:pt>
    <dgm:pt modelId="{C14BE151-5654-4FAD-98D5-C36C45F334AF}" type="pres">
      <dgm:prSet presAssocID="{12AFD006-084B-47FB-9CD4-D4F290B1A4D8}" presName="negativeSpace" presStyleCnt="0"/>
      <dgm:spPr/>
    </dgm:pt>
    <dgm:pt modelId="{748372C2-0132-446E-B6FE-0E3EE9CF51D2}" type="pres">
      <dgm:prSet presAssocID="{12AFD006-084B-47FB-9CD4-D4F290B1A4D8}" presName="childText" presStyleLbl="conFgAcc1" presStyleIdx="6" presStyleCnt="9">
        <dgm:presLayoutVars>
          <dgm:bulletEnabled val="1"/>
        </dgm:presLayoutVars>
      </dgm:prSet>
      <dgm:spPr/>
    </dgm:pt>
    <dgm:pt modelId="{98A826D7-5080-4418-8C5F-3684CDFADF9B}" type="pres">
      <dgm:prSet presAssocID="{28E4C81B-944F-4275-BC7A-E1DECD8D92EC}" presName="spaceBetweenRectangles" presStyleCnt="0"/>
      <dgm:spPr/>
    </dgm:pt>
    <dgm:pt modelId="{39066795-F3B4-4C48-B627-540FD00A1556}" type="pres">
      <dgm:prSet presAssocID="{859712FF-91ED-430E-9E7B-167CBB8619D8}" presName="parentLin" presStyleCnt="0"/>
      <dgm:spPr/>
    </dgm:pt>
    <dgm:pt modelId="{1E202AA5-3115-4D87-BDCC-9E03C360F524}" type="pres">
      <dgm:prSet presAssocID="{859712FF-91ED-430E-9E7B-167CBB8619D8}" presName="parentLeftMargin" presStyleLbl="node1" presStyleIdx="6" presStyleCnt="9"/>
      <dgm:spPr/>
      <dgm:t>
        <a:bodyPr/>
        <a:lstStyle/>
        <a:p>
          <a:endParaRPr lang="es-MX"/>
        </a:p>
      </dgm:t>
    </dgm:pt>
    <dgm:pt modelId="{24288676-8624-4428-9BDC-DA5BE982596A}" type="pres">
      <dgm:prSet presAssocID="{859712FF-91ED-430E-9E7B-167CBB8619D8}" presName="parentText" presStyleLbl="node1" presStyleIdx="7" presStyleCnt="9" custScaleX="137282">
        <dgm:presLayoutVars>
          <dgm:chMax val="0"/>
          <dgm:bulletEnabled val="1"/>
        </dgm:presLayoutVars>
      </dgm:prSet>
      <dgm:spPr/>
      <dgm:t>
        <a:bodyPr/>
        <a:lstStyle/>
        <a:p>
          <a:endParaRPr lang="es-MX"/>
        </a:p>
      </dgm:t>
    </dgm:pt>
    <dgm:pt modelId="{0AAF0C7A-2DFE-45F5-8C5E-95A9D4C3DA7E}" type="pres">
      <dgm:prSet presAssocID="{859712FF-91ED-430E-9E7B-167CBB8619D8}" presName="negativeSpace" presStyleCnt="0"/>
      <dgm:spPr/>
    </dgm:pt>
    <dgm:pt modelId="{488F8D1D-35BB-4242-BD6D-316826318D94}" type="pres">
      <dgm:prSet presAssocID="{859712FF-91ED-430E-9E7B-167CBB8619D8}" presName="childText" presStyleLbl="conFgAcc1" presStyleIdx="7" presStyleCnt="9">
        <dgm:presLayoutVars>
          <dgm:bulletEnabled val="1"/>
        </dgm:presLayoutVars>
      </dgm:prSet>
      <dgm:spPr/>
    </dgm:pt>
    <dgm:pt modelId="{862BB217-1F4C-496F-BF1A-9E3025E4F3EF}" type="pres">
      <dgm:prSet presAssocID="{8A548ECF-99C7-4C89-AFEE-C8F057200271}" presName="spaceBetweenRectangles" presStyleCnt="0"/>
      <dgm:spPr/>
    </dgm:pt>
    <dgm:pt modelId="{B478B372-D3D1-4734-97AB-18588ACA00D7}" type="pres">
      <dgm:prSet presAssocID="{1ED15CF8-D9A0-4BAF-819E-9FEE67CB0334}" presName="parentLin" presStyleCnt="0"/>
      <dgm:spPr/>
    </dgm:pt>
    <dgm:pt modelId="{98811A41-1EE3-4F62-84E3-9814DFA52130}" type="pres">
      <dgm:prSet presAssocID="{1ED15CF8-D9A0-4BAF-819E-9FEE67CB0334}" presName="parentLeftMargin" presStyleLbl="node1" presStyleIdx="7" presStyleCnt="9"/>
      <dgm:spPr/>
      <dgm:t>
        <a:bodyPr/>
        <a:lstStyle/>
        <a:p>
          <a:endParaRPr lang="es-MX"/>
        </a:p>
      </dgm:t>
    </dgm:pt>
    <dgm:pt modelId="{08A48639-CB2A-4114-88EF-E64B1592AA9D}" type="pres">
      <dgm:prSet presAssocID="{1ED15CF8-D9A0-4BAF-819E-9FEE67CB0334}" presName="parentText" presStyleLbl="node1" presStyleIdx="8" presStyleCnt="9">
        <dgm:presLayoutVars>
          <dgm:chMax val="0"/>
          <dgm:bulletEnabled val="1"/>
        </dgm:presLayoutVars>
      </dgm:prSet>
      <dgm:spPr/>
      <dgm:t>
        <a:bodyPr/>
        <a:lstStyle/>
        <a:p>
          <a:endParaRPr lang="es-MX"/>
        </a:p>
      </dgm:t>
    </dgm:pt>
    <dgm:pt modelId="{DB13BD29-BACE-4532-AB37-F370FEDA56A4}" type="pres">
      <dgm:prSet presAssocID="{1ED15CF8-D9A0-4BAF-819E-9FEE67CB0334}" presName="negativeSpace" presStyleCnt="0"/>
      <dgm:spPr/>
    </dgm:pt>
    <dgm:pt modelId="{909FF3CB-AA1D-49E3-9701-DE092C1D1782}" type="pres">
      <dgm:prSet presAssocID="{1ED15CF8-D9A0-4BAF-819E-9FEE67CB0334}" presName="childText" presStyleLbl="conFgAcc1" presStyleIdx="8" presStyleCnt="9">
        <dgm:presLayoutVars>
          <dgm:bulletEnabled val="1"/>
        </dgm:presLayoutVars>
      </dgm:prSet>
      <dgm:spPr/>
    </dgm:pt>
  </dgm:ptLst>
  <dgm:cxnLst>
    <dgm:cxn modelId="{99A760D8-91A8-4CFC-A3DC-94302D136702}" type="presOf" srcId="{1ED15CF8-D9A0-4BAF-819E-9FEE67CB0334}" destId="{98811A41-1EE3-4F62-84E3-9814DFA52130}" srcOrd="0" destOrd="0" presId="urn:microsoft.com/office/officeart/2005/8/layout/list1"/>
    <dgm:cxn modelId="{4A004673-CFF3-463D-9A29-BCBD7157D7D8}" type="presOf" srcId="{12AFD006-084B-47FB-9CD4-D4F290B1A4D8}" destId="{4B1B969C-C87F-4D04-A93F-9F9679AB0A27}" srcOrd="0" destOrd="0" presId="urn:microsoft.com/office/officeart/2005/8/layout/list1"/>
    <dgm:cxn modelId="{0F35ECF6-81A0-4615-A8F9-57D93B4A3F39}" srcId="{AFD3376B-CF7B-470B-8466-DD2E19B41EAE}" destId="{1ED15CF8-D9A0-4BAF-819E-9FEE67CB0334}" srcOrd="8" destOrd="0" parTransId="{1C4700C9-ECB8-4420-A9D2-8678A10EADCC}" sibTransId="{97686395-1B4F-4EC2-984F-0584071AA923}"/>
    <dgm:cxn modelId="{B9B56265-0434-4968-AAF5-9294111EDB19}" srcId="{AFD3376B-CF7B-470B-8466-DD2E19B41EAE}" destId="{3C8E78A5-7367-4ADC-85AD-A600DFDC750A}" srcOrd="5" destOrd="0" parTransId="{1A025855-6023-4471-963A-82DD8654A58F}" sibTransId="{1AE5224D-E450-4DB5-A5DF-35081AC22736}"/>
    <dgm:cxn modelId="{726BCE17-DD56-4B49-BE24-AED26265D596}" type="presOf" srcId="{59D87D3D-519E-4C52-8E3D-9A2796A81A1B}" destId="{51F06457-2E43-4D45-84C5-0098B8CF102A}" srcOrd="0" destOrd="0" presId="urn:microsoft.com/office/officeart/2005/8/layout/list1"/>
    <dgm:cxn modelId="{A82687E4-B1FB-448C-9F8A-131F01E50A9D}" srcId="{AFD3376B-CF7B-470B-8466-DD2E19B41EAE}" destId="{59D87D3D-519E-4C52-8E3D-9A2796A81A1B}" srcOrd="1" destOrd="0" parTransId="{B81C743F-0BA2-49D6-A54B-F011A6974B56}" sibTransId="{7D2F3459-E45F-412D-A09D-59957AD97F66}"/>
    <dgm:cxn modelId="{61CA8C83-5B23-4547-8DA3-758ADAC69D8C}" srcId="{AFD3376B-CF7B-470B-8466-DD2E19B41EAE}" destId="{7067DA67-B58E-4DC8-A009-DA227D7D1816}" srcOrd="4" destOrd="0" parTransId="{6835691D-F424-4E25-90BB-5635EE72794D}" sibTransId="{E44A3B00-534B-4F6B-8197-F94DA7BA74D4}"/>
    <dgm:cxn modelId="{86A66A8A-0111-4AB8-AB7A-5B6079630441}" srcId="{AFD3376B-CF7B-470B-8466-DD2E19B41EAE}" destId="{12AFD006-084B-47FB-9CD4-D4F290B1A4D8}" srcOrd="6" destOrd="0" parTransId="{5E21A023-25F1-4673-8064-A74B0619EF44}" sibTransId="{28E4C81B-944F-4275-BC7A-E1DECD8D92EC}"/>
    <dgm:cxn modelId="{CA990720-1080-492A-B295-71C07D74CB95}" type="presOf" srcId="{F479BCE4-3551-403F-9EA1-AC1407EB64E1}" destId="{696BBC99-3920-4B63-94EA-B208D000B5ED}" srcOrd="1" destOrd="0" presId="urn:microsoft.com/office/officeart/2005/8/layout/list1"/>
    <dgm:cxn modelId="{2109BCBE-B303-43F8-8D76-31CAA97A3DB5}" type="presOf" srcId="{859712FF-91ED-430E-9E7B-167CBB8619D8}" destId="{24288676-8624-4428-9BDC-DA5BE982596A}" srcOrd="1" destOrd="0" presId="urn:microsoft.com/office/officeart/2005/8/layout/list1"/>
    <dgm:cxn modelId="{7FD9A651-4893-4384-99C0-0C9E87D4330C}" type="presOf" srcId="{F479BCE4-3551-403F-9EA1-AC1407EB64E1}" destId="{F20D674B-3276-44C1-AB58-389FA4A276EA}" srcOrd="0" destOrd="0" presId="urn:microsoft.com/office/officeart/2005/8/layout/list1"/>
    <dgm:cxn modelId="{160A7565-B636-47D0-B1B6-F74005B38708}" type="presOf" srcId="{F3F3700B-6D37-4E5A-8537-A9632FA56AAC}" destId="{02D56A28-518F-40CD-87E1-BE930A922A51}" srcOrd="0" destOrd="0" presId="urn:microsoft.com/office/officeart/2005/8/layout/list1"/>
    <dgm:cxn modelId="{34353FBC-718E-45DD-816B-38829351036A}" type="presOf" srcId="{12AFD006-084B-47FB-9CD4-D4F290B1A4D8}" destId="{62058B94-4735-46A0-9141-44788C8E87C2}" srcOrd="1" destOrd="0" presId="urn:microsoft.com/office/officeart/2005/8/layout/list1"/>
    <dgm:cxn modelId="{E941E275-CB52-466B-B32E-98ED379EA65B}" type="presOf" srcId="{1ED15CF8-D9A0-4BAF-819E-9FEE67CB0334}" destId="{08A48639-CB2A-4114-88EF-E64B1592AA9D}" srcOrd="1" destOrd="0" presId="urn:microsoft.com/office/officeart/2005/8/layout/list1"/>
    <dgm:cxn modelId="{237151E1-B357-40E2-97B7-06AA7EE2C143}" srcId="{AFD3376B-CF7B-470B-8466-DD2E19B41EAE}" destId="{302CB7DC-DFE9-4037-BB18-6AD5BFEC1D65}" srcOrd="0" destOrd="0" parTransId="{ED204F61-A235-4520-A4C5-6994FBF28EDB}" sibTransId="{88201FCC-EB15-48AC-B011-A3B59A107E49}"/>
    <dgm:cxn modelId="{84AC4D8A-437D-45FD-92D7-E93A7AF97F5A}" type="presOf" srcId="{59D87D3D-519E-4C52-8E3D-9A2796A81A1B}" destId="{29377622-2931-4727-AEDD-5C04D2A8BFC3}" srcOrd="1" destOrd="0" presId="urn:microsoft.com/office/officeart/2005/8/layout/list1"/>
    <dgm:cxn modelId="{1576A904-E325-4520-A8B8-1BAFE218749D}" srcId="{AFD3376B-CF7B-470B-8466-DD2E19B41EAE}" destId="{F3F3700B-6D37-4E5A-8537-A9632FA56AAC}" srcOrd="3" destOrd="0" parTransId="{AEE2DA52-A178-4302-9FC9-2BBCEAB26AB4}" sibTransId="{ACE37BB9-E712-4C14-9303-F6F3647CFD8A}"/>
    <dgm:cxn modelId="{5EFE67D9-2F9B-426E-A129-4026B0C67E30}" type="presOf" srcId="{302CB7DC-DFE9-4037-BB18-6AD5BFEC1D65}" destId="{DC1599E8-6D62-4A4C-A357-75D6691DA277}" srcOrd="1" destOrd="0" presId="urn:microsoft.com/office/officeart/2005/8/layout/list1"/>
    <dgm:cxn modelId="{191221D7-B805-406D-BC06-9979A3FF94C9}" srcId="{AFD3376B-CF7B-470B-8466-DD2E19B41EAE}" destId="{859712FF-91ED-430E-9E7B-167CBB8619D8}" srcOrd="7" destOrd="0" parTransId="{DD9F6927-80DC-4A71-9710-7DCFD471FB17}" sibTransId="{8A548ECF-99C7-4C89-AFEE-C8F057200271}"/>
    <dgm:cxn modelId="{1C3F8ECC-F78A-46CF-A998-129DA7C6FE56}" type="presOf" srcId="{859712FF-91ED-430E-9E7B-167CBB8619D8}" destId="{1E202AA5-3115-4D87-BDCC-9E03C360F524}" srcOrd="0" destOrd="0" presId="urn:microsoft.com/office/officeart/2005/8/layout/list1"/>
    <dgm:cxn modelId="{719C50D2-C1F5-4576-9C93-B4D9126DD4D9}" type="presOf" srcId="{302CB7DC-DFE9-4037-BB18-6AD5BFEC1D65}" destId="{8CEF2BB4-97D0-4DC6-8730-688DF91F8DA3}" srcOrd="0" destOrd="0" presId="urn:microsoft.com/office/officeart/2005/8/layout/list1"/>
    <dgm:cxn modelId="{C2458B88-B0C7-4142-913A-BF9E96E0B50F}" type="presOf" srcId="{AFD3376B-CF7B-470B-8466-DD2E19B41EAE}" destId="{00B704AF-4192-45B9-8E41-6A2673EE1262}" srcOrd="0" destOrd="0" presId="urn:microsoft.com/office/officeart/2005/8/layout/list1"/>
    <dgm:cxn modelId="{67469E3F-776B-412A-A4E9-18AD602774DE}" type="presOf" srcId="{3C8E78A5-7367-4ADC-85AD-A600DFDC750A}" destId="{21D0F119-6067-45FA-AC2D-04B86517C780}" srcOrd="0" destOrd="0" presId="urn:microsoft.com/office/officeart/2005/8/layout/list1"/>
    <dgm:cxn modelId="{8AFDAFCA-2ABA-420E-990B-1C38D8456CC8}" type="presOf" srcId="{F3F3700B-6D37-4E5A-8537-A9632FA56AAC}" destId="{3E2804CF-89DA-4637-AB57-CE4DFA21AECD}" srcOrd="1" destOrd="0" presId="urn:microsoft.com/office/officeart/2005/8/layout/list1"/>
    <dgm:cxn modelId="{48B94A85-2A18-4179-8B7A-16D59232A69C}" srcId="{AFD3376B-CF7B-470B-8466-DD2E19B41EAE}" destId="{F479BCE4-3551-403F-9EA1-AC1407EB64E1}" srcOrd="2" destOrd="0" parTransId="{3785CA85-401F-4615-8C60-1B9D7E9C8DEB}" sibTransId="{1BA7F6E4-9C59-441F-8918-9E93F03D5617}"/>
    <dgm:cxn modelId="{B2D5E068-8DF2-4877-9611-D5E4DA0228EA}" type="presOf" srcId="{7067DA67-B58E-4DC8-A009-DA227D7D1816}" destId="{F3AFB9F5-DEAC-4080-B99E-7049892C5DBB}" srcOrd="1" destOrd="0" presId="urn:microsoft.com/office/officeart/2005/8/layout/list1"/>
    <dgm:cxn modelId="{786B5A85-2915-47E5-896C-2474B7DC3408}" type="presOf" srcId="{7067DA67-B58E-4DC8-A009-DA227D7D1816}" destId="{51E7DD18-EB6B-4C76-8489-2D92F535F984}" srcOrd="0" destOrd="0" presId="urn:microsoft.com/office/officeart/2005/8/layout/list1"/>
    <dgm:cxn modelId="{B09AF6D8-31C4-4EE4-B1C0-D175A2E79EC0}" type="presOf" srcId="{3C8E78A5-7367-4ADC-85AD-A600DFDC750A}" destId="{C38E27E4-0718-4E09-B5DC-4718E0461222}" srcOrd="1" destOrd="0" presId="urn:microsoft.com/office/officeart/2005/8/layout/list1"/>
    <dgm:cxn modelId="{72A4C145-C0AF-4C5D-AA6F-8EB738498BF2}" type="presParOf" srcId="{00B704AF-4192-45B9-8E41-6A2673EE1262}" destId="{3AFDFA85-E6A2-4844-BA6C-CE22E6FAB080}" srcOrd="0" destOrd="0" presId="urn:microsoft.com/office/officeart/2005/8/layout/list1"/>
    <dgm:cxn modelId="{87CD8729-FFC0-4EA9-8683-7E6977A05F75}" type="presParOf" srcId="{3AFDFA85-E6A2-4844-BA6C-CE22E6FAB080}" destId="{8CEF2BB4-97D0-4DC6-8730-688DF91F8DA3}" srcOrd="0" destOrd="0" presId="urn:microsoft.com/office/officeart/2005/8/layout/list1"/>
    <dgm:cxn modelId="{42B9BC70-3BC0-440E-83E0-C232954D571D}" type="presParOf" srcId="{3AFDFA85-E6A2-4844-BA6C-CE22E6FAB080}" destId="{DC1599E8-6D62-4A4C-A357-75D6691DA277}" srcOrd="1" destOrd="0" presId="urn:microsoft.com/office/officeart/2005/8/layout/list1"/>
    <dgm:cxn modelId="{3FD7B0A3-B47E-4CC5-8727-E711D16D995A}" type="presParOf" srcId="{00B704AF-4192-45B9-8E41-6A2673EE1262}" destId="{19425906-EF00-4C37-9526-01C91BE79D64}" srcOrd="1" destOrd="0" presId="urn:microsoft.com/office/officeart/2005/8/layout/list1"/>
    <dgm:cxn modelId="{6DB24693-7070-407A-BD30-553F1414C977}" type="presParOf" srcId="{00B704AF-4192-45B9-8E41-6A2673EE1262}" destId="{3D75B321-2D81-4547-82BA-3ECD0CDB6331}" srcOrd="2" destOrd="0" presId="urn:microsoft.com/office/officeart/2005/8/layout/list1"/>
    <dgm:cxn modelId="{9B400F2F-4129-4BAB-93DC-8B5E1477857C}" type="presParOf" srcId="{00B704AF-4192-45B9-8E41-6A2673EE1262}" destId="{63E03B35-769E-4969-AEBC-8735B82D4BFF}" srcOrd="3" destOrd="0" presId="urn:microsoft.com/office/officeart/2005/8/layout/list1"/>
    <dgm:cxn modelId="{FBE5E1C5-7FAF-4CB6-B15E-4CA31B4AB731}" type="presParOf" srcId="{00B704AF-4192-45B9-8E41-6A2673EE1262}" destId="{5BC2BD66-117A-4612-8B81-E7CFB42AD60A}" srcOrd="4" destOrd="0" presId="urn:microsoft.com/office/officeart/2005/8/layout/list1"/>
    <dgm:cxn modelId="{DA297CD7-665B-4877-9988-515532024050}" type="presParOf" srcId="{5BC2BD66-117A-4612-8B81-E7CFB42AD60A}" destId="{51F06457-2E43-4D45-84C5-0098B8CF102A}" srcOrd="0" destOrd="0" presId="urn:microsoft.com/office/officeart/2005/8/layout/list1"/>
    <dgm:cxn modelId="{3E4B59A8-5508-4377-A210-38D6E0736983}" type="presParOf" srcId="{5BC2BD66-117A-4612-8B81-E7CFB42AD60A}" destId="{29377622-2931-4727-AEDD-5C04D2A8BFC3}" srcOrd="1" destOrd="0" presId="urn:microsoft.com/office/officeart/2005/8/layout/list1"/>
    <dgm:cxn modelId="{8E2906E1-8A9A-4AE3-82A3-966291EA20EB}" type="presParOf" srcId="{00B704AF-4192-45B9-8E41-6A2673EE1262}" destId="{38022EC4-9D33-42C5-A6BA-A528536C1821}" srcOrd="5" destOrd="0" presId="urn:microsoft.com/office/officeart/2005/8/layout/list1"/>
    <dgm:cxn modelId="{63AF7727-5D63-42B9-904D-EC9712E86A09}" type="presParOf" srcId="{00B704AF-4192-45B9-8E41-6A2673EE1262}" destId="{C1453395-E7B9-42B1-9638-EBC6DE849978}" srcOrd="6" destOrd="0" presId="urn:microsoft.com/office/officeart/2005/8/layout/list1"/>
    <dgm:cxn modelId="{B255F5D3-C7CC-44E6-8832-EDBAFF3442E2}" type="presParOf" srcId="{00B704AF-4192-45B9-8E41-6A2673EE1262}" destId="{C044C036-0E21-4EFA-A0F1-D02BCF6DCA79}" srcOrd="7" destOrd="0" presId="urn:microsoft.com/office/officeart/2005/8/layout/list1"/>
    <dgm:cxn modelId="{2CC9168F-FB91-4632-A739-7E1F687D27EF}" type="presParOf" srcId="{00B704AF-4192-45B9-8E41-6A2673EE1262}" destId="{2EA7BF41-6746-4CC3-948B-6E3D8FB88F7B}" srcOrd="8" destOrd="0" presId="urn:microsoft.com/office/officeart/2005/8/layout/list1"/>
    <dgm:cxn modelId="{A5B6DBDC-B30E-45AF-A30E-0ADCC496EEEF}" type="presParOf" srcId="{2EA7BF41-6746-4CC3-948B-6E3D8FB88F7B}" destId="{F20D674B-3276-44C1-AB58-389FA4A276EA}" srcOrd="0" destOrd="0" presId="urn:microsoft.com/office/officeart/2005/8/layout/list1"/>
    <dgm:cxn modelId="{2CD900E8-5DEC-4BF9-A881-E20CC0AF1CE8}" type="presParOf" srcId="{2EA7BF41-6746-4CC3-948B-6E3D8FB88F7B}" destId="{696BBC99-3920-4B63-94EA-B208D000B5ED}" srcOrd="1" destOrd="0" presId="urn:microsoft.com/office/officeart/2005/8/layout/list1"/>
    <dgm:cxn modelId="{4C64CC1F-69AB-47E4-8688-6B9E0160BCF3}" type="presParOf" srcId="{00B704AF-4192-45B9-8E41-6A2673EE1262}" destId="{47B033BD-80B9-49EF-A101-AEB6C5812071}" srcOrd="9" destOrd="0" presId="urn:microsoft.com/office/officeart/2005/8/layout/list1"/>
    <dgm:cxn modelId="{EF0AF6B6-2EA6-497A-AF2D-2DCC59551EDC}" type="presParOf" srcId="{00B704AF-4192-45B9-8E41-6A2673EE1262}" destId="{F9F61F82-B3C4-4AD8-BA48-5D3327242A04}" srcOrd="10" destOrd="0" presId="urn:microsoft.com/office/officeart/2005/8/layout/list1"/>
    <dgm:cxn modelId="{51B3565C-CF0B-42A3-B134-C2D45E8CF2C6}" type="presParOf" srcId="{00B704AF-4192-45B9-8E41-6A2673EE1262}" destId="{50511C20-B960-41DC-BDDA-C1AED2C8EA7A}" srcOrd="11" destOrd="0" presId="urn:microsoft.com/office/officeart/2005/8/layout/list1"/>
    <dgm:cxn modelId="{2EA37818-C812-467B-8D31-461F1EE30A66}" type="presParOf" srcId="{00B704AF-4192-45B9-8E41-6A2673EE1262}" destId="{0AE4447C-54FF-4285-A3BC-EBE196D5CC65}" srcOrd="12" destOrd="0" presId="urn:microsoft.com/office/officeart/2005/8/layout/list1"/>
    <dgm:cxn modelId="{D34434A5-9589-4F26-8125-000DEBF285BF}" type="presParOf" srcId="{0AE4447C-54FF-4285-A3BC-EBE196D5CC65}" destId="{02D56A28-518F-40CD-87E1-BE930A922A51}" srcOrd="0" destOrd="0" presId="urn:microsoft.com/office/officeart/2005/8/layout/list1"/>
    <dgm:cxn modelId="{20C9FED6-4EAF-4273-ABDA-34D7F3F29341}" type="presParOf" srcId="{0AE4447C-54FF-4285-A3BC-EBE196D5CC65}" destId="{3E2804CF-89DA-4637-AB57-CE4DFA21AECD}" srcOrd="1" destOrd="0" presId="urn:microsoft.com/office/officeart/2005/8/layout/list1"/>
    <dgm:cxn modelId="{364D2484-770B-4754-B4A0-ED59D4BA6CC7}" type="presParOf" srcId="{00B704AF-4192-45B9-8E41-6A2673EE1262}" destId="{8931B0A1-0E14-4CFD-9D87-7572519A8740}" srcOrd="13" destOrd="0" presId="urn:microsoft.com/office/officeart/2005/8/layout/list1"/>
    <dgm:cxn modelId="{2C5F429E-DAE9-43D8-A5B8-C1E9B2E58009}" type="presParOf" srcId="{00B704AF-4192-45B9-8E41-6A2673EE1262}" destId="{84E02FEB-09EB-4633-96D7-3AB51E1D7807}" srcOrd="14" destOrd="0" presId="urn:microsoft.com/office/officeart/2005/8/layout/list1"/>
    <dgm:cxn modelId="{7260154D-7D96-4EDC-9EC0-BB423C972DDC}" type="presParOf" srcId="{00B704AF-4192-45B9-8E41-6A2673EE1262}" destId="{19F13B3A-A7C1-42A3-9158-3F63D6CA94B3}" srcOrd="15" destOrd="0" presId="urn:microsoft.com/office/officeart/2005/8/layout/list1"/>
    <dgm:cxn modelId="{5112883D-7B2C-4B57-A775-540653F5BE95}" type="presParOf" srcId="{00B704AF-4192-45B9-8E41-6A2673EE1262}" destId="{5F693D2D-E38B-4D64-90A7-9023C28711E7}" srcOrd="16" destOrd="0" presId="urn:microsoft.com/office/officeart/2005/8/layout/list1"/>
    <dgm:cxn modelId="{327F6CFC-F082-4A3D-A1FA-5A8EDB0042CA}" type="presParOf" srcId="{5F693D2D-E38B-4D64-90A7-9023C28711E7}" destId="{51E7DD18-EB6B-4C76-8489-2D92F535F984}" srcOrd="0" destOrd="0" presId="urn:microsoft.com/office/officeart/2005/8/layout/list1"/>
    <dgm:cxn modelId="{E993F5B6-E9A1-431F-9FBE-D65A7AC0C1CF}" type="presParOf" srcId="{5F693D2D-E38B-4D64-90A7-9023C28711E7}" destId="{F3AFB9F5-DEAC-4080-B99E-7049892C5DBB}" srcOrd="1" destOrd="0" presId="urn:microsoft.com/office/officeart/2005/8/layout/list1"/>
    <dgm:cxn modelId="{4D1B6773-9674-4099-8A3F-A813A4015BE6}" type="presParOf" srcId="{00B704AF-4192-45B9-8E41-6A2673EE1262}" destId="{04185DDE-2217-41D2-933C-518D67066DE7}" srcOrd="17" destOrd="0" presId="urn:microsoft.com/office/officeart/2005/8/layout/list1"/>
    <dgm:cxn modelId="{0BE15EA0-30AC-43B0-BAB5-D090B7DE030B}" type="presParOf" srcId="{00B704AF-4192-45B9-8E41-6A2673EE1262}" destId="{B3B1BA50-54DC-40FC-9935-3997A08E4EF5}" srcOrd="18" destOrd="0" presId="urn:microsoft.com/office/officeart/2005/8/layout/list1"/>
    <dgm:cxn modelId="{7D8E5504-216A-4AF3-8E12-0FEF4C989126}" type="presParOf" srcId="{00B704AF-4192-45B9-8E41-6A2673EE1262}" destId="{F23C9A8F-3E43-497A-9DFF-88ED60B5FF55}" srcOrd="19" destOrd="0" presId="urn:microsoft.com/office/officeart/2005/8/layout/list1"/>
    <dgm:cxn modelId="{86119C28-07D6-49B2-9BC1-9CD034964A1C}" type="presParOf" srcId="{00B704AF-4192-45B9-8E41-6A2673EE1262}" destId="{71B6F5A9-B880-49DF-948B-A23C90B10857}" srcOrd="20" destOrd="0" presId="urn:microsoft.com/office/officeart/2005/8/layout/list1"/>
    <dgm:cxn modelId="{8EF3F601-F7C8-4D54-98EA-472C5CF6ECCE}" type="presParOf" srcId="{71B6F5A9-B880-49DF-948B-A23C90B10857}" destId="{21D0F119-6067-45FA-AC2D-04B86517C780}" srcOrd="0" destOrd="0" presId="urn:microsoft.com/office/officeart/2005/8/layout/list1"/>
    <dgm:cxn modelId="{A1DB25BC-7D9B-40F4-82FD-EB6ED2F10063}" type="presParOf" srcId="{71B6F5A9-B880-49DF-948B-A23C90B10857}" destId="{C38E27E4-0718-4E09-B5DC-4718E0461222}" srcOrd="1" destOrd="0" presId="urn:microsoft.com/office/officeart/2005/8/layout/list1"/>
    <dgm:cxn modelId="{B388F92F-617A-4EF5-AEC2-B175C5F7F9BB}" type="presParOf" srcId="{00B704AF-4192-45B9-8E41-6A2673EE1262}" destId="{BCD2F722-FA07-40BC-A672-BD5A5BD78904}" srcOrd="21" destOrd="0" presId="urn:microsoft.com/office/officeart/2005/8/layout/list1"/>
    <dgm:cxn modelId="{4F99F002-1C42-4151-9B22-559D5071DE47}" type="presParOf" srcId="{00B704AF-4192-45B9-8E41-6A2673EE1262}" destId="{2FFFA100-D463-4FDE-BD1E-F76B148F7770}" srcOrd="22" destOrd="0" presId="urn:microsoft.com/office/officeart/2005/8/layout/list1"/>
    <dgm:cxn modelId="{EE9096BF-6CE6-4EFE-A38A-6F009CB7D7A4}" type="presParOf" srcId="{00B704AF-4192-45B9-8E41-6A2673EE1262}" destId="{4970732B-3A4A-4F3B-A781-7AC5CD6D841F}" srcOrd="23" destOrd="0" presId="urn:microsoft.com/office/officeart/2005/8/layout/list1"/>
    <dgm:cxn modelId="{9F378EF9-DE40-49D1-92CE-555E7999206C}" type="presParOf" srcId="{00B704AF-4192-45B9-8E41-6A2673EE1262}" destId="{BE8D8AB6-2AFE-4882-B9D6-D076F354E705}" srcOrd="24" destOrd="0" presId="urn:microsoft.com/office/officeart/2005/8/layout/list1"/>
    <dgm:cxn modelId="{16D493A9-7C69-42F8-9CB4-25BA0AD63C0E}" type="presParOf" srcId="{BE8D8AB6-2AFE-4882-B9D6-D076F354E705}" destId="{4B1B969C-C87F-4D04-A93F-9F9679AB0A27}" srcOrd="0" destOrd="0" presId="urn:microsoft.com/office/officeart/2005/8/layout/list1"/>
    <dgm:cxn modelId="{AF150920-1A4D-4D97-86CC-42C50D144BA9}" type="presParOf" srcId="{BE8D8AB6-2AFE-4882-B9D6-D076F354E705}" destId="{62058B94-4735-46A0-9141-44788C8E87C2}" srcOrd="1" destOrd="0" presId="urn:microsoft.com/office/officeart/2005/8/layout/list1"/>
    <dgm:cxn modelId="{5AC2A1C4-B84F-4FDC-921B-00C85B64765F}" type="presParOf" srcId="{00B704AF-4192-45B9-8E41-6A2673EE1262}" destId="{C14BE151-5654-4FAD-98D5-C36C45F334AF}" srcOrd="25" destOrd="0" presId="urn:microsoft.com/office/officeart/2005/8/layout/list1"/>
    <dgm:cxn modelId="{97C61C00-0E49-460E-ACF7-7C8D0681A62D}" type="presParOf" srcId="{00B704AF-4192-45B9-8E41-6A2673EE1262}" destId="{748372C2-0132-446E-B6FE-0E3EE9CF51D2}" srcOrd="26" destOrd="0" presId="urn:microsoft.com/office/officeart/2005/8/layout/list1"/>
    <dgm:cxn modelId="{F275695E-84D0-4B19-AC37-CD029A7724A2}" type="presParOf" srcId="{00B704AF-4192-45B9-8E41-6A2673EE1262}" destId="{98A826D7-5080-4418-8C5F-3684CDFADF9B}" srcOrd="27" destOrd="0" presId="urn:microsoft.com/office/officeart/2005/8/layout/list1"/>
    <dgm:cxn modelId="{90687C54-D4CA-4438-ADB6-2A7621DAA619}" type="presParOf" srcId="{00B704AF-4192-45B9-8E41-6A2673EE1262}" destId="{39066795-F3B4-4C48-B627-540FD00A1556}" srcOrd="28" destOrd="0" presId="urn:microsoft.com/office/officeart/2005/8/layout/list1"/>
    <dgm:cxn modelId="{62F94642-378D-4842-BAD7-3918565CBA8E}" type="presParOf" srcId="{39066795-F3B4-4C48-B627-540FD00A1556}" destId="{1E202AA5-3115-4D87-BDCC-9E03C360F524}" srcOrd="0" destOrd="0" presId="urn:microsoft.com/office/officeart/2005/8/layout/list1"/>
    <dgm:cxn modelId="{E14BE844-4395-447C-9B97-CFC58F55BD82}" type="presParOf" srcId="{39066795-F3B4-4C48-B627-540FD00A1556}" destId="{24288676-8624-4428-9BDC-DA5BE982596A}" srcOrd="1" destOrd="0" presId="urn:microsoft.com/office/officeart/2005/8/layout/list1"/>
    <dgm:cxn modelId="{20715BB5-5D29-4438-AF7B-D499C6BB0539}" type="presParOf" srcId="{00B704AF-4192-45B9-8E41-6A2673EE1262}" destId="{0AAF0C7A-2DFE-45F5-8C5E-95A9D4C3DA7E}" srcOrd="29" destOrd="0" presId="urn:microsoft.com/office/officeart/2005/8/layout/list1"/>
    <dgm:cxn modelId="{10AD1126-4E00-4947-82E9-98B8CFF35467}" type="presParOf" srcId="{00B704AF-4192-45B9-8E41-6A2673EE1262}" destId="{488F8D1D-35BB-4242-BD6D-316826318D94}" srcOrd="30" destOrd="0" presId="urn:microsoft.com/office/officeart/2005/8/layout/list1"/>
    <dgm:cxn modelId="{146DE08F-B38B-43A5-BC06-16BFE164B733}" type="presParOf" srcId="{00B704AF-4192-45B9-8E41-6A2673EE1262}" destId="{862BB217-1F4C-496F-BF1A-9E3025E4F3EF}" srcOrd="31" destOrd="0" presId="urn:microsoft.com/office/officeart/2005/8/layout/list1"/>
    <dgm:cxn modelId="{C419AB9C-9064-460F-BA7F-FB9C7147463D}" type="presParOf" srcId="{00B704AF-4192-45B9-8E41-6A2673EE1262}" destId="{B478B372-D3D1-4734-97AB-18588ACA00D7}" srcOrd="32" destOrd="0" presId="urn:microsoft.com/office/officeart/2005/8/layout/list1"/>
    <dgm:cxn modelId="{DF62DA64-F08B-4DD8-A01D-1090507A49B9}" type="presParOf" srcId="{B478B372-D3D1-4734-97AB-18588ACA00D7}" destId="{98811A41-1EE3-4F62-84E3-9814DFA52130}" srcOrd="0" destOrd="0" presId="urn:microsoft.com/office/officeart/2005/8/layout/list1"/>
    <dgm:cxn modelId="{BFA9340B-BA07-405A-BFD3-50D473BB04B6}" type="presParOf" srcId="{B478B372-D3D1-4734-97AB-18588ACA00D7}" destId="{08A48639-CB2A-4114-88EF-E64B1592AA9D}" srcOrd="1" destOrd="0" presId="urn:microsoft.com/office/officeart/2005/8/layout/list1"/>
    <dgm:cxn modelId="{8ABAB167-0EFF-4615-9558-9662BAF6E5B0}" type="presParOf" srcId="{00B704AF-4192-45B9-8E41-6A2673EE1262}" destId="{DB13BD29-BACE-4532-AB37-F370FEDA56A4}" srcOrd="33" destOrd="0" presId="urn:microsoft.com/office/officeart/2005/8/layout/list1"/>
    <dgm:cxn modelId="{719E8410-9B70-4630-A06C-ED83B36E8772}" type="presParOf" srcId="{00B704AF-4192-45B9-8E41-6A2673EE1262}" destId="{909FF3CB-AA1D-49E3-9701-DE092C1D1782}"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3</a:t>
          </a:r>
        </a:p>
        <a:p>
          <a:r>
            <a:rPr lang="es-MX" sz="2000" b="1" u="none" dirty="0" smtClean="0">
              <a:latin typeface="Arial" pitchFamily="34" charset="0"/>
              <a:cs typeface="Arial" pitchFamily="34" charset="0"/>
            </a:rPr>
            <a:t>PODER EJECUTIVO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1800" b="1" dirty="0" smtClean="0">
              <a:latin typeface="Arial" pitchFamily="34" charset="0"/>
              <a:cs typeface="Arial" pitchFamily="34" charset="0"/>
            </a:rPr>
            <a:t>DEPENDENCIAS</a:t>
          </a:r>
          <a:endParaRPr lang="es-MX" sz="18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PROCURADURÍA GENERAL DE JUSTICIA </a:t>
          </a:r>
          <a:r>
            <a:rPr lang="es-ES" sz="1800" b="1" dirty="0" smtClean="0">
              <a:latin typeface="Arial" pitchFamily="34" charset="0"/>
              <a:cs typeface="Arial" pitchFamily="34" charset="0"/>
            </a:rPr>
            <a:t>DEL</a:t>
          </a:r>
          <a:r>
            <a:rPr lang="es-ES" sz="1600" b="1" dirty="0" smtClean="0">
              <a:latin typeface="Arial" pitchFamily="34" charset="0"/>
              <a:cs typeface="Arial" pitchFamily="34" charset="0"/>
            </a:rPr>
            <a:t> ESTADO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D5748799-50E7-4C7D-9BE1-BD380E899F2F}">
      <dgm:prSet phldrT="[Texto]" custT="1"/>
      <dgm:spPr/>
      <dgm:t>
        <a:bodyPr/>
        <a:lstStyle/>
        <a:p>
          <a:r>
            <a:rPr lang="es-MX" sz="1600" b="1" dirty="0" smtClean="0">
              <a:latin typeface="Arial" pitchFamily="34" charset="0"/>
              <a:cs typeface="Arial" pitchFamily="34" charset="0"/>
            </a:rPr>
            <a:t>ORGANOS ADMINISTRATIVOS DESCONCENTRADOS </a:t>
          </a:r>
          <a:endParaRPr lang="es-MX" sz="1600" dirty="0">
            <a:latin typeface="Arial" pitchFamily="34" charset="0"/>
            <a:cs typeface="Arial" pitchFamily="34" charset="0"/>
          </a:endParaRPr>
        </a:p>
      </dgm:t>
    </dgm:pt>
    <dgm:pt modelId="{0E5984DA-DD02-4ABA-A91E-3B72B7E47F59}" type="parTrans" cxnId="{C2A0B7C7-E6BD-481B-AB4F-A0F2BCAFEF6A}">
      <dgm:prSet/>
      <dgm:spPr/>
      <dgm:t>
        <a:bodyPr/>
        <a:lstStyle/>
        <a:p>
          <a:endParaRPr lang="es-MX"/>
        </a:p>
      </dgm:t>
    </dgm:pt>
    <dgm:pt modelId="{B5E0FF1C-A9D7-46A1-8369-F19E6D47454E}" type="sibTrans" cxnId="{C2A0B7C7-E6BD-481B-AB4F-A0F2BCAFEF6A}">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83180" custScaleY="46756"/>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3"/>
      <dgm:spPr/>
      <dgm:t>
        <a:bodyPr/>
        <a:lstStyle/>
        <a:p>
          <a:endParaRPr lang="es-MX"/>
        </a:p>
      </dgm:t>
    </dgm:pt>
    <dgm:pt modelId="{29291AF6-156D-4D40-8893-BB640B7B944D}" type="pres">
      <dgm:prSet presAssocID="{740A6EE5-12E5-4532-AF58-4FE816DDE8F8}" presName="childText" presStyleLbl="bgAcc1" presStyleIdx="0" presStyleCnt="3" custScaleX="105336" custScaleY="56086"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3"/>
      <dgm:spPr/>
      <dgm:t>
        <a:bodyPr/>
        <a:lstStyle/>
        <a:p>
          <a:endParaRPr lang="es-MX"/>
        </a:p>
      </dgm:t>
    </dgm:pt>
    <dgm:pt modelId="{CFFE274E-99F9-448F-838F-06FDEF492424}" type="pres">
      <dgm:prSet presAssocID="{1D629AD3-B483-47CB-B843-D459DEB8231A}" presName="childText" presStyleLbl="bgAcc1" presStyleIdx="1" presStyleCnt="3" custScaleX="105336" custLinFactNeighborX="0">
        <dgm:presLayoutVars>
          <dgm:bulletEnabled val="1"/>
        </dgm:presLayoutVars>
      </dgm:prSet>
      <dgm:spPr/>
      <dgm:t>
        <a:bodyPr/>
        <a:lstStyle/>
        <a:p>
          <a:endParaRPr lang="es-MX"/>
        </a:p>
      </dgm:t>
    </dgm:pt>
    <dgm:pt modelId="{9ACE395E-D273-4425-AFBA-0A01E9059F78}" type="pres">
      <dgm:prSet presAssocID="{0E5984DA-DD02-4ABA-A91E-3B72B7E47F59}" presName="Name13" presStyleLbl="parChTrans1D2" presStyleIdx="2" presStyleCnt="3"/>
      <dgm:spPr/>
      <dgm:t>
        <a:bodyPr/>
        <a:lstStyle/>
        <a:p>
          <a:endParaRPr lang="es-MX"/>
        </a:p>
      </dgm:t>
    </dgm:pt>
    <dgm:pt modelId="{8EB7FDDF-4492-4AF8-BBE9-AA03CADB3023}" type="pres">
      <dgm:prSet presAssocID="{D5748799-50E7-4C7D-9BE1-BD380E899F2F}" presName="childText" presStyleLbl="bgAcc1" presStyleIdx="2" presStyleCnt="3" custScaleX="105336">
        <dgm:presLayoutVars>
          <dgm:bulletEnabled val="1"/>
        </dgm:presLayoutVars>
      </dgm:prSet>
      <dgm:spPr/>
      <dgm:t>
        <a:bodyPr/>
        <a:lstStyle/>
        <a:p>
          <a:endParaRPr lang="es-MX"/>
        </a:p>
      </dgm:t>
    </dgm:pt>
  </dgm:ptLst>
  <dgm:cxnLst>
    <dgm:cxn modelId="{17553C89-B1D1-421F-A7B3-1D94C7D6E1D3}" type="presOf" srcId="{3ACD4D47-7057-46F3-89DD-389FD24F93D2}" destId="{AF2C4E6A-AD60-4B43-B893-57680BE214EB}" srcOrd="0" destOrd="0" presId="urn:microsoft.com/office/officeart/2005/8/layout/hierarchy3"/>
    <dgm:cxn modelId="{82E49BE4-8C0B-489B-A79D-74DD98824AC8}" type="presOf" srcId="{E42FD22B-5E39-4353-9F8C-4168295CA946}" destId="{C96C2D3B-A428-43C2-900B-C18C15826992}" srcOrd="1"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E8F5CC8E-0975-498C-BA80-9C244F5DDDF0}" type="presOf" srcId="{B63A58D0-1320-4813-859D-82F8C04BB381}" destId="{8A80D2A0-E6C3-46F1-9D20-B32213410937}" srcOrd="0" destOrd="0" presId="urn:microsoft.com/office/officeart/2005/8/layout/hierarchy3"/>
    <dgm:cxn modelId="{22E86B8A-0BFF-4D70-AA64-189369E72E4E}" type="presOf" srcId="{0C1AFCB0-0932-46FB-8230-9D97CC7A0375}" destId="{8FD3714D-8332-43F3-80E5-F8EBAEF6BA4E}" srcOrd="0" destOrd="0" presId="urn:microsoft.com/office/officeart/2005/8/layout/hierarchy3"/>
    <dgm:cxn modelId="{1C4896D8-8648-4BDC-9DAF-29C7AA1179F3}" type="presOf" srcId="{1D629AD3-B483-47CB-B843-D459DEB8231A}" destId="{CFFE274E-99F9-448F-838F-06FDEF492424}" srcOrd="0" destOrd="0" presId="urn:microsoft.com/office/officeart/2005/8/layout/hierarchy3"/>
    <dgm:cxn modelId="{F06C01B5-B513-4B7B-9CFA-9AAE45F56F4E}" type="presOf" srcId="{740A6EE5-12E5-4532-AF58-4FE816DDE8F8}" destId="{29291AF6-156D-4D40-8893-BB640B7B944D}"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502C41F2-500C-4040-BCA2-17D6E442F706}" type="presOf" srcId="{0E5984DA-DD02-4ABA-A91E-3B72B7E47F59}" destId="{9ACE395E-D273-4425-AFBA-0A01E9059F78}" srcOrd="0"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C2A0B7C7-E6BD-481B-AB4F-A0F2BCAFEF6A}" srcId="{E42FD22B-5E39-4353-9F8C-4168295CA946}" destId="{D5748799-50E7-4C7D-9BE1-BD380E899F2F}" srcOrd="2" destOrd="0" parTransId="{0E5984DA-DD02-4ABA-A91E-3B72B7E47F59}" sibTransId="{B5E0FF1C-A9D7-46A1-8369-F19E6D47454E}"/>
    <dgm:cxn modelId="{6A96A998-70C5-4DEF-ABC8-A09A84315A6C}" type="presOf" srcId="{E42FD22B-5E39-4353-9F8C-4168295CA946}" destId="{CFFB90BC-6B05-40DB-85EC-BDC32AF11FD8}" srcOrd="0" destOrd="0" presId="urn:microsoft.com/office/officeart/2005/8/layout/hierarchy3"/>
    <dgm:cxn modelId="{7CFD5493-AC3B-405C-943B-3B70E9FCA521}" type="presOf" srcId="{D5748799-50E7-4C7D-9BE1-BD380E899F2F}" destId="{8EB7FDDF-4492-4AF8-BBE9-AA03CADB3023}" srcOrd="0" destOrd="0" presId="urn:microsoft.com/office/officeart/2005/8/layout/hierarchy3"/>
    <dgm:cxn modelId="{03528C9D-4404-46D1-9258-D2282BA87631}" type="presParOf" srcId="{8FD3714D-8332-43F3-80E5-F8EBAEF6BA4E}" destId="{786735BE-81A4-475A-9718-AB67476F8092}" srcOrd="0" destOrd="0" presId="urn:microsoft.com/office/officeart/2005/8/layout/hierarchy3"/>
    <dgm:cxn modelId="{E6BC4CB8-3BF5-4B50-B92E-161CCCDC682E}" type="presParOf" srcId="{786735BE-81A4-475A-9718-AB67476F8092}" destId="{8EF4284E-24D0-4818-86D3-8DF3AE4F4A14}" srcOrd="0" destOrd="0" presId="urn:microsoft.com/office/officeart/2005/8/layout/hierarchy3"/>
    <dgm:cxn modelId="{B8D230A1-890F-44FC-9BE2-E2029F7654F1}" type="presParOf" srcId="{8EF4284E-24D0-4818-86D3-8DF3AE4F4A14}" destId="{CFFB90BC-6B05-40DB-85EC-BDC32AF11FD8}" srcOrd="0" destOrd="0" presId="urn:microsoft.com/office/officeart/2005/8/layout/hierarchy3"/>
    <dgm:cxn modelId="{FEF1A627-65E7-4582-A542-084F6B7778C5}" type="presParOf" srcId="{8EF4284E-24D0-4818-86D3-8DF3AE4F4A14}" destId="{C96C2D3B-A428-43C2-900B-C18C15826992}" srcOrd="1" destOrd="0" presId="urn:microsoft.com/office/officeart/2005/8/layout/hierarchy3"/>
    <dgm:cxn modelId="{240D43FE-8229-4216-B1D1-F6F1752DD9FE}" type="presParOf" srcId="{786735BE-81A4-475A-9718-AB67476F8092}" destId="{D65E9AEE-B085-4F55-B180-81FCC35DFA2B}" srcOrd="1" destOrd="0" presId="urn:microsoft.com/office/officeart/2005/8/layout/hierarchy3"/>
    <dgm:cxn modelId="{918CD62C-3114-4AD4-AA7F-6A68BF897DAE}" type="presParOf" srcId="{D65E9AEE-B085-4F55-B180-81FCC35DFA2B}" destId="{8A80D2A0-E6C3-46F1-9D20-B32213410937}" srcOrd="0" destOrd="0" presId="urn:microsoft.com/office/officeart/2005/8/layout/hierarchy3"/>
    <dgm:cxn modelId="{6E7BECF8-DB6F-450C-BEE1-B69ACF0E4342}" type="presParOf" srcId="{D65E9AEE-B085-4F55-B180-81FCC35DFA2B}" destId="{29291AF6-156D-4D40-8893-BB640B7B944D}" srcOrd="1" destOrd="0" presId="urn:microsoft.com/office/officeart/2005/8/layout/hierarchy3"/>
    <dgm:cxn modelId="{2E1C4883-1A0F-4179-95DD-A5AC57188169}" type="presParOf" srcId="{D65E9AEE-B085-4F55-B180-81FCC35DFA2B}" destId="{AF2C4E6A-AD60-4B43-B893-57680BE214EB}" srcOrd="2" destOrd="0" presId="urn:microsoft.com/office/officeart/2005/8/layout/hierarchy3"/>
    <dgm:cxn modelId="{2F06972B-85B3-460D-8B79-0BAB60999FAB}" type="presParOf" srcId="{D65E9AEE-B085-4F55-B180-81FCC35DFA2B}" destId="{CFFE274E-99F9-448F-838F-06FDEF492424}" srcOrd="3" destOrd="0" presId="urn:microsoft.com/office/officeart/2005/8/layout/hierarchy3"/>
    <dgm:cxn modelId="{304A4E60-7DFB-4304-884E-99D332003B56}" type="presParOf" srcId="{D65E9AEE-B085-4F55-B180-81FCC35DFA2B}" destId="{9ACE395E-D273-4425-AFBA-0A01E9059F78}" srcOrd="4" destOrd="0" presId="urn:microsoft.com/office/officeart/2005/8/layout/hierarchy3"/>
    <dgm:cxn modelId="{0E9CF5C1-FAC4-402A-8227-719279D616F6}" type="presParOf" srcId="{D65E9AEE-B085-4F55-B180-81FCC35DFA2B}" destId="{8EB7FDDF-4492-4AF8-BBE9-AA03CADB302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a:solidFill>
          <a:srgbClr val="00B050"/>
        </a:solidFill>
      </dgm:spPr>
      <dgm:t>
        <a:bodyPr/>
        <a:lstStyle/>
        <a:p>
          <a:r>
            <a:rPr lang="es-MX" sz="1800" b="1" u="sng" dirty="0" smtClean="0">
              <a:latin typeface="Arial" pitchFamily="34" charset="0"/>
              <a:cs typeface="Arial" pitchFamily="34" charset="0"/>
            </a:rPr>
            <a:t>TOMO 4</a:t>
          </a:r>
        </a:p>
        <a:p>
          <a:r>
            <a:rPr lang="es-MX" sz="1800" b="1" u="none" dirty="0" smtClean="0">
              <a:latin typeface="Arial" pitchFamily="34" charset="0"/>
              <a:cs typeface="Arial" pitchFamily="34" charset="0"/>
            </a:rPr>
            <a:t>PODER LEGISLATIVO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ENTIDADES DE FISCALIZACIÓN SUPERIOR DEL ESTADO </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LEGISLATIVO</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40592"/>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57667"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D1FD0B39-251B-4F75-8081-AE21010EDD9C}" type="presOf" srcId="{0C1AFCB0-0932-46FB-8230-9D97CC7A0375}" destId="{8FD3714D-8332-43F3-80E5-F8EBAEF6BA4E}" srcOrd="0" destOrd="0" presId="urn:microsoft.com/office/officeart/2005/8/layout/hierarchy3"/>
    <dgm:cxn modelId="{B2DFCAB3-1EA8-4C30-9539-FCCD0DC52107}" type="presOf" srcId="{E42FD22B-5E39-4353-9F8C-4168295CA946}" destId="{C96C2D3B-A428-43C2-900B-C18C15826992}" srcOrd="1" destOrd="0" presId="urn:microsoft.com/office/officeart/2005/8/layout/hierarchy3"/>
    <dgm:cxn modelId="{3EB089D9-1C30-4CCF-8840-70FF9B3C4AB0}" type="presOf" srcId="{3ACD4D47-7057-46F3-89DD-389FD24F93D2}" destId="{AF2C4E6A-AD60-4B43-B893-57680BE214EB}" srcOrd="0" destOrd="0" presId="urn:microsoft.com/office/officeart/2005/8/layout/hierarchy3"/>
    <dgm:cxn modelId="{B183888E-43C7-4FFC-8AAA-C9A3F9C435AD}" type="presOf" srcId="{740A6EE5-12E5-4532-AF58-4FE816DDE8F8}" destId="{29291AF6-156D-4D40-8893-BB640B7B944D}"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81927FDE-26D0-433A-8D8E-0DA3FD8DB16B}" srcId="{0C1AFCB0-0932-46FB-8230-9D97CC7A0375}" destId="{E42FD22B-5E39-4353-9F8C-4168295CA946}" srcOrd="0" destOrd="0" parTransId="{09FF588D-CFE0-4349-B491-ACC4A5B26739}" sibTransId="{4053D3E0-C4A8-4249-B50E-F0C87D67DDD4}"/>
    <dgm:cxn modelId="{5F6794E2-CEE3-460B-86E7-C716EE840DFC}" type="presOf" srcId="{1D629AD3-B483-47CB-B843-D459DEB8231A}" destId="{CFFE274E-99F9-448F-838F-06FDEF492424}" srcOrd="0" destOrd="0" presId="urn:microsoft.com/office/officeart/2005/8/layout/hierarchy3"/>
    <dgm:cxn modelId="{63B7CE3E-0A63-433A-BEC4-222D0897BC3C}" type="presOf" srcId="{E42FD22B-5E39-4353-9F8C-4168295CA946}" destId="{CFFB90BC-6B05-40DB-85EC-BDC32AF11FD8}"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24CC994D-751E-4A4A-B6A6-3E4B298CE63A}" type="presOf" srcId="{B63A58D0-1320-4813-859D-82F8C04BB381}" destId="{8A80D2A0-E6C3-46F1-9D20-B32213410937}" srcOrd="0" destOrd="0" presId="urn:microsoft.com/office/officeart/2005/8/layout/hierarchy3"/>
    <dgm:cxn modelId="{207B95AF-43FC-4A59-A33C-058CD5F15F3D}" type="presParOf" srcId="{8FD3714D-8332-43F3-80E5-F8EBAEF6BA4E}" destId="{786735BE-81A4-475A-9718-AB67476F8092}" srcOrd="0" destOrd="0" presId="urn:microsoft.com/office/officeart/2005/8/layout/hierarchy3"/>
    <dgm:cxn modelId="{48FF3A92-3C88-471F-95FC-2A32DE469E6B}" type="presParOf" srcId="{786735BE-81A4-475A-9718-AB67476F8092}" destId="{8EF4284E-24D0-4818-86D3-8DF3AE4F4A14}" srcOrd="0" destOrd="0" presId="urn:microsoft.com/office/officeart/2005/8/layout/hierarchy3"/>
    <dgm:cxn modelId="{A64C8EFB-CA88-4123-B11F-F608F82BC6B7}" type="presParOf" srcId="{8EF4284E-24D0-4818-86D3-8DF3AE4F4A14}" destId="{CFFB90BC-6B05-40DB-85EC-BDC32AF11FD8}" srcOrd="0" destOrd="0" presId="urn:microsoft.com/office/officeart/2005/8/layout/hierarchy3"/>
    <dgm:cxn modelId="{1F347202-0B3A-4D2A-9749-996FA1C80C3B}" type="presParOf" srcId="{8EF4284E-24D0-4818-86D3-8DF3AE4F4A14}" destId="{C96C2D3B-A428-43C2-900B-C18C15826992}" srcOrd="1" destOrd="0" presId="urn:microsoft.com/office/officeart/2005/8/layout/hierarchy3"/>
    <dgm:cxn modelId="{BED0CE13-7711-48A9-A74D-B52C9A7DAB9F}" type="presParOf" srcId="{786735BE-81A4-475A-9718-AB67476F8092}" destId="{D65E9AEE-B085-4F55-B180-81FCC35DFA2B}" srcOrd="1" destOrd="0" presId="urn:microsoft.com/office/officeart/2005/8/layout/hierarchy3"/>
    <dgm:cxn modelId="{9573A47D-7A77-4A89-99E5-FD74B6F7348B}" type="presParOf" srcId="{D65E9AEE-B085-4F55-B180-81FCC35DFA2B}" destId="{8A80D2A0-E6C3-46F1-9D20-B32213410937}" srcOrd="0" destOrd="0" presId="urn:microsoft.com/office/officeart/2005/8/layout/hierarchy3"/>
    <dgm:cxn modelId="{CFE2B0A2-FBC1-4CF1-9534-A0A60B16C6B3}" type="presParOf" srcId="{D65E9AEE-B085-4F55-B180-81FCC35DFA2B}" destId="{29291AF6-156D-4D40-8893-BB640B7B944D}" srcOrd="1" destOrd="0" presId="urn:microsoft.com/office/officeart/2005/8/layout/hierarchy3"/>
    <dgm:cxn modelId="{979A5306-5163-43F7-B573-C1C305A6DE71}" type="presParOf" srcId="{D65E9AEE-B085-4F55-B180-81FCC35DFA2B}" destId="{AF2C4E6A-AD60-4B43-B893-57680BE214EB}" srcOrd="2" destOrd="0" presId="urn:microsoft.com/office/officeart/2005/8/layout/hierarchy3"/>
    <dgm:cxn modelId="{55EB3A49-2987-4425-8365-93A418ED1B87}"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4" csCatId="colorful" phldr="1"/>
      <dgm:spPr/>
      <dgm:t>
        <a:bodyPr/>
        <a:lstStyle/>
        <a:p>
          <a:endParaRPr lang="es-MX"/>
        </a:p>
      </dgm:t>
    </dgm:pt>
    <dgm:pt modelId="{E42FD22B-5E39-4353-9F8C-4168295CA946}">
      <dgm:prSet phldrT="[Texto]" custT="1"/>
      <dgm:spPr/>
      <dgm:t>
        <a:bodyPr/>
        <a:lstStyle/>
        <a:p>
          <a:r>
            <a:rPr lang="es-MX" sz="1800" b="1" u="sng" dirty="0" smtClean="0">
              <a:latin typeface="Arial" pitchFamily="34" charset="0"/>
              <a:cs typeface="Arial" pitchFamily="34" charset="0"/>
            </a:rPr>
            <a:t>TOMO 5</a:t>
          </a:r>
        </a:p>
        <a:p>
          <a:r>
            <a:rPr lang="es-MX" sz="1800" b="1" u="none" dirty="0" smtClean="0">
              <a:latin typeface="Arial" pitchFamily="34" charset="0"/>
              <a:cs typeface="Arial" pitchFamily="34" charset="0"/>
            </a:rPr>
            <a:t>PODER JUDICIAL DEL ESTADO</a:t>
          </a:r>
          <a:endParaRPr lang="es-MX" sz="18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1600" b="1" dirty="0" smtClean="0">
              <a:latin typeface="Arial" pitchFamily="34" charset="0"/>
              <a:cs typeface="Arial" pitchFamily="34" charset="0"/>
            </a:rPr>
            <a:t>TRIBUNALES</a:t>
          </a:r>
          <a:endParaRPr lang="es-MX" sz="1600"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1D629AD3-B483-47CB-B843-D459DEB8231A}">
      <dgm:prSet phldrT="[Texto]" custT="1"/>
      <dgm:spPr/>
      <dgm:t>
        <a:bodyPr/>
        <a:lstStyle/>
        <a:p>
          <a:r>
            <a:rPr lang="es-ES" sz="1600" b="1" dirty="0" smtClean="0">
              <a:latin typeface="Arial" pitchFamily="34" charset="0"/>
              <a:cs typeface="Arial" pitchFamily="34" charset="0"/>
            </a:rPr>
            <a:t>OTROS ENTES PÚBLICOS DEL PODER JUDICIAL</a:t>
          </a:r>
          <a:endParaRPr lang="es-MX" sz="1600" dirty="0">
            <a:latin typeface="Arial" pitchFamily="34" charset="0"/>
            <a:cs typeface="Arial" pitchFamily="34" charset="0"/>
          </a:endParaRPr>
        </a:p>
      </dgm:t>
    </dgm:pt>
    <dgm:pt modelId="{3ACD4D47-7057-46F3-89DD-389FD24F93D2}" type="parTrans" cxnId="{200EB762-11C9-4071-AC59-78D78E69A851}">
      <dgm:prSet/>
      <dgm:spPr/>
      <dgm:t>
        <a:bodyPr/>
        <a:lstStyle/>
        <a:p>
          <a:endParaRPr lang="es-MX"/>
        </a:p>
      </dgm:t>
    </dgm:pt>
    <dgm:pt modelId="{3196F7B8-473B-48F7-AAC1-B82D194B7F54}" type="sibTrans" cxnId="{200EB762-11C9-4071-AC59-78D78E69A851}">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1330"/>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2"/>
      <dgm:spPr/>
      <dgm:t>
        <a:bodyPr/>
        <a:lstStyle/>
        <a:p>
          <a:endParaRPr lang="es-MX"/>
        </a:p>
      </dgm:t>
    </dgm:pt>
    <dgm:pt modelId="{29291AF6-156D-4D40-8893-BB640B7B944D}" type="pres">
      <dgm:prSet presAssocID="{740A6EE5-12E5-4532-AF58-4FE816DDE8F8}" presName="childText" presStyleLbl="bgAcc1" presStyleIdx="0" presStyleCnt="2" custScaleX="86643" custScaleY="29644" custLinFactNeighborX="1061" custLinFactNeighborY="-642">
        <dgm:presLayoutVars>
          <dgm:bulletEnabled val="1"/>
        </dgm:presLayoutVars>
      </dgm:prSet>
      <dgm:spPr/>
      <dgm:t>
        <a:bodyPr/>
        <a:lstStyle/>
        <a:p>
          <a:endParaRPr lang="es-MX"/>
        </a:p>
      </dgm:t>
    </dgm:pt>
    <dgm:pt modelId="{AF2C4E6A-AD60-4B43-B893-57680BE214EB}" type="pres">
      <dgm:prSet presAssocID="{3ACD4D47-7057-46F3-89DD-389FD24F93D2}" presName="Name13" presStyleLbl="parChTrans1D2" presStyleIdx="1" presStyleCnt="2"/>
      <dgm:spPr/>
      <dgm:t>
        <a:bodyPr/>
        <a:lstStyle/>
        <a:p>
          <a:endParaRPr lang="es-MX"/>
        </a:p>
      </dgm:t>
    </dgm:pt>
    <dgm:pt modelId="{CFFE274E-99F9-448F-838F-06FDEF492424}" type="pres">
      <dgm:prSet presAssocID="{1D629AD3-B483-47CB-B843-D459DEB8231A}" presName="childText" presStyleLbl="bgAcc1" presStyleIdx="1" presStyleCnt="2" custScaleX="86643" custScaleY="54485" custLinFactNeighborX="0">
        <dgm:presLayoutVars>
          <dgm:bulletEnabled val="1"/>
        </dgm:presLayoutVars>
      </dgm:prSet>
      <dgm:spPr/>
      <dgm:t>
        <a:bodyPr/>
        <a:lstStyle/>
        <a:p>
          <a:endParaRPr lang="es-MX"/>
        </a:p>
      </dgm:t>
    </dgm:pt>
  </dgm:ptLst>
  <dgm:cxnLst>
    <dgm:cxn modelId="{FDE2D93D-1BE1-4454-A055-CB71EA555570}" type="presOf" srcId="{3ACD4D47-7057-46F3-89DD-389FD24F93D2}" destId="{AF2C4E6A-AD60-4B43-B893-57680BE214EB}" srcOrd="0" destOrd="0" presId="urn:microsoft.com/office/officeart/2005/8/layout/hierarchy3"/>
    <dgm:cxn modelId="{BBD48420-E11F-4A1B-8684-8761FC3EE998}" type="presOf" srcId="{E42FD22B-5E39-4353-9F8C-4168295CA946}" destId="{CFFB90BC-6B05-40DB-85EC-BDC32AF11FD8}" srcOrd="0" destOrd="0" presId="urn:microsoft.com/office/officeart/2005/8/layout/hierarchy3"/>
    <dgm:cxn modelId="{F52FE4E9-A4BE-4D11-B007-830C2608CCD4}" type="presOf" srcId="{0C1AFCB0-0932-46FB-8230-9D97CC7A0375}" destId="{8FD3714D-8332-43F3-80E5-F8EBAEF6BA4E}" srcOrd="0" destOrd="0" presId="urn:microsoft.com/office/officeart/2005/8/layout/hierarchy3"/>
    <dgm:cxn modelId="{BA7A131F-C8DA-4DBB-AB3B-A2578E8C425D}" type="presOf" srcId="{B63A58D0-1320-4813-859D-82F8C04BB381}" destId="{8A80D2A0-E6C3-46F1-9D20-B32213410937}" srcOrd="0" destOrd="0" presId="urn:microsoft.com/office/officeart/2005/8/layout/hierarchy3"/>
    <dgm:cxn modelId="{69FD7314-8524-4D25-A04D-021721D5082B}" type="presOf" srcId="{1D629AD3-B483-47CB-B843-D459DEB8231A}" destId="{CFFE274E-99F9-448F-838F-06FDEF492424}"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0F50F1A7-254B-4074-A455-CBAF5C61A50D}" type="presOf" srcId="{E42FD22B-5E39-4353-9F8C-4168295CA946}" destId="{C96C2D3B-A428-43C2-900B-C18C15826992}" srcOrd="1" destOrd="0" presId="urn:microsoft.com/office/officeart/2005/8/layout/hierarchy3"/>
    <dgm:cxn modelId="{81927FDE-26D0-433A-8D8E-0DA3FD8DB16B}" srcId="{0C1AFCB0-0932-46FB-8230-9D97CC7A0375}" destId="{E42FD22B-5E39-4353-9F8C-4168295CA946}" srcOrd="0" destOrd="0" parTransId="{09FF588D-CFE0-4349-B491-ACC4A5B26739}" sibTransId="{4053D3E0-C4A8-4249-B50E-F0C87D67DDD4}"/>
    <dgm:cxn modelId="{62BEE7D5-04B3-471F-89C7-3C666D30CB87}" type="presOf" srcId="{740A6EE5-12E5-4532-AF58-4FE816DDE8F8}" destId="{29291AF6-156D-4D40-8893-BB640B7B944D}" srcOrd="0" destOrd="0" presId="urn:microsoft.com/office/officeart/2005/8/layout/hierarchy3"/>
    <dgm:cxn modelId="{200EB762-11C9-4071-AC59-78D78E69A851}" srcId="{E42FD22B-5E39-4353-9F8C-4168295CA946}" destId="{1D629AD3-B483-47CB-B843-D459DEB8231A}" srcOrd="1" destOrd="0" parTransId="{3ACD4D47-7057-46F3-89DD-389FD24F93D2}" sibTransId="{3196F7B8-473B-48F7-AAC1-B82D194B7F54}"/>
    <dgm:cxn modelId="{E8700146-2918-4F1D-9F50-0088B1255288}" type="presParOf" srcId="{8FD3714D-8332-43F3-80E5-F8EBAEF6BA4E}" destId="{786735BE-81A4-475A-9718-AB67476F8092}" srcOrd="0" destOrd="0" presId="urn:microsoft.com/office/officeart/2005/8/layout/hierarchy3"/>
    <dgm:cxn modelId="{1DB1E545-7AB6-45E8-8D57-A6E84DA4370E}" type="presParOf" srcId="{786735BE-81A4-475A-9718-AB67476F8092}" destId="{8EF4284E-24D0-4818-86D3-8DF3AE4F4A14}" srcOrd="0" destOrd="0" presId="urn:microsoft.com/office/officeart/2005/8/layout/hierarchy3"/>
    <dgm:cxn modelId="{C50861E8-1E37-451D-A028-20A620874C9E}" type="presParOf" srcId="{8EF4284E-24D0-4818-86D3-8DF3AE4F4A14}" destId="{CFFB90BC-6B05-40DB-85EC-BDC32AF11FD8}" srcOrd="0" destOrd="0" presId="urn:microsoft.com/office/officeart/2005/8/layout/hierarchy3"/>
    <dgm:cxn modelId="{2E7DF0B5-6CED-4B67-A956-9DFE9230FA1C}" type="presParOf" srcId="{8EF4284E-24D0-4818-86D3-8DF3AE4F4A14}" destId="{C96C2D3B-A428-43C2-900B-C18C15826992}" srcOrd="1" destOrd="0" presId="urn:microsoft.com/office/officeart/2005/8/layout/hierarchy3"/>
    <dgm:cxn modelId="{F63B15C6-E4CE-4884-8ACD-974B65BFECF3}" type="presParOf" srcId="{786735BE-81A4-475A-9718-AB67476F8092}" destId="{D65E9AEE-B085-4F55-B180-81FCC35DFA2B}" srcOrd="1" destOrd="0" presId="urn:microsoft.com/office/officeart/2005/8/layout/hierarchy3"/>
    <dgm:cxn modelId="{AB144921-CF1F-4520-929F-FAFCE02C309D}" type="presParOf" srcId="{D65E9AEE-B085-4F55-B180-81FCC35DFA2B}" destId="{8A80D2A0-E6C3-46F1-9D20-B32213410937}" srcOrd="0" destOrd="0" presId="urn:microsoft.com/office/officeart/2005/8/layout/hierarchy3"/>
    <dgm:cxn modelId="{321BDF2D-13B9-489E-998A-956BDE72851E}" type="presParOf" srcId="{D65E9AEE-B085-4F55-B180-81FCC35DFA2B}" destId="{29291AF6-156D-4D40-8893-BB640B7B944D}" srcOrd="1" destOrd="0" presId="urn:microsoft.com/office/officeart/2005/8/layout/hierarchy3"/>
    <dgm:cxn modelId="{1B91FEC3-1012-4FCA-9B8B-0113A80F4D0F}" type="presParOf" srcId="{D65E9AEE-B085-4F55-B180-81FCC35DFA2B}" destId="{AF2C4E6A-AD60-4B43-B893-57680BE214EB}" srcOrd="2" destOrd="0" presId="urn:microsoft.com/office/officeart/2005/8/layout/hierarchy3"/>
    <dgm:cxn modelId="{F42973C5-EDE6-4AD8-AEFA-D956E755BDD1}" type="presParOf" srcId="{D65E9AEE-B085-4F55-B180-81FCC35DFA2B}" destId="{CFFE274E-99F9-448F-838F-06FDEF49242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6</a:t>
          </a:r>
        </a:p>
        <a:p>
          <a:r>
            <a:rPr lang="es-MX" sz="2000" b="1" u="none" dirty="0" smtClean="0">
              <a:latin typeface="Arial" pitchFamily="34" charset="0"/>
              <a:cs typeface="Arial" pitchFamily="34" charset="0"/>
            </a:rPr>
            <a:t>AUTONOMOS DEL ESTADO</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ES" sz="2000" b="1" dirty="0" smtClean="0">
              <a:latin typeface="Arial" pitchFamily="34" charset="0"/>
              <a:cs typeface="Arial" pitchFamily="34" charset="0"/>
            </a:rPr>
            <a:t>LOS ÓRGANOS QUE LA CONSTITUCIÓN LOCAL LES CONCEDIÓ AUTONOMÍA</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pt>
    <dgm:pt modelId="{8EF4284E-24D0-4818-86D3-8DF3AE4F4A14}" type="pres">
      <dgm:prSet presAssocID="{E42FD22B-5E39-4353-9F8C-4168295CA946}" presName="rootComposite" presStyleCnt="0"/>
      <dgm:spPr/>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75251" custScaleY="114210" custLinFactNeighborX="1061" custLinFactNeighborY="-642">
        <dgm:presLayoutVars>
          <dgm:bulletEnabled val="1"/>
        </dgm:presLayoutVars>
      </dgm:prSet>
      <dgm:spPr/>
      <dgm:t>
        <a:bodyPr/>
        <a:lstStyle/>
        <a:p>
          <a:endParaRPr lang="es-MX"/>
        </a:p>
      </dgm:t>
    </dgm:pt>
  </dgm:ptLst>
  <dgm:cxnLst>
    <dgm:cxn modelId="{F01F9DE7-AB02-4369-A919-765639AFFCC8}" type="presOf" srcId="{E42FD22B-5E39-4353-9F8C-4168295CA946}" destId="{CFFB90BC-6B05-40DB-85EC-BDC32AF11FD8}" srcOrd="0" destOrd="0" presId="urn:microsoft.com/office/officeart/2005/8/layout/hierarchy3"/>
    <dgm:cxn modelId="{613D8928-50D3-473D-98E8-D7F5767E2942}" type="presOf" srcId="{740A6EE5-12E5-4532-AF58-4FE816DDE8F8}" destId="{29291AF6-156D-4D40-8893-BB640B7B944D}" srcOrd="0"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81927FDE-26D0-433A-8D8E-0DA3FD8DB16B}" srcId="{0C1AFCB0-0932-46FB-8230-9D97CC7A0375}" destId="{E42FD22B-5E39-4353-9F8C-4168295CA946}" srcOrd="0" destOrd="0" parTransId="{09FF588D-CFE0-4349-B491-ACC4A5B26739}" sibTransId="{4053D3E0-C4A8-4249-B50E-F0C87D67DDD4}"/>
    <dgm:cxn modelId="{FAF0F6A7-07BC-45C3-873E-64F531D35096}" type="presOf" srcId="{E42FD22B-5E39-4353-9F8C-4168295CA946}" destId="{C96C2D3B-A428-43C2-900B-C18C15826992}" srcOrd="1" destOrd="0" presId="urn:microsoft.com/office/officeart/2005/8/layout/hierarchy3"/>
    <dgm:cxn modelId="{CDDEDCE4-73C5-48D2-9387-7CDF3D0801EE}" type="presOf" srcId="{B63A58D0-1320-4813-859D-82F8C04BB381}" destId="{8A80D2A0-E6C3-46F1-9D20-B32213410937}" srcOrd="0" destOrd="0" presId="urn:microsoft.com/office/officeart/2005/8/layout/hierarchy3"/>
    <dgm:cxn modelId="{E3F644E4-9DA9-402C-B006-E3C2CCEC7E4E}" type="presOf" srcId="{0C1AFCB0-0932-46FB-8230-9D97CC7A0375}" destId="{8FD3714D-8332-43F3-80E5-F8EBAEF6BA4E}" srcOrd="0" destOrd="0" presId="urn:microsoft.com/office/officeart/2005/8/layout/hierarchy3"/>
    <dgm:cxn modelId="{00274B85-3C2D-4166-A1CF-A1E1F15BCF0E}" type="presParOf" srcId="{8FD3714D-8332-43F3-80E5-F8EBAEF6BA4E}" destId="{786735BE-81A4-475A-9718-AB67476F8092}" srcOrd="0" destOrd="0" presId="urn:microsoft.com/office/officeart/2005/8/layout/hierarchy3"/>
    <dgm:cxn modelId="{6A53A612-3882-45B0-AD42-0CD3E15DCD75}" type="presParOf" srcId="{786735BE-81A4-475A-9718-AB67476F8092}" destId="{8EF4284E-24D0-4818-86D3-8DF3AE4F4A14}" srcOrd="0" destOrd="0" presId="urn:microsoft.com/office/officeart/2005/8/layout/hierarchy3"/>
    <dgm:cxn modelId="{D44A9FAD-209B-4839-B539-30AABCC5647A}" type="presParOf" srcId="{8EF4284E-24D0-4818-86D3-8DF3AE4F4A14}" destId="{CFFB90BC-6B05-40DB-85EC-BDC32AF11FD8}" srcOrd="0" destOrd="0" presId="urn:microsoft.com/office/officeart/2005/8/layout/hierarchy3"/>
    <dgm:cxn modelId="{70542FC9-85EE-4145-A541-C275D48493FF}" type="presParOf" srcId="{8EF4284E-24D0-4818-86D3-8DF3AE4F4A14}" destId="{C96C2D3B-A428-43C2-900B-C18C15826992}" srcOrd="1" destOrd="0" presId="urn:microsoft.com/office/officeart/2005/8/layout/hierarchy3"/>
    <dgm:cxn modelId="{5C008650-8720-4D8C-BB3F-8DBBC1DED146}" type="presParOf" srcId="{786735BE-81A4-475A-9718-AB67476F8092}" destId="{D65E9AEE-B085-4F55-B180-81FCC35DFA2B}" srcOrd="1" destOrd="0" presId="urn:microsoft.com/office/officeart/2005/8/layout/hierarchy3"/>
    <dgm:cxn modelId="{5C265AF7-5C95-4C95-A227-D36AE2A4B88C}" type="presParOf" srcId="{D65E9AEE-B085-4F55-B180-81FCC35DFA2B}" destId="{8A80D2A0-E6C3-46F1-9D20-B32213410937}" srcOrd="0" destOrd="0" presId="urn:microsoft.com/office/officeart/2005/8/layout/hierarchy3"/>
    <dgm:cxn modelId="{786A4800-6990-498B-B710-DD95ED85E6BB}"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1AFCB0-0932-46FB-8230-9D97CC7A0375}" type="doc">
      <dgm:prSet loTypeId="urn:microsoft.com/office/officeart/2005/8/layout/hierarchy3" loCatId="hierarchy" qsTypeId="urn:microsoft.com/office/officeart/2005/8/quickstyle/3d2" qsCatId="3D" csTypeId="urn:microsoft.com/office/officeart/2005/8/colors/colorful2" csCatId="colorful" phldr="1"/>
      <dgm:spPr/>
      <dgm:t>
        <a:bodyPr/>
        <a:lstStyle/>
        <a:p>
          <a:endParaRPr lang="es-MX"/>
        </a:p>
      </dgm:t>
    </dgm:pt>
    <dgm:pt modelId="{E42FD22B-5E39-4353-9F8C-4168295CA946}">
      <dgm:prSet phldrT="[Texto]" custT="1"/>
      <dgm:spPr/>
      <dgm:t>
        <a:bodyPr/>
        <a:lstStyle/>
        <a:p>
          <a:r>
            <a:rPr lang="es-MX" sz="2000" b="1" u="sng" dirty="0" smtClean="0">
              <a:latin typeface="Arial" pitchFamily="34" charset="0"/>
              <a:cs typeface="Arial" pitchFamily="34" charset="0"/>
            </a:rPr>
            <a:t>TOMO 7</a:t>
          </a:r>
        </a:p>
        <a:p>
          <a:r>
            <a:rPr lang="es-MX" sz="2000" b="1" u="none" dirty="0" smtClean="0">
              <a:latin typeface="Arial" pitchFamily="34" charset="0"/>
              <a:cs typeface="Arial" pitchFamily="34" charset="0"/>
            </a:rPr>
            <a:t>SECTOR PARESESTATAL</a:t>
          </a:r>
          <a:endParaRPr lang="es-MX" sz="2000" u="none" dirty="0">
            <a:latin typeface="Arial" pitchFamily="34" charset="0"/>
            <a:cs typeface="Arial" pitchFamily="34" charset="0"/>
          </a:endParaRPr>
        </a:p>
      </dgm:t>
    </dgm:pt>
    <dgm:pt modelId="{09FF588D-CFE0-4349-B491-ACC4A5B26739}" type="parTrans" cxnId="{81927FDE-26D0-433A-8D8E-0DA3FD8DB16B}">
      <dgm:prSet/>
      <dgm:spPr/>
      <dgm:t>
        <a:bodyPr/>
        <a:lstStyle/>
        <a:p>
          <a:endParaRPr lang="es-MX"/>
        </a:p>
      </dgm:t>
    </dgm:pt>
    <dgm:pt modelId="{4053D3E0-C4A8-4249-B50E-F0C87D67DDD4}" type="sibTrans" cxnId="{81927FDE-26D0-433A-8D8E-0DA3FD8DB16B}">
      <dgm:prSet/>
      <dgm:spPr/>
      <dgm:t>
        <a:bodyPr/>
        <a:lstStyle/>
        <a:p>
          <a:endParaRPr lang="es-MX"/>
        </a:p>
      </dgm:t>
    </dgm:pt>
    <dgm:pt modelId="{740A6EE5-12E5-4532-AF58-4FE816DDE8F8}">
      <dgm:prSet phldrT="[Texto]" custT="1"/>
      <dgm:spPr/>
      <dgm:t>
        <a:bodyPr/>
        <a:lstStyle/>
        <a:p>
          <a:r>
            <a:rPr lang="es-MX" sz="2000" dirty="0" smtClean="0">
              <a:latin typeface="Arial" pitchFamily="34" charset="0"/>
              <a:cs typeface="Arial" pitchFamily="34" charset="0"/>
            </a:rPr>
            <a:t>En forma adicional a la presentación de las Cuentas Públicas se deberá integrar un </a:t>
          </a:r>
          <a:r>
            <a:rPr lang="es-MX" sz="2000" b="1" dirty="0" smtClean="0">
              <a:latin typeface="Arial" pitchFamily="34" charset="0"/>
              <a:cs typeface="Arial" pitchFamily="34" charset="0"/>
            </a:rPr>
            <a:t>Tomo sobre el Sector Paraestatal</a:t>
          </a:r>
          <a:endParaRPr lang="es-MX" sz="2000" b="1" dirty="0">
            <a:latin typeface="Arial" pitchFamily="34" charset="0"/>
            <a:cs typeface="Arial" pitchFamily="34" charset="0"/>
          </a:endParaRPr>
        </a:p>
      </dgm:t>
    </dgm:pt>
    <dgm:pt modelId="{B63A58D0-1320-4813-859D-82F8C04BB381}" type="parTrans" cxnId="{20A87F82-5FCE-4A77-A35B-7683D565B056}">
      <dgm:prSet/>
      <dgm:spPr/>
      <dgm:t>
        <a:bodyPr/>
        <a:lstStyle/>
        <a:p>
          <a:endParaRPr lang="es-MX"/>
        </a:p>
      </dgm:t>
    </dgm:pt>
    <dgm:pt modelId="{367A86CE-9F61-47BE-A4C8-64AFF688A96F}" type="sibTrans" cxnId="{20A87F82-5FCE-4A77-A35B-7683D565B056}">
      <dgm:prSet/>
      <dgm:spPr/>
      <dgm:t>
        <a:bodyPr/>
        <a:lstStyle/>
        <a:p>
          <a:endParaRPr lang="es-MX"/>
        </a:p>
      </dgm:t>
    </dgm:pt>
    <dgm:pt modelId="{8FD3714D-8332-43F3-80E5-F8EBAEF6BA4E}" type="pres">
      <dgm:prSet presAssocID="{0C1AFCB0-0932-46FB-8230-9D97CC7A0375}" presName="diagram" presStyleCnt="0">
        <dgm:presLayoutVars>
          <dgm:chPref val="1"/>
          <dgm:dir/>
          <dgm:animOne val="branch"/>
          <dgm:animLvl val="lvl"/>
          <dgm:resizeHandles/>
        </dgm:presLayoutVars>
      </dgm:prSet>
      <dgm:spPr/>
      <dgm:t>
        <a:bodyPr/>
        <a:lstStyle/>
        <a:p>
          <a:endParaRPr lang="es-MX"/>
        </a:p>
      </dgm:t>
    </dgm:pt>
    <dgm:pt modelId="{786735BE-81A4-475A-9718-AB67476F8092}" type="pres">
      <dgm:prSet presAssocID="{E42FD22B-5E39-4353-9F8C-4168295CA946}" presName="root" presStyleCnt="0"/>
      <dgm:spPr/>
      <dgm:t>
        <a:bodyPr/>
        <a:lstStyle/>
        <a:p>
          <a:endParaRPr lang="es-MX"/>
        </a:p>
      </dgm:t>
    </dgm:pt>
    <dgm:pt modelId="{8EF4284E-24D0-4818-86D3-8DF3AE4F4A14}" type="pres">
      <dgm:prSet presAssocID="{E42FD22B-5E39-4353-9F8C-4168295CA946}" presName="rootComposite" presStyleCnt="0"/>
      <dgm:spPr/>
      <dgm:t>
        <a:bodyPr/>
        <a:lstStyle/>
        <a:p>
          <a:endParaRPr lang="es-MX"/>
        </a:p>
      </dgm:t>
    </dgm:pt>
    <dgm:pt modelId="{CFFB90BC-6B05-40DB-85EC-BDC32AF11FD8}" type="pres">
      <dgm:prSet presAssocID="{E42FD22B-5E39-4353-9F8C-4168295CA946}" presName="rootText" presStyleLbl="node1" presStyleIdx="0" presStyleCnt="1" custScaleX="109941" custScaleY="36221"/>
      <dgm:spPr/>
      <dgm:t>
        <a:bodyPr/>
        <a:lstStyle/>
        <a:p>
          <a:endParaRPr lang="es-MX"/>
        </a:p>
      </dgm:t>
    </dgm:pt>
    <dgm:pt modelId="{C96C2D3B-A428-43C2-900B-C18C15826992}" type="pres">
      <dgm:prSet presAssocID="{E42FD22B-5E39-4353-9F8C-4168295CA946}" presName="rootConnector" presStyleLbl="node1" presStyleIdx="0" presStyleCnt="1"/>
      <dgm:spPr/>
      <dgm:t>
        <a:bodyPr/>
        <a:lstStyle/>
        <a:p>
          <a:endParaRPr lang="es-MX"/>
        </a:p>
      </dgm:t>
    </dgm:pt>
    <dgm:pt modelId="{D65E9AEE-B085-4F55-B180-81FCC35DFA2B}" type="pres">
      <dgm:prSet presAssocID="{E42FD22B-5E39-4353-9F8C-4168295CA946}" presName="childShape" presStyleCnt="0"/>
      <dgm:spPr/>
      <dgm:t>
        <a:bodyPr/>
        <a:lstStyle/>
        <a:p>
          <a:endParaRPr lang="es-MX"/>
        </a:p>
      </dgm:t>
    </dgm:pt>
    <dgm:pt modelId="{8A80D2A0-E6C3-46F1-9D20-B32213410937}" type="pres">
      <dgm:prSet presAssocID="{B63A58D0-1320-4813-859D-82F8C04BB381}" presName="Name13" presStyleLbl="parChTrans1D2" presStyleIdx="0" presStyleCnt="1"/>
      <dgm:spPr/>
      <dgm:t>
        <a:bodyPr/>
        <a:lstStyle/>
        <a:p>
          <a:endParaRPr lang="es-MX"/>
        </a:p>
      </dgm:t>
    </dgm:pt>
    <dgm:pt modelId="{29291AF6-156D-4D40-8893-BB640B7B944D}" type="pres">
      <dgm:prSet presAssocID="{740A6EE5-12E5-4532-AF58-4FE816DDE8F8}" presName="childText" presStyleLbl="bgAcc1" presStyleIdx="0" presStyleCnt="1" custScaleX="91303" custScaleY="114210" custLinFactNeighborX="1061" custLinFactNeighborY="-642">
        <dgm:presLayoutVars>
          <dgm:bulletEnabled val="1"/>
        </dgm:presLayoutVars>
      </dgm:prSet>
      <dgm:spPr/>
      <dgm:t>
        <a:bodyPr/>
        <a:lstStyle/>
        <a:p>
          <a:endParaRPr lang="es-MX"/>
        </a:p>
      </dgm:t>
    </dgm:pt>
  </dgm:ptLst>
  <dgm:cxnLst>
    <dgm:cxn modelId="{DF55046C-2FE6-4371-91C1-4508BA180A81}" type="presOf" srcId="{E42FD22B-5E39-4353-9F8C-4168295CA946}" destId="{C96C2D3B-A428-43C2-900B-C18C15826992}" srcOrd="1" destOrd="0" presId="urn:microsoft.com/office/officeart/2005/8/layout/hierarchy3"/>
    <dgm:cxn modelId="{20A87F82-5FCE-4A77-A35B-7683D565B056}" srcId="{E42FD22B-5E39-4353-9F8C-4168295CA946}" destId="{740A6EE5-12E5-4532-AF58-4FE816DDE8F8}" srcOrd="0" destOrd="0" parTransId="{B63A58D0-1320-4813-859D-82F8C04BB381}" sibTransId="{367A86CE-9F61-47BE-A4C8-64AFF688A96F}"/>
    <dgm:cxn modelId="{81927FDE-26D0-433A-8D8E-0DA3FD8DB16B}" srcId="{0C1AFCB0-0932-46FB-8230-9D97CC7A0375}" destId="{E42FD22B-5E39-4353-9F8C-4168295CA946}" srcOrd="0" destOrd="0" parTransId="{09FF588D-CFE0-4349-B491-ACC4A5B26739}" sibTransId="{4053D3E0-C4A8-4249-B50E-F0C87D67DDD4}"/>
    <dgm:cxn modelId="{E5AA0573-CD2A-4301-A901-CCF43F91BB53}" type="presOf" srcId="{0C1AFCB0-0932-46FB-8230-9D97CC7A0375}" destId="{8FD3714D-8332-43F3-80E5-F8EBAEF6BA4E}" srcOrd="0" destOrd="0" presId="urn:microsoft.com/office/officeart/2005/8/layout/hierarchy3"/>
    <dgm:cxn modelId="{F3CA0C59-02AC-4BEF-90F7-94A44A523495}" type="presOf" srcId="{E42FD22B-5E39-4353-9F8C-4168295CA946}" destId="{CFFB90BC-6B05-40DB-85EC-BDC32AF11FD8}" srcOrd="0" destOrd="0" presId="urn:microsoft.com/office/officeart/2005/8/layout/hierarchy3"/>
    <dgm:cxn modelId="{32110A65-4941-4B1E-B01C-EC53C5EED285}" type="presOf" srcId="{740A6EE5-12E5-4532-AF58-4FE816DDE8F8}" destId="{29291AF6-156D-4D40-8893-BB640B7B944D}" srcOrd="0" destOrd="0" presId="urn:microsoft.com/office/officeart/2005/8/layout/hierarchy3"/>
    <dgm:cxn modelId="{F0B5B089-F956-4E72-9F97-AF82576E8632}" type="presOf" srcId="{B63A58D0-1320-4813-859D-82F8C04BB381}" destId="{8A80D2A0-E6C3-46F1-9D20-B32213410937}" srcOrd="0" destOrd="0" presId="urn:microsoft.com/office/officeart/2005/8/layout/hierarchy3"/>
    <dgm:cxn modelId="{26FB9BD5-74F9-42CA-875D-55D198CAED2B}" type="presParOf" srcId="{8FD3714D-8332-43F3-80E5-F8EBAEF6BA4E}" destId="{786735BE-81A4-475A-9718-AB67476F8092}" srcOrd="0" destOrd="0" presId="urn:microsoft.com/office/officeart/2005/8/layout/hierarchy3"/>
    <dgm:cxn modelId="{A7FF88F8-CB93-478A-BED7-D8C14BF0EB64}" type="presParOf" srcId="{786735BE-81A4-475A-9718-AB67476F8092}" destId="{8EF4284E-24D0-4818-86D3-8DF3AE4F4A14}" srcOrd="0" destOrd="0" presId="urn:microsoft.com/office/officeart/2005/8/layout/hierarchy3"/>
    <dgm:cxn modelId="{870BEF31-E02B-4846-8FC3-A3CAD88B89F5}" type="presParOf" srcId="{8EF4284E-24D0-4818-86D3-8DF3AE4F4A14}" destId="{CFFB90BC-6B05-40DB-85EC-BDC32AF11FD8}" srcOrd="0" destOrd="0" presId="urn:microsoft.com/office/officeart/2005/8/layout/hierarchy3"/>
    <dgm:cxn modelId="{B18C7868-55C4-4F5E-9884-787C0F27FBBC}" type="presParOf" srcId="{8EF4284E-24D0-4818-86D3-8DF3AE4F4A14}" destId="{C96C2D3B-A428-43C2-900B-C18C15826992}" srcOrd="1" destOrd="0" presId="urn:microsoft.com/office/officeart/2005/8/layout/hierarchy3"/>
    <dgm:cxn modelId="{43A4D862-14B2-4193-A9A1-C50BB14EE24C}" type="presParOf" srcId="{786735BE-81A4-475A-9718-AB67476F8092}" destId="{D65E9AEE-B085-4F55-B180-81FCC35DFA2B}" srcOrd="1" destOrd="0" presId="urn:microsoft.com/office/officeart/2005/8/layout/hierarchy3"/>
    <dgm:cxn modelId="{F2B2C8D3-98CF-4F17-8FF3-F35828AB3A6D}" type="presParOf" srcId="{D65E9AEE-B085-4F55-B180-81FCC35DFA2B}" destId="{8A80D2A0-E6C3-46F1-9D20-B32213410937}" srcOrd="0" destOrd="0" presId="urn:microsoft.com/office/officeart/2005/8/layout/hierarchy3"/>
    <dgm:cxn modelId="{B70A0B1E-47A6-4446-AB49-43C2F976C221}" type="presParOf" srcId="{D65E9AEE-B085-4F55-B180-81FCC35DFA2B}" destId="{29291AF6-156D-4D40-8893-BB640B7B944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4524C08-23E6-4ED9-AE51-BA69AC796364}" type="doc">
      <dgm:prSet loTypeId="urn:microsoft.com/office/officeart/2005/8/layout/lProcess1" loCatId="process" qsTypeId="urn:microsoft.com/office/officeart/2005/8/quickstyle/3d1" qsCatId="3D" csTypeId="urn:microsoft.com/office/officeart/2005/8/colors/colorful4" csCatId="colorful" phldr="1"/>
      <dgm:spPr/>
      <dgm:t>
        <a:bodyPr/>
        <a:lstStyle/>
        <a:p>
          <a:endParaRPr lang="es-MX"/>
        </a:p>
      </dgm:t>
    </dgm:pt>
    <dgm:pt modelId="{31202996-1761-45B0-815E-3B652DC94C89}">
      <dgm:prSet phldrT="[Texto]"/>
      <dgm:spPr/>
      <dgm:t>
        <a:bodyPr/>
        <a:lstStyle/>
        <a:p>
          <a:r>
            <a:rPr lang="es-ES" b="1" dirty="0" smtClean="0">
              <a:latin typeface="Arial" pitchFamily="34" charset="0"/>
              <a:cs typeface="Arial" pitchFamily="34" charset="0"/>
            </a:rPr>
            <a:t>Estados financieros a consolidar</a:t>
          </a:r>
          <a:endParaRPr lang="es-MX" dirty="0">
            <a:latin typeface="Arial" pitchFamily="34" charset="0"/>
            <a:cs typeface="Arial" pitchFamily="34" charset="0"/>
          </a:endParaRPr>
        </a:p>
      </dgm:t>
    </dgm:pt>
    <dgm:pt modelId="{24B7C798-72E4-485A-BBF8-61D005ADF8C9}" type="parTrans" cxnId="{A02E7C53-ADCE-4B39-8A4D-E28274DC98D0}">
      <dgm:prSet/>
      <dgm:spPr/>
      <dgm:t>
        <a:bodyPr/>
        <a:lstStyle/>
        <a:p>
          <a:endParaRPr lang="es-MX">
            <a:latin typeface="Arial" pitchFamily="34" charset="0"/>
            <a:cs typeface="Arial" pitchFamily="34" charset="0"/>
          </a:endParaRPr>
        </a:p>
      </dgm:t>
    </dgm:pt>
    <dgm:pt modelId="{3C1B83CD-B4C8-41DF-B1A7-84775EA5DFB8}" type="sibTrans" cxnId="{A02E7C53-ADCE-4B39-8A4D-E28274DC98D0}">
      <dgm:prSet/>
      <dgm:spPr/>
      <dgm:t>
        <a:bodyPr/>
        <a:lstStyle/>
        <a:p>
          <a:endParaRPr lang="es-MX">
            <a:latin typeface="Arial" pitchFamily="34" charset="0"/>
            <a:cs typeface="Arial" pitchFamily="34" charset="0"/>
          </a:endParaRPr>
        </a:p>
      </dgm:t>
    </dgm:pt>
    <dgm:pt modelId="{A0BD3FBA-1BD5-4231-951C-3D222333E872}">
      <dgm:prSet phldrT="[Texto]"/>
      <dgm:spPr/>
      <dgm:t>
        <a:bodyPr/>
        <a:lstStyle/>
        <a:p>
          <a:r>
            <a:rPr lang="es-ES"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4F4B131-1B06-4249-A93D-77715D0D2D2D}" type="parTrans" cxnId="{4CDB2DA5-5F31-4747-B2F4-97F4977861BE}">
      <dgm:prSet/>
      <dgm:spPr/>
      <dgm:t>
        <a:bodyPr/>
        <a:lstStyle/>
        <a:p>
          <a:endParaRPr lang="es-MX">
            <a:latin typeface="Arial" pitchFamily="34" charset="0"/>
            <a:cs typeface="Arial" pitchFamily="34" charset="0"/>
          </a:endParaRPr>
        </a:p>
      </dgm:t>
    </dgm:pt>
    <dgm:pt modelId="{548E7A77-90D8-4C47-BA87-C7F32DCA7E5A}" type="sibTrans" cxnId="{4CDB2DA5-5F31-4747-B2F4-97F4977861BE}">
      <dgm:prSet/>
      <dgm:spPr/>
      <dgm:t>
        <a:bodyPr/>
        <a:lstStyle/>
        <a:p>
          <a:endParaRPr lang="es-MX">
            <a:latin typeface="Arial" pitchFamily="34" charset="0"/>
            <a:cs typeface="Arial" pitchFamily="34" charset="0"/>
          </a:endParaRPr>
        </a:p>
      </dgm:t>
    </dgm:pt>
    <dgm:pt modelId="{F8675810-729C-4E59-8859-37981D51DF83}">
      <dgm:prSet phldrT="[Texto]"/>
      <dgm:spPr/>
      <dgm:t>
        <a:bodyPr/>
        <a:lstStyle/>
        <a:p>
          <a:r>
            <a:rPr lang="es-ES" dirty="0" smtClean="0">
              <a:latin typeface="Arial" pitchFamily="34" charset="0"/>
              <a:cs typeface="Arial" pitchFamily="34" charset="0"/>
            </a:rPr>
            <a:t>Estado de actividades</a:t>
          </a:r>
          <a:endParaRPr lang="es-MX" dirty="0">
            <a:latin typeface="Arial" pitchFamily="34" charset="0"/>
            <a:cs typeface="Arial" pitchFamily="34" charset="0"/>
          </a:endParaRPr>
        </a:p>
      </dgm:t>
    </dgm:pt>
    <dgm:pt modelId="{D4DFA046-3E3B-4104-9711-75FB33CA8775}" type="parTrans" cxnId="{C6B569A7-4B17-4259-8E31-9C97FE8C5FF6}">
      <dgm:prSet/>
      <dgm:spPr/>
      <dgm:t>
        <a:bodyPr/>
        <a:lstStyle/>
        <a:p>
          <a:endParaRPr lang="es-MX">
            <a:latin typeface="Arial" pitchFamily="34" charset="0"/>
            <a:cs typeface="Arial" pitchFamily="34" charset="0"/>
          </a:endParaRPr>
        </a:p>
      </dgm:t>
    </dgm:pt>
    <dgm:pt modelId="{09D7C8AC-E042-47C1-8643-6BF851192A5F}" type="sibTrans" cxnId="{C6B569A7-4B17-4259-8E31-9C97FE8C5FF6}">
      <dgm:prSet/>
      <dgm:spPr/>
      <dgm:t>
        <a:bodyPr/>
        <a:lstStyle/>
        <a:p>
          <a:endParaRPr lang="es-MX">
            <a:latin typeface="Arial" pitchFamily="34" charset="0"/>
            <a:cs typeface="Arial" pitchFamily="34" charset="0"/>
          </a:endParaRPr>
        </a:p>
      </dgm:t>
    </dgm:pt>
    <dgm:pt modelId="{EF8D8886-6C5A-4E8E-8C3F-2C98A759BD36}">
      <dgm:prSet phldrT="[Texto]"/>
      <dgm:spPr/>
      <dgm:t>
        <a:bodyPr/>
        <a:lstStyle/>
        <a:p>
          <a:r>
            <a:rPr lang="es-ES" dirty="0" smtClean="0">
              <a:latin typeface="Arial" pitchFamily="34" charset="0"/>
              <a:cs typeface="Arial" pitchFamily="34" charset="0"/>
            </a:rPr>
            <a:t>Estado de variación de la hacienda pública</a:t>
          </a:r>
          <a:endParaRPr lang="es-MX" dirty="0">
            <a:latin typeface="Arial" pitchFamily="34" charset="0"/>
            <a:cs typeface="Arial" pitchFamily="34" charset="0"/>
          </a:endParaRPr>
        </a:p>
      </dgm:t>
    </dgm:pt>
    <dgm:pt modelId="{1C43638F-3AC7-4ECD-A99A-C756A9A435B6}" type="parTrans" cxnId="{7EFF626C-1F4E-45E6-8284-8C6E4C0CCEBD}">
      <dgm:prSet/>
      <dgm:spPr/>
      <dgm:t>
        <a:bodyPr/>
        <a:lstStyle/>
        <a:p>
          <a:endParaRPr lang="es-MX">
            <a:latin typeface="Arial" pitchFamily="34" charset="0"/>
            <a:cs typeface="Arial" pitchFamily="34" charset="0"/>
          </a:endParaRPr>
        </a:p>
      </dgm:t>
    </dgm:pt>
    <dgm:pt modelId="{927818BD-B690-4B32-8217-91887FA5BC65}" type="sibTrans" cxnId="{7EFF626C-1F4E-45E6-8284-8C6E4C0CCEBD}">
      <dgm:prSet/>
      <dgm:spPr/>
      <dgm:t>
        <a:bodyPr/>
        <a:lstStyle/>
        <a:p>
          <a:endParaRPr lang="es-MX">
            <a:latin typeface="Arial" pitchFamily="34" charset="0"/>
            <a:cs typeface="Arial" pitchFamily="34" charset="0"/>
          </a:endParaRPr>
        </a:p>
      </dgm:t>
    </dgm:pt>
    <dgm:pt modelId="{3A9EF642-74AA-40E1-984F-BE13B0B641F5}">
      <dgm:prSet phldrT="[Texto]"/>
      <dgm:spPr/>
      <dgm:t>
        <a:bodyPr/>
        <a:lstStyle/>
        <a:p>
          <a:r>
            <a:rPr lang="es-ES" dirty="0" smtClean="0">
              <a:latin typeface="Arial" pitchFamily="34" charset="0"/>
              <a:cs typeface="Arial" pitchFamily="34" charset="0"/>
            </a:rPr>
            <a:t>Estado de cambios en la situación financiera</a:t>
          </a:r>
          <a:endParaRPr lang="es-MX" dirty="0">
            <a:latin typeface="Arial" pitchFamily="34" charset="0"/>
            <a:cs typeface="Arial" pitchFamily="34" charset="0"/>
          </a:endParaRPr>
        </a:p>
      </dgm:t>
    </dgm:pt>
    <dgm:pt modelId="{EAEF4706-3D4A-4566-994C-4595C616180D}" type="parTrans" cxnId="{5E600544-664F-4B38-B1DF-3A4BE3AEAB47}">
      <dgm:prSet/>
      <dgm:spPr/>
      <dgm:t>
        <a:bodyPr/>
        <a:lstStyle/>
        <a:p>
          <a:endParaRPr lang="es-MX">
            <a:latin typeface="Arial" pitchFamily="34" charset="0"/>
            <a:cs typeface="Arial" pitchFamily="34" charset="0"/>
          </a:endParaRPr>
        </a:p>
      </dgm:t>
    </dgm:pt>
    <dgm:pt modelId="{C9F59CE0-9BC4-4ED4-9904-ABD535C43924}" type="sibTrans" cxnId="{5E600544-664F-4B38-B1DF-3A4BE3AEAB47}">
      <dgm:prSet/>
      <dgm:spPr/>
      <dgm:t>
        <a:bodyPr/>
        <a:lstStyle/>
        <a:p>
          <a:endParaRPr lang="es-MX">
            <a:latin typeface="Arial" pitchFamily="34" charset="0"/>
            <a:cs typeface="Arial" pitchFamily="34" charset="0"/>
          </a:endParaRPr>
        </a:p>
      </dgm:t>
    </dgm:pt>
    <dgm:pt modelId="{9F030FB0-7979-4E31-85B2-82508D3A6142}">
      <dgm:prSet phldrT="[Texto]"/>
      <dgm:spPr/>
      <dgm:t>
        <a:bodyPr/>
        <a:lstStyle/>
        <a:p>
          <a:r>
            <a:rPr lang="es-ES" dirty="0" smtClean="0">
              <a:latin typeface="Arial" pitchFamily="34" charset="0"/>
              <a:cs typeface="Arial" pitchFamily="34" charset="0"/>
            </a:rPr>
            <a:t>Estado de flujos de efectivo</a:t>
          </a:r>
          <a:endParaRPr lang="es-MX" dirty="0">
            <a:latin typeface="Arial" pitchFamily="34" charset="0"/>
            <a:cs typeface="Arial" pitchFamily="34" charset="0"/>
          </a:endParaRPr>
        </a:p>
      </dgm:t>
    </dgm:pt>
    <dgm:pt modelId="{4006ABFD-AB89-4767-8554-582405DE3296}" type="parTrans" cxnId="{42178574-FCCD-4CF6-81CC-3546AAC4A3F0}">
      <dgm:prSet/>
      <dgm:spPr/>
      <dgm:t>
        <a:bodyPr/>
        <a:lstStyle/>
        <a:p>
          <a:endParaRPr lang="es-MX">
            <a:latin typeface="Arial" pitchFamily="34" charset="0"/>
            <a:cs typeface="Arial" pitchFamily="34" charset="0"/>
          </a:endParaRPr>
        </a:p>
      </dgm:t>
    </dgm:pt>
    <dgm:pt modelId="{931F24B9-9436-4534-89FD-7909642F23E0}" type="sibTrans" cxnId="{42178574-FCCD-4CF6-81CC-3546AAC4A3F0}">
      <dgm:prSet/>
      <dgm:spPr/>
      <dgm:t>
        <a:bodyPr/>
        <a:lstStyle/>
        <a:p>
          <a:endParaRPr lang="es-MX">
            <a:latin typeface="Arial" pitchFamily="34" charset="0"/>
            <a:cs typeface="Arial" pitchFamily="34" charset="0"/>
          </a:endParaRPr>
        </a:p>
      </dgm:t>
    </dgm:pt>
    <dgm:pt modelId="{6E481D75-2350-45AA-BA7A-19270ADF2BD2}" type="pres">
      <dgm:prSet presAssocID="{A4524C08-23E6-4ED9-AE51-BA69AC796364}" presName="Name0" presStyleCnt="0">
        <dgm:presLayoutVars>
          <dgm:dir/>
          <dgm:animLvl val="lvl"/>
          <dgm:resizeHandles val="exact"/>
        </dgm:presLayoutVars>
      </dgm:prSet>
      <dgm:spPr/>
      <dgm:t>
        <a:bodyPr/>
        <a:lstStyle/>
        <a:p>
          <a:endParaRPr lang="es-MX"/>
        </a:p>
      </dgm:t>
    </dgm:pt>
    <dgm:pt modelId="{D51495F6-8281-4D01-950E-34337CF74517}" type="pres">
      <dgm:prSet presAssocID="{31202996-1761-45B0-815E-3B652DC94C89}" presName="vertFlow" presStyleCnt="0"/>
      <dgm:spPr/>
    </dgm:pt>
    <dgm:pt modelId="{F4C7D974-FE6E-4CDE-9D23-D06774A41264}" type="pres">
      <dgm:prSet presAssocID="{31202996-1761-45B0-815E-3B652DC94C89}" presName="header" presStyleLbl="node1" presStyleIdx="0" presStyleCnt="1" custScaleX="230481"/>
      <dgm:spPr/>
      <dgm:t>
        <a:bodyPr/>
        <a:lstStyle/>
        <a:p>
          <a:endParaRPr lang="es-MX"/>
        </a:p>
      </dgm:t>
    </dgm:pt>
    <dgm:pt modelId="{0C3CE9AD-62A1-443A-9F4F-AF077010E111}" type="pres">
      <dgm:prSet presAssocID="{44F4B131-1B06-4249-A93D-77715D0D2D2D}" presName="parTrans" presStyleLbl="sibTrans2D1" presStyleIdx="0" presStyleCnt="5"/>
      <dgm:spPr/>
      <dgm:t>
        <a:bodyPr/>
        <a:lstStyle/>
        <a:p>
          <a:endParaRPr lang="es-MX"/>
        </a:p>
      </dgm:t>
    </dgm:pt>
    <dgm:pt modelId="{BE309ABC-3072-4BCB-87BE-D43414ED8B2E}" type="pres">
      <dgm:prSet presAssocID="{A0BD3FBA-1BD5-4231-951C-3D222333E872}" presName="child" presStyleLbl="alignAccFollowNode1" presStyleIdx="0" presStyleCnt="5" custScaleX="209420" custScaleY="79165">
        <dgm:presLayoutVars>
          <dgm:chMax val="0"/>
          <dgm:bulletEnabled val="1"/>
        </dgm:presLayoutVars>
      </dgm:prSet>
      <dgm:spPr/>
      <dgm:t>
        <a:bodyPr/>
        <a:lstStyle/>
        <a:p>
          <a:endParaRPr lang="es-MX"/>
        </a:p>
      </dgm:t>
    </dgm:pt>
    <dgm:pt modelId="{21699456-A4E4-40E0-9CE4-E8F1C8B6AD49}" type="pres">
      <dgm:prSet presAssocID="{548E7A77-90D8-4C47-BA87-C7F32DCA7E5A}" presName="sibTrans" presStyleLbl="sibTrans2D1" presStyleIdx="1" presStyleCnt="5"/>
      <dgm:spPr/>
      <dgm:t>
        <a:bodyPr/>
        <a:lstStyle/>
        <a:p>
          <a:endParaRPr lang="es-MX"/>
        </a:p>
      </dgm:t>
    </dgm:pt>
    <dgm:pt modelId="{2F825D33-1485-4867-AF68-C167F5CEBB85}" type="pres">
      <dgm:prSet presAssocID="{F8675810-729C-4E59-8859-37981D51DF83}" presName="child" presStyleLbl="alignAccFollowNode1" presStyleIdx="1" presStyleCnt="5" custScaleX="209420" custScaleY="79165">
        <dgm:presLayoutVars>
          <dgm:chMax val="0"/>
          <dgm:bulletEnabled val="1"/>
        </dgm:presLayoutVars>
      </dgm:prSet>
      <dgm:spPr/>
      <dgm:t>
        <a:bodyPr/>
        <a:lstStyle/>
        <a:p>
          <a:endParaRPr lang="es-MX"/>
        </a:p>
      </dgm:t>
    </dgm:pt>
    <dgm:pt modelId="{393E7704-EC13-4354-8C18-EA7E2F5E6241}" type="pres">
      <dgm:prSet presAssocID="{09D7C8AC-E042-47C1-8643-6BF851192A5F}" presName="sibTrans" presStyleLbl="sibTrans2D1" presStyleIdx="2" presStyleCnt="5"/>
      <dgm:spPr/>
      <dgm:t>
        <a:bodyPr/>
        <a:lstStyle/>
        <a:p>
          <a:endParaRPr lang="es-MX"/>
        </a:p>
      </dgm:t>
    </dgm:pt>
    <dgm:pt modelId="{01E7D8E5-C768-4688-B515-43B5E8465C56}" type="pres">
      <dgm:prSet presAssocID="{EF8D8886-6C5A-4E8E-8C3F-2C98A759BD36}" presName="child" presStyleLbl="alignAccFollowNode1" presStyleIdx="2" presStyleCnt="5" custScaleX="209420" custScaleY="79165">
        <dgm:presLayoutVars>
          <dgm:chMax val="0"/>
          <dgm:bulletEnabled val="1"/>
        </dgm:presLayoutVars>
      </dgm:prSet>
      <dgm:spPr/>
      <dgm:t>
        <a:bodyPr/>
        <a:lstStyle/>
        <a:p>
          <a:endParaRPr lang="es-MX"/>
        </a:p>
      </dgm:t>
    </dgm:pt>
    <dgm:pt modelId="{56ACD145-E5C1-4B49-8F3A-D6EB85144275}" type="pres">
      <dgm:prSet presAssocID="{927818BD-B690-4B32-8217-91887FA5BC65}" presName="sibTrans" presStyleLbl="sibTrans2D1" presStyleIdx="3" presStyleCnt="5"/>
      <dgm:spPr/>
      <dgm:t>
        <a:bodyPr/>
        <a:lstStyle/>
        <a:p>
          <a:endParaRPr lang="es-MX"/>
        </a:p>
      </dgm:t>
    </dgm:pt>
    <dgm:pt modelId="{01DC6DFD-8D54-4852-892F-7BED98EBFEC2}" type="pres">
      <dgm:prSet presAssocID="{3A9EF642-74AA-40E1-984F-BE13B0B641F5}" presName="child" presStyleLbl="alignAccFollowNode1" presStyleIdx="3" presStyleCnt="5" custScaleX="209420" custScaleY="79165">
        <dgm:presLayoutVars>
          <dgm:chMax val="0"/>
          <dgm:bulletEnabled val="1"/>
        </dgm:presLayoutVars>
      </dgm:prSet>
      <dgm:spPr/>
      <dgm:t>
        <a:bodyPr/>
        <a:lstStyle/>
        <a:p>
          <a:endParaRPr lang="es-MX"/>
        </a:p>
      </dgm:t>
    </dgm:pt>
    <dgm:pt modelId="{31585F2D-4C85-4AA0-A294-D9EFB3964B19}" type="pres">
      <dgm:prSet presAssocID="{C9F59CE0-9BC4-4ED4-9904-ABD535C43924}" presName="sibTrans" presStyleLbl="sibTrans2D1" presStyleIdx="4" presStyleCnt="5"/>
      <dgm:spPr/>
      <dgm:t>
        <a:bodyPr/>
        <a:lstStyle/>
        <a:p>
          <a:endParaRPr lang="es-MX"/>
        </a:p>
      </dgm:t>
    </dgm:pt>
    <dgm:pt modelId="{94AE5BEC-5158-4F68-B058-BB19A4048569}" type="pres">
      <dgm:prSet presAssocID="{9F030FB0-7979-4E31-85B2-82508D3A6142}" presName="child" presStyleLbl="alignAccFollowNode1" presStyleIdx="4" presStyleCnt="5" custScaleX="209420" custScaleY="79165">
        <dgm:presLayoutVars>
          <dgm:chMax val="0"/>
          <dgm:bulletEnabled val="1"/>
        </dgm:presLayoutVars>
      </dgm:prSet>
      <dgm:spPr/>
      <dgm:t>
        <a:bodyPr/>
        <a:lstStyle/>
        <a:p>
          <a:endParaRPr lang="es-MX"/>
        </a:p>
      </dgm:t>
    </dgm:pt>
  </dgm:ptLst>
  <dgm:cxnLst>
    <dgm:cxn modelId="{C6B569A7-4B17-4259-8E31-9C97FE8C5FF6}" srcId="{31202996-1761-45B0-815E-3B652DC94C89}" destId="{F8675810-729C-4E59-8859-37981D51DF83}" srcOrd="1" destOrd="0" parTransId="{D4DFA046-3E3B-4104-9711-75FB33CA8775}" sibTransId="{09D7C8AC-E042-47C1-8643-6BF851192A5F}"/>
    <dgm:cxn modelId="{4347D523-01B1-48DF-A45A-E10FDACA35D0}" type="presOf" srcId="{09D7C8AC-E042-47C1-8643-6BF851192A5F}" destId="{393E7704-EC13-4354-8C18-EA7E2F5E6241}" srcOrd="0" destOrd="0" presId="urn:microsoft.com/office/officeart/2005/8/layout/lProcess1"/>
    <dgm:cxn modelId="{2AD66EB1-C723-4F6B-94B9-79658E2AAA26}" type="presOf" srcId="{C9F59CE0-9BC4-4ED4-9904-ABD535C43924}" destId="{31585F2D-4C85-4AA0-A294-D9EFB3964B19}" srcOrd="0" destOrd="0" presId="urn:microsoft.com/office/officeart/2005/8/layout/lProcess1"/>
    <dgm:cxn modelId="{D6248A2D-8698-4306-AE2C-8397BC5B698A}" type="presOf" srcId="{927818BD-B690-4B32-8217-91887FA5BC65}" destId="{56ACD145-E5C1-4B49-8F3A-D6EB85144275}" srcOrd="0" destOrd="0" presId="urn:microsoft.com/office/officeart/2005/8/layout/lProcess1"/>
    <dgm:cxn modelId="{7EFF626C-1F4E-45E6-8284-8C6E4C0CCEBD}" srcId="{31202996-1761-45B0-815E-3B652DC94C89}" destId="{EF8D8886-6C5A-4E8E-8C3F-2C98A759BD36}" srcOrd="2" destOrd="0" parTransId="{1C43638F-3AC7-4ECD-A99A-C756A9A435B6}" sibTransId="{927818BD-B690-4B32-8217-91887FA5BC65}"/>
    <dgm:cxn modelId="{7ED84CB2-ADC2-4903-A7D8-63438BB67131}" type="presOf" srcId="{A4524C08-23E6-4ED9-AE51-BA69AC796364}" destId="{6E481D75-2350-45AA-BA7A-19270ADF2BD2}" srcOrd="0" destOrd="0" presId="urn:microsoft.com/office/officeart/2005/8/layout/lProcess1"/>
    <dgm:cxn modelId="{42178574-FCCD-4CF6-81CC-3546AAC4A3F0}" srcId="{31202996-1761-45B0-815E-3B652DC94C89}" destId="{9F030FB0-7979-4E31-85B2-82508D3A6142}" srcOrd="4" destOrd="0" parTransId="{4006ABFD-AB89-4767-8554-582405DE3296}" sibTransId="{931F24B9-9436-4534-89FD-7909642F23E0}"/>
    <dgm:cxn modelId="{6659D179-2C6E-44FA-87F0-079AFABBC2A8}" type="presOf" srcId="{548E7A77-90D8-4C47-BA87-C7F32DCA7E5A}" destId="{21699456-A4E4-40E0-9CE4-E8F1C8B6AD49}" srcOrd="0" destOrd="0" presId="urn:microsoft.com/office/officeart/2005/8/layout/lProcess1"/>
    <dgm:cxn modelId="{B51356B9-FDAC-421B-8194-25BA87ED45BB}" type="presOf" srcId="{A0BD3FBA-1BD5-4231-951C-3D222333E872}" destId="{BE309ABC-3072-4BCB-87BE-D43414ED8B2E}" srcOrd="0" destOrd="0" presId="urn:microsoft.com/office/officeart/2005/8/layout/lProcess1"/>
    <dgm:cxn modelId="{CC6ADCF7-4C0C-4B30-A455-13BDD01CF7A1}" type="presOf" srcId="{3A9EF642-74AA-40E1-984F-BE13B0B641F5}" destId="{01DC6DFD-8D54-4852-892F-7BED98EBFEC2}" srcOrd="0" destOrd="0" presId="urn:microsoft.com/office/officeart/2005/8/layout/lProcess1"/>
    <dgm:cxn modelId="{0CFF9A86-70AD-4C01-8CCF-67F04FD2C5E8}" type="presOf" srcId="{31202996-1761-45B0-815E-3B652DC94C89}" destId="{F4C7D974-FE6E-4CDE-9D23-D06774A41264}" srcOrd="0" destOrd="0" presId="urn:microsoft.com/office/officeart/2005/8/layout/lProcess1"/>
    <dgm:cxn modelId="{4F6365A4-BF14-4BEF-9B23-F4E9B3801346}" type="presOf" srcId="{F8675810-729C-4E59-8859-37981D51DF83}" destId="{2F825D33-1485-4867-AF68-C167F5CEBB85}" srcOrd="0" destOrd="0" presId="urn:microsoft.com/office/officeart/2005/8/layout/lProcess1"/>
    <dgm:cxn modelId="{A02E7C53-ADCE-4B39-8A4D-E28274DC98D0}" srcId="{A4524C08-23E6-4ED9-AE51-BA69AC796364}" destId="{31202996-1761-45B0-815E-3B652DC94C89}" srcOrd="0" destOrd="0" parTransId="{24B7C798-72E4-485A-BBF8-61D005ADF8C9}" sibTransId="{3C1B83CD-B4C8-41DF-B1A7-84775EA5DFB8}"/>
    <dgm:cxn modelId="{243C519A-0E2F-4FE8-B730-BE53655F0864}" type="presOf" srcId="{9F030FB0-7979-4E31-85B2-82508D3A6142}" destId="{94AE5BEC-5158-4F68-B058-BB19A4048569}" srcOrd="0" destOrd="0" presId="urn:microsoft.com/office/officeart/2005/8/layout/lProcess1"/>
    <dgm:cxn modelId="{5E600544-664F-4B38-B1DF-3A4BE3AEAB47}" srcId="{31202996-1761-45B0-815E-3B652DC94C89}" destId="{3A9EF642-74AA-40E1-984F-BE13B0B641F5}" srcOrd="3" destOrd="0" parTransId="{EAEF4706-3D4A-4566-994C-4595C616180D}" sibTransId="{C9F59CE0-9BC4-4ED4-9904-ABD535C43924}"/>
    <dgm:cxn modelId="{1798F86B-5C68-4A63-885C-D450E140FC1C}" type="presOf" srcId="{EF8D8886-6C5A-4E8E-8C3F-2C98A759BD36}" destId="{01E7D8E5-C768-4688-B515-43B5E8465C56}" srcOrd="0" destOrd="0" presId="urn:microsoft.com/office/officeart/2005/8/layout/lProcess1"/>
    <dgm:cxn modelId="{0FEFF19E-5BBC-4790-9CFB-4C32F49B6B7C}" type="presOf" srcId="{44F4B131-1B06-4249-A93D-77715D0D2D2D}" destId="{0C3CE9AD-62A1-443A-9F4F-AF077010E111}" srcOrd="0" destOrd="0" presId="urn:microsoft.com/office/officeart/2005/8/layout/lProcess1"/>
    <dgm:cxn modelId="{4CDB2DA5-5F31-4747-B2F4-97F4977861BE}" srcId="{31202996-1761-45B0-815E-3B652DC94C89}" destId="{A0BD3FBA-1BD5-4231-951C-3D222333E872}" srcOrd="0" destOrd="0" parTransId="{44F4B131-1B06-4249-A93D-77715D0D2D2D}" sibTransId="{548E7A77-90D8-4C47-BA87-C7F32DCA7E5A}"/>
    <dgm:cxn modelId="{A00F4F9B-7B9F-4FC6-8486-A2CEB0F3A937}" type="presParOf" srcId="{6E481D75-2350-45AA-BA7A-19270ADF2BD2}" destId="{D51495F6-8281-4D01-950E-34337CF74517}" srcOrd="0" destOrd="0" presId="urn:microsoft.com/office/officeart/2005/8/layout/lProcess1"/>
    <dgm:cxn modelId="{C76868EB-E58F-4425-8076-4462517032BD}" type="presParOf" srcId="{D51495F6-8281-4D01-950E-34337CF74517}" destId="{F4C7D974-FE6E-4CDE-9D23-D06774A41264}" srcOrd="0" destOrd="0" presId="urn:microsoft.com/office/officeart/2005/8/layout/lProcess1"/>
    <dgm:cxn modelId="{0B89B964-0F81-41B8-AAF7-9DAFF636DDB4}" type="presParOf" srcId="{D51495F6-8281-4D01-950E-34337CF74517}" destId="{0C3CE9AD-62A1-443A-9F4F-AF077010E111}" srcOrd="1" destOrd="0" presId="urn:microsoft.com/office/officeart/2005/8/layout/lProcess1"/>
    <dgm:cxn modelId="{989E8B94-9F8F-4788-B9D4-67F9DB3AA052}" type="presParOf" srcId="{D51495F6-8281-4D01-950E-34337CF74517}" destId="{BE309ABC-3072-4BCB-87BE-D43414ED8B2E}" srcOrd="2" destOrd="0" presId="urn:microsoft.com/office/officeart/2005/8/layout/lProcess1"/>
    <dgm:cxn modelId="{236D7556-FC12-428D-83CE-321F490A119A}" type="presParOf" srcId="{D51495F6-8281-4D01-950E-34337CF74517}" destId="{21699456-A4E4-40E0-9CE4-E8F1C8B6AD49}" srcOrd="3" destOrd="0" presId="urn:microsoft.com/office/officeart/2005/8/layout/lProcess1"/>
    <dgm:cxn modelId="{BBFDFA77-FC84-41B6-954A-DD84F6D13843}" type="presParOf" srcId="{D51495F6-8281-4D01-950E-34337CF74517}" destId="{2F825D33-1485-4867-AF68-C167F5CEBB85}" srcOrd="4" destOrd="0" presId="urn:microsoft.com/office/officeart/2005/8/layout/lProcess1"/>
    <dgm:cxn modelId="{F6540EB4-D95E-4D0A-AD12-F4872B2C3BA8}" type="presParOf" srcId="{D51495F6-8281-4D01-950E-34337CF74517}" destId="{393E7704-EC13-4354-8C18-EA7E2F5E6241}" srcOrd="5" destOrd="0" presId="urn:microsoft.com/office/officeart/2005/8/layout/lProcess1"/>
    <dgm:cxn modelId="{582123A2-6402-4342-BC40-101B8BBE160F}" type="presParOf" srcId="{D51495F6-8281-4D01-950E-34337CF74517}" destId="{01E7D8E5-C768-4688-B515-43B5E8465C56}" srcOrd="6" destOrd="0" presId="urn:microsoft.com/office/officeart/2005/8/layout/lProcess1"/>
    <dgm:cxn modelId="{4954A4FB-52C2-4ADC-A8C5-89A1E39A19E0}" type="presParOf" srcId="{D51495F6-8281-4D01-950E-34337CF74517}" destId="{56ACD145-E5C1-4B49-8F3A-D6EB85144275}" srcOrd="7" destOrd="0" presId="urn:microsoft.com/office/officeart/2005/8/layout/lProcess1"/>
    <dgm:cxn modelId="{1FC7EF8F-CA00-4960-84B7-A7EE2FF47884}" type="presParOf" srcId="{D51495F6-8281-4D01-950E-34337CF74517}" destId="{01DC6DFD-8D54-4852-892F-7BED98EBFEC2}" srcOrd="8" destOrd="0" presId="urn:microsoft.com/office/officeart/2005/8/layout/lProcess1"/>
    <dgm:cxn modelId="{35CD6CC4-9D3F-49A9-B41A-8F6707CC5EFB}" type="presParOf" srcId="{D51495F6-8281-4D01-950E-34337CF74517}" destId="{31585F2D-4C85-4AA0-A294-D9EFB3964B19}" srcOrd="9" destOrd="0" presId="urn:microsoft.com/office/officeart/2005/8/layout/lProcess1"/>
    <dgm:cxn modelId="{735EB6F7-A0FA-443F-B5EF-8322E72E18DE}" type="presParOf" srcId="{D51495F6-8281-4D01-950E-34337CF74517}" destId="{94AE5BEC-5158-4F68-B058-BB19A4048569}"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2A19D3-A8A9-415B-800C-9A7D4D58AC0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C8A72E03-DF58-4834-BF84-27EC43FF3851}">
      <dgm:prSet phldrT="[Texto]" custT="1"/>
      <dgm:spPr/>
      <dgm:t>
        <a:bodyPr/>
        <a:lstStyle/>
        <a:p>
          <a:r>
            <a:rPr lang="es-ES" sz="2000" b="1" dirty="0" smtClean="0">
              <a:latin typeface="Arial" pitchFamily="34" charset="0"/>
              <a:cs typeface="Arial" pitchFamily="34" charset="0"/>
            </a:rPr>
            <a:t>Gobierno Federal</a:t>
          </a:r>
          <a:endParaRPr lang="es-MX" sz="2000" dirty="0">
            <a:latin typeface="Arial" pitchFamily="34" charset="0"/>
            <a:cs typeface="Arial" pitchFamily="34" charset="0"/>
          </a:endParaRPr>
        </a:p>
      </dgm:t>
    </dgm:pt>
    <dgm:pt modelId="{3218AC2B-6D1B-437A-A231-FCA6F0C9DFC0}" type="parTrans" cxnId="{B87B5A52-1E90-420F-9F2F-A29AFDF6C53F}">
      <dgm:prSet/>
      <dgm:spPr/>
      <dgm:t>
        <a:bodyPr/>
        <a:lstStyle/>
        <a:p>
          <a:endParaRPr lang="es-MX" sz="2000">
            <a:latin typeface="Arial" pitchFamily="34" charset="0"/>
            <a:cs typeface="Arial" pitchFamily="34" charset="0"/>
          </a:endParaRPr>
        </a:p>
      </dgm:t>
    </dgm:pt>
    <dgm:pt modelId="{540DDF35-573E-4C7E-847F-F4D49F0CF4FA}" type="sibTrans" cxnId="{B87B5A52-1E90-420F-9F2F-A29AFDF6C53F}">
      <dgm:prSet/>
      <dgm:spPr/>
      <dgm:t>
        <a:bodyPr/>
        <a:lstStyle/>
        <a:p>
          <a:endParaRPr lang="es-MX" sz="2000">
            <a:latin typeface="Arial" pitchFamily="34" charset="0"/>
            <a:cs typeface="Arial" pitchFamily="34" charset="0"/>
          </a:endParaRPr>
        </a:p>
      </dgm:t>
    </dgm:pt>
    <dgm:pt modelId="{7A4E8030-7FB3-49AF-BD42-A3D9D6ADD6FA}">
      <dgm:prSet phldrT="[Texto]" custT="1"/>
      <dgm:spPr/>
      <dgm:t>
        <a:bodyPr/>
        <a:lstStyle/>
        <a:p>
          <a:r>
            <a:rPr lang="es-ES" sz="2000" b="1" u="sng" dirty="0" smtClean="0">
              <a:latin typeface="Arial" pitchFamily="34" charset="0"/>
              <a:cs typeface="Arial" pitchFamily="34" charset="0"/>
            </a:rPr>
            <a:t>Poderes:</a:t>
          </a:r>
          <a:endParaRPr lang="es-MX" sz="2000" b="1" u="sng" dirty="0">
            <a:latin typeface="Arial" pitchFamily="34" charset="0"/>
            <a:cs typeface="Arial" pitchFamily="34" charset="0"/>
          </a:endParaRPr>
        </a:p>
      </dgm:t>
    </dgm:pt>
    <dgm:pt modelId="{6E7F435A-4D79-4EE8-B3B3-51211B3BBB3B}" type="parTrans" cxnId="{A48DBB5C-11FD-4744-B8F6-4742EAC969FD}">
      <dgm:prSet/>
      <dgm:spPr/>
      <dgm:t>
        <a:bodyPr/>
        <a:lstStyle/>
        <a:p>
          <a:endParaRPr lang="es-MX" sz="2000">
            <a:latin typeface="Arial" pitchFamily="34" charset="0"/>
            <a:cs typeface="Arial" pitchFamily="34" charset="0"/>
          </a:endParaRPr>
        </a:p>
      </dgm:t>
    </dgm:pt>
    <dgm:pt modelId="{D479D35C-167B-471F-90C2-60C8AF88B894}" type="sibTrans" cxnId="{A48DBB5C-11FD-4744-B8F6-4742EAC969FD}">
      <dgm:prSet/>
      <dgm:spPr/>
      <dgm:t>
        <a:bodyPr/>
        <a:lstStyle/>
        <a:p>
          <a:endParaRPr lang="es-MX" sz="2000">
            <a:latin typeface="Arial" pitchFamily="34" charset="0"/>
            <a:cs typeface="Arial" pitchFamily="34" charset="0"/>
          </a:endParaRPr>
        </a:p>
      </dgm:t>
    </dgm:pt>
    <dgm:pt modelId="{EC132EF5-FF97-4B55-B8FC-5115C65961C9}">
      <dgm:prSet phldrT="[Texto]" custT="1"/>
      <dgm:spPr/>
      <dgm:t>
        <a:bodyPr/>
        <a:lstStyle/>
        <a:p>
          <a:r>
            <a:rPr lang="es-ES" sz="2000" b="1" dirty="0" smtClean="0">
              <a:latin typeface="Arial" pitchFamily="34" charset="0"/>
              <a:cs typeface="Arial" pitchFamily="34" charset="0"/>
            </a:rPr>
            <a:t>Entidades Federativas</a:t>
          </a:r>
          <a:endParaRPr lang="es-MX" sz="2000" dirty="0">
            <a:latin typeface="Arial" pitchFamily="34" charset="0"/>
            <a:cs typeface="Arial" pitchFamily="34" charset="0"/>
          </a:endParaRPr>
        </a:p>
      </dgm:t>
    </dgm:pt>
    <dgm:pt modelId="{7B761982-5AD3-4AFB-AF1E-D1597AE8B9A0}" type="parTrans" cxnId="{21AD2EC9-0E7C-48BD-9793-AB48FF420C0B}">
      <dgm:prSet/>
      <dgm:spPr/>
      <dgm:t>
        <a:bodyPr/>
        <a:lstStyle/>
        <a:p>
          <a:endParaRPr lang="es-MX" sz="2000">
            <a:latin typeface="Arial" pitchFamily="34" charset="0"/>
            <a:cs typeface="Arial" pitchFamily="34" charset="0"/>
          </a:endParaRPr>
        </a:p>
      </dgm:t>
    </dgm:pt>
    <dgm:pt modelId="{51725101-35CA-49FF-B555-439AB52FB2BA}" type="sibTrans" cxnId="{21AD2EC9-0E7C-48BD-9793-AB48FF420C0B}">
      <dgm:prSet/>
      <dgm:spPr/>
      <dgm:t>
        <a:bodyPr/>
        <a:lstStyle/>
        <a:p>
          <a:endParaRPr lang="es-MX" sz="2000">
            <a:latin typeface="Arial" pitchFamily="34" charset="0"/>
            <a:cs typeface="Arial" pitchFamily="34" charset="0"/>
          </a:endParaRPr>
        </a:p>
      </dgm:t>
    </dgm:pt>
    <dgm:pt modelId="{AB568DBA-CBC1-4603-8F2A-661872840432}">
      <dgm:prSet phldrT="[Texto]" custT="1"/>
      <dgm:spPr/>
      <dgm:t>
        <a:bodyPr/>
        <a:lstStyle/>
        <a:p>
          <a:r>
            <a:rPr lang="es-ES" sz="2000" b="1" u="sng" dirty="0" smtClean="0">
              <a:latin typeface="Arial" pitchFamily="34" charset="0"/>
              <a:cs typeface="Arial" pitchFamily="34" charset="0"/>
            </a:rPr>
            <a:t>Poderes:</a:t>
          </a:r>
          <a:endParaRPr lang="es-MX" sz="2000" dirty="0">
            <a:latin typeface="Arial" pitchFamily="34" charset="0"/>
            <a:cs typeface="Arial" pitchFamily="34" charset="0"/>
          </a:endParaRPr>
        </a:p>
      </dgm:t>
    </dgm:pt>
    <dgm:pt modelId="{C0F1F1C8-CD29-4E68-8C99-30D9FA285200}" type="parTrans" cxnId="{CDC6BAF5-D1CF-40F1-A6F8-37FE9075BF86}">
      <dgm:prSet/>
      <dgm:spPr/>
      <dgm:t>
        <a:bodyPr/>
        <a:lstStyle/>
        <a:p>
          <a:endParaRPr lang="es-MX" sz="2000">
            <a:latin typeface="Arial" pitchFamily="34" charset="0"/>
            <a:cs typeface="Arial" pitchFamily="34" charset="0"/>
          </a:endParaRPr>
        </a:p>
      </dgm:t>
    </dgm:pt>
    <dgm:pt modelId="{0C81DFDC-5CD7-4CF8-BE6C-B64303D581EE}" type="sibTrans" cxnId="{CDC6BAF5-D1CF-40F1-A6F8-37FE9075BF86}">
      <dgm:prSet/>
      <dgm:spPr/>
      <dgm:t>
        <a:bodyPr/>
        <a:lstStyle/>
        <a:p>
          <a:endParaRPr lang="es-MX" sz="2000">
            <a:latin typeface="Arial" pitchFamily="34" charset="0"/>
            <a:cs typeface="Arial" pitchFamily="34" charset="0"/>
          </a:endParaRPr>
        </a:p>
      </dgm:t>
    </dgm:pt>
    <dgm:pt modelId="{70732769-33FE-402C-9D5E-DED10B92274E}">
      <dgm:prSet phldrT="[Texto]" custT="1"/>
      <dgm:spPr/>
      <dgm:t>
        <a:bodyPr/>
        <a:lstStyle/>
        <a:p>
          <a:r>
            <a:rPr lang="es-ES" sz="2000" b="1" dirty="0" smtClean="0">
              <a:latin typeface="Arial" pitchFamily="34" charset="0"/>
              <a:cs typeface="Arial" pitchFamily="34" charset="0"/>
            </a:rPr>
            <a:t>Municipios</a:t>
          </a:r>
          <a:endParaRPr lang="es-MX" sz="2000" dirty="0">
            <a:latin typeface="Arial" pitchFamily="34" charset="0"/>
            <a:cs typeface="Arial" pitchFamily="34" charset="0"/>
          </a:endParaRPr>
        </a:p>
      </dgm:t>
    </dgm:pt>
    <dgm:pt modelId="{9132E695-1957-40B0-B474-FDE13DAD8E4E}" type="parTrans" cxnId="{3C192077-3094-4FA1-B5A5-352D119EAACB}">
      <dgm:prSet/>
      <dgm:spPr/>
      <dgm:t>
        <a:bodyPr/>
        <a:lstStyle/>
        <a:p>
          <a:endParaRPr lang="es-MX" sz="2000">
            <a:latin typeface="Arial" pitchFamily="34" charset="0"/>
            <a:cs typeface="Arial" pitchFamily="34" charset="0"/>
          </a:endParaRPr>
        </a:p>
      </dgm:t>
    </dgm:pt>
    <dgm:pt modelId="{C84C43B2-FC0E-4111-B3E0-AC260A2EECE4}" type="sibTrans" cxnId="{3C192077-3094-4FA1-B5A5-352D119EAACB}">
      <dgm:prSet/>
      <dgm:spPr/>
      <dgm:t>
        <a:bodyPr/>
        <a:lstStyle/>
        <a:p>
          <a:endParaRPr lang="es-MX" sz="2000">
            <a:latin typeface="Arial" pitchFamily="34" charset="0"/>
            <a:cs typeface="Arial" pitchFamily="34" charset="0"/>
          </a:endParaRPr>
        </a:p>
      </dgm:t>
    </dgm:pt>
    <dgm:pt modelId="{10030D72-BB75-4556-8432-47921AC7B1CA}">
      <dgm:prSet phldrT="[Texto]" custT="1"/>
      <dgm:spPr/>
      <dgm:t>
        <a:bodyPr/>
        <a:lstStyle/>
        <a:p>
          <a:r>
            <a:rPr lang="es-ES" sz="2000" dirty="0" smtClean="0">
              <a:latin typeface="Arial" pitchFamily="34" charset="0"/>
              <a:cs typeface="Arial" pitchFamily="34" charset="0"/>
            </a:rPr>
            <a:t>Dependencias y</a:t>
          </a:r>
          <a:endParaRPr lang="es-MX" sz="2000" dirty="0">
            <a:latin typeface="Arial" pitchFamily="34" charset="0"/>
            <a:cs typeface="Arial" pitchFamily="34" charset="0"/>
          </a:endParaRPr>
        </a:p>
      </dgm:t>
    </dgm:pt>
    <dgm:pt modelId="{C87CC6EE-20E4-4A55-99CC-9149EC119D96}" type="parTrans" cxnId="{EE42730A-54F3-47BA-9DB5-98AE46527548}">
      <dgm:prSet/>
      <dgm:spPr/>
      <dgm:t>
        <a:bodyPr/>
        <a:lstStyle/>
        <a:p>
          <a:endParaRPr lang="es-MX" sz="2000">
            <a:latin typeface="Arial" pitchFamily="34" charset="0"/>
            <a:cs typeface="Arial" pitchFamily="34" charset="0"/>
          </a:endParaRPr>
        </a:p>
      </dgm:t>
    </dgm:pt>
    <dgm:pt modelId="{065E1A70-9BBC-4AE8-BB6A-3E44E5BC985B}" type="sibTrans" cxnId="{EE42730A-54F3-47BA-9DB5-98AE46527548}">
      <dgm:prSet/>
      <dgm:spPr/>
      <dgm:t>
        <a:bodyPr/>
        <a:lstStyle/>
        <a:p>
          <a:endParaRPr lang="es-MX" sz="2000">
            <a:latin typeface="Arial" pitchFamily="34" charset="0"/>
            <a:cs typeface="Arial" pitchFamily="34" charset="0"/>
          </a:endParaRPr>
        </a:p>
      </dgm:t>
    </dgm:pt>
    <dgm:pt modelId="{DFB5FE97-880C-42B8-B404-582CFE1C78E5}">
      <dgm:prSet phldrT="[Texto]" custT="1"/>
      <dgm:spPr/>
      <dgm:t>
        <a:bodyPr/>
        <a:lstStyle/>
        <a:p>
          <a:r>
            <a:rPr lang="es-ES" sz="2000" dirty="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E8F2E92C-5B9F-4152-96E6-D7956AAAF83D}" type="parTrans" cxnId="{F8875614-6058-4017-BFDB-55CEB6F2E429}">
      <dgm:prSet/>
      <dgm:spPr/>
      <dgm:t>
        <a:bodyPr/>
        <a:lstStyle/>
        <a:p>
          <a:endParaRPr lang="es-MX" sz="2000"/>
        </a:p>
      </dgm:t>
    </dgm:pt>
    <dgm:pt modelId="{F1E042BF-5BD4-4778-B2C5-092A890A123E}" type="sibTrans" cxnId="{F8875614-6058-4017-BFDB-55CEB6F2E429}">
      <dgm:prSet/>
      <dgm:spPr/>
      <dgm:t>
        <a:bodyPr/>
        <a:lstStyle/>
        <a:p>
          <a:endParaRPr lang="es-MX" sz="2000"/>
        </a:p>
      </dgm:t>
    </dgm:pt>
    <dgm:pt modelId="{AE0DDF31-C08E-4B39-9369-F6C69E8F43EB}">
      <dgm:prSet phldrT="[Texto]" custT="1"/>
      <dgm:spPr/>
      <dgm:t>
        <a:bodyPr/>
        <a:lstStyle/>
        <a:p>
          <a:r>
            <a:rPr lang="es-ES" sz="2000" dirty="0" smtClean="0">
              <a:latin typeface="Arial" pitchFamily="34" charset="0"/>
              <a:cs typeface="Arial" pitchFamily="34" charset="0"/>
            </a:rPr>
            <a:t>Ejecutivo</a:t>
          </a:r>
          <a:endParaRPr lang="es-MX" sz="2000" dirty="0">
            <a:latin typeface="Arial" pitchFamily="34" charset="0"/>
            <a:cs typeface="Arial" pitchFamily="34" charset="0"/>
          </a:endParaRPr>
        </a:p>
      </dgm:t>
    </dgm:pt>
    <dgm:pt modelId="{8FC1AC59-B16E-4025-97CA-EF032916629E}" type="parTrans" cxnId="{ACF14ED1-8843-4248-A53E-28C895D78FC6}">
      <dgm:prSet/>
      <dgm:spPr/>
      <dgm:t>
        <a:bodyPr/>
        <a:lstStyle/>
        <a:p>
          <a:endParaRPr lang="es-MX" sz="2000"/>
        </a:p>
      </dgm:t>
    </dgm:pt>
    <dgm:pt modelId="{6000B2F3-16AE-44EB-AA40-F647EE4605AB}" type="sibTrans" cxnId="{ACF14ED1-8843-4248-A53E-28C895D78FC6}">
      <dgm:prSet/>
      <dgm:spPr/>
      <dgm:t>
        <a:bodyPr/>
        <a:lstStyle/>
        <a:p>
          <a:endParaRPr lang="es-MX" sz="2000"/>
        </a:p>
      </dgm:t>
    </dgm:pt>
    <dgm:pt modelId="{33C61DDE-BBDB-4654-A163-F2786B0B3DB5}">
      <dgm:prSet phldrT="[Texto]" custT="1"/>
      <dgm:spPr/>
      <dgm:t>
        <a:bodyPr/>
        <a:lstStyle/>
        <a:p>
          <a:r>
            <a:rPr lang="es-ES" sz="2000" dirty="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97425016-01AD-4B1D-B145-0F8B9FA86700}" type="parTrans" cxnId="{720C4969-7399-4228-B613-B120AAD1A242}">
      <dgm:prSet/>
      <dgm:spPr/>
      <dgm:t>
        <a:bodyPr/>
        <a:lstStyle/>
        <a:p>
          <a:endParaRPr lang="es-MX" sz="2000"/>
        </a:p>
      </dgm:t>
    </dgm:pt>
    <dgm:pt modelId="{FC64B5C4-7EB3-4E7F-9DA0-3FA20A39C755}" type="sibTrans" cxnId="{720C4969-7399-4228-B613-B120AAD1A242}">
      <dgm:prSet/>
      <dgm:spPr/>
      <dgm:t>
        <a:bodyPr/>
        <a:lstStyle/>
        <a:p>
          <a:endParaRPr lang="es-MX" sz="2000"/>
        </a:p>
      </dgm:t>
    </dgm:pt>
    <dgm:pt modelId="{ECA5BE85-13DF-4317-92FA-9594B9C79727}">
      <dgm:prSet phldrT="[Texto]" custT="1"/>
      <dgm:spPr/>
      <dgm:t>
        <a:bodyPr/>
        <a:lstStyle/>
        <a:p>
          <a:r>
            <a:rPr lang="es-ES" sz="2000" dirty="0" smtClean="0">
              <a:latin typeface="Arial" pitchFamily="34" charset="0"/>
              <a:cs typeface="Arial" pitchFamily="34" charset="0"/>
            </a:rPr>
            <a:t>Judicial </a:t>
          </a:r>
          <a:endParaRPr lang="es-MX" sz="2000" dirty="0">
            <a:latin typeface="Arial" pitchFamily="34" charset="0"/>
            <a:cs typeface="Arial" pitchFamily="34" charset="0"/>
          </a:endParaRPr>
        </a:p>
      </dgm:t>
    </dgm:pt>
    <dgm:pt modelId="{ED7DFA49-A3A9-4B2A-BE54-C2ADE5FB7656}" type="parTrans" cxnId="{63BC9A0F-1704-4C65-81E7-0026A640E46C}">
      <dgm:prSet/>
      <dgm:spPr/>
      <dgm:t>
        <a:bodyPr/>
        <a:lstStyle/>
        <a:p>
          <a:endParaRPr lang="es-MX" sz="2000"/>
        </a:p>
      </dgm:t>
    </dgm:pt>
    <dgm:pt modelId="{25F4C0DF-5F99-4616-A6C1-EED78AAC2937}" type="sibTrans" cxnId="{63BC9A0F-1704-4C65-81E7-0026A640E46C}">
      <dgm:prSet/>
      <dgm:spPr/>
      <dgm:t>
        <a:bodyPr/>
        <a:lstStyle/>
        <a:p>
          <a:endParaRPr lang="es-MX" sz="2000"/>
        </a:p>
      </dgm:t>
    </dgm:pt>
    <dgm:pt modelId="{EF945189-02FE-4C5A-9573-51AF86F9E517}">
      <dgm:prSet custT="1"/>
      <dgm:spPr/>
      <dgm:t>
        <a:bodyPr/>
        <a:lstStyle/>
        <a:p>
          <a:r>
            <a:rPr lang="es-ES" sz="2000" smtClean="0">
              <a:latin typeface="Arial" pitchFamily="34" charset="0"/>
              <a:cs typeface="Arial" pitchFamily="34" charset="0"/>
            </a:rPr>
            <a:t>Ejecutivo</a:t>
          </a:r>
          <a:endParaRPr lang="es-MX" sz="2000" dirty="0">
            <a:latin typeface="Arial" pitchFamily="34" charset="0"/>
            <a:cs typeface="Arial" pitchFamily="34" charset="0"/>
          </a:endParaRPr>
        </a:p>
      </dgm:t>
    </dgm:pt>
    <dgm:pt modelId="{C52A2675-1BE2-47B1-BB76-B4D3D23107AF}" type="parTrans" cxnId="{16E203C8-6631-4B36-AD82-1DB1DCE34F39}">
      <dgm:prSet/>
      <dgm:spPr/>
      <dgm:t>
        <a:bodyPr/>
        <a:lstStyle/>
        <a:p>
          <a:endParaRPr lang="es-MX" sz="2000"/>
        </a:p>
      </dgm:t>
    </dgm:pt>
    <dgm:pt modelId="{38903FBD-CB71-49F3-84A2-72068514C6D2}" type="sibTrans" cxnId="{16E203C8-6631-4B36-AD82-1DB1DCE34F39}">
      <dgm:prSet/>
      <dgm:spPr/>
      <dgm:t>
        <a:bodyPr/>
        <a:lstStyle/>
        <a:p>
          <a:endParaRPr lang="es-MX" sz="2000"/>
        </a:p>
      </dgm:t>
    </dgm:pt>
    <dgm:pt modelId="{4DDE6C27-9C3A-4E92-9094-774CBD6962E4}">
      <dgm:prSet custT="1"/>
      <dgm:spPr/>
      <dgm:t>
        <a:bodyPr/>
        <a:lstStyle/>
        <a:p>
          <a:r>
            <a:rPr lang="es-ES" sz="2000" smtClean="0">
              <a:latin typeface="Arial" pitchFamily="34" charset="0"/>
              <a:cs typeface="Arial" pitchFamily="34" charset="0"/>
            </a:rPr>
            <a:t>Legislativo y</a:t>
          </a:r>
          <a:endParaRPr lang="es-MX" sz="2000" dirty="0">
            <a:latin typeface="Arial" pitchFamily="34" charset="0"/>
            <a:cs typeface="Arial" pitchFamily="34" charset="0"/>
          </a:endParaRPr>
        </a:p>
      </dgm:t>
    </dgm:pt>
    <dgm:pt modelId="{EA04E1EA-BC0E-4C21-8980-1D166AD7E5FC}" type="parTrans" cxnId="{83C89DC8-08D9-43A4-9BBC-DC018E1AAB02}">
      <dgm:prSet/>
      <dgm:spPr/>
      <dgm:t>
        <a:bodyPr/>
        <a:lstStyle/>
        <a:p>
          <a:endParaRPr lang="es-MX" sz="2000"/>
        </a:p>
      </dgm:t>
    </dgm:pt>
    <dgm:pt modelId="{38FB5D30-31C1-463A-AD57-7D09D2F42009}" type="sibTrans" cxnId="{83C89DC8-08D9-43A4-9BBC-DC018E1AAB02}">
      <dgm:prSet/>
      <dgm:spPr/>
      <dgm:t>
        <a:bodyPr/>
        <a:lstStyle/>
        <a:p>
          <a:endParaRPr lang="es-MX" sz="2000"/>
        </a:p>
      </dgm:t>
    </dgm:pt>
    <dgm:pt modelId="{164D4DAB-C920-46DF-A712-0E97654C70F7}">
      <dgm:prSet custT="1"/>
      <dgm:spPr/>
      <dgm:t>
        <a:bodyPr/>
        <a:lstStyle/>
        <a:p>
          <a:r>
            <a:rPr lang="es-ES" sz="2000" smtClean="0">
              <a:latin typeface="Arial" pitchFamily="34" charset="0"/>
              <a:cs typeface="Arial" pitchFamily="34" charset="0"/>
            </a:rPr>
            <a:t>Judicial </a:t>
          </a:r>
          <a:endParaRPr lang="es-MX" sz="2000" dirty="0">
            <a:latin typeface="Arial" pitchFamily="34" charset="0"/>
            <a:cs typeface="Arial" pitchFamily="34" charset="0"/>
          </a:endParaRPr>
        </a:p>
      </dgm:t>
    </dgm:pt>
    <dgm:pt modelId="{000B6482-406B-4C7E-B837-C8422D288C34}" type="parTrans" cxnId="{0D471D5F-E4BF-4583-8FFE-FB6679FF6052}">
      <dgm:prSet/>
      <dgm:spPr/>
      <dgm:t>
        <a:bodyPr/>
        <a:lstStyle/>
        <a:p>
          <a:endParaRPr lang="es-MX" sz="2000"/>
        </a:p>
      </dgm:t>
    </dgm:pt>
    <dgm:pt modelId="{7F331691-A384-47FF-BE94-BAC672E5B826}" type="sibTrans" cxnId="{0D471D5F-E4BF-4583-8FFE-FB6679FF6052}">
      <dgm:prSet/>
      <dgm:spPr/>
      <dgm:t>
        <a:bodyPr/>
        <a:lstStyle/>
        <a:p>
          <a:endParaRPr lang="es-MX" sz="2000"/>
        </a:p>
      </dgm:t>
    </dgm:pt>
    <dgm:pt modelId="{1E152271-6428-4DEA-B989-17061E5BAADD}">
      <dgm:prSet custT="1"/>
      <dgm:spPr/>
      <dgm:t>
        <a:bodyPr/>
        <a:lstStyle/>
        <a:p>
          <a:r>
            <a:rPr lang="es-ES" sz="2000" smtClean="0">
              <a:latin typeface="Arial" pitchFamily="34" charset="0"/>
              <a:cs typeface="Arial" pitchFamily="34" charset="0"/>
            </a:rPr>
            <a:t>Órganos Autónomos </a:t>
          </a:r>
          <a:endParaRPr lang="es-MX" sz="2000" dirty="0">
            <a:latin typeface="Arial" pitchFamily="34" charset="0"/>
            <a:cs typeface="Arial" pitchFamily="34" charset="0"/>
          </a:endParaRPr>
        </a:p>
      </dgm:t>
    </dgm:pt>
    <dgm:pt modelId="{728F6CC9-CEDB-4C74-96BB-7D0AEF96F670}" type="parTrans" cxnId="{EA8066B7-A78D-4CE2-9789-17993E5FB284}">
      <dgm:prSet/>
      <dgm:spPr/>
      <dgm:t>
        <a:bodyPr/>
        <a:lstStyle/>
        <a:p>
          <a:endParaRPr lang="es-MX" sz="2000"/>
        </a:p>
      </dgm:t>
    </dgm:pt>
    <dgm:pt modelId="{4B095FE2-2B89-4EE9-837C-981296EA385A}" type="sibTrans" cxnId="{EA8066B7-A78D-4CE2-9789-17993E5FB284}">
      <dgm:prSet/>
      <dgm:spPr/>
      <dgm:t>
        <a:bodyPr/>
        <a:lstStyle/>
        <a:p>
          <a:endParaRPr lang="es-MX" sz="2000"/>
        </a:p>
      </dgm:t>
    </dgm:pt>
    <dgm:pt modelId="{0BA7B85F-F558-4B8E-91F1-E8D483A4F07E}">
      <dgm:prSet phldrT="[Texto]" custT="1"/>
      <dgm:spPr/>
      <dgm:t>
        <a:bodyPr/>
        <a:lstStyle/>
        <a:p>
          <a:r>
            <a:rPr lang="es-ES" sz="2000" dirty="0" smtClean="0">
              <a:latin typeface="Arial" pitchFamily="34" charset="0"/>
              <a:cs typeface="Arial" pitchFamily="34" charset="0"/>
            </a:rPr>
            <a:t>Organismos desconcentrados</a:t>
          </a:r>
          <a:endParaRPr lang="es-MX" sz="2000" dirty="0">
            <a:latin typeface="Arial" pitchFamily="34" charset="0"/>
            <a:cs typeface="Arial" pitchFamily="34" charset="0"/>
          </a:endParaRPr>
        </a:p>
      </dgm:t>
    </dgm:pt>
    <dgm:pt modelId="{142693C9-B701-46F9-98CA-EF92F4BDAB1B}" type="parTrans" cxnId="{420B6655-C23E-4707-945F-3244D54BA2C2}">
      <dgm:prSet/>
      <dgm:spPr/>
      <dgm:t>
        <a:bodyPr/>
        <a:lstStyle/>
        <a:p>
          <a:endParaRPr lang="es-MX" sz="2000"/>
        </a:p>
      </dgm:t>
    </dgm:pt>
    <dgm:pt modelId="{E172F078-CFC1-4E00-B55A-E77C4514FCFE}" type="sibTrans" cxnId="{420B6655-C23E-4707-945F-3244D54BA2C2}">
      <dgm:prSet/>
      <dgm:spPr/>
      <dgm:t>
        <a:bodyPr/>
        <a:lstStyle/>
        <a:p>
          <a:endParaRPr lang="es-MX" sz="2000"/>
        </a:p>
      </dgm:t>
    </dgm:pt>
    <dgm:pt modelId="{7962D566-2646-47C9-AF00-5D1EE946332F}" type="pres">
      <dgm:prSet presAssocID="{F72A19D3-A8A9-415B-800C-9A7D4D58AC08}" presName="Name0" presStyleCnt="0">
        <dgm:presLayoutVars>
          <dgm:dir/>
          <dgm:animLvl val="lvl"/>
          <dgm:resizeHandles val="exact"/>
        </dgm:presLayoutVars>
      </dgm:prSet>
      <dgm:spPr/>
      <dgm:t>
        <a:bodyPr/>
        <a:lstStyle/>
        <a:p>
          <a:endParaRPr lang="es-MX"/>
        </a:p>
      </dgm:t>
    </dgm:pt>
    <dgm:pt modelId="{22A1AB33-F46D-4607-87B4-31575A58DDC6}" type="pres">
      <dgm:prSet presAssocID="{C8A72E03-DF58-4834-BF84-27EC43FF3851}" presName="composite" presStyleCnt="0"/>
      <dgm:spPr/>
    </dgm:pt>
    <dgm:pt modelId="{29C4828A-6FCD-4A0D-A030-956CD084CC55}" type="pres">
      <dgm:prSet presAssocID="{C8A72E03-DF58-4834-BF84-27EC43FF3851}" presName="parTx" presStyleLbl="alignNode1" presStyleIdx="0" presStyleCnt="3">
        <dgm:presLayoutVars>
          <dgm:chMax val="0"/>
          <dgm:chPref val="0"/>
          <dgm:bulletEnabled val="1"/>
        </dgm:presLayoutVars>
      </dgm:prSet>
      <dgm:spPr/>
      <dgm:t>
        <a:bodyPr/>
        <a:lstStyle/>
        <a:p>
          <a:endParaRPr lang="es-MX"/>
        </a:p>
      </dgm:t>
    </dgm:pt>
    <dgm:pt modelId="{F1638EF3-9700-4E7E-A42E-7379876E1AB5}" type="pres">
      <dgm:prSet presAssocID="{C8A72E03-DF58-4834-BF84-27EC43FF3851}" presName="desTx" presStyleLbl="alignAccFollowNode1" presStyleIdx="0" presStyleCnt="3">
        <dgm:presLayoutVars>
          <dgm:bulletEnabled val="1"/>
        </dgm:presLayoutVars>
      </dgm:prSet>
      <dgm:spPr/>
      <dgm:t>
        <a:bodyPr/>
        <a:lstStyle/>
        <a:p>
          <a:endParaRPr lang="es-MX"/>
        </a:p>
      </dgm:t>
    </dgm:pt>
    <dgm:pt modelId="{D9E6CE70-AE6F-45E5-B6A9-5E7A3FEAA017}" type="pres">
      <dgm:prSet presAssocID="{540DDF35-573E-4C7E-847F-F4D49F0CF4FA}" presName="space" presStyleCnt="0"/>
      <dgm:spPr/>
    </dgm:pt>
    <dgm:pt modelId="{829F3E75-82CB-478C-817F-14AF401E02F1}" type="pres">
      <dgm:prSet presAssocID="{EC132EF5-FF97-4B55-B8FC-5115C65961C9}" presName="composite" presStyleCnt="0"/>
      <dgm:spPr/>
    </dgm:pt>
    <dgm:pt modelId="{6682FCDB-89DB-41AE-ACF6-4F2303F4BF2E}" type="pres">
      <dgm:prSet presAssocID="{EC132EF5-FF97-4B55-B8FC-5115C65961C9}" presName="parTx" presStyleLbl="alignNode1" presStyleIdx="1" presStyleCnt="3">
        <dgm:presLayoutVars>
          <dgm:chMax val="0"/>
          <dgm:chPref val="0"/>
          <dgm:bulletEnabled val="1"/>
        </dgm:presLayoutVars>
      </dgm:prSet>
      <dgm:spPr/>
      <dgm:t>
        <a:bodyPr/>
        <a:lstStyle/>
        <a:p>
          <a:endParaRPr lang="es-MX"/>
        </a:p>
      </dgm:t>
    </dgm:pt>
    <dgm:pt modelId="{DAB427DA-B672-4D99-989F-C95FE3336E7D}" type="pres">
      <dgm:prSet presAssocID="{EC132EF5-FF97-4B55-B8FC-5115C65961C9}" presName="desTx" presStyleLbl="alignAccFollowNode1" presStyleIdx="1" presStyleCnt="3">
        <dgm:presLayoutVars>
          <dgm:bulletEnabled val="1"/>
        </dgm:presLayoutVars>
      </dgm:prSet>
      <dgm:spPr/>
      <dgm:t>
        <a:bodyPr/>
        <a:lstStyle/>
        <a:p>
          <a:endParaRPr lang="es-MX"/>
        </a:p>
      </dgm:t>
    </dgm:pt>
    <dgm:pt modelId="{1BC92B63-A356-46BF-871D-E93DCB261B6C}" type="pres">
      <dgm:prSet presAssocID="{51725101-35CA-49FF-B555-439AB52FB2BA}" presName="space" presStyleCnt="0"/>
      <dgm:spPr/>
    </dgm:pt>
    <dgm:pt modelId="{989425EF-0129-4082-9E40-1B38FF234471}" type="pres">
      <dgm:prSet presAssocID="{70732769-33FE-402C-9D5E-DED10B92274E}" presName="composite" presStyleCnt="0"/>
      <dgm:spPr/>
    </dgm:pt>
    <dgm:pt modelId="{135AC909-DCB5-44BB-9C52-F6DAD11D5832}" type="pres">
      <dgm:prSet presAssocID="{70732769-33FE-402C-9D5E-DED10B92274E}" presName="parTx" presStyleLbl="alignNode1" presStyleIdx="2" presStyleCnt="3" custScaleX="111546">
        <dgm:presLayoutVars>
          <dgm:chMax val="0"/>
          <dgm:chPref val="0"/>
          <dgm:bulletEnabled val="1"/>
        </dgm:presLayoutVars>
      </dgm:prSet>
      <dgm:spPr/>
      <dgm:t>
        <a:bodyPr/>
        <a:lstStyle/>
        <a:p>
          <a:endParaRPr lang="es-MX"/>
        </a:p>
      </dgm:t>
    </dgm:pt>
    <dgm:pt modelId="{04A15E56-1EED-4577-B169-C4979F9C5754}" type="pres">
      <dgm:prSet presAssocID="{70732769-33FE-402C-9D5E-DED10B92274E}" presName="desTx" presStyleLbl="alignAccFollowNode1" presStyleIdx="2" presStyleCnt="3" custScaleX="108668">
        <dgm:presLayoutVars>
          <dgm:bulletEnabled val="1"/>
        </dgm:presLayoutVars>
      </dgm:prSet>
      <dgm:spPr/>
      <dgm:t>
        <a:bodyPr/>
        <a:lstStyle/>
        <a:p>
          <a:endParaRPr lang="es-MX"/>
        </a:p>
      </dgm:t>
    </dgm:pt>
  </dgm:ptLst>
  <dgm:cxnLst>
    <dgm:cxn modelId="{16E203C8-6631-4B36-AD82-1DB1DCE34F39}" srcId="{EC132EF5-FF97-4B55-B8FC-5115C65961C9}" destId="{EF945189-02FE-4C5A-9573-51AF86F9E517}" srcOrd="1" destOrd="0" parTransId="{C52A2675-1BE2-47B1-BB76-B4D3D23107AF}" sibTransId="{38903FBD-CB71-49F3-84A2-72068514C6D2}"/>
    <dgm:cxn modelId="{3E146CF7-2070-4E53-9ABA-4C94034ADEFD}" type="presOf" srcId="{4DDE6C27-9C3A-4E92-9094-774CBD6962E4}" destId="{DAB427DA-B672-4D99-989F-C95FE3336E7D}" srcOrd="0" destOrd="2" presId="urn:microsoft.com/office/officeart/2005/8/layout/hList1"/>
    <dgm:cxn modelId="{EA8066B7-A78D-4CE2-9789-17993E5FB284}" srcId="{EC132EF5-FF97-4B55-B8FC-5115C65961C9}" destId="{1E152271-6428-4DEA-B989-17061E5BAADD}" srcOrd="4" destOrd="0" parTransId="{728F6CC9-CEDB-4C74-96BB-7D0AEF96F670}" sibTransId="{4B095FE2-2B89-4EE9-837C-981296EA385A}"/>
    <dgm:cxn modelId="{8878E82C-1A4B-4594-AB90-77A34AE87112}" type="presOf" srcId="{EF945189-02FE-4C5A-9573-51AF86F9E517}" destId="{DAB427DA-B672-4D99-989F-C95FE3336E7D}" srcOrd="0" destOrd="1" presId="urn:microsoft.com/office/officeart/2005/8/layout/hList1"/>
    <dgm:cxn modelId="{ACF14ED1-8843-4248-A53E-28C895D78FC6}" srcId="{C8A72E03-DF58-4834-BF84-27EC43FF3851}" destId="{AE0DDF31-C08E-4B39-9369-F6C69E8F43EB}" srcOrd="1" destOrd="0" parTransId="{8FC1AC59-B16E-4025-97CA-EF032916629E}" sibTransId="{6000B2F3-16AE-44EB-AA40-F647EE4605AB}"/>
    <dgm:cxn modelId="{420B6655-C23E-4707-945F-3244D54BA2C2}" srcId="{70732769-33FE-402C-9D5E-DED10B92274E}" destId="{0BA7B85F-F558-4B8E-91F1-E8D483A4F07E}" srcOrd="1" destOrd="0" parTransId="{142693C9-B701-46F9-98CA-EF92F4BDAB1B}" sibTransId="{E172F078-CFC1-4E00-B55A-E77C4514FCFE}"/>
    <dgm:cxn modelId="{1048D163-66C3-4315-A7C7-894EB43F8D3A}" type="presOf" srcId="{10030D72-BB75-4556-8432-47921AC7B1CA}" destId="{04A15E56-1EED-4577-B169-C4979F9C5754}" srcOrd="0" destOrd="0" presId="urn:microsoft.com/office/officeart/2005/8/layout/hList1"/>
    <dgm:cxn modelId="{B87B5A52-1E90-420F-9F2F-A29AFDF6C53F}" srcId="{F72A19D3-A8A9-415B-800C-9A7D4D58AC08}" destId="{C8A72E03-DF58-4834-BF84-27EC43FF3851}" srcOrd="0" destOrd="0" parTransId="{3218AC2B-6D1B-437A-A231-FCA6F0C9DFC0}" sibTransId="{540DDF35-573E-4C7E-847F-F4D49F0CF4FA}"/>
    <dgm:cxn modelId="{9B65589E-43C4-4C4A-8814-CC0DE5D69005}" type="presOf" srcId="{1E152271-6428-4DEA-B989-17061E5BAADD}" destId="{DAB427DA-B672-4D99-989F-C95FE3336E7D}" srcOrd="0" destOrd="4" presId="urn:microsoft.com/office/officeart/2005/8/layout/hList1"/>
    <dgm:cxn modelId="{21AD2EC9-0E7C-48BD-9793-AB48FF420C0B}" srcId="{F72A19D3-A8A9-415B-800C-9A7D4D58AC08}" destId="{EC132EF5-FF97-4B55-B8FC-5115C65961C9}" srcOrd="1" destOrd="0" parTransId="{7B761982-5AD3-4AFB-AF1E-D1597AE8B9A0}" sibTransId="{51725101-35CA-49FF-B555-439AB52FB2BA}"/>
    <dgm:cxn modelId="{B54ED992-761C-48A1-A205-89A7A085EA71}" type="presOf" srcId="{ECA5BE85-13DF-4317-92FA-9594B9C79727}" destId="{F1638EF3-9700-4E7E-A42E-7379876E1AB5}" srcOrd="0" destOrd="3" presId="urn:microsoft.com/office/officeart/2005/8/layout/hList1"/>
    <dgm:cxn modelId="{C28C3DB1-2870-4ACF-9E79-B8CCC9BC7C3B}" type="presOf" srcId="{AB568DBA-CBC1-4603-8F2A-661872840432}" destId="{DAB427DA-B672-4D99-989F-C95FE3336E7D}" srcOrd="0" destOrd="0" presId="urn:microsoft.com/office/officeart/2005/8/layout/hList1"/>
    <dgm:cxn modelId="{6D5DF85F-30FB-474B-9C8D-C71D0E3BD630}" type="presOf" srcId="{F72A19D3-A8A9-415B-800C-9A7D4D58AC08}" destId="{7962D566-2646-47C9-AF00-5D1EE946332F}" srcOrd="0" destOrd="0" presId="urn:microsoft.com/office/officeart/2005/8/layout/hList1"/>
    <dgm:cxn modelId="{0D471D5F-E4BF-4583-8FFE-FB6679FF6052}" srcId="{EC132EF5-FF97-4B55-B8FC-5115C65961C9}" destId="{164D4DAB-C920-46DF-A712-0E97654C70F7}" srcOrd="3" destOrd="0" parTransId="{000B6482-406B-4C7E-B837-C8422D288C34}" sibTransId="{7F331691-A384-47FF-BE94-BAC672E5B826}"/>
    <dgm:cxn modelId="{09C71E7C-BF30-4CE5-97AF-B0AF3C4CF94F}" type="presOf" srcId="{7A4E8030-7FB3-49AF-BD42-A3D9D6ADD6FA}" destId="{F1638EF3-9700-4E7E-A42E-7379876E1AB5}" srcOrd="0" destOrd="0" presId="urn:microsoft.com/office/officeart/2005/8/layout/hList1"/>
    <dgm:cxn modelId="{26ECA3B1-2F31-4721-AED3-7FE4225DD194}" type="presOf" srcId="{164D4DAB-C920-46DF-A712-0E97654C70F7}" destId="{DAB427DA-B672-4D99-989F-C95FE3336E7D}" srcOrd="0" destOrd="3" presId="urn:microsoft.com/office/officeart/2005/8/layout/hList1"/>
    <dgm:cxn modelId="{B5899398-11AC-4137-86F6-4EDAC2EA7A71}" type="presOf" srcId="{AE0DDF31-C08E-4B39-9369-F6C69E8F43EB}" destId="{F1638EF3-9700-4E7E-A42E-7379876E1AB5}" srcOrd="0" destOrd="1" presId="urn:microsoft.com/office/officeart/2005/8/layout/hList1"/>
    <dgm:cxn modelId="{A48DBB5C-11FD-4744-B8F6-4742EAC969FD}" srcId="{C8A72E03-DF58-4834-BF84-27EC43FF3851}" destId="{7A4E8030-7FB3-49AF-BD42-A3D9D6ADD6FA}" srcOrd="0" destOrd="0" parTransId="{6E7F435A-4D79-4EE8-B3B3-51211B3BBB3B}" sibTransId="{D479D35C-167B-471F-90C2-60C8AF88B894}"/>
    <dgm:cxn modelId="{DB8C9759-D9ED-4FA3-BB25-336CD5A57555}" type="presOf" srcId="{C8A72E03-DF58-4834-BF84-27EC43FF3851}" destId="{29C4828A-6FCD-4A0D-A030-956CD084CC55}" srcOrd="0" destOrd="0" presId="urn:microsoft.com/office/officeart/2005/8/layout/hList1"/>
    <dgm:cxn modelId="{63BC9A0F-1704-4C65-81E7-0026A640E46C}" srcId="{C8A72E03-DF58-4834-BF84-27EC43FF3851}" destId="{ECA5BE85-13DF-4317-92FA-9594B9C79727}" srcOrd="3" destOrd="0" parTransId="{ED7DFA49-A3A9-4B2A-BE54-C2ADE5FB7656}" sibTransId="{25F4C0DF-5F99-4616-A6C1-EED78AAC2937}"/>
    <dgm:cxn modelId="{3C192077-3094-4FA1-B5A5-352D119EAACB}" srcId="{F72A19D3-A8A9-415B-800C-9A7D4D58AC08}" destId="{70732769-33FE-402C-9D5E-DED10B92274E}" srcOrd="2" destOrd="0" parTransId="{9132E695-1957-40B0-B474-FDE13DAD8E4E}" sibTransId="{C84C43B2-FC0E-4111-B3E0-AC260A2EECE4}"/>
    <dgm:cxn modelId="{A480B8AA-6930-4A6C-B42C-3511E16DCDE8}" type="presOf" srcId="{EC132EF5-FF97-4B55-B8FC-5115C65961C9}" destId="{6682FCDB-89DB-41AE-ACF6-4F2303F4BF2E}" srcOrd="0" destOrd="0" presId="urn:microsoft.com/office/officeart/2005/8/layout/hList1"/>
    <dgm:cxn modelId="{D5480728-E035-417A-9D87-12A6C027A78A}" type="presOf" srcId="{33C61DDE-BBDB-4654-A163-F2786B0B3DB5}" destId="{F1638EF3-9700-4E7E-A42E-7379876E1AB5}" srcOrd="0" destOrd="2" presId="urn:microsoft.com/office/officeart/2005/8/layout/hList1"/>
    <dgm:cxn modelId="{720C4969-7399-4228-B613-B120AAD1A242}" srcId="{C8A72E03-DF58-4834-BF84-27EC43FF3851}" destId="{33C61DDE-BBDB-4654-A163-F2786B0B3DB5}" srcOrd="2" destOrd="0" parTransId="{97425016-01AD-4B1D-B145-0F8B9FA86700}" sibTransId="{FC64B5C4-7EB3-4E7F-9DA0-3FA20A39C755}"/>
    <dgm:cxn modelId="{83C89DC8-08D9-43A4-9BBC-DC018E1AAB02}" srcId="{EC132EF5-FF97-4B55-B8FC-5115C65961C9}" destId="{4DDE6C27-9C3A-4E92-9094-774CBD6962E4}" srcOrd="2" destOrd="0" parTransId="{EA04E1EA-BC0E-4C21-8980-1D166AD7E5FC}" sibTransId="{38FB5D30-31C1-463A-AD57-7D09D2F42009}"/>
    <dgm:cxn modelId="{EE42730A-54F3-47BA-9DB5-98AE46527548}" srcId="{70732769-33FE-402C-9D5E-DED10B92274E}" destId="{10030D72-BB75-4556-8432-47921AC7B1CA}" srcOrd="0" destOrd="0" parTransId="{C87CC6EE-20E4-4A55-99CC-9149EC119D96}" sibTransId="{065E1A70-9BBC-4AE8-BB6A-3E44E5BC985B}"/>
    <dgm:cxn modelId="{CDC6BAF5-D1CF-40F1-A6F8-37FE9075BF86}" srcId="{EC132EF5-FF97-4B55-B8FC-5115C65961C9}" destId="{AB568DBA-CBC1-4603-8F2A-661872840432}" srcOrd="0" destOrd="0" parTransId="{C0F1F1C8-CD29-4E68-8C99-30D9FA285200}" sibTransId="{0C81DFDC-5CD7-4CF8-BE6C-B64303D581EE}"/>
    <dgm:cxn modelId="{F8875614-6058-4017-BFDB-55CEB6F2E429}" srcId="{C8A72E03-DF58-4834-BF84-27EC43FF3851}" destId="{DFB5FE97-880C-42B8-B404-582CFE1C78E5}" srcOrd="4" destOrd="0" parTransId="{E8F2E92C-5B9F-4152-96E6-D7956AAAF83D}" sibTransId="{F1E042BF-5BD4-4778-B2C5-092A890A123E}"/>
    <dgm:cxn modelId="{32445B0C-BFB5-4F83-B7B2-B553DD89A3B8}" type="presOf" srcId="{70732769-33FE-402C-9D5E-DED10B92274E}" destId="{135AC909-DCB5-44BB-9C52-F6DAD11D5832}" srcOrd="0" destOrd="0" presId="urn:microsoft.com/office/officeart/2005/8/layout/hList1"/>
    <dgm:cxn modelId="{BFB495E6-D7D9-4AA3-81ED-228CB5767C59}" type="presOf" srcId="{0BA7B85F-F558-4B8E-91F1-E8D483A4F07E}" destId="{04A15E56-1EED-4577-B169-C4979F9C5754}" srcOrd="0" destOrd="1" presId="urn:microsoft.com/office/officeart/2005/8/layout/hList1"/>
    <dgm:cxn modelId="{43D34FEE-149B-4F65-8992-81363567F785}" type="presOf" srcId="{DFB5FE97-880C-42B8-B404-582CFE1C78E5}" destId="{F1638EF3-9700-4E7E-A42E-7379876E1AB5}" srcOrd="0" destOrd="4" presId="urn:microsoft.com/office/officeart/2005/8/layout/hList1"/>
    <dgm:cxn modelId="{527B470C-5611-495D-BE6D-02A77778BC4D}" type="presParOf" srcId="{7962D566-2646-47C9-AF00-5D1EE946332F}" destId="{22A1AB33-F46D-4607-87B4-31575A58DDC6}" srcOrd="0" destOrd="0" presId="urn:microsoft.com/office/officeart/2005/8/layout/hList1"/>
    <dgm:cxn modelId="{505041B9-39A8-4DB3-A404-FE861178E0B7}" type="presParOf" srcId="{22A1AB33-F46D-4607-87B4-31575A58DDC6}" destId="{29C4828A-6FCD-4A0D-A030-956CD084CC55}" srcOrd="0" destOrd="0" presId="urn:microsoft.com/office/officeart/2005/8/layout/hList1"/>
    <dgm:cxn modelId="{FA88489F-0B07-492E-830A-87C81F1B1967}" type="presParOf" srcId="{22A1AB33-F46D-4607-87B4-31575A58DDC6}" destId="{F1638EF3-9700-4E7E-A42E-7379876E1AB5}" srcOrd="1" destOrd="0" presId="urn:microsoft.com/office/officeart/2005/8/layout/hList1"/>
    <dgm:cxn modelId="{2DFA93DD-529C-4C71-8F81-8D6E0BE2E799}" type="presParOf" srcId="{7962D566-2646-47C9-AF00-5D1EE946332F}" destId="{D9E6CE70-AE6F-45E5-B6A9-5E7A3FEAA017}" srcOrd="1" destOrd="0" presId="urn:microsoft.com/office/officeart/2005/8/layout/hList1"/>
    <dgm:cxn modelId="{955E7E37-9FCA-41FC-932A-E9103889DD7A}" type="presParOf" srcId="{7962D566-2646-47C9-AF00-5D1EE946332F}" destId="{829F3E75-82CB-478C-817F-14AF401E02F1}" srcOrd="2" destOrd="0" presId="urn:microsoft.com/office/officeart/2005/8/layout/hList1"/>
    <dgm:cxn modelId="{88F124CB-2C5E-463F-8798-6E74D4C25CC8}" type="presParOf" srcId="{829F3E75-82CB-478C-817F-14AF401E02F1}" destId="{6682FCDB-89DB-41AE-ACF6-4F2303F4BF2E}" srcOrd="0" destOrd="0" presId="urn:microsoft.com/office/officeart/2005/8/layout/hList1"/>
    <dgm:cxn modelId="{A013BF23-4E2C-42A4-B5EB-2B1622FFF720}" type="presParOf" srcId="{829F3E75-82CB-478C-817F-14AF401E02F1}" destId="{DAB427DA-B672-4D99-989F-C95FE3336E7D}" srcOrd="1" destOrd="0" presId="urn:microsoft.com/office/officeart/2005/8/layout/hList1"/>
    <dgm:cxn modelId="{67BFB37A-EE30-4143-85D3-25F5DEBAC595}" type="presParOf" srcId="{7962D566-2646-47C9-AF00-5D1EE946332F}" destId="{1BC92B63-A356-46BF-871D-E93DCB261B6C}" srcOrd="3" destOrd="0" presId="urn:microsoft.com/office/officeart/2005/8/layout/hList1"/>
    <dgm:cxn modelId="{D459A133-5DE0-4D22-845E-A8D43EABC2A9}" type="presParOf" srcId="{7962D566-2646-47C9-AF00-5D1EE946332F}" destId="{989425EF-0129-4082-9E40-1B38FF234471}" srcOrd="4" destOrd="0" presId="urn:microsoft.com/office/officeart/2005/8/layout/hList1"/>
    <dgm:cxn modelId="{72135A92-23EF-4872-9F71-E01B2D25C29F}" type="presParOf" srcId="{989425EF-0129-4082-9E40-1B38FF234471}" destId="{135AC909-DCB5-44BB-9C52-F6DAD11D5832}" srcOrd="0" destOrd="0" presId="urn:microsoft.com/office/officeart/2005/8/layout/hList1"/>
    <dgm:cxn modelId="{EF79EDD4-AD07-41AB-ADB3-FE7CFB9F7A93}" type="presParOf" srcId="{989425EF-0129-4082-9E40-1B38FF234471}" destId="{04A15E56-1EED-4577-B169-C4979F9C57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81594-37B8-49EC-B5BB-3906E4A8E54F}" type="doc">
      <dgm:prSet loTypeId="urn:microsoft.com/office/officeart/2005/8/layout/hierarchy3" loCatId="list" qsTypeId="urn:microsoft.com/office/officeart/2005/8/quickstyle/3d2" qsCatId="3D" csTypeId="urn:microsoft.com/office/officeart/2005/8/colors/colorful3" csCatId="colorful" phldr="1"/>
      <dgm:spPr/>
      <dgm:t>
        <a:bodyPr/>
        <a:lstStyle/>
        <a:p>
          <a:endParaRPr lang="es-MX"/>
        </a:p>
      </dgm:t>
    </dgm:pt>
    <dgm:pt modelId="{B671CB26-8768-4611-82E0-B7642DF31AD8}">
      <dgm:prSet phldrT="[Texto]"/>
      <dgm:spPr/>
      <dgm:t>
        <a:bodyPr/>
        <a:lstStyle/>
        <a:p>
          <a:r>
            <a:rPr lang="es-MX" dirty="0" smtClean="0">
              <a:effectLst>
                <a:outerShdw blurRad="38100" dist="38100" dir="2700000" algn="tl">
                  <a:srgbClr val="000000">
                    <a:alpha val="43137"/>
                  </a:srgbClr>
                </a:outerShdw>
              </a:effectLst>
            </a:rPr>
            <a:t>Ayuntamientos de los Municipios y Demarcaciones Territoriales del D.F.</a:t>
          </a:r>
          <a:endParaRPr lang="es-MX" dirty="0">
            <a:effectLst>
              <a:outerShdw blurRad="38100" dist="38100" dir="2700000" algn="tl">
                <a:srgbClr val="000000">
                  <a:alpha val="43137"/>
                </a:srgbClr>
              </a:outerShdw>
            </a:effectLst>
          </a:endParaRPr>
        </a:p>
      </dgm:t>
    </dgm:pt>
    <dgm:pt modelId="{E1C41C34-83A2-4CD3-83C4-CA2417C53470}" type="parTrans" cxnId="{F3EEDE62-F07C-497B-8D62-182E93345006}">
      <dgm:prSet/>
      <dgm:spPr/>
      <dgm:t>
        <a:bodyPr/>
        <a:lstStyle/>
        <a:p>
          <a:endParaRPr lang="es-MX"/>
        </a:p>
      </dgm:t>
    </dgm:pt>
    <dgm:pt modelId="{CD6A1C8B-6C8E-42C1-B0B2-67320BEBCED0}" type="sibTrans" cxnId="{F3EEDE62-F07C-497B-8D62-182E93345006}">
      <dgm:prSet/>
      <dgm:spPr/>
      <dgm:t>
        <a:bodyPr/>
        <a:lstStyle/>
        <a:p>
          <a:endParaRPr lang="es-MX"/>
        </a:p>
      </dgm:t>
    </dgm:pt>
    <dgm:pt modelId="{17569D43-2434-41AB-8AF0-5885C220AB35}">
      <dgm:prSet phldrT="[Texto]"/>
      <dgm:spPr/>
      <dgm:t>
        <a:bodyPr/>
        <a:lstStyle/>
        <a:p>
          <a:r>
            <a:rPr lang="es-MX" dirty="0" smtClean="0"/>
            <a:t>Información Contable</a:t>
          </a:r>
          <a:endParaRPr lang="es-MX" dirty="0"/>
        </a:p>
      </dgm:t>
    </dgm:pt>
    <dgm:pt modelId="{7FB0A296-A834-406A-902F-45F264E87C51}" type="parTrans" cxnId="{25A4CEC9-A436-45DE-837F-E1CC99D92A4B}">
      <dgm:prSet/>
      <dgm:spPr/>
      <dgm:t>
        <a:bodyPr/>
        <a:lstStyle/>
        <a:p>
          <a:endParaRPr lang="es-MX"/>
        </a:p>
      </dgm:t>
    </dgm:pt>
    <dgm:pt modelId="{8746DF93-841C-46D5-B54F-003A55304AA4}" type="sibTrans" cxnId="{25A4CEC9-A436-45DE-837F-E1CC99D92A4B}">
      <dgm:prSet/>
      <dgm:spPr/>
      <dgm:t>
        <a:bodyPr/>
        <a:lstStyle/>
        <a:p>
          <a:endParaRPr lang="es-MX"/>
        </a:p>
      </dgm:t>
    </dgm:pt>
    <dgm:pt modelId="{D23B9F84-099F-4469-8D10-CECABEEE5D43}">
      <dgm:prSet phldrT="[Texto]"/>
      <dgm:spPr/>
      <dgm:t>
        <a:bodyPr/>
        <a:lstStyle/>
        <a:p>
          <a:r>
            <a:rPr lang="es-MX" dirty="0" smtClean="0"/>
            <a:t>Información Presupuestaria</a:t>
          </a:r>
          <a:endParaRPr lang="es-MX" dirty="0"/>
        </a:p>
      </dgm:t>
    </dgm:pt>
    <dgm:pt modelId="{B837DF33-B707-4A93-B1FA-1B2F5189D932}" type="parTrans" cxnId="{D75942EA-D2B5-4443-9926-A4805794D776}">
      <dgm:prSet/>
      <dgm:spPr/>
      <dgm:t>
        <a:bodyPr/>
        <a:lstStyle/>
        <a:p>
          <a:endParaRPr lang="es-MX"/>
        </a:p>
      </dgm:t>
    </dgm:pt>
    <dgm:pt modelId="{6811727E-FB3B-408E-B862-A3F933F2CB24}" type="sibTrans" cxnId="{D75942EA-D2B5-4443-9926-A4805794D776}">
      <dgm:prSet/>
      <dgm:spPr/>
      <dgm:t>
        <a:bodyPr/>
        <a:lstStyle/>
        <a:p>
          <a:endParaRPr lang="es-MX"/>
        </a:p>
      </dgm:t>
    </dgm:pt>
    <dgm:pt modelId="{7632D0E9-E346-4DB4-97C0-77803D8ECF23}" type="pres">
      <dgm:prSet presAssocID="{99781594-37B8-49EC-B5BB-3906E4A8E54F}" presName="diagram" presStyleCnt="0">
        <dgm:presLayoutVars>
          <dgm:chPref val="1"/>
          <dgm:dir/>
          <dgm:animOne val="branch"/>
          <dgm:animLvl val="lvl"/>
          <dgm:resizeHandles/>
        </dgm:presLayoutVars>
      </dgm:prSet>
      <dgm:spPr/>
      <dgm:t>
        <a:bodyPr/>
        <a:lstStyle/>
        <a:p>
          <a:endParaRPr lang="es-MX"/>
        </a:p>
      </dgm:t>
    </dgm:pt>
    <dgm:pt modelId="{1CCE2140-EC9B-469C-BC0D-56377FAF7A68}" type="pres">
      <dgm:prSet presAssocID="{B671CB26-8768-4611-82E0-B7642DF31AD8}" presName="root" presStyleCnt="0"/>
      <dgm:spPr/>
    </dgm:pt>
    <dgm:pt modelId="{14963C89-BF15-49D4-83CE-4AE83819D38C}" type="pres">
      <dgm:prSet presAssocID="{B671CB26-8768-4611-82E0-B7642DF31AD8}" presName="rootComposite" presStyleCnt="0"/>
      <dgm:spPr/>
    </dgm:pt>
    <dgm:pt modelId="{3EA3B4BF-6DE1-4743-A244-898CC9B89219}" type="pres">
      <dgm:prSet presAssocID="{B671CB26-8768-4611-82E0-B7642DF31AD8}" presName="rootText" presStyleLbl="node1" presStyleIdx="0" presStyleCnt="1" custScaleX="202550"/>
      <dgm:spPr/>
      <dgm:t>
        <a:bodyPr/>
        <a:lstStyle/>
        <a:p>
          <a:endParaRPr lang="es-MX"/>
        </a:p>
      </dgm:t>
    </dgm:pt>
    <dgm:pt modelId="{DCC00B35-B0FD-44F3-A3B8-0FA74323A60B}" type="pres">
      <dgm:prSet presAssocID="{B671CB26-8768-4611-82E0-B7642DF31AD8}" presName="rootConnector" presStyleLbl="node1" presStyleIdx="0" presStyleCnt="1"/>
      <dgm:spPr/>
      <dgm:t>
        <a:bodyPr/>
        <a:lstStyle/>
        <a:p>
          <a:endParaRPr lang="es-MX"/>
        </a:p>
      </dgm:t>
    </dgm:pt>
    <dgm:pt modelId="{B33D5CE0-2C1E-4E86-9FE5-4C511833A26F}" type="pres">
      <dgm:prSet presAssocID="{B671CB26-8768-4611-82E0-B7642DF31AD8}" presName="childShape" presStyleCnt="0"/>
      <dgm:spPr/>
    </dgm:pt>
    <dgm:pt modelId="{4C859203-A10B-47F8-ACF8-E22FDBD91708}" type="pres">
      <dgm:prSet presAssocID="{7FB0A296-A834-406A-902F-45F264E87C51}" presName="Name13" presStyleLbl="parChTrans1D2" presStyleIdx="0" presStyleCnt="2"/>
      <dgm:spPr/>
      <dgm:t>
        <a:bodyPr/>
        <a:lstStyle/>
        <a:p>
          <a:endParaRPr lang="es-MX"/>
        </a:p>
      </dgm:t>
    </dgm:pt>
    <dgm:pt modelId="{17A7816E-9274-4F21-8543-E5A824EBF640}" type="pres">
      <dgm:prSet presAssocID="{17569D43-2434-41AB-8AF0-5885C220AB35}" presName="childText" presStyleLbl="bgAcc1" presStyleIdx="0" presStyleCnt="2" custScaleX="235708">
        <dgm:presLayoutVars>
          <dgm:bulletEnabled val="1"/>
        </dgm:presLayoutVars>
      </dgm:prSet>
      <dgm:spPr/>
      <dgm:t>
        <a:bodyPr/>
        <a:lstStyle/>
        <a:p>
          <a:endParaRPr lang="es-MX"/>
        </a:p>
      </dgm:t>
    </dgm:pt>
    <dgm:pt modelId="{3792C399-8298-4DD4-AA88-E11D477853B6}" type="pres">
      <dgm:prSet presAssocID="{B837DF33-B707-4A93-B1FA-1B2F5189D932}" presName="Name13" presStyleLbl="parChTrans1D2" presStyleIdx="1" presStyleCnt="2"/>
      <dgm:spPr/>
      <dgm:t>
        <a:bodyPr/>
        <a:lstStyle/>
        <a:p>
          <a:endParaRPr lang="es-MX"/>
        </a:p>
      </dgm:t>
    </dgm:pt>
    <dgm:pt modelId="{C9E6CFD6-36E3-4F0E-AFB7-5AABB6197CE2}" type="pres">
      <dgm:prSet presAssocID="{D23B9F84-099F-4469-8D10-CECABEEE5D43}" presName="childText" presStyleLbl="bgAcc1" presStyleIdx="1" presStyleCnt="2" custScaleX="236646">
        <dgm:presLayoutVars>
          <dgm:bulletEnabled val="1"/>
        </dgm:presLayoutVars>
      </dgm:prSet>
      <dgm:spPr/>
      <dgm:t>
        <a:bodyPr/>
        <a:lstStyle/>
        <a:p>
          <a:endParaRPr lang="es-MX"/>
        </a:p>
      </dgm:t>
    </dgm:pt>
  </dgm:ptLst>
  <dgm:cxnLst>
    <dgm:cxn modelId="{EA5A0263-7C64-4935-9B7D-0AFD2B6F5480}" type="presOf" srcId="{B671CB26-8768-4611-82E0-B7642DF31AD8}" destId="{3EA3B4BF-6DE1-4743-A244-898CC9B89219}" srcOrd="0" destOrd="0" presId="urn:microsoft.com/office/officeart/2005/8/layout/hierarchy3"/>
    <dgm:cxn modelId="{A14A4CAA-DDD0-4E37-BA19-AD6B9CA91143}" type="presOf" srcId="{7FB0A296-A834-406A-902F-45F264E87C51}" destId="{4C859203-A10B-47F8-ACF8-E22FDBD91708}" srcOrd="0" destOrd="0" presId="urn:microsoft.com/office/officeart/2005/8/layout/hierarchy3"/>
    <dgm:cxn modelId="{25A4CEC9-A436-45DE-837F-E1CC99D92A4B}" srcId="{B671CB26-8768-4611-82E0-B7642DF31AD8}" destId="{17569D43-2434-41AB-8AF0-5885C220AB35}" srcOrd="0" destOrd="0" parTransId="{7FB0A296-A834-406A-902F-45F264E87C51}" sibTransId="{8746DF93-841C-46D5-B54F-003A55304AA4}"/>
    <dgm:cxn modelId="{3B2D5B97-3F37-4ED7-AE0D-21401D6AEFEC}" type="presOf" srcId="{D23B9F84-099F-4469-8D10-CECABEEE5D43}" destId="{C9E6CFD6-36E3-4F0E-AFB7-5AABB6197CE2}" srcOrd="0" destOrd="0" presId="urn:microsoft.com/office/officeart/2005/8/layout/hierarchy3"/>
    <dgm:cxn modelId="{5A5A37E9-30B4-4187-9284-C5897F44E327}" type="presOf" srcId="{B837DF33-B707-4A93-B1FA-1B2F5189D932}" destId="{3792C399-8298-4DD4-AA88-E11D477853B6}" srcOrd="0" destOrd="0" presId="urn:microsoft.com/office/officeart/2005/8/layout/hierarchy3"/>
    <dgm:cxn modelId="{DA1DBA5B-62D8-4FCD-9029-84219582E7C3}" type="presOf" srcId="{99781594-37B8-49EC-B5BB-3906E4A8E54F}" destId="{7632D0E9-E346-4DB4-97C0-77803D8ECF23}" srcOrd="0" destOrd="0" presId="urn:microsoft.com/office/officeart/2005/8/layout/hierarchy3"/>
    <dgm:cxn modelId="{D75942EA-D2B5-4443-9926-A4805794D776}" srcId="{B671CB26-8768-4611-82E0-B7642DF31AD8}" destId="{D23B9F84-099F-4469-8D10-CECABEEE5D43}" srcOrd="1" destOrd="0" parTransId="{B837DF33-B707-4A93-B1FA-1B2F5189D932}" sibTransId="{6811727E-FB3B-408E-B862-A3F933F2CB24}"/>
    <dgm:cxn modelId="{1E87717E-744E-4FEB-A6CB-F647B163AFC4}" type="presOf" srcId="{17569D43-2434-41AB-8AF0-5885C220AB35}" destId="{17A7816E-9274-4F21-8543-E5A824EBF640}" srcOrd="0" destOrd="0" presId="urn:microsoft.com/office/officeart/2005/8/layout/hierarchy3"/>
    <dgm:cxn modelId="{F3EEDE62-F07C-497B-8D62-182E93345006}" srcId="{99781594-37B8-49EC-B5BB-3906E4A8E54F}" destId="{B671CB26-8768-4611-82E0-B7642DF31AD8}" srcOrd="0" destOrd="0" parTransId="{E1C41C34-83A2-4CD3-83C4-CA2417C53470}" sibTransId="{CD6A1C8B-6C8E-42C1-B0B2-67320BEBCED0}"/>
    <dgm:cxn modelId="{A67FDFBE-4FAF-430B-9FCE-1D9DDBE723FE}" type="presOf" srcId="{B671CB26-8768-4611-82E0-B7642DF31AD8}" destId="{DCC00B35-B0FD-44F3-A3B8-0FA74323A60B}" srcOrd="1" destOrd="0" presId="urn:microsoft.com/office/officeart/2005/8/layout/hierarchy3"/>
    <dgm:cxn modelId="{5ACDDDAD-F52F-44CD-9647-E4A768F998D4}" type="presParOf" srcId="{7632D0E9-E346-4DB4-97C0-77803D8ECF23}" destId="{1CCE2140-EC9B-469C-BC0D-56377FAF7A68}" srcOrd="0" destOrd="0" presId="urn:microsoft.com/office/officeart/2005/8/layout/hierarchy3"/>
    <dgm:cxn modelId="{34DAF98A-8D3E-4635-837D-83452FB6698B}" type="presParOf" srcId="{1CCE2140-EC9B-469C-BC0D-56377FAF7A68}" destId="{14963C89-BF15-49D4-83CE-4AE83819D38C}" srcOrd="0" destOrd="0" presId="urn:microsoft.com/office/officeart/2005/8/layout/hierarchy3"/>
    <dgm:cxn modelId="{6FAF90BB-3C60-490D-99E5-E6A9B4D26B8F}" type="presParOf" srcId="{14963C89-BF15-49D4-83CE-4AE83819D38C}" destId="{3EA3B4BF-6DE1-4743-A244-898CC9B89219}" srcOrd="0" destOrd="0" presId="urn:microsoft.com/office/officeart/2005/8/layout/hierarchy3"/>
    <dgm:cxn modelId="{4750D347-2424-48A4-9893-6BBA7883F9A8}" type="presParOf" srcId="{14963C89-BF15-49D4-83CE-4AE83819D38C}" destId="{DCC00B35-B0FD-44F3-A3B8-0FA74323A60B}" srcOrd="1" destOrd="0" presId="urn:microsoft.com/office/officeart/2005/8/layout/hierarchy3"/>
    <dgm:cxn modelId="{5C7CF79C-803E-4185-99AE-1CFC363A8F47}" type="presParOf" srcId="{1CCE2140-EC9B-469C-BC0D-56377FAF7A68}" destId="{B33D5CE0-2C1E-4E86-9FE5-4C511833A26F}" srcOrd="1" destOrd="0" presId="urn:microsoft.com/office/officeart/2005/8/layout/hierarchy3"/>
    <dgm:cxn modelId="{BA678D61-2321-49AA-BCCF-2A597E96EAAF}" type="presParOf" srcId="{B33D5CE0-2C1E-4E86-9FE5-4C511833A26F}" destId="{4C859203-A10B-47F8-ACF8-E22FDBD91708}" srcOrd="0" destOrd="0" presId="urn:microsoft.com/office/officeart/2005/8/layout/hierarchy3"/>
    <dgm:cxn modelId="{9340B4B3-5007-4806-9E66-E43BE7BA73F7}" type="presParOf" srcId="{B33D5CE0-2C1E-4E86-9FE5-4C511833A26F}" destId="{17A7816E-9274-4F21-8543-E5A824EBF640}" srcOrd="1" destOrd="0" presId="urn:microsoft.com/office/officeart/2005/8/layout/hierarchy3"/>
    <dgm:cxn modelId="{E96C814D-7860-4A77-96CC-D85823BC2103}" type="presParOf" srcId="{B33D5CE0-2C1E-4E86-9FE5-4C511833A26F}" destId="{3792C399-8298-4DD4-AA88-E11D477853B6}" srcOrd="2" destOrd="0" presId="urn:microsoft.com/office/officeart/2005/8/layout/hierarchy3"/>
    <dgm:cxn modelId="{817E62A1-409E-4B54-B197-878067BD8E1A}" type="presParOf" srcId="{B33D5CE0-2C1E-4E86-9FE5-4C511833A26F}" destId="{C9E6CFD6-36E3-4F0E-AFB7-5AABB6197C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3376B-CF7B-470B-8466-DD2E19B41EA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302CB7DC-DFE9-4037-BB18-6AD5BFEC1D65}">
      <dgm:prSet phldrT="[Texto]" custT="1"/>
      <dgm:spPr/>
      <dgm:t>
        <a:bodyPr/>
        <a:lstStyle/>
        <a:p>
          <a:r>
            <a:rPr lang="es-MX" sz="2400" dirty="0" smtClean="0"/>
            <a:t>Estado de Situación Financiera</a:t>
          </a:r>
          <a:endParaRPr lang="es-MX" sz="2400" dirty="0"/>
        </a:p>
      </dgm:t>
    </dgm:pt>
    <dgm:pt modelId="{ED204F61-A235-4520-A4C5-6994FBF28EDB}" type="parTrans" cxnId="{237151E1-B357-40E2-97B7-06AA7EE2C143}">
      <dgm:prSet/>
      <dgm:spPr/>
      <dgm:t>
        <a:bodyPr/>
        <a:lstStyle/>
        <a:p>
          <a:endParaRPr lang="es-MX" sz="2400"/>
        </a:p>
      </dgm:t>
    </dgm:pt>
    <dgm:pt modelId="{88201FCC-EB15-48AC-B011-A3B59A107E49}" type="sibTrans" cxnId="{237151E1-B357-40E2-97B7-06AA7EE2C143}">
      <dgm:prSet/>
      <dgm:spPr/>
      <dgm:t>
        <a:bodyPr/>
        <a:lstStyle/>
        <a:p>
          <a:endParaRPr lang="es-MX" sz="2400"/>
        </a:p>
      </dgm:t>
    </dgm:pt>
    <dgm:pt modelId="{59D87D3D-519E-4C52-8E3D-9A2796A81A1B}">
      <dgm:prSet phldrT="[Texto]" custT="1"/>
      <dgm:spPr/>
      <dgm:t>
        <a:bodyPr/>
        <a:lstStyle/>
        <a:p>
          <a:r>
            <a:rPr lang="es-MX" sz="2400" dirty="0" smtClean="0"/>
            <a:t>Estado de Variación en la Hacienda Pública</a:t>
          </a:r>
          <a:endParaRPr lang="es-MX" sz="2400" dirty="0"/>
        </a:p>
      </dgm:t>
    </dgm:pt>
    <dgm:pt modelId="{B81C743F-0BA2-49D6-A54B-F011A6974B56}" type="parTrans" cxnId="{A82687E4-B1FB-448C-9F8A-131F01E50A9D}">
      <dgm:prSet/>
      <dgm:spPr/>
      <dgm:t>
        <a:bodyPr/>
        <a:lstStyle/>
        <a:p>
          <a:endParaRPr lang="es-MX" sz="2400"/>
        </a:p>
      </dgm:t>
    </dgm:pt>
    <dgm:pt modelId="{7D2F3459-E45F-412D-A09D-59957AD97F66}" type="sibTrans" cxnId="{A82687E4-B1FB-448C-9F8A-131F01E50A9D}">
      <dgm:prSet/>
      <dgm:spPr/>
      <dgm:t>
        <a:bodyPr/>
        <a:lstStyle/>
        <a:p>
          <a:endParaRPr lang="es-MX" sz="2400"/>
        </a:p>
      </dgm:t>
    </dgm:pt>
    <dgm:pt modelId="{F479BCE4-3551-403F-9EA1-AC1407EB64E1}">
      <dgm:prSet phldrT="[Texto]" custT="1"/>
      <dgm:spPr/>
      <dgm:t>
        <a:bodyPr/>
        <a:lstStyle/>
        <a:p>
          <a:r>
            <a:rPr lang="es-MX" sz="2400" dirty="0" smtClean="0"/>
            <a:t>Estado de Cambios en la Situación Financiera</a:t>
          </a:r>
          <a:endParaRPr lang="es-MX" sz="2400" dirty="0"/>
        </a:p>
      </dgm:t>
    </dgm:pt>
    <dgm:pt modelId="{3785CA85-401F-4615-8C60-1B9D7E9C8DEB}" type="parTrans" cxnId="{48B94A85-2A18-4179-8B7A-16D59232A69C}">
      <dgm:prSet/>
      <dgm:spPr/>
      <dgm:t>
        <a:bodyPr/>
        <a:lstStyle/>
        <a:p>
          <a:endParaRPr lang="es-MX" sz="2400"/>
        </a:p>
      </dgm:t>
    </dgm:pt>
    <dgm:pt modelId="{1BA7F6E4-9C59-441F-8918-9E93F03D5617}" type="sibTrans" cxnId="{48B94A85-2A18-4179-8B7A-16D59232A69C}">
      <dgm:prSet/>
      <dgm:spPr/>
      <dgm:t>
        <a:bodyPr/>
        <a:lstStyle/>
        <a:p>
          <a:endParaRPr lang="es-MX" sz="2400"/>
        </a:p>
      </dgm:t>
    </dgm:pt>
    <dgm:pt modelId="{3C8E78A5-7367-4ADC-85AD-A600DFDC750A}">
      <dgm:prSet custT="1"/>
      <dgm:spPr/>
      <dgm:t>
        <a:bodyPr/>
        <a:lstStyle/>
        <a:p>
          <a:r>
            <a:rPr lang="es-MX" sz="2400" dirty="0" smtClean="0"/>
            <a:t>Notas a los Estados Financieros</a:t>
          </a:r>
          <a:endParaRPr lang="es-MX" sz="2400" dirty="0"/>
        </a:p>
      </dgm:t>
    </dgm:pt>
    <dgm:pt modelId="{1A025855-6023-4471-963A-82DD8654A58F}" type="parTrans" cxnId="{B9B56265-0434-4968-AAF5-9294111EDB19}">
      <dgm:prSet/>
      <dgm:spPr/>
      <dgm:t>
        <a:bodyPr/>
        <a:lstStyle/>
        <a:p>
          <a:endParaRPr lang="es-MX"/>
        </a:p>
      </dgm:t>
    </dgm:pt>
    <dgm:pt modelId="{1AE5224D-E450-4DB5-A5DF-35081AC22736}" type="sibTrans" cxnId="{B9B56265-0434-4968-AAF5-9294111EDB19}">
      <dgm:prSet/>
      <dgm:spPr/>
      <dgm:t>
        <a:bodyPr/>
        <a:lstStyle/>
        <a:p>
          <a:endParaRPr lang="es-MX"/>
        </a:p>
      </dgm:t>
    </dgm:pt>
    <dgm:pt modelId="{12AFD006-084B-47FB-9CD4-D4F290B1A4D8}">
      <dgm:prSet custT="1"/>
      <dgm:spPr/>
      <dgm:t>
        <a:bodyPr/>
        <a:lstStyle/>
        <a:p>
          <a:r>
            <a:rPr lang="es-MX" sz="2400" dirty="0" smtClean="0"/>
            <a:t>Estado Analítico del Activo</a:t>
          </a:r>
          <a:endParaRPr lang="es-MX" sz="2400" dirty="0"/>
        </a:p>
      </dgm:t>
    </dgm:pt>
    <dgm:pt modelId="{5E21A023-25F1-4673-8064-A74B0619EF44}" type="parTrans" cxnId="{86A66A8A-0111-4AB8-AB7A-5B6079630441}">
      <dgm:prSet/>
      <dgm:spPr/>
      <dgm:t>
        <a:bodyPr/>
        <a:lstStyle/>
        <a:p>
          <a:endParaRPr lang="es-MX"/>
        </a:p>
      </dgm:t>
    </dgm:pt>
    <dgm:pt modelId="{28E4C81B-944F-4275-BC7A-E1DECD8D92EC}" type="sibTrans" cxnId="{86A66A8A-0111-4AB8-AB7A-5B6079630441}">
      <dgm:prSet/>
      <dgm:spPr/>
      <dgm:t>
        <a:bodyPr/>
        <a:lstStyle/>
        <a:p>
          <a:endParaRPr lang="es-MX"/>
        </a:p>
      </dgm:t>
    </dgm:pt>
    <dgm:pt modelId="{2ABC4E01-25CD-41CA-99A6-C7D732113886}">
      <dgm:prSet custT="1"/>
      <dgm:spPr/>
      <dgm:t>
        <a:bodyPr/>
        <a:lstStyle/>
        <a:p>
          <a:r>
            <a:rPr lang="es-MX" sz="2400" dirty="0" smtClean="0"/>
            <a:t>Estado de Actividades *</a:t>
          </a:r>
          <a:endParaRPr lang="es-MX" sz="2400" dirty="0"/>
        </a:p>
      </dgm:t>
    </dgm:pt>
    <dgm:pt modelId="{1C900C67-62D1-4E2B-8050-72FFD85C652E}" type="parTrans" cxnId="{6B1A5537-F11D-4120-A9C7-64DC0A8CDBA5}">
      <dgm:prSet/>
      <dgm:spPr/>
      <dgm:t>
        <a:bodyPr/>
        <a:lstStyle/>
        <a:p>
          <a:endParaRPr lang="es-MX"/>
        </a:p>
      </dgm:t>
    </dgm:pt>
    <dgm:pt modelId="{A8739D9F-3321-4495-88F9-0A59C1ACBB81}" type="sibTrans" cxnId="{6B1A5537-F11D-4120-A9C7-64DC0A8CDBA5}">
      <dgm:prSet/>
      <dgm:spPr/>
      <dgm:t>
        <a:bodyPr/>
        <a:lstStyle/>
        <a:p>
          <a:endParaRPr lang="es-MX"/>
        </a:p>
      </dgm:t>
    </dgm:pt>
    <dgm:pt modelId="{78B841E5-C043-4F47-845F-DA348841300D}">
      <dgm:prSet custT="1"/>
      <dgm:spPr/>
      <dgm:t>
        <a:bodyPr/>
        <a:lstStyle/>
        <a:p>
          <a:r>
            <a:rPr lang="es-MX" sz="2400" dirty="0" smtClean="0"/>
            <a:t>Estado de Flujos de Efectivo *</a:t>
          </a:r>
          <a:endParaRPr lang="es-MX" sz="2400" dirty="0"/>
        </a:p>
      </dgm:t>
    </dgm:pt>
    <dgm:pt modelId="{CBDC1BD1-336A-4A46-96E3-B10332DFAD2E}" type="parTrans" cxnId="{211E5799-9095-4C00-97CE-E9707C5607B5}">
      <dgm:prSet/>
      <dgm:spPr/>
      <dgm:t>
        <a:bodyPr/>
        <a:lstStyle/>
        <a:p>
          <a:endParaRPr lang="es-MX"/>
        </a:p>
      </dgm:t>
    </dgm:pt>
    <dgm:pt modelId="{8EDF08D6-AE11-49E8-98A6-BAE1499FF79D}" type="sibTrans" cxnId="{211E5799-9095-4C00-97CE-E9707C5607B5}">
      <dgm:prSet/>
      <dgm:spPr/>
      <dgm:t>
        <a:bodyPr/>
        <a:lstStyle/>
        <a:p>
          <a:endParaRPr lang="es-MX"/>
        </a:p>
      </dgm:t>
    </dgm:pt>
    <dgm:pt modelId="{00B704AF-4192-45B9-8E41-6A2673EE1262}" type="pres">
      <dgm:prSet presAssocID="{AFD3376B-CF7B-470B-8466-DD2E19B41EAE}" presName="linear" presStyleCnt="0">
        <dgm:presLayoutVars>
          <dgm:dir/>
          <dgm:animLvl val="lvl"/>
          <dgm:resizeHandles val="exact"/>
        </dgm:presLayoutVars>
      </dgm:prSet>
      <dgm:spPr/>
      <dgm:t>
        <a:bodyPr/>
        <a:lstStyle/>
        <a:p>
          <a:endParaRPr lang="es-MX"/>
        </a:p>
      </dgm:t>
    </dgm:pt>
    <dgm:pt modelId="{3AFDFA85-E6A2-4844-BA6C-CE22E6FAB080}" type="pres">
      <dgm:prSet presAssocID="{302CB7DC-DFE9-4037-BB18-6AD5BFEC1D65}" presName="parentLin" presStyleCnt="0"/>
      <dgm:spPr/>
    </dgm:pt>
    <dgm:pt modelId="{8CEF2BB4-97D0-4DC6-8730-688DF91F8DA3}" type="pres">
      <dgm:prSet presAssocID="{302CB7DC-DFE9-4037-BB18-6AD5BFEC1D65}" presName="parentLeftMargin" presStyleLbl="node1" presStyleIdx="0" presStyleCnt="7"/>
      <dgm:spPr/>
      <dgm:t>
        <a:bodyPr/>
        <a:lstStyle/>
        <a:p>
          <a:endParaRPr lang="es-MX"/>
        </a:p>
      </dgm:t>
    </dgm:pt>
    <dgm:pt modelId="{DC1599E8-6D62-4A4C-A357-75D6691DA277}" type="pres">
      <dgm:prSet presAssocID="{302CB7DC-DFE9-4037-BB18-6AD5BFEC1D65}" presName="parentText" presStyleLbl="node1" presStyleIdx="0" presStyleCnt="7" custScaleX="142558">
        <dgm:presLayoutVars>
          <dgm:chMax val="0"/>
          <dgm:bulletEnabled val="1"/>
        </dgm:presLayoutVars>
      </dgm:prSet>
      <dgm:spPr/>
      <dgm:t>
        <a:bodyPr/>
        <a:lstStyle/>
        <a:p>
          <a:endParaRPr lang="es-MX"/>
        </a:p>
      </dgm:t>
    </dgm:pt>
    <dgm:pt modelId="{19425906-EF00-4C37-9526-01C91BE79D64}" type="pres">
      <dgm:prSet presAssocID="{302CB7DC-DFE9-4037-BB18-6AD5BFEC1D65}" presName="negativeSpace" presStyleCnt="0"/>
      <dgm:spPr/>
    </dgm:pt>
    <dgm:pt modelId="{3D75B321-2D81-4547-82BA-3ECD0CDB6331}" type="pres">
      <dgm:prSet presAssocID="{302CB7DC-DFE9-4037-BB18-6AD5BFEC1D65}" presName="childText" presStyleLbl="conFgAcc1" presStyleIdx="0" presStyleCnt="7">
        <dgm:presLayoutVars>
          <dgm:bulletEnabled val="1"/>
        </dgm:presLayoutVars>
      </dgm:prSet>
      <dgm:spPr/>
    </dgm:pt>
    <dgm:pt modelId="{63E03B35-769E-4969-AEBC-8735B82D4BFF}" type="pres">
      <dgm:prSet presAssocID="{88201FCC-EB15-48AC-B011-A3B59A107E49}" presName="spaceBetweenRectangles" presStyleCnt="0"/>
      <dgm:spPr/>
    </dgm:pt>
    <dgm:pt modelId="{5BC2BD66-117A-4612-8B81-E7CFB42AD60A}" type="pres">
      <dgm:prSet presAssocID="{59D87D3D-519E-4C52-8E3D-9A2796A81A1B}" presName="parentLin" presStyleCnt="0"/>
      <dgm:spPr/>
    </dgm:pt>
    <dgm:pt modelId="{51F06457-2E43-4D45-84C5-0098B8CF102A}" type="pres">
      <dgm:prSet presAssocID="{59D87D3D-519E-4C52-8E3D-9A2796A81A1B}" presName="parentLeftMargin" presStyleLbl="node1" presStyleIdx="0" presStyleCnt="7"/>
      <dgm:spPr/>
      <dgm:t>
        <a:bodyPr/>
        <a:lstStyle/>
        <a:p>
          <a:endParaRPr lang="es-MX"/>
        </a:p>
      </dgm:t>
    </dgm:pt>
    <dgm:pt modelId="{29377622-2931-4727-AEDD-5C04D2A8BFC3}" type="pres">
      <dgm:prSet presAssocID="{59D87D3D-519E-4C52-8E3D-9A2796A81A1B}" presName="parentText" presStyleLbl="node1" presStyleIdx="1" presStyleCnt="7" custScaleX="142857">
        <dgm:presLayoutVars>
          <dgm:chMax val="0"/>
          <dgm:bulletEnabled val="1"/>
        </dgm:presLayoutVars>
      </dgm:prSet>
      <dgm:spPr/>
      <dgm:t>
        <a:bodyPr/>
        <a:lstStyle/>
        <a:p>
          <a:endParaRPr lang="es-MX"/>
        </a:p>
      </dgm:t>
    </dgm:pt>
    <dgm:pt modelId="{38022EC4-9D33-42C5-A6BA-A528536C1821}" type="pres">
      <dgm:prSet presAssocID="{59D87D3D-519E-4C52-8E3D-9A2796A81A1B}" presName="negativeSpace" presStyleCnt="0"/>
      <dgm:spPr/>
    </dgm:pt>
    <dgm:pt modelId="{C1453395-E7B9-42B1-9638-EBC6DE849978}" type="pres">
      <dgm:prSet presAssocID="{59D87D3D-519E-4C52-8E3D-9A2796A81A1B}" presName="childText" presStyleLbl="conFgAcc1" presStyleIdx="1" presStyleCnt="7">
        <dgm:presLayoutVars>
          <dgm:bulletEnabled val="1"/>
        </dgm:presLayoutVars>
      </dgm:prSet>
      <dgm:spPr/>
    </dgm:pt>
    <dgm:pt modelId="{C044C036-0E21-4EFA-A0F1-D02BCF6DCA79}" type="pres">
      <dgm:prSet presAssocID="{7D2F3459-E45F-412D-A09D-59957AD97F66}" presName="spaceBetweenRectangles" presStyleCnt="0"/>
      <dgm:spPr/>
    </dgm:pt>
    <dgm:pt modelId="{2EA7BF41-6746-4CC3-948B-6E3D8FB88F7B}" type="pres">
      <dgm:prSet presAssocID="{F479BCE4-3551-403F-9EA1-AC1407EB64E1}" presName="parentLin" presStyleCnt="0"/>
      <dgm:spPr/>
    </dgm:pt>
    <dgm:pt modelId="{F20D674B-3276-44C1-AB58-389FA4A276EA}" type="pres">
      <dgm:prSet presAssocID="{F479BCE4-3551-403F-9EA1-AC1407EB64E1}" presName="parentLeftMargin" presStyleLbl="node1" presStyleIdx="1" presStyleCnt="7"/>
      <dgm:spPr/>
      <dgm:t>
        <a:bodyPr/>
        <a:lstStyle/>
        <a:p>
          <a:endParaRPr lang="es-MX"/>
        </a:p>
      </dgm:t>
    </dgm:pt>
    <dgm:pt modelId="{696BBC99-3920-4B63-94EA-B208D000B5ED}" type="pres">
      <dgm:prSet presAssocID="{F479BCE4-3551-403F-9EA1-AC1407EB64E1}" presName="parentText" presStyleLbl="node1" presStyleIdx="2" presStyleCnt="7" custScaleX="142857">
        <dgm:presLayoutVars>
          <dgm:chMax val="0"/>
          <dgm:bulletEnabled val="1"/>
        </dgm:presLayoutVars>
      </dgm:prSet>
      <dgm:spPr/>
      <dgm:t>
        <a:bodyPr/>
        <a:lstStyle/>
        <a:p>
          <a:endParaRPr lang="es-MX"/>
        </a:p>
      </dgm:t>
    </dgm:pt>
    <dgm:pt modelId="{47B033BD-80B9-49EF-A101-AEB6C5812071}" type="pres">
      <dgm:prSet presAssocID="{F479BCE4-3551-403F-9EA1-AC1407EB64E1}" presName="negativeSpace" presStyleCnt="0"/>
      <dgm:spPr/>
    </dgm:pt>
    <dgm:pt modelId="{F9F61F82-B3C4-4AD8-BA48-5D3327242A04}" type="pres">
      <dgm:prSet presAssocID="{F479BCE4-3551-403F-9EA1-AC1407EB64E1}" presName="childText" presStyleLbl="conFgAcc1" presStyleIdx="2" presStyleCnt="7">
        <dgm:presLayoutVars>
          <dgm:bulletEnabled val="1"/>
        </dgm:presLayoutVars>
      </dgm:prSet>
      <dgm:spPr/>
    </dgm:pt>
    <dgm:pt modelId="{50511C20-B960-41DC-BDDA-C1AED2C8EA7A}" type="pres">
      <dgm:prSet presAssocID="{1BA7F6E4-9C59-441F-8918-9E93F03D5617}" presName="spaceBetweenRectangles" presStyleCnt="0"/>
      <dgm:spPr/>
    </dgm:pt>
    <dgm:pt modelId="{71B6F5A9-B880-49DF-948B-A23C90B10857}" type="pres">
      <dgm:prSet presAssocID="{3C8E78A5-7367-4ADC-85AD-A600DFDC750A}" presName="parentLin" presStyleCnt="0"/>
      <dgm:spPr/>
    </dgm:pt>
    <dgm:pt modelId="{21D0F119-6067-45FA-AC2D-04B86517C780}" type="pres">
      <dgm:prSet presAssocID="{3C8E78A5-7367-4ADC-85AD-A600DFDC750A}" presName="parentLeftMargin" presStyleLbl="node1" presStyleIdx="2" presStyleCnt="7"/>
      <dgm:spPr/>
      <dgm:t>
        <a:bodyPr/>
        <a:lstStyle/>
        <a:p>
          <a:endParaRPr lang="es-MX"/>
        </a:p>
      </dgm:t>
    </dgm:pt>
    <dgm:pt modelId="{C38E27E4-0718-4E09-B5DC-4718E0461222}" type="pres">
      <dgm:prSet presAssocID="{3C8E78A5-7367-4ADC-85AD-A600DFDC750A}" presName="parentText" presStyleLbl="node1" presStyleIdx="3" presStyleCnt="7" custScaleX="142857">
        <dgm:presLayoutVars>
          <dgm:chMax val="0"/>
          <dgm:bulletEnabled val="1"/>
        </dgm:presLayoutVars>
      </dgm:prSet>
      <dgm:spPr/>
      <dgm:t>
        <a:bodyPr/>
        <a:lstStyle/>
        <a:p>
          <a:endParaRPr lang="es-MX"/>
        </a:p>
      </dgm:t>
    </dgm:pt>
    <dgm:pt modelId="{BCD2F722-FA07-40BC-A672-BD5A5BD78904}" type="pres">
      <dgm:prSet presAssocID="{3C8E78A5-7367-4ADC-85AD-A600DFDC750A}" presName="negativeSpace" presStyleCnt="0"/>
      <dgm:spPr/>
    </dgm:pt>
    <dgm:pt modelId="{2FFFA100-D463-4FDE-BD1E-F76B148F7770}" type="pres">
      <dgm:prSet presAssocID="{3C8E78A5-7367-4ADC-85AD-A600DFDC750A}" presName="childText" presStyleLbl="conFgAcc1" presStyleIdx="3" presStyleCnt="7">
        <dgm:presLayoutVars>
          <dgm:bulletEnabled val="1"/>
        </dgm:presLayoutVars>
      </dgm:prSet>
      <dgm:spPr/>
    </dgm:pt>
    <dgm:pt modelId="{4970732B-3A4A-4F3B-A781-7AC5CD6D841F}" type="pres">
      <dgm:prSet presAssocID="{1AE5224D-E450-4DB5-A5DF-35081AC22736}" presName="spaceBetweenRectangles" presStyleCnt="0"/>
      <dgm:spPr/>
    </dgm:pt>
    <dgm:pt modelId="{BE8D8AB6-2AFE-4882-B9D6-D076F354E705}" type="pres">
      <dgm:prSet presAssocID="{12AFD006-084B-47FB-9CD4-D4F290B1A4D8}" presName="parentLin" presStyleCnt="0"/>
      <dgm:spPr/>
    </dgm:pt>
    <dgm:pt modelId="{4B1B969C-C87F-4D04-A93F-9F9679AB0A27}" type="pres">
      <dgm:prSet presAssocID="{12AFD006-084B-47FB-9CD4-D4F290B1A4D8}" presName="parentLeftMargin" presStyleLbl="node1" presStyleIdx="3" presStyleCnt="7"/>
      <dgm:spPr/>
      <dgm:t>
        <a:bodyPr/>
        <a:lstStyle/>
        <a:p>
          <a:endParaRPr lang="es-MX"/>
        </a:p>
      </dgm:t>
    </dgm:pt>
    <dgm:pt modelId="{62058B94-4735-46A0-9141-44788C8E87C2}" type="pres">
      <dgm:prSet presAssocID="{12AFD006-084B-47FB-9CD4-D4F290B1A4D8}" presName="parentText" presStyleLbl="node1" presStyleIdx="4" presStyleCnt="7" custScaleX="142857">
        <dgm:presLayoutVars>
          <dgm:chMax val="0"/>
          <dgm:bulletEnabled val="1"/>
        </dgm:presLayoutVars>
      </dgm:prSet>
      <dgm:spPr/>
      <dgm:t>
        <a:bodyPr/>
        <a:lstStyle/>
        <a:p>
          <a:endParaRPr lang="es-MX"/>
        </a:p>
      </dgm:t>
    </dgm:pt>
    <dgm:pt modelId="{C14BE151-5654-4FAD-98D5-C36C45F334AF}" type="pres">
      <dgm:prSet presAssocID="{12AFD006-084B-47FB-9CD4-D4F290B1A4D8}" presName="negativeSpace" presStyleCnt="0"/>
      <dgm:spPr/>
    </dgm:pt>
    <dgm:pt modelId="{748372C2-0132-446E-B6FE-0E3EE9CF51D2}" type="pres">
      <dgm:prSet presAssocID="{12AFD006-084B-47FB-9CD4-D4F290B1A4D8}" presName="childText" presStyleLbl="conFgAcc1" presStyleIdx="4" presStyleCnt="7">
        <dgm:presLayoutVars>
          <dgm:bulletEnabled val="1"/>
        </dgm:presLayoutVars>
      </dgm:prSet>
      <dgm:spPr/>
    </dgm:pt>
    <dgm:pt modelId="{53DD5356-DEB1-49CC-BF1E-60CE452F754C}" type="pres">
      <dgm:prSet presAssocID="{28E4C81B-944F-4275-BC7A-E1DECD8D92EC}" presName="spaceBetweenRectangles" presStyleCnt="0"/>
      <dgm:spPr/>
    </dgm:pt>
    <dgm:pt modelId="{97A2226A-2E91-4F52-BAF4-8047DA1796DD}" type="pres">
      <dgm:prSet presAssocID="{2ABC4E01-25CD-41CA-99A6-C7D732113886}" presName="parentLin" presStyleCnt="0"/>
      <dgm:spPr/>
    </dgm:pt>
    <dgm:pt modelId="{9FABF4E1-7230-44DA-912B-A06EF3D7530F}" type="pres">
      <dgm:prSet presAssocID="{2ABC4E01-25CD-41CA-99A6-C7D732113886}" presName="parentLeftMargin" presStyleLbl="node1" presStyleIdx="4" presStyleCnt="7"/>
      <dgm:spPr/>
      <dgm:t>
        <a:bodyPr/>
        <a:lstStyle/>
        <a:p>
          <a:endParaRPr lang="es-MX"/>
        </a:p>
      </dgm:t>
    </dgm:pt>
    <dgm:pt modelId="{4838AC9E-6922-4408-A790-F2F6B6C36A86}" type="pres">
      <dgm:prSet presAssocID="{2ABC4E01-25CD-41CA-99A6-C7D732113886}" presName="parentText" presStyleLbl="node1" presStyleIdx="5" presStyleCnt="7" custScaleX="142857">
        <dgm:presLayoutVars>
          <dgm:chMax val="0"/>
          <dgm:bulletEnabled val="1"/>
        </dgm:presLayoutVars>
      </dgm:prSet>
      <dgm:spPr/>
      <dgm:t>
        <a:bodyPr/>
        <a:lstStyle/>
        <a:p>
          <a:endParaRPr lang="es-MX"/>
        </a:p>
      </dgm:t>
    </dgm:pt>
    <dgm:pt modelId="{D0DE7B27-E646-4BCB-AD08-AF6995390BD4}" type="pres">
      <dgm:prSet presAssocID="{2ABC4E01-25CD-41CA-99A6-C7D732113886}" presName="negativeSpace" presStyleCnt="0"/>
      <dgm:spPr/>
    </dgm:pt>
    <dgm:pt modelId="{55467914-38E1-4C11-BF15-614100713D0A}" type="pres">
      <dgm:prSet presAssocID="{2ABC4E01-25CD-41CA-99A6-C7D732113886}" presName="childText" presStyleLbl="conFgAcc1" presStyleIdx="5" presStyleCnt="7">
        <dgm:presLayoutVars>
          <dgm:bulletEnabled val="1"/>
        </dgm:presLayoutVars>
      </dgm:prSet>
      <dgm:spPr/>
    </dgm:pt>
    <dgm:pt modelId="{B941C64C-5C77-444F-81B7-C9DBFE7BAF0F}" type="pres">
      <dgm:prSet presAssocID="{A8739D9F-3321-4495-88F9-0A59C1ACBB81}" presName="spaceBetweenRectangles" presStyleCnt="0"/>
      <dgm:spPr/>
    </dgm:pt>
    <dgm:pt modelId="{DEC23042-5BB4-42B6-9ED5-4BE452923DE9}" type="pres">
      <dgm:prSet presAssocID="{78B841E5-C043-4F47-845F-DA348841300D}" presName="parentLin" presStyleCnt="0"/>
      <dgm:spPr/>
    </dgm:pt>
    <dgm:pt modelId="{9770058A-7A08-49AA-A119-B4A0F2987908}" type="pres">
      <dgm:prSet presAssocID="{78B841E5-C043-4F47-845F-DA348841300D}" presName="parentLeftMargin" presStyleLbl="node1" presStyleIdx="5" presStyleCnt="7"/>
      <dgm:spPr/>
      <dgm:t>
        <a:bodyPr/>
        <a:lstStyle/>
        <a:p>
          <a:endParaRPr lang="es-MX"/>
        </a:p>
      </dgm:t>
    </dgm:pt>
    <dgm:pt modelId="{C727D8A8-E3F0-4202-A70B-0BB90C79EFFC}" type="pres">
      <dgm:prSet presAssocID="{78B841E5-C043-4F47-845F-DA348841300D}" presName="parentText" presStyleLbl="node1" presStyleIdx="6" presStyleCnt="7" custScaleX="142857">
        <dgm:presLayoutVars>
          <dgm:chMax val="0"/>
          <dgm:bulletEnabled val="1"/>
        </dgm:presLayoutVars>
      </dgm:prSet>
      <dgm:spPr/>
      <dgm:t>
        <a:bodyPr/>
        <a:lstStyle/>
        <a:p>
          <a:endParaRPr lang="es-MX"/>
        </a:p>
      </dgm:t>
    </dgm:pt>
    <dgm:pt modelId="{67AC056F-EF33-4437-BB98-F23BCCEED3EC}" type="pres">
      <dgm:prSet presAssocID="{78B841E5-C043-4F47-845F-DA348841300D}" presName="negativeSpace" presStyleCnt="0"/>
      <dgm:spPr/>
    </dgm:pt>
    <dgm:pt modelId="{FE9432D2-6375-4E5F-BF7E-15738C07AD77}" type="pres">
      <dgm:prSet presAssocID="{78B841E5-C043-4F47-845F-DA348841300D}" presName="childText" presStyleLbl="conFgAcc1" presStyleIdx="6" presStyleCnt="7">
        <dgm:presLayoutVars>
          <dgm:bulletEnabled val="1"/>
        </dgm:presLayoutVars>
      </dgm:prSet>
      <dgm:spPr/>
    </dgm:pt>
  </dgm:ptLst>
  <dgm:cxnLst>
    <dgm:cxn modelId="{A3B76832-0AD1-4BFC-9C31-D68841158C34}" type="presOf" srcId="{59D87D3D-519E-4C52-8E3D-9A2796A81A1B}" destId="{51F06457-2E43-4D45-84C5-0098B8CF102A}" srcOrd="0" destOrd="0" presId="urn:microsoft.com/office/officeart/2005/8/layout/list1"/>
    <dgm:cxn modelId="{03188A86-3AD4-42A2-8977-873E5B17865B}" type="presOf" srcId="{59D87D3D-519E-4C52-8E3D-9A2796A81A1B}" destId="{29377622-2931-4727-AEDD-5C04D2A8BFC3}" srcOrd="1" destOrd="0" presId="urn:microsoft.com/office/officeart/2005/8/layout/list1"/>
    <dgm:cxn modelId="{86A66A8A-0111-4AB8-AB7A-5B6079630441}" srcId="{AFD3376B-CF7B-470B-8466-DD2E19B41EAE}" destId="{12AFD006-084B-47FB-9CD4-D4F290B1A4D8}" srcOrd="4" destOrd="0" parTransId="{5E21A023-25F1-4673-8064-A74B0619EF44}" sibTransId="{28E4C81B-944F-4275-BC7A-E1DECD8D92EC}"/>
    <dgm:cxn modelId="{211E5799-9095-4C00-97CE-E9707C5607B5}" srcId="{AFD3376B-CF7B-470B-8466-DD2E19B41EAE}" destId="{78B841E5-C043-4F47-845F-DA348841300D}" srcOrd="6" destOrd="0" parTransId="{CBDC1BD1-336A-4A46-96E3-B10332DFAD2E}" sibTransId="{8EDF08D6-AE11-49E8-98A6-BAE1499FF79D}"/>
    <dgm:cxn modelId="{48B94A85-2A18-4179-8B7A-16D59232A69C}" srcId="{AFD3376B-CF7B-470B-8466-DD2E19B41EAE}" destId="{F479BCE4-3551-403F-9EA1-AC1407EB64E1}" srcOrd="2" destOrd="0" parTransId="{3785CA85-401F-4615-8C60-1B9D7E9C8DEB}" sibTransId="{1BA7F6E4-9C59-441F-8918-9E93F03D5617}"/>
    <dgm:cxn modelId="{B9B56265-0434-4968-AAF5-9294111EDB19}" srcId="{AFD3376B-CF7B-470B-8466-DD2E19B41EAE}" destId="{3C8E78A5-7367-4ADC-85AD-A600DFDC750A}" srcOrd="3" destOrd="0" parTransId="{1A025855-6023-4471-963A-82DD8654A58F}" sibTransId="{1AE5224D-E450-4DB5-A5DF-35081AC22736}"/>
    <dgm:cxn modelId="{A82687E4-B1FB-448C-9F8A-131F01E50A9D}" srcId="{AFD3376B-CF7B-470B-8466-DD2E19B41EAE}" destId="{59D87D3D-519E-4C52-8E3D-9A2796A81A1B}" srcOrd="1" destOrd="0" parTransId="{B81C743F-0BA2-49D6-A54B-F011A6974B56}" sibTransId="{7D2F3459-E45F-412D-A09D-59957AD97F66}"/>
    <dgm:cxn modelId="{153B724E-78F0-4655-AAD6-8B9A77B91333}" type="presOf" srcId="{78B841E5-C043-4F47-845F-DA348841300D}" destId="{C727D8A8-E3F0-4202-A70B-0BB90C79EFFC}" srcOrd="1" destOrd="0" presId="urn:microsoft.com/office/officeart/2005/8/layout/list1"/>
    <dgm:cxn modelId="{756FD1CA-C1C3-451E-AD9A-D36D4C33FBED}" type="presOf" srcId="{2ABC4E01-25CD-41CA-99A6-C7D732113886}" destId="{4838AC9E-6922-4408-A790-F2F6B6C36A86}" srcOrd="1" destOrd="0" presId="urn:microsoft.com/office/officeart/2005/8/layout/list1"/>
    <dgm:cxn modelId="{35398AAE-3C6E-4F44-AFAF-E032C70EB952}" type="presOf" srcId="{F479BCE4-3551-403F-9EA1-AC1407EB64E1}" destId="{F20D674B-3276-44C1-AB58-389FA4A276EA}" srcOrd="0" destOrd="0" presId="urn:microsoft.com/office/officeart/2005/8/layout/list1"/>
    <dgm:cxn modelId="{C1DC952A-901D-470B-AC09-A357EDA89A1A}" type="presOf" srcId="{3C8E78A5-7367-4ADC-85AD-A600DFDC750A}" destId="{21D0F119-6067-45FA-AC2D-04B86517C780}" srcOrd="0" destOrd="0" presId="urn:microsoft.com/office/officeart/2005/8/layout/list1"/>
    <dgm:cxn modelId="{3147A465-42DF-4E6A-866F-6CD2FC352C81}" type="presOf" srcId="{12AFD006-084B-47FB-9CD4-D4F290B1A4D8}" destId="{4B1B969C-C87F-4D04-A93F-9F9679AB0A27}" srcOrd="0" destOrd="0" presId="urn:microsoft.com/office/officeart/2005/8/layout/list1"/>
    <dgm:cxn modelId="{237151E1-B357-40E2-97B7-06AA7EE2C143}" srcId="{AFD3376B-CF7B-470B-8466-DD2E19B41EAE}" destId="{302CB7DC-DFE9-4037-BB18-6AD5BFEC1D65}" srcOrd="0" destOrd="0" parTransId="{ED204F61-A235-4520-A4C5-6994FBF28EDB}" sibTransId="{88201FCC-EB15-48AC-B011-A3B59A107E49}"/>
    <dgm:cxn modelId="{08C3DD91-BE44-469F-9C83-A8D1B3189415}" type="presOf" srcId="{78B841E5-C043-4F47-845F-DA348841300D}" destId="{9770058A-7A08-49AA-A119-B4A0F2987908}" srcOrd="0" destOrd="0" presId="urn:microsoft.com/office/officeart/2005/8/layout/list1"/>
    <dgm:cxn modelId="{10C05E29-0877-4E55-859F-AF9A17EDC443}" type="presOf" srcId="{F479BCE4-3551-403F-9EA1-AC1407EB64E1}" destId="{696BBC99-3920-4B63-94EA-B208D000B5ED}" srcOrd="1" destOrd="0" presId="urn:microsoft.com/office/officeart/2005/8/layout/list1"/>
    <dgm:cxn modelId="{BD4A4A17-3D42-4E42-86A3-C929832D5ED3}" type="presOf" srcId="{AFD3376B-CF7B-470B-8466-DD2E19B41EAE}" destId="{00B704AF-4192-45B9-8E41-6A2673EE1262}" srcOrd="0" destOrd="0" presId="urn:microsoft.com/office/officeart/2005/8/layout/list1"/>
    <dgm:cxn modelId="{5EA02E13-1A09-4FF2-B567-D7F291E0377B}" type="presOf" srcId="{302CB7DC-DFE9-4037-BB18-6AD5BFEC1D65}" destId="{DC1599E8-6D62-4A4C-A357-75D6691DA277}" srcOrd="1" destOrd="0" presId="urn:microsoft.com/office/officeart/2005/8/layout/list1"/>
    <dgm:cxn modelId="{0DE6D635-2AC0-4A28-9600-FCB57B0145B5}" type="presOf" srcId="{2ABC4E01-25CD-41CA-99A6-C7D732113886}" destId="{9FABF4E1-7230-44DA-912B-A06EF3D7530F}" srcOrd="0" destOrd="0" presId="urn:microsoft.com/office/officeart/2005/8/layout/list1"/>
    <dgm:cxn modelId="{CA6B1EC6-DE48-4E5A-AC35-3B72992168B2}" type="presOf" srcId="{3C8E78A5-7367-4ADC-85AD-A600DFDC750A}" destId="{C38E27E4-0718-4E09-B5DC-4718E0461222}" srcOrd="1" destOrd="0" presId="urn:microsoft.com/office/officeart/2005/8/layout/list1"/>
    <dgm:cxn modelId="{850A822B-FC2F-4C4A-88FA-06443051B22E}" type="presOf" srcId="{12AFD006-084B-47FB-9CD4-D4F290B1A4D8}" destId="{62058B94-4735-46A0-9141-44788C8E87C2}" srcOrd="1" destOrd="0" presId="urn:microsoft.com/office/officeart/2005/8/layout/list1"/>
    <dgm:cxn modelId="{57CB1221-31CB-4902-86CF-A8495CA5A594}" type="presOf" srcId="{302CB7DC-DFE9-4037-BB18-6AD5BFEC1D65}" destId="{8CEF2BB4-97D0-4DC6-8730-688DF91F8DA3}" srcOrd="0" destOrd="0" presId="urn:microsoft.com/office/officeart/2005/8/layout/list1"/>
    <dgm:cxn modelId="{6B1A5537-F11D-4120-A9C7-64DC0A8CDBA5}" srcId="{AFD3376B-CF7B-470B-8466-DD2E19B41EAE}" destId="{2ABC4E01-25CD-41CA-99A6-C7D732113886}" srcOrd="5" destOrd="0" parTransId="{1C900C67-62D1-4E2B-8050-72FFD85C652E}" sibTransId="{A8739D9F-3321-4495-88F9-0A59C1ACBB81}"/>
    <dgm:cxn modelId="{7A36E9D9-83D7-459B-A4F8-D4AEE3C8C493}" type="presParOf" srcId="{00B704AF-4192-45B9-8E41-6A2673EE1262}" destId="{3AFDFA85-E6A2-4844-BA6C-CE22E6FAB080}" srcOrd="0" destOrd="0" presId="urn:microsoft.com/office/officeart/2005/8/layout/list1"/>
    <dgm:cxn modelId="{051512DF-ACE2-4F4E-90BC-E16EB7B9D578}" type="presParOf" srcId="{3AFDFA85-E6A2-4844-BA6C-CE22E6FAB080}" destId="{8CEF2BB4-97D0-4DC6-8730-688DF91F8DA3}" srcOrd="0" destOrd="0" presId="urn:microsoft.com/office/officeart/2005/8/layout/list1"/>
    <dgm:cxn modelId="{E216A1F9-513A-4734-AC61-ED9577396883}" type="presParOf" srcId="{3AFDFA85-E6A2-4844-BA6C-CE22E6FAB080}" destId="{DC1599E8-6D62-4A4C-A357-75D6691DA277}" srcOrd="1" destOrd="0" presId="urn:microsoft.com/office/officeart/2005/8/layout/list1"/>
    <dgm:cxn modelId="{0D26168B-E8BE-4CE1-953B-ED95BA26C88B}" type="presParOf" srcId="{00B704AF-4192-45B9-8E41-6A2673EE1262}" destId="{19425906-EF00-4C37-9526-01C91BE79D64}" srcOrd="1" destOrd="0" presId="urn:microsoft.com/office/officeart/2005/8/layout/list1"/>
    <dgm:cxn modelId="{853F6333-D2F6-40E4-85F0-98CCD2BAB267}" type="presParOf" srcId="{00B704AF-4192-45B9-8E41-6A2673EE1262}" destId="{3D75B321-2D81-4547-82BA-3ECD0CDB6331}" srcOrd="2" destOrd="0" presId="urn:microsoft.com/office/officeart/2005/8/layout/list1"/>
    <dgm:cxn modelId="{A8E449EB-913F-4D30-997E-6A60FBA29FC7}" type="presParOf" srcId="{00B704AF-4192-45B9-8E41-6A2673EE1262}" destId="{63E03B35-769E-4969-AEBC-8735B82D4BFF}" srcOrd="3" destOrd="0" presId="urn:microsoft.com/office/officeart/2005/8/layout/list1"/>
    <dgm:cxn modelId="{B9C6966C-2E57-4A6D-B392-E18D750F1296}" type="presParOf" srcId="{00B704AF-4192-45B9-8E41-6A2673EE1262}" destId="{5BC2BD66-117A-4612-8B81-E7CFB42AD60A}" srcOrd="4" destOrd="0" presId="urn:microsoft.com/office/officeart/2005/8/layout/list1"/>
    <dgm:cxn modelId="{2FC298B2-7982-4423-A33C-E248C0455BE3}" type="presParOf" srcId="{5BC2BD66-117A-4612-8B81-E7CFB42AD60A}" destId="{51F06457-2E43-4D45-84C5-0098B8CF102A}" srcOrd="0" destOrd="0" presId="urn:microsoft.com/office/officeart/2005/8/layout/list1"/>
    <dgm:cxn modelId="{29FC367F-CFD7-4E74-AB5E-CF8D1F55C1E6}" type="presParOf" srcId="{5BC2BD66-117A-4612-8B81-E7CFB42AD60A}" destId="{29377622-2931-4727-AEDD-5C04D2A8BFC3}" srcOrd="1" destOrd="0" presId="urn:microsoft.com/office/officeart/2005/8/layout/list1"/>
    <dgm:cxn modelId="{B9707A33-A107-4D0D-A7A3-6279E327B6EE}" type="presParOf" srcId="{00B704AF-4192-45B9-8E41-6A2673EE1262}" destId="{38022EC4-9D33-42C5-A6BA-A528536C1821}" srcOrd="5" destOrd="0" presId="urn:microsoft.com/office/officeart/2005/8/layout/list1"/>
    <dgm:cxn modelId="{4AD20728-D5C4-44D4-BC17-B96667B48520}" type="presParOf" srcId="{00B704AF-4192-45B9-8E41-6A2673EE1262}" destId="{C1453395-E7B9-42B1-9638-EBC6DE849978}" srcOrd="6" destOrd="0" presId="urn:microsoft.com/office/officeart/2005/8/layout/list1"/>
    <dgm:cxn modelId="{59C34163-161A-498A-9A59-BF99DEDCCCEC}" type="presParOf" srcId="{00B704AF-4192-45B9-8E41-6A2673EE1262}" destId="{C044C036-0E21-4EFA-A0F1-D02BCF6DCA79}" srcOrd="7" destOrd="0" presId="urn:microsoft.com/office/officeart/2005/8/layout/list1"/>
    <dgm:cxn modelId="{1A5345F5-295A-46C3-A726-494C3E8E777B}" type="presParOf" srcId="{00B704AF-4192-45B9-8E41-6A2673EE1262}" destId="{2EA7BF41-6746-4CC3-948B-6E3D8FB88F7B}" srcOrd="8" destOrd="0" presId="urn:microsoft.com/office/officeart/2005/8/layout/list1"/>
    <dgm:cxn modelId="{EC09205D-9E66-4F06-880A-51F51BCACF2C}" type="presParOf" srcId="{2EA7BF41-6746-4CC3-948B-6E3D8FB88F7B}" destId="{F20D674B-3276-44C1-AB58-389FA4A276EA}" srcOrd="0" destOrd="0" presId="urn:microsoft.com/office/officeart/2005/8/layout/list1"/>
    <dgm:cxn modelId="{61501183-C57D-4E95-BB76-470F0E37995C}" type="presParOf" srcId="{2EA7BF41-6746-4CC3-948B-6E3D8FB88F7B}" destId="{696BBC99-3920-4B63-94EA-B208D000B5ED}" srcOrd="1" destOrd="0" presId="urn:microsoft.com/office/officeart/2005/8/layout/list1"/>
    <dgm:cxn modelId="{111A5461-6FAB-4353-A410-F52721EC6719}" type="presParOf" srcId="{00B704AF-4192-45B9-8E41-6A2673EE1262}" destId="{47B033BD-80B9-49EF-A101-AEB6C5812071}" srcOrd="9" destOrd="0" presId="urn:microsoft.com/office/officeart/2005/8/layout/list1"/>
    <dgm:cxn modelId="{62DE022C-C073-4F3C-A5B4-87BE328B4F55}" type="presParOf" srcId="{00B704AF-4192-45B9-8E41-6A2673EE1262}" destId="{F9F61F82-B3C4-4AD8-BA48-5D3327242A04}" srcOrd="10" destOrd="0" presId="urn:microsoft.com/office/officeart/2005/8/layout/list1"/>
    <dgm:cxn modelId="{2D37ABF1-18E6-4948-9EB4-1FC7D54C4062}" type="presParOf" srcId="{00B704AF-4192-45B9-8E41-6A2673EE1262}" destId="{50511C20-B960-41DC-BDDA-C1AED2C8EA7A}" srcOrd="11" destOrd="0" presId="urn:microsoft.com/office/officeart/2005/8/layout/list1"/>
    <dgm:cxn modelId="{107D1659-1531-4840-BA5F-FCF4D0A81FD1}" type="presParOf" srcId="{00B704AF-4192-45B9-8E41-6A2673EE1262}" destId="{71B6F5A9-B880-49DF-948B-A23C90B10857}" srcOrd="12" destOrd="0" presId="urn:microsoft.com/office/officeart/2005/8/layout/list1"/>
    <dgm:cxn modelId="{87D30197-920B-4918-BE2E-A69E9BE191CE}" type="presParOf" srcId="{71B6F5A9-B880-49DF-948B-A23C90B10857}" destId="{21D0F119-6067-45FA-AC2D-04B86517C780}" srcOrd="0" destOrd="0" presId="urn:microsoft.com/office/officeart/2005/8/layout/list1"/>
    <dgm:cxn modelId="{4718EE41-A154-4678-8DF0-B3F72C3777D8}" type="presParOf" srcId="{71B6F5A9-B880-49DF-948B-A23C90B10857}" destId="{C38E27E4-0718-4E09-B5DC-4718E0461222}" srcOrd="1" destOrd="0" presId="urn:microsoft.com/office/officeart/2005/8/layout/list1"/>
    <dgm:cxn modelId="{AE24DD64-66E0-4B31-9D1D-498EC683F697}" type="presParOf" srcId="{00B704AF-4192-45B9-8E41-6A2673EE1262}" destId="{BCD2F722-FA07-40BC-A672-BD5A5BD78904}" srcOrd="13" destOrd="0" presId="urn:microsoft.com/office/officeart/2005/8/layout/list1"/>
    <dgm:cxn modelId="{6C3913EE-714D-467A-8D46-0C525D063887}" type="presParOf" srcId="{00B704AF-4192-45B9-8E41-6A2673EE1262}" destId="{2FFFA100-D463-4FDE-BD1E-F76B148F7770}" srcOrd="14" destOrd="0" presId="urn:microsoft.com/office/officeart/2005/8/layout/list1"/>
    <dgm:cxn modelId="{75CC60AD-419C-4565-98A2-A4CE74DBF103}" type="presParOf" srcId="{00B704AF-4192-45B9-8E41-6A2673EE1262}" destId="{4970732B-3A4A-4F3B-A781-7AC5CD6D841F}" srcOrd="15" destOrd="0" presId="urn:microsoft.com/office/officeart/2005/8/layout/list1"/>
    <dgm:cxn modelId="{D69E9156-0688-4094-B614-8652351954DD}" type="presParOf" srcId="{00B704AF-4192-45B9-8E41-6A2673EE1262}" destId="{BE8D8AB6-2AFE-4882-B9D6-D076F354E705}" srcOrd="16" destOrd="0" presId="urn:microsoft.com/office/officeart/2005/8/layout/list1"/>
    <dgm:cxn modelId="{A747E6B9-E538-4AD3-A738-CC9E01CE8199}" type="presParOf" srcId="{BE8D8AB6-2AFE-4882-B9D6-D076F354E705}" destId="{4B1B969C-C87F-4D04-A93F-9F9679AB0A27}" srcOrd="0" destOrd="0" presId="urn:microsoft.com/office/officeart/2005/8/layout/list1"/>
    <dgm:cxn modelId="{8105D24D-C621-4BBF-9D15-108BEA274E12}" type="presParOf" srcId="{BE8D8AB6-2AFE-4882-B9D6-D076F354E705}" destId="{62058B94-4735-46A0-9141-44788C8E87C2}" srcOrd="1" destOrd="0" presId="urn:microsoft.com/office/officeart/2005/8/layout/list1"/>
    <dgm:cxn modelId="{2C2633C0-347D-4DEC-9527-47562FB37958}" type="presParOf" srcId="{00B704AF-4192-45B9-8E41-6A2673EE1262}" destId="{C14BE151-5654-4FAD-98D5-C36C45F334AF}" srcOrd="17" destOrd="0" presId="urn:microsoft.com/office/officeart/2005/8/layout/list1"/>
    <dgm:cxn modelId="{8DCB3F2B-E84C-48C7-8BB1-92E36C137E85}" type="presParOf" srcId="{00B704AF-4192-45B9-8E41-6A2673EE1262}" destId="{748372C2-0132-446E-B6FE-0E3EE9CF51D2}" srcOrd="18" destOrd="0" presId="urn:microsoft.com/office/officeart/2005/8/layout/list1"/>
    <dgm:cxn modelId="{DF35DEB6-E00A-4657-AE4D-E45A41A12544}" type="presParOf" srcId="{00B704AF-4192-45B9-8E41-6A2673EE1262}" destId="{53DD5356-DEB1-49CC-BF1E-60CE452F754C}" srcOrd="19" destOrd="0" presId="urn:microsoft.com/office/officeart/2005/8/layout/list1"/>
    <dgm:cxn modelId="{9B7664DD-2E05-40DC-9DF1-23914ABBCD49}" type="presParOf" srcId="{00B704AF-4192-45B9-8E41-6A2673EE1262}" destId="{97A2226A-2E91-4F52-BAF4-8047DA1796DD}" srcOrd="20" destOrd="0" presId="urn:microsoft.com/office/officeart/2005/8/layout/list1"/>
    <dgm:cxn modelId="{E72C3C09-E217-43E3-89A5-69752E71509E}" type="presParOf" srcId="{97A2226A-2E91-4F52-BAF4-8047DA1796DD}" destId="{9FABF4E1-7230-44DA-912B-A06EF3D7530F}" srcOrd="0" destOrd="0" presId="urn:microsoft.com/office/officeart/2005/8/layout/list1"/>
    <dgm:cxn modelId="{48131713-3BBF-42F4-9193-B8FDDC628102}" type="presParOf" srcId="{97A2226A-2E91-4F52-BAF4-8047DA1796DD}" destId="{4838AC9E-6922-4408-A790-F2F6B6C36A86}" srcOrd="1" destOrd="0" presId="urn:microsoft.com/office/officeart/2005/8/layout/list1"/>
    <dgm:cxn modelId="{454D9C40-3AE6-4194-AEA1-3FCC9CD55519}" type="presParOf" srcId="{00B704AF-4192-45B9-8E41-6A2673EE1262}" destId="{D0DE7B27-E646-4BCB-AD08-AF6995390BD4}" srcOrd="21" destOrd="0" presId="urn:microsoft.com/office/officeart/2005/8/layout/list1"/>
    <dgm:cxn modelId="{9573AB49-7337-4778-A9A5-85DA68D606A2}" type="presParOf" srcId="{00B704AF-4192-45B9-8E41-6A2673EE1262}" destId="{55467914-38E1-4C11-BF15-614100713D0A}" srcOrd="22" destOrd="0" presId="urn:microsoft.com/office/officeart/2005/8/layout/list1"/>
    <dgm:cxn modelId="{66B3CDD6-8FDA-4C1B-A869-6BFA2CE1D27E}" type="presParOf" srcId="{00B704AF-4192-45B9-8E41-6A2673EE1262}" destId="{B941C64C-5C77-444F-81B7-C9DBFE7BAF0F}" srcOrd="23" destOrd="0" presId="urn:microsoft.com/office/officeart/2005/8/layout/list1"/>
    <dgm:cxn modelId="{1FD96003-02D4-4432-B755-227CEB580961}" type="presParOf" srcId="{00B704AF-4192-45B9-8E41-6A2673EE1262}" destId="{DEC23042-5BB4-42B6-9ED5-4BE452923DE9}" srcOrd="24" destOrd="0" presId="urn:microsoft.com/office/officeart/2005/8/layout/list1"/>
    <dgm:cxn modelId="{3F0E3AFD-2D69-493C-A085-B5AE06E3F3A8}" type="presParOf" srcId="{DEC23042-5BB4-42B6-9ED5-4BE452923DE9}" destId="{9770058A-7A08-49AA-A119-B4A0F2987908}" srcOrd="0" destOrd="0" presId="urn:microsoft.com/office/officeart/2005/8/layout/list1"/>
    <dgm:cxn modelId="{652BFC80-5CE2-46D4-9D7A-DCB9C4BB9EAC}" type="presParOf" srcId="{DEC23042-5BB4-42B6-9ED5-4BE452923DE9}" destId="{C727D8A8-E3F0-4202-A70B-0BB90C79EFFC}" srcOrd="1" destOrd="0" presId="urn:microsoft.com/office/officeart/2005/8/layout/list1"/>
    <dgm:cxn modelId="{9E19A89C-A901-4009-A09B-BA0A276C6394}" type="presParOf" srcId="{00B704AF-4192-45B9-8E41-6A2673EE1262}" destId="{67AC056F-EF33-4437-BB98-F23BCCEED3EC}" srcOrd="25" destOrd="0" presId="urn:microsoft.com/office/officeart/2005/8/layout/list1"/>
    <dgm:cxn modelId="{FCF439C6-C7A4-4E6D-A3C2-CEC8FE53767A}" type="presParOf" srcId="{00B704AF-4192-45B9-8E41-6A2673EE1262}" destId="{FE9432D2-6375-4E5F-BF7E-15738C07AD77}"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a:solidFill>
          <a:schemeClr val="accent2">
            <a:lumMod val="75000"/>
          </a:schemeClr>
        </a:solidFill>
      </dgm:spPr>
      <dgm:t>
        <a:bodyPr/>
        <a:lstStyle/>
        <a:p>
          <a:pPr algn="ctr">
            <a:lnSpc>
              <a:spcPct val="150000"/>
            </a:lnSpc>
          </a:pPr>
          <a:r>
            <a:rPr lang="es-ES" b="1" dirty="0" smtClean="0">
              <a:latin typeface="Arial" pitchFamily="34" charset="0"/>
              <a:cs typeface="Arial" pitchFamily="34" charset="0"/>
            </a:rPr>
            <a:t>ESTADO DE SITUACIÓN FINANCIERA</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ES" b="1"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26CE1330-22C2-4FF1-B332-984D50B3D1F9}" type="presOf" srcId="{FE98E200-94D2-4446-9FE5-593498CE1EF9}" destId="{6198CC8D-C34F-41F4-8ED2-D96C2950EDE8}" srcOrd="0" destOrd="0" presId="urn:microsoft.com/office/officeart/2005/8/layout/hList1"/>
    <dgm:cxn modelId="{FAB0F497-D335-4138-AC63-E65D445E1B82}" type="presOf" srcId="{EB3AECEA-74A5-42A0-8F82-8E0FBAE3F45B}" destId="{30F96BCB-1070-42DC-BC0A-701F6DB88587}" srcOrd="0" destOrd="0"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C9303C2B-97D6-41B3-A813-CACAA0A3E09E}" type="presOf" srcId="{2DD340C8-D814-4051-A02D-B75719C754CA}" destId="{C21ED248-9299-452C-9B65-4139ED8806AC}" srcOrd="0" destOrd="0" presId="urn:microsoft.com/office/officeart/2005/8/layout/hList1"/>
    <dgm:cxn modelId="{2266FDA6-CCC8-4E49-96F7-A812FDCFFBF8}" type="presParOf" srcId="{6198CC8D-C34F-41F4-8ED2-D96C2950EDE8}" destId="{659CE27E-EE87-4C5B-9039-9454206D65AA}" srcOrd="0" destOrd="0" presId="urn:microsoft.com/office/officeart/2005/8/layout/hList1"/>
    <dgm:cxn modelId="{00F3F1B3-D45E-4968-A773-2BE8F362D89E}" type="presParOf" srcId="{659CE27E-EE87-4C5B-9039-9454206D65AA}" destId="{C21ED248-9299-452C-9B65-4139ED8806AC}" srcOrd="0" destOrd="0" presId="urn:microsoft.com/office/officeart/2005/8/layout/hList1"/>
    <dgm:cxn modelId="{4FC372E6-A148-4FE2-8E18-3D3BB8F39DBD}"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MX"/>
        </a:p>
      </dgm:t>
    </dgm:pt>
    <dgm:pt modelId="{2DD340C8-D814-4051-A02D-B75719C754CA}">
      <dgm:prSet phldrT="[Texto]"/>
      <dgm:spPr>
        <a:solidFill>
          <a:srgbClr val="00B0F0"/>
        </a:solidFill>
      </dgm:spPr>
      <dgm:t>
        <a:bodyPr/>
        <a:lstStyle/>
        <a:p>
          <a:pPr algn="ctr">
            <a:lnSpc>
              <a:spcPct val="150000"/>
            </a:lnSpc>
          </a:pPr>
          <a:r>
            <a:rPr kumimoji="0" lang="es-MX" b="1" i="0" u="none" strike="noStrike" cap="none" spc="0" normalizeH="0" baseline="0" noProof="0" dirty="0" smtClean="0">
              <a:ln/>
              <a:effectLst/>
              <a:uLnTx/>
              <a:uFillTx/>
              <a:latin typeface="Arial" pitchFamily="34" charset="0"/>
              <a:ea typeface="+mj-ea"/>
              <a:cs typeface="Arial" pitchFamily="34" charset="0"/>
            </a:rPr>
            <a:t>ESTADO</a:t>
          </a:r>
          <a:r>
            <a:rPr kumimoji="0" lang="es-MX" b="1" i="0" u="none" strike="noStrike" cap="none" spc="0" normalizeH="0" noProof="0" dirty="0" smtClean="0">
              <a:ln/>
              <a:effectLst/>
              <a:uLnTx/>
              <a:uFillTx/>
              <a:latin typeface="Arial" pitchFamily="34" charset="0"/>
              <a:ea typeface="+mj-ea"/>
              <a:cs typeface="Arial" pitchFamily="34" charset="0"/>
            </a:rPr>
            <a:t> DE ACTIVIDADES</a:t>
          </a:r>
          <a:endParaRPr lang="es-MX"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33CCFF"/>
        </a:solidFill>
      </dgm:spPr>
      <dgm:t>
        <a:bodyPr/>
        <a:lstStyle/>
        <a:p>
          <a:pPr algn="just">
            <a:lnSpc>
              <a:spcPct val="150000"/>
            </a:lnSpc>
          </a:pPr>
          <a:r>
            <a:rPr lang="es-ES" b="0" dirty="0" smtClean="0">
              <a:latin typeface="Arial" pitchFamily="34" charset="0"/>
              <a:cs typeface="Arial" pitchFamily="34" charset="0"/>
            </a:rPr>
            <a:t>Muestra el resultado de las operaciones de ingresos y gastos de un ente durante un período determinado.</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33A5B732-7DE0-4A06-BDB8-81E1C94F9CE1}">
      <dgm:prSet/>
      <dgm:spPr>
        <a:solidFill>
          <a:srgbClr val="33CCFF"/>
        </a:solidFill>
      </dgm:spPr>
      <dgm:t>
        <a:bodyPr/>
        <a:lstStyle/>
        <a:p>
          <a:pPr algn="just">
            <a:lnSpc>
              <a:spcPct val="150000"/>
            </a:lnSpc>
          </a:pPr>
          <a:r>
            <a:rPr lang="es-ES" b="0" dirty="0" smtClean="0">
              <a:latin typeface="Arial" pitchFamily="34" charset="0"/>
              <a:cs typeface="Arial" pitchFamily="34" charset="0"/>
            </a:rPr>
            <a:t>Ingresos por rubros, el gasto por objeto armonizado. Resultado final: ahorro o </a:t>
          </a:r>
          <a:r>
            <a:rPr lang="es-ES" b="0" dirty="0" err="1" smtClean="0">
              <a:latin typeface="Arial" pitchFamily="34" charset="0"/>
              <a:cs typeface="Arial" pitchFamily="34" charset="0"/>
            </a:rPr>
            <a:t>desahorro</a:t>
          </a:r>
          <a:r>
            <a:rPr lang="es-ES" b="0" dirty="0" smtClean="0">
              <a:latin typeface="Arial" pitchFamily="34" charset="0"/>
              <a:cs typeface="Arial" pitchFamily="34" charset="0"/>
            </a:rPr>
            <a:t> del ejercicio.</a:t>
          </a:r>
          <a:endParaRPr lang="es-ES_tradnl" b="0" dirty="0">
            <a:latin typeface="Arial" pitchFamily="34" charset="0"/>
            <a:cs typeface="Arial" pitchFamily="34" charset="0"/>
          </a:endParaRPr>
        </a:p>
      </dgm:t>
    </dgm:pt>
    <dgm:pt modelId="{281C93F2-C25B-4246-BD2C-1DD74AA76ABB}" type="parTrans" cxnId="{B232C112-CBDB-4148-AC79-4C822603F705}">
      <dgm:prSet/>
      <dgm:spPr/>
      <dgm:t>
        <a:bodyPr/>
        <a:lstStyle/>
        <a:p>
          <a:endParaRPr lang="es-MX"/>
        </a:p>
      </dgm:t>
    </dgm:pt>
    <dgm:pt modelId="{8B1DC84A-EE29-49B1-93F7-8145A4EE1C70}" type="sibTrans" cxnId="{B232C112-CBDB-4148-AC79-4C822603F705}">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48E90BDB-033F-4FFE-884C-0EFBFD749B63}" type="presOf" srcId="{2DD340C8-D814-4051-A02D-B75719C754CA}" destId="{C21ED248-9299-452C-9B65-4139ED8806AC}" srcOrd="0" destOrd="0" presId="urn:microsoft.com/office/officeart/2005/8/layout/hList1"/>
    <dgm:cxn modelId="{B232C112-CBDB-4148-AC79-4C822603F705}" srcId="{2DD340C8-D814-4051-A02D-B75719C754CA}" destId="{33A5B732-7DE0-4A06-BDB8-81E1C94F9CE1}" srcOrd="1" destOrd="0" parTransId="{281C93F2-C25B-4246-BD2C-1DD74AA76ABB}" sibTransId="{8B1DC84A-EE29-49B1-93F7-8145A4EE1C70}"/>
    <dgm:cxn modelId="{3F6B0D05-4C3F-4E40-993A-BC20D3B01A1E}" type="presOf" srcId="{EB3AECEA-74A5-42A0-8F82-8E0FBAE3F45B}" destId="{30F96BCB-1070-42DC-BC0A-701F6DB88587}" srcOrd="0" destOrd="0" presId="urn:microsoft.com/office/officeart/2005/8/layout/hList1"/>
    <dgm:cxn modelId="{A6969C7F-D73B-425F-A562-60FF74565F3E}" type="presOf" srcId="{33A5B732-7DE0-4A06-BDB8-81E1C94F9CE1}" destId="{30F96BCB-1070-42DC-BC0A-701F6DB88587}" srcOrd="0" destOrd="1" presId="urn:microsoft.com/office/officeart/2005/8/layout/hList1"/>
    <dgm:cxn modelId="{D2F9986F-5F7F-416E-8EF7-B2AB57F4BE9B}" type="presOf" srcId="{FE98E200-94D2-4446-9FE5-593498CE1EF9}" destId="{6198CC8D-C34F-41F4-8ED2-D96C2950EDE8}" srcOrd="0" destOrd="0" presId="urn:microsoft.com/office/officeart/2005/8/layout/hList1"/>
    <dgm:cxn modelId="{5653D17D-92B3-44B3-BA39-BD5C8272446A}" type="presParOf" srcId="{6198CC8D-C34F-41F4-8ED2-D96C2950EDE8}" destId="{659CE27E-EE87-4C5B-9039-9454206D65AA}" srcOrd="0" destOrd="0" presId="urn:microsoft.com/office/officeart/2005/8/layout/hList1"/>
    <dgm:cxn modelId="{B4C7EAE2-2E76-4695-AFCC-E93E2DEEBF5F}" type="presParOf" srcId="{659CE27E-EE87-4C5B-9039-9454206D65AA}" destId="{C21ED248-9299-452C-9B65-4139ED8806AC}" srcOrd="0" destOrd="0" presId="urn:microsoft.com/office/officeart/2005/8/layout/hList1"/>
    <dgm:cxn modelId="{21D16F82-C7E7-4259-9FA6-F392A20B2E4B}" type="presParOf" srcId="{659CE27E-EE87-4C5B-9039-9454206D65AA}" destId="{30F96BCB-1070-42DC-BC0A-701F6DB88587}" srcOrd="1" destOrd="0" presId="urn:microsoft.com/office/officeart/2005/8/layout/hList1"/>
  </dgm:cxnLst>
  <dgm:bg>
    <a:solidFill>
      <a:srgbClr val="9999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1"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VARIACIÓN EN LA HACIENDA PÚBLICA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FFC5B85C-4420-4187-BDBA-03A848077C4A}">
      <dgm:prSet phldrT="[Texto]"/>
      <dgm:spPr/>
      <dgm:t>
        <a:bodyPr/>
        <a:lstStyle/>
        <a:p>
          <a:pPr algn="just">
            <a:lnSpc>
              <a:spcPct val="150000"/>
            </a:lnSpc>
          </a:pPr>
          <a:r>
            <a:rPr lang="es-ES" b="0" dirty="0" smtClean="0">
              <a:latin typeface="Arial" pitchFamily="34" charset="0"/>
              <a:cs typeface="Arial" pitchFamily="34" charset="0"/>
            </a:rPr>
            <a:t>Busca explicar y analizar cada variación.</a:t>
          </a:r>
          <a:endParaRPr lang="es-MX" b="0" dirty="0">
            <a:latin typeface="Arial" pitchFamily="34" charset="0"/>
            <a:cs typeface="Arial" pitchFamily="34" charset="0"/>
          </a:endParaRPr>
        </a:p>
      </dgm:t>
    </dgm:pt>
    <dgm:pt modelId="{5D2F3B1A-160D-420E-9B46-E39CD899DDBD}" type="parTrans" cxnId="{F0645649-CA34-414E-97E9-FC28690E3526}">
      <dgm:prSet/>
      <dgm:spPr/>
      <dgm:t>
        <a:bodyPr/>
        <a:lstStyle/>
        <a:p>
          <a:endParaRPr lang="es-MX">
            <a:latin typeface="Arial" pitchFamily="34" charset="0"/>
            <a:cs typeface="Arial" pitchFamily="34" charset="0"/>
          </a:endParaRPr>
        </a:p>
      </dgm:t>
    </dgm:pt>
    <dgm:pt modelId="{E5580AE0-2B65-4267-90D3-D5BBD8B1A9F1}" type="sibTrans" cxnId="{F0645649-CA34-414E-97E9-FC28690E3526}">
      <dgm:prSet/>
      <dgm:spPr/>
      <dgm:t>
        <a:bodyPr/>
        <a:lstStyle/>
        <a:p>
          <a:endParaRPr lang="es-MX">
            <a:latin typeface="Arial" pitchFamily="34" charset="0"/>
            <a:cs typeface="Arial" pitchFamily="34" charset="0"/>
          </a:endParaRPr>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67BF869B-D6C6-4B0D-A210-79636719B1C9}" type="presOf" srcId="{FFC5B85C-4420-4187-BDBA-03A848077C4A}" destId="{30F96BCB-1070-42DC-BC0A-701F6DB88587}" srcOrd="0" destOrd="1"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F0645649-CA34-414E-97E9-FC28690E3526}" srcId="{2DD340C8-D814-4051-A02D-B75719C754CA}" destId="{FFC5B85C-4420-4187-BDBA-03A848077C4A}" srcOrd="1" destOrd="0" parTransId="{5D2F3B1A-160D-420E-9B46-E39CD899DDBD}" sibTransId="{E5580AE0-2B65-4267-90D3-D5BBD8B1A9F1}"/>
    <dgm:cxn modelId="{D03D2ED2-089D-4BD5-8978-5E1A3B08FDC4}" type="presOf" srcId="{FE98E200-94D2-4446-9FE5-593498CE1EF9}" destId="{6198CC8D-C34F-41F4-8ED2-D96C2950EDE8}" srcOrd="0" destOrd="0" presId="urn:microsoft.com/office/officeart/2005/8/layout/hList1"/>
    <dgm:cxn modelId="{9538C146-E917-48AD-9894-A8BCCA82F91A}" type="presOf" srcId="{EB3AECEA-74A5-42A0-8F82-8E0FBAE3F45B}" destId="{30F96BCB-1070-42DC-BC0A-701F6DB88587}" srcOrd="0" destOrd="0" presId="urn:microsoft.com/office/officeart/2005/8/layout/hList1"/>
    <dgm:cxn modelId="{A9A2FBED-A8BF-4BFA-B1E3-8BE902B7E72F}" type="presOf" srcId="{2DD340C8-D814-4051-A02D-B75719C754CA}" destId="{C21ED248-9299-452C-9B65-4139ED8806AC}" srcOrd="0" destOrd="0" presId="urn:microsoft.com/office/officeart/2005/8/layout/hList1"/>
    <dgm:cxn modelId="{77448F24-3D89-4B2E-9F46-0497E0775961}" type="presParOf" srcId="{6198CC8D-C34F-41F4-8ED2-D96C2950EDE8}" destId="{659CE27E-EE87-4C5B-9039-9454206D65AA}" srcOrd="0" destOrd="0" presId="urn:microsoft.com/office/officeart/2005/8/layout/hList1"/>
    <dgm:cxn modelId="{A25209B7-A04B-4712-9D0B-4EC496B39F97}" type="presParOf" srcId="{659CE27E-EE87-4C5B-9039-9454206D65AA}" destId="{C21ED248-9299-452C-9B65-4139ED8806AC}" srcOrd="0" destOrd="0" presId="urn:microsoft.com/office/officeart/2005/8/layout/hList1"/>
    <dgm:cxn modelId="{F6FC12DC-EB97-4376-8AA5-DA353D10A201}"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s-MX"/>
        </a:p>
      </dgm:t>
    </dgm:pt>
    <dgm:pt modelId="{2DD340C8-D814-4051-A02D-B75719C754CA}">
      <dgm:prSet phldrT="[Texto]" custT="1"/>
      <dgm:spPr/>
      <dgm:t>
        <a:bodyPr/>
        <a:lstStyle/>
        <a:p>
          <a:pPr algn="ctr">
            <a:lnSpc>
              <a:spcPct val="100000"/>
            </a:lnSpc>
          </a:pPr>
          <a:r>
            <a:rPr lang="es-ES" sz="2400" b="1" dirty="0" smtClean="0">
              <a:latin typeface="Arial" pitchFamily="34" charset="0"/>
              <a:cs typeface="Arial" pitchFamily="34" charset="0"/>
            </a:rPr>
            <a:t>ESTADO DE CAMBIOS EN LA SITUACIÓN FINANCIERA</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EB3AECEA-74A5-42A0-8F82-8E0FBAE3F45B}">
      <dgm:prSet phldrT="[Texto]"/>
      <dgm:spPr/>
      <dgm:t>
        <a:bodyPr/>
        <a:lstStyle/>
        <a:p>
          <a:pPr algn="just">
            <a:lnSpc>
              <a:spcPct val="150000"/>
            </a:lnSpc>
          </a:pPr>
          <a:r>
            <a:rPr lang="es-MX" b="0" dirty="0" smtClean="0">
              <a:latin typeface="Arial" pitchFamily="34" charset="0"/>
              <a:cs typeface="Arial" pitchFamily="34" charset="0"/>
            </a:rPr>
            <a:t>Su finalidad es proveer de información sobre el origen y aplicación de los recursos del ente público, muestra: </a:t>
          </a:r>
          <a:endParaRPr lang="es-MX" b="0" dirty="0">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solidFill>
              <a:schemeClr val="tx1"/>
            </a:solidFill>
            <a:latin typeface="Arial" pitchFamily="34" charset="0"/>
            <a:cs typeface="Arial" pitchFamily="34" charset="0"/>
          </a:endParaRPr>
        </a:p>
      </dgm:t>
    </dgm:pt>
    <dgm:pt modelId="{14076BD8-4DC0-48AE-AF22-E8D91FC5D92B}">
      <dgm:prSet phldrT="[Texto]"/>
      <dgm:spPr/>
      <dgm:t>
        <a:bodyPr/>
        <a:lstStyle/>
        <a:p>
          <a:pPr algn="just">
            <a:lnSpc>
              <a:spcPct val="150000"/>
            </a:lnSpc>
          </a:pPr>
          <a:r>
            <a:rPr lang="es-MX" b="0" dirty="0" smtClean="0">
              <a:latin typeface="Arial" pitchFamily="34" charset="0"/>
              <a:cs typeface="Arial" pitchFamily="34" charset="0"/>
            </a:rPr>
            <a:t>La obtención o disposición de los recursos y obligaciones durante el ejercicio.</a:t>
          </a:r>
          <a:endParaRPr lang="es-MX" b="0" dirty="0">
            <a:latin typeface="Arial" pitchFamily="34" charset="0"/>
            <a:cs typeface="Arial" pitchFamily="34" charset="0"/>
          </a:endParaRPr>
        </a:p>
      </dgm:t>
    </dgm:pt>
    <dgm:pt modelId="{C0DD8832-3A57-45EE-86C0-98E87F8EE286}" type="parTrans" cxnId="{0F5FCACC-E76F-4E7F-9DA8-B7462902E9D5}">
      <dgm:prSet/>
      <dgm:spPr/>
      <dgm:t>
        <a:bodyPr/>
        <a:lstStyle/>
        <a:p>
          <a:endParaRPr lang="es-MX"/>
        </a:p>
      </dgm:t>
    </dgm:pt>
    <dgm:pt modelId="{EAD874BF-2BC0-443C-B548-0189AD4DE342}" type="sibTrans" cxnId="{0F5FCACC-E76F-4E7F-9DA8-B7462902E9D5}">
      <dgm:prSet/>
      <dgm:spPr/>
      <dgm:t>
        <a:bodyPr/>
        <a:lstStyle/>
        <a:p>
          <a:endParaRPr lang="es-MX"/>
        </a:p>
      </dgm:t>
    </dgm:pt>
    <dgm:pt modelId="{B3FA88AC-C42B-403D-B20E-3BF7804DFB81}">
      <dgm:prSet phldrT="[Texto]"/>
      <dgm:spPr/>
      <dgm:t>
        <a:bodyPr/>
        <a:lstStyle/>
        <a:p>
          <a:pPr algn="just">
            <a:lnSpc>
              <a:spcPct val="150000"/>
            </a:lnSpc>
          </a:pPr>
          <a:r>
            <a:rPr lang="es-MX" b="0" dirty="0" smtClean="0">
              <a:latin typeface="Arial" pitchFamily="34" charset="0"/>
              <a:cs typeface="Arial" pitchFamily="34" charset="0"/>
            </a:rPr>
            <a:t>El nombre de las cuentas del Estado de Situación Financiera, agrupándolas en la forma siguiente: Activo, Pasivo y Hacienda Publica/Patrimonio. </a:t>
          </a:r>
          <a:endParaRPr lang="es-MX" b="0" dirty="0">
            <a:latin typeface="Arial" pitchFamily="34" charset="0"/>
            <a:cs typeface="Arial" pitchFamily="34" charset="0"/>
          </a:endParaRPr>
        </a:p>
      </dgm:t>
    </dgm:pt>
    <dgm:pt modelId="{BFE970EA-B1D2-4606-9F8D-85CE32C5CA18}" type="parTrans" cxnId="{F1AFC6B8-BEE7-44A3-8DF3-23FDDB987DCB}">
      <dgm:prSet/>
      <dgm:spPr/>
      <dgm:t>
        <a:bodyPr/>
        <a:lstStyle/>
        <a:p>
          <a:endParaRPr lang="es-MX"/>
        </a:p>
      </dgm:t>
    </dgm:pt>
    <dgm:pt modelId="{A74E0530-B6A4-4F39-9A2A-5525461FEBE6}" type="sibTrans" cxnId="{F1AFC6B8-BEE7-44A3-8DF3-23FDDB987DCB}">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t>
        <a:bodyPr/>
        <a:lstStyle/>
        <a:p>
          <a:endParaRPr lang="es-MX"/>
        </a:p>
      </dgm:t>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C6F715C6-A13F-4978-AB2E-A1DB92D575A7}" srcId="{FE98E200-94D2-4446-9FE5-593498CE1EF9}" destId="{2DD340C8-D814-4051-A02D-B75719C754CA}" srcOrd="0" destOrd="0" parTransId="{461368A5-0798-481A-BF7F-54F825D69199}" sibTransId="{6643B6EF-CC1C-496B-BFC4-72CAB768F7FC}"/>
    <dgm:cxn modelId="{906523AD-0C50-4680-805D-B814FE29A0BD}" srcId="{2DD340C8-D814-4051-A02D-B75719C754CA}" destId="{EB3AECEA-74A5-42A0-8F82-8E0FBAE3F45B}" srcOrd="0" destOrd="0" parTransId="{F1E996DA-10EE-4A98-BE55-F2339AB99524}" sibTransId="{B4893740-E700-4509-B451-65A6B8CACD9C}"/>
    <dgm:cxn modelId="{E65621AE-08E3-462F-AD50-363E4F4E7CD5}" type="presOf" srcId="{EB3AECEA-74A5-42A0-8F82-8E0FBAE3F45B}" destId="{30F96BCB-1070-42DC-BC0A-701F6DB88587}" srcOrd="0" destOrd="0" presId="urn:microsoft.com/office/officeart/2005/8/layout/hList1"/>
    <dgm:cxn modelId="{72D4D695-F9A1-493C-A066-43628890AA20}" type="presOf" srcId="{14076BD8-4DC0-48AE-AF22-E8D91FC5D92B}" destId="{30F96BCB-1070-42DC-BC0A-701F6DB88587}" srcOrd="0" destOrd="1" presId="urn:microsoft.com/office/officeart/2005/8/layout/hList1"/>
    <dgm:cxn modelId="{5672B501-D864-4813-AEA4-787AADAAE057}" type="presOf" srcId="{B3FA88AC-C42B-403D-B20E-3BF7804DFB81}" destId="{30F96BCB-1070-42DC-BC0A-701F6DB88587}" srcOrd="0" destOrd="2" presId="urn:microsoft.com/office/officeart/2005/8/layout/hList1"/>
    <dgm:cxn modelId="{F1263944-31B4-430E-92BA-B46E2FA8D3D5}" type="presOf" srcId="{FE98E200-94D2-4446-9FE5-593498CE1EF9}" destId="{6198CC8D-C34F-41F4-8ED2-D96C2950EDE8}" srcOrd="0" destOrd="0" presId="urn:microsoft.com/office/officeart/2005/8/layout/hList1"/>
    <dgm:cxn modelId="{27CBA488-2855-4AAA-94E7-FFDB2F09BB9D}" type="presOf" srcId="{2DD340C8-D814-4051-A02D-B75719C754CA}" destId="{C21ED248-9299-452C-9B65-4139ED8806AC}" srcOrd="0" destOrd="0" presId="urn:microsoft.com/office/officeart/2005/8/layout/hList1"/>
    <dgm:cxn modelId="{0F5FCACC-E76F-4E7F-9DA8-B7462902E9D5}" srcId="{2DD340C8-D814-4051-A02D-B75719C754CA}" destId="{14076BD8-4DC0-48AE-AF22-E8D91FC5D92B}" srcOrd="1" destOrd="0" parTransId="{C0DD8832-3A57-45EE-86C0-98E87F8EE286}" sibTransId="{EAD874BF-2BC0-443C-B548-0189AD4DE342}"/>
    <dgm:cxn modelId="{F1AFC6B8-BEE7-44A3-8DF3-23FDDB987DCB}" srcId="{2DD340C8-D814-4051-A02D-B75719C754CA}" destId="{B3FA88AC-C42B-403D-B20E-3BF7804DFB81}" srcOrd="2" destOrd="0" parTransId="{BFE970EA-B1D2-4606-9F8D-85CE32C5CA18}" sibTransId="{A74E0530-B6A4-4F39-9A2A-5525461FEBE6}"/>
    <dgm:cxn modelId="{D3DAB9BC-3D61-4014-919E-34DE78B5526E}" type="presParOf" srcId="{6198CC8D-C34F-41F4-8ED2-D96C2950EDE8}" destId="{659CE27E-EE87-4C5B-9039-9454206D65AA}" srcOrd="0" destOrd="0" presId="urn:microsoft.com/office/officeart/2005/8/layout/hList1"/>
    <dgm:cxn modelId="{88F67FD9-032D-4213-8FCE-EC403279BE88}" type="presParOf" srcId="{659CE27E-EE87-4C5B-9039-9454206D65AA}" destId="{C21ED248-9299-452C-9B65-4139ED8806AC}" srcOrd="0" destOrd="0" presId="urn:microsoft.com/office/officeart/2005/8/layout/hList1"/>
    <dgm:cxn modelId="{AA348C18-3C12-452D-9125-AEDA31D404AE}" type="presParOf" srcId="{659CE27E-EE87-4C5B-9039-9454206D65AA}" destId="{30F96BCB-1070-42DC-BC0A-701F6DB88587}"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98E200-94D2-4446-9FE5-593498CE1EF9}" type="doc">
      <dgm:prSet loTypeId="urn:microsoft.com/office/officeart/2005/8/layout/hList1" loCatId="list" qsTypeId="urn:microsoft.com/office/officeart/2005/8/quickstyle/3d2" qsCatId="3D" csTypeId="urn:microsoft.com/office/officeart/2005/8/colors/colorful1#2" csCatId="colorful" phldr="1"/>
      <dgm:spPr/>
      <dgm:t>
        <a:bodyPr/>
        <a:lstStyle/>
        <a:p>
          <a:endParaRPr lang="es-MX"/>
        </a:p>
      </dgm:t>
    </dgm:pt>
    <dgm:pt modelId="{2DD340C8-D814-4051-A02D-B75719C754CA}">
      <dgm:prSet phldrT="[Texto]" custT="1"/>
      <dgm:spPr>
        <a:solidFill>
          <a:srgbClr val="92D050"/>
        </a:solidFill>
      </dgm:spPr>
      <dgm:t>
        <a:bodyPr/>
        <a:lstStyle/>
        <a:p>
          <a:pPr algn="ctr">
            <a:lnSpc>
              <a:spcPct val="100000"/>
            </a:lnSpc>
          </a:pPr>
          <a:r>
            <a:rPr lang="es-ES" sz="2400" b="1" dirty="0" smtClean="0">
              <a:solidFill>
                <a:schemeClr val="bg1"/>
              </a:solidFill>
              <a:latin typeface="Arial" pitchFamily="34" charset="0"/>
              <a:cs typeface="Arial" pitchFamily="34" charset="0"/>
            </a:rPr>
            <a:t>ESTADO DE FLUJOS DE EFECTIVO</a:t>
          </a:r>
          <a:endParaRPr lang="es-MX" sz="2400" dirty="0">
            <a:latin typeface="Arial" pitchFamily="34" charset="0"/>
            <a:cs typeface="Arial" pitchFamily="34" charset="0"/>
          </a:endParaRPr>
        </a:p>
      </dgm:t>
    </dgm:pt>
    <dgm:pt modelId="{461368A5-0798-481A-BF7F-54F825D69199}" type="par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6643B6EF-CC1C-496B-BFC4-72CAB768F7FC}" type="sibTrans" cxnId="{C6F715C6-A13F-4978-AB2E-A1DB92D575A7}">
      <dgm:prSet/>
      <dgm:spPr/>
      <dgm:t>
        <a:bodyPr/>
        <a:lstStyle/>
        <a:p>
          <a:pPr algn="just">
            <a:lnSpc>
              <a:spcPct val="150000"/>
            </a:lnSpc>
          </a:pPr>
          <a:endParaRPr lang="es-MX">
            <a:latin typeface="Arial" pitchFamily="34" charset="0"/>
            <a:cs typeface="Arial" pitchFamily="34" charset="0"/>
          </a:endParaRPr>
        </a:p>
      </dgm:t>
    </dgm:pt>
    <dgm:pt modelId="{EB3AECEA-74A5-42A0-8F82-8E0FBAE3F45B}">
      <dgm:prSet phldrT="[Texto]"/>
      <dgm:spPr>
        <a:solidFill>
          <a:srgbClr val="CAF4C6">
            <a:alpha val="89804"/>
          </a:srgbClr>
        </a:solidFill>
      </dgm:spPr>
      <dgm:t>
        <a:bodyPr/>
        <a:lstStyle/>
        <a:p>
          <a:pPr algn="just">
            <a:lnSpc>
              <a:spcPct val="100000"/>
            </a:lnSpc>
          </a:pPr>
          <a:r>
            <a:rPr lang="es-MX" b="0" dirty="0" smtClean="0">
              <a:solidFill>
                <a:schemeClr val="tx1"/>
              </a:solidFill>
              <a:latin typeface="Arial" pitchFamily="34" charset="0"/>
              <a:cs typeface="Arial" pitchFamily="34" charset="0"/>
            </a:rPr>
            <a:t>Provee información sobre los flujos de efectivo, identificando las fuentes de entradas y salidas de recursos.</a:t>
          </a:r>
          <a:endParaRPr lang="es-MX" b="0" dirty="0">
            <a:solidFill>
              <a:schemeClr val="tx1"/>
            </a:solidFill>
            <a:latin typeface="Arial" pitchFamily="34" charset="0"/>
            <a:cs typeface="Arial" pitchFamily="34" charset="0"/>
          </a:endParaRPr>
        </a:p>
      </dgm:t>
    </dgm:pt>
    <dgm:pt modelId="{F1E996DA-10EE-4A98-BE55-F2339AB99524}" type="par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B4893740-E700-4509-B451-65A6B8CACD9C}" type="sibTrans" cxnId="{906523AD-0C50-4680-805D-B814FE29A0BD}">
      <dgm:prSet/>
      <dgm:spPr/>
      <dgm:t>
        <a:bodyPr/>
        <a:lstStyle/>
        <a:p>
          <a:pPr algn="just">
            <a:lnSpc>
              <a:spcPct val="150000"/>
            </a:lnSpc>
          </a:pPr>
          <a:endParaRPr lang="es-MX">
            <a:latin typeface="Arial" pitchFamily="34" charset="0"/>
            <a:cs typeface="Arial" pitchFamily="34" charset="0"/>
          </a:endParaRPr>
        </a:p>
      </dgm:t>
    </dgm:pt>
    <dgm:pt modelId="{9FBEBF24-7243-462D-8C47-F028606F34FE}">
      <dgm:prSet/>
      <dgm:spPr>
        <a:solidFill>
          <a:srgbClr val="CAF4C6">
            <a:alpha val="89804"/>
          </a:srgbClr>
        </a:solidFill>
      </dgm:spPr>
      <dgm:t>
        <a:bodyPr/>
        <a:lstStyle/>
        <a:p>
          <a:pPr>
            <a:lnSpc>
              <a:spcPct val="100000"/>
            </a:lnSpc>
          </a:pPr>
          <a:r>
            <a:rPr lang="es-MX" b="0" dirty="0" smtClean="0">
              <a:solidFill>
                <a:schemeClr val="tx1"/>
              </a:solidFill>
              <a:latin typeface="Arial" pitchFamily="34" charset="0"/>
              <a:cs typeface="Arial" pitchFamily="34" charset="0"/>
            </a:rPr>
            <a:t>Proporciona una base para evaluar la capacidad del ente para generar efectivo y equivalentes de efectivo, así como su capacidad para utilizar los flujos derivados de ellos.</a:t>
          </a:r>
        </a:p>
      </dgm:t>
    </dgm:pt>
    <dgm:pt modelId="{E356D2A7-98A9-4259-8A5D-F2310A0051BA}" type="parTrans" cxnId="{5059B063-CC22-431C-86C6-F548A0443154}">
      <dgm:prSet/>
      <dgm:spPr/>
      <dgm:t>
        <a:bodyPr/>
        <a:lstStyle/>
        <a:p>
          <a:endParaRPr lang="es-MX"/>
        </a:p>
      </dgm:t>
    </dgm:pt>
    <dgm:pt modelId="{71735CEE-59A6-465D-B5F9-5AC1EF88BB30}" type="sibTrans" cxnId="{5059B063-CC22-431C-86C6-F548A0443154}">
      <dgm:prSet/>
      <dgm:spPr/>
      <dgm:t>
        <a:bodyPr/>
        <a:lstStyle/>
        <a:p>
          <a:endParaRPr lang="es-MX"/>
        </a:p>
      </dgm:t>
    </dgm:pt>
    <dgm:pt modelId="{22619887-53A2-4EB4-946C-D7CE483D68DE}">
      <dgm:prSet/>
      <dgm:spPr>
        <a:solidFill>
          <a:srgbClr val="CAF4C6">
            <a:alpha val="89804"/>
          </a:srgbClr>
        </a:solidFill>
      </dgm:spPr>
      <dgm:t>
        <a:bodyPr/>
        <a:lstStyle/>
        <a:p>
          <a:pPr>
            <a:lnSpc>
              <a:spcPct val="100000"/>
            </a:lnSpc>
          </a:pPr>
          <a:r>
            <a:rPr lang="es-ES" b="0" dirty="0" smtClean="0">
              <a:solidFill>
                <a:schemeClr val="tx1"/>
              </a:solidFill>
              <a:latin typeface="Arial" pitchFamily="34" charset="0"/>
              <a:cs typeface="Arial" pitchFamily="34" charset="0"/>
            </a:rPr>
            <a:t>Se conforma por los siguientes elementos básicos: origen de los recursos y aplicación de recursos.</a:t>
          </a:r>
          <a:endParaRPr lang="es-MX" b="0" dirty="0">
            <a:solidFill>
              <a:schemeClr val="tx1"/>
            </a:solidFill>
            <a:latin typeface="Arial" pitchFamily="34" charset="0"/>
            <a:cs typeface="Arial" pitchFamily="34" charset="0"/>
          </a:endParaRPr>
        </a:p>
      </dgm:t>
    </dgm:pt>
    <dgm:pt modelId="{2F5A6711-90E6-4A71-AE51-0BF0271CF006}" type="parTrans" cxnId="{F2CAB4DB-2EB8-4C91-8446-972A3BC0DC4C}">
      <dgm:prSet/>
      <dgm:spPr/>
      <dgm:t>
        <a:bodyPr/>
        <a:lstStyle/>
        <a:p>
          <a:endParaRPr lang="es-MX"/>
        </a:p>
      </dgm:t>
    </dgm:pt>
    <dgm:pt modelId="{42E6CDD2-9F73-42CE-93BE-DCEB5DD66B64}" type="sibTrans" cxnId="{F2CAB4DB-2EB8-4C91-8446-972A3BC0DC4C}">
      <dgm:prSet/>
      <dgm:spPr/>
      <dgm:t>
        <a:bodyPr/>
        <a:lstStyle/>
        <a:p>
          <a:endParaRPr lang="es-MX"/>
        </a:p>
      </dgm:t>
    </dgm:pt>
    <dgm:pt modelId="{E2C756C6-8B87-430F-953A-B36736A03897}">
      <dgm:prSet phldrT="[Texto]"/>
      <dgm:spPr>
        <a:solidFill>
          <a:srgbClr val="CAF4C6">
            <a:alpha val="89804"/>
          </a:srgbClr>
        </a:solidFill>
      </dgm:spPr>
      <dgm:t>
        <a:bodyPr/>
        <a:lstStyle/>
        <a:p>
          <a:pPr algn="just">
            <a:lnSpc>
              <a:spcPct val="100000"/>
            </a:lnSpc>
          </a:pPr>
          <a:endParaRPr lang="es-MX" b="0" dirty="0">
            <a:solidFill>
              <a:schemeClr val="tx1"/>
            </a:solidFill>
            <a:latin typeface="Arial" pitchFamily="34" charset="0"/>
            <a:cs typeface="Arial" pitchFamily="34" charset="0"/>
          </a:endParaRPr>
        </a:p>
      </dgm:t>
    </dgm:pt>
    <dgm:pt modelId="{9A8A01B1-8084-470F-8126-3978706FA922}" type="parTrans" cxnId="{002331B6-2A10-4AE4-AF59-CDACF38C39DE}">
      <dgm:prSet/>
      <dgm:spPr/>
      <dgm:t>
        <a:bodyPr/>
        <a:lstStyle/>
        <a:p>
          <a:endParaRPr lang="es-MX"/>
        </a:p>
      </dgm:t>
    </dgm:pt>
    <dgm:pt modelId="{DB1B2F0E-B579-4827-8729-4B0CB1B98C80}" type="sibTrans" cxnId="{002331B6-2A10-4AE4-AF59-CDACF38C39DE}">
      <dgm:prSet/>
      <dgm:spPr/>
      <dgm:t>
        <a:bodyPr/>
        <a:lstStyle/>
        <a:p>
          <a:endParaRPr lang="es-MX"/>
        </a:p>
      </dgm:t>
    </dgm:pt>
    <dgm:pt modelId="{440FC4A9-9E9E-4A0C-B3F0-436A72AD4303}">
      <dgm:prSet/>
      <dgm:spPr>
        <a:solidFill>
          <a:srgbClr val="CAF4C6">
            <a:alpha val="89804"/>
          </a:srgbClr>
        </a:solidFill>
      </dgm:spPr>
      <dgm:t>
        <a:bodyPr/>
        <a:lstStyle/>
        <a:p>
          <a:pPr>
            <a:lnSpc>
              <a:spcPct val="100000"/>
            </a:lnSpc>
          </a:pPr>
          <a:endParaRPr lang="es-MX" b="0" dirty="0" smtClean="0">
            <a:solidFill>
              <a:schemeClr val="tx1"/>
            </a:solidFill>
            <a:latin typeface="Arial" pitchFamily="34" charset="0"/>
            <a:cs typeface="Arial" pitchFamily="34" charset="0"/>
          </a:endParaRPr>
        </a:p>
      </dgm:t>
    </dgm:pt>
    <dgm:pt modelId="{83551B28-7D2F-46BB-A4E2-1F463AD9F97A}" type="parTrans" cxnId="{A6B4A2A6-7F53-4F63-BEB7-94228E9C210C}">
      <dgm:prSet/>
      <dgm:spPr/>
      <dgm:t>
        <a:bodyPr/>
        <a:lstStyle/>
        <a:p>
          <a:endParaRPr lang="es-MX"/>
        </a:p>
      </dgm:t>
    </dgm:pt>
    <dgm:pt modelId="{6A7EE046-A6E5-4280-8C52-C7CD96768902}" type="sibTrans" cxnId="{A6B4A2A6-7F53-4F63-BEB7-94228E9C210C}">
      <dgm:prSet/>
      <dgm:spPr/>
      <dgm:t>
        <a:bodyPr/>
        <a:lstStyle/>
        <a:p>
          <a:endParaRPr lang="es-MX"/>
        </a:p>
      </dgm:t>
    </dgm:pt>
    <dgm:pt modelId="{6198CC8D-C34F-41F4-8ED2-D96C2950EDE8}" type="pres">
      <dgm:prSet presAssocID="{FE98E200-94D2-4446-9FE5-593498CE1EF9}" presName="Name0" presStyleCnt="0">
        <dgm:presLayoutVars>
          <dgm:dir/>
          <dgm:animLvl val="lvl"/>
          <dgm:resizeHandles val="exact"/>
        </dgm:presLayoutVars>
      </dgm:prSet>
      <dgm:spPr/>
      <dgm:t>
        <a:bodyPr/>
        <a:lstStyle/>
        <a:p>
          <a:endParaRPr lang="es-MX"/>
        </a:p>
      </dgm:t>
    </dgm:pt>
    <dgm:pt modelId="{659CE27E-EE87-4C5B-9039-9454206D65AA}" type="pres">
      <dgm:prSet presAssocID="{2DD340C8-D814-4051-A02D-B75719C754CA}" presName="composite" presStyleCnt="0"/>
      <dgm:spPr/>
    </dgm:pt>
    <dgm:pt modelId="{C21ED248-9299-452C-9B65-4139ED8806AC}" type="pres">
      <dgm:prSet presAssocID="{2DD340C8-D814-4051-A02D-B75719C754CA}" presName="parTx" presStyleLbl="alignNode1" presStyleIdx="0" presStyleCnt="1">
        <dgm:presLayoutVars>
          <dgm:chMax val="0"/>
          <dgm:chPref val="0"/>
          <dgm:bulletEnabled val="1"/>
        </dgm:presLayoutVars>
      </dgm:prSet>
      <dgm:spPr/>
      <dgm:t>
        <a:bodyPr/>
        <a:lstStyle/>
        <a:p>
          <a:endParaRPr lang="es-MX"/>
        </a:p>
      </dgm:t>
    </dgm:pt>
    <dgm:pt modelId="{30F96BCB-1070-42DC-BC0A-701F6DB88587}" type="pres">
      <dgm:prSet presAssocID="{2DD340C8-D814-4051-A02D-B75719C754CA}" presName="desTx" presStyleLbl="alignAccFollowNode1" presStyleIdx="0" presStyleCnt="1">
        <dgm:presLayoutVars>
          <dgm:bulletEnabled val="1"/>
        </dgm:presLayoutVars>
      </dgm:prSet>
      <dgm:spPr/>
      <dgm:t>
        <a:bodyPr/>
        <a:lstStyle/>
        <a:p>
          <a:endParaRPr lang="es-MX"/>
        </a:p>
      </dgm:t>
    </dgm:pt>
  </dgm:ptLst>
  <dgm:cxnLst>
    <dgm:cxn modelId="{002331B6-2A10-4AE4-AF59-CDACF38C39DE}" srcId="{2DD340C8-D814-4051-A02D-B75719C754CA}" destId="{E2C756C6-8B87-430F-953A-B36736A03897}" srcOrd="1" destOrd="0" parTransId="{9A8A01B1-8084-470F-8126-3978706FA922}" sibTransId="{DB1B2F0E-B579-4827-8729-4B0CB1B98C80}"/>
    <dgm:cxn modelId="{3117F97F-F976-48C7-9099-1CA5B85F4FE9}" type="presOf" srcId="{E2C756C6-8B87-430F-953A-B36736A03897}" destId="{30F96BCB-1070-42DC-BC0A-701F6DB88587}" srcOrd="0" destOrd="1" presId="urn:microsoft.com/office/officeart/2005/8/layout/hList1"/>
    <dgm:cxn modelId="{FD94C936-20A6-49B2-B34A-768AE967C606}" type="presOf" srcId="{2DD340C8-D814-4051-A02D-B75719C754CA}" destId="{C21ED248-9299-452C-9B65-4139ED8806AC}" srcOrd="0" destOrd="0" presId="urn:microsoft.com/office/officeart/2005/8/layout/hList1"/>
    <dgm:cxn modelId="{906523AD-0C50-4680-805D-B814FE29A0BD}" srcId="{2DD340C8-D814-4051-A02D-B75719C754CA}" destId="{EB3AECEA-74A5-42A0-8F82-8E0FBAE3F45B}" srcOrd="0" destOrd="0" parTransId="{F1E996DA-10EE-4A98-BE55-F2339AB99524}" sibTransId="{B4893740-E700-4509-B451-65A6B8CACD9C}"/>
    <dgm:cxn modelId="{FE602B6F-03D2-43B3-96EB-9E4C5DFE8383}" type="presOf" srcId="{440FC4A9-9E9E-4A0C-B3F0-436A72AD4303}" destId="{30F96BCB-1070-42DC-BC0A-701F6DB88587}" srcOrd="0" destOrd="3" presId="urn:microsoft.com/office/officeart/2005/8/layout/hList1"/>
    <dgm:cxn modelId="{A6B4A2A6-7F53-4F63-BEB7-94228E9C210C}" srcId="{2DD340C8-D814-4051-A02D-B75719C754CA}" destId="{440FC4A9-9E9E-4A0C-B3F0-436A72AD4303}" srcOrd="3" destOrd="0" parTransId="{83551B28-7D2F-46BB-A4E2-1F463AD9F97A}" sibTransId="{6A7EE046-A6E5-4280-8C52-C7CD96768902}"/>
    <dgm:cxn modelId="{C3B75059-2DFA-48F8-BB8F-95E1A454632A}" type="presOf" srcId="{22619887-53A2-4EB4-946C-D7CE483D68DE}" destId="{30F96BCB-1070-42DC-BC0A-701F6DB88587}" srcOrd="0" destOrd="4" presId="urn:microsoft.com/office/officeart/2005/8/layout/hList1"/>
    <dgm:cxn modelId="{F2CAB4DB-2EB8-4C91-8446-972A3BC0DC4C}" srcId="{2DD340C8-D814-4051-A02D-B75719C754CA}" destId="{22619887-53A2-4EB4-946C-D7CE483D68DE}" srcOrd="4" destOrd="0" parTransId="{2F5A6711-90E6-4A71-AE51-0BF0271CF006}" sibTransId="{42E6CDD2-9F73-42CE-93BE-DCEB5DD66B64}"/>
    <dgm:cxn modelId="{306EA559-0E82-43AE-AD87-099A94DBAB6D}" type="presOf" srcId="{9FBEBF24-7243-462D-8C47-F028606F34FE}" destId="{30F96BCB-1070-42DC-BC0A-701F6DB88587}" srcOrd="0" destOrd="2" presId="urn:microsoft.com/office/officeart/2005/8/layout/hList1"/>
    <dgm:cxn modelId="{C6F715C6-A13F-4978-AB2E-A1DB92D575A7}" srcId="{FE98E200-94D2-4446-9FE5-593498CE1EF9}" destId="{2DD340C8-D814-4051-A02D-B75719C754CA}" srcOrd="0" destOrd="0" parTransId="{461368A5-0798-481A-BF7F-54F825D69199}" sibTransId="{6643B6EF-CC1C-496B-BFC4-72CAB768F7FC}"/>
    <dgm:cxn modelId="{234C668A-2907-42E8-A962-43662E698E84}" type="presOf" srcId="{EB3AECEA-74A5-42A0-8F82-8E0FBAE3F45B}" destId="{30F96BCB-1070-42DC-BC0A-701F6DB88587}" srcOrd="0" destOrd="0" presId="urn:microsoft.com/office/officeart/2005/8/layout/hList1"/>
    <dgm:cxn modelId="{AEAD8F9D-AF73-45CA-8F68-572524D8E369}" type="presOf" srcId="{FE98E200-94D2-4446-9FE5-593498CE1EF9}" destId="{6198CC8D-C34F-41F4-8ED2-D96C2950EDE8}" srcOrd="0" destOrd="0" presId="urn:microsoft.com/office/officeart/2005/8/layout/hList1"/>
    <dgm:cxn modelId="{5059B063-CC22-431C-86C6-F548A0443154}" srcId="{2DD340C8-D814-4051-A02D-B75719C754CA}" destId="{9FBEBF24-7243-462D-8C47-F028606F34FE}" srcOrd="2" destOrd="0" parTransId="{E356D2A7-98A9-4259-8A5D-F2310A0051BA}" sibTransId="{71735CEE-59A6-465D-B5F9-5AC1EF88BB30}"/>
    <dgm:cxn modelId="{EC0611DA-0725-4B05-AA6C-291A8CA81EE6}" type="presParOf" srcId="{6198CC8D-C34F-41F4-8ED2-D96C2950EDE8}" destId="{659CE27E-EE87-4C5B-9039-9454206D65AA}" srcOrd="0" destOrd="0" presId="urn:microsoft.com/office/officeart/2005/8/layout/hList1"/>
    <dgm:cxn modelId="{2DC201B6-D942-439D-8FCE-40663539A1E0}" type="presParOf" srcId="{659CE27E-EE87-4C5B-9039-9454206D65AA}" destId="{C21ED248-9299-452C-9B65-4139ED8806AC}" srcOrd="0" destOrd="0" presId="urn:microsoft.com/office/officeart/2005/8/layout/hList1"/>
    <dgm:cxn modelId="{D59BB4E5-A53D-4E83-8A8E-761E81C70900}" type="presParOf" srcId="{659CE27E-EE87-4C5B-9039-9454206D65AA}" destId="{30F96BCB-1070-42DC-BC0A-701F6DB885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3B4BF-6DE1-4743-A244-898CC9B89219}">
      <dsp:nvSpPr>
        <dsp:cNvPr id="0" name=""/>
        <dsp:cNvSpPr/>
      </dsp:nvSpPr>
      <dsp:spPr>
        <a:xfrm>
          <a:off x="436066" y="496"/>
          <a:ext cx="2321718" cy="1160859"/>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MX" sz="2900" kern="1200" dirty="0" smtClean="0"/>
            <a:t>FEDERACIÓN</a:t>
          </a:r>
          <a:endParaRPr lang="es-MX" sz="2900" kern="1200" dirty="0"/>
        </a:p>
      </dsp:txBody>
      <dsp:txXfrm>
        <a:off x="470066" y="34496"/>
        <a:ext cx="2253718" cy="1092859"/>
      </dsp:txXfrm>
    </dsp:sp>
    <dsp:sp modelId="{4C859203-A10B-47F8-ACF8-E22FDBD91708}">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A7816E-9274-4F21-8543-E5A824EBF640}">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MX" sz="2300" kern="1200" dirty="0" smtClean="0"/>
            <a:t>PODERES</a:t>
          </a:r>
          <a:endParaRPr lang="es-MX" sz="2300" kern="1200" dirty="0"/>
        </a:p>
      </dsp:txBody>
      <dsp:txXfrm>
        <a:off x="934410" y="1485570"/>
        <a:ext cx="1789374" cy="1092859"/>
      </dsp:txXfrm>
    </dsp:sp>
    <dsp:sp modelId="{3792C399-8298-4DD4-AA88-E11D477853B6}">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E6CFD6-36E3-4F0E-AFB7-5AABB6197CE2}">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395524"/>
              <a:satOff val="7441"/>
              <a:lumOff val="196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MX" sz="2300" kern="1200" dirty="0" smtClean="0"/>
            <a:t>ENTIDADES Y ORGANISMOS</a:t>
          </a:r>
          <a:endParaRPr lang="es-MX" sz="2300" kern="1200" dirty="0"/>
        </a:p>
      </dsp:txBody>
      <dsp:txXfrm>
        <a:off x="934410" y="2936644"/>
        <a:ext cx="1789374" cy="1092859"/>
      </dsp:txXfrm>
    </dsp:sp>
    <dsp:sp modelId="{3C81BFF1-39D2-4202-8CD2-B499C451915C}">
      <dsp:nvSpPr>
        <dsp:cNvPr id="0" name=""/>
        <dsp:cNvSpPr/>
      </dsp:nvSpPr>
      <dsp:spPr>
        <a:xfrm>
          <a:off x="3338214" y="496"/>
          <a:ext cx="2321718" cy="1160859"/>
        </a:xfrm>
        <a:prstGeom prst="roundRect">
          <a:avLst>
            <a:gd name="adj" fmla="val 10000"/>
          </a:avLst>
        </a:prstGeom>
        <a:gradFill rotWithShape="0">
          <a:gsLst>
            <a:gs pos="0">
              <a:schemeClr val="accent3">
                <a:hueOff val="1186571"/>
                <a:satOff val="22323"/>
                <a:lumOff val="5883"/>
                <a:alphaOff val="0"/>
                <a:tint val="74000"/>
              </a:schemeClr>
            </a:gs>
            <a:gs pos="49000">
              <a:schemeClr val="accent3">
                <a:hueOff val="1186571"/>
                <a:satOff val="22323"/>
                <a:lumOff val="5883"/>
                <a:alphaOff val="0"/>
                <a:tint val="96000"/>
                <a:shade val="84000"/>
                <a:satMod val="110000"/>
              </a:schemeClr>
            </a:gs>
            <a:gs pos="49100">
              <a:schemeClr val="accent3">
                <a:hueOff val="1186571"/>
                <a:satOff val="22323"/>
                <a:lumOff val="5883"/>
                <a:alphaOff val="0"/>
                <a:shade val="55000"/>
                <a:satMod val="150000"/>
              </a:schemeClr>
            </a:gs>
            <a:gs pos="92000">
              <a:schemeClr val="accent3">
                <a:hueOff val="1186571"/>
                <a:satOff val="22323"/>
                <a:lumOff val="5883"/>
                <a:alphaOff val="0"/>
                <a:tint val="98000"/>
                <a:shade val="90000"/>
                <a:satMod val="128000"/>
              </a:schemeClr>
            </a:gs>
            <a:gs pos="100000">
              <a:schemeClr val="accent3">
                <a:hueOff val="1186571"/>
                <a:satOff val="22323"/>
                <a:lumOff val="5883"/>
                <a:alphaOff val="0"/>
                <a:tint val="90000"/>
                <a:shade val="97000"/>
                <a:satMod val="128000"/>
              </a:schemeClr>
            </a:gs>
          </a:gsLst>
          <a:lin ang="5400000" scaled="1"/>
        </a:gradFill>
        <a:ln>
          <a:noFill/>
        </a:ln>
        <a:effectLst>
          <a:outerShdw blurRad="39000" dist="25400" dir="5400000" rotWithShape="0">
            <a:schemeClr val="accent3">
              <a:hueOff val="1186571"/>
              <a:satOff val="22323"/>
              <a:lumOff val="5883"/>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MX" sz="2900" kern="1200" dirty="0" smtClean="0"/>
            <a:t>ENTIDADES FEDERATIVAS</a:t>
          </a:r>
          <a:endParaRPr lang="es-MX" sz="2900" kern="1200" dirty="0"/>
        </a:p>
      </dsp:txBody>
      <dsp:txXfrm>
        <a:off x="3372214" y="34496"/>
        <a:ext cx="2253718" cy="1092859"/>
      </dsp:txXfrm>
    </dsp:sp>
    <dsp:sp modelId="{B1BF34DA-13EE-471D-8093-FAE276C2BB07}">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082BDE-BCE7-4305-9CD5-5A091A521E67}">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791047"/>
              <a:satOff val="14882"/>
              <a:lumOff val="39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MX" sz="2300" kern="1200" dirty="0" smtClean="0"/>
            <a:t>PODERES</a:t>
          </a:r>
          <a:endParaRPr lang="es-MX" sz="2300" kern="1200" dirty="0"/>
        </a:p>
      </dsp:txBody>
      <dsp:txXfrm>
        <a:off x="3836558" y="1485570"/>
        <a:ext cx="1789374" cy="1092859"/>
      </dsp:txXfrm>
    </dsp:sp>
    <dsp:sp modelId="{A92860BE-8AD0-457B-9B0A-18C7DCDC57F9}">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2422FE-D1C8-4557-997C-5EDCAF5B0F51}">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1186571"/>
              <a:satOff val="22323"/>
              <a:lumOff val="588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MX" sz="2300" kern="1200" dirty="0" smtClean="0"/>
            <a:t>ENTIDADES Y ORGANISMOS</a:t>
          </a:r>
          <a:endParaRPr lang="es-MX" sz="2300" kern="1200" dirty="0"/>
        </a:p>
      </dsp:txBody>
      <dsp:txXfrm>
        <a:off x="3836558" y="2936644"/>
        <a:ext cx="1789374" cy="1092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42634"/>
          <a:ext cx="7143800" cy="633600"/>
        </a:xfrm>
        <a:prstGeom prst="rect">
          <a:avLst/>
        </a:prstGeom>
        <a:solidFill>
          <a:srgbClr val="0070C0"/>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ESTADO ANALITICO DEL ACTIVO</a:t>
          </a:r>
          <a:endParaRPr lang="es-MX" sz="2400" kern="1200" dirty="0">
            <a:solidFill>
              <a:schemeClr val="bg1"/>
            </a:solidFill>
            <a:latin typeface="Arial" pitchFamily="34" charset="0"/>
            <a:cs typeface="Arial" pitchFamily="34" charset="0"/>
          </a:endParaRPr>
        </a:p>
      </dsp:txBody>
      <dsp:txXfrm>
        <a:off x="0" y="42634"/>
        <a:ext cx="7143800" cy="633600"/>
      </dsp:txXfrm>
    </dsp:sp>
    <dsp:sp modelId="{30F96BCB-1070-42DC-BC0A-701F6DB88587}">
      <dsp:nvSpPr>
        <dsp:cNvPr id="0" name=""/>
        <dsp:cNvSpPr/>
      </dsp:nvSpPr>
      <dsp:spPr>
        <a:xfrm>
          <a:off x="0" y="676234"/>
          <a:ext cx="7143800" cy="4710419"/>
        </a:xfrm>
        <a:prstGeom prst="rect">
          <a:avLst/>
        </a:prstGeom>
        <a:solidFill>
          <a:srgbClr val="CCECFF">
            <a:alpha val="89804"/>
          </a:srgb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a:lnSpc>
              <a:spcPct val="100000"/>
            </a:lnSpc>
            <a:spcBef>
              <a:spcPct val="0"/>
            </a:spcBef>
            <a:spcAft>
              <a:spcPct val="15000"/>
            </a:spcAft>
            <a:buChar char="••"/>
          </a:pPr>
          <a:r>
            <a:rPr lang="es-MX" sz="2200" b="0" kern="1200" dirty="0" smtClean="0">
              <a:solidFill>
                <a:schemeClr val="tx1"/>
              </a:solidFill>
              <a:latin typeface="Arial" pitchFamily="34" charset="0"/>
              <a:cs typeface="Arial" pitchFamily="34" charset="0"/>
            </a:rPr>
            <a:t>Muestra el comportamiento de los fondos, valores, derechos y bienes que dispone el ente público para realizar sus actividades, entre el inicio y el fin del período.</a:t>
          </a:r>
          <a:endParaRPr lang="es-MX" sz="2200" b="0" kern="1200" dirty="0">
            <a:solidFill>
              <a:schemeClr val="tx1"/>
            </a:solidFill>
            <a:latin typeface="Arial" pitchFamily="34" charset="0"/>
            <a:cs typeface="Arial" pitchFamily="34" charset="0"/>
          </a:endParaRPr>
        </a:p>
        <a:p>
          <a:pPr marL="228600" lvl="1" indent="-228600" algn="just" defTabSz="977900">
            <a:lnSpc>
              <a:spcPct val="100000"/>
            </a:lnSpc>
            <a:spcBef>
              <a:spcPct val="0"/>
            </a:spcBef>
            <a:spcAft>
              <a:spcPct val="15000"/>
            </a:spcAft>
            <a:buChar char="••"/>
          </a:pPr>
          <a:endParaRPr lang="es-MX" sz="2200" b="0" kern="1200" dirty="0">
            <a:solidFill>
              <a:schemeClr val="tx1"/>
            </a:solidFill>
            <a:latin typeface="Arial" pitchFamily="34" charset="0"/>
            <a:cs typeface="Arial" pitchFamily="34" charset="0"/>
          </a:endParaRPr>
        </a:p>
        <a:p>
          <a:pPr marL="228600" lvl="1" indent="-228600" algn="just" defTabSz="977900">
            <a:lnSpc>
              <a:spcPct val="90000"/>
            </a:lnSpc>
            <a:spcBef>
              <a:spcPct val="0"/>
            </a:spcBef>
            <a:spcAft>
              <a:spcPct val="15000"/>
            </a:spcAft>
            <a:buChar char="••"/>
          </a:pPr>
          <a:r>
            <a:rPr lang="es-MX" sz="2200" b="0" kern="1200" dirty="0" smtClean="0">
              <a:solidFill>
                <a:schemeClr val="tx1"/>
              </a:solidFill>
              <a:latin typeface="Arial" pitchFamily="34" charset="0"/>
              <a:cs typeface="Arial" pitchFamily="34" charset="0"/>
            </a:rPr>
            <a:t>Suministra información, a nivel de cuentas, de los movimientos de los activos controlados por la entidad durante un período determinado.</a:t>
          </a:r>
        </a:p>
        <a:p>
          <a:pPr marL="228600" lvl="1" indent="-228600" algn="just" defTabSz="977900">
            <a:lnSpc>
              <a:spcPct val="90000"/>
            </a:lnSpc>
            <a:spcBef>
              <a:spcPct val="0"/>
            </a:spcBef>
            <a:spcAft>
              <a:spcPct val="15000"/>
            </a:spcAft>
            <a:buChar char="••"/>
          </a:pPr>
          <a:endParaRPr lang="es-MX" sz="2200" b="0" kern="1200" dirty="0" smtClean="0">
            <a:solidFill>
              <a:schemeClr val="tx1"/>
            </a:solidFill>
            <a:latin typeface="Arial" pitchFamily="34" charset="0"/>
            <a:cs typeface="Arial" pitchFamily="34" charset="0"/>
          </a:endParaRPr>
        </a:p>
        <a:p>
          <a:pPr marL="228600" lvl="1" indent="-228600" algn="just" defTabSz="977900">
            <a:lnSpc>
              <a:spcPct val="90000"/>
            </a:lnSpc>
            <a:spcBef>
              <a:spcPct val="0"/>
            </a:spcBef>
            <a:spcAft>
              <a:spcPct val="15000"/>
            </a:spcAft>
            <a:buChar char="••"/>
          </a:pPr>
          <a:r>
            <a:rPr lang="es-MX" sz="2200" b="0" kern="1200" dirty="0" smtClean="0">
              <a:solidFill>
                <a:schemeClr val="tx1"/>
              </a:solidFill>
              <a:latin typeface="Arial" pitchFamily="34" charset="0"/>
              <a:cs typeface="Arial" pitchFamily="34" charset="0"/>
            </a:rPr>
            <a:t>Su estructura permite la construcción de series de tiempo y de otro tipo de herramientas de análisis con las que el usuario pueda hacer proyecciones del comportamiento de cada una de las cuentas integrantes.</a:t>
          </a:r>
          <a:endParaRPr lang="es-MX" sz="2200" b="0" kern="1200" dirty="0">
            <a:solidFill>
              <a:schemeClr val="tx1"/>
            </a:solidFill>
            <a:latin typeface="Arial" pitchFamily="34" charset="0"/>
            <a:cs typeface="Arial" pitchFamily="34" charset="0"/>
          </a:endParaRPr>
        </a:p>
      </dsp:txBody>
      <dsp:txXfrm>
        <a:off x="0" y="676234"/>
        <a:ext cx="7143800" cy="47104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198379"/>
          <a:ext cx="7143800" cy="547200"/>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ANALITICO DE LA DEUDA</a:t>
          </a:r>
          <a:endParaRPr lang="es-MX" sz="2400" kern="1200" dirty="0">
            <a:latin typeface="Arial" pitchFamily="34" charset="0"/>
            <a:cs typeface="Arial" pitchFamily="34" charset="0"/>
          </a:endParaRPr>
        </a:p>
      </dsp:txBody>
      <dsp:txXfrm>
        <a:off x="0" y="198379"/>
        <a:ext cx="7143800" cy="547200"/>
      </dsp:txXfrm>
    </dsp:sp>
    <dsp:sp modelId="{30F96BCB-1070-42DC-BC0A-701F6DB88587}">
      <dsp:nvSpPr>
        <dsp:cNvPr id="0" name=""/>
        <dsp:cNvSpPr/>
      </dsp:nvSpPr>
      <dsp:spPr>
        <a:xfrm>
          <a:off x="0" y="745579"/>
          <a:ext cx="7143800" cy="4485329"/>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150000"/>
            </a:lnSpc>
            <a:spcBef>
              <a:spcPct val="0"/>
            </a:spcBef>
            <a:spcAft>
              <a:spcPct val="15000"/>
            </a:spcAft>
            <a:buChar char="••"/>
          </a:pPr>
          <a:r>
            <a:rPr lang="es-MX" sz="1900" kern="1200" dirty="0" smtClean="0">
              <a:latin typeface="Arial" pitchFamily="34" charset="0"/>
              <a:cs typeface="Arial" pitchFamily="34" charset="0"/>
            </a:rPr>
            <a:t>Muestra las obligaciones insolutas de los entes públicos, al inicio y fin de cada período, La finalidad de este estado es suministrar a los usuarios información analítica relevante sobre la variación de la deuda del ente público entre el inicio y el fin del período, ya sea que tenga su origen en operaciones de crédito público (deuda pública) o en cualquier otro tipo de endeudamiento. Finalmente el cuadro presenta la cuenta “Otros Pasivos” que de presentarse en forma agregada debe reflejar la suma de todo el endeudamiento restante del ente, es decir el no originado en operaciones de crédito público.</a:t>
          </a:r>
          <a:endParaRPr lang="es-MX" sz="1900" b="0" kern="1200" dirty="0">
            <a:latin typeface="Arial" pitchFamily="34" charset="0"/>
            <a:cs typeface="Arial" pitchFamily="34" charset="0"/>
          </a:endParaRPr>
        </a:p>
      </dsp:txBody>
      <dsp:txXfrm>
        <a:off x="0" y="745579"/>
        <a:ext cx="7143800" cy="4485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38232"/>
          <a:ext cx="7143800" cy="691200"/>
        </a:xfrm>
        <a:prstGeom prst="rect">
          <a:avLst/>
        </a:prstGeom>
        <a:solidFill>
          <a:srgbClr val="00B05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INFORMES SOBRE PASIVOS CONTINGENTES</a:t>
          </a:r>
          <a:endParaRPr lang="es-MX" sz="2400" kern="1200" dirty="0">
            <a:latin typeface="Arial" pitchFamily="34" charset="0"/>
            <a:cs typeface="Arial" pitchFamily="34" charset="0"/>
          </a:endParaRPr>
        </a:p>
      </dsp:txBody>
      <dsp:txXfrm>
        <a:off x="0" y="38232"/>
        <a:ext cx="7143800" cy="691200"/>
      </dsp:txXfrm>
    </dsp:sp>
    <dsp:sp modelId="{30F96BCB-1070-42DC-BC0A-701F6DB88587}">
      <dsp:nvSpPr>
        <dsp:cNvPr id="0" name=""/>
        <dsp:cNvSpPr/>
      </dsp:nvSpPr>
      <dsp:spPr>
        <a:xfrm>
          <a:off x="0" y="729432"/>
          <a:ext cx="7143800" cy="4018680"/>
        </a:xfrm>
        <a:prstGeom prst="rect">
          <a:avLst/>
        </a:prstGeom>
        <a:solidFill>
          <a:srgbClr val="DFFDF2">
            <a:alpha val="89804"/>
          </a:srgb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50000"/>
            </a:lnSpc>
            <a:spcBef>
              <a:spcPct val="0"/>
            </a:spcBef>
            <a:spcAft>
              <a:spcPct val="15000"/>
            </a:spcAft>
            <a:buChar char="••"/>
          </a:pPr>
          <a:r>
            <a:rPr lang="es-MX" sz="2400" b="0" kern="1200" dirty="0" smtClean="0">
              <a:latin typeface="Arial" pitchFamily="34" charset="0"/>
              <a:cs typeface="Arial" pitchFamily="34" charset="0"/>
            </a:rPr>
            <a:t>Obligaciones que tienen su origen en hechos específicos e independientes del pasado que en el futuro pueden ocurrir o no y, de acuerdo con lo que acontezca, desaparecen o se convierten en pasivos reales por ejemplo, juicios, garantías, avales, costos de planes de pensiones, jubilaciones, etc.</a:t>
          </a:r>
          <a:endParaRPr lang="es-MX" sz="2400" b="0" kern="1200" dirty="0">
            <a:latin typeface="Arial" pitchFamily="34" charset="0"/>
            <a:cs typeface="Arial" pitchFamily="34" charset="0"/>
          </a:endParaRPr>
        </a:p>
      </dsp:txBody>
      <dsp:txXfrm>
        <a:off x="0" y="729432"/>
        <a:ext cx="7143800" cy="4018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B999-115B-4491-BEC7-858028A78346}">
      <dsp:nvSpPr>
        <dsp:cNvPr id="0" name=""/>
        <dsp:cNvSpPr/>
      </dsp:nvSpPr>
      <dsp:spPr>
        <a:xfrm>
          <a:off x="0" y="263784"/>
          <a:ext cx="6429420" cy="3780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5EE7950-8610-4000-836C-ACDC021192D3}">
      <dsp:nvSpPr>
        <dsp:cNvPr id="0" name=""/>
        <dsp:cNvSpPr/>
      </dsp:nvSpPr>
      <dsp:spPr>
        <a:xfrm>
          <a:off x="321471" y="20050"/>
          <a:ext cx="4500594" cy="44280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DESGLOSE</a:t>
          </a:r>
          <a:endParaRPr lang="es-MX" sz="2400" b="1" kern="1200" dirty="0">
            <a:latin typeface="Arial" pitchFamily="34" charset="0"/>
            <a:cs typeface="Arial" pitchFamily="34" charset="0"/>
          </a:endParaRPr>
        </a:p>
      </dsp:txBody>
      <dsp:txXfrm>
        <a:off x="343087" y="41666"/>
        <a:ext cx="4457362" cy="399568"/>
      </dsp:txXfrm>
    </dsp:sp>
    <dsp:sp modelId="{AA1EA3F1-1DA2-45EF-B65F-940AD26E64AF}">
      <dsp:nvSpPr>
        <dsp:cNvPr id="0" name=""/>
        <dsp:cNvSpPr/>
      </dsp:nvSpPr>
      <dsp:spPr>
        <a:xfrm>
          <a:off x="0" y="1275722"/>
          <a:ext cx="6429420" cy="378000"/>
        </a:xfrm>
        <a:prstGeom prst="rect">
          <a:avLst/>
        </a:prstGeom>
        <a:solidFill>
          <a:schemeClr val="lt1">
            <a:alpha val="90000"/>
            <a:hueOff val="0"/>
            <a:satOff val="0"/>
            <a:lumOff val="0"/>
            <a:alphaOff val="0"/>
          </a:schemeClr>
        </a:solidFill>
        <a:ln w="11430" cap="flat" cmpd="sng" algn="ctr">
          <a:solidFill>
            <a:schemeClr val="accent2">
              <a:hueOff val="-8103780"/>
              <a:satOff val="16667"/>
              <a:lumOff val="-1274"/>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2422A37-685A-4CC6-88A0-E016121C7645}">
      <dsp:nvSpPr>
        <dsp:cNvPr id="0" name=""/>
        <dsp:cNvSpPr/>
      </dsp:nvSpPr>
      <dsp:spPr>
        <a:xfrm>
          <a:off x="321157" y="722784"/>
          <a:ext cx="4496198" cy="774337"/>
        </a:xfrm>
        <a:prstGeom prst="roundRect">
          <a:avLst/>
        </a:prstGeom>
        <a:gradFill rotWithShape="0">
          <a:gsLst>
            <a:gs pos="0">
              <a:schemeClr val="accent2">
                <a:hueOff val="-8103780"/>
                <a:satOff val="16667"/>
                <a:lumOff val="-1274"/>
                <a:alphaOff val="0"/>
                <a:tint val="74000"/>
              </a:schemeClr>
            </a:gs>
            <a:gs pos="49000">
              <a:schemeClr val="accent2">
                <a:hueOff val="-8103780"/>
                <a:satOff val="16667"/>
                <a:lumOff val="-1274"/>
                <a:alphaOff val="0"/>
                <a:tint val="96000"/>
                <a:shade val="84000"/>
                <a:satMod val="110000"/>
              </a:schemeClr>
            </a:gs>
            <a:gs pos="49100">
              <a:schemeClr val="accent2">
                <a:hueOff val="-8103780"/>
                <a:satOff val="16667"/>
                <a:lumOff val="-1274"/>
                <a:alphaOff val="0"/>
                <a:shade val="55000"/>
                <a:satMod val="150000"/>
              </a:schemeClr>
            </a:gs>
            <a:gs pos="92000">
              <a:schemeClr val="accent2">
                <a:hueOff val="-8103780"/>
                <a:satOff val="16667"/>
                <a:lumOff val="-1274"/>
                <a:alphaOff val="0"/>
                <a:tint val="98000"/>
                <a:shade val="90000"/>
                <a:satMod val="128000"/>
              </a:schemeClr>
            </a:gs>
            <a:gs pos="100000">
              <a:schemeClr val="accent2">
                <a:hueOff val="-8103780"/>
                <a:satOff val="16667"/>
                <a:lumOff val="-1274"/>
                <a:alphaOff val="0"/>
                <a:tint val="90000"/>
                <a:shade val="97000"/>
                <a:satMod val="128000"/>
              </a:schemeClr>
            </a:gs>
          </a:gsLst>
          <a:lin ang="5400000" scaled="1"/>
        </a:gradFill>
        <a:ln>
          <a:noFill/>
        </a:ln>
        <a:effectLst>
          <a:outerShdw blurRad="39000" dist="25400" dir="5400000" rotWithShape="0">
            <a:schemeClr val="accent2">
              <a:hueOff val="-8103780"/>
              <a:satOff val="16667"/>
              <a:lumOff val="-1274"/>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MEMORIA        </a:t>
          </a:r>
          <a:r>
            <a:rPr lang="es-ES" sz="1800" kern="1200" dirty="0" smtClean="0">
              <a:latin typeface="Arial" pitchFamily="34" charset="0"/>
              <a:cs typeface="Arial" pitchFamily="34" charset="0"/>
            </a:rPr>
            <a:t>(CUENTAS DE ORDEN)</a:t>
          </a:r>
          <a:endParaRPr lang="es-MX" sz="1800" kern="1200" dirty="0">
            <a:latin typeface="Arial" pitchFamily="34" charset="0"/>
            <a:cs typeface="Arial" pitchFamily="34" charset="0"/>
          </a:endParaRPr>
        </a:p>
      </dsp:txBody>
      <dsp:txXfrm>
        <a:off x="358957" y="760584"/>
        <a:ext cx="4420598" cy="698737"/>
      </dsp:txXfrm>
    </dsp:sp>
    <dsp:sp modelId="{C87AFB4F-BF03-41F1-81D0-576FADE3EBE8}">
      <dsp:nvSpPr>
        <dsp:cNvPr id="0" name=""/>
        <dsp:cNvSpPr/>
      </dsp:nvSpPr>
      <dsp:spPr>
        <a:xfrm>
          <a:off x="0" y="2222821"/>
          <a:ext cx="6429420" cy="378000"/>
        </a:xfrm>
        <a:prstGeom prst="rect">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C694B80-749B-4171-9D86-7779D03A5224}">
      <dsp:nvSpPr>
        <dsp:cNvPr id="0" name=""/>
        <dsp:cNvSpPr/>
      </dsp:nvSpPr>
      <dsp:spPr>
        <a:xfrm>
          <a:off x="321157" y="1734722"/>
          <a:ext cx="4496198" cy="709498"/>
        </a:xfrm>
        <a:prstGeom prst="round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112" tIns="0" rIns="170112" bIns="0" numCol="1" spcCol="1270" anchor="ctr" anchorCtr="0">
          <a:noAutofit/>
        </a:bodyPr>
        <a:lstStyle/>
        <a:p>
          <a:pPr lvl="0" algn="l" defTabSz="1066800">
            <a:lnSpc>
              <a:spcPct val="90000"/>
            </a:lnSpc>
            <a:spcBef>
              <a:spcPct val="0"/>
            </a:spcBef>
            <a:spcAft>
              <a:spcPct val="35000"/>
            </a:spcAft>
          </a:pPr>
          <a:r>
            <a:rPr lang="es-ES" sz="2400" b="1" kern="1200" dirty="0" smtClean="0">
              <a:latin typeface="Arial" pitchFamily="34" charset="0"/>
              <a:cs typeface="Arial" pitchFamily="34" charset="0"/>
            </a:rPr>
            <a:t>NOTAS DE GESTIÓN ADMINISTRATIVA</a:t>
          </a:r>
          <a:endParaRPr lang="es-MX" sz="2400" b="1" kern="1200" dirty="0">
            <a:latin typeface="Arial" pitchFamily="34" charset="0"/>
            <a:cs typeface="Arial" pitchFamily="34" charset="0"/>
          </a:endParaRPr>
        </a:p>
      </dsp:txBody>
      <dsp:txXfrm>
        <a:off x="355792" y="1769357"/>
        <a:ext cx="4426928" cy="6402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A51D2-5F67-4478-AE56-494E68CE3239}">
      <dsp:nvSpPr>
        <dsp:cNvPr id="0" name=""/>
        <dsp:cNvSpPr/>
      </dsp:nvSpPr>
      <dsp:spPr>
        <a:xfrm rot="16200000">
          <a:off x="1280" y="127"/>
          <a:ext cx="2571488" cy="2571488"/>
        </a:xfrm>
        <a:prstGeom prst="downArrow">
          <a:avLst>
            <a:gd name="adj1" fmla="val 50000"/>
            <a:gd name="adj2" fmla="val 35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r>
            <a:rPr lang="es-ES" sz="1600" b="1" kern="1200" dirty="0" smtClean="0">
              <a:latin typeface="Arial" pitchFamily="34" charset="0"/>
              <a:cs typeface="Arial" pitchFamily="34" charset="0"/>
            </a:rPr>
            <a:t>ESTADO ANALÍTICO DE INGRESOS</a:t>
          </a:r>
          <a:endParaRPr lang="es-MX" sz="1600" kern="1200" dirty="0">
            <a:latin typeface="Arial" pitchFamily="34" charset="0"/>
            <a:cs typeface="Arial" pitchFamily="34" charset="0"/>
          </a:endParaRPr>
        </a:p>
      </dsp:txBody>
      <dsp:txXfrm rot="5400000">
        <a:off x="1280" y="642999"/>
        <a:ext cx="2121478" cy="1285744"/>
      </dsp:txXfrm>
    </dsp:sp>
    <dsp:sp modelId="{FAB589EC-5F66-4F11-8E0C-6ADF4D22C527}">
      <dsp:nvSpPr>
        <dsp:cNvPr id="0" name=""/>
        <dsp:cNvSpPr/>
      </dsp:nvSpPr>
      <dsp:spPr>
        <a:xfrm rot="5400000">
          <a:off x="2857517" y="255"/>
          <a:ext cx="2571488" cy="2571488"/>
        </a:xfrm>
        <a:prstGeom prst="downArrow">
          <a:avLst>
            <a:gd name="adj1" fmla="val 50000"/>
            <a:gd name="adj2" fmla="val 35000"/>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b="1" kern="1200" dirty="0" smtClean="0">
              <a:latin typeface="Arial" pitchFamily="34" charset="0"/>
              <a:cs typeface="Arial" pitchFamily="34" charset="0"/>
            </a:rPr>
            <a:t>ESTADO ANALÍTICO DEL EJERCICIO DEL PRESUPUESTO DE EGRESOS</a:t>
          </a:r>
          <a:endParaRPr lang="es-MX" sz="1600" kern="1200" dirty="0">
            <a:latin typeface="Arial" pitchFamily="34" charset="0"/>
            <a:cs typeface="Arial" pitchFamily="34" charset="0"/>
          </a:endParaRPr>
        </a:p>
      </dsp:txBody>
      <dsp:txXfrm rot="-5400000">
        <a:off x="3307527" y="643127"/>
        <a:ext cx="2121478" cy="12857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0E785-C7AE-401E-BBAD-FD442978843E}">
      <dsp:nvSpPr>
        <dsp:cNvPr id="0" name=""/>
        <dsp:cNvSpPr/>
      </dsp:nvSpPr>
      <dsp:spPr>
        <a:xfrm>
          <a:off x="592180" y="1020"/>
          <a:ext cx="3467110" cy="953991"/>
        </a:xfrm>
        <a:prstGeom prst="roundRect">
          <a:avLst>
            <a:gd name="adj" fmla="val 1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rPr>
            <a:t>Analítico de Ingresos</a:t>
          </a:r>
        </a:p>
        <a:p>
          <a:pPr lvl="0" algn="ctr" defTabSz="666750">
            <a:lnSpc>
              <a:spcPct val="90000"/>
            </a:lnSpc>
            <a:spcBef>
              <a:spcPct val="0"/>
            </a:spcBef>
            <a:spcAft>
              <a:spcPct val="35000"/>
            </a:spcAft>
          </a:pPr>
          <a:r>
            <a:rPr lang="es-MX" sz="800" b="1" kern="1200" dirty="0" smtClean="0">
              <a:effectLst>
                <a:outerShdw blurRad="38100" dist="38100" dir="2700000" algn="tl">
                  <a:srgbClr val="000000">
                    <a:alpha val="43137"/>
                  </a:srgbClr>
                </a:outerShdw>
              </a:effectLst>
            </a:rPr>
            <a:t>(Incluyendo Ingresos Excedentes)</a:t>
          </a:r>
          <a:endParaRPr lang="es-MX" sz="800" b="1" kern="1200" dirty="0">
            <a:effectLst>
              <a:outerShdw blurRad="38100" dist="38100" dir="2700000" algn="tl">
                <a:srgbClr val="000000">
                  <a:alpha val="43137"/>
                </a:srgbClr>
              </a:outerShdw>
            </a:effectLst>
          </a:endParaRPr>
        </a:p>
      </dsp:txBody>
      <dsp:txXfrm>
        <a:off x="620121" y="28961"/>
        <a:ext cx="3411228" cy="898109"/>
      </dsp:txXfrm>
    </dsp:sp>
    <dsp:sp modelId="{2CAAADE4-54F3-4E8E-A809-FECF5B008D17}">
      <dsp:nvSpPr>
        <dsp:cNvPr id="0" name=""/>
        <dsp:cNvSpPr/>
      </dsp:nvSpPr>
      <dsp:spPr>
        <a:xfrm>
          <a:off x="938891" y="955012"/>
          <a:ext cx="346711" cy="715493"/>
        </a:xfrm>
        <a:custGeom>
          <a:avLst/>
          <a:gdLst/>
          <a:ahLst/>
          <a:cxnLst/>
          <a:rect l="0" t="0" r="0" b="0"/>
          <a:pathLst>
            <a:path>
              <a:moveTo>
                <a:pt x="0" y="0"/>
              </a:moveTo>
              <a:lnTo>
                <a:pt x="0" y="715493"/>
              </a:lnTo>
              <a:lnTo>
                <a:pt x="346711" y="715493"/>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19A94-93E3-4015-8A8E-21BEC82C9F6E}">
      <dsp:nvSpPr>
        <dsp:cNvPr id="0" name=""/>
        <dsp:cNvSpPr/>
      </dsp:nvSpPr>
      <dsp:spPr>
        <a:xfrm>
          <a:off x="1285602" y="1193509"/>
          <a:ext cx="1526386" cy="953991"/>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Clasificación Económica</a:t>
          </a:r>
          <a:endParaRPr lang="es-MX" sz="1700" kern="1200" dirty="0"/>
        </a:p>
      </dsp:txBody>
      <dsp:txXfrm>
        <a:off x="1313543" y="1221450"/>
        <a:ext cx="1470504" cy="898109"/>
      </dsp:txXfrm>
    </dsp:sp>
    <dsp:sp modelId="{FE30B213-4523-4A5F-84B4-CB847CDD7C12}">
      <dsp:nvSpPr>
        <dsp:cNvPr id="0" name=""/>
        <dsp:cNvSpPr/>
      </dsp:nvSpPr>
      <dsp:spPr>
        <a:xfrm>
          <a:off x="938891" y="955012"/>
          <a:ext cx="346711" cy="1907983"/>
        </a:xfrm>
        <a:custGeom>
          <a:avLst/>
          <a:gdLst/>
          <a:ahLst/>
          <a:cxnLst/>
          <a:rect l="0" t="0" r="0" b="0"/>
          <a:pathLst>
            <a:path>
              <a:moveTo>
                <a:pt x="0" y="0"/>
              </a:moveTo>
              <a:lnTo>
                <a:pt x="0" y="1907983"/>
              </a:lnTo>
              <a:lnTo>
                <a:pt x="346711" y="1907983"/>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09368-F104-4C04-BC88-D3FE8454FD2F}">
      <dsp:nvSpPr>
        <dsp:cNvPr id="0" name=""/>
        <dsp:cNvSpPr/>
      </dsp:nvSpPr>
      <dsp:spPr>
        <a:xfrm>
          <a:off x="1285602" y="2385999"/>
          <a:ext cx="1526386" cy="953991"/>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296643"/>
              <a:satOff val="5581"/>
              <a:lumOff val="1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Concepto</a:t>
          </a:r>
          <a:endParaRPr lang="es-MX" sz="1700" kern="1200" dirty="0"/>
        </a:p>
      </dsp:txBody>
      <dsp:txXfrm>
        <a:off x="1313543" y="2413940"/>
        <a:ext cx="1470504" cy="898109"/>
      </dsp:txXfrm>
    </dsp:sp>
    <dsp:sp modelId="{423784BC-8772-4220-87DD-81D0EC16D192}">
      <dsp:nvSpPr>
        <dsp:cNvPr id="0" name=""/>
        <dsp:cNvSpPr/>
      </dsp:nvSpPr>
      <dsp:spPr>
        <a:xfrm>
          <a:off x="4536287" y="1020"/>
          <a:ext cx="3545338" cy="953991"/>
        </a:xfrm>
        <a:prstGeom prst="roundRect">
          <a:avLst>
            <a:gd name="adj" fmla="val 10000"/>
          </a:avLst>
        </a:prstGeom>
        <a:solidFill>
          <a:schemeClr val="accent3">
            <a:hueOff val="1186571"/>
            <a:satOff val="22323"/>
            <a:lumOff val="588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1" kern="1200" dirty="0" smtClean="0">
              <a:effectLst>
                <a:outerShdw blurRad="38100" dist="38100" dir="2700000" algn="tl">
                  <a:srgbClr val="000000">
                    <a:alpha val="43137"/>
                  </a:srgbClr>
                </a:outerShdw>
              </a:effectLst>
            </a:rPr>
            <a:t>Analítico del Presupuesto de Egresos</a:t>
          </a:r>
        </a:p>
        <a:p>
          <a:pPr lvl="0" algn="ctr" defTabSz="577850">
            <a:lnSpc>
              <a:spcPct val="90000"/>
            </a:lnSpc>
            <a:spcBef>
              <a:spcPct val="0"/>
            </a:spcBef>
            <a:spcAft>
              <a:spcPct val="35000"/>
            </a:spcAft>
          </a:pPr>
          <a:r>
            <a:rPr lang="es-MX" sz="900" b="1" kern="1200" dirty="0" smtClean="0">
              <a:effectLst>
                <a:outerShdw blurRad="38100" dist="38100" dir="2700000" algn="tl">
                  <a:srgbClr val="000000">
                    <a:alpha val="43137"/>
                  </a:srgbClr>
                </a:outerShdw>
              </a:effectLst>
            </a:rPr>
            <a:t>(Incluyendo los Subejercicios por Ramo y por Programa)</a:t>
          </a:r>
          <a:endParaRPr lang="es-MX" sz="900" b="1" kern="1200" dirty="0">
            <a:effectLst>
              <a:outerShdw blurRad="38100" dist="38100" dir="2700000" algn="tl">
                <a:srgbClr val="000000">
                  <a:alpha val="43137"/>
                </a:srgbClr>
              </a:outerShdw>
            </a:effectLst>
          </a:endParaRPr>
        </a:p>
      </dsp:txBody>
      <dsp:txXfrm>
        <a:off x="4564228" y="28961"/>
        <a:ext cx="3489456" cy="898109"/>
      </dsp:txXfrm>
    </dsp:sp>
    <dsp:sp modelId="{EC52005D-6447-436F-A9FA-86F87C324990}">
      <dsp:nvSpPr>
        <dsp:cNvPr id="0" name=""/>
        <dsp:cNvSpPr/>
      </dsp:nvSpPr>
      <dsp:spPr>
        <a:xfrm>
          <a:off x="4890821" y="955012"/>
          <a:ext cx="354533" cy="715493"/>
        </a:xfrm>
        <a:custGeom>
          <a:avLst/>
          <a:gdLst/>
          <a:ahLst/>
          <a:cxnLst/>
          <a:rect l="0" t="0" r="0" b="0"/>
          <a:pathLst>
            <a:path>
              <a:moveTo>
                <a:pt x="0" y="0"/>
              </a:moveTo>
              <a:lnTo>
                <a:pt x="0" y="715493"/>
              </a:lnTo>
              <a:lnTo>
                <a:pt x="354533" y="715493"/>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DFCDE-F948-4890-884E-06AA9F25C0C5}">
      <dsp:nvSpPr>
        <dsp:cNvPr id="0" name=""/>
        <dsp:cNvSpPr/>
      </dsp:nvSpPr>
      <dsp:spPr>
        <a:xfrm>
          <a:off x="5245354" y="1193509"/>
          <a:ext cx="1526386" cy="953991"/>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593285"/>
              <a:satOff val="11162"/>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Administrativa</a:t>
          </a:r>
          <a:endParaRPr lang="es-MX" sz="1700" kern="1200" dirty="0"/>
        </a:p>
      </dsp:txBody>
      <dsp:txXfrm>
        <a:off x="5273295" y="1221450"/>
        <a:ext cx="1470504" cy="898109"/>
      </dsp:txXfrm>
    </dsp:sp>
    <dsp:sp modelId="{2D77A64D-6914-4C7D-8B3F-B0565D358F3F}">
      <dsp:nvSpPr>
        <dsp:cNvPr id="0" name=""/>
        <dsp:cNvSpPr/>
      </dsp:nvSpPr>
      <dsp:spPr>
        <a:xfrm>
          <a:off x="4890821" y="955012"/>
          <a:ext cx="354533" cy="1907983"/>
        </a:xfrm>
        <a:custGeom>
          <a:avLst/>
          <a:gdLst/>
          <a:ahLst/>
          <a:cxnLst/>
          <a:rect l="0" t="0" r="0" b="0"/>
          <a:pathLst>
            <a:path>
              <a:moveTo>
                <a:pt x="0" y="0"/>
              </a:moveTo>
              <a:lnTo>
                <a:pt x="0" y="1907983"/>
              </a:lnTo>
              <a:lnTo>
                <a:pt x="354533" y="1907983"/>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90753-AF48-494A-9308-456927A3AED2}">
      <dsp:nvSpPr>
        <dsp:cNvPr id="0" name=""/>
        <dsp:cNvSpPr/>
      </dsp:nvSpPr>
      <dsp:spPr>
        <a:xfrm>
          <a:off x="5245354" y="2385999"/>
          <a:ext cx="1526386" cy="953991"/>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889928"/>
              <a:satOff val="16742"/>
              <a:lumOff val="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Económica y Por Objeto del Gasto</a:t>
          </a:r>
          <a:endParaRPr lang="es-MX" sz="1700" kern="1200" dirty="0"/>
        </a:p>
      </dsp:txBody>
      <dsp:txXfrm>
        <a:off x="5273295" y="2413940"/>
        <a:ext cx="1470504" cy="898109"/>
      </dsp:txXfrm>
    </dsp:sp>
    <dsp:sp modelId="{78BB9CB4-44A1-4F9C-84E5-74A6B73ABD08}">
      <dsp:nvSpPr>
        <dsp:cNvPr id="0" name=""/>
        <dsp:cNvSpPr/>
      </dsp:nvSpPr>
      <dsp:spPr>
        <a:xfrm>
          <a:off x="4890821" y="955012"/>
          <a:ext cx="354533" cy="3100472"/>
        </a:xfrm>
        <a:custGeom>
          <a:avLst/>
          <a:gdLst/>
          <a:ahLst/>
          <a:cxnLst/>
          <a:rect l="0" t="0" r="0" b="0"/>
          <a:pathLst>
            <a:path>
              <a:moveTo>
                <a:pt x="0" y="0"/>
              </a:moveTo>
              <a:lnTo>
                <a:pt x="0" y="3100472"/>
              </a:lnTo>
              <a:lnTo>
                <a:pt x="354533" y="3100472"/>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F43CF-B0C4-40E5-8FF1-70868AAE7CA7}">
      <dsp:nvSpPr>
        <dsp:cNvPr id="0" name=""/>
        <dsp:cNvSpPr/>
      </dsp:nvSpPr>
      <dsp:spPr>
        <a:xfrm>
          <a:off x="5245354" y="3578488"/>
          <a:ext cx="1526386" cy="953991"/>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1186571"/>
              <a:satOff val="22323"/>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Funcional -Programática</a:t>
          </a:r>
          <a:endParaRPr lang="es-MX" sz="1700" kern="1200" dirty="0"/>
        </a:p>
      </dsp:txBody>
      <dsp:txXfrm>
        <a:off x="5273295" y="3606429"/>
        <a:ext cx="1470504" cy="8981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A1F2-2F19-4593-9F22-F8DA1AF96B4E}">
      <dsp:nvSpPr>
        <dsp:cNvPr id="0" name=""/>
        <dsp:cNvSpPr/>
      </dsp:nvSpPr>
      <dsp:spPr>
        <a:xfrm>
          <a:off x="497" y="1033694"/>
          <a:ext cx="7714308" cy="4877151"/>
        </a:xfrm>
        <a:prstGeom prst="roundRect">
          <a:avLst>
            <a:gd name="adj" fmla="val 10000"/>
          </a:avLst>
        </a:prstGeom>
        <a:solidFill>
          <a:schemeClr val="lt1">
            <a:alpha val="90000"/>
            <a:hueOff val="0"/>
            <a:satOff val="0"/>
            <a:lumOff val="0"/>
            <a:alphaOff val="0"/>
          </a:schemeClr>
        </a:solidFill>
        <a:ln w="11430" cap="flat" cmpd="sng" algn="ctr">
          <a:solidFill>
            <a:srgbClr val="33CC33"/>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933450">
            <a:lnSpc>
              <a:spcPct val="150000"/>
            </a:lnSpc>
            <a:spcBef>
              <a:spcPct val="0"/>
            </a:spcBef>
            <a:spcAft>
              <a:spcPct val="15000"/>
            </a:spcAft>
            <a:buChar char="••"/>
          </a:pPr>
          <a:r>
            <a:rPr lang="es-ES" sz="2100" kern="1200" dirty="0" smtClean="0">
              <a:latin typeface="Arial" pitchFamily="34" charset="0"/>
              <a:cs typeface="Arial" pitchFamily="34" charset="0"/>
            </a:rPr>
            <a:t>Su presentación corresponde a los momentos contables del egreso: </a:t>
          </a:r>
          <a:r>
            <a:rPr lang="es-ES" sz="2100" b="1" kern="1200" dirty="0" smtClean="0">
              <a:solidFill>
                <a:srgbClr val="00B0F0"/>
              </a:solidFill>
              <a:latin typeface="Arial" pitchFamily="34" charset="0"/>
              <a:cs typeface="Arial" pitchFamily="34" charset="0"/>
            </a:rPr>
            <a:t>original, modificado, devengado, </a:t>
          </a:r>
          <a:r>
            <a:rPr lang="es-ES" sz="2100" kern="1200" dirty="0" smtClean="0">
              <a:solidFill>
                <a:schemeClr val="tx1"/>
              </a:solidFill>
              <a:latin typeface="Arial" pitchFamily="34" charset="0"/>
              <a:cs typeface="Arial" pitchFamily="34" charset="0"/>
            </a:rPr>
            <a:t>y</a:t>
          </a:r>
          <a:r>
            <a:rPr lang="es-ES" sz="2100" kern="1200" dirty="0" smtClean="0">
              <a:solidFill>
                <a:srgbClr val="00B0F0"/>
              </a:solidFill>
              <a:latin typeface="Arial" pitchFamily="34" charset="0"/>
              <a:cs typeface="Arial" pitchFamily="34" charset="0"/>
            </a:rPr>
            <a:t> </a:t>
          </a:r>
          <a:r>
            <a:rPr lang="es-ES" sz="2100" b="1" kern="1200" dirty="0" smtClean="0">
              <a:solidFill>
                <a:srgbClr val="00B0F0"/>
              </a:solidFill>
              <a:latin typeface="Arial" pitchFamily="34" charset="0"/>
              <a:cs typeface="Arial" pitchFamily="34" charset="0"/>
            </a:rPr>
            <a:t>pagado</a:t>
          </a:r>
          <a:r>
            <a:rPr lang="es-ES" sz="2100" b="1" kern="1200" dirty="0" smtClean="0">
              <a:latin typeface="Arial" pitchFamily="34" charset="0"/>
              <a:cs typeface="Arial" pitchFamily="34" charset="0"/>
            </a:rPr>
            <a:t>,</a:t>
          </a:r>
          <a:r>
            <a:rPr lang="es-ES" sz="2100" kern="1200" dirty="0" smtClean="0">
              <a:latin typeface="Arial" pitchFamily="34" charset="0"/>
              <a:cs typeface="Arial" pitchFamily="34" charset="0"/>
            </a:rPr>
            <a:t> y tiene como objetivo primordial mostrar los avances del ejercicio del presupuesto, informando acerca de los recursos disponibles, comprometidos, devengados y pagados.</a:t>
          </a:r>
          <a:endParaRPr lang="es-MX" sz="2100" kern="1200" dirty="0"/>
        </a:p>
        <a:p>
          <a:pPr marL="228600" lvl="1" indent="-228600" algn="just" defTabSz="933450">
            <a:lnSpc>
              <a:spcPct val="150000"/>
            </a:lnSpc>
            <a:spcBef>
              <a:spcPct val="0"/>
            </a:spcBef>
            <a:spcAft>
              <a:spcPct val="15000"/>
            </a:spcAft>
            <a:buChar char="••"/>
          </a:pPr>
          <a:r>
            <a:rPr lang="es-ES" sz="2100" kern="1200" dirty="0" smtClean="0">
              <a:latin typeface="Arial" pitchFamily="34" charset="0"/>
              <a:cs typeface="Arial" pitchFamily="34" charset="0"/>
            </a:rPr>
            <a:t>Adicionalmente, muestra el total de ampliaciones y reducciones respecto al original, que indican la variación en las necesidades de recursos para financiar los requerimientos de cada ente público.</a:t>
          </a:r>
          <a:endParaRPr lang="es-ES" sz="2100" kern="1200" dirty="0">
            <a:latin typeface="Arial" pitchFamily="34" charset="0"/>
            <a:cs typeface="Arial" pitchFamily="34" charset="0"/>
          </a:endParaRPr>
        </a:p>
      </dsp:txBody>
      <dsp:txXfrm>
        <a:off x="112734" y="1145931"/>
        <a:ext cx="7489834" cy="3607573"/>
      </dsp:txXfrm>
    </dsp:sp>
    <dsp:sp modelId="{75D8374E-D6C2-493C-ACFF-66ADB410667A}">
      <dsp:nvSpPr>
        <dsp:cNvPr id="0" name=""/>
        <dsp:cNvSpPr/>
      </dsp:nvSpPr>
      <dsp:spPr>
        <a:xfrm>
          <a:off x="0" y="0"/>
          <a:ext cx="5643630" cy="919825"/>
        </a:xfrm>
        <a:prstGeom prst="roundRect">
          <a:avLst>
            <a:gd name="adj" fmla="val 10000"/>
          </a:avLst>
        </a:prstGeom>
        <a:solidFill>
          <a:srgbClr val="92D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ESTADO ANALÍTICO DEL EJERCICIO DEL PRESUPUESTO DE EGRESOS</a:t>
          </a:r>
          <a:endParaRPr lang="es-MX" sz="2400" kern="1200" dirty="0">
            <a:latin typeface="Arial" pitchFamily="34" charset="0"/>
            <a:cs typeface="Arial" pitchFamily="34" charset="0"/>
          </a:endParaRPr>
        </a:p>
      </dsp:txBody>
      <dsp:txXfrm>
        <a:off x="26941" y="26941"/>
        <a:ext cx="5589748" cy="8659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1A62D-80D7-40D3-873F-940EDA06BD1C}">
      <dsp:nvSpPr>
        <dsp:cNvPr id="0" name=""/>
        <dsp:cNvSpPr/>
      </dsp:nvSpPr>
      <dsp:spPr>
        <a:xfrm>
          <a:off x="0" y="537666"/>
          <a:ext cx="6715172" cy="42840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81E8A-F08C-4BF1-A57C-494C174E757F}">
      <dsp:nvSpPr>
        <dsp:cNvPr id="0" name=""/>
        <dsp:cNvSpPr/>
      </dsp:nvSpPr>
      <dsp:spPr>
        <a:xfrm>
          <a:off x="335758" y="24871"/>
          <a:ext cx="5986522" cy="763715"/>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1" action="ppaction://hlinkpres?slideindex=91&amp;slidetitle=Diapositiva 91"/>
            </a:rPr>
            <a:t>Clasificación por Objeto del Gasto (Capítulo y Concepto)</a:t>
          </a:r>
          <a:endParaRPr lang="es-MX" sz="2000" b="1" kern="1200" dirty="0"/>
        </a:p>
      </dsp:txBody>
      <dsp:txXfrm>
        <a:off x="373039" y="62152"/>
        <a:ext cx="5911960" cy="689153"/>
      </dsp:txXfrm>
    </dsp:sp>
    <dsp:sp modelId="{C1FDEE53-011F-4C99-A602-E704CC20D5AF}">
      <dsp:nvSpPr>
        <dsp:cNvPr id="0" name=""/>
        <dsp:cNvSpPr/>
      </dsp:nvSpPr>
      <dsp:spPr>
        <a:xfrm>
          <a:off x="0" y="1514395"/>
          <a:ext cx="6715172" cy="428400"/>
        </a:xfrm>
        <a:prstGeom prst="rect">
          <a:avLst/>
        </a:prstGeom>
        <a:solidFill>
          <a:schemeClr val="lt1">
            <a:alpha val="90000"/>
            <a:hueOff val="0"/>
            <a:satOff val="0"/>
            <a:lumOff val="0"/>
            <a:alphaOff val="0"/>
          </a:schemeClr>
        </a:solidFill>
        <a:ln w="11430" cap="flat" cmpd="sng" algn="ctr">
          <a:solidFill>
            <a:schemeClr val="accent2">
              <a:hueOff val="-5402520"/>
              <a:satOff val="11111"/>
              <a:lumOff val="-850"/>
              <a:alphaOff val="0"/>
            </a:schemeClr>
          </a:solidFill>
          <a:prstDash val="solid"/>
        </a:ln>
        <a:effectLst/>
      </dsp:spPr>
      <dsp:style>
        <a:lnRef idx="1">
          <a:scrgbClr r="0" g="0" b="0"/>
        </a:lnRef>
        <a:fillRef idx="1">
          <a:scrgbClr r="0" g="0" b="0"/>
        </a:fillRef>
        <a:effectRef idx="0">
          <a:scrgbClr r="0" g="0" b="0"/>
        </a:effectRef>
        <a:fontRef idx="minor"/>
      </dsp:style>
    </dsp:sp>
    <dsp:sp modelId="{F723C6FA-3366-4A33-9491-33BCF6300292}">
      <dsp:nvSpPr>
        <dsp:cNvPr id="0" name=""/>
        <dsp:cNvSpPr/>
      </dsp:nvSpPr>
      <dsp:spPr>
        <a:xfrm>
          <a:off x="335758" y="1092754"/>
          <a:ext cx="5986522" cy="707448"/>
        </a:xfrm>
        <a:prstGeom prst="roundRect">
          <a:avLst/>
        </a:prstGeom>
        <a:gradFill rotWithShape="0">
          <a:gsLst>
            <a:gs pos="0">
              <a:schemeClr val="accent2">
                <a:hueOff val="-5402520"/>
                <a:satOff val="11111"/>
                <a:lumOff val="-850"/>
                <a:alphaOff val="0"/>
                <a:tint val="74000"/>
              </a:schemeClr>
            </a:gs>
            <a:gs pos="49000">
              <a:schemeClr val="accent2">
                <a:hueOff val="-5402520"/>
                <a:satOff val="11111"/>
                <a:lumOff val="-850"/>
                <a:alphaOff val="0"/>
                <a:tint val="96000"/>
                <a:shade val="84000"/>
                <a:satMod val="110000"/>
              </a:schemeClr>
            </a:gs>
            <a:gs pos="49100">
              <a:schemeClr val="accent2">
                <a:hueOff val="-5402520"/>
                <a:satOff val="11111"/>
                <a:lumOff val="-850"/>
                <a:alphaOff val="0"/>
                <a:shade val="55000"/>
                <a:satMod val="150000"/>
              </a:schemeClr>
            </a:gs>
            <a:gs pos="92000">
              <a:schemeClr val="accent2">
                <a:hueOff val="-5402520"/>
                <a:satOff val="11111"/>
                <a:lumOff val="-850"/>
                <a:alphaOff val="0"/>
                <a:tint val="98000"/>
                <a:shade val="90000"/>
                <a:satMod val="128000"/>
              </a:schemeClr>
            </a:gs>
            <a:gs pos="100000">
              <a:schemeClr val="accent2">
                <a:hueOff val="-5402520"/>
                <a:satOff val="11111"/>
                <a:lumOff val="-850"/>
                <a:alphaOff val="0"/>
                <a:tint val="90000"/>
                <a:shade val="97000"/>
                <a:satMod val="128000"/>
              </a:schemeClr>
            </a:gs>
          </a:gsLst>
          <a:lin ang="5400000" scaled="1"/>
        </a:gradFill>
        <a:ln>
          <a:noFill/>
        </a:ln>
        <a:effectLst>
          <a:outerShdw blurRad="39000" dist="25400" dir="5400000" rotWithShape="0">
            <a:schemeClr val="accent2">
              <a:hueOff val="-5402520"/>
              <a:satOff val="11111"/>
              <a:lumOff val="-85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2" action="ppaction://hlinkpres?slideindex=94&amp;slidetitle=Diapositiva 94"/>
            </a:rPr>
            <a:t>Clasificación Económica (por Tipo de Gasto)</a:t>
          </a:r>
          <a:endParaRPr lang="es-MX" sz="2000" b="1" kern="1200" dirty="0"/>
        </a:p>
      </dsp:txBody>
      <dsp:txXfrm>
        <a:off x="370293" y="1127289"/>
        <a:ext cx="5917452" cy="638378"/>
      </dsp:txXfrm>
    </dsp:sp>
    <dsp:sp modelId="{9783EC92-4BEE-46CD-AEF3-A8949CD01F34}">
      <dsp:nvSpPr>
        <dsp:cNvPr id="0" name=""/>
        <dsp:cNvSpPr/>
      </dsp:nvSpPr>
      <dsp:spPr>
        <a:xfrm>
          <a:off x="0" y="2491124"/>
          <a:ext cx="6715172" cy="428400"/>
        </a:xfrm>
        <a:prstGeom prst="rect">
          <a:avLst/>
        </a:prstGeom>
        <a:solidFill>
          <a:schemeClr val="lt1">
            <a:alpha val="90000"/>
            <a:hueOff val="0"/>
            <a:satOff val="0"/>
            <a:lumOff val="0"/>
            <a:alphaOff val="0"/>
          </a:schemeClr>
        </a:solidFill>
        <a:ln w="11430" cap="flat" cmpd="sng" algn="ctr">
          <a:solidFill>
            <a:schemeClr val="accent2">
              <a:hueOff val="-10805041"/>
              <a:satOff val="22223"/>
              <a:lumOff val="-1699"/>
              <a:alphaOff val="0"/>
            </a:schemeClr>
          </a:solidFill>
          <a:prstDash val="solid"/>
        </a:ln>
        <a:effectLst/>
      </dsp:spPr>
      <dsp:style>
        <a:lnRef idx="1">
          <a:scrgbClr r="0" g="0" b="0"/>
        </a:lnRef>
        <a:fillRef idx="1">
          <a:scrgbClr r="0" g="0" b="0"/>
        </a:fillRef>
        <a:effectRef idx="0">
          <a:scrgbClr r="0" g="0" b="0"/>
        </a:effectRef>
        <a:fontRef idx="minor"/>
      </dsp:style>
    </dsp:sp>
    <dsp:sp modelId="{59F6CA1E-36E3-45D9-97AE-299854696FE4}">
      <dsp:nvSpPr>
        <dsp:cNvPr id="0" name=""/>
        <dsp:cNvSpPr/>
      </dsp:nvSpPr>
      <dsp:spPr>
        <a:xfrm>
          <a:off x="335758" y="2034595"/>
          <a:ext cx="5986522" cy="707448"/>
        </a:xfrm>
        <a:prstGeom prst="roundRect">
          <a:avLst/>
        </a:prstGeom>
        <a:gradFill rotWithShape="0">
          <a:gsLst>
            <a:gs pos="0">
              <a:schemeClr val="accent2">
                <a:hueOff val="-10805041"/>
                <a:satOff val="22223"/>
                <a:lumOff val="-1699"/>
                <a:alphaOff val="0"/>
                <a:tint val="74000"/>
              </a:schemeClr>
            </a:gs>
            <a:gs pos="49000">
              <a:schemeClr val="accent2">
                <a:hueOff val="-10805041"/>
                <a:satOff val="22223"/>
                <a:lumOff val="-1699"/>
                <a:alphaOff val="0"/>
                <a:tint val="96000"/>
                <a:shade val="84000"/>
                <a:satMod val="110000"/>
              </a:schemeClr>
            </a:gs>
            <a:gs pos="49100">
              <a:schemeClr val="accent2">
                <a:hueOff val="-10805041"/>
                <a:satOff val="22223"/>
                <a:lumOff val="-1699"/>
                <a:alphaOff val="0"/>
                <a:shade val="55000"/>
                <a:satMod val="150000"/>
              </a:schemeClr>
            </a:gs>
            <a:gs pos="92000">
              <a:schemeClr val="accent2">
                <a:hueOff val="-10805041"/>
                <a:satOff val="22223"/>
                <a:lumOff val="-1699"/>
                <a:alphaOff val="0"/>
                <a:tint val="98000"/>
                <a:shade val="90000"/>
                <a:satMod val="128000"/>
              </a:schemeClr>
            </a:gs>
            <a:gs pos="100000">
              <a:schemeClr val="accent2">
                <a:hueOff val="-10805041"/>
                <a:satOff val="22223"/>
                <a:lumOff val="-1699"/>
                <a:alphaOff val="0"/>
                <a:tint val="90000"/>
                <a:shade val="97000"/>
                <a:satMod val="128000"/>
              </a:schemeClr>
            </a:gs>
          </a:gsLst>
          <a:lin ang="5400000" scaled="1"/>
        </a:gradFill>
        <a:ln>
          <a:noFill/>
        </a:ln>
        <a:effectLst>
          <a:outerShdw blurRad="39000" dist="25400" dir="5400000" rotWithShape="0">
            <a:schemeClr val="accent2">
              <a:hueOff val="-10805041"/>
              <a:satOff val="22223"/>
              <a:lumOff val="-1699"/>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3" action="ppaction://hlinkpres?slideindex=96&amp;slidetitle=Diapositiva 96"/>
            </a:rPr>
            <a:t>Clasificación Administrativa</a:t>
          </a:r>
          <a:endParaRPr lang="es-MX" sz="2000" b="1" kern="1200" dirty="0"/>
        </a:p>
      </dsp:txBody>
      <dsp:txXfrm>
        <a:off x="370293" y="2069130"/>
        <a:ext cx="5917452" cy="638378"/>
      </dsp:txXfrm>
    </dsp:sp>
    <dsp:sp modelId="{6E728741-B150-47F9-A569-BC076521F023}">
      <dsp:nvSpPr>
        <dsp:cNvPr id="0" name=""/>
        <dsp:cNvSpPr/>
      </dsp:nvSpPr>
      <dsp:spPr>
        <a:xfrm>
          <a:off x="0" y="3467852"/>
          <a:ext cx="6715172" cy="428400"/>
        </a:xfrm>
        <a:prstGeom prst="rect">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dsp:spPr>
      <dsp:style>
        <a:lnRef idx="1">
          <a:scrgbClr r="0" g="0" b="0"/>
        </a:lnRef>
        <a:fillRef idx="1">
          <a:scrgbClr r="0" g="0" b="0"/>
        </a:fillRef>
        <a:effectRef idx="0">
          <a:scrgbClr r="0" g="0" b="0"/>
        </a:effectRef>
        <a:fontRef idx="minor"/>
      </dsp:style>
    </dsp:sp>
    <dsp:sp modelId="{3C297D8F-0E8E-4C11-BBB6-F4F1F079F469}">
      <dsp:nvSpPr>
        <dsp:cNvPr id="0" name=""/>
        <dsp:cNvSpPr/>
      </dsp:nvSpPr>
      <dsp:spPr>
        <a:xfrm>
          <a:off x="335758" y="3011324"/>
          <a:ext cx="5986522" cy="707448"/>
        </a:xfrm>
        <a:prstGeom prst="round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672" tIns="0" rIns="177672" bIns="0" numCol="1" spcCol="1270" anchor="ctr" anchorCtr="0">
          <a:noAutofit/>
        </a:bodyPr>
        <a:lstStyle/>
        <a:p>
          <a:pPr lvl="0" algn="l" defTabSz="889000">
            <a:lnSpc>
              <a:spcPct val="90000"/>
            </a:lnSpc>
            <a:spcBef>
              <a:spcPct val="0"/>
            </a:spcBef>
            <a:spcAft>
              <a:spcPct val="35000"/>
            </a:spcAft>
          </a:pPr>
          <a:r>
            <a:rPr lang="es-ES" sz="2000" b="1" kern="1200" dirty="0" smtClean="0">
              <a:latin typeface="Arial" pitchFamily="34" charset="0"/>
              <a:cs typeface="Arial" pitchFamily="34" charset="0"/>
              <a:hlinkClick xmlns:r="http://schemas.openxmlformats.org/officeDocument/2006/relationships" r:id="rId4" action="ppaction://hlinkpres?slideindex=100&amp;slidetitle=Diapositiva 100"/>
            </a:rPr>
            <a:t>Clasificación Funcional (Finalidad y Función)</a:t>
          </a:r>
          <a:endParaRPr lang="es-MX" sz="2000" b="1" kern="1200" dirty="0"/>
        </a:p>
      </dsp:txBody>
      <dsp:txXfrm>
        <a:off x="370293" y="3045859"/>
        <a:ext cx="5917452" cy="6383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6F6D9-DD20-4F77-9CB9-C0FB311A32E8}">
      <dsp:nvSpPr>
        <dsp:cNvPr id="0" name=""/>
        <dsp:cNvSpPr/>
      </dsp:nvSpPr>
      <dsp:spPr>
        <a:xfrm>
          <a:off x="0" y="464019"/>
          <a:ext cx="6096000" cy="781200"/>
        </a:xfrm>
        <a:prstGeom prst="rect">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119F3-2D30-455F-9554-E521982C982C}">
      <dsp:nvSpPr>
        <dsp:cNvPr id="0" name=""/>
        <dsp:cNvSpPr/>
      </dsp:nvSpPr>
      <dsp:spPr>
        <a:xfrm>
          <a:off x="301823" y="6459"/>
          <a:ext cx="5792184" cy="915120"/>
        </a:xfrm>
        <a:prstGeom prst="roundRect">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MX" sz="2400" kern="1200" dirty="0" smtClean="0"/>
            <a:t>Gasto por categoría programática </a:t>
          </a:r>
          <a:endParaRPr lang="es-MX" sz="2400" kern="1200" dirty="0"/>
        </a:p>
      </dsp:txBody>
      <dsp:txXfrm>
        <a:off x="346495" y="51131"/>
        <a:ext cx="5702840" cy="825776"/>
      </dsp:txXfrm>
    </dsp:sp>
    <dsp:sp modelId="{ADCAF3BC-743D-4162-834D-92A86FC6AE2D}">
      <dsp:nvSpPr>
        <dsp:cNvPr id="0" name=""/>
        <dsp:cNvSpPr/>
      </dsp:nvSpPr>
      <dsp:spPr>
        <a:xfrm>
          <a:off x="0" y="1870179"/>
          <a:ext cx="6096000" cy="781200"/>
        </a:xfrm>
        <a:prstGeom prst="rect">
          <a:avLst/>
        </a:prstGeom>
        <a:solidFill>
          <a:schemeClr val="lt1">
            <a:alpha val="90000"/>
            <a:hueOff val="0"/>
            <a:satOff val="0"/>
            <a:lumOff val="0"/>
            <a:alphaOff val="0"/>
          </a:schemeClr>
        </a:solidFill>
        <a:ln w="40000" cap="flat" cmpd="sng" algn="ctr">
          <a:solidFill>
            <a:schemeClr val="accent3">
              <a:hueOff val="593285"/>
              <a:satOff val="11162"/>
              <a:lumOff val="2941"/>
              <a:alphaOff val="0"/>
            </a:schemeClr>
          </a:solidFill>
          <a:prstDash val="solid"/>
        </a:ln>
        <a:effectLst/>
      </dsp:spPr>
      <dsp:style>
        <a:lnRef idx="2">
          <a:scrgbClr r="0" g="0" b="0"/>
        </a:lnRef>
        <a:fillRef idx="1">
          <a:scrgbClr r="0" g="0" b="0"/>
        </a:fillRef>
        <a:effectRef idx="0">
          <a:scrgbClr r="0" g="0" b="0"/>
        </a:effectRef>
        <a:fontRef idx="minor"/>
      </dsp:style>
    </dsp:sp>
    <dsp:sp modelId="{9B0BBFD2-833E-4D1A-BE4C-76F9ADD838CF}">
      <dsp:nvSpPr>
        <dsp:cNvPr id="0" name=""/>
        <dsp:cNvSpPr/>
      </dsp:nvSpPr>
      <dsp:spPr>
        <a:xfrm>
          <a:off x="290214" y="1412619"/>
          <a:ext cx="5804291" cy="915120"/>
        </a:xfrm>
        <a:prstGeom prst="roundRect">
          <a:avLst/>
        </a:prstGeom>
        <a:solidFill>
          <a:schemeClr val="accent3">
            <a:hueOff val="593285"/>
            <a:satOff val="11162"/>
            <a:lumOff val="294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MX" sz="2400" kern="1200" dirty="0" smtClean="0"/>
            <a:t>Programas y Proyectos de Inversión</a:t>
          </a:r>
          <a:endParaRPr lang="es-MX" sz="2400" kern="1200" dirty="0"/>
        </a:p>
      </dsp:txBody>
      <dsp:txXfrm>
        <a:off x="334886" y="1457291"/>
        <a:ext cx="5714947" cy="825776"/>
      </dsp:txXfrm>
    </dsp:sp>
    <dsp:sp modelId="{0C940C73-95EF-4944-87A2-95422A85ECE9}">
      <dsp:nvSpPr>
        <dsp:cNvPr id="0" name=""/>
        <dsp:cNvSpPr/>
      </dsp:nvSpPr>
      <dsp:spPr>
        <a:xfrm>
          <a:off x="0" y="3276340"/>
          <a:ext cx="6096000" cy="781200"/>
        </a:xfrm>
        <a:prstGeom prst="rect">
          <a:avLst/>
        </a:prstGeom>
        <a:solidFill>
          <a:schemeClr val="lt1">
            <a:alpha val="90000"/>
            <a:hueOff val="0"/>
            <a:satOff val="0"/>
            <a:lumOff val="0"/>
            <a:alphaOff val="0"/>
          </a:schemeClr>
        </a:solidFill>
        <a:ln w="40000" cap="flat" cmpd="sng" algn="ctr">
          <a:solidFill>
            <a:schemeClr val="accent3">
              <a:hueOff val="1186571"/>
              <a:satOff val="22323"/>
              <a:lumOff val="5883"/>
              <a:alphaOff val="0"/>
            </a:schemeClr>
          </a:solidFill>
          <a:prstDash val="solid"/>
        </a:ln>
        <a:effectLst/>
      </dsp:spPr>
      <dsp:style>
        <a:lnRef idx="2">
          <a:scrgbClr r="0" g="0" b="0"/>
        </a:lnRef>
        <a:fillRef idx="1">
          <a:scrgbClr r="0" g="0" b="0"/>
        </a:fillRef>
        <a:effectRef idx="0">
          <a:scrgbClr r="0" g="0" b="0"/>
        </a:effectRef>
        <a:fontRef idx="minor"/>
      </dsp:style>
    </dsp:sp>
    <dsp:sp modelId="{9661EC1E-84FD-4B47-B274-C9A34C9B3830}">
      <dsp:nvSpPr>
        <dsp:cNvPr id="0" name=""/>
        <dsp:cNvSpPr/>
      </dsp:nvSpPr>
      <dsp:spPr>
        <a:xfrm>
          <a:off x="290214" y="2818780"/>
          <a:ext cx="5804291" cy="915120"/>
        </a:xfrm>
        <a:prstGeom prst="roundRect">
          <a:avLst/>
        </a:prstGeom>
        <a:solidFill>
          <a:schemeClr val="accent3">
            <a:hueOff val="1186571"/>
            <a:satOff val="22323"/>
            <a:lumOff val="588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s-MX" sz="2400" kern="1200" dirty="0" smtClean="0"/>
            <a:t>Indicadores de Resultados</a:t>
          </a:r>
          <a:endParaRPr lang="es-MX" sz="2400" kern="1200" dirty="0"/>
        </a:p>
      </dsp:txBody>
      <dsp:txXfrm>
        <a:off x="334886" y="2863452"/>
        <a:ext cx="5714947" cy="8257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D37DB-9F93-4A85-B3A5-D26DB09DDC71}">
      <dsp:nvSpPr>
        <dsp:cNvPr id="0" name=""/>
        <dsp:cNvSpPr/>
      </dsp:nvSpPr>
      <dsp:spPr>
        <a:xfrm>
          <a:off x="35" y="328417"/>
          <a:ext cx="3382677" cy="1333287"/>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MX" sz="2500" b="1" u="sng" kern="1200" dirty="0" smtClean="0">
              <a:latin typeface="Arial" pitchFamily="34" charset="0"/>
              <a:cs typeface="Arial" pitchFamily="34" charset="0"/>
            </a:rPr>
            <a:t>TOMO1</a:t>
          </a:r>
        </a:p>
        <a:p>
          <a:pPr lvl="0" algn="ctr" defTabSz="1111250">
            <a:lnSpc>
              <a:spcPct val="90000"/>
            </a:lnSpc>
            <a:spcBef>
              <a:spcPct val="0"/>
            </a:spcBef>
            <a:spcAft>
              <a:spcPct val="35000"/>
            </a:spcAft>
          </a:pPr>
          <a:r>
            <a:rPr lang="es-MX" sz="2500" b="1" kern="1200" dirty="0" smtClean="0">
              <a:latin typeface="Arial" pitchFamily="34" charset="0"/>
              <a:cs typeface="Arial" pitchFamily="34" charset="0"/>
            </a:rPr>
            <a:t>RESULTADOS GENERALES</a:t>
          </a:r>
          <a:endParaRPr lang="es-MX" sz="2500" b="1" kern="1200" dirty="0">
            <a:latin typeface="Arial" pitchFamily="34" charset="0"/>
            <a:cs typeface="Arial" pitchFamily="34" charset="0"/>
          </a:endParaRPr>
        </a:p>
      </dsp:txBody>
      <dsp:txXfrm>
        <a:off x="35" y="328417"/>
        <a:ext cx="3382677" cy="1333287"/>
      </dsp:txXfrm>
    </dsp:sp>
    <dsp:sp modelId="{DE85FFBF-5E11-46A7-8112-AFC50F891426}">
      <dsp:nvSpPr>
        <dsp:cNvPr id="0" name=""/>
        <dsp:cNvSpPr/>
      </dsp:nvSpPr>
      <dsp:spPr>
        <a:xfrm>
          <a:off x="35" y="1661704"/>
          <a:ext cx="3382677" cy="2856515"/>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r>
            <a:rPr lang="es-MX" sz="3200" kern="1200" dirty="0" smtClean="0">
              <a:latin typeface="Arial" pitchFamily="34" charset="0"/>
              <a:cs typeface="Arial" pitchFamily="34" charset="0"/>
            </a:rPr>
            <a:t>Información libre</a:t>
          </a:r>
          <a:endParaRPr lang="es-MX" sz="3200" kern="1200" dirty="0">
            <a:latin typeface="Arial" pitchFamily="34" charset="0"/>
            <a:cs typeface="Arial" pitchFamily="34" charset="0"/>
          </a:endParaRPr>
        </a:p>
        <a:p>
          <a:pPr marL="114300" lvl="1" indent="-114300" algn="ctr" defTabSz="533400">
            <a:lnSpc>
              <a:spcPct val="90000"/>
            </a:lnSpc>
            <a:spcBef>
              <a:spcPct val="0"/>
            </a:spcBef>
            <a:spcAft>
              <a:spcPct val="15000"/>
            </a:spcAft>
            <a:buChar char="••"/>
          </a:pPr>
          <a:r>
            <a:rPr lang="es-MX" sz="1200" kern="1200" dirty="0" smtClean="0"/>
            <a:t>Contendrá entre otros temas el análisis de los indicadores de la postura fiscal de conformidad con el artículo 53 de la LGCG</a:t>
          </a:r>
          <a:endParaRPr lang="es-MX" sz="1200" kern="1200" dirty="0">
            <a:latin typeface="Arial" pitchFamily="34" charset="0"/>
            <a:cs typeface="Arial" pitchFamily="34" charset="0"/>
          </a:endParaRPr>
        </a:p>
      </dsp:txBody>
      <dsp:txXfrm>
        <a:off x="35" y="1661704"/>
        <a:ext cx="3382677" cy="2856515"/>
      </dsp:txXfrm>
    </dsp:sp>
    <dsp:sp modelId="{6AA3368A-1B2B-4114-8902-F2939AD73319}">
      <dsp:nvSpPr>
        <dsp:cNvPr id="0" name=""/>
        <dsp:cNvSpPr/>
      </dsp:nvSpPr>
      <dsp:spPr>
        <a:xfrm>
          <a:off x="3856287" y="328417"/>
          <a:ext cx="3382677" cy="1333287"/>
        </a:xfrm>
        <a:prstGeom prst="rect">
          <a:avLst/>
        </a:prstGeom>
        <a:gradFill rotWithShape="0">
          <a:gsLst>
            <a:gs pos="0">
              <a:schemeClr val="accent2">
                <a:hueOff val="-16207560"/>
                <a:satOff val="33334"/>
                <a:lumOff val="-2549"/>
                <a:alphaOff val="0"/>
                <a:tint val="74000"/>
              </a:schemeClr>
            </a:gs>
            <a:gs pos="49000">
              <a:schemeClr val="accent2">
                <a:hueOff val="-16207560"/>
                <a:satOff val="33334"/>
                <a:lumOff val="-2549"/>
                <a:alphaOff val="0"/>
                <a:tint val="96000"/>
                <a:shade val="84000"/>
                <a:satMod val="110000"/>
              </a:schemeClr>
            </a:gs>
            <a:gs pos="49100">
              <a:schemeClr val="accent2">
                <a:hueOff val="-16207560"/>
                <a:satOff val="33334"/>
                <a:lumOff val="-2549"/>
                <a:alphaOff val="0"/>
                <a:shade val="55000"/>
                <a:satMod val="150000"/>
              </a:schemeClr>
            </a:gs>
            <a:gs pos="92000">
              <a:schemeClr val="accent2">
                <a:hueOff val="-16207560"/>
                <a:satOff val="33334"/>
                <a:lumOff val="-2549"/>
                <a:alphaOff val="0"/>
                <a:tint val="98000"/>
                <a:shade val="90000"/>
                <a:satMod val="128000"/>
              </a:schemeClr>
            </a:gs>
            <a:gs pos="100000">
              <a:schemeClr val="accent2">
                <a:hueOff val="-16207560"/>
                <a:satOff val="33334"/>
                <a:lumOff val="-2549"/>
                <a:alphaOff val="0"/>
                <a:tint val="90000"/>
                <a:shade val="97000"/>
                <a:satMod val="128000"/>
              </a:schemeClr>
            </a:gs>
          </a:gsLst>
          <a:lin ang="5400000" scaled="1"/>
        </a:gradFill>
        <a:ln>
          <a:noFill/>
        </a:ln>
        <a:effectLst>
          <a:outerShdw blurRad="39000" dist="25400" dir="5400000" rotWithShape="0">
            <a:schemeClr val="accent2">
              <a:hueOff val="-16207560"/>
              <a:satOff val="33334"/>
              <a:lumOff val="-2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MX" sz="2500" b="1" u="sng" kern="1200" dirty="0" smtClean="0">
              <a:latin typeface="Arial" pitchFamily="34" charset="0"/>
              <a:cs typeface="Arial" pitchFamily="34" charset="0"/>
            </a:rPr>
            <a:t>TOMO 2</a:t>
          </a:r>
        </a:p>
        <a:p>
          <a:pPr lvl="0" algn="ctr" defTabSz="1111250">
            <a:lnSpc>
              <a:spcPct val="90000"/>
            </a:lnSpc>
            <a:spcBef>
              <a:spcPct val="0"/>
            </a:spcBef>
            <a:spcAft>
              <a:spcPct val="35000"/>
            </a:spcAft>
          </a:pPr>
          <a:r>
            <a:rPr lang="es-MX" sz="2500" b="1" kern="1200" dirty="0" smtClean="0">
              <a:latin typeface="Arial" pitchFamily="34" charset="0"/>
              <a:cs typeface="Arial" pitchFamily="34" charset="0"/>
            </a:rPr>
            <a:t>INFORMACIÓN CONSOLIDADA</a:t>
          </a:r>
          <a:endParaRPr lang="es-MX" sz="2500" b="1" kern="1200" dirty="0">
            <a:latin typeface="Arial" pitchFamily="34" charset="0"/>
            <a:cs typeface="Arial" pitchFamily="34" charset="0"/>
          </a:endParaRPr>
        </a:p>
      </dsp:txBody>
      <dsp:txXfrm>
        <a:off x="3856287" y="328417"/>
        <a:ext cx="3382677" cy="1333287"/>
      </dsp:txXfrm>
    </dsp:sp>
    <dsp:sp modelId="{BDBC22EB-EA42-4CDB-9F1F-E20921F0BFDA}">
      <dsp:nvSpPr>
        <dsp:cNvPr id="0" name=""/>
        <dsp:cNvSpPr/>
      </dsp:nvSpPr>
      <dsp:spPr>
        <a:xfrm>
          <a:off x="3856287" y="1661704"/>
          <a:ext cx="3382677" cy="2856515"/>
        </a:xfrm>
        <a:prstGeom prst="rect">
          <a:avLst/>
        </a:prstGeom>
        <a:solidFill>
          <a:schemeClr val="accent2">
            <a:tint val="40000"/>
            <a:alpha val="90000"/>
            <a:hueOff val="-16558486"/>
            <a:satOff val="30547"/>
            <a:lumOff val="1164"/>
            <a:alphaOff val="0"/>
          </a:schemeClr>
        </a:solidFill>
        <a:ln w="11430" cap="flat" cmpd="sng" algn="ctr">
          <a:solidFill>
            <a:schemeClr val="accent2">
              <a:tint val="40000"/>
              <a:alpha val="90000"/>
              <a:hueOff val="-16558486"/>
              <a:satOff val="30547"/>
              <a:lumOff val="1164"/>
              <a:alphaOff val="0"/>
            </a:schemeClr>
          </a:solidFill>
          <a:prstDash val="solid"/>
        </a:ln>
        <a:effectLst>
          <a:outerShdw blurRad="39000" dist="25400" dir="5400000" rotWithShape="0">
            <a:schemeClr val="accent2">
              <a:tint val="40000"/>
              <a:alpha val="90000"/>
              <a:hueOff val="-16558486"/>
              <a:satOff val="30547"/>
              <a:lumOff val="1164"/>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r>
            <a:rPr lang="es-MX" sz="3200" kern="1200" dirty="0" smtClean="0">
              <a:latin typeface="Arial" pitchFamily="34" charset="0"/>
              <a:cs typeface="Arial" pitchFamily="34" charset="0"/>
            </a:rPr>
            <a:t>Información Contable</a:t>
          </a:r>
          <a:endParaRPr lang="es-MX" sz="3200" kern="1200" dirty="0">
            <a:latin typeface="Arial" pitchFamily="34" charset="0"/>
            <a:cs typeface="Arial" pitchFamily="34" charset="0"/>
          </a:endParaRPr>
        </a:p>
        <a:p>
          <a:pPr marL="114300" lvl="1" indent="-114300" algn="ctr" defTabSz="533400">
            <a:lnSpc>
              <a:spcPct val="90000"/>
            </a:lnSpc>
            <a:spcBef>
              <a:spcPct val="0"/>
            </a:spcBef>
            <a:spcAft>
              <a:spcPct val="15000"/>
            </a:spcAft>
            <a:buChar char="••"/>
          </a:pPr>
          <a:r>
            <a:rPr lang="es-MX" sz="1200" kern="1200" dirty="0" smtClean="0"/>
            <a:t>estados financieros consolidados de la Entidad Federativa.</a:t>
          </a:r>
          <a:endParaRPr lang="es-MX" sz="1200" kern="1200" dirty="0">
            <a:latin typeface="Arial" pitchFamily="34" charset="0"/>
            <a:cs typeface="Arial" pitchFamily="34" charset="0"/>
          </a:endParaRPr>
        </a:p>
        <a:p>
          <a:pPr marL="114300" lvl="1" indent="-114300" algn="ctr" defTabSz="533400">
            <a:lnSpc>
              <a:spcPct val="90000"/>
            </a:lnSpc>
            <a:spcBef>
              <a:spcPct val="0"/>
            </a:spcBef>
            <a:spcAft>
              <a:spcPct val="15000"/>
            </a:spcAft>
            <a:buChar char="••"/>
          </a:pPr>
          <a:r>
            <a:rPr lang="es-MX" sz="1200" kern="1200" dirty="0" smtClean="0"/>
            <a:t>Municipios.</a:t>
          </a:r>
          <a:endParaRPr lang="es-MX" sz="1200" kern="1200" dirty="0">
            <a:latin typeface="Arial" pitchFamily="34" charset="0"/>
            <a:cs typeface="Arial" pitchFamily="34" charset="0"/>
          </a:endParaRPr>
        </a:p>
        <a:p>
          <a:pPr marL="285750" lvl="1" indent="-285750" algn="ctr" defTabSz="1422400">
            <a:lnSpc>
              <a:spcPct val="90000"/>
            </a:lnSpc>
            <a:spcBef>
              <a:spcPct val="0"/>
            </a:spcBef>
            <a:spcAft>
              <a:spcPct val="15000"/>
            </a:spcAft>
            <a:buChar char="••"/>
          </a:pPr>
          <a:endParaRPr lang="es-MX" sz="3200" kern="1200" dirty="0">
            <a:latin typeface="Arial" pitchFamily="34" charset="0"/>
            <a:cs typeface="Arial" pitchFamily="34" charset="0"/>
          </a:endParaRPr>
        </a:p>
      </dsp:txBody>
      <dsp:txXfrm>
        <a:off x="3856287" y="1661704"/>
        <a:ext cx="3382677" cy="2856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5B321-2D81-4547-82BA-3ECD0CDB6331}">
      <dsp:nvSpPr>
        <dsp:cNvPr id="0" name=""/>
        <dsp:cNvSpPr/>
      </dsp:nvSpPr>
      <dsp:spPr>
        <a:xfrm>
          <a:off x="0" y="359008"/>
          <a:ext cx="7632848" cy="277200"/>
        </a:xfrm>
        <a:prstGeom prst="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599E8-6D62-4A4C-A357-75D6691DA277}">
      <dsp:nvSpPr>
        <dsp:cNvPr id="0" name=""/>
        <dsp:cNvSpPr/>
      </dsp:nvSpPr>
      <dsp:spPr>
        <a:xfrm>
          <a:off x="364125" y="196647"/>
          <a:ext cx="7267262" cy="32472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Estado de Situación Financiera</a:t>
          </a:r>
          <a:endParaRPr lang="es-MX" sz="2400" kern="1200" dirty="0"/>
        </a:p>
      </dsp:txBody>
      <dsp:txXfrm>
        <a:off x="379977" y="212499"/>
        <a:ext cx="7235558" cy="293016"/>
      </dsp:txXfrm>
    </dsp:sp>
    <dsp:sp modelId="{C1453395-E7B9-42B1-9638-EBC6DE849978}">
      <dsp:nvSpPr>
        <dsp:cNvPr id="0" name=""/>
        <dsp:cNvSpPr/>
      </dsp:nvSpPr>
      <dsp:spPr>
        <a:xfrm>
          <a:off x="0" y="857968"/>
          <a:ext cx="7632848" cy="277200"/>
        </a:xfrm>
        <a:prstGeom prst="rect">
          <a:avLst/>
        </a:prstGeom>
        <a:solidFill>
          <a:schemeClr val="lt1">
            <a:alpha val="90000"/>
            <a:hueOff val="0"/>
            <a:satOff val="0"/>
            <a:lumOff val="0"/>
            <a:alphaOff val="0"/>
          </a:schemeClr>
        </a:solidFill>
        <a:ln w="40000" cap="flat" cmpd="sng" algn="ctr">
          <a:solidFill>
            <a:schemeClr val="accent2">
              <a:hueOff val="-2025945"/>
              <a:satOff val="4167"/>
              <a:lumOff val="-319"/>
              <a:alphaOff val="0"/>
            </a:schemeClr>
          </a:solidFill>
          <a:prstDash val="solid"/>
        </a:ln>
        <a:effectLst/>
      </dsp:spPr>
      <dsp:style>
        <a:lnRef idx="2">
          <a:scrgbClr r="0" g="0" b="0"/>
        </a:lnRef>
        <a:fillRef idx="1">
          <a:scrgbClr r="0" g="0" b="0"/>
        </a:fillRef>
        <a:effectRef idx="0">
          <a:scrgbClr r="0" g="0" b="0"/>
        </a:effectRef>
        <a:fontRef idx="minor"/>
      </dsp:style>
    </dsp:sp>
    <dsp:sp modelId="{29377622-2931-4727-AEDD-5C04D2A8BFC3}">
      <dsp:nvSpPr>
        <dsp:cNvPr id="0" name=""/>
        <dsp:cNvSpPr/>
      </dsp:nvSpPr>
      <dsp:spPr>
        <a:xfrm>
          <a:off x="363380" y="695608"/>
          <a:ext cx="7267597" cy="324720"/>
        </a:xfrm>
        <a:prstGeom prst="roundRect">
          <a:avLst/>
        </a:prstGeom>
        <a:solidFill>
          <a:schemeClr val="accent2">
            <a:hueOff val="-2025945"/>
            <a:satOff val="4167"/>
            <a:lumOff val="-31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MX" sz="2400" kern="1200" dirty="0" smtClean="0"/>
            <a:t>Estado de Actividades *</a:t>
          </a:r>
        </a:p>
      </dsp:txBody>
      <dsp:txXfrm>
        <a:off x="379232" y="711460"/>
        <a:ext cx="7235893" cy="293016"/>
      </dsp:txXfrm>
    </dsp:sp>
    <dsp:sp modelId="{F9F61F82-B3C4-4AD8-BA48-5D3327242A04}">
      <dsp:nvSpPr>
        <dsp:cNvPr id="0" name=""/>
        <dsp:cNvSpPr/>
      </dsp:nvSpPr>
      <dsp:spPr>
        <a:xfrm>
          <a:off x="0" y="1356928"/>
          <a:ext cx="7632848" cy="277200"/>
        </a:xfrm>
        <a:prstGeom prst="rect">
          <a:avLst/>
        </a:prstGeom>
        <a:solidFill>
          <a:schemeClr val="lt1">
            <a:alpha val="90000"/>
            <a:hueOff val="0"/>
            <a:satOff val="0"/>
            <a:lumOff val="0"/>
            <a:alphaOff val="0"/>
          </a:schemeClr>
        </a:solidFill>
        <a:ln w="40000" cap="flat" cmpd="sng" algn="ctr">
          <a:solidFill>
            <a:schemeClr val="accent2">
              <a:hueOff val="-4051890"/>
              <a:satOff val="8333"/>
              <a:lumOff val="-637"/>
              <a:alphaOff val="0"/>
            </a:schemeClr>
          </a:solidFill>
          <a:prstDash val="solid"/>
        </a:ln>
        <a:effectLst/>
      </dsp:spPr>
      <dsp:style>
        <a:lnRef idx="2">
          <a:scrgbClr r="0" g="0" b="0"/>
        </a:lnRef>
        <a:fillRef idx="1">
          <a:scrgbClr r="0" g="0" b="0"/>
        </a:fillRef>
        <a:effectRef idx="0">
          <a:scrgbClr r="0" g="0" b="0"/>
        </a:effectRef>
        <a:fontRef idx="minor"/>
      </dsp:style>
    </dsp:sp>
    <dsp:sp modelId="{696BBC99-3920-4B63-94EA-B208D000B5ED}">
      <dsp:nvSpPr>
        <dsp:cNvPr id="0" name=""/>
        <dsp:cNvSpPr/>
      </dsp:nvSpPr>
      <dsp:spPr>
        <a:xfrm>
          <a:off x="363380" y="1203445"/>
          <a:ext cx="7267597" cy="324720"/>
        </a:xfrm>
        <a:prstGeom prst="roundRect">
          <a:avLst/>
        </a:prstGeom>
        <a:solidFill>
          <a:schemeClr val="accent2">
            <a:hueOff val="-4051890"/>
            <a:satOff val="8333"/>
            <a:lumOff val="-6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MX" sz="2400" kern="1200" dirty="0" smtClean="0"/>
            <a:t>Estado de Variación en la Hacienda Pública</a:t>
          </a:r>
        </a:p>
      </dsp:txBody>
      <dsp:txXfrm>
        <a:off x="379232" y="1219297"/>
        <a:ext cx="7235893" cy="293016"/>
      </dsp:txXfrm>
    </dsp:sp>
    <dsp:sp modelId="{84E02FEB-09EB-4633-96D7-3AB51E1D7807}">
      <dsp:nvSpPr>
        <dsp:cNvPr id="0" name=""/>
        <dsp:cNvSpPr/>
      </dsp:nvSpPr>
      <dsp:spPr>
        <a:xfrm>
          <a:off x="0" y="1855888"/>
          <a:ext cx="7632848" cy="277200"/>
        </a:xfrm>
        <a:prstGeom prst="rect">
          <a:avLst/>
        </a:prstGeom>
        <a:solidFill>
          <a:schemeClr val="lt1">
            <a:alpha val="90000"/>
            <a:hueOff val="0"/>
            <a:satOff val="0"/>
            <a:lumOff val="0"/>
            <a:alphaOff val="0"/>
          </a:schemeClr>
        </a:solidFill>
        <a:ln w="40000" cap="flat" cmpd="sng" algn="ctr">
          <a:solidFill>
            <a:schemeClr val="accent2">
              <a:hueOff val="-6077835"/>
              <a:satOff val="12500"/>
              <a:lumOff val="-956"/>
              <a:alphaOff val="0"/>
            </a:schemeClr>
          </a:solidFill>
          <a:prstDash val="solid"/>
        </a:ln>
        <a:effectLst/>
      </dsp:spPr>
      <dsp:style>
        <a:lnRef idx="2">
          <a:scrgbClr r="0" g="0" b="0"/>
        </a:lnRef>
        <a:fillRef idx="1">
          <a:scrgbClr r="0" g="0" b="0"/>
        </a:fillRef>
        <a:effectRef idx="0">
          <a:scrgbClr r="0" g="0" b="0"/>
        </a:effectRef>
        <a:fontRef idx="minor"/>
      </dsp:style>
    </dsp:sp>
    <dsp:sp modelId="{3E2804CF-89DA-4637-AB57-CE4DFA21AECD}">
      <dsp:nvSpPr>
        <dsp:cNvPr id="0" name=""/>
        <dsp:cNvSpPr/>
      </dsp:nvSpPr>
      <dsp:spPr>
        <a:xfrm>
          <a:off x="363380" y="1687140"/>
          <a:ext cx="7267597" cy="324720"/>
        </a:xfrm>
        <a:prstGeom prst="roundRect">
          <a:avLst/>
        </a:prstGeom>
        <a:solidFill>
          <a:schemeClr val="accent2">
            <a:hueOff val="-6077835"/>
            <a:satOff val="12500"/>
            <a:lumOff val="-95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Estado de Cambios en la </a:t>
          </a:r>
          <a:r>
            <a:rPr lang="es-MX" sz="2400" kern="1200" dirty="0" err="1" smtClean="0"/>
            <a:t>Situacion</a:t>
          </a:r>
          <a:r>
            <a:rPr lang="es-MX" sz="2400" kern="1200" dirty="0" smtClean="0"/>
            <a:t> Financiera</a:t>
          </a:r>
          <a:endParaRPr lang="es-MX" sz="2400" kern="1200" dirty="0"/>
        </a:p>
      </dsp:txBody>
      <dsp:txXfrm>
        <a:off x="379232" y="1702992"/>
        <a:ext cx="7235893" cy="293016"/>
      </dsp:txXfrm>
    </dsp:sp>
    <dsp:sp modelId="{B3B1BA50-54DC-40FC-9935-3997A08E4EF5}">
      <dsp:nvSpPr>
        <dsp:cNvPr id="0" name=""/>
        <dsp:cNvSpPr/>
      </dsp:nvSpPr>
      <dsp:spPr>
        <a:xfrm>
          <a:off x="0" y="2354848"/>
          <a:ext cx="7632848" cy="277200"/>
        </a:xfrm>
        <a:prstGeom prst="rect">
          <a:avLst/>
        </a:prstGeom>
        <a:solidFill>
          <a:schemeClr val="lt1">
            <a:alpha val="90000"/>
            <a:hueOff val="0"/>
            <a:satOff val="0"/>
            <a:lumOff val="0"/>
            <a:alphaOff val="0"/>
          </a:schemeClr>
        </a:solidFill>
        <a:ln w="40000" cap="flat" cmpd="sng" algn="ctr">
          <a:solidFill>
            <a:schemeClr val="accent2">
              <a:hueOff val="-8103780"/>
              <a:satOff val="16667"/>
              <a:lumOff val="-1274"/>
              <a:alphaOff val="0"/>
            </a:schemeClr>
          </a:solidFill>
          <a:prstDash val="solid"/>
        </a:ln>
        <a:effectLst/>
      </dsp:spPr>
      <dsp:style>
        <a:lnRef idx="2">
          <a:scrgbClr r="0" g="0" b="0"/>
        </a:lnRef>
        <a:fillRef idx="1">
          <a:scrgbClr r="0" g="0" b="0"/>
        </a:fillRef>
        <a:effectRef idx="0">
          <a:scrgbClr r="0" g="0" b="0"/>
        </a:effectRef>
        <a:fontRef idx="minor"/>
      </dsp:style>
    </dsp:sp>
    <dsp:sp modelId="{F3AFB9F5-DEAC-4080-B99E-7049892C5DBB}">
      <dsp:nvSpPr>
        <dsp:cNvPr id="0" name=""/>
        <dsp:cNvSpPr/>
      </dsp:nvSpPr>
      <dsp:spPr>
        <a:xfrm>
          <a:off x="363380" y="2192488"/>
          <a:ext cx="7267597" cy="324720"/>
        </a:xfrm>
        <a:prstGeom prst="roundRect">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Estado de Flujos de Efectivo *</a:t>
          </a:r>
          <a:endParaRPr lang="es-MX" sz="2400" kern="1200" dirty="0"/>
        </a:p>
      </dsp:txBody>
      <dsp:txXfrm>
        <a:off x="379232" y="2208340"/>
        <a:ext cx="7235893" cy="293016"/>
      </dsp:txXfrm>
    </dsp:sp>
    <dsp:sp modelId="{2FFFA100-D463-4FDE-BD1E-F76B148F7770}">
      <dsp:nvSpPr>
        <dsp:cNvPr id="0" name=""/>
        <dsp:cNvSpPr/>
      </dsp:nvSpPr>
      <dsp:spPr>
        <a:xfrm>
          <a:off x="0" y="2853808"/>
          <a:ext cx="7632848" cy="277200"/>
        </a:xfrm>
        <a:prstGeom prst="rect">
          <a:avLst/>
        </a:prstGeom>
        <a:solidFill>
          <a:schemeClr val="lt1">
            <a:alpha val="90000"/>
            <a:hueOff val="0"/>
            <a:satOff val="0"/>
            <a:lumOff val="0"/>
            <a:alphaOff val="0"/>
          </a:schemeClr>
        </a:solidFill>
        <a:ln w="40000" cap="flat" cmpd="sng" algn="ctr">
          <a:solidFill>
            <a:schemeClr val="accent2">
              <a:hueOff val="-10129725"/>
              <a:satOff val="20834"/>
              <a:lumOff val="-1593"/>
              <a:alphaOff val="0"/>
            </a:schemeClr>
          </a:solidFill>
          <a:prstDash val="solid"/>
        </a:ln>
        <a:effectLst/>
      </dsp:spPr>
      <dsp:style>
        <a:lnRef idx="2">
          <a:scrgbClr r="0" g="0" b="0"/>
        </a:lnRef>
        <a:fillRef idx="1">
          <a:scrgbClr r="0" g="0" b="0"/>
        </a:fillRef>
        <a:effectRef idx="0">
          <a:scrgbClr r="0" g="0" b="0"/>
        </a:effectRef>
        <a:fontRef idx="minor"/>
      </dsp:style>
    </dsp:sp>
    <dsp:sp modelId="{C38E27E4-0718-4E09-B5DC-4718E0461222}">
      <dsp:nvSpPr>
        <dsp:cNvPr id="0" name=""/>
        <dsp:cNvSpPr/>
      </dsp:nvSpPr>
      <dsp:spPr>
        <a:xfrm>
          <a:off x="363380" y="2691448"/>
          <a:ext cx="7267597" cy="324720"/>
        </a:xfrm>
        <a:prstGeom prst="roundRect">
          <a:avLst/>
        </a:prstGeom>
        <a:solidFill>
          <a:schemeClr val="accent2">
            <a:hueOff val="-10129725"/>
            <a:satOff val="20834"/>
            <a:lumOff val="-159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Estado </a:t>
          </a:r>
          <a:r>
            <a:rPr lang="es-MX" sz="2400" kern="1200" dirty="0" err="1" smtClean="0"/>
            <a:t>Analitico</a:t>
          </a:r>
          <a:r>
            <a:rPr lang="es-MX" sz="2400" kern="1200" dirty="0" smtClean="0"/>
            <a:t> del Activo</a:t>
          </a:r>
          <a:endParaRPr lang="es-MX" sz="2400" kern="1200" dirty="0"/>
        </a:p>
      </dsp:txBody>
      <dsp:txXfrm>
        <a:off x="379232" y="2707300"/>
        <a:ext cx="7235893" cy="293016"/>
      </dsp:txXfrm>
    </dsp:sp>
    <dsp:sp modelId="{748372C2-0132-446E-B6FE-0E3EE9CF51D2}">
      <dsp:nvSpPr>
        <dsp:cNvPr id="0" name=""/>
        <dsp:cNvSpPr/>
      </dsp:nvSpPr>
      <dsp:spPr>
        <a:xfrm>
          <a:off x="0" y="3352768"/>
          <a:ext cx="7632848" cy="277200"/>
        </a:xfrm>
        <a:prstGeom prst="rect">
          <a:avLst/>
        </a:prstGeom>
        <a:solidFill>
          <a:schemeClr val="lt1">
            <a:alpha val="90000"/>
            <a:hueOff val="0"/>
            <a:satOff val="0"/>
            <a:lumOff val="0"/>
            <a:alphaOff val="0"/>
          </a:schemeClr>
        </a:solidFill>
        <a:ln w="40000" cap="flat" cmpd="sng" algn="ctr">
          <a:solidFill>
            <a:schemeClr val="accent2">
              <a:hueOff val="-12155671"/>
              <a:satOff val="25001"/>
              <a:lumOff val="-1912"/>
              <a:alphaOff val="0"/>
            </a:schemeClr>
          </a:solidFill>
          <a:prstDash val="solid"/>
        </a:ln>
        <a:effectLst/>
      </dsp:spPr>
      <dsp:style>
        <a:lnRef idx="2">
          <a:scrgbClr r="0" g="0" b="0"/>
        </a:lnRef>
        <a:fillRef idx="1">
          <a:scrgbClr r="0" g="0" b="0"/>
        </a:fillRef>
        <a:effectRef idx="0">
          <a:scrgbClr r="0" g="0" b="0"/>
        </a:effectRef>
        <a:fontRef idx="minor"/>
      </dsp:style>
    </dsp:sp>
    <dsp:sp modelId="{62058B94-4735-46A0-9141-44788C8E87C2}">
      <dsp:nvSpPr>
        <dsp:cNvPr id="0" name=""/>
        <dsp:cNvSpPr/>
      </dsp:nvSpPr>
      <dsp:spPr>
        <a:xfrm>
          <a:off x="363380" y="3190408"/>
          <a:ext cx="7267597" cy="324720"/>
        </a:xfrm>
        <a:prstGeom prst="roundRect">
          <a:avLst/>
        </a:prstGeom>
        <a:solidFill>
          <a:schemeClr val="accent2">
            <a:hueOff val="-12155671"/>
            <a:satOff val="25001"/>
            <a:lumOff val="-19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Estado </a:t>
          </a:r>
          <a:r>
            <a:rPr lang="es-MX" sz="2400" kern="1200" dirty="0" err="1" smtClean="0"/>
            <a:t>Analitico</a:t>
          </a:r>
          <a:r>
            <a:rPr lang="es-MX" sz="2400" kern="1200" dirty="0" smtClean="0"/>
            <a:t> de la Deuda</a:t>
          </a:r>
          <a:endParaRPr lang="es-MX" sz="2400" kern="1200" dirty="0"/>
        </a:p>
      </dsp:txBody>
      <dsp:txXfrm>
        <a:off x="379232" y="3206260"/>
        <a:ext cx="7235893" cy="293016"/>
      </dsp:txXfrm>
    </dsp:sp>
    <dsp:sp modelId="{488F8D1D-35BB-4242-BD6D-316826318D94}">
      <dsp:nvSpPr>
        <dsp:cNvPr id="0" name=""/>
        <dsp:cNvSpPr/>
      </dsp:nvSpPr>
      <dsp:spPr>
        <a:xfrm>
          <a:off x="0" y="3851728"/>
          <a:ext cx="7632848" cy="277200"/>
        </a:xfrm>
        <a:prstGeom prst="rect">
          <a:avLst/>
        </a:prstGeom>
        <a:solidFill>
          <a:schemeClr val="lt1">
            <a:alpha val="90000"/>
            <a:hueOff val="0"/>
            <a:satOff val="0"/>
            <a:lumOff val="0"/>
            <a:alphaOff val="0"/>
          </a:schemeClr>
        </a:solidFill>
        <a:ln w="40000" cap="flat" cmpd="sng" algn="ctr">
          <a:solidFill>
            <a:schemeClr val="accent2">
              <a:hueOff val="-14181616"/>
              <a:satOff val="29167"/>
              <a:lumOff val="-2230"/>
              <a:alphaOff val="0"/>
            </a:schemeClr>
          </a:solidFill>
          <a:prstDash val="solid"/>
        </a:ln>
        <a:effectLst/>
      </dsp:spPr>
      <dsp:style>
        <a:lnRef idx="2">
          <a:scrgbClr r="0" g="0" b="0"/>
        </a:lnRef>
        <a:fillRef idx="1">
          <a:scrgbClr r="0" g="0" b="0"/>
        </a:fillRef>
        <a:effectRef idx="0">
          <a:scrgbClr r="0" g="0" b="0"/>
        </a:effectRef>
        <a:fontRef idx="minor"/>
      </dsp:style>
    </dsp:sp>
    <dsp:sp modelId="{24288676-8624-4428-9BDC-DA5BE982596A}">
      <dsp:nvSpPr>
        <dsp:cNvPr id="0" name=""/>
        <dsp:cNvSpPr/>
      </dsp:nvSpPr>
      <dsp:spPr>
        <a:xfrm>
          <a:off x="377170" y="3689368"/>
          <a:ext cx="7249011" cy="324720"/>
        </a:xfrm>
        <a:prstGeom prst="roundRect">
          <a:avLst/>
        </a:prstGeom>
        <a:solidFill>
          <a:schemeClr val="accent2">
            <a:hueOff val="-14181616"/>
            <a:satOff val="29167"/>
            <a:lumOff val="-223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Informe sobre Pasivos Contingentes</a:t>
          </a:r>
          <a:endParaRPr lang="es-MX" sz="2400" kern="1200" dirty="0"/>
        </a:p>
      </dsp:txBody>
      <dsp:txXfrm>
        <a:off x="393022" y="3705220"/>
        <a:ext cx="7217307" cy="293016"/>
      </dsp:txXfrm>
    </dsp:sp>
    <dsp:sp modelId="{909FF3CB-AA1D-49E3-9701-DE092C1D1782}">
      <dsp:nvSpPr>
        <dsp:cNvPr id="0" name=""/>
        <dsp:cNvSpPr/>
      </dsp:nvSpPr>
      <dsp:spPr>
        <a:xfrm>
          <a:off x="0" y="4350688"/>
          <a:ext cx="7632848" cy="277200"/>
        </a:xfrm>
        <a:prstGeom prst="rect">
          <a:avLst/>
        </a:prstGeom>
        <a:solidFill>
          <a:schemeClr val="lt1">
            <a:alpha val="90000"/>
            <a:hueOff val="0"/>
            <a:satOff val="0"/>
            <a:lumOff val="0"/>
            <a:alphaOff val="0"/>
          </a:schemeClr>
        </a:solidFill>
        <a:ln w="40000" cap="flat" cmpd="sng" algn="ctr">
          <a:solidFill>
            <a:schemeClr val="accent2">
              <a:hueOff val="-16207560"/>
              <a:satOff val="33334"/>
              <a:lumOff val="-2549"/>
              <a:alphaOff val="0"/>
            </a:schemeClr>
          </a:solidFill>
          <a:prstDash val="solid"/>
        </a:ln>
        <a:effectLst/>
      </dsp:spPr>
      <dsp:style>
        <a:lnRef idx="2">
          <a:scrgbClr r="0" g="0" b="0"/>
        </a:lnRef>
        <a:fillRef idx="1">
          <a:scrgbClr r="0" g="0" b="0"/>
        </a:fillRef>
        <a:effectRef idx="0">
          <a:scrgbClr r="0" g="0" b="0"/>
        </a:effectRef>
        <a:fontRef idx="minor"/>
      </dsp:style>
    </dsp:sp>
    <dsp:sp modelId="{08A48639-CB2A-4114-88EF-E64B1592AA9D}">
      <dsp:nvSpPr>
        <dsp:cNvPr id="0" name=""/>
        <dsp:cNvSpPr/>
      </dsp:nvSpPr>
      <dsp:spPr>
        <a:xfrm>
          <a:off x="381642" y="4188328"/>
          <a:ext cx="5342993" cy="324720"/>
        </a:xfrm>
        <a:prstGeom prst="roundRect">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1066800">
            <a:lnSpc>
              <a:spcPct val="90000"/>
            </a:lnSpc>
            <a:spcBef>
              <a:spcPct val="0"/>
            </a:spcBef>
            <a:spcAft>
              <a:spcPct val="35000"/>
            </a:spcAft>
          </a:pPr>
          <a:r>
            <a:rPr lang="es-MX" sz="2400" kern="1200" dirty="0" smtClean="0"/>
            <a:t>Notas a los Estados Financieros</a:t>
          </a:r>
          <a:endParaRPr lang="es-MX" sz="2400" kern="1200" dirty="0"/>
        </a:p>
      </dsp:txBody>
      <dsp:txXfrm>
        <a:off x="397494" y="4204180"/>
        <a:ext cx="5311289" cy="2930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90BC-6B05-40DB-85EC-BDC32AF11FD8}">
      <dsp:nvSpPr>
        <dsp:cNvPr id="0" name=""/>
        <dsp:cNvSpPr/>
      </dsp:nvSpPr>
      <dsp:spPr>
        <a:xfrm>
          <a:off x="517446" y="157"/>
          <a:ext cx="5151609" cy="657464"/>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3</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PODER EJECUTIVO DEL ESTADO</a:t>
          </a:r>
          <a:endParaRPr lang="es-MX" sz="2000" u="none" kern="1200" dirty="0">
            <a:latin typeface="Arial" pitchFamily="34" charset="0"/>
            <a:cs typeface="Arial" pitchFamily="34" charset="0"/>
          </a:endParaRPr>
        </a:p>
      </dsp:txBody>
      <dsp:txXfrm>
        <a:off x="536702" y="19413"/>
        <a:ext cx="5113097" cy="618952"/>
      </dsp:txXfrm>
    </dsp:sp>
    <dsp:sp modelId="{8A80D2A0-E6C3-46F1-9D20-B32213410937}">
      <dsp:nvSpPr>
        <dsp:cNvPr id="0" name=""/>
        <dsp:cNvSpPr/>
      </dsp:nvSpPr>
      <dsp:spPr>
        <a:xfrm>
          <a:off x="1032607" y="657621"/>
          <a:ext cx="539031" cy="736842"/>
        </a:xfrm>
        <a:custGeom>
          <a:avLst/>
          <a:gdLst/>
          <a:ahLst/>
          <a:cxnLst/>
          <a:rect l="0" t="0" r="0" b="0"/>
          <a:pathLst>
            <a:path>
              <a:moveTo>
                <a:pt x="0" y="0"/>
              </a:moveTo>
              <a:lnTo>
                <a:pt x="0" y="736842"/>
              </a:lnTo>
              <a:lnTo>
                <a:pt x="539031" y="736842"/>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1571639" y="1000134"/>
          <a:ext cx="2369909" cy="788659"/>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latin typeface="Arial" pitchFamily="34" charset="0"/>
              <a:cs typeface="Arial" pitchFamily="34" charset="0"/>
            </a:rPr>
            <a:t>DEPENDENCIAS</a:t>
          </a:r>
          <a:endParaRPr lang="es-MX" sz="1800" kern="1200" dirty="0">
            <a:latin typeface="Arial" pitchFamily="34" charset="0"/>
            <a:cs typeface="Arial" pitchFamily="34" charset="0"/>
          </a:endParaRPr>
        </a:p>
      </dsp:txBody>
      <dsp:txXfrm>
        <a:off x="1594738" y="1023233"/>
        <a:ext cx="2323711" cy="742461"/>
      </dsp:txXfrm>
    </dsp:sp>
    <dsp:sp modelId="{AF2C4E6A-AD60-4B43-B893-57680BE214EB}">
      <dsp:nvSpPr>
        <dsp:cNvPr id="0" name=""/>
        <dsp:cNvSpPr/>
      </dsp:nvSpPr>
      <dsp:spPr>
        <a:xfrm>
          <a:off x="1032607" y="657621"/>
          <a:ext cx="515160" cy="2194819"/>
        </a:xfrm>
        <a:custGeom>
          <a:avLst/>
          <a:gdLst/>
          <a:ahLst/>
          <a:cxnLst/>
          <a:rect l="0" t="0" r="0" b="0"/>
          <a:pathLst>
            <a:path>
              <a:moveTo>
                <a:pt x="0" y="0"/>
              </a:moveTo>
              <a:lnTo>
                <a:pt x="0" y="2194819"/>
              </a:lnTo>
              <a:lnTo>
                <a:pt x="515160" y="2194819"/>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1547768" y="2149360"/>
          <a:ext cx="2369909" cy="140616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8103780"/>
              <a:satOff val="16667"/>
              <a:lumOff val="-127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PROCURADURÍA GENERAL DE JUSTICIA </a:t>
          </a:r>
          <a:r>
            <a:rPr lang="es-ES" sz="1800" b="1" kern="1200" dirty="0" smtClean="0">
              <a:latin typeface="Arial" pitchFamily="34" charset="0"/>
              <a:cs typeface="Arial" pitchFamily="34" charset="0"/>
            </a:rPr>
            <a:t>DEL</a:t>
          </a:r>
          <a:r>
            <a:rPr lang="es-ES" sz="1600" b="1" kern="1200" dirty="0" smtClean="0">
              <a:latin typeface="Arial" pitchFamily="34" charset="0"/>
              <a:cs typeface="Arial" pitchFamily="34" charset="0"/>
            </a:rPr>
            <a:t> ESTADO</a:t>
          </a:r>
          <a:endParaRPr lang="es-MX" sz="1600" kern="1200" dirty="0">
            <a:latin typeface="Arial" pitchFamily="34" charset="0"/>
            <a:cs typeface="Arial" pitchFamily="34" charset="0"/>
          </a:endParaRPr>
        </a:p>
      </dsp:txBody>
      <dsp:txXfrm>
        <a:off x="1588953" y="2190545"/>
        <a:ext cx="2287539" cy="1323790"/>
      </dsp:txXfrm>
    </dsp:sp>
    <dsp:sp modelId="{9ACE395E-D273-4425-AFBA-0A01E9059F78}">
      <dsp:nvSpPr>
        <dsp:cNvPr id="0" name=""/>
        <dsp:cNvSpPr/>
      </dsp:nvSpPr>
      <dsp:spPr>
        <a:xfrm>
          <a:off x="1032607" y="657621"/>
          <a:ext cx="515160" cy="3952520"/>
        </a:xfrm>
        <a:custGeom>
          <a:avLst/>
          <a:gdLst/>
          <a:ahLst/>
          <a:cxnLst/>
          <a:rect l="0" t="0" r="0" b="0"/>
          <a:pathLst>
            <a:path>
              <a:moveTo>
                <a:pt x="0" y="0"/>
              </a:moveTo>
              <a:lnTo>
                <a:pt x="0" y="3952520"/>
              </a:lnTo>
              <a:lnTo>
                <a:pt x="515160" y="3952520"/>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B7FDDF-4492-4AF8-BBE9-AA03CADB3023}">
      <dsp:nvSpPr>
        <dsp:cNvPr id="0" name=""/>
        <dsp:cNvSpPr/>
      </dsp:nvSpPr>
      <dsp:spPr>
        <a:xfrm>
          <a:off x="1547768" y="3907061"/>
          <a:ext cx="2369909" cy="140616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16207560"/>
              <a:satOff val="33334"/>
              <a:lumOff val="-254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itchFamily="34" charset="0"/>
              <a:cs typeface="Arial" pitchFamily="34" charset="0"/>
            </a:rPr>
            <a:t>ORGANOS ADMINISTRATIVOS DESCONCENTRADOS </a:t>
          </a:r>
          <a:endParaRPr lang="es-MX" sz="1600" kern="1200" dirty="0">
            <a:latin typeface="Arial" pitchFamily="34" charset="0"/>
            <a:cs typeface="Arial" pitchFamily="34" charset="0"/>
          </a:endParaRPr>
        </a:p>
      </dsp:txBody>
      <dsp:txXfrm>
        <a:off x="1588953" y="3948246"/>
        <a:ext cx="2287539" cy="13237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90BC-6B05-40DB-85EC-BDC32AF11FD8}">
      <dsp:nvSpPr>
        <dsp:cNvPr id="0" name=""/>
        <dsp:cNvSpPr/>
      </dsp:nvSpPr>
      <dsp:spPr>
        <a:xfrm>
          <a:off x="924" y="714377"/>
          <a:ext cx="4212992" cy="777752"/>
        </a:xfrm>
        <a:prstGeom prst="roundRect">
          <a:avLst>
            <a:gd name="adj" fmla="val 10000"/>
          </a:avLst>
        </a:prstGeom>
        <a:solidFill>
          <a:srgbClr val="00B05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u="sng" kern="1200" dirty="0" smtClean="0">
              <a:latin typeface="Arial" pitchFamily="34" charset="0"/>
              <a:cs typeface="Arial" pitchFamily="34" charset="0"/>
            </a:rPr>
            <a:t>TOMO 4</a:t>
          </a:r>
        </a:p>
        <a:p>
          <a:pPr lvl="0" algn="ctr" defTabSz="800100">
            <a:lnSpc>
              <a:spcPct val="90000"/>
            </a:lnSpc>
            <a:spcBef>
              <a:spcPct val="0"/>
            </a:spcBef>
            <a:spcAft>
              <a:spcPct val="35000"/>
            </a:spcAft>
          </a:pPr>
          <a:r>
            <a:rPr lang="es-MX" sz="1800" b="1" u="none" kern="1200" dirty="0" smtClean="0">
              <a:latin typeface="Arial" pitchFamily="34" charset="0"/>
              <a:cs typeface="Arial" pitchFamily="34" charset="0"/>
            </a:rPr>
            <a:t>PODER LEGISLATIVO DEL ESTADO</a:t>
          </a:r>
          <a:endParaRPr lang="es-MX" sz="1800" u="none" kern="1200" dirty="0">
            <a:latin typeface="Arial" pitchFamily="34" charset="0"/>
            <a:cs typeface="Arial" pitchFamily="34" charset="0"/>
          </a:endParaRPr>
        </a:p>
      </dsp:txBody>
      <dsp:txXfrm>
        <a:off x="23704" y="737157"/>
        <a:ext cx="4167432" cy="732192"/>
      </dsp:txXfrm>
    </dsp:sp>
    <dsp:sp modelId="{8A80D2A0-E6C3-46F1-9D20-B32213410937}">
      <dsp:nvSpPr>
        <dsp:cNvPr id="0" name=""/>
        <dsp:cNvSpPr/>
      </dsp:nvSpPr>
      <dsp:spPr>
        <a:xfrm>
          <a:off x="422223" y="1492129"/>
          <a:ext cx="453825" cy="1019162"/>
        </a:xfrm>
        <a:custGeom>
          <a:avLst/>
          <a:gdLst/>
          <a:ahLst/>
          <a:cxnLst/>
          <a:rect l="0" t="0" r="0" b="0"/>
          <a:pathLst>
            <a:path>
              <a:moveTo>
                <a:pt x="0" y="0"/>
              </a:moveTo>
              <a:lnTo>
                <a:pt x="0" y="1019162"/>
              </a:lnTo>
              <a:lnTo>
                <a:pt x="453825" y="1019162"/>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1958835"/>
          <a:ext cx="2656161" cy="1104913"/>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ENTIDADES DE FISCALIZACIÓN SUPERIOR DEL ESTADO </a:t>
          </a:r>
          <a:endParaRPr lang="es-MX" sz="1600" kern="1200" dirty="0">
            <a:latin typeface="Arial" pitchFamily="34" charset="0"/>
            <a:cs typeface="Arial" pitchFamily="34" charset="0"/>
          </a:endParaRPr>
        </a:p>
      </dsp:txBody>
      <dsp:txXfrm>
        <a:off x="908411" y="1991197"/>
        <a:ext cx="2591437" cy="1040189"/>
      </dsp:txXfrm>
    </dsp:sp>
    <dsp:sp modelId="{AF2C4E6A-AD60-4B43-B893-57680BE214EB}">
      <dsp:nvSpPr>
        <dsp:cNvPr id="0" name=""/>
        <dsp:cNvSpPr/>
      </dsp:nvSpPr>
      <dsp:spPr>
        <a:xfrm>
          <a:off x="422223" y="1492129"/>
          <a:ext cx="421299" cy="2584898"/>
        </a:xfrm>
        <a:custGeom>
          <a:avLst/>
          <a:gdLst/>
          <a:ahLst/>
          <a:cxnLst/>
          <a:rect l="0" t="0" r="0" b="0"/>
          <a:pathLst>
            <a:path>
              <a:moveTo>
                <a:pt x="0" y="0"/>
              </a:moveTo>
              <a:lnTo>
                <a:pt x="0" y="2584898"/>
              </a:lnTo>
              <a:lnTo>
                <a:pt x="421299" y="2584898"/>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843523" y="3555055"/>
          <a:ext cx="2656161" cy="1043945"/>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18055798"/>
              <a:satOff val="44459"/>
              <a:lumOff val="-98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OTROS ENTES PÚBLICOS DEL PODER LEGISLATIVO</a:t>
          </a:r>
          <a:endParaRPr lang="es-MX" sz="1600" kern="1200" dirty="0">
            <a:latin typeface="Arial" pitchFamily="34" charset="0"/>
            <a:cs typeface="Arial" pitchFamily="34" charset="0"/>
          </a:endParaRPr>
        </a:p>
      </dsp:txBody>
      <dsp:txXfrm>
        <a:off x="874099" y="3585631"/>
        <a:ext cx="2595009" cy="9827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90BC-6B05-40DB-85EC-BDC32AF11FD8}">
      <dsp:nvSpPr>
        <dsp:cNvPr id="0" name=""/>
        <dsp:cNvSpPr/>
      </dsp:nvSpPr>
      <dsp:spPr>
        <a:xfrm>
          <a:off x="924" y="1071572"/>
          <a:ext cx="4212992" cy="60029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u="sng" kern="1200" dirty="0" smtClean="0">
              <a:latin typeface="Arial" pitchFamily="34" charset="0"/>
              <a:cs typeface="Arial" pitchFamily="34" charset="0"/>
            </a:rPr>
            <a:t>TOMO 5</a:t>
          </a:r>
        </a:p>
        <a:p>
          <a:pPr lvl="0" algn="ctr" defTabSz="800100">
            <a:lnSpc>
              <a:spcPct val="90000"/>
            </a:lnSpc>
            <a:spcBef>
              <a:spcPct val="0"/>
            </a:spcBef>
            <a:spcAft>
              <a:spcPct val="35000"/>
            </a:spcAft>
          </a:pPr>
          <a:r>
            <a:rPr lang="es-MX" sz="1800" b="1" u="none" kern="1200" dirty="0" smtClean="0">
              <a:latin typeface="Arial" pitchFamily="34" charset="0"/>
              <a:cs typeface="Arial" pitchFamily="34" charset="0"/>
            </a:rPr>
            <a:t>PODER JUDICIAL DEL ESTADO</a:t>
          </a:r>
          <a:endParaRPr lang="es-MX" sz="1800" u="none" kern="1200" dirty="0">
            <a:latin typeface="Arial" pitchFamily="34" charset="0"/>
            <a:cs typeface="Arial" pitchFamily="34" charset="0"/>
          </a:endParaRPr>
        </a:p>
      </dsp:txBody>
      <dsp:txXfrm>
        <a:off x="18506" y="1089154"/>
        <a:ext cx="4177828" cy="565126"/>
      </dsp:txXfrm>
    </dsp:sp>
    <dsp:sp modelId="{8A80D2A0-E6C3-46F1-9D20-B32213410937}">
      <dsp:nvSpPr>
        <dsp:cNvPr id="0" name=""/>
        <dsp:cNvSpPr/>
      </dsp:nvSpPr>
      <dsp:spPr>
        <a:xfrm>
          <a:off x="422223" y="1671862"/>
          <a:ext cx="453825" cy="750698"/>
        </a:xfrm>
        <a:custGeom>
          <a:avLst/>
          <a:gdLst/>
          <a:ahLst/>
          <a:cxnLst/>
          <a:rect l="0" t="0" r="0" b="0"/>
          <a:pathLst>
            <a:path>
              <a:moveTo>
                <a:pt x="0" y="0"/>
              </a:moveTo>
              <a:lnTo>
                <a:pt x="0" y="750698"/>
              </a:lnTo>
              <a:lnTo>
                <a:pt x="453825" y="750698"/>
              </a:lnTo>
            </a:path>
          </a:pathLst>
        </a:custGeom>
        <a:noFill/>
        <a:ln w="4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8567"/>
          <a:ext cx="2656161" cy="567986"/>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TRIBUNALES</a:t>
          </a:r>
          <a:endParaRPr lang="es-MX" sz="1600" kern="1200" dirty="0">
            <a:latin typeface="Arial" pitchFamily="34" charset="0"/>
            <a:cs typeface="Arial" pitchFamily="34" charset="0"/>
          </a:endParaRPr>
        </a:p>
      </dsp:txBody>
      <dsp:txXfrm>
        <a:off x="892685" y="2155203"/>
        <a:ext cx="2622889" cy="534714"/>
      </dsp:txXfrm>
    </dsp:sp>
    <dsp:sp modelId="{AF2C4E6A-AD60-4B43-B893-57680BE214EB}">
      <dsp:nvSpPr>
        <dsp:cNvPr id="0" name=""/>
        <dsp:cNvSpPr/>
      </dsp:nvSpPr>
      <dsp:spPr>
        <a:xfrm>
          <a:off x="422223" y="1671862"/>
          <a:ext cx="421299" cy="2047971"/>
        </a:xfrm>
        <a:custGeom>
          <a:avLst/>
          <a:gdLst/>
          <a:ahLst/>
          <a:cxnLst/>
          <a:rect l="0" t="0" r="0" b="0"/>
          <a:pathLst>
            <a:path>
              <a:moveTo>
                <a:pt x="0" y="0"/>
              </a:moveTo>
              <a:lnTo>
                <a:pt x="0" y="2047971"/>
              </a:lnTo>
              <a:lnTo>
                <a:pt x="421299" y="2047971"/>
              </a:lnTo>
            </a:path>
          </a:pathLst>
        </a:custGeom>
        <a:noFill/>
        <a:ln w="4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FE274E-99F9-448F-838F-06FDEF492424}">
      <dsp:nvSpPr>
        <dsp:cNvPr id="0" name=""/>
        <dsp:cNvSpPr/>
      </dsp:nvSpPr>
      <dsp:spPr>
        <a:xfrm>
          <a:off x="843523" y="3197861"/>
          <a:ext cx="2656161" cy="1043945"/>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17235884"/>
              <a:satOff val="-43603"/>
              <a:lumOff val="196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itchFamily="34" charset="0"/>
              <a:cs typeface="Arial" pitchFamily="34" charset="0"/>
            </a:rPr>
            <a:t>OTROS ENTES PÚBLICOS DEL PODER JUDICIAL</a:t>
          </a:r>
          <a:endParaRPr lang="es-MX" sz="1600" kern="1200" dirty="0">
            <a:latin typeface="Arial" pitchFamily="34" charset="0"/>
            <a:cs typeface="Arial" pitchFamily="34" charset="0"/>
          </a:endParaRPr>
        </a:p>
      </dsp:txBody>
      <dsp:txXfrm>
        <a:off x="874099" y="3228437"/>
        <a:ext cx="2595009" cy="9827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90BC-6B05-40DB-85EC-BDC32AF11FD8}">
      <dsp:nvSpPr>
        <dsp:cNvPr id="0" name=""/>
        <dsp:cNvSpPr/>
      </dsp:nvSpPr>
      <dsp:spPr>
        <a:xfrm>
          <a:off x="924" y="976039"/>
          <a:ext cx="4212992" cy="694003"/>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6</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AUTONOMOS DEL ESTADO</a:t>
          </a:r>
          <a:endParaRPr lang="es-MX" sz="2000" u="none" kern="1200" dirty="0">
            <a:latin typeface="Arial" pitchFamily="34" charset="0"/>
            <a:cs typeface="Arial" pitchFamily="34" charset="0"/>
          </a:endParaRPr>
        </a:p>
      </dsp:txBody>
      <dsp:txXfrm>
        <a:off x="21251" y="996366"/>
        <a:ext cx="4172338" cy="653349"/>
      </dsp:txXfrm>
    </dsp:sp>
    <dsp:sp modelId="{8A80D2A0-E6C3-46F1-9D20-B32213410937}">
      <dsp:nvSpPr>
        <dsp:cNvPr id="0" name=""/>
        <dsp:cNvSpPr/>
      </dsp:nvSpPr>
      <dsp:spPr>
        <a:xfrm>
          <a:off x="422223" y="1670042"/>
          <a:ext cx="453825" cy="1560850"/>
        </a:xfrm>
        <a:custGeom>
          <a:avLst/>
          <a:gdLst/>
          <a:ahLst/>
          <a:cxnLst/>
          <a:rect l="0" t="0" r="0" b="0"/>
          <a:pathLst>
            <a:path>
              <a:moveTo>
                <a:pt x="0" y="0"/>
              </a:moveTo>
              <a:lnTo>
                <a:pt x="0" y="1560850"/>
              </a:lnTo>
              <a:lnTo>
                <a:pt x="453825" y="1560850"/>
              </a:lnTo>
            </a:path>
          </a:pathLst>
        </a:custGeom>
        <a:noFill/>
        <a:ln w="400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6747"/>
          <a:ext cx="2306923" cy="2188291"/>
        </a:xfrm>
        <a:prstGeom prst="roundRect">
          <a:avLst>
            <a:gd name="adj" fmla="val 10000"/>
          </a:avLst>
        </a:prstGeom>
        <a:solidFill>
          <a:schemeClr val="lt1">
            <a:alpha val="90000"/>
            <a:hueOff val="0"/>
            <a:satOff val="0"/>
            <a:lumOff val="0"/>
            <a:alphaOff val="0"/>
          </a:schemeClr>
        </a:solidFill>
        <a:ln w="1143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LOS ÓRGANOS QUE LA CONSTITUCIÓN LOCAL LES CONCEDIÓ AUTONOMÍA</a:t>
          </a:r>
          <a:endParaRPr lang="es-MX" sz="2000" b="1" kern="1200" dirty="0">
            <a:latin typeface="Arial" pitchFamily="34" charset="0"/>
            <a:cs typeface="Arial" pitchFamily="34" charset="0"/>
          </a:endParaRPr>
        </a:p>
      </dsp:txBody>
      <dsp:txXfrm>
        <a:off x="940142" y="2200840"/>
        <a:ext cx="2178737" cy="206010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B90BC-6B05-40DB-85EC-BDC32AF11FD8}">
      <dsp:nvSpPr>
        <dsp:cNvPr id="0" name=""/>
        <dsp:cNvSpPr/>
      </dsp:nvSpPr>
      <dsp:spPr>
        <a:xfrm>
          <a:off x="924" y="976039"/>
          <a:ext cx="4212992" cy="694003"/>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u="sng" kern="1200" dirty="0" smtClean="0">
              <a:latin typeface="Arial" pitchFamily="34" charset="0"/>
              <a:cs typeface="Arial" pitchFamily="34" charset="0"/>
            </a:rPr>
            <a:t>TOMO 7</a:t>
          </a:r>
        </a:p>
        <a:p>
          <a:pPr lvl="0" algn="ctr" defTabSz="889000">
            <a:lnSpc>
              <a:spcPct val="90000"/>
            </a:lnSpc>
            <a:spcBef>
              <a:spcPct val="0"/>
            </a:spcBef>
            <a:spcAft>
              <a:spcPct val="35000"/>
            </a:spcAft>
          </a:pPr>
          <a:r>
            <a:rPr lang="es-MX" sz="2000" b="1" u="none" kern="1200" dirty="0" smtClean="0">
              <a:latin typeface="Arial" pitchFamily="34" charset="0"/>
              <a:cs typeface="Arial" pitchFamily="34" charset="0"/>
            </a:rPr>
            <a:t>SECTOR PARESESTATAL</a:t>
          </a:r>
          <a:endParaRPr lang="es-MX" sz="2000" u="none" kern="1200" dirty="0">
            <a:latin typeface="Arial" pitchFamily="34" charset="0"/>
            <a:cs typeface="Arial" pitchFamily="34" charset="0"/>
          </a:endParaRPr>
        </a:p>
      </dsp:txBody>
      <dsp:txXfrm>
        <a:off x="21251" y="996366"/>
        <a:ext cx="4172338" cy="653349"/>
      </dsp:txXfrm>
    </dsp:sp>
    <dsp:sp modelId="{8A80D2A0-E6C3-46F1-9D20-B32213410937}">
      <dsp:nvSpPr>
        <dsp:cNvPr id="0" name=""/>
        <dsp:cNvSpPr/>
      </dsp:nvSpPr>
      <dsp:spPr>
        <a:xfrm>
          <a:off x="422223" y="1670042"/>
          <a:ext cx="453825" cy="1560850"/>
        </a:xfrm>
        <a:custGeom>
          <a:avLst/>
          <a:gdLst/>
          <a:ahLst/>
          <a:cxnLst/>
          <a:rect l="0" t="0" r="0" b="0"/>
          <a:pathLst>
            <a:path>
              <a:moveTo>
                <a:pt x="0" y="0"/>
              </a:moveTo>
              <a:lnTo>
                <a:pt x="0" y="1560850"/>
              </a:lnTo>
              <a:lnTo>
                <a:pt x="453825" y="1560850"/>
              </a:lnTo>
            </a:path>
          </a:pathLst>
        </a:custGeom>
        <a:noFill/>
        <a:ln w="40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291AF6-156D-4D40-8893-BB640B7B944D}">
      <dsp:nvSpPr>
        <dsp:cNvPr id="0" name=""/>
        <dsp:cNvSpPr/>
      </dsp:nvSpPr>
      <dsp:spPr>
        <a:xfrm>
          <a:off x="876049" y="2136747"/>
          <a:ext cx="2799020" cy="2188291"/>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Arial" pitchFamily="34" charset="0"/>
              <a:cs typeface="Arial" pitchFamily="34" charset="0"/>
            </a:rPr>
            <a:t>En forma adicional a la presentación de las Cuentas Públicas se deberá integrar un </a:t>
          </a:r>
          <a:r>
            <a:rPr lang="es-MX" sz="2000" b="1" kern="1200" dirty="0" smtClean="0">
              <a:latin typeface="Arial" pitchFamily="34" charset="0"/>
              <a:cs typeface="Arial" pitchFamily="34" charset="0"/>
            </a:rPr>
            <a:t>Tomo sobre el Sector Paraestatal</a:t>
          </a:r>
          <a:endParaRPr lang="es-MX" sz="2000" b="1" kern="1200" dirty="0">
            <a:latin typeface="Arial" pitchFamily="34" charset="0"/>
            <a:cs typeface="Arial" pitchFamily="34" charset="0"/>
          </a:endParaRPr>
        </a:p>
      </dsp:txBody>
      <dsp:txXfrm>
        <a:off x="940142" y="2200840"/>
        <a:ext cx="2670834" cy="20601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7D974-FE6E-4CDE-9D23-D06774A41264}">
      <dsp:nvSpPr>
        <dsp:cNvPr id="0" name=""/>
        <dsp:cNvSpPr/>
      </dsp:nvSpPr>
      <dsp:spPr>
        <a:xfrm>
          <a:off x="5574" y="322270"/>
          <a:ext cx="6084851" cy="66001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smtClean="0">
              <a:latin typeface="Arial" pitchFamily="34" charset="0"/>
              <a:cs typeface="Arial" pitchFamily="34" charset="0"/>
            </a:rPr>
            <a:t>Estados financieros a consolidar</a:t>
          </a:r>
          <a:endParaRPr lang="es-MX" sz="2900" kern="1200" dirty="0">
            <a:latin typeface="Arial" pitchFamily="34" charset="0"/>
            <a:cs typeface="Arial" pitchFamily="34" charset="0"/>
          </a:endParaRPr>
        </a:p>
      </dsp:txBody>
      <dsp:txXfrm>
        <a:off x="24905" y="341601"/>
        <a:ext cx="6046189" cy="621354"/>
      </dsp:txXfrm>
    </dsp:sp>
    <dsp:sp modelId="{0C3CE9AD-62A1-443A-9F4F-AF077010E111}">
      <dsp:nvSpPr>
        <dsp:cNvPr id="0" name=""/>
        <dsp:cNvSpPr/>
      </dsp:nvSpPr>
      <dsp:spPr>
        <a:xfrm rot="5400000">
          <a:off x="2990248" y="1040038"/>
          <a:ext cx="115502" cy="115502"/>
        </a:xfrm>
        <a:prstGeom prst="rightArrow">
          <a:avLst>
            <a:gd name="adj1" fmla="val 667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309ABC-3072-4BCB-87BE-D43414ED8B2E}">
      <dsp:nvSpPr>
        <dsp:cNvPr id="0" name=""/>
        <dsp:cNvSpPr/>
      </dsp:nvSpPr>
      <dsp:spPr>
        <a:xfrm>
          <a:off x="283586" y="1213293"/>
          <a:ext cx="5528827" cy="522502"/>
        </a:xfrm>
        <a:prstGeom prst="roundRect">
          <a:avLst>
            <a:gd name="adj" fmla="val 10000"/>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situación financiera</a:t>
          </a:r>
          <a:endParaRPr lang="es-MX" sz="2100" kern="1200" dirty="0">
            <a:latin typeface="Arial" pitchFamily="34" charset="0"/>
            <a:cs typeface="Arial" pitchFamily="34" charset="0"/>
          </a:endParaRPr>
        </a:p>
      </dsp:txBody>
      <dsp:txXfrm>
        <a:off x="298890" y="1228597"/>
        <a:ext cx="5498219" cy="491894"/>
      </dsp:txXfrm>
    </dsp:sp>
    <dsp:sp modelId="{21699456-A4E4-40E0-9CE4-E8F1C8B6AD49}">
      <dsp:nvSpPr>
        <dsp:cNvPr id="0" name=""/>
        <dsp:cNvSpPr/>
      </dsp:nvSpPr>
      <dsp:spPr>
        <a:xfrm rot="5400000">
          <a:off x="2990248" y="1793546"/>
          <a:ext cx="115502" cy="115502"/>
        </a:xfrm>
        <a:prstGeom prst="rightArrow">
          <a:avLst>
            <a:gd name="adj1" fmla="val 66700"/>
            <a:gd name="adj2" fmla="val 50000"/>
          </a:avLst>
        </a:prstGeom>
        <a:gradFill rotWithShape="0">
          <a:gsLst>
            <a:gs pos="0">
              <a:schemeClr val="accent4">
                <a:hueOff val="4308971"/>
                <a:satOff val="-10901"/>
                <a:lumOff val="490"/>
                <a:alphaOff val="0"/>
                <a:tint val="74000"/>
              </a:schemeClr>
            </a:gs>
            <a:gs pos="49000">
              <a:schemeClr val="accent4">
                <a:hueOff val="4308971"/>
                <a:satOff val="-10901"/>
                <a:lumOff val="490"/>
                <a:alphaOff val="0"/>
                <a:tint val="96000"/>
                <a:shade val="84000"/>
                <a:satMod val="110000"/>
              </a:schemeClr>
            </a:gs>
            <a:gs pos="49100">
              <a:schemeClr val="accent4">
                <a:hueOff val="4308971"/>
                <a:satOff val="-10901"/>
                <a:lumOff val="490"/>
                <a:alphaOff val="0"/>
                <a:shade val="55000"/>
                <a:satMod val="150000"/>
              </a:schemeClr>
            </a:gs>
            <a:gs pos="92000">
              <a:schemeClr val="accent4">
                <a:hueOff val="4308971"/>
                <a:satOff val="-10901"/>
                <a:lumOff val="490"/>
                <a:alphaOff val="0"/>
                <a:tint val="98000"/>
                <a:shade val="90000"/>
                <a:satMod val="128000"/>
              </a:schemeClr>
            </a:gs>
            <a:gs pos="100000">
              <a:schemeClr val="accent4">
                <a:hueOff val="4308971"/>
                <a:satOff val="-10901"/>
                <a:lumOff val="490"/>
                <a:alphaOff val="0"/>
                <a:tint val="90000"/>
                <a:shade val="97000"/>
                <a:satMod val="128000"/>
              </a:schemeClr>
            </a:gs>
          </a:gsLst>
          <a:lin ang="5400000" scaled="1"/>
        </a:gradFill>
        <a:ln>
          <a:noFill/>
        </a:ln>
        <a:effectLst>
          <a:outerShdw blurRad="39000" dist="25400" dir="5400000" rotWithShape="0">
            <a:schemeClr val="accent4">
              <a:hueOff val="4308971"/>
              <a:satOff val="-10901"/>
              <a:lumOff val="49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825D33-1485-4867-AF68-C167F5CEBB85}">
      <dsp:nvSpPr>
        <dsp:cNvPr id="0" name=""/>
        <dsp:cNvSpPr/>
      </dsp:nvSpPr>
      <dsp:spPr>
        <a:xfrm>
          <a:off x="283586" y="1966801"/>
          <a:ext cx="5528827" cy="522502"/>
        </a:xfrm>
        <a:prstGeom prst="roundRect">
          <a:avLst>
            <a:gd name="adj" fmla="val 10000"/>
          </a:avLst>
        </a:prstGeom>
        <a:solidFill>
          <a:schemeClr val="accent4">
            <a:tint val="40000"/>
            <a:alpha val="90000"/>
            <a:hueOff val="4512351"/>
            <a:satOff val="-12348"/>
            <a:lumOff val="-430"/>
            <a:alphaOff val="0"/>
          </a:schemeClr>
        </a:solidFill>
        <a:ln w="11430" cap="flat" cmpd="sng" algn="ctr">
          <a:solidFill>
            <a:schemeClr val="accent4">
              <a:tint val="40000"/>
              <a:alpha val="90000"/>
              <a:hueOff val="4512351"/>
              <a:satOff val="-12348"/>
              <a:lumOff val="-430"/>
              <a:alphaOff val="0"/>
            </a:schemeClr>
          </a:solidFill>
          <a:prstDash val="solid"/>
        </a:ln>
        <a:effectLst>
          <a:outerShdw blurRad="39000" dist="25400" dir="5400000" rotWithShape="0">
            <a:schemeClr val="accent4">
              <a:tint val="40000"/>
              <a:alpha val="90000"/>
              <a:hueOff val="4512351"/>
              <a:satOff val="-12348"/>
              <a:lumOff val="-43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actividades</a:t>
          </a:r>
          <a:endParaRPr lang="es-MX" sz="2100" kern="1200" dirty="0">
            <a:latin typeface="Arial" pitchFamily="34" charset="0"/>
            <a:cs typeface="Arial" pitchFamily="34" charset="0"/>
          </a:endParaRPr>
        </a:p>
      </dsp:txBody>
      <dsp:txXfrm>
        <a:off x="298890" y="1982105"/>
        <a:ext cx="5498219" cy="491894"/>
      </dsp:txXfrm>
    </dsp:sp>
    <dsp:sp modelId="{393E7704-EC13-4354-8C18-EA7E2F5E6241}">
      <dsp:nvSpPr>
        <dsp:cNvPr id="0" name=""/>
        <dsp:cNvSpPr/>
      </dsp:nvSpPr>
      <dsp:spPr>
        <a:xfrm rot="5400000">
          <a:off x="2990248" y="2547054"/>
          <a:ext cx="115502" cy="115502"/>
        </a:xfrm>
        <a:prstGeom prst="rightArrow">
          <a:avLst>
            <a:gd name="adj1" fmla="val 66700"/>
            <a:gd name="adj2" fmla="val 50000"/>
          </a:avLst>
        </a:prstGeom>
        <a:gradFill rotWithShape="0">
          <a:gsLst>
            <a:gs pos="0">
              <a:schemeClr val="accent4">
                <a:hueOff val="8617942"/>
                <a:satOff val="-21801"/>
                <a:lumOff val="980"/>
                <a:alphaOff val="0"/>
                <a:tint val="74000"/>
              </a:schemeClr>
            </a:gs>
            <a:gs pos="49000">
              <a:schemeClr val="accent4">
                <a:hueOff val="8617942"/>
                <a:satOff val="-21801"/>
                <a:lumOff val="980"/>
                <a:alphaOff val="0"/>
                <a:tint val="96000"/>
                <a:shade val="84000"/>
                <a:satMod val="110000"/>
              </a:schemeClr>
            </a:gs>
            <a:gs pos="49100">
              <a:schemeClr val="accent4">
                <a:hueOff val="8617942"/>
                <a:satOff val="-21801"/>
                <a:lumOff val="980"/>
                <a:alphaOff val="0"/>
                <a:shade val="55000"/>
                <a:satMod val="150000"/>
              </a:schemeClr>
            </a:gs>
            <a:gs pos="92000">
              <a:schemeClr val="accent4">
                <a:hueOff val="8617942"/>
                <a:satOff val="-21801"/>
                <a:lumOff val="980"/>
                <a:alphaOff val="0"/>
                <a:tint val="98000"/>
                <a:shade val="90000"/>
                <a:satMod val="128000"/>
              </a:schemeClr>
            </a:gs>
            <a:gs pos="100000">
              <a:schemeClr val="accent4">
                <a:hueOff val="8617942"/>
                <a:satOff val="-21801"/>
                <a:lumOff val="980"/>
                <a:alphaOff val="0"/>
                <a:tint val="90000"/>
                <a:shade val="97000"/>
                <a:satMod val="128000"/>
              </a:schemeClr>
            </a:gs>
          </a:gsLst>
          <a:lin ang="5400000" scaled="1"/>
        </a:gradFill>
        <a:ln>
          <a:noFill/>
        </a:ln>
        <a:effectLst>
          <a:outerShdw blurRad="39000" dist="25400" dir="5400000" rotWithShape="0">
            <a:schemeClr val="accent4">
              <a:hueOff val="8617942"/>
              <a:satOff val="-21801"/>
              <a:lumOff val="98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E7D8E5-C768-4688-B515-43B5E8465C56}">
      <dsp:nvSpPr>
        <dsp:cNvPr id="0" name=""/>
        <dsp:cNvSpPr/>
      </dsp:nvSpPr>
      <dsp:spPr>
        <a:xfrm>
          <a:off x="283586" y="2720309"/>
          <a:ext cx="5528827" cy="522502"/>
        </a:xfrm>
        <a:prstGeom prst="roundRect">
          <a:avLst>
            <a:gd name="adj" fmla="val 10000"/>
          </a:avLst>
        </a:prstGeom>
        <a:solidFill>
          <a:schemeClr val="accent4">
            <a:tint val="40000"/>
            <a:alpha val="90000"/>
            <a:hueOff val="9024703"/>
            <a:satOff val="-24697"/>
            <a:lumOff val="-860"/>
            <a:alphaOff val="0"/>
          </a:schemeClr>
        </a:solidFill>
        <a:ln w="11430" cap="flat" cmpd="sng" algn="ctr">
          <a:solidFill>
            <a:schemeClr val="accent4">
              <a:tint val="40000"/>
              <a:alpha val="90000"/>
              <a:hueOff val="9024703"/>
              <a:satOff val="-24697"/>
              <a:lumOff val="-860"/>
              <a:alphaOff val="0"/>
            </a:schemeClr>
          </a:solidFill>
          <a:prstDash val="solid"/>
        </a:ln>
        <a:effectLst>
          <a:outerShdw blurRad="39000" dist="25400" dir="5400000" rotWithShape="0">
            <a:schemeClr val="accent4">
              <a:tint val="40000"/>
              <a:alpha val="90000"/>
              <a:hueOff val="9024703"/>
              <a:satOff val="-24697"/>
              <a:lumOff val="-86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variación de la hacienda pública</a:t>
          </a:r>
          <a:endParaRPr lang="es-MX" sz="2100" kern="1200" dirty="0">
            <a:latin typeface="Arial" pitchFamily="34" charset="0"/>
            <a:cs typeface="Arial" pitchFamily="34" charset="0"/>
          </a:endParaRPr>
        </a:p>
      </dsp:txBody>
      <dsp:txXfrm>
        <a:off x="298890" y="2735613"/>
        <a:ext cx="5498219" cy="491894"/>
      </dsp:txXfrm>
    </dsp:sp>
    <dsp:sp modelId="{56ACD145-E5C1-4B49-8F3A-D6EB85144275}">
      <dsp:nvSpPr>
        <dsp:cNvPr id="0" name=""/>
        <dsp:cNvSpPr/>
      </dsp:nvSpPr>
      <dsp:spPr>
        <a:xfrm rot="5400000">
          <a:off x="2990248" y="3300562"/>
          <a:ext cx="115502" cy="115502"/>
        </a:xfrm>
        <a:prstGeom prst="rightArrow">
          <a:avLst>
            <a:gd name="adj1" fmla="val 66700"/>
            <a:gd name="adj2" fmla="val 50000"/>
          </a:avLst>
        </a:prstGeom>
        <a:gradFill rotWithShape="0">
          <a:gsLst>
            <a:gs pos="0">
              <a:schemeClr val="accent4">
                <a:hueOff val="12926913"/>
                <a:satOff val="-32702"/>
                <a:lumOff val="1470"/>
                <a:alphaOff val="0"/>
                <a:tint val="74000"/>
              </a:schemeClr>
            </a:gs>
            <a:gs pos="49000">
              <a:schemeClr val="accent4">
                <a:hueOff val="12926913"/>
                <a:satOff val="-32702"/>
                <a:lumOff val="1470"/>
                <a:alphaOff val="0"/>
                <a:tint val="96000"/>
                <a:shade val="84000"/>
                <a:satMod val="110000"/>
              </a:schemeClr>
            </a:gs>
            <a:gs pos="49100">
              <a:schemeClr val="accent4">
                <a:hueOff val="12926913"/>
                <a:satOff val="-32702"/>
                <a:lumOff val="1470"/>
                <a:alphaOff val="0"/>
                <a:shade val="55000"/>
                <a:satMod val="150000"/>
              </a:schemeClr>
            </a:gs>
            <a:gs pos="92000">
              <a:schemeClr val="accent4">
                <a:hueOff val="12926913"/>
                <a:satOff val="-32702"/>
                <a:lumOff val="1470"/>
                <a:alphaOff val="0"/>
                <a:tint val="98000"/>
                <a:shade val="90000"/>
                <a:satMod val="128000"/>
              </a:schemeClr>
            </a:gs>
            <a:gs pos="100000">
              <a:schemeClr val="accent4">
                <a:hueOff val="12926913"/>
                <a:satOff val="-32702"/>
                <a:lumOff val="1470"/>
                <a:alphaOff val="0"/>
                <a:tint val="90000"/>
                <a:shade val="97000"/>
                <a:satMod val="128000"/>
              </a:schemeClr>
            </a:gs>
          </a:gsLst>
          <a:lin ang="5400000" scaled="1"/>
        </a:gradFill>
        <a:ln>
          <a:noFill/>
        </a:ln>
        <a:effectLst>
          <a:outerShdw blurRad="39000" dist="25400" dir="5400000" rotWithShape="0">
            <a:schemeClr val="accent4">
              <a:hueOff val="12926913"/>
              <a:satOff val="-32702"/>
              <a:lumOff val="147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DC6DFD-8D54-4852-892F-7BED98EBFEC2}">
      <dsp:nvSpPr>
        <dsp:cNvPr id="0" name=""/>
        <dsp:cNvSpPr/>
      </dsp:nvSpPr>
      <dsp:spPr>
        <a:xfrm>
          <a:off x="283586" y="3473817"/>
          <a:ext cx="5528827" cy="522502"/>
        </a:xfrm>
        <a:prstGeom prst="roundRect">
          <a:avLst>
            <a:gd name="adj" fmla="val 10000"/>
          </a:avLst>
        </a:prstGeom>
        <a:solidFill>
          <a:schemeClr val="accent4">
            <a:tint val="40000"/>
            <a:alpha val="90000"/>
            <a:hueOff val="13537054"/>
            <a:satOff val="-37045"/>
            <a:lumOff val="-1289"/>
            <a:alphaOff val="0"/>
          </a:schemeClr>
        </a:solidFill>
        <a:ln w="11430" cap="flat" cmpd="sng" algn="ctr">
          <a:solidFill>
            <a:schemeClr val="accent4">
              <a:tint val="40000"/>
              <a:alpha val="90000"/>
              <a:hueOff val="13537054"/>
              <a:satOff val="-37045"/>
              <a:lumOff val="-1289"/>
              <a:alphaOff val="0"/>
            </a:schemeClr>
          </a:solidFill>
          <a:prstDash val="solid"/>
        </a:ln>
        <a:effectLst>
          <a:outerShdw blurRad="39000" dist="25400" dir="5400000" rotWithShape="0">
            <a:schemeClr val="accent4">
              <a:tint val="40000"/>
              <a:alpha val="90000"/>
              <a:hueOff val="13537054"/>
              <a:satOff val="-37045"/>
              <a:lumOff val="-1289"/>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cambios en la situación financiera</a:t>
          </a:r>
          <a:endParaRPr lang="es-MX" sz="2100" kern="1200" dirty="0">
            <a:latin typeface="Arial" pitchFamily="34" charset="0"/>
            <a:cs typeface="Arial" pitchFamily="34" charset="0"/>
          </a:endParaRPr>
        </a:p>
      </dsp:txBody>
      <dsp:txXfrm>
        <a:off x="298890" y="3489121"/>
        <a:ext cx="5498219" cy="491894"/>
      </dsp:txXfrm>
    </dsp:sp>
    <dsp:sp modelId="{31585F2D-4C85-4AA0-A294-D9EFB3964B19}">
      <dsp:nvSpPr>
        <dsp:cNvPr id="0" name=""/>
        <dsp:cNvSpPr/>
      </dsp:nvSpPr>
      <dsp:spPr>
        <a:xfrm rot="5400000">
          <a:off x="2990248" y="4054070"/>
          <a:ext cx="115502" cy="115502"/>
        </a:xfrm>
        <a:prstGeom prst="rightArrow">
          <a:avLst>
            <a:gd name="adj1" fmla="val 66700"/>
            <a:gd name="adj2" fmla="val 50000"/>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4AE5BEC-5158-4F68-B058-BB19A4048569}">
      <dsp:nvSpPr>
        <dsp:cNvPr id="0" name=""/>
        <dsp:cNvSpPr/>
      </dsp:nvSpPr>
      <dsp:spPr>
        <a:xfrm>
          <a:off x="283586" y="4227325"/>
          <a:ext cx="5528827" cy="522502"/>
        </a:xfrm>
        <a:prstGeom prst="roundRect">
          <a:avLst>
            <a:gd name="adj" fmla="val 10000"/>
          </a:avLst>
        </a:prstGeom>
        <a:solidFill>
          <a:schemeClr val="accent4">
            <a:tint val="40000"/>
            <a:alpha val="90000"/>
            <a:hueOff val="18049406"/>
            <a:satOff val="-49393"/>
            <a:lumOff val="-1719"/>
            <a:alphaOff val="0"/>
          </a:schemeClr>
        </a:solidFill>
        <a:ln w="11430" cap="flat" cmpd="sng" algn="ctr">
          <a:solidFill>
            <a:schemeClr val="accent4">
              <a:tint val="40000"/>
              <a:alpha val="90000"/>
              <a:hueOff val="18049406"/>
              <a:satOff val="-49393"/>
              <a:lumOff val="-1719"/>
              <a:alphaOff val="0"/>
            </a:schemeClr>
          </a:solidFill>
          <a:prstDash val="solid"/>
        </a:ln>
        <a:effectLst>
          <a:outerShdw blurRad="39000" dist="25400" dir="5400000" rotWithShape="0">
            <a:schemeClr val="accent4">
              <a:tint val="40000"/>
              <a:alpha val="90000"/>
              <a:hueOff val="18049406"/>
              <a:satOff val="-49393"/>
              <a:lumOff val="-1719"/>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latin typeface="Arial" pitchFamily="34" charset="0"/>
              <a:cs typeface="Arial" pitchFamily="34" charset="0"/>
            </a:rPr>
            <a:t>Estado de flujos de efectivo</a:t>
          </a:r>
          <a:endParaRPr lang="es-MX" sz="2100" kern="1200" dirty="0">
            <a:latin typeface="Arial" pitchFamily="34" charset="0"/>
            <a:cs typeface="Arial" pitchFamily="34" charset="0"/>
          </a:endParaRPr>
        </a:p>
      </dsp:txBody>
      <dsp:txXfrm>
        <a:off x="298890" y="4242629"/>
        <a:ext cx="5498219" cy="4918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4828A-6FCD-4A0D-A030-956CD084CC55}">
      <dsp:nvSpPr>
        <dsp:cNvPr id="0" name=""/>
        <dsp:cNvSpPr/>
      </dsp:nvSpPr>
      <dsp:spPr>
        <a:xfrm>
          <a:off x="4690" y="1203669"/>
          <a:ext cx="2227399" cy="704873"/>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Gobierno Federal</a:t>
          </a:r>
          <a:endParaRPr lang="es-MX" sz="2000" kern="1200" dirty="0">
            <a:latin typeface="Arial" pitchFamily="34" charset="0"/>
            <a:cs typeface="Arial" pitchFamily="34" charset="0"/>
          </a:endParaRPr>
        </a:p>
      </dsp:txBody>
      <dsp:txXfrm>
        <a:off x="4690" y="1203669"/>
        <a:ext cx="2227399" cy="704873"/>
      </dsp:txXfrm>
    </dsp:sp>
    <dsp:sp modelId="{F1638EF3-9700-4E7E-A42E-7379876E1AB5}">
      <dsp:nvSpPr>
        <dsp:cNvPr id="0" name=""/>
        <dsp:cNvSpPr/>
      </dsp:nvSpPr>
      <dsp:spPr>
        <a:xfrm>
          <a:off x="4690" y="1908542"/>
          <a:ext cx="2227399" cy="2031299"/>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u="sng" kern="1200" dirty="0" smtClean="0">
              <a:latin typeface="Arial" pitchFamily="34" charset="0"/>
              <a:cs typeface="Arial" pitchFamily="34" charset="0"/>
            </a:rPr>
            <a:t>Poderes:</a:t>
          </a:r>
          <a:endParaRPr lang="es-MX" sz="2000" b="1" u="sng"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Ejecutivo</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Legislativo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Judicial </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Órganos Autónomos </a:t>
          </a:r>
          <a:endParaRPr lang="es-MX" sz="2000" kern="1200" dirty="0">
            <a:latin typeface="Arial" pitchFamily="34" charset="0"/>
            <a:cs typeface="Arial" pitchFamily="34" charset="0"/>
          </a:endParaRPr>
        </a:p>
      </dsp:txBody>
      <dsp:txXfrm>
        <a:off x="4690" y="1908542"/>
        <a:ext cx="2227399" cy="2031299"/>
      </dsp:txXfrm>
    </dsp:sp>
    <dsp:sp modelId="{6682FCDB-89DB-41AE-ACF6-4F2303F4BF2E}">
      <dsp:nvSpPr>
        <dsp:cNvPr id="0" name=""/>
        <dsp:cNvSpPr/>
      </dsp:nvSpPr>
      <dsp:spPr>
        <a:xfrm>
          <a:off x="2543926" y="1203669"/>
          <a:ext cx="2227399" cy="704873"/>
        </a:xfrm>
        <a:prstGeom prst="rect">
          <a:avLst/>
        </a:prstGeom>
        <a:gradFill rotWithShape="0">
          <a:gsLst>
            <a:gs pos="0">
              <a:schemeClr val="accent5">
                <a:hueOff val="-9027899"/>
                <a:satOff val="22229"/>
                <a:lumOff val="-490"/>
                <a:alphaOff val="0"/>
                <a:tint val="74000"/>
              </a:schemeClr>
            </a:gs>
            <a:gs pos="49000">
              <a:schemeClr val="accent5">
                <a:hueOff val="-9027899"/>
                <a:satOff val="22229"/>
                <a:lumOff val="-490"/>
                <a:alphaOff val="0"/>
                <a:tint val="96000"/>
                <a:shade val="84000"/>
                <a:satMod val="110000"/>
              </a:schemeClr>
            </a:gs>
            <a:gs pos="49100">
              <a:schemeClr val="accent5">
                <a:hueOff val="-9027899"/>
                <a:satOff val="22229"/>
                <a:lumOff val="-490"/>
                <a:alphaOff val="0"/>
                <a:shade val="55000"/>
                <a:satMod val="150000"/>
              </a:schemeClr>
            </a:gs>
            <a:gs pos="92000">
              <a:schemeClr val="accent5">
                <a:hueOff val="-9027899"/>
                <a:satOff val="22229"/>
                <a:lumOff val="-490"/>
                <a:alphaOff val="0"/>
                <a:tint val="98000"/>
                <a:shade val="90000"/>
                <a:satMod val="128000"/>
              </a:schemeClr>
            </a:gs>
            <a:gs pos="100000">
              <a:schemeClr val="accent5">
                <a:hueOff val="-9027899"/>
                <a:satOff val="22229"/>
                <a:lumOff val="-490"/>
                <a:alphaOff val="0"/>
                <a:tint val="90000"/>
                <a:shade val="97000"/>
                <a:satMod val="128000"/>
              </a:schemeClr>
            </a:gs>
          </a:gsLst>
          <a:lin ang="5400000" scaled="1"/>
        </a:gradFill>
        <a:ln>
          <a:noFill/>
        </a:ln>
        <a:effectLst>
          <a:outerShdw blurRad="39000" dist="25400" dir="5400000" rotWithShape="0">
            <a:schemeClr val="accent5">
              <a:hueOff val="-9027899"/>
              <a:satOff val="22229"/>
              <a:lumOff val="-49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Entidades Federativas</a:t>
          </a:r>
          <a:endParaRPr lang="es-MX" sz="2000" kern="1200" dirty="0">
            <a:latin typeface="Arial" pitchFamily="34" charset="0"/>
            <a:cs typeface="Arial" pitchFamily="34" charset="0"/>
          </a:endParaRPr>
        </a:p>
      </dsp:txBody>
      <dsp:txXfrm>
        <a:off x="2543926" y="1203669"/>
        <a:ext cx="2227399" cy="704873"/>
      </dsp:txXfrm>
    </dsp:sp>
    <dsp:sp modelId="{DAB427DA-B672-4D99-989F-C95FE3336E7D}">
      <dsp:nvSpPr>
        <dsp:cNvPr id="0" name=""/>
        <dsp:cNvSpPr/>
      </dsp:nvSpPr>
      <dsp:spPr>
        <a:xfrm>
          <a:off x="2543926" y="1908542"/>
          <a:ext cx="2227399" cy="2031299"/>
        </a:xfrm>
        <a:prstGeom prst="rect">
          <a:avLst/>
        </a:prstGeom>
        <a:solidFill>
          <a:schemeClr val="accent5">
            <a:tint val="40000"/>
            <a:alpha val="90000"/>
            <a:hueOff val="-9450891"/>
            <a:satOff val="25405"/>
            <a:lumOff val="932"/>
            <a:alphaOff val="0"/>
          </a:schemeClr>
        </a:solidFill>
        <a:ln w="11430" cap="flat" cmpd="sng" algn="ctr">
          <a:solidFill>
            <a:schemeClr val="accent5">
              <a:tint val="40000"/>
              <a:alpha val="90000"/>
              <a:hueOff val="-9450891"/>
              <a:satOff val="25405"/>
              <a:lumOff val="932"/>
              <a:alphaOff val="0"/>
            </a:schemeClr>
          </a:solidFill>
          <a:prstDash val="solid"/>
        </a:ln>
        <a:effectLst>
          <a:outerShdw blurRad="39000" dist="25400" dir="5400000" rotWithShape="0">
            <a:schemeClr val="accent5">
              <a:tint val="40000"/>
              <a:alpha val="90000"/>
              <a:hueOff val="-9450891"/>
              <a:satOff val="25405"/>
              <a:lumOff val="932"/>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b="1" u="sng" kern="1200" dirty="0" smtClean="0">
              <a:latin typeface="Arial" pitchFamily="34" charset="0"/>
              <a:cs typeface="Arial" pitchFamily="34" charset="0"/>
            </a:rPr>
            <a:t>Poderes:</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Ejecutivo</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Legislativo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Judicial </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smtClean="0">
              <a:latin typeface="Arial" pitchFamily="34" charset="0"/>
              <a:cs typeface="Arial" pitchFamily="34" charset="0"/>
            </a:rPr>
            <a:t>Órganos Autónomos </a:t>
          </a:r>
          <a:endParaRPr lang="es-MX" sz="2000" kern="1200" dirty="0">
            <a:latin typeface="Arial" pitchFamily="34" charset="0"/>
            <a:cs typeface="Arial" pitchFamily="34" charset="0"/>
          </a:endParaRPr>
        </a:p>
      </dsp:txBody>
      <dsp:txXfrm>
        <a:off x="2543926" y="1908542"/>
        <a:ext cx="2227399" cy="2031299"/>
      </dsp:txXfrm>
    </dsp:sp>
    <dsp:sp modelId="{135AC909-DCB5-44BB-9C52-F6DAD11D5832}">
      <dsp:nvSpPr>
        <dsp:cNvPr id="0" name=""/>
        <dsp:cNvSpPr/>
      </dsp:nvSpPr>
      <dsp:spPr>
        <a:xfrm>
          <a:off x="5083162" y="1203669"/>
          <a:ext cx="2484575" cy="704873"/>
        </a:xfrm>
        <a:prstGeom prst="rect">
          <a:avLst/>
        </a:prstGeom>
        <a:gradFill rotWithShape="0">
          <a:gsLst>
            <a:gs pos="0">
              <a:schemeClr val="accent5">
                <a:hueOff val="-18055798"/>
                <a:satOff val="44459"/>
                <a:lumOff val="-980"/>
                <a:alphaOff val="0"/>
                <a:tint val="74000"/>
              </a:schemeClr>
            </a:gs>
            <a:gs pos="49000">
              <a:schemeClr val="accent5">
                <a:hueOff val="-18055798"/>
                <a:satOff val="44459"/>
                <a:lumOff val="-980"/>
                <a:alphaOff val="0"/>
                <a:tint val="96000"/>
                <a:shade val="84000"/>
                <a:satMod val="110000"/>
              </a:schemeClr>
            </a:gs>
            <a:gs pos="49100">
              <a:schemeClr val="accent5">
                <a:hueOff val="-18055798"/>
                <a:satOff val="44459"/>
                <a:lumOff val="-980"/>
                <a:alphaOff val="0"/>
                <a:shade val="55000"/>
                <a:satMod val="150000"/>
              </a:schemeClr>
            </a:gs>
            <a:gs pos="92000">
              <a:schemeClr val="accent5">
                <a:hueOff val="-18055798"/>
                <a:satOff val="44459"/>
                <a:lumOff val="-980"/>
                <a:alphaOff val="0"/>
                <a:tint val="98000"/>
                <a:shade val="90000"/>
                <a:satMod val="128000"/>
              </a:schemeClr>
            </a:gs>
            <a:gs pos="100000">
              <a:schemeClr val="accent5">
                <a:hueOff val="-18055798"/>
                <a:satOff val="44459"/>
                <a:lumOff val="-980"/>
                <a:alphaOff val="0"/>
                <a:tint val="90000"/>
                <a:shade val="97000"/>
                <a:satMod val="128000"/>
              </a:schemeClr>
            </a:gs>
          </a:gsLst>
          <a:lin ang="5400000" scaled="1"/>
        </a:gradFill>
        <a:ln>
          <a:noFill/>
        </a:ln>
        <a:effectLst>
          <a:outerShdw blurRad="39000" dist="25400" dir="5400000" rotWithShape="0">
            <a:schemeClr val="accent5">
              <a:hueOff val="-18055798"/>
              <a:satOff val="44459"/>
              <a:lumOff val="-98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latin typeface="Arial" pitchFamily="34" charset="0"/>
              <a:cs typeface="Arial" pitchFamily="34" charset="0"/>
            </a:rPr>
            <a:t>Municipios</a:t>
          </a:r>
          <a:endParaRPr lang="es-MX" sz="2000" kern="1200" dirty="0">
            <a:latin typeface="Arial" pitchFamily="34" charset="0"/>
            <a:cs typeface="Arial" pitchFamily="34" charset="0"/>
          </a:endParaRPr>
        </a:p>
      </dsp:txBody>
      <dsp:txXfrm>
        <a:off x="5083162" y="1203669"/>
        <a:ext cx="2484575" cy="704873"/>
      </dsp:txXfrm>
    </dsp:sp>
    <dsp:sp modelId="{04A15E56-1EED-4577-B169-C4979F9C5754}">
      <dsp:nvSpPr>
        <dsp:cNvPr id="0" name=""/>
        <dsp:cNvSpPr/>
      </dsp:nvSpPr>
      <dsp:spPr>
        <a:xfrm>
          <a:off x="5115214" y="1908542"/>
          <a:ext cx="2420470" cy="2031299"/>
        </a:xfrm>
        <a:prstGeom prst="rect">
          <a:avLst/>
        </a:prstGeom>
        <a:solidFill>
          <a:schemeClr val="accent5">
            <a:tint val="40000"/>
            <a:alpha val="90000"/>
            <a:hueOff val="-18901782"/>
            <a:satOff val="50809"/>
            <a:lumOff val="1863"/>
            <a:alphaOff val="0"/>
          </a:schemeClr>
        </a:solidFill>
        <a:ln w="11430" cap="flat" cmpd="sng" algn="ctr">
          <a:solidFill>
            <a:schemeClr val="accent5">
              <a:tint val="40000"/>
              <a:alpha val="90000"/>
              <a:hueOff val="-18901782"/>
              <a:satOff val="50809"/>
              <a:lumOff val="1863"/>
              <a:alphaOff val="0"/>
            </a:schemeClr>
          </a:solidFill>
          <a:prstDash val="solid"/>
        </a:ln>
        <a:effectLst>
          <a:outerShdw blurRad="39000" dist="25400" dir="5400000" rotWithShape="0">
            <a:schemeClr val="accent5">
              <a:tint val="40000"/>
              <a:alpha val="90000"/>
              <a:hueOff val="-18901782"/>
              <a:satOff val="50809"/>
              <a:lumOff val="1863"/>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Dependencias y</a:t>
          </a:r>
          <a:endParaRPr lang="es-MX"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S" sz="2000" kern="1200" dirty="0" smtClean="0">
              <a:latin typeface="Arial" pitchFamily="34" charset="0"/>
              <a:cs typeface="Arial" pitchFamily="34" charset="0"/>
            </a:rPr>
            <a:t>Organismos desconcentrados</a:t>
          </a:r>
          <a:endParaRPr lang="es-MX" sz="2000" kern="1200" dirty="0">
            <a:latin typeface="Arial" pitchFamily="34" charset="0"/>
            <a:cs typeface="Arial" pitchFamily="34" charset="0"/>
          </a:endParaRPr>
        </a:p>
      </dsp:txBody>
      <dsp:txXfrm>
        <a:off x="5115214" y="1908542"/>
        <a:ext cx="2420470" cy="2031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3B4BF-6DE1-4743-A244-898CC9B89219}">
      <dsp:nvSpPr>
        <dsp:cNvPr id="0" name=""/>
        <dsp:cNvSpPr/>
      </dsp:nvSpPr>
      <dsp:spPr>
        <a:xfrm>
          <a:off x="879452" y="2802"/>
          <a:ext cx="4697303" cy="1159541"/>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MX" sz="2500" kern="1200" dirty="0" smtClean="0">
              <a:effectLst>
                <a:outerShdw blurRad="38100" dist="38100" dir="2700000" algn="tl">
                  <a:srgbClr val="000000">
                    <a:alpha val="43137"/>
                  </a:srgbClr>
                </a:outerShdw>
              </a:effectLst>
            </a:rPr>
            <a:t>Ayuntamientos de los Municipios y Demarcaciones Territoriales del D.F.</a:t>
          </a:r>
          <a:endParaRPr lang="es-MX" sz="2500" kern="1200" dirty="0">
            <a:effectLst>
              <a:outerShdw blurRad="38100" dist="38100" dir="2700000" algn="tl">
                <a:srgbClr val="000000">
                  <a:alpha val="43137"/>
                </a:srgbClr>
              </a:outerShdw>
            </a:effectLst>
          </a:endParaRPr>
        </a:p>
      </dsp:txBody>
      <dsp:txXfrm>
        <a:off x="913414" y="36764"/>
        <a:ext cx="4629379" cy="1091617"/>
      </dsp:txXfrm>
    </dsp:sp>
    <dsp:sp modelId="{4C859203-A10B-47F8-ACF8-E22FDBD91708}">
      <dsp:nvSpPr>
        <dsp:cNvPr id="0" name=""/>
        <dsp:cNvSpPr/>
      </dsp:nvSpPr>
      <dsp:spPr>
        <a:xfrm>
          <a:off x="1349182" y="1162343"/>
          <a:ext cx="469730" cy="869656"/>
        </a:xfrm>
        <a:custGeom>
          <a:avLst/>
          <a:gdLst/>
          <a:ahLst/>
          <a:cxnLst/>
          <a:rect l="0" t="0" r="0" b="0"/>
          <a:pathLst>
            <a:path>
              <a:moveTo>
                <a:pt x="0" y="0"/>
              </a:moveTo>
              <a:lnTo>
                <a:pt x="0" y="869656"/>
              </a:lnTo>
              <a:lnTo>
                <a:pt x="469730" y="869656"/>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A7816E-9274-4F21-8543-E5A824EBF640}">
      <dsp:nvSpPr>
        <dsp:cNvPr id="0" name=""/>
        <dsp:cNvSpPr/>
      </dsp:nvSpPr>
      <dsp:spPr>
        <a:xfrm>
          <a:off x="1818913" y="1452229"/>
          <a:ext cx="4373011" cy="1159541"/>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MX" sz="3700" kern="1200" dirty="0" smtClean="0"/>
            <a:t>Información Contable</a:t>
          </a:r>
          <a:endParaRPr lang="es-MX" sz="3700" kern="1200" dirty="0"/>
        </a:p>
      </dsp:txBody>
      <dsp:txXfrm>
        <a:off x="1852875" y="1486191"/>
        <a:ext cx="4305087" cy="1091617"/>
      </dsp:txXfrm>
    </dsp:sp>
    <dsp:sp modelId="{3792C399-8298-4DD4-AA88-E11D477853B6}">
      <dsp:nvSpPr>
        <dsp:cNvPr id="0" name=""/>
        <dsp:cNvSpPr/>
      </dsp:nvSpPr>
      <dsp:spPr>
        <a:xfrm>
          <a:off x="1349182" y="1162343"/>
          <a:ext cx="469730" cy="2319083"/>
        </a:xfrm>
        <a:custGeom>
          <a:avLst/>
          <a:gdLst/>
          <a:ahLst/>
          <a:cxnLst/>
          <a:rect l="0" t="0" r="0" b="0"/>
          <a:pathLst>
            <a:path>
              <a:moveTo>
                <a:pt x="0" y="0"/>
              </a:moveTo>
              <a:lnTo>
                <a:pt x="0" y="2319083"/>
              </a:lnTo>
              <a:lnTo>
                <a:pt x="469730" y="2319083"/>
              </a:lnTo>
            </a:path>
          </a:pathLst>
        </a:custGeom>
        <a:noFill/>
        <a:ln w="40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E6CFD6-36E3-4F0E-AFB7-5AABB6197CE2}">
      <dsp:nvSpPr>
        <dsp:cNvPr id="0" name=""/>
        <dsp:cNvSpPr/>
      </dsp:nvSpPr>
      <dsp:spPr>
        <a:xfrm>
          <a:off x="1818913" y="2901656"/>
          <a:ext cx="4390414" cy="1159541"/>
        </a:xfrm>
        <a:prstGeom prst="roundRect">
          <a:avLst>
            <a:gd name="adj" fmla="val 10000"/>
          </a:avLst>
        </a:prstGeom>
        <a:solidFill>
          <a:schemeClr val="lt1">
            <a:alpha val="90000"/>
            <a:hueOff val="0"/>
            <a:satOff val="0"/>
            <a:lumOff val="0"/>
            <a:alphaOff val="0"/>
          </a:schemeClr>
        </a:solidFill>
        <a:ln w="11430" cap="flat" cmpd="sng" algn="ctr">
          <a:solidFill>
            <a:schemeClr val="accent3">
              <a:hueOff val="1186571"/>
              <a:satOff val="22323"/>
              <a:lumOff val="588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MX" sz="3700" kern="1200" dirty="0" smtClean="0"/>
            <a:t>Información Presupuestaria</a:t>
          </a:r>
          <a:endParaRPr lang="es-MX" sz="3700" kern="1200" dirty="0"/>
        </a:p>
      </dsp:txBody>
      <dsp:txXfrm>
        <a:off x="1852875" y="2935618"/>
        <a:ext cx="4322490" cy="1091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5B321-2D81-4547-82BA-3ECD0CDB6331}">
      <dsp:nvSpPr>
        <dsp:cNvPr id="0" name=""/>
        <dsp:cNvSpPr/>
      </dsp:nvSpPr>
      <dsp:spPr>
        <a:xfrm>
          <a:off x="0" y="195099"/>
          <a:ext cx="7498080" cy="327600"/>
        </a:xfrm>
        <a:prstGeom prst="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599E8-6D62-4A4C-A357-75D6691DA277}">
      <dsp:nvSpPr>
        <dsp:cNvPr id="0" name=""/>
        <dsp:cNvSpPr/>
      </dsp:nvSpPr>
      <dsp:spPr>
        <a:xfrm>
          <a:off x="357696" y="3219"/>
          <a:ext cx="7138949" cy="383760"/>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de Situación Financiera</a:t>
          </a:r>
          <a:endParaRPr lang="es-MX" sz="2400" kern="1200" dirty="0"/>
        </a:p>
      </dsp:txBody>
      <dsp:txXfrm>
        <a:off x="376430" y="21953"/>
        <a:ext cx="7101481" cy="346292"/>
      </dsp:txXfrm>
    </dsp:sp>
    <dsp:sp modelId="{C1453395-E7B9-42B1-9638-EBC6DE849978}">
      <dsp:nvSpPr>
        <dsp:cNvPr id="0" name=""/>
        <dsp:cNvSpPr/>
      </dsp:nvSpPr>
      <dsp:spPr>
        <a:xfrm>
          <a:off x="0" y="784779"/>
          <a:ext cx="7498080" cy="327600"/>
        </a:xfrm>
        <a:prstGeom prst="rect">
          <a:avLst/>
        </a:prstGeom>
        <a:solidFill>
          <a:schemeClr val="lt1">
            <a:alpha val="90000"/>
            <a:hueOff val="0"/>
            <a:satOff val="0"/>
            <a:lumOff val="0"/>
            <a:alphaOff val="0"/>
          </a:schemeClr>
        </a:solidFill>
        <a:ln w="40000" cap="flat" cmpd="sng" algn="ctr">
          <a:solidFill>
            <a:schemeClr val="accent2">
              <a:hueOff val="-2701260"/>
              <a:satOff val="5556"/>
              <a:lumOff val="-425"/>
              <a:alphaOff val="0"/>
            </a:schemeClr>
          </a:solidFill>
          <a:prstDash val="solid"/>
        </a:ln>
        <a:effectLst/>
      </dsp:spPr>
      <dsp:style>
        <a:lnRef idx="2">
          <a:scrgbClr r="0" g="0" b="0"/>
        </a:lnRef>
        <a:fillRef idx="1">
          <a:scrgbClr r="0" g="0" b="0"/>
        </a:fillRef>
        <a:effectRef idx="0">
          <a:scrgbClr r="0" g="0" b="0"/>
        </a:effectRef>
        <a:fontRef idx="minor"/>
      </dsp:style>
    </dsp:sp>
    <dsp:sp modelId="{29377622-2931-4727-AEDD-5C04D2A8BFC3}">
      <dsp:nvSpPr>
        <dsp:cNvPr id="0" name=""/>
        <dsp:cNvSpPr/>
      </dsp:nvSpPr>
      <dsp:spPr>
        <a:xfrm>
          <a:off x="356964" y="592899"/>
          <a:ext cx="7139278" cy="383760"/>
        </a:xfrm>
        <a:prstGeom prst="roundRect">
          <a:avLst/>
        </a:prstGeom>
        <a:solidFill>
          <a:schemeClr val="accent2">
            <a:hueOff val="-2701260"/>
            <a:satOff val="5556"/>
            <a:lumOff val="-42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de Variación en la Hacienda Pública</a:t>
          </a:r>
          <a:endParaRPr lang="es-MX" sz="2400" kern="1200" dirty="0"/>
        </a:p>
      </dsp:txBody>
      <dsp:txXfrm>
        <a:off x="375698" y="611633"/>
        <a:ext cx="7101810" cy="346292"/>
      </dsp:txXfrm>
    </dsp:sp>
    <dsp:sp modelId="{F9F61F82-B3C4-4AD8-BA48-5D3327242A04}">
      <dsp:nvSpPr>
        <dsp:cNvPr id="0" name=""/>
        <dsp:cNvSpPr/>
      </dsp:nvSpPr>
      <dsp:spPr>
        <a:xfrm>
          <a:off x="0" y="1374460"/>
          <a:ext cx="7498080" cy="327600"/>
        </a:xfrm>
        <a:prstGeom prst="rect">
          <a:avLst/>
        </a:prstGeom>
        <a:solidFill>
          <a:schemeClr val="lt1">
            <a:alpha val="90000"/>
            <a:hueOff val="0"/>
            <a:satOff val="0"/>
            <a:lumOff val="0"/>
            <a:alphaOff val="0"/>
          </a:schemeClr>
        </a:solidFill>
        <a:ln w="40000" cap="flat" cmpd="sng" algn="ctr">
          <a:solidFill>
            <a:schemeClr val="accent2">
              <a:hueOff val="-5402520"/>
              <a:satOff val="11111"/>
              <a:lumOff val="-850"/>
              <a:alphaOff val="0"/>
            </a:schemeClr>
          </a:solidFill>
          <a:prstDash val="solid"/>
        </a:ln>
        <a:effectLst/>
      </dsp:spPr>
      <dsp:style>
        <a:lnRef idx="2">
          <a:scrgbClr r="0" g="0" b="0"/>
        </a:lnRef>
        <a:fillRef idx="1">
          <a:scrgbClr r="0" g="0" b="0"/>
        </a:fillRef>
        <a:effectRef idx="0">
          <a:scrgbClr r="0" g="0" b="0"/>
        </a:effectRef>
        <a:fontRef idx="minor"/>
      </dsp:style>
    </dsp:sp>
    <dsp:sp modelId="{696BBC99-3920-4B63-94EA-B208D000B5ED}">
      <dsp:nvSpPr>
        <dsp:cNvPr id="0" name=""/>
        <dsp:cNvSpPr/>
      </dsp:nvSpPr>
      <dsp:spPr>
        <a:xfrm>
          <a:off x="356964" y="1182580"/>
          <a:ext cx="7139278" cy="383760"/>
        </a:xfrm>
        <a:prstGeom prst="roundRect">
          <a:avLst/>
        </a:prstGeom>
        <a:solidFill>
          <a:schemeClr val="accent2">
            <a:hueOff val="-5402520"/>
            <a:satOff val="11111"/>
            <a:lumOff val="-85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de Cambios en la Situación Financiera</a:t>
          </a:r>
          <a:endParaRPr lang="es-MX" sz="2400" kern="1200" dirty="0"/>
        </a:p>
      </dsp:txBody>
      <dsp:txXfrm>
        <a:off x="375698" y="1201314"/>
        <a:ext cx="7101810" cy="346292"/>
      </dsp:txXfrm>
    </dsp:sp>
    <dsp:sp modelId="{2FFFA100-D463-4FDE-BD1E-F76B148F7770}">
      <dsp:nvSpPr>
        <dsp:cNvPr id="0" name=""/>
        <dsp:cNvSpPr/>
      </dsp:nvSpPr>
      <dsp:spPr>
        <a:xfrm>
          <a:off x="0" y="1964140"/>
          <a:ext cx="7498080" cy="327600"/>
        </a:xfrm>
        <a:prstGeom prst="rect">
          <a:avLst/>
        </a:prstGeom>
        <a:solidFill>
          <a:schemeClr val="lt1">
            <a:alpha val="90000"/>
            <a:hueOff val="0"/>
            <a:satOff val="0"/>
            <a:lumOff val="0"/>
            <a:alphaOff val="0"/>
          </a:schemeClr>
        </a:solidFill>
        <a:ln w="40000" cap="flat" cmpd="sng" algn="ctr">
          <a:solidFill>
            <a:schemeClr val="accent2">
              <a:hueOff val="-8103780"/>
              <a:satOff val="16667"/>
              <a:lumOff val="-1274"/>
              <a:alphaOff val="0"/>
            </a:schemeClr>
          </a:solidFill>
          <a:prstDash val="solid"/>
        </a:ln>
        <a:effectLst/>
      </dsp:spPr>
      <dsp:style>
        <a:lnRef idx="2">
          <a:scrgbClr r="0" g="0" b="0"/>
        </a:lnRef>
        <a:fillRef idx="1">
          <a:scrgbClr r="0" g="0" b="0"/>
        </a:fillRef>
        <a:effectRef idx="0">
          <a:scrgbClr r="0" g="0" b="0"/>
        </a:effectRef>
        <a:fontRef idx="minor"/>
      </dsp:style>
    </dsp:sp>
    <dsp:sp modelId="{C38E27E4-0718-4E09-B5DC-4718E0461222}">
      <dsp:nvSpPr>
        <dsp:cNvPr id="0" name=""/>
        <dsp:cNvSpPr/>
      </dsp:nvSpPr>
      <dsp:spPr>
        <a:xfrm>
          <a:off x="356964" y="1772260"/>
          <a:ext cx="7139278" cy="383760"/>
        </a:xfrm>
        <a:prstGeom prst="roundRect">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Notas a los Estados Financieros</a:t>
          </a:r>
          <a:endParaRPr lang="es-MX" sz="2400" kern="1200" dirty="0"/>
        </a:p>
      </dsp:txBody>
      <dsp:txXfrm>
        <a:off x="375698" y="1790994"/>
        <a:ext cx="7101810" cy="346292"/>
      </dsp:txXfrm>
    </dsp:sp>
    <dsp:sp modelId="{748372C2-0132-446E-B6FE-0E3EE9CF51D2}">
      <dsp:nvSpPr>
        <dsp:cNvPr id="0" name=""/>
        <dsp:cNvSpPr/>
      </dsp:nvSpPr>
      <dsp:spPr>
        <a:xfrm>
          <a:off x="0" y="2553820"/>
          <a:ext cx="7498080" cy="327600"/>
        </a:xfrm>
        <a:prstGeom prst="rect">
          <a:avLst/>
        </a:prstGeom>
        <a:solidFill>
          <a:schemeClr val="lt1">
            <a:alpha val="90000"/>
            <a:hueOff val="0"/>
            <a:satOff val="0"/>
            <a:lumOff val="0"/>
            <a:alphaOff val="0"/>
          </a:schemeClr>
        </a:solidFill>
        <a:ln w="40000" cap="flat" cmpd="sng" algn="ctr">
          <a:solidFill>
            <a:schemeClr val="accent2">
              <a:hueOff val="-10805041"/>
              <a:satOff val="22223"/>
              <a:lumOff val="-1699"/>
              <a:alphaOff val="0"/>
            </a:schemeClr>
          </a:solidFill>
          <a:prstDash val="solid"/>
        </a:ln>
        <a:effectLst/>
      </dsp:spPr>
      <dsp:style>
        <a:lnRef idx="2">
          <a:scrgbClr r="0" g="0" b="0"/>
        </a:lnRef>
        <a:fillRef idx="1">
          <a:scrgbClr r="0" g="0" b="0"/>
        </a:fillRef>
        <a:effectRef idx="0">
          <a:scrgbClr r="0" g="0" b="0"/>
        </a:effectRef>
        <a:fontRef idx="minor"/>
      </dsp:style>
    </dsp:sp>
    <dsp:sp modelId="{62058B94-4735-46A0-9141-44788C8E87C2}">
      <dsp:nvSpPr>
        <dsp:cNvPr id="0" name=""/>
        <dsp:cNvSpPr/>
      </dsp:nvSpPr>
      <dsp:spPr>
        <a:xfrm>
          <a:off x="356964" y="2361940"/>
          <a:ext cx="7139278" cy="383760"/>
        </a:xfrm>
        <a:prstGeom prst="roundRect">
          <a:avLst/>
        </a:prstGeom>
        <a:solidFill>
          <a:schemeClr val="accent2">
            <a:hueOff val="-10805041"/>
            <a:satOff val="22223"/>
            <a:lumOff val="-169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Analítico del Activo</a:t>
          </a:r>
          <a:endParaRPr lang="es-MX" sz="2400" kern="1200" dirty="0"/>
        </a:p>
      </dsp:txBody>
      <dsp:txXfrm>
        <a:off x="375698" y="2380674"/>
        <a:ext cx="7101810" cy="346292"/>
      </dsp:txXfrm>
    </dsp:sp>
    <dsp:sp modelId="{55467914-38E1-4C11-BF15-614100713D0A}">
      <dsp:nvSpPr>
        <dsp:cNvPr id="0" name=""/>
        <dsp:cNvSpPr/>
      </dsp:nvSpPr>
      <dsp:spPr>
        <a:xfrm>
          <a:off x="0" y="3143500"/>
          <a:ext cx="7498080" cy="327600"/>
        </a:xfrm>
        <a:prstGeom prst="rect">
          <a:avLst/>
        </a:prstGeom>
        <a:solidFill>
          <a:schemeClr val="lt1">
            <a:alpha val="90000"/>
            <a:hueOff val="0"/>
            <a:satOff val="0"/>
            <a:lumOff val="0"/>
            <a:alphaOff val="0"/>
          </a:schemeClr>
        </a:solidFill>
        <a:ln w="40000" cap="flat" cmpd="sng" algn="ctr">
          <a:solidFill>
            <a:schemeClr val="accent2">
              <a:hueOff val="-13506300"/>
              <a:satOff val="27778"/>
              <a:lumOff val="-2124"/>
              <a:alphaOff val="0"/>
            </a:schemeClr>
          </a:solidFill>
          <a:prstDash val="solid"/>
        </a:ln>
        <a:effectLst/>
      </dsp:spPr>
      <dsp:style>
        <a:lnRef idx="2">
          <a:scrgbClr r="0" g="0" b="0"/>
        </a:lnRef>
        <a:fillRef idx="1">
          <a:scrgbClr r="0" g="0" b="0"/>
        </a:fillRef>
        <a:effectRef idx="0">
          <a:scrgbClr r="0" g="0" b="0"/>
        </a:effectRef>
        <a:fontRef idx="minor"/>
      </dsp:style>
    </dsp:sp>
    <dsp:sp modelId="{4838AC9E-6922-4408-A790-F2F6B6C36A86}">
      <dsp:nvSpPr>
        <dsp:cNvPr id="0" name=""/>
        <dsp:cNvSpPr/>
      </dsp:nvSpPr>
      <dsp:spPr>
        <a:xfrm>
          <a:off x="356964" y="2951620"/>
          <a:ext cx="7139278" cy="383760"/>
        </a:xfrm>
        <a:prstGeom prst="roundRect">
          <a:avLst/>
        </a:prstGeom>
        <a:solidFill>
          <a:schemeClr val="accent2">
            <a:hueOff val="-13506300"/>
            <a:satOff val="27778"/>
            <a:lumOff val="-212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de Actividades *</a:t>
          </a:r>
          <a:endParaRPr lang="es-MX" sz="2400" kern="1200" dirty="0"/>
        </a:p>
      </dsp:txBody>
      <dsp:txXfrm>
        <a:off x="375698" y="2970354"/>
        <a:ext cx="7101810" cy="346292"/>
      </dsp:txXfrm>
    </dsp:sp>
    <dsp:sp modelId="{FE9432D2-6375-4E5F-BF7E-15738C07AD77}">
      <dsp:nvSpPr>
        <dsp:cNvPr id="0" name=""/>
        <dsp:cNvSpPr/>
      </dsp:nvSpPr>
      <dsp:spPr>
        <a:xfrm>
          <a:off x="0" y="3733180"/>
          <a:ext cx="7498080" cy="327600"/>
        </a:xfrm>
        <a:prstGeom prst="rect">
          <a:avLst/>
        </a:prstGeom>
        <a:solidFill>
          <a:schemeClr val="lt1">
            <a:alpha val="90000"/>
            <a:hueOff val="0"/>
            <a:satOff val="0"/>
            <a:lumOff val="0"/>
            <a:alphaOff val="0"/>
          </a:schemeClr>
        </a:solidFill>
        <a:ln w="40000" cap="flat" cmpd="sng" algn="ctr">
          <a:solidFill>
            <a:schemeClr val="accent2">
              <a:hueOff val="-16207560"/>
              <a:satOff val="33334"/>
              <a:lumOff val="-2549"/>
              <a:alphaOff val="0"/>
            </a:schemeClr>
          </a:solidFill>
          <a:prstDash val="solid"/>
        </a:ln>
        <a:effectLst/>
      </dsp:spPr>
      <dsp:style>
        <a:lnRef idx="2">
          <a:scrgbClr r="0" g="0" b="0"/>
        </a:lnRef>
        <a:fillRef idx="1">
          <a:scrgbClr r="0" g="0" b="0"/>
        </a:fillRef>
        <a:effectRef idx="0">
          <a:scrgbClr r="0" g="0" b="0"/>
        </a:effectRef>
        <a:fontRef idx="minor"/>
      </dsp:style>
    </dsp:sp>
    <dsp:sp modelId="{C727D8A8-E3F0-4202-A70B-0BB90C79EFFC}">
      <dsp:nvSpPr>
        <dsp:cNvPr id="0" name=""/>
        <dsp:cNvSpPr/>
      </dsp:nvSpPr>
      <dsp:spPr>
        <a:xfrm>
          <a:off x="356964" y="3541300"/>
          <a:ext cx="7139278" cy="383760"/>
        </a:xfrm>
        <a:prstGeom prst="roundRect">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87" tIns="0" rIns="198387" bIns="0" numCol="1" spcCol="1270" anchor="ctr" anchorCtr="0">
          <a:noAutofit/>
        </a:bodyPr>
        <a:lstStyle/>
        <a:p>
          <a:pPr lvl="0" algn="l" defTabSz="1066800">
            <a:lnSpc>
              <a:spcPct val="90000"/>
            </a:lnSpc>
            <a:spcBef>
              <a:spcPct val="0"/>
            </a:spcBef>
            <a:spcAft>
              <a:spcPct val="35000"/>
            </a:spcAft>
          </a:pPr>
          <a:r>
            <a:rPr lang="es-MX" sz="2400" kern="1200" dirty="0" smtClean="0"/>
            <a:t>Estado de Flujos de Efectivo *</a:t>
          </a:r>
          <a:endParaRPr lang="es-MX" sz="2400" kern="1200" dirty="0"/>
        </a:p>
      </dsp:txBody>
      <dsp:txXfrm>
        <a:off x="375698" y="3560034"/>
        <a:ext cx="7101810"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38232"/>
          <a:ext cx="7143800" cy="691200"/>
        </a:xfrm>
        <a:prstGeom prst="rect">
          <a:avLst/>
        </a:prstGeom>
        <a:solidFill>
          <a:schemeClr val="accent2">
            <a:lumMod val="7500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50000"/>
            </a:lnSpc>
            <a:spcBef>
              <a:spcPct val="0"/>
            </a:spcBef>
            <a:spcAft>
              <a:spcPct val="35000"/>
            </a:spcAft>
          </a:pPr>
          <a:r>
            <a:rPr lang="es-ES" sz="2400" b="1" kern="1200" dirty="0" smtClean="0">
              <a:latin typeface="Arial" pitchFamily="34" charset="0"/>
              <a:cs typeface="Arial" pitchFamily="34" charset="0"/>
            </a:rPr>
            <a:t>ESTADO DE SITUACIÓN FINANCIERA</a:t>
          </a:r>
          <a:endParaRPr lang="es-MX" sz="2400" kern="1200" dirty="0">
            <a:latin typeface="Arial" pitchFamily="34" charset="0"/>
            <a:cs typeface="Arial" pitchFamily="34" charset="0"/>
          </a:endParaRPr>
        </a:p>
      </dsp:txBody>
      <dsp:txXfrm>
        <a:off x="0" y="38232"/>
        <a:ext cx="7143800" cy="691200"/>
      </dsp:txXfrm>
    </dsp:sp>
    <dsp:sp modelId="{30F96BCB-1070-42DC-BC0A-701F6DB88587}">
      <dsp:nvSpPr>
        <dsp:cNvPr id="0" name=""/>
        <dsp:cNvSpPr/>
      </dsp:nvSpPr>
      <dsp:spPr>
        <a:xfrm>
          <a:off x="0" y="729432"/>
          <a:ext cx="7143800" cy="4018680"/>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50000"/>
            </a:lnSpc>
            <a:spcBef>
              <a:spcPct val="0"/>
            </a:spcBef>
            <a:spcAft>
              <a:spcPct val="15000"/>
            </a:spcAft>
            <a:buChar char="••"/>
          </a:pPr>
          <a:r>
            <a:rPr lang="es-ES" sz="2400" b="1" kern="1200" dirty="0" smtClean="0">
              <a:latin typeface="Arial" pitchFamily="34" charset="0"/>
              <a:cs typeface="Arial" pitchFamily="34" charset="0"/>
            </a:rPr>
            <a:t>Muestra información relativa a los recursos y obligaciones del ente Público a una fecha determinada (comparativa); incluye información acumulativa en tres grandes rubros: Activo (disponibilidad), Pasivo (exigibilidad) y Patrimonio o Hacienda pública (contribuido o generado).</a:t>
          </a:r>
          <a:endParaRPr lang="es-MX" sz="2400" kern="1200" dirty="0">
            <a:latin typeface="Arial" pitchFamily="34" charset="0"/>
            <a:cs typeface="Arial" pitchFamily="34" charset="0"/>
          </a:endParaRPr>
        </a:p>
      </dsp:txBody>
      <dsp:txXfrm>
        <a:off x="0" y="729432"/>
        <a:ext cx="7143800" cy="4018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3268"/>
          <a:ext cx="7143800" cy="777600"/>
        </a:xfrm>
        <a:prstGeom prst="rect">
          <a:avLst/>
        </a:prstGeom>
        <a:solidFill>
          <a:srgbClr val="00B0F0"/>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150000"/>
            </a:lnSpc>
            <a:spcBef>
              <a:spcPct val="0"/>
            </a:spcBef>
            <a:spcAft>
              <a:spcPct val="35000"/>
            </a:spcAft>
          </a:pPr>
          <a:r>
            <a:rPr kumimoji="0" lang="es-MX" sz="2700" b="1" i="0" u="none" strike="noStrike" kern="1200" cap="none" spc="0" normalizeH="0" baseline="0" noProof="0" dirty="0" smtClean="0">
              <a:ln/>
              <a:effectLst/>
              <a:uLnTx/>
              <a:uFillTx/>
              <a:latin typeface="Arial" pitchFamily="34" charset="0"/>
              <a:ea typeface="+mj-ea"/>
              <a:cs typeface="Arial" pitchFamily="34" charset="0"/>
            </a:rPr>
            <a:t>ESTADO</a:t>
          </a:r>
          <a:r>
            <a:rPr kumimoji="0" lang="es-MX" sz="2700" b="1" i="0" u="none" strike="noStrike" kern="1200" cap="none" spc="0" normalizeH="0" noProof="0" dirty="0" smtClean="0">
              <a:ln/>
              <a:effectLst/>
              <a:uLnTx/>
              <a:uFillTx/>
              <a:latin typeface="Arial" pitchFamily="34" charset="0"/>
              <a:ea typeface="+mj-ea"/>
              <a:cs typeface="Arial" pitchFamily="34" charset="0"/>
            </a:rPr>
            <a:t> DE ACTIVIDADES</a:t>
          </a:r>
          <a:endParaRPr lang="es-MX" sz="2700" kern="1200" dirty="0">
            <a:latin typeface="Arial" pitchFamily="34" charset="0"/>
            <a:cs typeface="Arial" pitchFamily="34" charset="0"/>
          </a:endParaRPr>
        </a:p>
      </dsp:txBody>
      <dsp:txXfrm>
        <a:off x="0" y="3268"/>
        <a:ext cx="7143800" cy="777600"/>
      </dsp:txXfrm>
    </dsp:sp>
    <dsp:sp modelId="{30F96BCB-1070-42DC-BC0A-701F6DB88587}">
      <dsp:nvSpPr>
        <dsp:cNvPr id="0" name=""/>
        <dsp:cNvSpPr/>
      </dsp:nvSpPr>
      <dsp:spPr>
        <a:xfrm>
          <a:off x="0" y="780868"/>
          <a:ext cx="7143800" cy="4002209"/>
        </a:xfrm>
        <a:prstGeom prst="rect">
          <a:avLst/>
        </a:prstGeom>
        <a:solidFill>
          <a:srgbClr val="33CCFF"/>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Muestra el resultado de las operaciones de ingresos y gastos de un ente durante un período determinado.</a:t>
          </a:r>
          <a:endParaRPr lang="es-MX" sz="2700" b="0" kern="1200" dirty="0">
            <a:latin typeface="Arial" pitchFamily="34" charset="0"/>
            <a:cs typeface="Arial" pitchFamily="34" charset="0"/>
          </a:endParaRPr>
        </a:p>
        <a:p>
          <a:pPr marL="228600" lvl="1" indent="-228600" algn="just" defTabSz="1200150">
            <a:lnSpc>
              <a:spcPct val="150000"/>
            </a:lnSpc>
            <a:spcBef>
              <a:spcPct val="0"/>
            </a:spcBef>
            <a:spcAft>
              <a:spcPct val="15000"/>
            </a:spcAft>
            <a:buChar char="••"/>
          </a:pPr>
          <a:r>
            <a:rPr lang="es-ES" sz="2700" b="0" kern="1200" dirty="0" smtClean="0">
              <a:latin typeface="Arial" pitchFamily="34" charset="0"/>
              <a:cs typeface="Arial" pitchFamily="34" charset="0"/>
            </a:rPr>
            <a:t>Ingresos por rubros, el gasto por objeto armonizado. Resultado final: ahorro o </a:t>
          </a:r>
          <a:r>
            <a:rPr lang="es-ES" sz="2700" b="0" kern="1200" dirty="0" err="1" smtClean="0">
              <a:latin typeface="Arial" pitchFamily="34" charset="0"/>
              <a:cs typeface="Arial" pitchFamily="34" charset="0"/>
            </a:rPr>
            <a:t>desahorro</a:t>
          </a:r>
          <a:r>
            <a:rPr lang="es-ES" sz="2700" b="0" kern="1200" dirty="0" smtClean="0">
              <a:latin typeface="Arial" pitchFamily="34" charset="0"/>
              <a:cs typeface="Arial" pitchFamily="34" charset="0"/>
            </a:rPr>
            <a:t> del ejercicio.</a:t>
          </a:r>
          <a:endParaRPr lang="es-ES_tradnl" sz="2700" b="0" kern="1200" dirty="0">
            <a:latin typeface="Arial" pitchFamily="34" charset="0"/>
            <a:cs typeface="Arial" pitchFamily="34" charset="0"/>
          </a:endParaRPr>
        </a:p>
      </dsp:txBody>
      <dsp:txXfrm>
        <a:off x="0" y="780868"/>
        <a:ext cx="7143800" cy="4002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158095"/>
          <a:ext cx="7143800" cy="934595"/>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VARIACIÓN EN LA HACIENDA PÚBLICA</a:t>
          </a:r>
          <a:endParaRPr lang="es-MX" sz="2400" kern="1200" dirty="0">
            <a:latin typeface="Arial" pitchFamily="34" charset="0"/>
            <a:cs typeface="Arial" pitchFamily="34" charset="0"/>
          </a:endParaRPr>
        </a:p>
      </dsp:txBody>
      <dsp:txXfrm>
        <a:off x="0" y="158095"/>
        <a:ext cx="7143800" cy="934595"/>
      </dsp:txXfrm>
    </dsp:sp>
    <dsp:sp modelId="{30F96BCB-1070-42DC-BC0A-701F6DB88587}">
      <dsp:nvSpPr>
        <dsp:cNvPr id="0" name=""/>
        <dsp:cNvSpPr/>
      </dsp:nvSpPr>
      <dsp:spPr>
        <a:xfrm>
          <a:off x="0" y="1092690"/>
          <a:ext cx="7143800" cy="3535560"/>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150000"/>
            </a:lnSpc>
            <a:spcBef>
              <a:spcPct val="0"/>
            </a:spcBef>
            <a:spcAft>
              <a:spcPct val="15000"/>
            </a:spcAft>
            <a:buChar char="••"/>
          </a:pPr>
          <a:r>
            <a:rPr lang="es-MX" sz="2800" b="0" kern="1200" dirty="0" smtClean="0">
              <a:latin typeface="Arial" pitchFamily="34" charset="0"/>
              <a:cs typeface="Arial" pitchFamily="34" charset="0"/>
            </a:rPr>
            <a:t>Muestra los cambios que sufrieron los distintos elementos que componen la Hacienda Pública/Patrimonio, entre el inicio y el final del período. </a:t>
          </a:r>
          <a:endParaRPr lang="es-MX" sz="2800" b="0" kern="1200" dirty="0">
            <a:latin typeface="Arial" pitchFamily="34" charset="0"/>
            <a:cs typeface="Arial" pitchFamily="34" charset="0"/>
          </a:endParaRPr>
        </a:p>
        <a:p>
          <a:pPr marL="285750" lvl="1" indent="-285750" algn="just" defTabSz="1244600">
            <a:lnSpc>
              <a:spcPct val="150000"/>
            </a:lnSpc>
            <a:spcBef>
              <a:spcPct val="0"/>
            </a:spcBef>
            <a:spcAft>
              <a:spcPct val="15000"/>
            </a:spcAft>
            <a:buChar char="••"/>
          </a:pPr>
          <a:r>
            <a:rPr lang="es-ES" sz="2800" b="0" kern="1200" dirty="0" smtClean="0">
              <a:latin typeface="Arial" pitchFamily="34" charset="0"/>
              <a:cs typeface="Arial" pitchFamily="34" charset="0"/>
            </a:rPr>
            <a:t>Busca explicar y analizar cada variación.</a:t>
          </a:r>
          <a:endParaRPr lang="es-MX" sz="2800" b="0" kern="1200" dirty="0">
            <a:latin typeface="Arial" pitchFamily="34" charset="0"/>
            <a:cs typeface="Arial" pitchFamily="34" charset="0"/>
          </a:endParaRPr>
        </a:p>
      </dsp:txBody>
      <dsp:txXfrm>
        <a:off x="0" y="1092690"/>
        <a:ext cx="7143800" cy="3535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98961"/>
          <a:ext cx="7143800" cy="956787"/>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latin typeface="Arial" pitchFamily="34" charset="0"/>
              <a:cs typeface="Arial" pitchFamily="34" charset="0"/>
            </a:rPr>
            <a:t>ESTADO DE CAMBIOS EN LA SITUACIÓN FINANCIERA</a:t>
          </a:r>
          <a:endParaRPr lang="es-MX" sz="2400" kern="1200" dirty="0">
            <a:latin typeface="Arial" pitchFamily="34" charset="0"/>
            <a:cs typeface="Arial" pitchFamily="34" charset="0"/>
          </a:endParaRPr>
        </a:p>
      </dsp:txBody>
      <dsp:txXfrm>
        <a:off x="0" y="98961"/>
        <a:ext cx="7143800" cy="956787"/>
      </dsp:txXfrm>
    </dsp:sp>
    <dsp:sp modelId="{30F96BCB-1070-42DC-BC0A-701F6DB88587}">
      <dsp:nvSpPr>
        <dsp:cNvPr id="0" name=""/>
        <dsp:cNvSpPr/>
      </dsp:nvSpPr>
      <dsp:spPr>
        <a:xfrm>
          <a:off x="0" y="1055749"/>
          <a:ext cx="7143800" cy="3631635"/>
        </a:xfrm>
        <a:prstGeom prst="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Su finalidad es proveer de información sobre el origen y aplicación de los recursos del ente público, muestra: </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La obtención o disposición de los recursos y obligaciones durante el ejercicio.</a:t>
          </a:r>
          <a:endParaRPr lang="es-MX" sz="2100" b="0" kern="1200" dirty="0">
            <a:latin typeface="Arial" pitchFamily="34" charset="0"/>
            <a:cs typeface="Arial" pitchFamily="34" charset="0"/>
          </a:endParaRPr>
        </a:p>
        <a:p>
          <a:pPr marL="228600" lvl="1" indent="-228600" algn="just" defTabSz="933450">
            <a:lnSpc>
              <a:spcPct val="150000"/>
            </a:lnSpc>
            <a:spcBef>
              <a:spcPct val="0"/>
            </a:spcBef>
            <a:spcAft>
              <a:spcPct val="15000"/>
            </a:spcAft>
            <a:buChar char="••"/>
          </a:pPr>
          <a:r>
            <a:rPr lang="es-MX" sz="2100" b="0" kern="1200" dirty="0" smtClean="0">
              <a:latin typeface="Arial" pitchFamily="34" charset="0"/>
              <a:cs typeface="Arial" pitchFamily="34" charset="0"/>
            </a:rPr>
            <a:t>El nombre de las cuentas del Estado de Situación Financiera, agrupándolas en la forma siguiente: Activo, Pasivo y Hacienda Publica/Patrimonio. </a:t>
          </a:r>
          <a:endParaRPr lang="es-MX" sz="2100" b="0" kern="1200" dirty="0">
            <a:latin typeface="Arial" pitchFamily="34" charset="0"/>
            <a:cs typeface="Arial" pitchFamily="34" charset="0"/>
          </a:endParaRPr>
        </a:p>
      </dsp:txBody>
      <dsp:txXfrm>
        <a:off x="0" y="1055749"/>
        <a:ext cx="7143800" cy="3631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D248-9299-452C-9B65-4139ED8806AC}">
      <dsp:nvSpPr>
        <dsp:cNvPr id="0" name=""/>
        <dsp:cNvSpPr/>
      </dsp:nvSpPr>
      <dsp:spPr>
        <a:xfrm>
          <a:off x="0" y="104521"/>
          <a:ext cx="7143800" cy="691200"/>
        </a:xfrm>
        <a:prstGeom prst="rect">
          <a:avLst/>
        </a:prstGeom>
        <a:solidFill>
          <a:srgbClr val="92D050"/>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ct val="35000"/>
            </a:spcAft>
          </a:pPr>
          <a:r>
            <a:rPr lang="es-ES" sz="2400" b="1" kern="1200" dirty="0" smtClean="0">
              <a:solidFill>
                <a:schemeClr val="bg1"/>
              </a:solidFill>
              <a:latin typeface="Arial" pitchFamily="34" charset="0"/>
              <a:cs typeface="Arial" pitchFamily="34" charset="0"/>
            </a:rPr>
            <a:t>ESTADO DE FLUJOS DE EFECTIVO</a:t>
          </a:r>
          <a:endParaRPr lang="es-MX" sz="2400" kern="1200" dirty="0">
            <a:latin typeface="Arial" pitchFamily="34" charset="0"/>
            <a:cs typeface="Arial" pitchFamily="34" charset="0"/>
          </a:endParaRPr>
        </a:p>
      </dsp:txBody>
      <dsp:txXfrm>
        <a:off x="0" y="104521"/>
        <a:ext cx="7143800" cy="691200"/>
      </dsp:txXfrm>
    </dsp:sp>
    <dsp:sp modelId="{30F96BCB-1070-42DC-BC0A-701F6DB88587}">
      <dsp:nvSpPr>
        <dsp:cNvPr id="0" name=""/>
        <dsp:cNvSpPr/>
      </dsp:nvSpPr>
      <dsp:spPr>
        <a:xfrm>
          <a:off x="0" y="795721"/>
          <a:ext cx="7143800" cy="4743360"/>
        </a:xfrm>
        <a:prstGeom prst="rect">
          <a:avLst/>
        </a:prstGeom>
        <a:solidFill>
          <a:srgbClr val="CAF4C6">
            <a:alpha val="89804"/>
          </a:srgb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00000"/>
            </a:lnSpc>
            <a:spcBef>
              <a:spcPct val="0"/>
            </a:spcBef>
            <a:spcAft>
              <a:spcPct val="15000"/>
            </a:spcAft>
            <a:buChar char="••"/>
          </a:pPr>
          <a:r>
            <a:rPr lang="es-MX" sz="2400" b="0" kern="1200" dirty="0" smtClean="0">
              <a:solidFill>
                <a:schemeClr val="tx1"/>
              </a:solidFill>
              <a:latin typeface="Arial" pitchFamily="34" charset="0"/>
              <a:cs typeface="Arial" pitchFamily="34" charset="0"/>
            </a:rPr>
            <a:t>Provee información sobre los flujos de efectivo, identificando las fuentes de entradas y salidas de recursos.</a:t>
          </a:r>
          <a:endParaRPr lang="es-MX" sz="2400" b="0" kern="1200" dirty="0">
            <a:solidFill>
              <a:schemeClr val="tx1"/>
            </a:solidFill>
            <a:latin typeface="Arial" pitchFamily="34" charset="0"/>
            <a:cs typeface="Arial" pitchFamily="34" charset="0"/>
          </a:endParaRPr>
        </a:p>
        <a:p>
          <a:pPr marL="228600" lvl="1" indent="-228600" algn="just" defTabSz="1066800">
            <a:lnSpc>
              <a:spcPct val="100000"/>
            </a:lnSpc>
            <a:spcBef>
              <a:spcPct val="0"/>
            </a:spcBef>
            <a:spcAft>
              <a:spcPct val="15000"/>
            </a:spcAft>
            <a:buChar char="••"/>
          </a:pPr>
          <a:endParaRPr lang="es-MX" sz="2400" b="0" kern="1200" dirty="0">
            <a:solidFill>
              <a:schemeClr val="tx1"/>
            </a:solidFill>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MX" sz="2400" b="0" kern="1200" dirty="0" smtClean="0">
              <a:solidFill>
                <a:schemeClr val="tx1"/>
              </a:solidFill>
              <a:latin typeface="Arial" pitchFamily="34" charset="0"/>
              <a:cs typeface="Arial" pitchFamily="34" charset="0"/>
            </a:rPr>
            <a:t>Proporciona una base para evaluar la capacidad del ente para generar efectivo y equivalentes de efectivo, así como su capacidad para utilizar los flujos derivados de ellos.</a:t>
          </a:r>
        </a:p>
        <a:p>
          <a:pPr marL="228600" lvl="1" indent="-228600" algn="l" defTabSz="1066800">
            <a:lnSpc>
              <a:spcPct val="100000"/>
            </a:lnSpc>
            <a:spcBef>
              <a:spcPct val="0"/>
            </a:spcBef>
            <a:spcAft>
              <a:spcPct val="15000"/>
            </a:spcAft>
            <a:buChar char="••"/>
          </a:pPr>
          <a:endParaRPr lang="es-MX" sz="2400" b="0" kern="1200" dirty="0" smtClean="0">
            <a:solidFill>
              <a:schemeClr val="tx1"/>
            </a:solidFill>
            <a:latin typeface="Arial" pitchFamily="34" charset="0"/>
            <a:cs typeface="Arial" pitchFamily="34" charset="0"/>
          </a:endParaRPr>
        </a:p>
        <a:p>
          <a:pPr marL="228600" lvl="1" indent="-228600" algn="l" defTabSz="1066800">
            <a:lnSpc>
              <a:spcPct val="100000"/>
            </a:lnSpc>
            <a:spcBef>
              <a:spcPct val="0"/>
            </a:spcBef>
            <a:spcAft>
              <a:spcPct val="15000"/>
            </a:spcAft>
            <a:buChar char="••"/>
          </a:pPr>
          <a:r>
            <a:rPr lang="es-ES" sz="2400" b="0" kern="1200" dirty="0" smtClean="0">
              <a:solidFill>
                <a:schemeClr val="tx1"/>
              </a:solidFill>
              <a:latin typeface="Arial" pitchFamily="34" charset="0"/>
              <a:cs typeface="Arial" pitchFamily="34" charset="0"/>
            </a:rPr>
            <a:t>Se conforma por los siguientes elementos básicos: origen de los recursos y aplicación de recursos.</a:t>
          </a:r>
          <a:endParaRPr lang="es-MX" sz="2400" b="0" kern="1200" dirty="0">
            <a:solidFill>
              <a:schemeClr val="tx1"/>
            </a:solidFill>
            <a:latin typeface="Arial" pitchFamily="34" charset="0"/>
            <a:cs typeface="Arial" pitchFamily="34" charset="0"/>
          </a:endParaRPr>
        </a:p>
      </dsp:txBody>
      <dsp:txXfrm>
        <a:off x="0" y="795721"/>
        <a:ext cx="7143800" cy="4743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8FEB45-9B96-4044-B0D6-82E9403E0E27}" type="datetimeFigureOut">
              <a:rPr lang="es-MX" smtClean="0"/>
              <a:pPr/>
              <a:t>01/07/2015</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30A60-67B6-4CD7-8133-38B3F805796B}" type="slidenum">
              <a:rPr lang="es-MX" smtClean="0"/>
              <a:pPr/>
              <a:t>‹Nº›</a:t>
            </a:fld>
            <a:endParaRPr lang="es-MX"/>
          </a:p>
        </p:txBody>
      </p:sp>
    </p:spTree>
    <p:extLst>
      <p:ext uri="{BB962C8B-B14F-4D97-AF65-F5344CB8AC3E}">
        <p14:creationId xmlns:p14="http://schemas.microsoft.com/office/powerpoint/2010/main" val="3502858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BA1A8-1447-44D7-B224-C83B73FF8800}" type="datetimeFigureOut">
              <a:rPr lang="es-MX" smtClean="0"/>
              <a:pPr/>
              <a:t>01/07/2015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E52DA-FD70-4C82-86BE-53F81558E923}" type="slidenum">
              <a:rPr lang="es-MX" smtClean="0"/>
              <a:pPr/>
              <a:t>‹Nº›</a:t>
            </a:fld>
            <a:endParaRPr lang="es-MX"/>
          </a:p>
        </p:txBody>
      </p:sp>
    </p:spTree>
    <p:extLst>
      <p:ext uri="{BB962C8B-B14F-4D97-AF65-F5344CB8AC3E}">
        <p14:creationId xmlns:p14="http://schemas.microsoft.com/office/powerpoint/2010/main" val="75621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38</a:t>
            </a:fld>
            <a:endParaRPr lang="es-MX"/>
          </a:p>
        </p:txBody>
      </p:sp>
    </p:spTree>
    <p:extLst>
      <p:ext uri="{BB962C8B-B14F-4D97-AF65-F5344CB8AC3E}">
        <p14:creationId xmlns:p14="http://schemas.microsoft.com/office/powerpoint/2010/main" val="24568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39</a:t>
            </a:fld>
            <a:endParaRPr lang="es-MX"/>
          </a:p>
        </p:txBody>
      </p:sp>
    </p:spTree>
    <p:extLst>
      <p:ext uri="{BB962C8B-B14F-4D97-AF65-F5344CB8AC3E}">
        <p14:creationId xmlns:p14="http://schemas.microsoft.com/office/powerpoint/2010/main" val="394539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40</a:t>
            </a:fld>
            <a:endParaRPr lang="es-MX"/>
          </a:p>
        </p:txBody>
      </p:sp>
    </p:spTree>
    <p:extLst>
      <p:ext uri="{BB962C8B-B14F-4D97-AF65-F5344CB8AC3E}">
        <p14:creationId xmlns:p14="http://schemas.microsoft.com/office/powerpoint/2010/main" val="180806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41</a:t>
            </a:fld>
            <a:endParaRPr lang="es-MX"/>
          </a:p>
        </p:txBody>
      </p:sp>
    </p:spTree>
    <p:extLst>
      <p:ext uri="{BB962C8B-B14F-4D97-AF65-F5344CB8AC3E}">
        <p14:creationId xmlns:p14="http://schemas.microsoft.com/office/powerpoint/2010/main" val="261996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42</a:t>
            </a:fld>
            <a:endParaRPr lang="es-MX"/>
          </a:p>
        </p:txBody>
      </p:sp>
    </p:spTree>
    <p:extLst>
      <p:ext uri="{BB962C8B-B14F-4D97-AF65-F5344CB8AC3E}">
        <p14:creationId xmlns:p14="http://schemas.microsoft.com/office/powerpoint/2010/main" val="417021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1EE52DA-FD70-4C82-86BE-53F81558E923}" type="slidenum">
              <a:rPr lang="es-MX" smtClean="0"/>
              <a:pPr/>
              <a:t>43</a:t>
            </a:fld>
            <a:endParaRPr lang="es-MX"/>
          </a:p>
        </p:txBody>
      </p:sp>
    </p:spTree>
    <p:extLst>
      <p:ext uri="{BB962C8B-B14F-4D97-AF65-F5344CB8AC3E}">
        <p14:creationId xmlns:p14="http://schemas.microsoft.com/office/powerpoint/2010/main" val="27674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1EE52DA-FD70-4C82-86BE-53F81558E923}" type="slidenum">
              <a:rPr lang="es-MX" smtClean="0"/>
              <a:pPr/>
              <a:t>90</a:t>
            </a:fld>
            <a:endParaRPr lang="es-MX"/>
          </a:p>
        </p:txBody>
      </p:sp>
    </p:spTree>
    <p:extLst>
      <p:ext uri="{BB962C8B-B14F-4D97-AF65-F5344CB8AC3E}">
        <p14:creationId xmlns:p14="http://schemas.microsoft.com/office/powerpoint/2010/main" val="3130611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07C636B-A675-4378-A7B3-0335CC0C65C0}" type="datetimeFigureOut">
              <a:rPr lang="es-MX" smtClean="0"/>
              <a:pPr/>
              <a:t>01/07/2015</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A85ACF-DA92-4CA2-AFB4-6F04F04ECBDF}" type="slidenum">
              <a:rPr lang="es-MX" smtClean="0"/>
              <a:pPr/>
              <a:t>‹Nº›</a:t>
            </a:fld>
            <a:endParaRPr lang="es-MX"/>
          </a:p>
        </p:txBody>
      </p:sp>
      <p:pic>
        <p:nvPicPr>
          <p:cNvPr id="1026" name="Picture 2" descr="C:\Users\soporte\Pictures\ESTADOS Y MUNICIPIOS\untitled.png"/>
          <p:cNvPicPr>
            <a:picLocks noChangeAspect="1" noChangeArrowheads="1"/>
          </p:cNvPicPr>
          <p:nvPr userDrawn="1"/>
        </p:nvPicPr>
        <p:blipFill>
          <a:blip r:embed="rId3" cstate="print"/>
          <a:srcRect/>
          <a:stretch>
            <a:fillRect/>
          </a:stretch>
        </p:blipFill>
        <p:spPr bwMode="auto">
          <a:xfrm>
            <a:off x="323528" y="4581128"/>
            <a:ext cx="2019300" cy="1524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E07C636B-A675-4378-A7B3-0335CC0C65C0}" type="datetimeFigureOut">
              <a:rPr lang="es-MX" smtClean="0"/>
              <a:pPr/>
              <a:t>01/07/2015</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EA85ACF-DA92-4CA2-AFB4-6F04F04ECBDF}"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Diseño personalizado">
    <p:spTree>
      <p:nvGrpSpPr>
        <p:cNvPr id="1" name=""/>
        <p:cNvGrpSpPr/>
        <p:nvPr/>
      </p:nvGrpSpPr>
      <p:grpSpPr>
        <a:xfrm>
          <a:off x="0" y="0"/>
          <a:ext cx="0" cy="0"/>
          <a:chOff x="0" y="0"/>
          <a:chExt cx="0" cy="0"/>
        </a:xfrm>
      </p:grpSpPr>
      <p:pic>
        <p:nvPicPr>
          <p:cNvPr id="5" name="Picture 2" descr="http://www.icreson.gob.mx/PAGINANUEVA/images/indetec.gif"/>
          <p:cNvPicPr>
            <a:picLocks noChangeAspect="1" noChangeArrowheads="1"/>
          </p:cNvPicPr>
          <p:nvPr/>
        </p:nvPicPr>
        <p:blipFill>
          <a:blip r:embed="rId2" cstate="print">
            <a:extLst/>
          </a:blip>
          <a:srcRect/>
          <a:stretch>
            <a:fillRect/>
          </a:stretch>
        </p:blipFill>
        <p:spPr bwMode="auto">
          <a:xfrm>
            <a:off x="251520" y="260648"/>
            <a:ext cx="2013219" cy="733215"/>
          </a:xfrm>
          <a:prstGeom prst="rect">
            <a:avLst/>
          </a:prstGeom>
          <a:ln>
            <a:noFill/>
          </a:ln>
          <a:effectLst>
            <a:softEdge rad="112500"/>
          </a:effectLst>
          <a:extLst/>
        </p:spPr>
      </p:pic>
      <p:pic>
        <p:nvPicPr>
          <p:cNvPr id="9" name="Picture 2" descr="http://www.icreson.gob.mx/PAGINANUEVA/images/indetec.gif"/>
          <p:cNvPicPr>
            <a:picLocks noChangeAspect="1" noChangeArrowheads="1"/>
          </p:cNvPicPr>
          <p:nvPr/>
        </p:nvPicPr>
        <p:blipFill>
          <a:blip r:embed="rId2" cstate="print">
            <a:duotone>
              <a:schemeClr val="accent4">
                <a:shade val="45000"/>
                <a:satMod val="135000"/>
              </a:schemeClr>
              <a:prstClr val="white"/>
            </a:duotone>
            <a:extLst/>
          </a:blip>
          <a:srcRect/>
          <a:stretch>
            <a:fillRect/>
          </a:stretch>
        </p:blipFill>
        <p:spPr bwMode="auto">
          <a:xfrm>
            <a:off x="8172400" y="6309296"/>
            <a:ext cx="935320" cy="288056"/>
          </a:xfrm>
          <a:prstGeom prst="rect">
            <a:avLst/>
          </a:prstGeom>
          <a:ln>
            <a:noFill/>
          </a:ln>
          <a:effectLst>
            <a:softEdge rad="112500"/>
          </a:effectLst>
          <a:extLst/>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07C636B-A675-4378-A7B3-0335CC0C65C0}" type="datetimeFigureOut">
              <a:rPr lang="es-MX" smtClean="0"/>
              <a:pPr/>
              <a:t>01/07/2015</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EA85ACF-DA92-4CA2-AFB4-6F04F04ECBDF}" type="slidenum">
              <a:rPr lang="es-MX" smtClean="0"/>
              <a:pPr/>
              <a:t>‹Nº›</a:t>
            </a:fld>
            <a:endParaRPr lang="es-MX"/>
          </a:p>
        </p:txBody>
      </p:sp>
      <p:pic>
        <p:nvPicPr>
          <p:cNvPr id="7"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10"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6"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E07C636B-A675-4378-A7B3-0335CC0C65C0}" type="datetimeFigureOut">
              <a:rPr lang="es-MX" smtClean="0"/>
              <a:pPr/>
              <a:t>01/07/2015</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pic>
        <p:nvPicPr>
          <p:cNvPr id="8" name="3 Marcador de contenido" descr="Logo_5 (1).gif"/>
          <p:cNvPicPr>
            <a:picLocks noChangeAspect="1"/>
          </p:cNvPicPr>
          <p:nvPr userDrawn="1"/>
        </p:nvPicPr>
        <p:blipFill>
          <a:blip r:embed="rId2" cstate="print"/>
          <a:stretch>
            <a:fillRect/>
          </a:stretch>
        </p:blipFill>
        <p:spPr>
          <a:xfrm>
            <a:off x="6207136" y="214290"/>
            <a:ext cx="1651012" cy="5715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07C636B-A675-4378-A7B3-0335CC0C65C0}" type="datetimeFigureOut">
              <a:rPr lang="es-MX" smtClean="0"/>
              <a:pPr/>
              <a:t>01/07/2015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EA85ACF-DA92-4CA2-AFB4-6F04F04ECBDF}"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07C636B-A675-4378-A7B3-0335CC0C65C0}" type="datetimeFigureOut">
              <a:rPr lang="es-MX" smtClean="0"/>
              <a:pPr/>
              <a:t>01/07/2015</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EA85ACF-DA92-4CA2-AFB4-6F04F04ECBDF}"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gif"/><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hyperlink" Target="../estados%20financieros%202015" TargetMode="External"/><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mailto:maestradar@indetec.gob.mx"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estados%20financieros%2020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estados%20financieros%202015" TargetMode="External"/><Relationship Id="rId2" Type="http://schemas.openxmlformats.org/officeDocument/2006/relationships/hyperlink" Target="file:///F:\estados%20financieros%202015"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estados%20financieros%202015" TargetMode="External"/><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estados%20financieros%202015" TargetMode="External"/><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INTEGRACI&#211;N%20DE%20LA%20CUENTA%20P&#218;BLICA%20ESTATAL_definitivo.pptx#-1,16,Diapositiva 16" TargetMode="Externa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2714612"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2555776" y="1772816"/>
            <a:ext cx="6499148" cy="3024336"/>
          </a:xfrm>
        </p:spPr>
        <p:txBody>
          <a:bodyPr/>
          <a:lstStyle/>
          <a:p>
            <a:r>
              <a:rPr lang="es-MX" sz="4000" cap="none" dirty="0" smtClean="0"/>
              <a:t> PREPARACION DE LA INFORMACION FINANCIERA Y LA ESTRUCTURA DE LAS CUENTAS PUBLICAS</a:t>
            </a:r>
            <a:endParaRPr lang="es-MX" sz="4000" cap="none" dirty="0"/>
          </a:p>
        </p:txBody>
      </p:sp>
      <p:pic>
        <p:nvPicPr>
          <p:cNvPr id="16" name="15 Imagen" descr="Logo_5 (1).gif"/>
          <p:cNvPicPr>
            <a:picLocks noChangeAspect="1"/>
          </p:cNvPicPr>
          <p:nvPr/>
        </p:nvPicPr>
        <p:blipFill>
          <a:blip r:embed="rId2" cstate="print"/>
          <a:stretch>
            <a:fillRect/>
          </a:stretch>
        </p:blipFill>
        <p:spPr>
          <a:xfrm>
            <a:off x="35496" y="188640"/>
            <a:ext cx="2643206" cy="1296144"/>
          </a:xfrm>
          <a:prstGeom prst="rect">
            <a:avLst/>
          </a:prstGeom>
        </p:spPr>
      </p:pic>
      <p:sp>
        <p:nvSpPr>
          <p:cNvPr id="8" name="7 CuadroTexto"/>
          <p:cNvSpPr txBox="1"/>
          <p:nvPr/>
        </p:nvSpPr>
        <p:spPr>
          <a:xfrm>
            <a:off x="5692693" y="6084004"/>
            <a:ext cx="3127779" cy="369332"/>
          </a:xfrm>
          <a:prstGeom prst="rect">
            <a:avLst/>
          </a:prstGeom>
          <a:noFill/>
        </p:spPr>
        <p:txBody>
          <a:bodyPr wrap="none" rtlCol="0">
            <a:spAutoFit/>
          </a:bodyPr>
          <a:lstStyle/>
          <a:p>
            <a:r>
              <a:rPr lang="es-MX" b="1" dirty="0" smtClean="0">
                <a:solidFill>
                  <a:schemeClr val="bg1">
                    <a:lumMod val="85000"/>
                  </a:schemeClr>
                </a:solidFill>
                <a:effectLst>
                  <a:outerShdw blurRad="38100" dist="38100" dir="2700000" algn="tl">
                    <a:srgbClr val="000000">
                      <a:alpha val="43137"/>
                    </a:srgbClr>
                  </a:outerShdw>
                </a:effectLst>
              </a:rPr>
              <a:t>Zacatecas, </a:t>
            </a:r>
            <a:r>
              <a:rPr lang="es-MX" b="1" dirty="0" err="1" smtClean="0">
                <a:solidFill>
                  <a:schemeClr val="bg1">
                    <a:lumMod val="85000"/>
                  </a:schemeClr>
                </a:solidFill>
                <a:effectLst>
                  <a:outerShdw blurRad="38100" dist="38100" dir="2700000" algn="tl">
                    <a:srgbClr val="000000">
                      <a:alpha val="43137"/>
                    </a:srgbClr>
                  </a:outerShdw>
                </a:effectLst>
              </a:rPr>
              <a:t>Zac.</a:t>
            </a:r>
            <a:r>
              <a:rPr lang="es-MX" b="1" dirty="0" smtClean="0">
                <a:solidFill>
                  <a:schemeClr val="bg1">
                    <a:lumMod val="85000"/>
                  </a:schemeClr>
                </a:solidFill>
                <a:effectLst>
                  <a:outerShdw blurRad="38100" dist="38100" dir="2700000" algn="tl">
                    <a:srgbClr val="000000">
                      <a:alpha val="43137"/>
                    </a:srgbClr>
                  </a:outerShdw>
                </a:effectLst>
              </a:rPr>
              <a:t> Junio 2015</a:t>
            </a:r>
            <a:endParaRPr lang="es-MX" b="1" dirty="0">
              <a:solidFill>
                <a:schemeClr val="bg1">
                  <a:lumMod val="85000"/>
                </a:schemeClr>
              </a:solidFill>
              <a:effectLst>
                <a:outerShdw blurRad="38100" dist="38100" dir="2700000" algn="tl">
                  <a:srgbClr val="000000">
                    <a:alpha val="43137"/>
                  </a:srgbClr>
                </a:outerShdw>
              </a:effectLst>
            </a:endParaRPr>
          </a:p>
        </p:txBody>
      </p:sp>
      <p:pic>
        <p:nvPicPr>
          <p:cNvPr id="7" name="6 Imagen" descr="Zacatecas 3.png"/>
          <p:cNvPicPr>
            <a:picLocks noChangeAspect="1"/>
          </p:cNvPicPr>
          <p:nvPr/>
        </p:nvPicPr>
        <p:blipFill>
          <a:blip r:embed="rId3" cstate="print"/>
          <a:stretch>
            <a:fillRect/>
          </a:stretch>
        </p:blipFill>
        <p:spPr>
          <a:xfrm>
            <a:off x="162260" y="5589240"/>
            <a:ext cx="2376264" cy="864096"/>
          </a:xfrm>
          <a:prstGeom prst="rect">
            <a:avLst/>
          </a:prstGeom>
          <a:noFill/>
          <a:ln>
            <a:noFill/>
          </a:ln>
          <a:effectLst>
            <a:innerShdw blurRad="63500" dist="50800" dir="2700000">
              <a:schemeClr val="tx1">
                <a:alpha val="50000"/>
              </a:schemeClr>
            </a:innerShdw>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CuadroTexto"/>
          <p:cNvSpPr txBox="1">
            <a:spLocks noChangeArrowheads="1"/>
          </p:cNvSpPr>
          <p:nvPr/>
        </p:nvSpPr>
        <p:spPr bwMode="auto">
          <a:xfrm>
            <a:off x="870857" y="1938415"/>
            <a:ext cx="6583680" cy="4062651"/>
          </a:xfrm>
          <a:prstGeom prst="rect">
            <a:avLst/>
          </a:prstGeom>
          <a:noFill/>
          <a:ln w="9525">
            <a:noFill/>
            <a:miter lim="800000"/>
            <a:headEnd/>
            <a:tailEnd/>
          </a:ln>
        </p:spPr>
        <p:txBody>
          <a:bodyPr wrap="square">
            <a:spAutoFit/>
          </a:bodyPr>
          <a:lstStyle/>
          <a:p>
            <a:pPr marL="361950" indent="-361950" algn="ctr">
              <a:lnSpc>
                <a:spcPct val="150000"/>
              </a:lnSpc>
              <a:tabLst>
                <a:tab pos="357188" algn="l"/>
              </a:tabLst>
            </a:pPr>
            <a:r>
              <a:rPr lang="es-MX" sz="2800" b="1" u="sng" dirty="0" smtClean="0"/>
              <a:t>Información </a:t>
            </a:r>
            <a:r>
              <a:rPr lang="es-MX" sz="2800" b="1" u="sng" dirty="0"/>
              <a:t>financiera:</a:t>
            </a:r>
          </a:p>
          <a:p>
            <a:pPr marL="361950" indent="-361950">
              <a:lnSpc>
                <a:spcPct val="150000"/>
              </a:lnSpc>
              <a:tabLst>
                <a:tab pos="357188" algn="l"/>
              </a:tabLst>
            </a:pPr>
            <a:endParaRPr lang="es-MX" b="1" u="sng" dirty="0"/>
          </a:p>
          <a:p>
            <a:pPr marL="819150" lvl="1" indent="-361950">
              <a:lnSpc>
                <a:spcPct val="150000"/>
              </a:lnSpc>
              <a:buFontTx/>
              <a:buAutoNum type="arabicPeriod"/>
              <a:tabLst>
                <a:tab pos="357188" algn="l"/>
              </a:tabLst>
            </a:pPr>
            <a:r>
              <a:rPr lang="es-MX" b="1" dirty="0"/>
              <a:t>  </a:t>
            </a:r>
            <a:r>
              <a:rPr lang="es-MX" b="1" dirty="0">
                <a:latin typeface="Arial Black" pitchFamily="34" charset="0"/>
              </a:rPr>
              <a:t>Información contable.</a:t>
            </a:r>
          </a:p>
          <a:p>
            <a:pPr marL="819150" lvl="1" indent="-361950">
              <a:lnSpc>
                <a:spcPct val="150000"/>
              </a:lnSpc>
              <a:buFontTx/>
              <a:buAutoNum type="arabicPeriod"/>
              <a:tabLst>
                <a:tab pos="357188" algn="l"/>
              </a:tabLst>
            </a:pPr>
            <a:endParaRPr lang="es-MX" dirty="0">
              <a:latin typeface="Arial Black" pitchFamily="34" charset="0"/>
            </a:endParaRPr>
          </a:p>
          <a:p>
            <a:pPr marL="819150" lvl="1" indent="-361950">
              <a:lnSpc>
                <a:spcPct val="150000"/>
              </a:lnSpc>
              <a:buFontTx/>
              <a:buAutoNum type="arabicPeriod"/>
              <a:tabLst>
                <a:tab pos="357188" algn="l"/>
              </a:tabLst>
            </a:pPr>
            <a:r>
              <a:rPr lang="es-MX" dirty="0">
                <a:latin typeface="Arial Black" pitchFamily="34" charset="0"/>
              </a:rPr>
              <a:t>  Información presupuestal.</a:t>
            </a:r>
          </a:p>
          <a:p>
            <a:pPr marL="819150" lvl="1" indent="-361950">
              <a:lnSpc>
                <a:spcPct val="150000"/>
              </a:lnSpc>
              <a:buFontTx/>
              <a:buAutoNum type="arabicPeriod"/>
              <a:tabLst>
                <a:tab pos="357188" algn="l"/>
              </a:tabLst>
            </a:pPr>
            <a:endParaRPr lang="es-MX" dirty="0">
              <a:latin typeface="Arial Black" pitchFamily="34" charset="0"/>
            </a:endParaRPr>
          </a:p>
          <a:p>
            <a:pPr marL="819150" lvl="1" indent="-361950">
              <a:lnSpc>
                <a:spcPct val="150000"/>
              </a:lnSpc>
              <a:buFontTx/>
              <a:buAutoNum type="arabicPeriod"/>
              <a:tabLst>
                <a:tab pos="357188" algn="l"/>
              </a:tabLst>
            </a:pPr>
            <a:r>
              <a:rPr lang="es-MX" dirty="0">
                <a:latin typeface="Arial Black" pitchFamily="34" charset="0"/>
              </a:rPr>
              <a:t>  Información programática.</a:t>
            </a:r>
          </a:p>
          <a:p>
            <a:pPr marL="819150" lvl="1" indent="-361950">
              <a:lnSpc>
                <a:spcPct val="150000"/>
              </a:lnSpc>
              <a:buFontTx/>
              <a:buAutoNum type="arabicPeriod"/>
              <a:tabLst>
                <a:tab pos="357188" algn="l"/>
              </a:tabLst>
            </a:pPr>
            <a:endParaRPr lang="es-MX" dirty="0">
              <a:latin typeface="Arial Black" pitchFamily="34" charset="0"/>
            </a:endParaRPr>
          </a:p>
          <a:p>
            <a:pPr marL="819150" lvl="1" indent="-361950">
              <a:lnSpc>
                <a:spcPct val="150000"/>
              </a:lnSpc>
              <a:buFontTx/>
              <a:buAutoNum type="arabicPeriod"/>
              <a:tabLst>
                <a:tab pos="357188" algn="l"/>
              </a:tabLst>
            </a:pPr>
            <a:r>
              <a:rPr lang="es-MX" dirty="0">
                <a:latin typeface="Arial Black" pitchFamily="34" charset="0"/>
              </a:rPr>
              <a:t>  Información complementaria</a:t>
            </a:r>
            <a:r>
              <a:rPr lang="es-MX" dirty="0"/>
              <a:t>.</a:t>
            </a:r>
          </a:p>
        </p:txBody>
      </p:sp>
      <p:sp>
        <p:nvSpPr>
          <p:cNvPr id="34819" name="5 CuadroTexto"/>
          <p:cNvSpPr txBox="1">
            <a:spLocks noChangeArrowheads="1"/>
          </p:cNvSpPr>
          <p:nvPr/>
        </p:nvSpPr>
        <p:spPr bwMode="auto">
          <a:xfrm>
            <a:off x="431256" y="1085842"/>
            <a:ext cx="7396162" cy="461665"/>
          </a:xfrm>
          <a:prstGeom prst="rect">
            <a:avLst/>
          </a:prstGeom>
          <a:noFill/>
          <a:ln w="9525">
            <a:noFill/>
            <a:miter lim="800000"/>
            <a:headEnd/>
            <a:tailEnd/>
          </a:ln>
        </p:spPr>
        <p:txBody>
          <a:bodyPr>
            <a:spAutoFit/>
          </a:bodyPr>
          <a:lstStyle/>
          <a:p>
            <a:pPr algn="ctr"/>
            <a:r>
              <a:rPr lang="es-MX" sz="2400" b="1" i="1" dirty="0">
                <a:solidFill>
                  <a:schemeClr val="accent2">
                    <a:lumMod val="75000"/>
                  </a:schemeClr>
                </a:solidFill>
                <a:effectLst>
                  <a:outerShdw blurRad="38100" dist="38100" dir="2700000" algn="tl">
                    <a:srgbClr val="000000">
                      <a:alpha val="43137"/>
                    </a:srgbClr>
                  </a:outerShdw>
                </a:effectLst>
              </a:rPr>
              <a:t>Información Financiera </a:t>
            </a:r>
            <a:r>
              <a:rPr lang="es-MX" sz="2400" b="1" i="1" dirty="0" smtClean="0">
                <a:solidFill>
                  <a:schemeClr val="accent2">
                    <a:lumMod val="75000"/>
                  </a:schemeClr>
                </a:solidFill>
                <a:effectLst>
                  <a:outerShdw blurRad="38100" dist="38100" dir="2700000" algn="tl">
                    <a:srgbClr val="000000">
                      <a:alpha val="43137"/>
                    </a:srgbClr>
                  </a:outerShdw>
                </a:effectLst>
              </a:rPr>
              <a:t>Gubernamental</a:t>
            </a:r>
            <a:r>
              <a:rPr lang="es-MX" sz="2400" b="1" i="1" dirty="0">
                <a:solidFill>
                  <a:schemeClr val="accent2">
                    <a:lumMod val="75000"/>
                  </a:schemeClr>
                </a:solidFill>
                <a:effectLst>
                  <a:outerShdw blurRad="38100" dist="38100" dir="2700000" algn="tl">
                    <a:srgbClr val="000000">
                      <a:alpha val="43137"/>
                    </a:srgbClr>
                  </a:outerShdw>
                </a:effectLst>
              </a:rPr>
              <a:t> </a:t>
            </a:r>
            <a:r>
              <a:rPr lang="es-MX" sz="2400" b="1" i="1" dirty="0" smtClean="0">
                <a:solidFill>
                  <a:schemeClr val="accent2">
                    <a:lumMod val="75000"/>
                  </a:schemeClr>
                </a:solidFill>
                <a:effectLst>
                  <a:outerShdw blurRad="38100" dist="38100" dir="2700000" algn="tl">
                    <a:srgbClr val="000000">
                      <a:alpha val="43137"/>
                    </a:srgbClr>
                  </a:outerShdw>
                </a:effectLst>
              </a:rPr>
              <a:t>LGCG</a:t>
            </a:r>
          </a:p>
        </p:txBody>
      </p:sp>
      <p:sp>
        <p:nvSpPr>
          <p:cNvPr id="4" name="3 CuadroTexto"/>
          <p:cNvSpPr txBox="1"/>
          <p:nvPr/>
        </p:nvSpPr>
        <p:spPr>
          <a:xfrm>
            <a:off x="6426958" y="6226622"/>
            <a:ext cx="1579278" cy="276999"/>
          </a:xfrm>
          <a:prstGeom prst="rect">
            <a:avLst/>
          </a:prstGeom>
          <a:noFill/>
        </p:spPr>
        <p:txBody>
          <a:bodyPr wrap="none" rtlCol="0">
            <a:spAutoFit/>
          </a:bodyPr>
          <a:lstStyle/>
          <a:p>
            <a:r>
              <a:rPr lang="es-MX" sz="1200" dirty="0" smtClean="0"/>
              <a:t>Art. 46 Cap. I LGCG </a:t>
            </a:r>
            <a:endParaRPr lang="es-MX"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animEffect transition="in" filter="fade">
                                      <p:cBhvr>
                                        <p:cTn id="12" dur="2000"/>
                                        <p:tgtEl>
                                          <p:spTgt spid="348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fade">
                                      <p:cBhvr>
                                        <p:cTn id="15" dur="2000"/>
                                        <p:tgtEl>
                                          <p:spTgt spid="3481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8">
                                            <p:txEl>
                                              <p:pRg st="4" end="4"/>
                                            </p:txEl>
                                          </p:spTgt>
                                        </p:tgtEl>
                                        <p:attrNameLst>
                                          <p:attrName>style.visibility</p:attrName>
                                        </p:attrNameLst>
                                      </p:cBhvr>
                                      <p:to>
                                        <p:strVal val="visible"/>
                                      </p:to>
                                    </p:set>
                                    <p:animEffect transition="in" filter="fade">
                                      <p:cBhvr>
                                        <p:cTn id="18" dur="2000"/>
                                        <p:tgtEl>
                                          <p:spTgt spid="3481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18">
                                            <p:txEl>
                                              <p:pRg st="6" end="6"/>
                                            </p:txEl>
                                          </p:spTgt>
                                        </p:tgtEl>
                                        <p:attrNameLst>
                                          <p:attrName>style.visibility</p:attrName>
                                        </p:attrNameLst>
                                      </p:cBhvr>
                                      <p:to>
                                        <p:strVal val="visible"/>
                                      </p:to>
                                    </p:set>
                                    <p:animEffect transition="in" filter="fade">
                                      <p:cBhvr>
                                        <p:cTn id="21" dur="2000"/>
                                        <p:tgtEl>
                                          <p:spTgt spid="34818">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18">
                                            <p:txEl>
                                              <p:pRg st="8" end="8"/>
                                            </p:txEl>
                                          </p:spTgt>
                                        </p:tgtEl>
                                        <p:attrNameLst>
                                          <p:attrName>style.visibility</p:attrName>
                                        </p:attrNameLst>
                                      </p:cBhvr>
                                      <p:to>
                                        <p:strVal val="visible"/>
                                      </p:to>
                                    </p:set>
                                    <p:animEffect transition="in" filter="fade">
                                      <p:cBhvr>
                                        <p:cTn id="24" dur="2000"/>
                                        <p:tgtEl>
                                          <p:spTgt spid="348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34819"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143000"/>
            <a:ext cx="3746032" cy="2057400"/>
          </a:xfrm>
        </p:spPr>
        <p:txBody>
          <a:bodyPr>
            <a:normAutofit/>
          </a:bodyPr>
          <a:lstStyle/>
          <a:p>
            <a:pPr algn="ctr"/>
            <a:r>
              <a:rPr lang="es-MX" sz="36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PRESUPUESTARIA</a:t>
            </a:r>
            <a:endParaRPr lang="es-MX" sz="36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4 Marcador de posición de imagen" descr="P.jpg"/>
          <p:cNvPicPr>
            <a:picLocks noGrp="1" noChangeAspect="1"/>
          </p:cNvPicPr>
          <p:nvPr>
            <p:ph type="pic" idx="1"/>
          </p:nvPr>
        </p:nvPicPr>
        <p:blipFill>
          <a:blip r:embed="rId2" cstate="print"/>
          <a:srcRect l="15043" r="15043"/>
          <a:stretch>
            <a:fillRect/>
          </a:stretch>
        </p:blipFill>
        <p:spPr/>
      </p:pic>
    </p:spTree>
  </p:cSld>
  <p:clrMapOvr>
    <a:masterClrMapping/>
  </p:clrMapOvr>
  <p:transition>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57158" y="214290"/>
            <a:ext cx="5357850"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Presupuestaria</a:t>
            </a:r>
            <a:endParaRPr lang="es-MX" sz="3200" b="1" dirty="0"/>
          </a:p>
        </p:txBody>
      </p:sp>
      <p:graphicFrame>
        <p:nvGraphicFramePr>
          <p:cNvPr id="5" name="4 Diagrama"/>
          <p:cNvGraphicFramePr/>
          <p:nvPr/>
        </p:nvGraphicFramePr>
        <p:xfrm>
          <a:off x="2643174" y="4286256"/>
          <a:ext cx="5429288" cy="2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contenido"/>
          <p:cNvSpPr>
            <a:spLocks noGrp="1"/>
          </p:cNvSpPr>
          <p:nvPr>
            <p:ph idx="1"/>
          </p:nvPr>
        </p:nvSpPr>
        <p:spPr>
          <a:xfrm>
            <a:off x="357158" y="1357298"/>
            <a:ext cx="7400948" cy="2786082"/>
          </a:xfrm>
        </p:spPr>
        <p:txBody>
          <a:bodyPr>
            <a:normAutofit/>
          </a:bodyPr>
          <a:lstStyle/>
          <a:p>
            <a:pPr algn="just">
              <a:lnSpc>
                <a:spcPct val="150000"/>
              </a:lnSpc>
              <a:buNone/>
            </a:pPr>
            <a:r>
              <a:rPr lang="es-ES" sz="1800" b="1" u="sng" dirty="0" smtClean="0">
                <a:latin typeface="Arial" pitchFamily="34" charset="0"/>
                <a:cs typeface="Arial" pitchFamily="34" charset="0"/>
              </a:rPr>
              <a:t>INGRESOS</a:t>
            </a:r>
          </a:p>
          <a:p>
            <a:pPr marL="0" indent="0" algn="just">
              <a:buNone/>
            </a:pPr>
            <a:r>
              <a:rPr lang="es-ES" sz="1800" dirty="0" smtClean="0">
                <a:latin typeface="Arial" pitchFamily="34" charset="0"/>
                <a:cs typeface="Arial" pitchFamily="34" charset="0"/>
              </a:rPr>
              <a:t>Los informes tienen por finalidad  conocer en forma periódica y confiable el comportamiento de los ingresos públicos.</a:t>
            </a:r>
            <a:endParaRPr lang="es-ES" sz="1800" b="1" u="sng" dirty="0" smtClean="0">
              <a:latin typeface="Arial" pitchFamily="34" charset="0"/>
              <a:cs typeface="Arial" pitchFamily="34" charset="0"/>
            </a:endParaRPr>
          </a:p>
          <a:p>
            <a:pPr algn="just">
              <a:lnSpc>
                <a:spcPct val="150000"/>
              </a:lnSpc>
              <a:buNone/>
            </a:pPr>
            <a:r>
              <a:rPr lang="es-MX" sz="1800" b="1" u="sng" dirty="0" smtClean="0">
                <a:latin typeface="Arial" pitchFamily="34" charset="0"/>
                <a:cs typeface="Arial" pitchFamily="34" charset="0"/>
              </a:rPr>
              <a:t>EGRESOS</a:t>
            </a:r>
          </a:p>
          <a:p>
            <a:pPr marL="0" lvl="0" indent="0" algn="just">
              <a:lnSpc>
                <a:spcPct val="100000"/>
              </a:lnSpc>
              <a:buNone/>
            </a:pPr>
            <a:r>
              <a:rPr lang="es-ES" sz="1800" dirty="0" smtClean="0">
                <a:latin typeface="Arial" pitchFamily="34" charset="0"/>
                <a:cs typeface="Arial" pitchFamily="34" charset="0"/>
              </a:rPr>
              <a:t>En este estado, el usuario identificará de manera detallada el ciclo presupuestal, desde el presupuesto autorizado hasta el pago de las operaciones.</a:t>
            </a:r>
            <a:endParaRPr lang="es-MX" sz="1800" dirty="0" smtClean="0"/>
          </a:p>
          <a:p>
            <a:pPr algn="just">
              <a:buNone/>
            </a:pPr>
            <a:endParaRPr lang="es-MX" sz="1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548680"/>
            <a:ext cx="5153270" cy="461665"/>
          </a:xfrm>
          <a:prstGeom prst="rect">
            <a:avLst/>
          </a:prstGeom>
        </p:spPr>
        <p:txBody>
          <a:bodyPr wrap="none">
            <a:spAutoFit/>
          </a:bodyPr>
          <a:lstStyle/>
          <a:p>
            <a:pPr lvl="0" indent="182563" eaLnBrk="0" hangingPunct="0"/>
            <a:r>
              <a:rPr lang="es-MX" sz="2400" dirty="0" smtClean="0">
                <a:latin typeface="Arial Black" pitchFamily="34" charset="0"/>
                <a:ea typeface="Times New Roman" pitchFamily="18" charset="0"/>
                <a:cs typeface="Times New Roman" pitchFamily="18" charset="0"/>
              </a:rPr>
              <a:t>Información </a:t>
            </a:r>
            <a:r>
              <a:rPr lang="es-MX" sz="2400" b="1" dirty="0" smtClean="0">
                <a:latin typeface="Arial Black" pitchFamily="34" charset="0"/>
                <a:ea typeface="Times New Roman" pitchFamily="18" charset="0"/>
                <a:cs typeface="Times New Roman" pitchFamily="18" charset="0"/>
              </a:rPr>
              <a:t>Presupuestaria</a:t>
            </a:r>
            <a:r>
              <a:rPr lang="es-MX" sz="2400" dirty="0" smtClean="0">
                <a:latin typeface="Arial Black" pitchFamily="34" charset="0"/>
                <a:ea typeface="Times New Roman" pitchFamily="18" charset="0"/>
                <a:cs typeface="Times New Roman" pitchFamily="18" charset="0"/>
              </a:rPr>
              <a:t>:</a:t>
            </a:r>
          </a:p>
        </p:txBody>
      </p:sp>
      <p:graphicFrame>
        <p:nvGraphicFramePr>
          <p:cNvPr id="4" name="3 Diagrama"/>
          <p:cNvGraphicFramePr/>
          <p:nvPr/>
        </p:nvGraphicFramePr>
        <p:xfrm>
          <a:off x="-252536" y="1556792"/>
          <a:ext cx="8673806" cy="453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175658" y="2551611"/>
            <a:ext cx="1737976" cy="215444"/>
          </a:xfrm>
          <a:prstGeom prst="rect">
            <a:avLst/>
          </a:prstGeom>
          <a:noFill/>
        </p:spPr>
        <p:txBody>
          <a:bodyPr wrap="none" rtlCol="0">
            <a:spAutoFit/>
          </a:bodyPr>
          <a:lstStyle/>
          <a:p>
            <a:r>
              <a:rPr lang="es-MX" sz="800" dirty="0" smtClean="0"/>
              <a:t>Art. 46 Fracción II Inciso a) LGCG</a:t>
            </a:r>
            <a:endParaRPr lang="es-MX" sz="800" dirty="0"/>
          </a:p>
        </p:txBody>
      </p:sp>
      <p:sp>
        <p:nvSpPr>
          <p:cNvPr id="8" name="7 CuadroTexto"/>
          <p:cNvSpPr txBox="1"/>
          <p:nvPr/>
        </p:nvSpPr>
        <p:spPr>
          <a:xfrm>
            <a:off x="5194663" y="2538563"/>
            <a:ext cx="1737976" cy="215444"/>
          </a:xfrm>
          <a:prstGeom prst="rect">
            <a:avLst/>
          </a:prstGeom>
          <a:noFill/>
        </p:spPr>
        <p:txBody>
          <a:bodyPr wrap="none" rtlCol="0">
            <a:spAutoFit/>
          </a:bodyPr>
          <a:lstStyle/>
          <a:p>
            <a:r>
              <a:rPr lang="es-MX" sz="800" dirty="0" smtClean="0"/>
              <a:t>Art. 46 Fracción II Inciso b) LGCG</a:t>
            </a:r>
            <a:endParaRPr lang="es-MX" sz="800" dirty="0"/>
          </a:p>
        </p:txBody>
      </p:sp>
      <p:sp>
        <p:nvSpPr>
          <p:cNvPr id="10" name="9 CuadroTexto"/>
          <p:cNvSpPr txBox="1"/>
          <p:nvPr/>
        </p:nvSpPr>
        <p:spPr>
          <a:xfrm>
            <a:off x="467544" y="6237312"/>
            <a:ext cx="2409634" cy="338554"/>
          </a:xfrm>
          <a:prstGeom prst="rect">
            <a:avLst/>
          </a:prstGeom>
          <a:noFill/>
        </p:spPr>
        <p:txBody>
          <a:bodyPr wrap="none" rtlCol="0">
            <a:spAutoFit/>
          </a:bodyPr>
          <a:lstStyle/>
          <a:p>
            <a:r>
              <a:rPr lang="es-MX" sz="1600" dirty="0" smtClean="0"/>
              <a:t>Art. 46 Fracción II LGCG</a:t>
            </a:r>
            <a:endParaRPr lang="es-MX" sz="16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13509" y="2417126"/>
            <a:ext cx="3640181" cy="1841372"/>
            <a:chOff x="4111317" y="314554"/>
            <a:chExt cx="1643954" cy="821977"/>
          </a:xfrm>
        </p:grpSpPr>
        <p:sp>
          <p:nvSpPr>
            <p:cNvPr id="6" name="5 Rectángulo redondeado"/>
            <p:cNvSpPr/>
            <p:nvPr/>
          </p:nvSpPr>
          <p:spPr>
            <a:xfrm>
              <a:off x="4111317" y="314554"/>
              <a:ext cx="1643954" cy="821977"/>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7" name="6 Rectángulo"/>
            <p:cNvSpPr/>
            <p:nvPr/>
          </p:nvSpPr>
          <p:spPr>
            <a:xfrm>
              <a:off x="4135392" y="338629"/>
              <a:ext cx="1595804" cy="773827"/>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2800" kern="1200" dirty="0" smtClean="0"/>
                <a:t>Endeudamiento Neto</a:t>
              </a:r>
            </a:p>
            <a:p>
              <a:pPr lvl="0" algn="ctr" defTabSz="533400">
                <a:lnSpc>
                  <a:spcPct val="90000"/>
                </a:lnSpc>
                <a:spcBef>
                  <a:spcPct val="0"/>
                </a:spcBef>
                <a:spcAft>
                  <a:spcPct val="35000"/>
                </a:spcAft>
              </a:pPr>
              <a:r>
                <a:rPr lang="es-MX" kern="1200" dirty="0" smtClean="0"/>
                <a:t>(Financiamiento – Amortización)</a:t>
              </a:r>
              <a:endParaRPr lang="es-MX" kern="1200" dirty="0"/>
            </a:p>
          </p:txBody>
        </p:sp>
      </p:grpSp>
      <p:grpSp>
        <p:nvGrpSpPr>
          <p:cNvPr id="3" name="2 Grupo"/>
          <p:cNvGrpSpPr/>
          <p:nvPr/>
        </p:nvGrpSpPr>
        <p:grpSpPr>
          <a:xfrm>
            <a:off x="4385608" y="2434541"/>
            <a:ext cx="3513065" cy="1858757"/>
            <a:chOff x="6166260" y="314554"/>
            <a:chExt cx="1643954" cy="821977"/>
          </a:xfrm>
        </p:grpSpPr>
        <p:sp>
          <p:nvSpPr>
            <p:cNvPr id="4" name="3 Rectángulo redondeado"/>
            <p:cNvSpPr/>
            <p:nvPr/>
          </p:nvSpPr>
          <p:spPr>
            <a:xfrm>
              <a:off x="6166260" y="314554"/>
              <a:ext cx="1643954" cy="821977"/>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5" name="4 Rectángulo"/>
            <p:cNvSpPr/>
            <p:nvPr/>
          </p:nvSpPr>
          <p:spPr>
            <a:xfrm>
              <a:off x="6190335" y="338629"/>
              <a:ext cx="1595804" cy="773827"/>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2800" kern="1200" dirty="0" smtClean="0"/>
                <a:t>Intereses</a:t>
              </a:r>
              <a:r>
                <a:rPr lang="es-MX" sz="2400" kern="1200" dirty="0" smtClean="0"/>
                <a:t> de la Deuda</a:t>
              </a:r>
              <a:endParaRPr lang="es-MX" sz="2400" kern="1200" dirty="0"/>
            </a:p>
          </p:txBody>
        </p:sp>
      </p:grpSp>
      <p:sp>
        <p:nvSpPr>
          <p:cNvPr id="8" name="7 Rectángulo"/>
          <p:cNvSpPr/>
          <p:nvPr/>
        </p:nvSpPr>
        <p:spPr>
          <a:xfrm>
            <a:off x="132338" y="1162980"/>
            <a:ext cx="7505773" cy="523220"/>
          </a:xfrm>
          <a:prstGeom prst="rect">
            <a:avLst/>
          </a:prstGeom>
        </p:spPr>
        <p:txBody>
          <a:bodyPr wrap="none">
            <a:spAutoFit/>
          </a:bodyPr>
          <a:lstStyle/>
          <a:p>
            <a:pPr lvl="0" indent="182563" eaLnBrk="0" hangingPunct="0"/>
            <a:r>
              <a:rPr lang="es-MX" sz="2800" dirty="0" smtClean="0">
                <a:latin typeface="Arial Black" pitchFamily="34" charset="0"/>
                <a:ea typeface="Times New Roman" pitchFamily="18" charset="0"/>
                <a:cs typeface="Times New Roman" pitchFamily="18" charset="0"/>
              </a:rPr>
              <a:t>Información </a:t>
            </a:r>
            <a:r>
              <a:rPr lang="es-MX" sz="2800" b="1" dirty="0" smtClean="0">
                <a:latin typeface="Arial Black" pitchFamily="34" charset="0"/>
                <a:ea typeface="Times New Roman" pitchFamily="18" charset="0"/>
                <a:cs typeface="Times New Roman" pitchFamily="18" charset="0"/>
              </a:rPr>
              <a:t>Presupuestaria </a:t>
            </a:r>
            <a:r>
              <a:rPr lang="es-MX" sz="1400" b="1" dirty="0" smtClean="0">
                <a:latin typeface="Arial Black" pitchFamily="34" charset="0"/>
                <a:ea typeface="Times New Roman" pitchFamily="18" charset="0"/>
                <a:cs typeface="Times New Roman" pitchFamily="18" charset="0"/>
              </a:rPr>
              <a:t>(</a:t>
            </a:r>
            <a:r>
              <a:rPr lang="es-MX" sz="1400" b="1" dirty="0" err="1" smtClean="0">
                <a:latin typeface="Arial Black" pitchFamily="34" charset="0"/>
                <a:ea typeface="Times New Roman" pitchFamily="18" charset="0"/>
                <a:cs typeface="Times New Roman" pitchFamily="18" charset="0"/>
              </a:rPr>
              <a:t>Continuacion</a:t>
            </a:r>
            <a:r>
              <a:rPr lang="es-MX" sz="1400" b="1" dirty="0" smtClean="0">
                <a:latin typeface="Arial Black" pitchFamily="34" charset="0"/>
                <a:ea typeface="Times New Roman" pitchFamily="18" charset="0"/>
                <a:cs typeface="Times New Roman" pitchFamily="18" charset="0"/>
              </a:rPr>
              <a:t>)</a:t>
            </a:r>
            <a:r>
              <a:rPr lang="es-MX" sz="2800" dirty="0" smtClean="0">
                <a:latin typeface="Arial Black" pitchFamily="34" charset="0"/>
                <a:ea typeface="Times New Roman" pitchFamily="18" charset="0"/>
                <a:cs typeface="Times New Roman" pitchFamily="18" charset="0"/>
              </a:rPr>
              <a:t>:</a:t>
            </a:r>
          </a:p>
        </p:txBody>
      </p:sp>
      <p:sp>
        <p:nvSpPr>
          <p:cNvPr id="9" name="8 Flecha abajo"/>
          <p:cNvSpPr/>
          <p:nvPr/>
        </p:nvSpPr>
        <p:spPr>
          <a:xfrm>
            <a:off x="3222171" y="1741746"/>
            <a:ext cx="1828799" cy="600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304789" y="5042263"/>
            <a:ext cx="1338828" cy="369332"/>
          </a:xfrm>
          <a:prstGeom prst="rect">
            <a:avLst/>
          </a:prstGeom>
          <a:noFill/>
        </p:spPr>
        <p:txBody>
          <a:bodyPr wrap="none" rtlCol="0">
            <a:spAutoFit/>
          </a:bodyPr>
          <a:lstStyle/>
          <a:p>
            <a:r>
              <a:rPr lang="es-MX" dirty="0" smtClean="0">
                <a:latin typeface="Arial Black" pitchFamily="34" charset="0"/>
              </a:rPr>
              <a:t>Además </a:t>
            </a:r>
            <a:r>
              <a:rPr lang="es-MX" dirty="0" smtClean="0"/>
              <a:t>:</a:t>
            </a:r>
            <a:endParaRPr lang="es-MX" dirty="0"/>
          </a:p>
        </p:txBody>
      </p:sp>
      <p:sp>
        <p:nvSpPr>
          <p:cNvPr id="12" name="11 CuadroTexto"/>
          <p:cNvSpPr txBox="1"/>
          <p:nvPr/>
        </p:nvSpPr>
        <p:spPr>
          <a:xfrm>
            <a:off x="539903" y="5634430"/>
            <a:ext cx="710623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dirty="0" smtClean="0"/>
              <a:t>Flujo de Fondos que resuma las operaciones e indicadores de la </a:t>
            </a:r>
            <a:r>
              <a:rPr lang="es-MX" b="1" dirty="0" smtClean="0">
                <a:effectLst>
                  <a:outerShdw blurRad="38100" dist="38100" dir="2700000" algn="tl">
                    <a:srgbClr val="000000">
                      <a:alpha val="43137"/>
                    </a:srgbClr>
                  </a:outerShdw>
                </a:effectLst>
              </a:rPr>
              <a:t>Postura Fiscal</a:t>
            </a:r>
            <a:endParaRPr lang="es-MX"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1520" y="1988840"/>
            <a:ext cx="7776864" cy="3416320"/>
          </a:xfrm>
          <a:prstGeom prst="rect">
            <a:avLst/>
          </a:prstGeom>
          <a:noFill/>
        </p:spPr>
        <p:txBody>
          <a:bodyPr wrap="square" rtlCol="0">
            <a:spAutoFit/>
          </a:bodyPr>
          <a:lstStyle/>
          <a:p>
            <a:pPr marL="228600" lvl="0" indent="0" algn="just">
              <a:lnSpc>
                <a:spcPct val="150000"/>
              </a:lnSpc>
            </a:pPr>
            <a:r>
              <a:rPr lang="es-ES" sz="2100" b="1" u="sng" dirty="0" smtClean="0">
                <a:latin typeface="Arial" pitchFamily="34" charset="0"/>
                <a:cs typeface="Arial" pitchFamily="34" charset="0"/>
              </a:rPr>
              <a:t>Sus principal finalidad es:</a:t>
            </a:r>
            <a:endParaRPr lang="es-MX" sz="2100" b="1" u="sng" dirty="0" smtClean="0">
              <a:latin typeface="Arial" pitchFamily="34" charset="0"/>
              <a:cs typeface="Arial" pitchFamily="34" charset="0"/>
            </a:endParaRPr>
          </a:p>
          <a:p>
            <a:pPr marL="228600" lvl="0" indent="0" algn="just">
              <a:lnSpc>
                <a:spcPct val="150000"/>
              </a:lnSpc>
            </a:pPr>
            <a:endParaRPr lang="es-MX" sz="2100" b="1" u="sng" dirty="0" smtClean="0">
              <a:latin typeface="Arial" pitchFamily="34" charset="0"/>
              <a:cs typeface="Arial" pitchFamily="34" charset="0"/>
            </a:endParaRPr>
          </a:p>
          <a:p>
            <a:pPr lvl="0" algn="just">
              <a:lnSpc>
                <a:spcPct val="150000"/>
              </a:lnSpc>
            </a:pPr>
            <a:r>
              <a:rPr lang="es-ES" dirty="0" smtClean="0">
                <a:latin typeface="Arial" pitchFamily="34" charset="0"/>
                <a:cs typeface="Arial" pitchFamily="34" charset="0"/>
              </a:rPr>
              <a:t>Presentar la distribución de los ingresos del ente público de acuerdo con los distintos grados desagregación que presenta el </a:t>
            </a:r>
            <a:r>
              <a:rPr lang="es-ES" b="1" dirty="0" smtClean="0">
                <a:latin typeface="Arial" pitchFamily="34" charset="0"/>
                <a:cs typeface="Arial" pitchFamily="34" charset="0"/>
              </a:rPr>
              <a:t>Clasificador por Rubros de Ingresos </a:t>
            </a:r>
            <a:r>
              <a:rPr lang="es-ES" dirty="0" smtClean="0">
                <a:latin typeface="Arial" pitchFamily="34" charset="0"/>
                <a:cs typeface="Arial" pitchFamily="34" charset="0"/>
              </a:rPr>
              <a:t>y el avance que se registra en el devengado y recaudado de cada cuenta que forma parte de ellos a una fecha determinada.</a:t>
            </a:r>
            <a:endParaRPr lang="es-MX" dirty="0" smtClean="0">
              <a:latin typeface="Arial" pitchFamily="34" charset="0"/>
              <a:cs typeface="Arial" pitchFamily="34" charset="0"/>
            </a:endParaRPr>
          </a:p>
          <a:p>
            <a:endParaRPr lang="es-MX" dirty="0"/>
          </a:p>
        </p:txBody>
      </p:sp>
      <p:grpSp>
        <p:nvGrpSpPr>
          <p:cNvPr id="8" name="7 Grupo"/>
          <p:cNvGrpSpPr/>
          <p:nvPr/>
        </p:nvGrpSpPr>
        <p:grpSpPr>
          <a:xfrm>
            <a:off x="395536" y="476672"/>
            <a:ext cx="5366138" cy="642542"/>
            <a:chOff x="0" y="0"/>
            <a:chExt cx="5366138" cy="642542"/>
          </a:xfrm>
        </p:grpSpPr>
        <p:sp>
          <p:nvSpPr>
            <p:cNvPr id="9" name="8 Rectángulo redondeado"/>
            <p:cNvSpPr/>
            <p:nvPr/>
          </p:nvSpPr>
          <p:spPr>
            <a:xfrm>
              <a:off x="0" y="0"/>
              <a:ext cx="5366138" cy="64254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9 Rectángulo"/>
            <p:cNvSpPr/>
            <p:nvPr/>
          </p:nvSpPr>
          <p:spPr>
            <a:xfrm>
              <a:off x="18819" y="18819"/>
              <a:ext cx="5328500" cy="604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ESTADO ANALÍTICO DE INGRESOS</a:t>
              </a:r>
              <a:endParaRPr lang="es-MX" sz="2800" kern="1200" dirty="0"/>
            </a:p>
          </p:txBody>
        </p:sp>
      </p:grpSp>
    </p:spTree>
  </p:cSld>
  <p:clrMapOvr>
    <a:masterClrMapping/>
  </p:clrMapOvr>
  <p:transition>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b="57258"/>
          <a:stretch>
            <a:fillRect/>
          </a:stretch>
        </p:blipFill>
        <p:spPr bwMode="auto">
          <a:xfrm>
            <a:off x="0" y="285728"/>
            <a:ext cx="8929718" cy="6572272"/>
          </a:xfrm>
          <a:prstGeom prst="rect">
            <a:avLst/>
          </a:prstGeom>
          <a:noFill/>
          <a:ln w="9525">
            <a:noFill/>
            <a:miter lim="800000"/>
            <a:headEnd/>
            <a:tailEnd/>
          </a:ln>
          <a:effectLst/>
        </p:spPr>
      </p:pic>
      <p:sp>
        <p:nvSpPr>
          <p:cNvPr id="2" name="Rectángulo 1"/>
          <p:cNvSpPr/>
          <p:nvPr/>
        </p:nvSpPr>
        <p:spPr>
          <a:xfrm>
            <a:off x="5508104" y="2924944"/>
            <a:ext cx="2736304" cy="1477328"/>
          </a:xfrm>
          <a:prstGeom prst="rect">
            <a:avLst/>
          </a:prstGeom>
          <a:solidFill>
            <a:srgbClr val="00B0F0"/>
          </a:solidFill>
        </p:spPr>
        <p:txBody>
          <a:bodyPr wrap="square">
            <a:spAutoFit/>
          </a:bodyPr>
          <a:lstStyle/>
          <a:p>
            <a:pPr>
              <a:lnSpc>
                <a:spcPct val="150000"/>
              </a:lnSpc>
            </a:pPr>
            <a:r>
              <a:rPr lang="es-MX" sz="1200" dirty="0">
                <a:latin typeface="Arial" pitchFamily="34" charset="0"/>
                <a:cs typeface="Arial" pitchFamily="34" charset="0"/>
              </a:rPr>
              <a:t>En  el  primer  apartado  del  formato  se  deberán  presentar  los  ingresos  clasificados  conforme  al Clasificador por Rubro de Ingresos aprobado por el CONAC.</a:t>
            </a:r>
          </a:p>
        </p:txBody>
      </p:sp>
      <p:sp>
        <p:nvSpPr>
          <p:cNvPr id="4" name="CuadroTexto 3"/>
          <p:cNvSpPr txBox="1"/>
          <p:nvPr/>
        </p:nvSpPr>
        <p:spPr>
          <a:xfrm>
            <a:off x="251520" y="446633"/>
            <a:ext cx="2952328" cy="430887"/>
          </a:xfrm>
          <a:prstGeom prst="rect">
            <a:avLst/>
          </a:prstGeom>
          <a:solidFill>
            <a:srgbClr val="92D050"/>
          </a:solidFill>
        </p:spPr>
        <p:txBody>
          <a:bodyPr wrap="square" rtlCol="0">
            <a:spAutoFit/>
          </a:bodyPr>
          <a:lstStyle/>
          <a:p>
            <a:r>
              <a:rPr lang="es-MX" sz="1100" dirty="0" smtClean="0"/>
              <a:t>Es a una fecha determinada ejemplo del </a:t>
            </a:r>
          </a:p>
          <a:p>
            <a:r>
              <a:rPr lang="es-MX" sz="1100" dirty="0" smtClean="0"/>
              <a:t>1° al 31 de Enero de 2015</a:t>
            </a:r>
          </a:p>
        </p:txBody>
      </p:sp>
      <p:sp>
        <p:nvSpPr>
          <p:cNvPr id="5" name="4 Flecha derecha"/>
          <p:cNvSpPr/>
          <p:nvPr/>
        </p:nvSpPr>
        <p:spPr>
          <a:xfrm>
            <a:off x="3275856" y="2852936"/>
            <a:ext cx="978408"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512" y="784920"/>
          <a:ext cx="8712968" cy="5236368"/>
        </p:xfrm>
        <a:graphic>
          <a:graphicData uri="http://schemas.openxmlformats.org/drawingml/2006/table">
            <a:tbl>
              <a:tblPr/>
              <a:tblGrid>
                <a:gridCol w="758820"/>
                <a:gridCol w="482676"/>
                <a:gridCol w="2298898"/>
                <a:gridCol w="708078"/>
                <a:gridCol w="1008112"/>
                <a:gridCol w="864096"/>
                <a:gridCol w="864096"/>
                <a:gridCol w="864096"/>
                <a:gridCol w="864096"/>
              </a:tblGrid>
              <a:tr h="235085">
                <a:tc rowSpan="3" gridSpan="3">
                  <a:txBody>
                    <a:bodyPr/>
                    <a:lstStyle/>
                    <a:p>
                      <a:pPr indent="182880" algn="ctr">
                        <a:lnSpc>
                          <a:spcPts val="1080"/>
                        </a:lnSpc>
                        <a:spcBef>
                          <a:spcPts val="50"/>
                        </a:spcBef>
                        <a:spcAft>
                          <a:spcPts val="50"/>
                        </a:spcAft>
                      </a:pPr>
                      <a:r>
                        <a:rPr lang="es-ES" sz="1000" b="1" dirty="0">
                          <a:latin typeface="Arial"/>
                          <a:ea typeface="Times New Roman"/>
                          <a:cs typeface="Times New Roman"/>
                        </a:rPr>
                        <a:t>Estado Analítico de Ingresos Por Fuente de Financiamiento</a:t>
                      </a:r>
                      <a:endParaRPr lang="es-MX" sz="1000" dirty="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3" hMerge="1">
                  <a:txBody>
                    <a:bodyPr/>
                    <a:lstStyle/>
                    <a:p>
                      <a:endParaRPr lang="es-MX"/>
                    </a:p>
                  </a:txBody>
                  <a:tcPr/>
                </a:tc>
                <a:tc rowSpan="3" hMerge="1">
                  <a:txBody>
                    <a:bodyPr/>
                    <a:lstStyle/>
                    <a:p>
                      <a:endParaRPr lang="es-MX"/>
                    </a:p>
                  </a:txBody>
                  <a:tcPr/>
                </a:tc>
                <a:tc gridSpan="5">
                  <a:txBody>
                    <a:bodyPr/>
                    <a:lstStyle/>
                    <a:p>
                      <a:pPr indent="182880" algn="ctr">
                        <a:lnSpc>
                          <a:spcPts val="1080"/>
                        </a:lnSpc>
                        <a:spcBef>
                          <a:spcPts val="50"/>
                        </a:spcBef>
                        <a:spcAft>
                          <a:spcPts val="50"/>
                        </a:spcAft>
                      </a:pPr>
                      <a:r>
                        <a:rPr lang="es-ES" sz="600" b="1">
                          <a:latin typeface="Arial"/>
                          <a:ea typeface="Times New Roman"/>
                          <a:cs typeface="Times New Roman"/>
                        </a:rPr>
                        <a:t>Ingreso</a:t>
                      </a:r>
                      <a:endParaRPr lang="es-MX" sz="9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indent="182880" algn="ctr">
                        <a:lnSpc>
                          <a:spcPts val="1080"/>
                        </a:lnSpc>
                        <a:spcBef>
                          <a:spcPts val="50"/>
                        </a:spcBef>
                        <a:spcAft>
                          <a:spcPts val="50"/>
                        </a:spcAft>
                      </a:pPr>
                      <a:r>
                        <a:rPr lang="es-ES" sz="1000" b="1">
                          <a:latin typeface="Arial"/>
                          <a:ea typeface="Times New Roman"/>
                          <a:cs typeface="Times New Roman"/>
                        </a:rPr>
                        <a:t>Diferencia</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05255">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indent="182880" algn="ctr">
                        <a:lnSpc>
                          <a:spcPts val="1080"/>
                        </a:lnSpc>
                        <a:spcBef>
                          <a:spcPts val="50"/>
                        </a:spcBef>
                        <a:spcAft>
                          <a:spcPts val="50"/>
                        </a:spcAft>
                      </a:pPr>
                      <a:r>
                        <a:rPr lang="es-ES" sz="1000" b="1">
                          <a:latin typeface="Arial"/>
                          <a:ea typeface="Times New Roman"/>
                          <a:cs typeface="Times New Roman"/>
                        </a:rPr>
                        <a:t>Estimado</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Ampliaciones y Reducciones</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Modificado</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Devengado</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Recaudado</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s-MX"/>
                    </a:p>
                  </a:txBody>
                  <a:tcPr/>
                </a:tc>
              </a:tr>
              <a:tr h="211788">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indent="182880" algn="ctr">
                        <a:lnSpc>
                          <a:spcPts val="1080"/>
                        </a:lnSpc>
                        <a:spcBef>
                          <a:spcPts val="50"/>
                        </a:spcBef>
                        <a:spcAft>
                          <a:spcPts val="50"/>
                        </a:spcAft>
                      </a:pPr>
                      <a:r>
                        <a:rPr lang="es-ES" sz="1000" b="1">
                          <a:latin typeface="Arial"/>
                          <a:ea typeface="Times New Roman"/>
                          <a:cs typeface="Times New Roman"/>
                        </a:rPr>
                        <a:t>(1)</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(2)</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(3= 1 + 2)</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(4)</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(5)</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82880" algn="ctr">
                        <a:lnSpc>
                          <a:spcPts val="1080"/>
                        </a:lnSpc>
                        <a:spcBef>
                          <a:spcPts val="50"/>
                        </a:spcBef>
                        <a:spcAft>
                          <a:spcPts val="50"/>
                        </a:spcAft>
                      </a:pPr>
                      <a:r>
                        <a:rPr lang="es-ES" sz="1000" b="1">
                          <a:latin typeface="Arial"/>
                          <a:ea typeface="Times New Roman"/>
                          <a:cs typeface="Times New Roman"/>
                        </a:rPr>
                        <a:t>(6= 5 - 1 )</a:t>
                      </a:r>
                      <a:endParaRPr lang="es-MX" sz="1000">
                        <a:latin typeface="Arial"/>
                        <a:ea typeface="Times New Roman"/>
                        <a:cs typeface="Times New Roman"/>
                      </a:endParaRPr>
                    </a:p>
                  </a:txBody>
                  <a:tcPr marL="27305" marR="27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6024">
                <a:tc gridSpan="3">
                  <a:txBody>
                    <a:bodyPr/>
                    <a:lstStyle/>
                    <a:p>
                      <a:pPr indent="182880" algn="just">
                        <a:lnSpc>
                          <a:spcPts val="550"/>
                        </a:lnSpc>
                        <a:spcBef>
                          <a:spcPts val="50"/>
                        </a:spcBef>
                        <a:spcAft>
                          <a:spcPts val="50"/>
                        </a:spcAft>
                      </a:pPr>
                      <a:r>
                        <a:rPr lang="es-ES" sz="1000" b="1" dirty="0">
                          <a:latin typeface="Arial"/>
                          <a:ea typeface="Times New Roman"/>
                          <a:cs typeface="Times New Roman"/>
                        </a:rPr>
                        <a:t>Ingresos del Gobierno</a:t>
                      </a: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MX"/>
                    </a:p>
                  </a:txBody>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28228">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Impuestos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Contribuciones de Mejoras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Derechos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Productos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tabLst>
                          <a:tab pos="118745" algn="l"/>
                          <a:tab pos="204470" algn="l"/>
                        </a:tabLst>
                      </a:pPr>
                      <a:r>
                        <a:rPr lang="es-ES" sz="1000" dirty="0">
                          <a:latin typeface="Arial"/>
                          <a:ea typeface="Times New Roman"/>
                          <a:cs typeface="Times New Roman"/>
                        </a:rPr>
                        <a:t>	Corriente</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tabLst>
                          <a:tab pos="118745" algn="l"/>
                          <a:tab pos="204470" algn="l"/>
                        </a:tabLst>
                      </a:pPr>
                      <a:r>
                        <a:rPr lang="es-ES" sz="1000" dirty="0">
                          <a:latin typeface="Arial"/>
                          <a:ea typeface="Times New Roman"/>
                          <a:cs typeface="Times New Roman"/>
                        </a:rPr>
                        <a:t>	Capital</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Aprovechamientos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tabLst>
                          <a:tab pos="118745" algn="l"/>
                          <a:tab pos="204470" algn="l"/>
                        </a:tabLst>
                      </a:pPr>
                      <a:r>
                        <a:rPr lang="es-ES" sz="1000" dirty="0">
                          <a:latin typeface="Arial"/>
                          <a:ea typeface="Times New Roman"/>
                          <a:cs typeface="Times New Roman"/>
                        </a:rPr>
                        <a:t>	Corriente</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tabLst>
                          <a:tab pos="118745" algn="l"/>
                          <a:tab pos="204470" algn="l"/>
                        </a:tabLst>
                      </a:pPr>
                      <a:r>
                        <a:rPr lang="es-ES" sz="1000" dirty="0">
                          <a:latin typeface="Arial"/>
                          <a:ea typeface="Times New Roman"/>
                          <a:cs typeface="Times New Roman"/>
                        </a:rPr>
                        <a:t>	Capital</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Participaciones y Aportaciones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6457">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Transferencias, Asignaciones, Subsidios y Otras Ayudas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85485">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gridSpan="3">
                  <a:txBody>
                    <a:bodyPr/>
                    <a:lstStyle/>
                    <a:p>
                      <a:pPr indent="182880" algn="just">
                        <a:lnSpc>
                          <a:spcPts val="550"/>
                        </a:lnSpc>
                        <a:spcBef>
                          <a:spcPts val="50"/>
                        </a:spcBef>
                        <a:spcAft>
                          <a:spcPts val="50"/>
                        </a:spcAft>
                      </a:pPr>
                      <a:r>
                        <a:rPr lang="es-ES" sz="1000" b="1" dirty="0">
                          <a:latin typeface="Arial"/>
                          <a:ea typeface="Times New Roman"/>
                          <a:cs typeface="Times New Roman"/>
                        </a:rPr>
                        <a:t>Ingresos de Organismos y Empresas</a:t>
                      </a: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hMerge="1">
                  <a:txBody>
                    <a:bodyPr/>
                    <a:lstStyle/>
                    <a:p>
                      <a:endParaRPr lang="es-MX"/>
                    </a:p>
                  </a:txBody>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6457">
                <a:tc>
                  <a:txBody>
                    <a:bodyPr/>
                    <a:lstStyle/>
                    <a:p>
                      <a:pPr indent="182880" algn="just">
                        <a:lnSpc>
                          <a:spcPts val="55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Cuotas y Aportaciones de Seguridad Social</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6457">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Ingresos por Ventas de Bienes y Servicios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6457">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Transferencias, Asignaciones, Subsidios y Otras Ayudas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85485">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8228">
                <a:tc gridSpan="3">
                  <a:txBody>
                    <a:bodyPr/>
                    <a:lstStyle/>
                    <a:p>
                      <a:pPr indent="182880" algn="just">
                        <a:lnSpc>
                          <a:spcPts val="550"/>
                        </a:lnSpc>
                        <a:spcBef>
                          <a:spcPts val="50"/>
                        </a:spcBef>
                        <a:spcAft>
                          <a:spcPts val="50"/>
                        </a:spcAft>
                      </a:pPr>
                      <a:r>
                        <a:rPr lang="es-ES" sz="1000" b="1" dirty="0">
                          <a:latin typeface="Arial"/>
                          <a:ea typeface="Times New Roman"/>
                          <a:cs typeface="Times New Roman"/>
                        </a:rPr>
                        <a:t>Ingresos derivados de financiamiento</a:t>
                      </a: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6457">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indent="182880" algn="just">
                        <a:lnSpc>
                          <a:spcPts val="550"/>
                        </a:lnSpc>
                        <a:spcBef>
                          <a:spcPts val="50"/>
                        </a:spcBef>
                        <a:spcAft>
                          <a:spcPts val="50"/>
                        </a:spcAft>
                      </a:pPr>
                      <a:r>
                        <a:rPr lang="es-ES" sz="1000" dirty="0">
                          <a:latin typeface="Arial"/>
                          <a:ea typeface="Times New Roman"/>
                          <a:cs typeface="Times New Roman"/>
                        </a:rPr>
                        <a:t>Ingresos Derivados de Financiamientos</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MX"/>
                    </a:p>
                  </a:txBody>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2880" algn="just">
                        <a:lnSpc>
                          <a:spcPts val="550"/>
                        </a:lnSpc>
                        <a:spcBef>
                          <a:spcPts val="50"/>
                        </a:spcBef>
                        <a:spcAft>
                          <a:spcPts val="5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85485">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400"/>
                        </a:lnSpc>
                        <a:spcAft>
                          <a:spcPts val="0"/>
                        </a:spcAft>
                      </a:pPr>
                      <a:endParaRPr lang="es-ES"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400"/>
                        </a:lnSpc>
                        <a:spcAft>
                          <a:spcPts val="0"/>
                        </a:spcAft>
                      </a:pPr>
                      <a:endParaRPr lang="es-ES"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35085">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r>
                        <a:rPr lang="es-ES" sz="1000" b="1" dirty="0">
                          <a:latin typeface="Arial"/>
                          <a:ea typeface="Times New Roman"/>
                          <a:cs typeface="Times New Roman"/>
                        </a:rPr>
                        <a:t>Total</a:t>
                      </a:r>
                      <a:endParaRPr lang="es-MX" sz="1000" dirty="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82880" algn="just">
                        <a:lnSpc>
                          <a:spcPts val="1080"/>
                        </a:lnSpc>
                        <a:spcBef>
                          <a:spcPts val="50"/>
                        </a:spcBef>
                        <a:spcAft>
                          <a:spcPts val="50"/>
                        </a:spcAft>
                      </a:pPr>
                      <a:endParaRPr lang="es-MX" sz="100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indent="182880" algn="just">
                        <a:lnSpc>
                          <a:spcPts val="1080"/>
                        </a:lnSpc>
                        <a:spcBef>
                          <a:spcPts val="50"/>
                        </a:spcBef>
                        <a:spcAft>
                          <a:spcPts val="50"/>
                        </a:spcAft>
                      </a:pP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085">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Bef>
                          <a:spcPts val="50"/>
                        </a:spcBef>
                        <a:spcAft>
                          <a:spcPts val="50"/>
                        </a:spcAft>
                      </a:pPr>
                      <a:endParaRPr lang="es-ES" sz="1000">
                        <a:latin typeface="Arial"/>
                        <a:ea typeface="Times New Roman"/>
                        <a:cs typeface="Times New Roman"/>
                      </a:endParaRPr>
                    </a:p>
                  </a:txBody>
                  <a:tcPr marL="27305" marR="2730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indent="182880" algn="just">
                        <a:lnSpc>
                          <a:spcPts val="1080"/>
                        </a:lnSpc>
                        <a:spcBef>
                          <a:spcPts val="50"/>
                        </a:spcBef>
                        <a:spcAft>
                          <a:spcPts val="50"/>
                        </a:spcAft>
                      </a:pPr>
                      <a:r>
                        <a:rPr lang="es-ES" sz="1000" b="1" dirty="0">
                          <a:latin typeface="Arial"/>
                          <a:ea typeface="Times New Roman"/>
                          <a:cs typeface="Times New Roman"/>
                        </a:rPr>
                        <a:t>Ingresos excedentes</a:t>
                      </a:r>
                      <a:endParaRPr lang="es-MX" sz="1000" dirty="0">
                        <a:latin typeface="Arial"/>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vMerge="1">
                  <a:txBody>
                    <a:bodyPr/>
                    <a:lstStyle/>
                    <a:p>
                      <a:endParaRPr lang="es-MX"/>
                    </a:p>
                  </a:txBody>
                  <a:tcPr/>
                </a:tc>
              </a:tr>
              <a:tr h="85485">
                <a:tc gridSpan="9">
                  <a:txBody>
                    <a:bodyPr/>
                    <a:lstStyle/>
                    <a:p>
                      <a:pPr indent="182880" algn="just">
                        <a:lnSpc>
                          <a:spcPts val="400"/>
                        </a:lnSpc>
                        <a:spcAft>
                          <a:spcPts val="0"/>
                        </a:spcAft>
                      </a:pPr>
                      <a:endParaRPr lang="es-ES" sz="1100" dirty="0">
                        <a:latin typeface="Arial"/>
                        <a:ea typeface="Times New Roman"/>
                        <a:cs typeface="Times New Roman"/>
                      </a:endParaRPr>
                    </a:p>
                  </a:txBody>
                  <a:tcPr marL="27305" marR="27305" marT="0" marB="0">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5085">
                <a:tc gridSpan="9">
                  <a:txBody>
                    <a:bodyPr/>
                    <a:lstStyle/>
                    <a:p>
                      <a:pPr indent="182880" algn="just">
                        <a:lnSpc>
                          <a:spcPts val="1080"/>
                        </a:lnSpc>
                        <a:spcBef>
                          <a:spcPts val="50"/>
                        </a:spcBef>
                        <a:spcAft>
                          <a:spcPts val="50"/>
                        </a:spcAft>
                      </a:pPr>
                      <a:endParaRPr lang="es-ES" sz="600" dirty="0">
                        <a:latin typeface="Arial"/>
                        <a:ea typeface="Times New Roman"/>
                        <a:cs typeface="Times New Roman"/>
                      </a:endParaRPr>
                    </a:p>
                  </a:txBody>
                  <a:tcPr marL="27305" marR="27305" marT="0" marB="0">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ángulo 3"/>
          <p:cNvSpPr/>
          <p:nvPr/>
        </p:nvSpPr>
        <p:spPr>
          <a:xfrm>
            <a:off x="3779912" y="2276872"/>
            <a:ext cx="2987824" cy="2031325"/>
          </a:xfrm>
          <a:prstGeom prst="rect">
            <a:avLst/>
          </a:prstGeom>
          <a:solidFill>
            <a:srgbClr val="92D050"/>
          </a:solidFill>
        </p:spPr>
        <p:txBody>
          <a:bodyPr wrap="square">
            <a:spAutoFit/>
          </a:bodyPr>
          <a:lstStyle/>
          <a:p>
            <a:pPr>
              <a:lnSpc>
                <a:spcPct val="150000"/>
              </a:lnSpc>
            </a:pPr>
            <a:r>
              <a:rPr lang="es-MX" sz="1200" dirty="0">
                <a:latin typeface="Arial" pitchFamily="34" charset="0"/>
                <a:cs typeface="Arial" pitchFamily="34" charset="0"/>
              </a:rPr>
              <a:t>En  el  segundo  apartado  del  formato  se  deberán  presentar  los  ingresos  clasificados  de acuerdo a la identificación de los  ingresos del Gobierno, a los ingresos de Organismos y Empresas y a los ingresos derivados de financiamiento.</a:t>
            </a:r>
          </a:p>
        </p:txBody>
      </p:sp>
      <p:sp>
        <p:nvSpPr>
          <p:cNvPr id="5" name="Rectángulo 1"/>
          <p:cNvSpPr/>
          <p:nvPr/>
        </p:nvSpPr>
        <p:spPr>
          <a:xfrm>
            <a:off x="6732240" y="3573016"/>
            <a:ext cx="2304256" cy="1754326"/>
          </a:xfrm>
          <a:prstGeom prst="rect">
            <a:avLst/>
          </a:prstGeom>
          <a:solidFill>
            <a:srgbClr val="00B0F0"/>
          </a:solidFill>
        </p:spPr>
        <p:txBody>
          <a:bodyPr wrap="square">
            <a:spAutoFit/>
          </a:bodyPr>
          <a:lstStyle/>
          <a:p>
            <a:pPr>
              <a:lnSpc>
                <a:spcPct val="150000"/>
              </a:lnSpc>
            </a:pPr>
            <a:r>
              <a:rPr lang="es-MX" sz="1200" dirty="0">
                <a:latin typeface="Arial" pitchFamily="34" charset="0"/>
                <a:cs typeface="Arial" pitchFamily="34" charset="0"/>
              </a:rPr>
              <a:t>Los  ingresos  excedentes  se  presentan  cuando  la  diferencia  del  presupuesto  recaudado menos el presupuesto estimado arroje una variación positiva.</a:t>
            </a:r>
          </a:p>
        </p:txBody>
      </p:sp>
      <p:sp>
        <p:nvSpPr>
          <p:cNvPr id="6" name="5 Flecha arriba"/>
          <p:cNvSpPr/>
          <p:nvPr/>
        </p:nvSpPr>
        <p:spPr>
          <a:xfrm>
            <a:off x="7380312" y="2564904"/>
            <a:ext cx="484632"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79512" y="260648"/>
          <a:ext cx="771530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Marcador de contenido" descr="Logo_5 (1).gif"/>
          <p:cNvPicPr>
            <a:picLocks noChangeAspect="1"/>
          </p:cNvPicPr>
          <p:nvPr/>
        </p:nvPicPr>
        <p:blipFill>
          <a:blip r:embed="rId7" cstate="print"/>
          <a:stretch>
            <a:fillRect/>
          </a:stretch>
        </p:blipFill>
        <p:spPr>
          <a:xfrm>
            <a:off x="6207136" y="214290"/>
            <a:ext cx="1651012" cy="571504"/>
          </a:xfrm>
          <a:prstGeom prst="rect">
            <a:avLst/>
          </a:prstGeom>
        </p:spPr>
      </p:pic>
    </p:spTree>
  </p:cSld>
  <p:clrMapOvr>
    <a:masterClrMapping/>
  </p:clrMapOvr>
  <p:transition>
    <p:pull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428596" y="357166"/>
            <a:ext cx="4786346" cy="461665"/>
          </a:xfrm>
          <a:prstGeom prst="rect">
            <a:avLst/>
          </a:prstGeom>
          <a:solidFill>
            <a:srgbClr val="92D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s-MX" sz="2400" b="1" dirty="0" smtClean="0">
                <a:latin typeface="Arial" pitchFamily="34" charset="0"/>
                <a:cs typeface="Arial" pitchFamily="34" charset="0"/>
              </a:rPr>
              <a:t>Estados e informes agregados</a:t>
            </a:r>
          </a:p>
        </p:txBody>
      </p:sp>
      <p:sp>
        <p:nvSpPr>
          <p:cNvPr id="5" name="4 CuadroTexto"/>
          <p:cNvSpPr txBox="1">
            <a:spLocks noChangeArrowheads="1"/>
          </p:cNvSpPr>
          <p:nvPr/>
        </p:nvSpPr>
        <p:spPr bwMode="auto">
          <a:xfrm>
            <a:off x="395536" y="1013827"/>
            <a:ext cx="7429552" cy="830997"/>
          </a:xfrm>
          <a:prstGeom prst="rect">
            <a:avLst/>
          </a:prstGeom>
          <a:noFill/>
          <a:ln w="9525">
            <a:noFill/>
            <a:miter lim="800000"/>
            <a:headEnd/>
            <a:tailEnd/>
          </a:ln>
        </p:spPr>
        <p:txBody>
          <a:bodyPr wrap="square">
            <a:spAutoFit/>
          </a:bodyPr>
          <a:lstStyle/>
          <a:p>
            <a:r>
              <a:rPr lang="es-ES" sz="2400" dirty="0" smtClean="0">
                <a:latin typeface="Arial" pitchFamily="34" charset="0"/>
                <a:cs typeface="Arial" pitchFamily="34" charset="0"/>
              </a:rPr>
              <a:t>La clasificación de la información presupuestaria a generar será al menos la siguiente:</a:t>
            </a:r>
            <a:endParaRPr lang="es-MX" sz="2000" dirty="0" smtClean="0">
              <a:latin typeface="Arial" pitchFamily="34" charset="0"/>
              <a:cs typeface="Arial" pitchFamily="34" charset="0"/>
            </a:endParaRPr>
          </a:p>
        </p:txBody>
      </p:sp>
      <p:graphicFrame>
        <p:nvGraphicFramePr>
          <p:cNvPr id="8" name="7 Diagrama"/>
          <p:cNvGraphicFramePr/>
          <p:nvPr/>
        </p:nvGraphicFramePr>
        <p:xfrm>
          <a:off x="827584" y="2100164"/>
          <a:ext cx="6715172" cy="392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355976" y="6228020"/>
            <a:ext cx="3265638" cy="369332"/>
          </a:xfrm>
          <a:prstGeom prst="rect">
            <a:avLst/>
          </a:prstGeom>
          <a:noFill/>
        </p:spPr>
        <p:txBody>
          <a:bodyPr wrap="none" rtlCol="0">
            <a:spAutoFit/>
          </a:bodyPr>
          <a:lstStyle/>
          <a:p>
            <a:r>
              <a:rPr lang="es-MX" dirty="0" smtClean="0"/>
              <a:t>Incluyendo a los subejercicios</a:t>
            </a:r>
            <a:endParaRPr lang="es-MX" dirty="0"/>
          </a:p>
        </p:txBody>
      </p:sp>
      <p:sp>
        <p:nvSpPr>
          <p:cNvPr id="7" name="6 CuadroTexto"/>
          <p:cNvSpPr txBox="1"/>
          <p:nvPr/>
        </p:nvSpPr>
        <p:spPr>
          <a:xfrm>
            <a:off x="683568" y="6309320"/>
            <a:ext cx="1874231" cy="338554"/>
          </a:xfrm>
          <a:prstGeom prst="rect">
            <a:avLst/>
          </a:prstGeom>
          <a:noFill/>
        </p:spPr>
        <p:txBody>
          <a:bodyPr wrap="none" rtlCol="0">
            <a:spAutoFit/>
          </a:bodyPr>
          <a:lstStyle/>
          <a:p>
            <a:r>
              <a:rPr lang="es-MX" sz="1600" dirty="0" smtClean="0"/>
              <a:t>(Capitulo VII MCG)</a:t>
            </a:r>
            <a:endParaRPr lang="es-MX" sz="1600" dirty="0"/>
          </a:p>
        </p:txBody>
      </p:sp>
    </p:spTree>
  </p:cSld>
  <p:clrMapOvr>
    <a:masterClrMapping/>
  </p:clrMapOvr>
  <p:transition>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214282" y="0"/>
            <a:ext cx="8786874" cy="7000900"/>
          </a:xfrm>
          <a:prstGeom prst="rect">
            <a:avLst/>
          </a:prstGeom>
          <a:noFill/>
          <a:ln w="9525">
            <a:noFill/>
            <a:miter lim="800000"/>
            <a:headEnd/>
            <a:tailEnd/>
          </a:ln>
          <a:effectLst/>
        </p:spPr>
      </p:pic>
      <p:sp>
        <p:nvSpPr>
          <p:cNvPr id="2" name="Rectángulo 1"/>
          <p:cNvSpPr/>
          <p:nvPr/>
        </p:nvSpPr>
        <p:spPr>
          <a:xfrm>
            <a:off x="5004048" y="4581128"/>
            <a:ext cx="3312368" cy="1384995"/>
          </a:xfrm>
          <a:prstGeom prst="rect">
            <a:avLst/>
          </a:prstGeom>
          <a:solidFill>
            <a:srgbClr val="00B0F0"/>
          </a:solidFill>
        </p:spPr>
        <p:txBody>
          <a:bodyPr wrap="square">
            <a:spAutoFit/>
          </a:bodyPr>
          <a:lstStyle/>
          <a:p>
            <a:pPr algn="just">
              <a:lnSpc>
                <a:spcPct val="150000"/>
              </a:lnSpc>
            </a:pPr>
            <a:r>
              <a:rPr lang="es-MX" sz="1400" dirty="0">
                <a:latin typeface="Arial" pitchFamily="34" charset="0"/>
                <a:cs typeface="Arial" pitchFamily="34" charset="0"/>
              </a:rPr>
              <a:t>Para el llenado de este formato se debe utilizar  a nivel de  Capítulo  y Concepto el Clasificador por Objeto del Gasto aprobado por el CONAC.</a:t>
            </a:r>
          </a:p>
        </p:txBody>
      </p:sp>
      <p:sp>
        <p:nvSpPr>
          <p:cNvPr id="3" name="Rectángulo 2"/>
          <p:cNvSpPr/>
          <p:nvPr/>
        </p:nvSpPr>
        <p:spPr>
          <a:xfrm>
            <a:off x="4572000" y="1340768"/>
            <a:ext cx="4572000" cy="2677656"/>
          </a:xfrm>
          <a:prstGeom prst="rect">
            <a:avLst/>
          </a:prstGeom>
          <a:solidFill>
            <a:srgbClr val="92D050"/>
          </a:solidFill>
        </p:spPr>
        <p:txBody>
          <a:bodyPr wrap="square">
            <a:spAutoFit/>
          </a:bodyPr>
          <a:lstStyle/>
          <a:p>
            <a:pPr algn="just">
              <a:lnSpc>
                <a:spcPct val="150000"/>
              </a:lnSpc>
            </a:pPr>
            <a:r>
              <a:rPr lang="es-MX" sz="1400" dirty="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Económica  (por  Tipo  de  Gasto),  a  la  Clasificación Administrativa, a la Clasificación Funcional y al Gasto por Categoría Programática.</a:t>
            </a:r>
          </a:p>
        </p:txBody>
      </p:sp>
      <p:sp>
        <p:nvSpPr>
          <p:cNvPr id="5" name="CuadroTexto 4"/>
          <p:cNvSpPr txBox="1"/>
          <p:nvPr/>
        </p:nvSpPr>
        <p:spPr>
          <a:xfrm>
            <a:off x="107504" y="188640"/>
            <a:ext cx="2771800" cy="600164"/>
          </a:xfrm>
          <a:prstGeom prst="rect">
            <a:avLst/>
          </a:prstGeom>
          <a:solidFill>
            <a:schemeClr val="accent2">
              <a:lumMod val="60000"/>
              <a:lumOff val="40000"/>
            </a:schemeClr>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99593" y="836712"/>
            <a:ext cx="5898538" cy="1200329"/>
          </a:xfrm>
          <a:prstGeom prst="rect">
            <a:avLst/>
          </a:prstGeom>
          <a:noFill/>
        </p:spPr>
        <p:txBody>
          <a:bodyPr wrap="none" rtlCol="0">
            <a:spAutoFit/>
          </a:bodyPr>
          <a:lstStyle/>
          <a:p>
            <a:pPr algn="ctr"/>
            <a:r>
              <a:rPr lang="es-MX" sz="2400" b="1" dirty="0" smtClean="0">
                <a:effectLst>
                  <a:outerShdw blurRad="38100" dist="38100" dir="2700000" algn="tl">
                    <a:srgbClr val="000000">
                      <a:alpha val="43137"/>
                    </a:srgbClr>
                  </a:outerShdw>
                </a:effectLst>
              </a:rPr>
              <a:t>CAPITULO II</a:t>
            </a:r>
          </a:p>
          <a:p>
            <a:pPr algn="ctr"/>
            <a:r>
              <a:rPr lang="es-MX" sz="2400" b="1" dirty="0" smtClean="0">
                <a:effectLst>
                  <a:outerShdw blurRad="38100" dist="38100" dir="2700000" algn="tl">
                    <a:srgbClr val="000000">
                      <a:alpha val="43137"/>
                    </a:srgbClr>
                  </a:outerShdw>
                </a:effectLst>
              </a:rPr>
              <a:t>DEL CONTENIDO DE LA CUENTA PÚBLICA</a:t>
            </a:r>
          </a:p>
          <a:p>
            <a:pPr algn="ctr"/>
            <a:r>
              <a:rPr lang="es-MX" sz="2400" b="1" dirty="0" smtClean="0">
                <a:effectLst>
                  <a:outerShdw blurRad="38100" dist="38100" dir="2700000" algn="tl">
                    <a:srgbClr val="000000">
                      <a:alpha val="43137"/>
                    </a:srgbClr>
                  </a:outerShdw>
                </a:effectLst>
              </a:rPr>
              <a:t>LGCG</a:t>
            </a:r>
            <a:endParaRPr lang="es-MX" sz="2400" b="1" dirty="0">
              <a:effectLst>
                <a:outerShdw blurRad="38100" dist="38100" dir="2700000" algn="tl">
                  <a:srgbClr val="000000">
                    <a:alpha val="43137"/>
                  </a:srgbClr>
                </a:outerShdw>
              </a:effectLst>
            </a:endParaRPr>
          </a:p>
        </p:txBody>
      </p:sp>
      <p:sp>
        <p:nvSpPr>
          <p:cNvPr id="6" name="5 CuadroTexto"/>
          <p:cNvSpPr txBox="1"/>
          <p:nvPr/>
        </p:nvSpPr>
        <p:spPr>
          <a:xfrm>
            <a:off x="179512" y="2276872"/>
            <a:ext cx="7992888" cy="1200329"/>
          </a:xfrm>
          <a:prstGeom prst="rect">
            <a:avLst/>
          </a:prstGeom>
          <a:noFill/>
        </p:spPr>
        <p:txBody>
          <a:bodyPr wrap="square" rtlCol="0">
            <a:spAutoFit/>
          </a:bodyPr>
          <a:lstStyle/>
          <a:p>
            <a:pPr algn="just"/>
            <a:r>
              <a:rPr lang="es-MX" b="1" dirty="0" smtClean="0"/>
              <a:t>Art. 52.- </a:t>
            </a:r>
            <a:r>
              <a:rPr lang="es-MX" dirty="0" smtClean="0"/>
              <a:t>Los estados financieros y demás información presupuestaria, programática y contable que emanen de los registros de los entes públicos, serán la base para la emisión de informes periódicos y para la formulación de la </a:t>
            </a:r>
            <a:r>
              <a:rPr lang="es-MX" b="1" dirty="0" smtClean="0"/>
              <a:t>cuenta pública anual</a:t>
            </a:r>
            <a:r>
              <a:rPr lang="es-MX" dirty="0" smtClean="0"/>
              <a:t>.</a:t>
            </a:r>
            <a:endParaRPr lang="es-MX" dirty="0"/>
          </a:p>
        </p:txBody>
      </p:sp>
      <p:sp>
        <p:nvSpPr>
          <p:cNvPr id="7" name="6 CuadroTexto"/>
          <p:cNvSpPr txBox="1"/>
          <p:nvPr/>
        </p:nvSpPr>
        <p:spPr>
          <a:xfrm>
            <a:off x="179512" y="3651989"/>
            <a:ext cx="7920880" cy="2585323"/>
          </a:xfrm>
          <a:prstGeom prst="rect">
            <a:avLst/>
          </a:prstGeom>
          <a:noFill/>
        </p:spPr>
        <p:txBody>
          <a:bodyPr wrap="square" rtlCol="0">
            <a:spAutoFit/>
          </a:bodyPr>
          <a:lstStyle/>
          <a:p>
            <a:pPr algn="just"/>
            <a:r>
              <a:rPr lang="es-MX" b="1" dirty="0" smtClean="0"/>
              <a:t>Art. 53.- </a:t>
            </a:r>
            <a:r>
              <a:rPr lang="es-MX" dirty="0" smtClean="0"/>
              <a:t>La cuenta Publica del Gobierno Federal, que será formulada por la Secretaria de Hacienda, y las de las entidades federativas deberá atender en su cobertura a lo establecido en su marco legal vigente y contendrá como </a:t>
            </a:r>
            <a:r>
              <a:rPr lang="es-MX" u="sng" dirty="0" smtClean="0"/>
              <a:t>mínimo</a:t>
            </a:r>
            <a:r>
              <a:rPr lang="es-MX" dirty="0" smtClean="0"/>
              <a:t>:</a:t>
            </a:r>
          </a:p>
          <a:p>
            <a:pPr algn="just"/>
            <a:endParaRPr lang="es-MX" dirty="0" smtClean="0"/>
          </a:p>
          <a:p>
            <a:pPr marL="857250" lvl="1" indent="-400050" algn="just">
              <a:buAutoNum type="romanUcPeriod"/>
            </a:pPr>
            <a:r>
              <a:rPr lang="es-MX" dirty="0" smtClean="0"/>
              <a:t>Información Contable (</a:t>
            </a:r>
            <a:r>
              <a:rPr lang="es-MX" dirty="0" err="1" smtClean="0"/>
              <a:t>Fracc</a:t>
            </a:r>
            <a:r>
              <a:rPr lang="es-MX" dirty="0" smtClean="0"/>
              <a:t>. I art. 46 LGCG) </a:t>
            </a:r>
          </a:p>
          <a:p>
            <a:pPr marL="857250" lvl="1" indent="-400050" algn="just">
              <a:buAutoNum type="romanUcPeriod"/>
            </a:pPr>
            <a:r>
              <a:rPr lang="es-MX" dirty="0" smtClean="0"/>
              <a:t>Información Presupuestaria (</a:t>
            </a:r>
            <a:r>
              <a:rPr lang="es-MX" dirty="0" err="1" smtClean="0"/>
              <a:t>Fracc</a:t>
            </a:r>
            <a:r>
              <a:rPr lang="es-MX" dirty="0" smtClean="0"/>
              <a:t>. II art. 46 LGCG) </a:t>
            </a:r>
          </a:p>
          <a:p>
            <a:pPr marL="857250" lvl="1" indent="-400050" algn="just">
              <a:buAutoNum type="romanUcPeriod"/>
            </a:pPr>
            <a:r>
              <a:rPr lang="es-MX" dirty="0" smtClean="0"/>
              <a:t>Información Programática (</a:t>
            </a:r>
            <a:r>
              <a:rPr lang="es-MX" dirty="0" err="1" smtClean="0"/>
              <a:t>Fracc</a:t>
            </a:r>
            <a:r>
              <a:rPr lang="es-MX" dirty="0" smtClean="0"/>
              <a:t>. III art. 46 LGCG)</a:t>
            </a:r>
          </a:p>
          <a:p>
            <a:pPr marL="857250" lvl="1" indent="-400050" algn="just">
              <a:buAutoNum type="romanUcPeriod"/>
            </a:pPr>
            <a:r>
              <a:rPr lang="es-MX" dirty="0" smtClean="0"/>
              <a:t>Análisis Cualitativo de la Postura Fiscal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a:stretch>
            <a:fillRect/>
          </a:stretch>
        </p:blipFill>
        <p:spPr bwMode="auto">
          <a:xfrm>
            <a:off x="71438" y="0"/>
            <a:ext cx="8929718" cy="7000900"/>
          </a:xfrm>
          <a:prstGeom prst="rect">
            <a:avLst/>
          </a:prstGeom>
          <a:noFill/>
          <a:ln w="9525">
            <a:noFill/>
            <a:miter lim="800000"/>
            <a:headEnd/>
            <a:tailEnd/>
          </a:ln>
          <a:effectLst/>
        </p:spPr>
      </p:pic>
      <p:sp>
        <p:nvSpPr>
          <p:cNvPr id="3" name="Rectángulo 2"/>
          <p:cNvSpPr/>
          <p:nvPr/>
        </p:nvSpPr>
        <p:spPr>
          <a:xfrm>
            <a:off x="4067944" y="1556792"/>
            <a:ext cx="4572000" cy="2677656"/>
          </a:xfrm>
          <a:prstGeom prst="rect">
            <a:avLst/>
          </a:prstGeom>
          <a:solidFill>
            <a:srgbClr val="92D050"/>
          </a:solidFill>
        </p:spPr>
        <p:txBody>
          <a:bodyPr wrap="square">
            <a:spAutoFit/>
          </a:bodyPr>
          <a:lstStyle/>
          <a:p>
            <a:pPr algn="just">
              <a:lnSpc>
                <a:spcPct val="150000"/>
              </a:lnSpc>
            </a:pPr>
            <a:r>
              <a:rPr lang="es-MX" sz="1400" dirty="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a:t>
            </a:r>
            <a:r>
              <a:rPr lang="es-MX" sz="1400" dirty="0">
                <a:latin typeface="Arial" pitchFamily="34" charset="0"/>
                <a:cs typeface="Arial" pitchFamily="34" charset="0"/>
                <a:hlinkClick r:id="rId3" action="ppaction://hlinkfile"/>
              </a:rPr>
              <a:t>Económica</a:t>
            </a:r>
            <a:r>
              <a:rPr lang="es-MX" sz="1400" dirty="0">
                <a:latin typeface="Arial" pitchFamily="34" charset="0"/>
                <a:cs typeface="Arial" pitchFamily="34" charset="0"/>
              </a:rPr>
              <a:t>  (por  Tipo  de  Gasto),  a  la  Clasificación Administrativa, a la Clasificación Funcional y al Gasto por Categoría Programática.</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14356"/>
            <a:ext cx="8858280" cy="4357718"/>
          </a:xfrm>
          <a:prstGeom prst="rect">
            <a:avLst/>
          </a:prstGeom>
          <a:noFill/>
          <a:ln w="9525">
            <a:noFill/>
            <a:miter lim="800000"/>
            <a:headEnd/>
            <a:tailEnd/>
          </a:ln>
          <a:effectLst/>
        </p:spPr>
      </p:pic>
      <p:sp>
        <p:nvSpPr>
          <p:cNvPr id="3" name="CuadroTexto 2"/>
          <p:cNvSpPr txBox="1"/>
          <p:nvPr/>
        </p:nvSpPr>
        <p:spPr>
          <a:xfrm>
            <a:off x="179512" y="1268760"/>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
        <p:nvSpPr>
          <p:cNvPr id="4" name="CuadroTexto 3"/>
          <p:cNvSpPr txBox="1"/>
          <p:nvPr/>
        </p:nvSpPr>
        <p:spPr>
          <a:xfrm>
            <a:off x="395536" y="4856630"/>
            <a:ext cx="8352928" cy="600164"/>
          </a:xfrm>
          <a:prstGeom prst="rect">
            <a:avLst/>
          </a:prstGeom>
          <a:solidFill>
            <a:schemeClr val="accent2">
              <a:lumMod val="60000"/>
              <a:lumOff val="40000"/>
            </a:schemeClr>
          </a:solidFill>
        </p:spPr>
        <p:txBody>
          <a:bodyPr wrap="square" rtlCol="0">
            <a:spAutoFit/>
          </a:bodyPr>
          <a:lstStyle/>
          <a:p>
            <a:r>
              <a:rPr lang="es-MX" sz="1100" dirty="0" smtClean="0"/>
              <a:t> </a:t>
            </a:r>
            <a:r>
              <a:rPr lang="es-MX" sz="1100" dirty="0">
                <a:latin typeface="Arial" pitchFamily="34" charset="0"/>
                <a:cs typeface="Arial" pitchFamily="34" charset="0"/>
              </a:rPr>
              <a:t>Para el llenado de este formato se debe utilizar la  Clasificación  por Tipo  de  Gasto aprobado por el CONAC  identificando  el  ejercicio  presupuestal  de  gasto  corriente,  gasto  de  capital  y  el  de amortización de la deuda y disminución de pasivos.</a:t>
            </a:r>
          </a:p>
          <a:p>
            <a:endParaRPr lang="es-MX" sz="1100" dirty="0" smtClean="0"/>
          </a:p>
        </p:txBody>
      </p:sp>
      <p:sp>
        <p:nvSpPr>
          <p:cNvPr id="5" name="CuadroTexto 4"/>
          <p:cNvSpPr txBox="1"/>
          <p:nvPr/>
        </p:nvSpPr>
        <p:spPr>
          <a:xfrm>
            <a:off x="394507" y="5988846"/>
            <a:ext cx="8352928" cy="769441"/>
          </a:xfrm>
          <a:prstGeom prst="rect">
            <a:avLst/>
          </a:prstGeom>
          <a:solidFill>
            <a:schemeClr val="accent4">
              <a:lumMod val="75000"/>
            </a:schemeClr>
          </a:solidFill>
        </p:spPr>
        <p:txBody>
          <a:bodyPr wrap="square" rtlCol="0">
            <a:spAutoFit/>
          </a:bodyPr>
          <a:lstStyle/>
          <a:p>
            <a:r>
              <a:rPr lang="es-MX" sz="1100" dirty="0" smtClean="0">
                <a:latin typeface="Arial" pitchFamily="34" charset="0"/>
                <a:cs typeface="Arial" pitchFamily="34" charset="0"/>
              </a:rPr>
              <a:t>Verificar </a:t>
            </a:r>
            <a:r>
              <a:rPr lang="es-MX" sz="1100" dirty="0">
                <a:latin typeface="Arial" pitchFamily="34" charset="0"/>
                <a:cs typeface="Arial" pitchFamily="34" charset="0"/>
              </a:rPr>
              <a:t>que la sumatoria de las columnas correspondientes  al Presupuesto de Egresos  Aprobado, Modificado, Devengado, Pagado y la correspondiente al Subejercicio coincida con la sumatoria de las columnas correspondientes a la Clasificación por Objeto del Gasto,  a la Clasificación  Administrativa, a la Clasificación Funcional y al Gasto por Categoría Programática.</a:t>
            </a:r>
          </a:p>
          <a:p>
            <a:endParaRPr lang="es-MX" sz="1100" dirty="0" smtClean="0"/>
          </a:p>
        </p:txBody>
      </p:sp>
    </p:spTree>
  </p:cSld>
  <p:clrMapOvr>
    <a:masterClrMapping/>
  </p:clrMapOvr>
  <p:transition>
    <p:split orient="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142844" y="142852"/>
            <a:ext cx="8786874" cy="6715148"/>
          </a:xfrm>
          <a:prstGeom prst="rect">
            <a:avLst/>
          </a:prstGeom>
          <a:noFill/>
          <a:ln w="9525">
            <a:noFill/>
            <a:miter lim="800000"/>
            <a:headEnd/>
            <a:tailEnd/>
          </a:ln>
          <a:effectLst/>
        </p:spPr>
      </p:pic>
      <p:sp>
        <p:nvSpPr>
          <p:cNvPr id="3" name="CuadroTexto 2"/>
          <p:cNvSpPr txBox="1"/>
          <p:nvPr/>
        </p:nvSpPr>
        <p:spPr>
          <a:xfrm>
            <a:off x="2771800" y="3284984"/>
            <a:ext cx="5904656" cy="822726"/>
          </a:xfrm>
          <a:prstGeom prst="rect">
            <a:avLst/>
          </a:prstGeom>
          <a:solidFill>
            <a:schemeClr val="accent2">
              <a:lumMod val="60000"/>
              <a:lumOff val="40000"/>
            </a:schemeClr>
          </a:solidFill>
        </p:spPr>
        <p:txBody>
          <a:bodyPr wrap="square" rtlCol="0">
            <a:spAutoFit/>
          </a:bodyPr>
          <a:lstStyle/>
          <a:p>
            <a:pPr algn="just">
              <a:lnSpc>
                <a:spcPct val="150000"/>
              </a:lnSpc>
            </a:pPr>
            <a:r>
              <a:rPr lang="es-MX" sz="1100" dirty="0">
                <a:latin typeface="Arial" pitchFamily="34" charset="0"/>
                <a:cs typeface="Arial" pitchFamily="34" charset="0"/>
              </a:rPr>
              <a:t>Para el llenado de este formato se debe clasificar de forma consecutiva ejercicio presupuestal de las dependencias o unidades administrativas que integran al ente público conforme a la desagregación del presupuesto de egresos en cada una de ellas.</a:t>
            </a:r>
          </a:p>
        </p:txBody>
      </p:sp>
      <p:sp>
        <p:nvSpPr>
          <p:cNvPr id="4" name="CuadroTexto 3"/>
          <p:cNvSpPr txBox="1"/>
          <p:nvPr/>
        </p:nvSpPr>
        <p:spPr>
          <a:xfrm>
            <a:off x="2782812" y="4255836"/>
            <a:ext cx="5904656" cy="1615827"/>
          </a:xfrm>
          <a:prstGeom prst="rect">
            <a:avLst/>
          </a:prstGeom>
          <a:solidFill>
            <a:schemeClr val="accent6">
              <a:lumMod val="60000"/>
              <a:lumOff val="40000"/>
            </a:schemeClr>
          </a:solidFill>
        </p:spPr>
        <p:txBody>
          <a:bodyPr wrap="square" rtlCol="0">
            <a:spAutoFit/>
          </a:bodyPr>
          <a:lstStyle/>
          <a:p>
            <a:pPr algn="just">
              <a:lnSpc>
                <a:spcPct val="150000"/>
              </a:lnSpc>
            </a:pPr>
            <a:r>
              <a:rPr lang="es-MX" sz="1100" dirty="0" smtClean="0">
                <a:latin typeface="Arial" pitchFamily="34" charset="0"/>
                <a:cs typeface="Arial" pitchFamily="34" charset="0"/>
              </a:rPr>
              <a:t>Verificar </a:t>
            </a:r>
            <a:r>
              <a:rPr lang="es-MX" sz="1100" dirty="0">
                <a:latin typeface="Arial" pitchFamily="34" charset="0"/>
                <a:cs typeface="Arial" pitchFamily="34" charset="0"/>
              </a:rPr>
              <a:t>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Funcional y al Gasto por Categoría Programática.</a:t>
            </a:r>
          </a:p>
          <a:p>
            <a:pPr algn="just">
              <a:lnSpc>
                <a:spcPct val="150000"/>
              </a:lnSpc>
            </a:pPr>
            <a:r>
              <a:rPr lang="es-MX" sz="1100" dirty="0" smtClean="0">
                <a:latin typeface="Arial" pitchFamily="34" charset="0"/>
                <a:cs typeface="Arial" pitchFamily="34" charset="0"/>
              </a:rPr>
              <a:t> </a:t>
            </a:r>
            <a:endParaRPr lang="es-MX" sz="1100" dirty="0">
              <a:latin typeface="Arial" pitchFamily="34" charset="0"/>
              <a:cs typeface="Arial" pitchFamily="34" charset="0"/>
            </a:endParaRPr>
          </a:p>
        </p:txBody>
      </p:sp>
      <p:sp>
        <p:nvSpPr>
          <p:cNvPr id="5" name="CuadroTexto 2"/>
          <p:cNvSpPr txBox="1"/>
          <p:nvPr/>
        </p:nvSpPr>
        <p:spPr>
          <a:xfrm>
            <a:off x="251520" y="836712"/>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srcRect/>
          <a:stretch>
            <a:fillRect/>
          </a:stretch>
        </p:blipFill>
        <p:spPr bwMode="auto">
          <a:xfrm>
            <a:off x="0" y="332656"/>
            <a:ext cx="8786842" cy="5286411"/>
          </a:xfrm>
          <a:prstGeom prst="rect">
            <a:avLst/>
          </a:prstGeom>
          <a:noFill/>
          <a:ln w="9525">
            <a:noFill/>
            <a:miter lim="800000"/>
            <a:headEnd/>
            <a:tailEnd/>
          </a:ln>
          <a:effectLst/>
        </p:spPr>
      </p:pic>
      <p:sp>
        <p:nvSpPr>
          <p:cNvPr id="3" name="CuadroTexto 2"/>
          <p:cNvSpPr txBox="1"/>
          <p:nvPr/>
        </p:nvSpPr>
        <p:spPr>
          <a:xfrm>
            <a:off x="179512" y="1124744"/>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
        <p:nvSpPr>
          <p:cNvPr id="4" name="CuadroTexto 3"/>
          <p:cNvSpPr txBox="1"/>
          <p:nvPr/>
        </p:nvSpPr>
        <p:spPr>
          <a:xfrm>
            <a:off x="2771800" y="4005064"/>
            <a:ext cx="5904656" cy="1615827"/>
          </a:xfrm>
          <a:prstGeom prst="rect">
            <a:avLst/>
          </a:prstGeom>
          <a:solidFill>
            <a:schemeClr val="accent6">
              <a:lumMod val="60000"/>
              <a:lumOff val="40000"/>
            </a:schemeClr>
          </a:solidFill>
        </p:spPr>
        <p:txBody>
          <a:bodyPr wrap="square" rtlCol="0">
            <a:spAutoFit/>
          </a:bodyPr>
          <a:lstStyle/>
          <a:p>
            <a:pPr algn="just">
              <a:lnSpc>
                <a:spcPct val="150000"/>
              </a:lnSpc>
            </a:pPr>
            <a:r>
              <a:rPr lang="es-MX" sz="1100" dirty="0" smtClean="0">
                <a:latin typeface="Arial" pitchFamily="34" charset="0"/>
                <a:cs typeface="Arial" pitchFamily="34" charset="0"/>
              </a:rPr>
              <a:t>Verificar </a:t>
            </a:r>
            <a:r>
              <a:rPr lang="es-MX" sz="1100" dirty="0">
                <a:latin typeface="Arial" pitchFamily="34" charset="0"/>
                <a:cs typeface="Arial" pitchFamily="34" charset="0"/>
              </a:rPr>
              <a:t>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Funcional y al Gasto por Categoría Programática.</a:t>
            </a:r>
          </a:p>
          <a:p>
            <a:pPr algn="just">
              <a:lnSpc>
                <a:spcPct val="150000"/>
              </a:lnSpc>
            </a:pPr>
            <a:r>
              <a:rPr lang="es-MX" sz="1100" dirty="0" smtClean="0">
                <a:latin typeface="Arial" pitchFamily="34" charset="0"/>
                <a:cs typeface="Arial" pitchFamily="34" charset="0"/>
              </a:rPr>
              <a:t> </a:t>
            </a:r>
            <a:endParaRPr lang="es-MX"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357166"/>
            <a:ext cx="8929718" cy="6072230"/>
          </a:xfrm>
          <a:prstGeom prst="rect">
            <a:avLst/>
          </a:prstGeom>
          <a:noFill/>
          <a:ln w="9525">
            <a:noFill/>
            <a:miter lim="800000"/>
            <a:headEnd/>
            <a:tailEnd/>
          </a:ln>
          <a:effectLst/>
        </p:spPr>
      </p:pic>
      <p:sp>
        <p:nvSpPr>
          <p:cNvPr id="3" name="CuadroTexto 3"/>
          <p:cNvSpPr txBox="1"/>
          <p:nvPr/>
        </p:nvSpPr>
        <p:spPr>
          <a:xfrm>
            <a:off x="3779912" y="4255836"/>
            <a:ext cx="4907556" cy="1869743"/>
          </a:xfrm>
          <a:prstGeom prst="rect">
            <a:avLst/>
          </a:prstGeom>
          <a:solidFill>
            <a:schemeClr val="accent6">
              <a:lumMod val="60000"/>
              <a:lumOff val="40000"/>
            </a:schemeClr>
          </a:solidFill>
        </p:spPr>
        <p:txBody>
          <a:bodyPr wrap="square" rtlCol="0">
            <a:spAutoFit/>
          </a:bodyPr>
          <a:lstStyle/>
          <a:p>
            <a:pPr algn="just">
              <a:lnSpc>
                <a:spcPct val="150000"/>
              </a:lnSpc>
            </a:pPr>
            <a:r>
              <a:rPr lang="es-MX" sz="1100" dirty="0" smtClean="0">
                <a:latin typeface="Arial" pitchFamily="34" charset="0"/>
                <a:cs typeface="Arial" pitchFamily="34" charset="0"/>
              </a:rPr>
              <a:t>Verificar </a:t>
            </a:r>
            <a:r>
              <a:rPr lang="es-MX" sz="1100" dirty="0">
                <a:latin typeface="Arial" pitchFamily="34" charset="0"/>
                <a:cs typeface="Arial" pitchFamily="34" charset="0"/>
              </a:rPr>
              <a:t>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Funcional y al Gasto por Categoría Programática.</a:t>
            </a:r>
          </a:p>
          <a:p>
            <a:pPr algn="just">
              <a:lnSpc>
                <a:spcPct val="150000"/>
              </a:lnSpc>
            </a:pPr>
            <a:r>
              <a:rPr lang="es-MX" sz="1100" dirty="0" smtClean="0">
                <a:latin typeface="Arial" pitchFamily="34" charset="0"/>
                <a:cs typeface="Arial" pitchFamily="34" charset="0"/>
              </a:rPr>
              <a:t> </a:t>
            </a:r>
            <a:endParaRPr lang="es-MX" sz="1100" dirty="0">
              <a:latin typeface="Arial" pitchFamily="34" charset="0"/>
              <a:cs typeface="Arial" pitchFamily="34" charset="0"/>
            </a:endParaRPr>
          </a:p>
        </p:txBody>
      </p:sp>
      <p:sp>
        <p:nvSpPr>
          <p:cNvPr id="4" name="CuadroTexto 2"/>
          <p:cNvSpPr txBox="1"/>
          <p:nvPr/>
        </p:nvSpPr>
        <p:spPr>
          <a:xfrm>
            <a:off x="179512" y="980728"/>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ransition>
    <p:split orient="vert" dir="in"/>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16632"/>
            <a:ext cx="9144000" cy="6929486"/>
          </a:xfrm>
          <a:prstGeom prst="rect">
            <a:avLst/>
          </a:prstGeom>
          <a:noFill/>
          <a:ln w="9525">
            <a:noFill/>
            <a:miter lim="800000"/>
            <a:headEnd/>
            <a:tailEnd/>
          </a:ln>
          <a:effectLst/>
        </p:spPr>
      </p:pic>
      <p:sp>
        <p:nvSpPr>
          <p:cNvPr id="3" name="CuadroTexto 2"/>
          <p:cNvSpPr txBox="1"/>
          <p:nvPr/>
        </p:nvSpPr>
        <p:spPr>
          <a:xfrm>
            <a:off x="2835730" y="2492896"/>
            <a:ext cx="5904656" cy="568810"/>
          </a:xfrm>
          <a:prstGeom prst="rect">
            <a:avLst/>
          </a:prstGeom>
          <a:solidFill>
            <a:schemeClr val="accent2">
              <a:lumMod val="60000"/>
              <a:lumOff val="40000"/>
            </a:schemeClr>
          </a:solidFill>
        </p:spPr>
        <p:txBody>
          <a:bodyPr wrap="square" rtlCol="0">
            <a:spAutoFit/>
          </a:bodyPr>
          <a:lstStyle/>
          <a:p>
            <a:pPr algn="just">
              <a:lnSpc>
                <a:spcPct val="150000"/>
              </a:lnSpc>
            </a:pPr>
            <a:r>
              <a:rPr lang="es-MX" sz="1100" dirty="0">
                <a:latin typeface="Arial" pitchFamily="34" charset="0"/>
                <a:cs typeface="Arial" pitchFamily="34" charset="0"/>
              </a:rPr>
              <a:t>Para el llenado de este formato se debe  utilizar el Clasificador Funcional aprobado por el CONAC a nivel de Finalidad y Función.</a:t>
            </a:r>
          </a:p>
        </p:txBody>
      </p:sp>
      <p:sp>
        <p:nvSpPr>
          <p:cNvPr id="4" name="CuadroTexto 3"/>
          <p:cNvSpPr txBox="1"/>
          <p:nvPr/>
        </p:nvSpPr>
        <p:spPr>
          <a:xfrm>
            <a:off x="3779912" y="4306821"/>
            <a:ext cx="5184576" cy="1615827"/>
          </a:xfrm>
          <a:prstGeom prst="rect">
            <a:avLst/>
          </a:prstGeom>
          <a:solidFill>
            <a:srgbClr val="92D050"/>
          </a:solidFill>
        </p:spPr>
        <p:txBody>
          <a:bodyPr wrap="square" rtlCol="0">
            <a:spAutoFit/>
          </a:bodyPr>
          <a:lstStyle/>
          <a:p>
            <a:pPr algn="just">
              <a:lnSpc>
                <a:spcPct val="150000"/>
              </a:lnSpc>
            </a:pPr>
            <a:r>
              <a:rPr lang="es-MX" sz="1100" dirty="0" smtClean="0">
                <a:latin typeface="Arial" pitchFamily="34" charset="0"/>
                <a:cs typeface="Arial" pitchFamily="34" charset="0"/>
              </a:rPr>
              <a:t> </a:t>
            </a:r>
            <a:r>
              <a:rPr lang="es-MX" sz="1100" dirty="0">
                <a:latin typeface="Arial" pitchFamily="34" charset="0"/>
                <a:cs typeface="Arial" pitchFamily="34" charset="0"/>
              </a:rPr>
              <a:t>Verificar 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al Gasto por Categoría Programática.</a:t>
            </a:r>
          </a:p>
          <a:p>
            <a:pPr algn="just">
              <a:lnSpc>
                <a:spcPct val="150000"/>
              </a:lnSpc>
            </a:pPr>
            <a:endParaRPr lang="es-MX" sz="1100" dirty="0">
              <a:latin typeface="Arial" pitchFamily="34" charset="0"/>
              <a:cs typeface="Arial" pitchFamily="34" charset="0"/>
            </a:endParaRPr>
          </a:p>
        </p:txBody>
      </p:sp>
      <p:sp>
        <p:nvSpPr>
          <p:cNvPr id="5" name="CuadroTexto 4"/>
          <p:cNvSpPr txBox="1"/>
          <p:nvPr/>
        </p:nvSpPr>
        <p:spPr>
          <a:xfrm>
            <a:off x="107504" y="476672"/>
            <a:ext cx="2952328" cy="430887"/>
          </a:xfrm>
          <a:prstGeom prst="rect">
            <a:avLst/>
          </a:prstGeom>
          <a:solidFill>
            <a:schemeClr val="accent4">
              <a:lumMod val="75000"/>
            </a:schemeClr>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ransition>
    <p:pull dir="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print"/>
          <a:srcRect/>
          <a:stretch>
            <a:fillRect/>
          </a:stretch>
        </p:blipFill>
        <p:spPr bwMode="auto">
          <a:xfrm>
            <a:off x="285720" y="214290"/>
            <a:ext cx="8501122" cy="6643710"/>
          </a:xfrm>
          <a:prstGeom prst="rect">
            <a:avLst/>
          </a:prstGeom>
          <a:noFill/>
          <a:ln w="9525">
            <a:noFill/>
            <a:miter lim="800000"/>
            <a:headEnd/>
            <a:tailEnd/>
          </a:ln>
          <a:effectLst/>
        </p:spPr>
      </p:pic>
      <p:sp>
        <p:nvSpPr>
          <p:cNvPr id="3" name="CuadroTexto 2"/>
          <p:cNvSpPr txBox="1"/>
          <p:nvPr/>
        </p:nvSpPr>
        <p:spPr>
          <a:xfrm>
            <a:off x="539552" y="404664"/>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srcRect/>
          <a:stretch>
            <a:fillRect/>
          </a:stretch>
        </p:blipFill>
        <p:spPr bwMode="auto">
          <a:xfrm>
            <a:off x="0" y="142852"/>
            <a:ext cx="8929718" cy="6715148"/>
          </a:xfrm>
          <a:prstGeom prst="rect">
            <a:avLst/>
          </a:prstGeom>
          <a:noFill/>
          <a:ln w="9525">
            <a:noFill/>
            <a:miter lim="800000"/>
            <a:headEnd/>
            <a:tailEnd/>
          </a:ln>
          <a:effectLst/>
        </p:spPr>
      </p:pic>
      <p:sp>
        <p:nvSpPr>
          <p:cNvPr id="3" name="CuadroTexto 2"/>
          <p:cNvSpPr txBox="1"/>
          <p:nvPr/>
        </p:nvSpPr>
        <p:spPr>
          <a:xfrm>
            <a:off x="251520" y="260648"/>
            <a:ext cx="2952328" cy="430887"/>
          </a:xfrm>
          <a:prstGeom prst="rect">
            <a:avLst/>
          </a:prstGeom>
          <a:solidFill>
            <a:srgbClr val="92D050"/>
          </a:solidFill>
        </p:spPr>
        <p:txBody>
          <a:bodyPr wrap="square" rtlCol="0">
            <a:spAutoFit/>
          </a:bodyPr>
          <a:lstStyle/>
          <a:p>
            <a:r>
              <a:rPr lang="es-MX" sz="1100" dirty="0" smtClean="0"/>
              <a:t>Es a un período determinado ejemplo del </a:t>
            </a:r>
          </a:p>
          <a:p>
            <a:r>
              <a:rPr lang="es-MX" sz="1100" dirty="0" smtClean="0"/>
              <a:t>1° al 31 de Enero de 2015</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4653136"/>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514476"/>
            <a:ext cx="3786190" cy="2057400"/>
          </a:xfrm>
        </p:spPr>
        <p:txBody>
          <a:bodyPr>
            <a:normAutofit/>
          </a:bodyPr>
          <a:lstStyle/>
          <a:p>
            <a:pPr algn="ctr"/>
            <a:r>
              <a:rPr lang="es-MX" sz="40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PROGRAMATICA</a:t>
            </a:r>
            <a:endParaRPr lang="es-MX" sz="40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7 Marcador de posición de imagen" descr="descarga (5).jpg"/>
          <p:cNvPicPr>
            <a:picLocks noGrp="1" noChangeAspect="1"/>
          </p:cNvPicPr>
          <p:nvPr>
            <p:ph type="pic" idx="1"/>
          </p:nvPr>
        </p:nvPicPr>
        <p:blipFill>
          <a:blip r:embed="rId2" cstate="print"/>
          <a:srcRect l="19219" r="19219"/>
          <a:stretch>
            <a:fillRect/>
          </a:stretch>
        </p:blip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1700808"/>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2338" y="1052736"/>
            <a:ext cx="5631926" cy="523220"/>
          </a:xfrm>
          <a:prstGeom prst="rect">
            <a:avLst/>
          </a:prstGeom>
        </p:spPr>
        <p:txBody>
          <a:bodyPr wrap="none">
            <a:spAutoFit/>
          </a:bodyPr>
          <a:lstStyle/>
          <a:p>
            <a:pPr lvl="0" indent="182563" eaLnBrk="0" hangingPunct="0"/>
            <a:r>
              <a:rPr lang="es-MX" sz="2800" dirty="0" smtClean="0">
                <a:latin typeface="Arial Black" pitchFamily="34" charset="0"/>
                <a:ea typeface="Times New Roman" pitchFamily="18" charset="0"/>
                <a:cs typeface="Times New Roman" pitchFamily="18" charset="0"/>
              </a:rPr>
              <a:t>Información </a:t>
            </a:r>
            <a:r>
              <a:rPr lang="es-MX" sz="2800" b="1" dirty="0" smtClean="0">
                <a:latin typeface="Arial Black" pitchFamily="34" charset="0"/>
                <a:ea typeface="Times New Roman" pitchFamily="18" charset="0"/>
                <a:cs typeface="Times New Roman" pitchFamily="18" charset="0"/>
              </a:rPr>
              <a:t>Programática</a:t>
            </a:r>
            <a:r>
              <a:rPr lang="es-MX" sz="2800" dirty="0" smtClean="0">
                <a:latin typeface="Arial Black" pitchFamily="34" charset="0"/>
                <a:ea typeface="Times New Roman" pitchFamily="18" charset="0"/>
                <a:cs typeface="Times New Roman" pitchFamily="18" charset="0"/>
              </a:rPr>
              <a:t>:</a:t>
            </a:r>
          </a:p>
        </p:txBody>
      </p:sp>
      <p:graphicFrame>
        <p:nvGraphicFramePr>
          <p:cNvPr id="4" name="3 Diagrama"/>
          <p:cNvGraphicFramePr/>
          <p:nvPr/>
        </p:nvGraphicFramePr>
        <p:xfrm>
          <a:off x="88100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454657" y="6361583"/>
            <a:ext cx="1997663" cy="307777"/>
          </a:xfrm>
          <a:prstGeom prst="rect">
            <a:avLst/>
          </a:prstGeom>
          <a:noFill/>
        </p:spPr>
        <p:txBody>
          <a:bodyPr wrap="none" rtlCol="0">
            <a:spAutoFit/>
          </a:bodyPr>
          <a:lstStyle/>
          <a:p>
            <a:r>
              <a:rPr lang="es-MX" sz="1400" dirty="0" smtClean="0"/>
              <a:t>Art. 46 </a:t>
            </a:r>
            <a:r>
              <a:rPr lang="es-MX" sz="1400" dirty="0" err="1" smtClean="0"/>
              <a:t>Fracc</a:t>
            </a:r>
            <a:r>
              <a:rPr lang="es-MX" sz="1400" dirty="0" smtClean="0"/>
              <a:t>. III LGCG</a:t>
            </a:r>
            <a:endParaRPr lang="es-MX" sz="14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142984"/>
            <a:ext cx="7239000" cy="5027000"/>
          </a:xfrm>
        </p:spPr>
        <p:txBody>
          <a:bodyPr>
            <a:noAutofit/>
          </a:bodyPr>
          <a:lstStyle/>
          <a:p>
            <a:pPr marL="0" indent="0" algn="just">
              <a:buNone/>
            </a:pPr>
            <a:r>
              <a:rPr lang="es-MX" sz="2000" dirty="0" smtClean="0">
                <a:latin typeface="Arial" pitchFamily="34" charset="0"/>
                <a:cs typeface="Arial" pitchFamily="34" charset="0"/>
              </a:rPr>
              <a:t>La información </a:t>
            </a:r>
            <a:r>
              <a:rPr lang="es-MX" sz="2000" b="1" dirty="0" smtClean="0">
                <a:latin typeface="Arial" pitchFamily="34" charset="0"/>
                <a:cs typeface="Arial" pitchFamily="34" charset="0"/>
              </a:rPr>
              <a:t>presupuestaria </a:t>
            </a:r>
            <a:r>
              <a:rPr lang="es-MX" sz="2000" dirty="0" smtClean="0">
                <a:latin typeface="Arial" pitchFamily="34" charset="0"/>
                <a:cs typeface="Arial" pitchFamily="34" charset="0"/>
              </a:rPr>
              <a:t>y </a:t>
            </a:r>
            <a:r>
              <a:rPr lang="es-MX" sz="2000" b="1" dirty="0" smtClean="0">
                <a:latin typeface="Arial" pitchFamily="34" charset="0"/>
                <a:cs typeface="Arial" pitchFamily="34" charset="0"/>
              </a:rPr>
              <a:t>programática</a:t>
            </a:r>
            <a:r>
              <a:rPr lang="es-MX" sz="2000" dirty="0" smtClean="0">
                <a:latin typeface="Arial" pitchFamily="34" charset="0"/>
                <a:cs typeface="Arial" pitchFamily="34" charset="0"/>
              </a:rPr>
              <a:t> que forme parte de la cuenta pública deberá relacionarse, con los objetivos y prioridades de la planeación del desarrollo.</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Asimismo, deberá incluir los </a:t>
            </a:r>
            <a:r>
              <a:rPr lang="es-MX" sz="2000" b="1" dirty="0" smtClean="0">
                <a:latin typeface="Arial" pitchFamily="34" charset="0"/>
                <a:cs typeface="Arial" pitchFamily="34" charset="0"/>
              </a:rPr>
              <a:t>resultados de la evaluación del desempeño</a:t>
            </a:r>
            <a:r>
              <a:rPr lang="es-MX" sz="2000" dirty="0" smtClean="0">
                <a:latin typeface="Arial" pitchFamily="34" charset="0"/>
                <a:cs typeface="Arial" pitchFamily="34" charset="0"/>
              </a:rPr>
              <a:t> de los programas federales, de las entidades federativas, municipales y de las demarcaciones territoriales del Distrito Federal, respectivamente, así como los vinculados al ejercicio de los recursos federales que les hayan sido transferidos.</a:t>
            </a:r>
          </a:p>
          <a:p>
            <a:pPr marL="0" indent="0" algn="just">
              <a:buNone/>
            </a:pPr>
            <a:endParaRPr lang="es-MX" sz="2000" dirty="0" smtClean="0">
              <a:latin typeface="Arial" pitchFamily="34" charset="0"/>
              <a:cs typeface="Arial" pitchFamily="34" charset="0"/>
            </a:endParaRPr>
          </a:p>
          <a:p>
            <a:pPr marL="0" indent="0" algn="just">
              <a:buNone/>
            </a:pPr>
            <a:r>
              <a:rPr lang="es-MX" sz="2000" dirty="0" smtClean="0">
                <a:latin typeface="Arial" pitchFamily="34" charset="0"/>
                <a:cs typeface="Arial" pitchFamily="34" charset="0"/>
              </a:rPr>
              <a:t>Para ello, deberán utilizar indicadores que permitan determinar el cumplimiento de las metas y objetivos de cada uno de los programas, así como vincular los mismos con la planeación del desarrollo.</a:t>
            </a: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sp>
        <p:nvSpPr>
          <p:cNvPr id="5" name="4 Rectángulo"/>
          <p:cNvSpPr/>
          <p:nvPr/>
        </p:nvSpPr>
        <p:spPr>
          <a:xfrm>
            <a:off x="6074778" y="6286520"/>
            <a:ext cx="1677061" cy="307777"/>
          </a:xfrm>
          <a:prstGeom prst="rect">
            <a:avLst/>
          </a:prstGeom>
        </p:spPr>
        <p:txBody>
          <a:bodyPr wrap="none">
            <a:spAutoFit/>
          </a:bodyPr>
          <a:lstStyle/>
          <a:p>
            <a:pPr algn="r">
              <a:buNone/>
            </a:pPr>
            <a:r>
              <a:rPr lang="es-MX" sz="1400" b="1" dirty="0" smtClean="0">
                <a:latin typeface="Arial" pitchFamily="34" charset="0"/>
                <a:cs typeface="Arial" pitchFamily="34" charset="0"/>
              </a:rPr>
              <a:t>Artículo 54 LGCG</a:t>
            </a:r>
            <a:endParaRPr lang="es-MX" sz="1400" dirty="0"/>
          </a:p>
        </p:txBody>
      </p:sp>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28596" y="1142984"/>
            <a:ext cx="7239000" cy="5027000"/>
          </a:xfrm>
        </p:spPr>
        <p:txBody>
          <a:bodyPr>
            <a:noAutofit/>
          </a:bodyPr>
          <a:lstStyle/>
          <a:p>
            <a:pPr marL="0" indent="0" algn="just">
              <a:lnSpc>
                <a:spcPct val="150000"/>
              </a:lnSpc>
              <a:buNone/>
            </a:pPr>
            <a:r>
              <a:rPr lang="es-ES_tradnl" sz="2400" dirty="0" smtClean="0">
                <a:latin typeface="Arial" pitchFamily="34" charset="0"/>
                <a:cs typeface="Arial" pitchFamily="34" charset="0"/>
              </a:rPr>
              <a:t>Mide</a:t>
            </a:r>
            <a:r>
              <a:rPr lang="es-ES" sz="2400" dirty="0" smtClean="0">
                <a:latin typeface="Arial" pitchFamily="34" charset="0"/>
                <a:cs typeface="Arial" pitchFamily="34" charset="0"/>
              </a:rPr>
              <a:t> los avances físicos y financieros que se registran en el período por la ejecución de los programas presupuestarios y coadyuva a la implantación integral del Sistema de Evaluación del Desempeño (SED).</a:t>
            </a: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lnSpc>
                <a:spcPct val="150000"/>
              </a:lnSpc>
              <a:buNone/>
            </a:pPr>
            <a:endParaRPr lang="es-ES" sz="2000" dirty="0" smtClean="0">
              <a:latin typeface="Arial" pitchFamily="34" charset="0"/>
              <a:cs typeface="Arial" pitchFamily="34" charset="0"/>
            </a:endParaRPr>
          </a:p>
          <a:p>
            <a:pPr marL="355600" indent="-355600" algn="just">
              <a:buFont typeface="Wingdings" pitchFamily="2" charset="2"/>
              <a:buChar char="v"/>
            </a:pPr>
            <a:endParaRPr lang="es-ES" sz="1400" dirty="0" smtClean="0">
              <a:latin typeface="Arial" pitchFamily="34" charset="0"/>
              <a:cs typeface="Arial" pitchFamily="34" charset="0"/>
            </a:endParaRPr>
          </a:p>
          <a:p>
            <a:pPr marL="355600" indent="-355600" algn="r">
              <a:buNone/>
            </a:pPr>
            <a:r>
              <a:rPr lang="es-ES" sz="1400" dirty="0" smtClean="0">
                <a:latin typeface="Arial" pitchFamily="34" charset="0"/>
                <a:cs typeface="Arial" pitchFamily="34" charset="0"/>
              </a:rPr>
              <a:t>Lineamientos sobre los </a:t>
            </a:r>
            <a:r>
              <a:rPr lang="es-ES" sz="1400" b="1" dirty="0" smtClean="0">
                <a:latin typeface="Arial" pitchFamily="34" charset="0"/>
                <a:cs typeface="Arial" pitchFamily="34" charset="0"/>
              </a:rPr>
              <a:t>Indicadores para Medir los Avances Físicos y Financieros Relacionados con los Recursos Públicos Federales. </a:t>
            </a:r>
            <a:r>
              <a:rPr lang="es-ES" sz="1400" dirty="0" smtClean="0">
                <a:latin typeface="Arial" pitchFamily="34" charset="0"/>
                <a:cs typeface="Arial" pitchFamily="34" charset="0"/>
              </a:rPr>
              <a:t>(DOF 09-12-2009)</a:t>
            </a:r>
          </a:p>
          <a:p>
            <a:pPr marL="355600" indent="-355600" algn="just">
              <a:buFont typeface="Wingdings" pitchFamily="2" charset="2"/>
              <a:buChar char="v"/>
            </a:pPr>
            <a:endParaRPr lang="es-ES" sz="1400" b="1" dirty="0" smtClean="0">
              <a:latin typeface="Arial" pitchFamily="34" charset="0"/>
              <a:cs typeface="Arial" pitchFamily="34" charset="0"/>
            </a:endParaRPr>
          </a:p>
          <a:p>
            <a:pP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a:p>
            <a:pPr algn="r">
              <a:buNone/>
            </a:pPr>
            <a:endParaRPr lang="es-MX" sz="2000" b="1" dirty="0" smtClean="0">
              <a:latin typeface="Arial" pitchFamily="34" charset="0"/>
              <a:cs typeface="Arial" pitchFamily="34" charset="0"/>
            </a:endParaRPr>
          </a:p>
        </p:txBody>
      </p:sp>
      <p:sp>
        <p:nvSpPr>
          <p:cNvPr id="6" name="5 Rectángulo redondeado"/>
          <p:cNvSpPr/>
          <p:nvPr/>
        </p:nvSpPr>
        <p:spPr>
          <a:xfrm>
            <a:off x="357158" y="357166"/>
            <a:ext cx="5357850"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Información Programática</a:t>
            </a:r>
            <a:endParaRPr lang="es-MX" sz="3200" b="1" dirty="0"/>
          </a:p>
        </p:txBody>
      </p:sp>
    </p:spTree>
  </p:cSld>
  <p:clrMapOvr>
    <a:masterClrMapping/>
  </p:clrMapOvr>
  <p:transition>
    <p:pull dir="l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b="23304"/>
          <a:stretch>
            <a:fillRect/>
          </a:stretch>
        </p:blipFill>
        <p:spPr bwMode="auto">
          <a:xfrm>
            <a:off x="-71470" y="-24"/>
            <a:ext cx="9144000" cy="92869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71470" y="785794"/>
            <a:ext cx="9144000" cy="6357982"/>
          </a:xfrm>
          <a:prstGeom prst="rect">
            <a:avLst/>
          </a:prstGeom>
          <a:noFill/>
          <a:ln w="9525">
            <a:noFill/>
            <a:miter lim="800000"/>
            <a:headEnd/>
            <a:tailEnd/>
          </a:ln>
          <a:effectLst/>
        </p:spPr>
      </p:pic>
      <p:sp>
        <p:nvSpPr>
          <p:cNvPr id="4" name="CuadroTexto 3"/>
          <p:cNvSpPr txBox="1"/>
          <p:nvPr/>
        </p:nvSpPr>
        <p:spPr>
          <a:xfrm>
            <a:off x="107504" y="460464"/>
            <a:ext cx="3096344" cy="646331"/>
          </a:xfrm>
          <a:prstGeom prst="rect">
            <a:avLst/>
          </a:prstGeom>
          <a:solidFill>
            <a:srgbClr val="92D050"/>
          </a:solidFill>
        </p:spPr>
        <p:txBody>
          <a:bodyPr wrap="square" rtlCol="0">
            <a:spAutoFit/>
          </a:bodyPr>
          <a:lstStyle/>
          <a:p>
            <a:r>
              <a:rPr lang="es-MX" sz="1200" b="1" dirty="0" smtClean="0"/>
              <a:t>Es a un período determinado ejemplo del </a:t>
            </a:r>
          </a:p>
          <a:p>
            <a:r>
              <a:rPr lang="es-MX" sz="1200" b="1" dirty="0" smtClean="0"/>
              <a:t>1° al 31 de Enero de 2015</a:t>
            </a:r>
          </a:p>
        </p:txBody>
      </p:sp>
      <p:sp>
        <p:nvSpPr>
          <p:cNvPr id="5" name="CuadroTexto 4"/>
          <p:cNvSpPr txBox="1"/>
          <p:nvPr/>
        </p:nvSpPr>
        <p:spPr>
          <a:xfrm>
            <a:off x="5148064" y="1738910"/>
            <a:ext cx="2952328" cy="1123384"/>
          </a:xfrm>
          <a:prstGeom prst="rect">
            <a:avLst/>
          </a:prstGeom>
          <a:solidFill>
            <a:srgbClr val="00B0F0"/>
          </a:solidFill>
        </p:spPr>
        <p:txBody>
          <a:bodyPr wrap="square" rtlCol="0">
            <a:spAutoFit/>
          </a:bodyPr>
          <a:lstStyle/>
          <a:p>
            <a:r>
              <a:rPr lang="es-MX" sz="1400" b="1" dirty="0" smtClean="0">
                <a:latin typeface="Arial" pitchFamily="34" charset="0"/>
                <a:cs typeface="Arial" pitchFamily="34" charset="0"/>
              </a:rPr>
              <a:t>Para  </a:t>
            </a:r>
            <a:r>
              <a:rPr lang="es-MX" sz="1400" b="1" dirty="0">
                <a:latin typeface="Arial" pitchFamily="34" charset="0"/>
                <a:cs typeface="Arial" pitchFamily="34" charset="0"/>
              </a:rPr>
              <a:t>el  llenado  de  este  formato  se  debe  utilizar  la  Clasificación  Programática  aprobada  por  el CONAC</a:t>
            </a:r>
          </a:p>
          <a:p>
            <a:endParaRPr lang="es-MX" sz="1100" dirty="0" smtClean="0"/>
          </a:p>
        </p:txBody>
      </p:sp>
      <p:sp>
        <p:nvSpPr>
          <p:cNvPr id="6" name="CuadroTexto 5"/>
          <p:cNvSpPr txBox="1"/>
          <p:nvPr/>
        </p:nvSpPr>
        <p:spPr>
          <a:xfrm>
            <a:off x="3995936" y="2942565"/>
            <a:ext cx="4680520" cy="2477601"/>
          </a:xfrm>
          <a:prstGeom prst="rect">
            <a:avLst/>
          </a:prstGeom>
          <a:solidFill>
            <a:srgbClr val="FFC000"/>
          </a:solidFill>
        </p:spPr>
        <p:txBody>
          <a:bodyPr wrap="square" rtlCol="0">
            <a:spAutoFit/>
          </a:bodyPr>
          <a:lstStyle/>
          <a:p>
            <a:r>
              <a:rPr lang="es-MX" sz="1600" b="1" dirty="0" smtClean="0">
                <a:latin typeface="Arial" pitchFamily="34" charset="0"/>
                <a:cs typeface="Arial" pitchFamily="34" charset="0"/>
              </a:rPr>
              <a:t>Verificar </a:t>
            </a:r>
            <a:r>
              <a:rPr lang="es-MX" sz="1600" b="1" dirty="0">
                <a:latin typeface="Arial" pitchFamily="34" charset="0"/>
                <a:cs typeface="Arial" pitchFamily="34" charset="0"/>
              </a:rPr>
              <a:t>que la sumatoria de las columnas correspondientes  al Presupuesto de Egresos  Aprobado, Modificado, Devengado, Pagado y la correspondiente al Subejercicio coincida con la sumatoria de las columnas correspondientes a la Clasificación por Objeto del Gasto, a la Clasificación Económica (por Tipo de Gasto), a la Clasificación Administrativa y a la Clasificación Funcional.</a:t>
            </a:r>
          </a:p>
          <a:p>
            <a:endParaRPr lang="es-MX" sz="1100" dirty="0" smtClean="0"/>
          </a:p>
        </p:txBody>
      </p:sp>
    </p:spTree>
  </p:cSld>
  <p:clrMapOvr>
    <a:masterClrMapping/>
  </p:clrMapOvr>
  <p:transition>
    <p:pull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1 Imagen" descr="Plan Estatal Zac 2014.PNG"/>
          <p:cNvPicPr>
            <a:picLocks noChangeAspect="1"/>
          </p:cNvPicPr>
          <p:nvPr/>
        </p:nvPicPr>
        <p:blipFill>
          <a:blip r:embed="rId2" cstate="print"/>
          <a:stretch>
            <a:fillRect/>
          </a:stretch>
        </p:blipFill>
        <p:spPr>
          <a:xfrm>
            <a:off x="72008" y="327567"/>
            <a:ext cx="8964488" cy="6413801"/>
          </a:xfrm>
          <a:prstGeom prst="rect">
            <a:avLst/>
          </a:prstGeom>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1 Imagen" descr="Indicador 1.PNG"/>
          <p:cNvPicPr>
            <a:picLocks noChangeAspect="1"/>
          </p:cNvPicPr>
          <p:nvPr/>
        </p:nvPicPr>
        <p:blipFill>
          <a:blip r:embed="rId2" cstate="print"/>
          <a:stretch>
            <a:fillRect/>
          </a:stretch>
        </p:blipFill>
        <p:spPr>
          <a:xfrm>
            <a:off x="172457" y="0"/>
            <a:ext cx="8799086" cy="6858000"/>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1894760"/>
            <a:ext cx="7776864" cy="3262432"/>
          </a:xfrm>
          <a:prstGeom prst="rect">
            <a:avLst/>
          </a:prstGeom>
          <a:noFill/>
        </p:spPr>
        <p:txBody>
          <a:bodyPr wrap="square" rtlCol="0">
            <a:spAutoFit/>
          </a:bodyPr>
          <a:lstStyle/>
          <a:p>
            <a:r>
              <a:rPr lang="es-MX" sz="2400" dirty="0" smtClean="0">
                <a:latin typeface="Arial" pitchFamily="34" charset="0"/>
                <a:cs typeface="Arial" pitchFamily="34" charset="0"/>
              </a:rPr>
              <a:t>La información…</a:t>
            </a:r>
          </a:p>
          <a:p>
            <a:endParaRPr lang="es-MX" sz="2400" dirty="0" smtClean="0">
              <a:latin typeface="Arial" pitchFamily="34" charset="0"/>
              <a:cs typeface="Arial" pitchFamily="34" charset="0"/>
            </a:endParaRPr>
          </a:p>
          <a:p>
            <a:pPr marL="400050" indent="315913">
              <a:buAutoNum type="romanUcPeriod"/>
            </a:pPr>
            <a:r>
              <a:rPr lang="es-MX" sz="2400" dirty="0" smtClean="0">
                <a:latin typeface="Arial" pitchFamily="34" charset="0"/>
                <a:cs typeface="Arial" pitchFamily="34" charset="0"/>
              </a:rPr>
              <a:t>Contable</a:t>
            </a:r>
          </a:p>
          <a:p>
            <a:pPr marL="400050" indent="315913">
              <a:buAutoNum type="romanUcPeriod"/>
            </a:pPr>
            <a:r>
              <a:rPr lang="es-MX" sz="2400" dirty="0" smtClean="0">
                <a:latin typeface="Arial" pitchFamily="34" charset="0"/>
                <a:cs typeface="Arial" pitchFamily="34" charset="0"/>
              </a:rPr>
              <a:t>Presupuestaria</a:t>
            </a:r>
          </a:p>
          <a:p>
            <a:pPr marL="400050" indent="315913">
              <a:buAutoNum type="romanUcPeriod"/>
            </a:pPr>
            <a:r>
              <a:rPr lang="es-MX" sz="2400" dirty="0" smtClean="0">
                <a:latin typeface="Arial" pitchFamily="34" charset="0"/>
                <a:cs typeface="Arial" pitchFamily="34" charset="0"/>
              </a:rPr>
              <a:t>Programática</a:t>
            </a:r>
          </a:p>
          <a:p>
            <a:pPr marL="400050" indent="-400050">
              <a:buAutoNum type="romanUcPeriod"/>
            </a:pPr>
            <a:endParaRPr lang="es-MX" sz="2400" dirty="0" smtClean="0">
              <a:latin typeface="Arial" pitchFamily="34" charset="0"/>
              <a:cs typeface="Arial" pitchFamily="34" charset="0"/>
            </a:endParaRPr>
          </a:p>
          <a:p>
            <a:pPr marL="400050" indent="-400050"/>
            <a:r>
              <a:rPr lang="es-MX" sz="2400" dirty="0" smtClean="0">
                <a:latin typeface="Arial" pitchFamily="34" charset="0"/>
                <a:cs typeface="Arial" pitchFamily="34" charset="0"/>
              </a:rPr>
              <a:t>Deberá estar organizada por </a:t>
            </a:r>
            <a:r>
              <a:rPr lang="es-MX" sz="2400" b="1" dirty="0" smtClean="0">
                <a:latin typeface="Arial" pitchFamily="34" charset="0"/>
                <a:cs typeface="Arial" pitchFamily="34" charset="0"/>
              </a:rPr>
              <a:t>dependencia y entidad</a:t>
            </a:r>
            <a:r>
              <a:rPr lang="es-MX" sz="2400" dirty="0" smtClean="0">
                <a:latin typeface="Arial" pitchFamily="34" charset="0"/>
                <a:cs typeface="Arial" pitchFamily="34" charset="0"/>
              </a:rPr>
              <a:t>.</a:t>
            </a:r>
          </a:p>
          <a:p>
            <a:pPr marL="400050" indent="-400050"/>
            <a:endParaRPr lang="es-MX" sz="2400" dirty="0" smtClean="0">
              <a:latin typeface="Arial" pitchFamily="34" charset="0"/>
              <a:cs typeface="Arial" pitchFamily="34" charset="0"/>
            </a:endParaRPr>
          </a:p>
          <a:p>
            <a:pPr marL="400050" indent="-400050" algn="r"/>
            <a:r>
              <a:rPr lang="es-MX" sz="1400" dirty="0" smtClean="0">
                <a:latin typeface="Arial" pitchFamily="34" charset="0"/>
                <a:cs typeface="Arial" pitchFamily="34" charset="0"/>
              </a:rPr>
              <a:t>Art. 53 </a:t>
            </a:r>
            <a:r>
              <a:rPr lang="es-MX" sz="1400" dirty="0" err="1" smtClean="0">
                <a:latin typeface="Arial" pitchFamily="34" charset="0"/>
                <a:cs typeface="Arial" pitchFamily="34" charset="0"/>
              </a:rPr>
              <a:t>Fracc</a:t>
            </a:r>
            <a:r>
              <a:rPr lang="es-MX" sz="1400" dirty="0" smtClean="0">
                <a:latin typeface="Arial" pitchFamily="34" charset="0"/>
                <a:cs typeface="Arial" pitchFamily="34" charset="0"/>
              </a:rPr>
              <a:t>. V LGCG</a:t>
            </a:r>
            <a:endParaRPr lang="es-MX" sz="1400" dirty="0">
              <a:latin typeface="Arial" pitchFamily="34" charset="0"/>
              <a:cs typeface="Arial" pitchFamily="34" charset="0"/>
            </a:endParaRPr>
          </a:p>
        </p:txBody>
      </p:sp>
      <p:sp>
        <p:nvSpPr>
          <p:cNvPr id="4" name="3 Rectángulo"/>
          <p:cNvSpPr/>
          <p:nvPr/>
        </p:nvSpPr>
        <p:spPr>
          <a:xfrm>
            <a:off x="251520" y="260648"/>
            <a:ext cx="554461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dirty="0" smtClean="0"/>
              <a:t>Capitulo II Del contenido de la </a:t>
            </a:r>
          </a:p>
          <a:p>
            <a:pPr algn="ctr"/>
            <a:r>
              <a:rPr lang="es-MX" sz="2400" dirty="0" smtClean="0"/>
              <a:t>Cuenta Pública</a:t>
            </a:r>
            <a:endParaRPr lang="es-MX" sz="24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5085184"/>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28" y="3157550"/>
            <a:ext cx="3857652" cy="2057400"/>
          </a:xfrm>
        </p:spPr>
        <p:txBody>
          <a:bodyPr>
            <a:noAutofit/>
          </a:bodyPr>
          <a:lstStyle/>
          <a:p>
            <a:pPr lvl="1" algn="ct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INDICADORES DE LA POSTURA FISCAL</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a:t>
            </a:r>
            <a:br>
              <a:rPr lang="es-MX"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br>
            <a:endParaRPr lang="es-MX"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7 Marcador de posición de imagen" descr="images (19).jpg"/>
          <p:cNvPicPr>
            <a:picLocks noGrp="1" noChangeAspect="1"/>
          </p:cNvPicPr>
          <p:nvPr>
            <p:ph type="pic" idx="1"/>
          </p:nvPr>
        </p:nvPicPr>
        <p:blipFill>
          <a:blip r:embed="rId2" cstate="print"/>
          <a:srcRect l="24832" r="24832"/>
          <a:stretch>
            <a:fillRect/>
          </a:stretch>
        </p:blipFill>
        <p:spPr/>
      </p:pic>
    </p:spTree>
  </p:cSld>
  <p:clrMapOvr>
    <a:masterClrMapping/>
  </p:clrMapOvr>
  <p:transition>
    <p:newsflash/>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4846320"/>
          </a:xfrm>
        </p:spPr>
        <p:txBody>
          <a:bodyPr>
            <a:normAutofit lnSpcReduction="10000"/>
          </a:bodyPr>
          <a:lstStyle/>
          <a:p>
            <a:pPr marL="0" indent="0" algn="just">
              <a:lnSpc>
                <a:spcPct val="150000"/>
              </a:lnSpc>
              <a:buNone/>
            </a:pPr>
            <a:r>
              <a:rPr lang="es-MX" b="1" i="1" dirty="0" smtClean="0">
                <a:latin typeface="Arial" pitchFamily="34" charset="0"/>
                <a:cs typeface="Arial" pitchFamily="34" charset="0"/>
              </a:rPr>
              <a:t>Resultado de los flujos </a:t>
            </a:r>
            <a:r>
              <a:rPr lang="es-MX" b="1" i="1" u="sng" dirty="0" smtClean="0">
                <a:latin typeface="Arial" pitchFamily="34" charset="0"/>
                <a:cs typeface="Arial" pitchFamily="34" charset="0"/>
              </a:rPr>
              <a:t>económicos</a:t>
            </a:r>
            <a:r>
              <a:rPr lang="es-MX" b="1" i="1" dirty="0" smtClean="0">
                <a:latin typeface="Arial" pitchFamily="34" charset="0"/>
                <a:cs typeface="Arial" pitchFamily="34" charset="0"/>
              </a:rPr>
              <a:t> del sector público registrados en un período determinado que afectan su situación financiera. </a:t>
            </a:r>
          </a:p>
          <a:p>
            <a:pPr marL="0" indent="0" algn="just">
              <a:lnSpc>
                <a:spcPct val="150000"/>
              </a:lnSpc>
              <a:buNone/>
            </a:pPr>
            <a:r>
              <a:rPr lang="es-MX" dirty="0" smtClean="0">
                <a:latin typeface="Arial" pitchFamily="34" charset="0"/>
                <a:cs typeface="Arial" pitchFamily="34" charset="0"/>
              </a:rPr>
              <a:t>Esta se puede expresar a través de diversos indicadores dependiendo de la cobertura institucional, el tipo de flujos que se consideren, y las variables que se quieran analizar.</a:t>
            </a:r>
          </a:p>
          <a:p>
            <a:pPr algn="just">
              <a:lnSpc>
                <a:spcPct val="150000"/>
              </a:lnSpc>
            </a:pPr>
            <a:endParaRPr lang="es-MX" dirty="0">
              <a:latin typeface="Arial" pitchFamily="34" charset="0"/>
              <a:cs typeface="Arial" pitchFamily="34" charset="0"/>
            </a:endParaRPr>
          </a:p>
        </p:txBody>
      </p:sp>
      <p:sp>
        <p:nvSpPr>
          <p:cNvPr id="4" name="3 Rectángulo redondeado"/>
          <p:cNvSpPr/>
          <p:nvPr/>
        </p:nvSpPr>
        <p:spPr>
          <a:xfrm>
            <a:off x="357158" y="357166"/>
            <a:ext cx="3857652" cy="5715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800" b="1" dirty="0" smtClean="0">
                <a:latin typeface="Arial" pitchFamily="34" charset="0"/>
                <a:cs typeface="Arial" pitchFamily="34" charset="0"/>
              </a:rPr>
              <a:t>Postura Fiscal</a:t>
            </a:r>
          </a:p>
        </p:txBody>
      </p:sp>
      <p:sp>
        <p:nvSpPr>
          <p:cNvPr id="1025" name="Rectangle 1"/>
          <p:cNvSpPr>
            <a:spLocks noChangeArrowheads="1"/>
          </p:cNvSpPr>
          <p:nvPr/>
        </p:nvSpPr>
        <p:spPr bwMode="auto">
          <a:xfrm>
            <a:off x="1785918" y="5929330"/>
            <a:ext cx="6286512"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Acuerdo por el que se emite el Marco Metodológico Sobre La Forma Y Términos en que Deberá Orientarse el Desarrollo del Análisis de los Componentes de las Finanzas Públicas con Relación a los Objetivos y Prioridades que, en la Materia, Establezca la Planeación del Desarrollo, para su Integración en la Cuenta Pública </a:t>
            </a:r>
          </a:p>
          <a:p>
            <a:pPr marR="0" lvl="0" algn="r" defTabSz="914400" rtl="0" eaLnBrk="1" fontAlgn="base" latinLnBrk="0" hangingPunct="1">
              <a:lnSpc>
                <a:spcPct val="100000"/>
              </a:lnSpc>
              <a:spcBef>
                <a:spcPct val="0"/>
              </a:spcBef>
              <a:spcAft>
                <a:spcPct val="0"/>
              </a:spcAft>
              <a:buClrTx/>
              <a:buSzTx/>
              <a:buFontTx/>
              <a:buNone/>
              <a:tabLst/>
            </a:pPr>
            <a:r>
              <a:rPr kumimoji="0" lang="es-MX" sz="105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DOF 27/DIC/2010</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844824"/>
            <a:ext cx="3746032" cy="2057400"/>
          </a:xfrm>
        </p:spPr>
        <p:txBody>
          <a:bodyPr>
            <a:normAutofit/>
          </a:bodyPr>
          <a:lstStyle/>
          <a:p>
            <a:pPr algn="ctr"/>
            <a:r>
              <a:rPr lang="es-MX" sz="44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INFORMACIÓN CONTABLE</a:t>
            </a:r>
            <a:endParaRPr lang="es-MX" sz="44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10" name="9 Marcador de posición de imagen" descr="conta3.jpg"/>
          <p:cNvPicPr>
            <a:picLocks noGrp="1" noChangeAspect="1"/>
          </p:cNvPicPr>
          <p:nvPr>
            <p:ph type="pic" idx="1"/>
          </p:nvPr>
        </p:nvPicPr>
        <p:blipFill>
          <a:blip r:embed="rId2" cstate="print"/>
          <a:srcRect t="16700" b="16700"/>
          <a:stretch>
            <a:fillRect/>
          </a:stretch>
        </p:blipFill>
        <p:spPr>
          <a:xfrm>
            <a:off x="663682" y="1052736"/>
            <a:ext cx="4206240" cy="4206240"/>
          </a:xfrm>
        </p:spPr>
      </p:pic>
      <p:sp>
        <p:nvSpPr>
          <p:cNvPr id="4" name="3 CuadroTexto"/>
          <p:cNvSpPr txBox="1"/>
          <p:nvPr/>
        </p:nvSpPr>
        <p:spPr>
          <a:xfrm>
            <a:off x="5652120" y="3973092"/>
            <a:ext cx="2613216" cy="923330"/>
          </a:xfrm>
          <a:prstGeom prst="rect">
            <a:avLst/>
          </a:prstGeom>
          <a:noFill/>
        </p:spPr>
        <p:txBody>
          <a:bodyPr wrap="none" rtlCol="0">
            <a:spAutoFit/>
          </a:bodyPr>
          <a:lstStyle/>
          <a:p>
            <a:pPr algn="ctr"/>
            <a:r>
              <a:rPr lang="es-MX" dirty="0" smtClean="0"/>
              <a:t>Art. 46 Fracción I LGCG</a:t>
            </a:r>
          </a:p>
          <a:p>
            <a:pPr algn="ctr"/>
            <a:r>
              <a:rPr lang="es-MX" dirty="0" smtClean="0"/>
              <a:t>Y</a:t>
            </a:r>
          </a:p>
          <a:p>
            <a:pPr algn="ctr"/>
            <a:r>
              <a:rPr lang="es-MX" dirty="0" smtClean="0"/>
              <a:t>Art. 53 Fracción I LGCG</a:t>
            </a:r>
            <a:endParaRPr lang="es-MX" dirty="0"/>
          </a:p>
        </p:txBody>
      </p:sp>
    </p:spTree>
  </p:cSld>
  <p:clrMapOvr>
    <a:masterClrMapping/>
  </p:clrMapOvr>
  <p:transition>
    <p:cover dir="l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1546982"/>
            <a:ext cx="7455772" cy="2098042"/>
          </a:xfrm>
        </p:spPr>
        <p:txBody>
          <a:bodyPr>
            <a:noAutofit/>
          </a:bodyPr>
          <a:lstStyle/>
          <a:p>
            <a:pPr marL="0" indent="0" algn="just">
              <a:lnSpc>
                <a:spcPct val="150000"/>
              </a:lnSpc>
              <a:buNone/>
            </a:pPr>
            <a:r>
              <a:rPr lang="es-ES" dirty="0" smtClean="0">
                <a:latin typeface="Arial" pitchFamily="34" charset="0"/>
                <a:cs typeface="Arial" pitchFamily="34" charset="0"/>
              </a:rPr>
              <a:t>En la Cuenta Pública de las Entidades Federativas, se reportaran </a:t>
            </a:r>
            <a:r>
              <a:rPr lang="es-ES" u="sng" dirty="0" smtClean="0">
                <a:latin typeface="Arial" pitchFamily="34" charset="0"/>
                <a:cs typeface="Arial" pitchFamily="34" charset="0"/>
              </a:rPr>
              <a:t>cuando menos</a:t>
            </a:r>
            <a:r>
              <a:rPr lang="es-ES" dirty="0" smtClean="0">
                <a:latin typeface="Arial" pitchFamily="34" charset="0"/>
                <a:cs typeface="Arial" pitchFamily="34" charset="0"/>
              </a:rPr>
              <a:t> los siguientes indicadores de Postura Fiscal.</a:t>
            </a: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None/>
            </a:pPr>
            <a:endParaRPr lang="es-ES" dirty="0" smtClean="0">
              <a:latin typeface="Arial" pitchFamily="34" charset="0"/>
              <a:cs typeface="Arial" pitchFamily="34" charset="0"/>
            </a:endParaRPr>
          </a:p>
          <a:p>
            <a:pPr marL="355600" indent="-355600" algn="just">
              <a:lnSpc>
                <a:spcPct val="150000"/>
              </a:lnSpc>
              <a:buFont typeface="Wingdings" pitchFamily="2" charset="2"/>
              <a:buChar char="v"/>
            </a:pPr>
            <a:endParaRPr lang="es-ES" dirty="0" smtClean="0">
              <a:latin typeface="Arial" pitchFamily="34" charset="0"/>
              <a:cs typeface="Arial" pitchFamily="34" charset="0"/>
            </a:endParaRPr>
          </a:p>
          <a:p>
            <a:pPr marL="355600" indent="-355600" algn="just">
              <a:lnSpc>
                <a:spcPct val="150000"/>
              </a:lnSpc>
              <a:buNone/>
            </a:pPr>
            <a:endParaRPr lang="es-ES" b="1" dirty="0" smtClean="0">
              <a:latin typeface="Arial" pitchFamily="34" charset="0"/>
              <a:cs typeface="Arial" pitchFamily="34" charset="0"/>
            </a:endParaRPr>
          </a:p>
          <a:p>
            <a:pP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a:p>
            <a:pPr algn="r">
              <a:lnSpc>
                <a:spcPct val="150000"/>
              </a:lnSpc>
              <a:buNone/>
            </a:pPr>
            <a:endParaRPr lang="es-MX" b="1" dirty="0" smtClean="0">
              <a:latin typeface="Arial" pitchFamily="34" charset="0"/>
              <a:cs typeface="Arial" pitchFamily="34" charset="0"/>
            </a:endParaRPr>
          </a:p>
        </p:txBody>
      </p:sp>
      <p:sp>
        <p:nvSpPr>
          <p:cNvPr id="6" name="5 Rectángulo redondeado"/>
          <p:cNvSpPr/>
          <p:nvPr/>
        </p:nvSpPr>
        <p:spPr>
          <a:xfrm>
            <a:off x="357158"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7030A0"/>
              </a:buClr>
            </a:pPr>
            <a:r>
              <a:rPr lang="es-MX" sz="2200" b="1" dirty="0" smtClean="0">
                <a:latin typeface="Arial" pitchFamily="34" charset="0"/>
                <a:cs typeface="Arial" pitchFamily="34" charset="0"/>
              </a:rPr>
              <a:t>Indicadores de la postura fiscal</a:t>
            </a:r>
          </a:p>
        </p:txBody>
      </p:sp>
      <p:sp>
        <p:nvSpPr>
          <p:cNvPr id="8" name="7 Flecha en U"/>
          <p:cNvSpPr/>
          <p:nvPr/>
        </p:nvSpPr>
        <p:spPr>
          <a:xfrm>
            <a:off x="2915816" y="4071324"/>
            <a:ext cx="2428892" cy="1877956"/>
          </a:xfrm>
          <a:prstGeom prst="uturnArrow">
            <a:avLst>
              <a:gd name="adj1" fmla="val 16853"/>
              <a:gd name="adj2" fmla="val 25000"/>
              <a:gd name="adj3" fmla="val 22437"/>
              <a:gd name="adj4" fmla="val 50000"/>
              <a:gd name="adj5" fmla="val 75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solidFill>
                <a:schemeClr val="tx1"/>
              </a:solidFill>
            </a:endParaRPr>
          </a:p>
        </p:txBody>
      </p:sp>
      <p:sp>
        <p:nvSpPr>
          <p:cNvPr id="5" name="4 CuadroTexto"/>
          <p:cNvSpPr txBox="1"/>
          <p:nvPr/>
        </p:nvSpPr>
        <p:spPr>
          <a:xfrm>
            <a:off x="3563888" y="5583492"/>
            <a:ext cx="2904962" cy="307777"/>
          </a:xfrm>
          <a:prstGeom prst="rect">
            <a:avLst/>
          </a:prstGeom>
          <a:noFill/>
        </p:spPr>
        <p:txBody>
          <a:bodyPr wrap="none" rtlCol="0">
            <a:spAutoFit/>
          </a:bodyPr>
          <a:lstStyle/>
          <a:p>
            <a:r>
              <a:rPr lang="es-MX" sz="1400" dirty="0" smtClean="0"/>
              <a:t>Capitulo VII MCG DOF 22/12/2014</a:t>
            </a:r>
            <a:endParaRPr lang="es-MX" sz="1400" dirty="0"/>
          </a:p>
        </p:txBody>
      </p:sp>
    </p:spTree>
  </p:cSld>
  <p:clrMapOvr>
    <a:masterClrMapping/>
  </p:clrMapOvr>
  <p:transition>
    <p:pull dir="l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55576" y="-16416"/>
            <a:ext cx="7715304" cy="6858000"/>
          </a:xfrm>
          <a:prstGeom prst="rect">
            <a:avLst/>
          </a:prstGeom>
          <a:noFill/>
          <a:ln w="9525">
            <a:noFill/>
            <a:miter lim="800000"/>
            <a:headEnd/>
            <a:tailEnd/>
          </a:ln>
          <a:effectLst/>
        </p:spPr>
      </p:pic>
      <p:sp>
        <p:nvSpPr>
          <p:cNvPr id="3" name="CuadroTexto 2"/>
          <p:cNvSpPr txBox="1"/>
          <p:nvPr/>
        </p:nvSpPr>
        <p:spPr>
          <a:xfrm>
            <a:off x="251520" y="0"/>
            <a:ext cx="3168352" cy="461665"/>
          </a:xfrm>
          <a:prstGeom prst="rect">
            <a:avLst/>
          </a:prstGeom>
          <a:solidFill>
            <a:srgbClr val="92D050"/>
          </a:solidFill>
        </p:spPr>
        <p:txBody>
          <a:bodyPr wrap="square" rtlCol="0">
            <a:spAutoFit/>
          </a:bodyPr>
          <a:lstStyle/>
          <a:p>
            <a:r>
              <a:rPr lang="es-MX" sz="1200" b="1" dirty="0" smtClean="0"/>
              <a:t>Es a un período determinado ejemplo del </a:t>
            </a:r>
          </a:p>
          <a:p>
            <a:r>
              <a:rPr lang="es-MX" sz="1200" b="1" dirty="0" smtClean="0"/>
              <a:t>1° al 31 de Enero de 2015</a:t>
            </a:r>
          </a:p>
        </p:txBody>
      </p:sp>
      <p:sp>
        <p:nvSpPr>
          <p:cNvPr id="4" name="Flecha derecha 3"/>
          <p:cNvSpPr/>
          <p:nvPr/>
        </p:nvSpPr>
        <p:spPr>
          <a:xfrm>
            <a:off x="222236" y="5517232"/>
            <a:ext cx="6053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179512" y="6093296"/>
            <a:ext cx="648072"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cxnSp>
        <p:nvCxnSpPr>
          <p:cNvPr id="8" name="7 Conector recto de flecha"/>
          <p:cNvCxnSpPr/>
          <p:nvPr/>
        </p:nvCxnSpPr>
        <p:spPr>
          <a:xfrm flipV="1">
            <a:off x="1043608" y="1196752"/>
            <a:ext cx="1980000" cy="4392488"/>
          </a:xfrm>
          <a:prstGeom prst="straightConnector1">
            <a:avLst/>
          </a:prstGeom>
          <a:ln w="31750">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899592" y="1988840"/>
            <a:ext cx="2376264" cy="4392488"/>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10 Flecha derecha"/>
          <p:cNvSpPr/>
          <p:nvPr/>
        </p:nvSpPr>
        <p:spPr>
          <a:xfrm>
            <a:off x="179512" y="6669360"/>
            <a:ext cx="618368" cy="1886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pull/>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14475" y="5589240"/>
            <a:ext cx="7632848"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519119"/>
            <a:ext cx="7100910" cy="1829761"/>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
            </a:r>
            <a:br>
              <a:rPr kumimoji="0" lang="es-E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br>
            <a:r>
              <a:rPr kumimoji="0" lang="es-ES" sz="28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rPr>
              <a:t>Acuerdo por el que se Armoniza la Estructura de las Cuentas Públicas</a:t>
            </a:r>
            <a:endParaRPr kumimoji="0" lang="es-MX" sz="28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Adobe Ming Std L"/>
              <a:cs typeface="+mj-cs"/>
            </a:endParaRPr>
          </a:p>
        </p:txBody>
      </p:sp>
      <p:sp>
        <p:nvSpPr>
          <p:cNvPr id="5" name="2 Subtítulo"/>
          <p:cNvSpPr txBox="1">
            <a:spLocks/>
          </p:cNvSpPr>
          <p:nvPr/>
        </p:nvSpPr>
        <p:spPr>
          <a:xfrm>
            <a:off x="285720" y="3016902"/>
            <a:ext cx="7772400" cy="2500330"/>
          </a:xfrm>
          <a:prstGeom prst="rect">
            <a:avLst/>
          </a:prstGeom>
        </p:spPr>
        <p:txBody>
          <a:bodyPr vert="horz">
            <a:normAutofit fontScale="92500" lnSpcReduction="20000"/>
          </a:bodyPr>
          <a:lstStyle/>
          <a:p>
            <a:pPr marR="0" lvl="0" algn="just" defTabSz="914400" rtl="0" eaLnBrk="1" fontAlgn="auto" latinLnBrk="0" hangingPunct="1">
              <a:lnSpc>
                <a:spcPct val="100000"/>
              </a:lnSpc>
              <a:spcBef>
                <a:spcPts val="600"/>
              </a:spcBef>
              <a:spcAft>
                <a:spcPts val="0"/>
              </a:spcAft>
              <a:buClr>
                <a:schemeClr val="tx2"/>
              </a:buClr>
              <a:buSzPct val="73000"/>
              <a:tabLst/>
              <a:defRPr/>
            </a:pPr>
            <a:r>
              <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El presente acuerdo tiene por objeto armonizar la estructura de la Cuenta Pública del Gobierno Federal, de las Entidades Federativas, de los Ayuntamientos de los Municipios y de los órganos político-administrativos de las demarcaciones territoriales por conducto del Distrito Federal </a:t>
            </a:r>
          </a:p>
          <a:p>
            <a:pPr marL="274320" marR="0" lvl="0" indent="-274320" algn="just" defTabSz="914400" rtl="0" eaLnBrk="1" fontAlgn="auto" latinLnBrk="0" hangingPunct="1">
              <a:lnSpc>
                <a:spcPct val="100000"/>
              </a:lnSpc>
              <a:spcBef>
                <a:spcPts val="600"/>
              </a:spcBef>
              <a:spcAft>
                <a:spcPts val="0"/>
              </a:spcAft>
              <a:buClr>
                <a:schemeClr val="tx2"/>
              </a:buClr>
              <a:buSzPct val="73000"/>
              <a:tabLst/>
              <a:defRPr/>
            </a:pPr>
            <a:endPar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tx2"/>
              </a:buClr>
              <a:buSzPct val="73000"/>
              <a:tabLst/>
              <a:defRPr/>
            </a:pPr>
            <a:endParaRPr kumimoji="0" lang="es-MX"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kumimoji="0" lang="es-MX"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DOF 30-DICIEMBRE-2013</a:t>
            </a:r>
          </a:p>
          <a:p>
            <a:pPr marL="274320" marR="0" lvl="0" indent="-274320" algn="r" defTabSz="914400" rtl="0" eaLnBrk="1" fontAlgn="auto" latinLnBrk="0" hangingPunct="1">
              <a:lnSpc>
                <a:spcPct val="100000"/>
              </a:lnSpc>
              <a:spcBef>
                <a:spcPts val="600"/>
              </a:spcBef>
              <a:spcAft>
                <a:spcPts val="0"/>
              </a:spcAft>
              <a:buClr>
                <a:schemeClr val="tx2"/>
              </a:buClr>
              <a:buSzPct val="73000"/>
              <a:tabLst/>
              <a:defRPr/>
            </a:pPr>
            <a:r>
              <a:rPr lang="es-MX" sz="1200" b="1" dirty="0" smtClean="0">
                <a:latin typeface="Arial" pitchFamily="34" charset="0"/>
                <a:cs typeface="Arial" pitchFamily="34" charset="0"/>
              </a:rPr>
              <a:t>REFORMADO  DOF 06-OCTUBRE-2014</a:t>
            </a:r>
            <a:endParaRPr kumimoji="0" lang="es-MX"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7200" y="1285290"/>
            <a:ext cx="7239000" cy="2863790"/>
          </a:xfrm>
          <a:prstGeom prst="rect">
            <a:avLst/>
          </a:prstGeom>
        </p:spPr>
        <p:txBody>
          <a:bodyPr vert="horz">
            <a:normAutofit lnSpcReduction="10000"/>
          </a:bodyPr>
          <a:lstStyle/>
          <a:p>
            <a:pPr marL="0" marR="0" lvl="0" indent="0" algn="just" defTabSz="914400" rtl="0" eaLnBrk="1" fontAlgn="auto" latinLnBrk="0" hangingPunct="1">
              <a:lnSpc>
                <a:spcPct val="114000"/>
              </a:lnSpc>
              <a:spcBef>
                <a:spcPts val="600"/>
              </a:spcBef>
              <a:spcAft>
                <a:spcPts val="0"/>
              </a:spcAft>
              <a:buClr>
                <a:schemeClr val="tx2"/>
              </a:buClr>
              <a:buSzPct val="73000"/>
              <a:buFont typeface="Wingdings 2"/>
              <a:buNone/>
              <a:tabLst/>
              <a:defRPr/>
            </a:pPr>
            <a:r>
              <a:rPr kumimoji="0" lang="es-E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Artículo 53 de la LGCG </a:t>
            </a:r>
            <a:r>
              <a:rPr kumimoji="0" lang="es-E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establece </a:t>
            </a:r>
            <a:r>
              <a:rPr lang="es-ES" sz="1400" noProof="0" dirty="0" smtClean="0">
                <a:latin typeface="Arial" pitchFamily="34" charset="0"/>
                <a:cs typeface="Arial" pitchFamily="34" charset="0"/>
              </a:rPr>
              <a:t>el contenido </a:t>
            </a:r>
            <a:r>
              <a:rPr kumimoji="0" lang="es-E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mínimo que </a:t>
            </a:r>
            <a:r>
              <a:rPr kumimoji="0" lang="es-ES" sz="1400" i="0" u="none" strike="noStrike" kern="1200" cap="none" spc="0" normalizeH="0" baseline="0" noProof="0" dirty="0" smtClean="0">
                <a:ln>
                  <a:noFill/>
                </a:ln>
                <a:effectLst/>
                <a:uLnTx/>
                <a:uFillTx/>
                <a:latin typeface="Arial" pitchFamily="34" charset="0"/>
                <a:ea typeface="+mn-ea"/>
                <a:cs typeface="Arial" pitchFamily="34" charset="0"/>
              </a:rPr>
              <a:t>debe formar parte de la</a:t>
            </a:r>
            <a:r>
              <a:rPr kumimoji="0" lang="es-E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cuenta pública </a:t>
            </a:r>
            <a:r>
              <a:rPr kumimoji="0" lang="es-ES" sz="1400" i="0" u="none" strike="noStrike" kern="1200" cap="none" spc="0" normalizeH="0" baseline="0" noProof="0" dirty="0" smtClean="0">
                <a:ln>
                  <a:noFill/>
                </a:ln>
                <a:effectLst/>
                <a:uLnTx/>
                <a:uFillTx/>
                <a:latin typeface="Arial" pitchFamily="34" charset="0"/>
                <a:ea typeface="+mn-ea"/>
                <a:cs typeface="Arial" pitchFamily="34" charset="0"/>
              </a:rPr>
              <a:t>del</a:t>
            </a:r>
            <a:r>
              <a:rPr kumimoji="0" lang="es-E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lang="es-ES" sz="1400" dirty="0" smtClean="0">
                <a:latin typeface="Arial" pitchFamily="34" charset="0"/>
                <a:cs typeface="Arial" pitchFamily="34" charset="0"/>
              </a:rPr>
              <a:t>Gobierno Federal y las </a:t>
            </a:r>
            <a:r>
              <a:rPr lang="es-ES" sz="1400" b="1" dirty="0" smtClean="0">
                <a:solidFill>
                  <a:schemeClr val="accent6">
                    <a:lumMod val="75000"/>
                  </a:schemeClr>
                </a:solidFill>
                <a:latin typeface="Arial" pitchFamily="34" charset="0"/>
                <a:cs typeface="Arial" pitchFamily="34" charset="0"/>
              </a:rPr>
              <a:t>entidades federativas</a:t>
            </a:r>
            <a:r>
              <a:rPr lang="es-ES" sz="1400" dirty="0" smtClean="0">
                <a:latin typeface="Arial" pitchFamily="34" charset="0"/>
                <a:cs typeface="Arial" pitchFamily="34" charset="0"/>
              </a:rPr>
              <a:t>:</a:t>
            </a:r>
          </a:p>
          <a:p>
            <a:pPr marL="274320" marR="0" lvl="0" indent="-274320" algn="just" defTabSz="914400" rtl="0" eaLnBrk="1" fontAlgn="auto" latinLnBrk="0" hangingPunct="1">
              <a:lnSpc>
                <a:spcPct val="114000"/>
              </a:lnSpc>
              <a:spcBef>
                <a:spcPts val="600"/>
              </a:spcBef>
              <a:spcAft>
                <a:spcPts val="0"/>
              </a:spcAft>
              <a:buClr>
                <a:schemeClr val="tx2"/>
              </a:buClr>
              <a:buSzPct val="73000"/>
              <a:buFont typeface="Wingdings 2"/>
              <a:buChar char=""/>
              <a:tabLst/>
              <a:defRPr/>
            </a:pPr>
            <a:endParaRPr kumimoji="0" lang="es-ES" sz="1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contable</a:t>
            </a:r>
            <a:endPar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Presupuestaria</a:t>
            </a:r>
            <a:endPar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programática</a:t>
            </a:r>
            <a:endPar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Análisis cualitativo de los indicadores de la postura fiscal, estableciendo su vínculo con los objetivos y prioridades definidas en la materia, en el programa económico anual.</a:t>
            </a:r>
          </a:p>
          <a:p>
            <a:pPr marL="3332988" lvl="7" indent="-342900" algn="just">
              <a:lnSpc>
                <a:spcPct val="114000"/>
              </a:lnSpc>
              <a:spcBef>
                <a:spcPts val="500"/>
              </a:spcBef>
              <a:buClr>
                <a:schemeClr val="accent4"/>
              </a:buClr>
              <a:buSzPct val="80000"/>
              <a:defRPr/>
            </a:pPr>
            <a:r>
              <a:rPr lang="es-ES" sz="1400" dirty="0" smtClean="0">
                <a:solidFill>
                  <a:schemeClr val="tx1">
                    <a:tint val="85000"/>
                  </a:schemeClr>
                </a:solidFill>
                <a:latin typeface="Arial" pitchFamily="34" charset="0"/>
                <a:cs typeface="Arial" pitchFamily="34" charset="0"/>
              </a:rPr>
              <a:t>	    	</a:t>
            </a:r>
            <a:r>
              <a:rPr lang="es-ES" sz="1400" dirty="0" smtClean="0">
                <a:latin typeface="Arial" pitchFamily="34" charset="0"/>
                <a:cs typeface="Arial" pitchFamily="34" charset="0"/>
              </a:rPr>
              <a:t>…en referencia al art. 46 LGCG</a:t>
            </a:r>
            <a:endParaRPr kumimoji="0" lang="es-ES_tradnl" sz="1400" b="0" i="0" u="none" strike="noStrike" kern="1200" cap="none" spc="0" normalizeH="0" baseline="0" noProof="0" dirty="0" smtClean="0">
              <a:ln>
                <a:noFill/>
              </a:ln>
              <a:effectLst/>
              <a:uLnTx/>
              <a:uFillTx/>
              <a:latin typeface="Arial" pitchFamily="34" charset="0"/>
              <a:ea typeface="+mn-ea"/>
              <a:cs typeface="Arial" pitchFamily="34" charset="0"/>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MX"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4 Rectángulo"/>
          <p:cNvSpPr/>
          <p:nvPr/>
        </p:nvSpPr>
        <p:spPr>
          <a:xfrm>
            <a:off x="540474" y="428604"/>
            <a:ext cx="4044697"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buClr>
                <a:srgbClr val="7030A0"/>
              </a:buClr>
            </a:pPr>
            <a:r>
              <a:rPr lang="es-MX" sz="2000" b="1" dirty="0" smtClean="0">
                <a:latin typeface="Arial" pitchFamily="34" charset="0"/>
                <a:cs typeface="Arial" pitchFamily="34" charset="0"/>
              </a:rPr>
              <a:t>Estructura de la Cuenta Pública</a:t>
            </a:r>
          </a:p>
        </p:txBody>
      </p:sp>
      <p:sp>
        <p:nvSpPr>
          <p:cNvPr id="6" name="2 Marcador de contenido"/>
          <p:cNvSpPr txBox="1">
            <a:spLocks/>
          </p:cNvSpPr>
          <p:nvPr/>
        </p:nvSpPr>
        <p:spPr>
          <a:xfrm>
            <a:off x="539552" y="4365104"/>
            <a:ext cx="7239000" cy="1944216"/>
          </a:xfrm>
          <a:prstGeom prst="rect">
            <a:avLst/>
          </a:prstGeom>
        </p:spPr>
        <p:txBody>
          <a:bodyPr vert="horz">
            <a:normAutofit lnSpcReduction="10000"/>
          </a:bodyPr>
          <a:lstStyle/>
          <a:p>
            <a:pPr marL="0" marR="0" lvl="0" indent="0" algn="just" defTabSz="914400" rtl="0" eaLnBrk="1" fontAlgn="auto" latinLnBrk="0" hangingPunct="1">
              <a:lnSpc>
                <a:spcPct val="114000"/>
              </a:lnSpc>
              <a:spcBef>
                <a:spcPts val="600"/>
              </a:spcBef>
              <a:spcAft>
                <a:spcPts val="0"/>
              </a:spcAft>
              <a:buClr>
                <a:schemeClr val="tx2"/>
              </a:buClr>
              <a:buSzPct val="73000"/>
              <a:buFont typeface="Wingdings 2"/>
              <a:buNone/>
              <a:tabLst/>
              <a:defRPr/>
            </a:pPr>
            <a:r>
              <a:rPr kumimoji="0" lang="es-E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Artículo 55 de la LGCG </a:t>
            </a:r>
            <a:r>
              <a:rPr kumimoji="0" lang="es-E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establece </a:t>
            </a:r>
            <a:r>
              <a:rPr lang="es-ES" sz="1400" noProof="0" dirty="0" smtClean="0">
                <a:latin typeface="Arial" pitchFamily="34" charset="0"/>
                <a:cs typeface="Arial" pitchFamily="34" charset="0"/>
              </a:rPr>
              <a:t>el contenido </a:t>
            </a:r>
            <a:r>
              <a:rPr kumimoji="0" lang="es-E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mínimo que </a:t>
            </a:r>
            <a:r>
              <a:rPr kumimoji="0" lang="es-ES" sz="1400" i="0" u="none" strike="noStrike" kern="1200" cap="none" spc="0" normalizeH="0" baseline="0" noProof="0" dirty="0" smtClean="0">
                <a:ln>
                  <a:noFill/>
                </a:ln>
                <a:effectLst/>
                <a:uLnTx/>
                <a:uFillTx/>
                <a:latin typeface="Arial" pitchFamily="34" charset="0"/>
                <a:ea typeface="+mn-ea"/>
                <a:cs typeface="Arial" pitchFamily="34" charset="0"/>
              </a:rPr>
              <a:t>debe formar parte de la</a:t>
            </a:r>
            <a:r>
              <a:rPr kumimoji="0" lang="es-E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cuenta pública </a:t>
            </a:r>
            <a:r>
              <a:rPr kumimoji="0" lang="es-ES" sz="1400" i="0" u="none" strike="noStrike" kern="1200" cap="none" spc="0" normalizeH="0" baseline="0" noProof="0" dirty="0" smtClean="0">
                <a:ln>
                  <a:noFill/>
                </a:ln>
                <a:effectLst/>
                <a:uLnTx/>
                <a:uFillTx/>
                <a:latin typeface="Arial" pitchFamily="34" charset="0"/>
                <a:ea typeface="+mn-ea"/>
                <a:cs typeface="Arial" pitchFamily="34" charset="0"/>
              </a:rPr>
              <a:t>de los </a:t>
            </a:r>
            <a:r>
              <a:rPr kumimoji="0" lang="es-ES" sz="14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municipios</a:t>
            </a:r>
            <a:r>
              <a:rPr kumimoji="0" lang="es-ES" sz="1400" i="0" u="none" strike="noStrike" kern="1200" cap="none" spc="0" normalizeH="0" baseline="0" noProof="0" dirty="0" smtClean="0">
                <a:ln>
                  <a:noFill/>
                </a:ln>
                <a:effectLst/>
                <a:uLnTx/>
                <a:uFillTx/>
                <a:latin typeface="Arial" pitchFamily="34" charset="0"/>
                <a:ea typeface="+mn-ea"/>
                <a:cs typeface="Arial" pitchFamily="34" charset="0"/>
              </a:rPr>
              <a:t> y de los órganos político administrativos de</a:t>
            </a:r>
            <a:r>
              <a:rPr kumimoji="0" lang="es-ES" sz="1400" i="0" u="none" strike="noStrike" kern="1200" cap="none" spc="0" normalizeH="0" noProof="0" dirty="0" smtClean="0">
                <a:ln>
                  <a:noFill/>
                </a:ln>
                <a:effectLst/>
                <a:uLnTx/>
                <a:uFillTx/>
                <a:latin typeface="Arial" pitchFamily="34" charset="0"/>
                <a:ea typeface="+mn-ea"/>
                <a:cs typeface="Arial" pitchFamily="34" charset="0"/>
              </a:rPr>
              <a:t> las demarcaciones territoriales del D.F.</a:t>
            </a:r>
            <a:r>
              <a:rPr kumimoji="0" lang="es-E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lang="es-ES" sz="1400" dirty="0" smtClean="0">
                <a:latin typeface="Arial" pitchFamily="34" charset="0"/>
                <a:cs typeface="Arial" pitchFamily="34" charset="0"/>
              </a:rPr>
              <a:t>:</a:t>
            </a:r>
          </a:p>
          <a:p>
            <a:pPr marL="274320" marR="0" lvl="0" indent="-274320" algn="just" defTabSz="914400" rtl="0" eaLnBrk="1" fontAlgn="auto" latinLnBrk="0" hangingPunct="1">
              <a:lnSpc>
                <a:spcPct val="114000"/>
              </a:lnSpc>
              <a:spcBef>
                <a:spcPts val="600"/>
              </a:spcBef>
              <a:spcAft>
                <a:spcPts val="0"/>
              </a:spcAft>
              <a:buClr>
                <a:schemeClr val="tx2"/>
              </a:buClr>
              <a:buSzPct val="73000"/>
              <a:buFont typeface="Wingdings 2"/>
              <a:buChar char=""/>
              <a:tabLst/>
              <a:defRPr/>
            </a:pPr>
            <a:endParaRPr kumimoji="0" lang="es-ES" sz="1400" b="1" i="0" u="none" strike="noStrike" kern="1200" cap="none" spc="0" normalizeH="0" baseline="0" noProof="0" dirty="0" smtClean="0">
              <a:ln>
                <a:noFill/>
              </a:ln>
              <a:solidFill>
                <a:schemeClr val="accent6">
                  <a:lumMod val="50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contable</a:t>
            </a:r>
            <a:endPar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buFont typeface="+mj-lt"/>
              <a:buAutoNum type="romanUcPeriod"/>
              <a:tabLst/>
              <a:defRPr/>
            </a:pPr>
            <a:r>
              <a:rPr kumimoji="0" lang="es-ES" sz="1400" b="1"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Información Presupuestaria</a:t>
            </a:r>
            <a:endPar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endParaRPr>
          </a:p>
          <a:p>
            <a:pPr marL="589788" marR="0" lvl="1" indent="-342900" algn="just" defTabSz="914400" rtl="0" eaLnBrk="1" fontAlgn="auto" latinLnBrk="0" hangingPunct="1">
              <a:lnSpc>
                <a:spcPct val="114000"/>
              </a:lnSpc>
              <a:spcBef>
                <a:spcPts val="500"/>
              </a:spcBef>
              <a:spcAft>
                <a:spcPts val="0"/>
              </a:spcAft>
              <a:buClr>
                <a:schemeClr val="accent4"/>
              </a:buClr>
              <a:buSzPct val="80000"/>
              <a:tabLst/>
              <a:defRPr/>
            </a:pPr>
            <a:r>
              <a:rPr kumimoji="0" lang="es-ES_tradnl" sz="1400" b="0" i="0" u="none" strike="noStrike" kern="1200" cap="none" spc="0" normalizeH="0" baseline="0" noProof="0" dirty="0" smtClean="0">
                <a:ln>
                  <a:noFill/>
                </a:ln>
                <a:solidFill>
                  <a:schemeClr val="tx1">
                    <a:tint val="85000"/>
                  </a:schemeClr>
                </a:solidFill>
                <a:effectLst/>
                <a:uLnTx/>
                <a:uFillTx/>
                <a:latin typeface="Arial" pitchFamily="34" charset="0"/>
                <a:ea typeface="+mn-ea"/>
                <a:cs typeface="Arial" pitchFamily="34" charset="0"/>
              </a:rPr>
              <a:t>				</a:t>
            </a:r>
            <a:r>
              <a:rPr kumimoji="0" lang="es-ES_tradnl" sz="1400" b="0" i="0" u="none" strike="noStrike" kern="1200" cap="none" spc="0" normalizeH="0" baseline="0" noProof="0" dirty="0" smtClean="0">
                <a:ln>
                  <a:noFill/>
                </a:ln>
                <a:effectLst/>
                <a:uLnTx/>
                <a:uFillTx/>
                <a:latin typeface="Arial" pitchFamily="34" charset="0"/>
                <a:ea typeface="+mn-ea"/>
                <a:cs typeface="Arial" pitchFamily="34" charset="0"/>
              </a:rPr>
              <a:t>	…en referencia al art. 48 LGCG</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s-MX"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_5 (1).gif"/>
          <p:cNvPicPr>
            <a:picLocks noChangeAspect="1"/>
          </p:cNvPicPr>
          <p:nvPr/>
        </p:nvPicPr>
        <p:blipFill>
          <a:blip r:embed="rId2" cstate="print"/>
          <a:stretch>
            <a:fillRect/>
          </a:stretch>
        </p:blipFill>
        <p:spPr>
          <a:xfrm>
            <a:off x="6492818" y="285728"/>
            <a:ext cx="2270141" cy="785818"/>
          </a:xfrm>
          <a:prstGeom prst="rect">
            <a:avLst/>
          </a:prstGeom>
        </p:spPr>
      </p:pic>
      <p:sp>
        <p:nvSpPr>
          <p:cNvPr id="9" name="8 Título"/>
          <p:cNvSpPr>
            <a:spLocks noGrp="1"/>
          </p:cNvSpPr>
          <p:nvPr>
            <p:ph type="title"/>
          </p:nvPr>
        </p:nvSpPr>
        <p:spPr>
          <a:xfrm>
            <a:off x="5143504" y="2157418"/>
            <a:ext cx="3674594" cy="2057400"/>
          </a:xfrm>
        </p:spPr>
        <p:txBody>
          <a:bodyPr>
            <a:noAutofit/>
          </a:bodyPr>
          <a:lstStyle/>
          <a:p>
            <a:pPr lvl="0" algn="ctr"/>
            <a: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Estructura de los tomos de la cuenta pública </a:t>
            </a:r>
            <a:br>
              <a:rPr lang="es-MX"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MX" sz="2800" dirty="0"/>
          </a:p>
        </p:txBody>
      </p:sp>
      <p:pic>
        <p:nvPicPr>
          <p:cNvPr id="7" name="6 Marcador de posición de imagen" descr="images (3).jpg"/>
          <p:cNvPicPr>
            <a:picLocks noGrp="1" noChangeAspect="1"/>
          </p:cNvPicPr>
          <p:nvPr>
            <p:ph type="pic" idx="1"/>
          </p:nvPr>
        </p:nvPicPr>
        <p:blipFill>
          <a:blip r:embed="rId3" cstate="print"/>
          <a:srcRect l="12534" r="12534"/>
          <a:stretch>
            <a:fillRect/>
          </a:stretch>
        </p:blipFill>
        <p:spPr/>
      </p:pic>
    </p:spTree>
  </p:cSld>
  <p:clrMapOvr>
    <a:masterClrMapping/>
  </p:clrMapOvr>
  <p:transition>
    <p:wheel spokes="8"/>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76272" y="1214422"/>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p:nvPr/>
        </p:nvCxnSpPr>
        <p:spPr>
          <a:xfrm rot="16200000" flipH="1">
            <a:off x="3607587" y="2821777"/>
            <a:ext cx="1000132"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11 Conector recto de flecha"/>
          <p:cNvCxnSpPr/>
          <p:nvPr/>
        </p:nvCxnSpPr>
        <p:spPr>
          <a:xfrm rot="5400000" flipH="1" flipV="1">
            <a:off x="3286128" y="4786310"/>
            <a:ext cx="1357298" cy="785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643306" y="3998916"/>
            <a:ext cx="78581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70" y="1142984"/>
          <a:ext cx="618650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2285992"/>
            <a:ext cx="3643338" cy="420884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357554" y="3714752"/>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2000240"/>
            <a:ext cx="1143008" cy="928693"/>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71462"/>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643050"/>
            <a:ext cx="3643338" cy="4116512"/>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600" dirty="0" smtClean="0"/>
          </a:p>
          <a:p>
            <a:pPr lvl="0">
              <a:buClr>
                <a:srgbClr val="7030A0"/>
              </a:buClr>
              <a:buSzPct val="80000"/>
            </a:pPr>
            <a:r>
              <a:rPr lang="es-ES" sz="1600" dirty="0" smtClean="0"/>
              <a:t>Anexos, establecidos en diferentes ordenamientos</a:t>
            </a:r>
          </a:p>
        </p:txBody>
      </p:sp>
    </p:spTree>
  </p:cSld>
  <p:clrMapOvr>
    <a:masterClrMapping/>
  </p:clrMapOvr>
  <p:transition>
    <p:pull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flipV="1">
            <a:off x="3286116" y="3214686"/>
            <a:ext cx="1071570" cy="357166"/>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13" name="12 Conector recto de flecha"/>
          <p:cNvCxnSpPr/>
          <p:nvPr/>
        </p:nvCxnSpPr>
        <p:spPr>
          <a:xfrm>
            <a:off x="3214678" y="1857364"/>
            <a:ext cx="1143008" cy="857255"/>
          </a:xfrm>
          <a:prstGeom prst="straightConnector1">
            <a:avLst/>
          </a:prstGeom>
          <a:ln>
            <a:solidFill>
              <a:srgbClr val="00B050"/>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4" name="3 Marcador de contenido"/>
          <p:cNvGraphicFramePr>
            <a:graphicFrameLocks noGrp="1"/>
          </p:cNvGraphicFramePr>
          <p:nvPr>
            <p:ph idx="1"/>
          </p:nvPr>
        </p:nvGraphicFramePr>
        <p:xfrm>
          <a:off x="71406" y="-214338"/>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02458735"/>
              </p:ext>
            </p:extLst>
          </p:nvPr>
        </p:nvGraphicFramePr>
        <p:xfrm>
          <a:off x="984066" y="171051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43819" y="1079858"/>
            <a:ext cx="3841757" cy="369332"/>
          </a:xfrm>
          <a:prstGeom prst="rect">
            <a:avLst/>
          </a:prstGeom>
          <a:noFill/>
        </p:spPr>
        <p:txBody>
          <a:bodyPr wrap="none" rtlCol="0">
            <a:spAutoFit/>
          </a:bodyPr>
          <a:lstStyle/>
          <a:p>
            <a:r>
              <a:rPr lang="es-MX" dirty="0" smtClean="0">
                <a:latin typeface="Arial Black" pitchFamily="34" charset="0"/>
              </a:rPr>
              <a:t>Los Sistemas Contables de…</a:t>
            </a:r>
            <a:endParaRPr lang="es-MX" dirty="0">
              <a:latin typeface="Arial Black" pitchFamily="34" charset="0"/>
            </a:endParaRPr>
          </a:p>
        </p:txBody>
      </p:sp>
      <p:sp>
        <p:nvSpPr>
          <p:cNvPr id="4" name="3 CuadroTexto"/>
          <p:cNvSpPr txBox="1"/>
          <p:nvPr/>
        </p:nvSpPr>
        <p:spPr>
          <a:xfrm>
            <a:off x="17390" y="6105048"/>
            <a:ext cx="8227573" cy="307777"/>
          </a:xfrm>
          <a:prstGeom prst="rect">
            <a:avLst/>
          </a:prstGeom>
          <a:noFill/>
        </p:spPr>
        <p:txBody>
          <a:bodyPr wrap="none" rtlCol="0">
            <a:spAutoFit/>
          </a:bodyPr>
          <a:lstStyle/>
          <a:p>
            <a:r>
              <a:rPr lang="es-MX" sz="1400" dirty="0" smtClean="0">
                <a:latin typeface="Arial Black" pitchFamily="34" charset="0"/>
              </a:rPr>
              <a:t>Deberán generar periódicamente, los estados e información financiera siguiente…</a:t>
            </a:r>
            <a:endParaRPr lang="es-MX" sz="1400" dirty="0">
              <a:latin typeface="Arial Black" pitchFamily="34" charset="0"/>
            </a:endParaRPr>
          </a:p>
        </p:txBody>
      </p:sp>
      <p:sp>
        <p:nvSpPr>
          <p:cNvPr id="5" name="4 CuadroTexto"/>
          <p:cNvSpPr txBox="1"/>
          <p:nvPr/>
        </p:nvSpPr>
        <p:spPr>
          <a:xfrm>
            <a:off x="3158142" y="6381328"/>
            <a:ext cx="5014258" cy="307777"/>
          </a:xfrm>
          <a:prstGeom prst="rect">
            <a:avLst/>
          </a:prstGeom>
          <a:noFill/>
        </p:spPr>
        <p:txBody>
          <a:bodyPr wrap="none" rtlCol="0">
            <a:spAutoFit/>
          </a:bodyPr>
          <a:lstStyle/>
          <a:p>
            <a:r>
              <a:rPr lang="es-MX" sz="1400" dirty="0" smtClean="0"/>
              <a:t>(Art. 53 Fracción I en relación al Art. 46 </a:t>
            </a:r>
            <a:r>
              <a:rPr lang="es-MX" sz="1400" dirty="0" err="1" smtClean="0"/>
              <a:t>Fracc</a:t>
            </a:r>
            <a:r>
              <a:rPr lang="es-MX" sz="1400" dirty="0" smtClean="0"/>
              <a:t> I de la LGCG)</a:t>
            </a:r>
            <a:endParaRPr lang="es-MX" sz="1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Tree>
  </p:cSld>
  <p:clrMapOvr>
    <a:masterClrMapping/>
  </p:clrMapOvr>
  <p:transition>
    <p:cover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11 Conector recto de flecha"/>
          <p:cNvCxnSpPr/>
          <p:nvPr/>
        </p:nvCxnSpPr>
        <p:spPr>
          <a:xfrm>
            <a:off x="3143240" y="3571852"/>
            <a:ext cx="1214446" cy="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aphicFrame>
        <p:nvGraphicFramePr>
          <p:cNvPr id="4" name="3 Marcador de contenido"/>
          <p:cNvGraphicFramePr>
            <a:graphicFrameLocks noGrp="1"/>
          </p:cNvGraphicFramePr>
          <p:nvPr>
            <p:ph idx="1"/>
          </p:nvPr>
        </p:nvGraphicFramePr>
        <p:xfrm>
          <a:off x="142844" y="401637"/>
          <a:ext cx="4214842" cy="53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00562" y="1500174"/>
            <a:ext cx="3643338" cy="4147289"/>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lvl="0">
              <a:buClr>
                <a:srgbClr val="7030A0"/>
              </a:buClr>
              <a:buSzPct val="80000"/>
            </a:pPr>
            <a:r>
              <a:rPr lang="es-ES" sz="1600" dirty="0" smtClean="0"/>
              <a:t>Información Contable</a:t>
            </a:r>
          </a:p>
          <a:p>
            <a:pPr marL="539750" lvl="1" indent="-82550">
              <a:lnSpc>
                <a:spcPct val="150000"/>
              </a:lnSpc>
              <a:buClr>
                <a:srgbClr val="990099"/>
              </a:buClr>
              <a:buFont typeface="Wingdings" pitchFamily="2" charset="2"/>
              <a:buChar char="§"/>
              <a:defRPr/>
            </a:pPr>
            <a:r>
              <a:rPr lang="es-ES" sz="900" dirty="0" smtClean="0"/>
              <a:t>Estado de Situación Financiera</a:t>
            </a:r>
          </a:p>
          <a:p>
            <a:pPr marL="539750" lvl="1" indent="-82550">
              <a:lnSpc>
                <a:spcPct val="150000"/>
              </a:lnSpc>
              <a:buClr>
                <a:srgbClr val="990099"/>
              </a:buClr>
              <a:buFont typeface="Wingdings" pitchFamily="2" charset="2"/>
              <a:buChar char="§"/>
              <a:defRPr/>
            </a:pPr>
            <a:r>
              <a:rPr lang="es-ES" sz="900" dirty="0" smtClean="0"/>
              <a:t>Estado de Actividades</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de Variaciones en la Hacienda Pública/Patrimonio</a:t>
            </a:r>
            <a:endParaRPr lang="es-ES_tradnl" sz="900" dirty="0" smtClean="0"/>
          </a:p>
          <a:p>
            <a:pPr lvl="1">
              <a:lnSpc>
                <a:spcPct val="150000"/>
              </a:lnSpc>
              <a:buClr>
                <a:srgbClr val="990099"/>
              </a:buClr>
              <a:buFont typeface="Wingdings" pitchFamily="2" charset="2"/>
              <a:buChar char="§"/>
              <a:defRPr/>
            </a:pPr>
            <a:r>
              <a:rPr lang="es-ES" sz="900" dirty="0" smtClean="0"/>
              <a:t>  Estado de Flujos de Efectivo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del Activo</a:t>
            </a:r>
            <a:endParaRPr lang="es-ES_tradnl" sz="900" dirty="0" smtClean="0"/>
          </a:p>
          <a:p>
            <a:pPr marL="539750" lvl="1" indent="-82550">
              <a:lnSpc>
                <a:spcPct val="150000"/>
              </a:lnSpc>
              <a:buClr>
                <a:srgbClr val="990099"/>
              </a:buClr>
              <a:buFont typeface="Wingdings" pitchFamily="2" charset="2"/>
              <a:buChar char="§"/>
              <a:defRPr/>
            </a:pPr>
            <a:r>
              <a:rPr lang="es-ES" sz="900" dirty="0" smtClean="0"/>
              <a:t>Estado Analítico de la Deuda y Otros Pasivos</a:t>
            </a:r>
          </a:p>
          <a:p>
            <a:pPr marL="539750" lvl="1" indent="-82550">
              <a:lnSpc>
                <a:spcPct val="150000"/>
              </a:lnSpc>
              <a:buClr>
                <a:srgbClr val="990099"/>
              </a:buClr>
              <a:buFont typeface="Wingdings" pitchFamily="2" charset="2"/>
              <a:buChar char="§"/>
              <a:defRPr/>
            </a:pPr>
            <a:r>
              <a:rPr lang="es-ES" sz="900" dirty="0" smtClean="0"/>
              <a:t>Informes sobre Pasivos Contingentes</a:t>
            </a:r>
            <a:endParaRPr lang="es-ES_tradnl" sz="900" dirty="0" smtClean="0"/>
          </a:p>
          <a:p>
            <a:pPr marL="539750" lvl="1" indent="-82550">
              <a:lnSpc>
                <a:spcPct val="150000"/>
              </a:lnSpc>
              <a:buClr>
                <a:srgbClr val="990099"/>
              </a:buClr>
              <a:buFont typeface="Wingdings" pitchFamily="2" charset="2"/>
              <a:buChar char="§"/>
              <a:defRPr/>
            </a:pPr>
            <a:r>
              <a:rPr lang="es-ES" sz="900" dirty="0" smtClean="0"/>
              <a:t>Notas a los Estados Financieros</a:t>
            </a:r>
          </a:p>
          <a:p>
            <a:pPr marL="539750" lvl="1" indent="-82550">
              <a:lnSpc>
                <a:spcPct val="150000"/>
              </a:lnSpc>
              <a:buClr>
                <a:srgbClr val="990099"/>
              </a:buClr>
              <a:buFont typeface="Wingdings" pitchFamily="2" charset="2"/>
              <a:buChar char="§"/>
              <a:defRPr/>
            </a:pPr>
            <a:r>
              <a:rPr lang="es-ES" sz="900" dirty="0" smtClean="0"/>
              <a:t>Estado de Cambios en la Situación Financiera</a:t>
            </a:r>
            <a:endParaRPr lang="es-ES" sz="2800" dirty="0" smtClean="0"/>
          </a:p>
          <a:p>
            <a:pPr lvl="0">
              <a:buClr>
                <a:srgbClr val="7030A0"/>
              </a:buClr>
              <a:buSzPct val="80000"/>
            </a:pPr>
            <a:r>
              <a:rPr lang="es-ES" sz="1600" dirty="0" smtClean="0"/>
              <a:t>Información Presupuestaria</a:t>
            </a:r>
          </a:p>
          <a:p>
            <a:pPr marL="539750" lvl="1" indent="-82550">
              <a:lnSpc>
                <a:spcPct val="150000"/>
              </a:lnSpc>
              <a:buClr>
                <a:srgbClr val="990099"/>
              </a:buClr>
              <a:buFont typeface="Wingdings" pitchFamily="2" charset="2"/>
              <a:buChar char="§"/>
              <a:defRPr/>
            </a:pPr>
            <a:r>
              <a:rPr lang="es-ES" sz="900" dirty="0" smtClean="0"/>
              <a:t>Estado Analítico de Ingresos</a:t>
            </a:r>
          </a:p>
          <a:p>
            <a:pPr marL="539750" lvl="1" indent="-82550">
              <a:lnSpc>
                <a:spcPct val="150000"/>
              </a:lnSpc>
              <a:buClr>
                <a:srgbClr val="990099"/>
              </a:buClr>
              <a:buFont typeface="Wingdings" pitchFamily="2" charset="2"/>
              <a:buChar char="§"/>
              <a:defRPr/>
            </a:pPr>
            <a:r>
              <a:rPr lang="es-ES" sz="900" dirty="0" smtClean="0"/>
              <a:t>Estado Analítico del Ejercicio del Presupuesto de Egresos</a:t>
            </a:r>
            <a:endParaRPr lang="es-ES_tradnl" sz="900" dirty="0" smtClean="0"/>
          </a:p>
          <a:p>
            <a:pPr lvl="0">
              <a:buClr>
                <a:srgbClr val="7030A0"/>
              </a:buClr>
              <a:buSzPct val="80000"/>
            </a:pPr>
            <a:r>
              <a:rPr lang="es-ES" sz="1600" dirty="0" smtClean="0"/>
              <a:t>Información Programática</a:t>
            </a:r>
          </a:p>
          <a:p>
            <a:pPr lvl="0">
              <a:buClr>
                <a:srgbClr val="7030A0"/>
              </a:buClr>
              <a:buSzPct val="80000"/>
            </a:pPr>
            <a:endParaRPr lang="es-ES" sz="700" dirty="0" smtClean="0"/>
          </a:p>
          <a:p>
            <a:pPr lvl="0">
              <a:buClr>
                <a:srgbClr val="7030A0"/>
              </a:buClr>
              <a:buSzPct val="80000"/>
            </a:pPr>
            <a:r>
              <a:rPr lang="es-ES" sz="1600" dirty="0" smtClean="0"/>
              <a:t>Anexos, establecidos en diferentes ordenamientos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
        <p:nvSpPr>
          <p:cNvPr id="7" name="6 CuadroTexto"/>
          <p:cNvSpPr txBox="1"/>
          <p:nvPr/>
        </p:nvSpPr>
        <p:spPr>
          <a:xfrm>
            <a:off x="1500166" y="5929330"/>
            <a:ext cx="5549340" cy="369332"/>
          </a:xfrm>
          <a:prstGeom prst="rect">
            <a:avLst/>
          </a:prstGeom>
          <a:noFill/>
        </p:spPr>
        <p:txBody>
          <a:bodyPr wrap="none" rtlCol="0">
            <a:spAutoFit/>
          </a:bodyPr>
          <a:lstStyle/>
          <a:p>
            <a:r>
              <a:rPr lang="es-MX" b="1" dirty="0" smtClean="0">
                <a:latin typeface="Arial" pitchFamily="34" charset="0"/>
                <a:cs typeface="Arial" pitchFamily="34" charset="0"/>
              </a:rPr>
              <a:t>A continuación se describe el sector paraestatal:</a:t>
            </a:r>
            <a:endParaRPr lang="es-MX" b="1" dirty="0">
              <a:latin typeface="Arial" pitchFamily="34" charset="0"/>
              <a:cs typeface="Arial" pitchFamily="34" charset="0"/>
            </a:endParaRPr>
          </a:p>
        </p:txBody>
      </p:sp>
      <p:sp>
        <p:nvSpPr>
          <p:cNvPr id="8" name="7 Flecha abajo"/>
          <p:cNvSpPr/>
          <p:nvPr/>
        </p:nvSpPr>
        <p:spPr>
          <a:xfrm>
            <a:off x="4143372" y="6357958"/>
            <a:ext cx="357190" cy="3571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cSld>
  <p:clrMapOvr>
    <a:masterClrMapping/>
  </p:clrMapOvr>
  <p:transition>
    <p:cover dir="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169876"/>
          </a:xfrm>
        </p:spPr>
        <p:txBody>
          <a:bodyPr>
            <a:normAutofit fontScale="85000" lnSpcReduction="20000"/>
          </a:bodyPr>
          <a:lstStyle/>
          <a:p>
            <a:pPr marL="0" indent="0" algn="r">
              <a:lnSpc>
                <a:spcPct val="120000"/>
              </a:lnSpc>
              <a:buNone/>
              <a:defRPr/>
            </a:pPr>
            <a:r>
              <a:rPr lang="es-MX" sz="4700" b="1" dirty="0" smtClean="0">
                <a:solidFill>
                  <a:srgbClr val="FF0000"/>
                </a:solidFill>
                <a:latin typeface="Arial" pitchFamily="34" charset="0"/>
                <a:cs typeface="Arial" pitchFamily="34" charset="0"/>
              </a:rPr>
              <a:t>TOMO 7</a:t>
            </a:r>
          </a:p>
          <a:p>
            <a:pPr marL="0" indent="0" algn="just">
              <a:lnSpc>
                <a:spcPct val="120000"/>
              </a:lnSpc>
              <a:buNone/>
              <a:defRPr/>
            </a:pPr>
            <a:endParaRPr lang="es-MX" sz="2800" b="1" dirty="0" smtClean="0">
              <a:solidFill>
                <a:srgbClr val="0070C0"/>
              </a:solidFill>
              <a:latin typeface="Arial" pitchFamily="34" charset="0"/>
              <a:cs typeface="Arial" pitchFamily="34" charset="0"/>
            </a:endParaRPr>
          </a:p>
          <a:p>
            <a:pPr marL="0" indent="0" algn="just">
              <a:lnSpc>
                <a:spcPct val="120000"/>
              </a:lnSpc>
              <a:buNone/>
              <a:defRPr/>
            </a:pPr>
            <a:r>
              <a:rPr lang="es-MX" sz="2800" b="1" dirty="0" smtClean="0">
                <a:solidFill>
                  <a:srgbClr val="0070C0"/>
                </a:solidFill>
                <a:latin typeface="Arial" pitchFamily="34" charset="0"/>
                <a:cs typeface="Arial" pitchFamily="34" charset="0"/>
              </a:rPr>
              <a:t>Para el caso de las Entidades Federativas y de los municipios según les corresponda:</a:t>
            </a:r>
          </a:p>
          <a:p>
            <a:pPr marL="0" indent="0" algn="just">
              <a:lnSpc>
                <a:spcPct val="120000"/>
              </a:lnSpc>
              <a:buNone/>
              <a:defRPr/>
            </a:pPr>
            <a:endParaRPr lang="es-MX" sz="2800" dirty="0" smtClean="0">
              <a:latin typeface="Arial" pitchFamily="34" charset="0"/>
              <a:cs typeface="Arial" pitchFamily="34" charset="0"/>
            </a:endParaRPr>
          </a:p>
          <a:p>
            <a:pPr marL="109537" indent="0" algn="just">
              <a:lnSpc>
                <a:spcPct val="120000"/>
              </a:lnSpc>
              <a:buNone/>
              <a:defRPr/>
            </a:pPr>
            <a:r>
              <a:rPr lang="es-MX" sz="2800" b="1" dirty="0" smtClean="0">
                <a:latin typeface="Arial" pitchFamily="34" charset="0"/>
                <a:cs typeface="Arial" pitchFamily="34" charset="0"/>
              </a:rPr>
              <a:t>1) Entidades Paraestatales y Fideicomisos No empresariales y No Financieros.</a:t>
            </a:r>
            <a:endParaRPr lang="es-MX" sz="2800" dirty="0" smtClean="0">
              <a:latin typeface="Arial" pitchFamily="34" charset="0"/>
              <a:cs typeface="Arial" pitchFamily="34" charset="0"/>
            </a:endParaRPr>
          </a:p>
          <a:p>
            <a:pPr algn="just">
              <a:lnSpc>
                <a:spcPct val="120000"/>
              </a:lnSpc>
            </a:pPr>
            <a:r>
              <a:rPr lang="es-ES" sz="2800" dirty="0" smtClean="0">
                <a:latin typeface="Arial" panose="020B0604020202020204" pitchFamily="34" charset="0"/>
                <a:cs typeface="Arial" panose="020B0604020202020204" pitchFamily="34" charset="0"/>
              </a:rPr>
              <a:t>Son las entidades creadas como organismos descentralizados conforme con lo dispuesto por la Ley Orgánica de la Administración Pública Federal, controladas por los gobiernos y que no operen como empresas, cuyo objeto es:</a:t>
            </a:r>
          </a:p>
        </p:txBody>
      </p:sp>
      <p:sp>
        <p:nvSpPr>
          <p:cNvPr id="6" name="5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
        <p:nvSpPr>
          <p:cNvPr id="4" name="3 CuadroTexto"/>
          <p:cNvSpPr txBox="1"/>
          <p:nvPr/>
        </p:nvSpPr>
        <p:spPr>
          <a:xfrm>
            <a:off x="7020272" y="6381328"/>
            <a:ext cx="587020" cy="261610"/>
          </a:xfrm>
          <a:prstGeom prst="rect">
            <a:avLst/>
          </a:prstGeom>
          <a:noFill/>
        </p:spPr>
        <p:txBody>
          <a:bodyPr wrap="none" rtlCol="0">
            <a:spAutoFit/>
          </a:bodyPr>
          <a:lstStyle/>
          <a:p>
            <a:r>
              <a:rPr lang="es-MX" sz="1100" dirty="0" smtClean="0">
                <a:solidFill>
                  <a:schemeClr val="bg1">
                    <a:lumMod val="65000"/>
                  </a:schemeClr>
                </a:solidFill>
              </a:rPr>
              <a:t>LOAPF</a:t>
            </a:r>
            <a:endParaRPr lang="es-MX" sz="1100" dirty="0">
              <a:solidFill>
                <a:schemeClr val="bg1">
                  <a:lumMod val="65000"/>
                </a:schemeClr>
              </a:solidFill>
            </a:endParaRPr>
          </a:p>
        </p:txBody>
      </p:sp>
    </p:spTree>
  </p:cSld>
  <p:clrMapOvr>
    <a:masterClrMapping/>
  </p:clrMapOvr>
  <p:transition>
    <p:strips dir="ld"/>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45272"/>
            <a:ext cx="7239000" cy="5169876"/>
          </a:xfrm>
        </p:spPr>
        <p:txBody>
          <a:bodyPr>
            <a:noAutofit/>
          </a:bodyPr>
          <a:lstStyle/>
          <a:p>
            <a:pPr lvl="1" algn="just"/>
            <a:r>
              <a:rPr lang="es-ES" sz="2000" dirty="0" smtClean="0">
                <a:latin typeface="Arial" panose="020B0604020202020204" pitchFamily="34" charset="0"/>
                <a:cs typeface="Arial" panose="020B0604020202020204" pitchFamily="34" charset="0"/>
              </a:rPr>
              <a:t>La realización de actividades correspondientes a las áreas estratégicas o prioritarias;</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prestación de un servicio público o social; o</a:t>
            </a:r>
            <a:endParaRPr lang="es-MX" sz="2000" dirty="0" smtClean="0">
              <a:latin typeface="Arial" panose="020B0604020202020204" pitchFamily="34" charset="0"/>
              <a:cs typeface="Arial" panose="020B0604020202020204" pitchFamily="34" charset="0"/>
            </a:endParaRPr>
          </a:p>
          <a:p>
            <a:pPr lvl="1" algn="just"/>
            <a:r>
              <a:rPr lang="es-ES" sz="2000" dirty="0" smtClean="0">
                <a:latin typeface="Arial" panose="020B0604020202020204" pitchFamily="34" charset="0"/>
                <a:cs typeface="Arial" panose="020B0604020202020204" pitchFamily="34" charset="0"/>
              </a:rPr>
              <a:t>La obtención o aplicación de recursos para fines de asistencia o seguridad social.</a:t>
            </a:r>
            <a:endParaRPr lang="es-MX" sz="2000" dirty="0" smtClean="0">
              <a:latin typeface="Arial" panose="020B0604020202020204" pitchFamily="34" charset="0"/>
              <a:cs typeface="Arial" panose="020B0604020202020204" pitchFamily="34" charset="0"/>
            </a:endParaRPr>
          </a:p>
          <a:p>
            <a:pPr marL="109537" indent="0" algn="just">
              <a:buNone/>
              <a:defRPr/>
            </a:pPr>
            <a:endParaRPr lang="es-MX" sz="2000" dirty="0" smtClean="0">
              <a:latin typeface="Arial" panose="020B0604020202020204" pitchFamily="34" charset="0"/>
              <a:cs typeface="Arial" panose="020B0604020202020204" pitchFamily="34" charset="0"/>
            </a:endParaRPr>
          </a:p>
          <a:p>
            <a:pPr algn="just">
              <a:defRPr/>
            </a:pPr>
            <a:r>
              <a:rPr lang="es-MX" sz="2000" dirty="0" smtClean="0">
                <a:latin typeface="Arial" panose="020B0604020202020204" pitchFamily="34" charset="0"/>
                <a:cs typeface="Arial" panose="020B0604020202020204" pitchFamily="34" charset="0"/>
              </a:rPr>
              <a:t>Fideicomisos creados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no empresariales y no financieras.</a:t>
            </a:r>
            <a:endParaRPr lang="es-MX" sz="20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357166"/>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anose="020B0604020202020204" pitchFamily="34" charset="0"/>
                <a:cs typeface="Arial" panose="020B0604020202020204" pitchFamily="34" charset="0"/>
              </a:rPr>
              <a:t>2) Instituciones Públicas de Seguridad Social.</a:t>
            </a:r>
          </a:p>
          <a:p>
            <a:pPr algn="just">
              <a:defRPr/>
            </a:pPr>
            <a:r>
              <a:rPr lang="es-MX" sz="2000" dirty="0" smtClean="0">
                <a:latin typeface="Arial" panose="020B0604020202020204" pitchFamily="34" charset="0"/>
                <a:cs typeface="Arial" panose="020B0604020202020204" pitchFamily="34" charset="0"/>
              </a:rPr>
              <a:t>Son por sí mismas regímenes dedicados a la prestación de la seguridad social y de servicios médicos, que son promovidos por las autoridades públicas; cuentan con financiamiento del Estado, de los asalariados y de los empleadores, ofreciendo sus servicios a amplios grupos de la población, que se adhieren en forma institucional o voluntaria.</a:t>
            </a:r>
          </a:p>
          <a:p>
            <a:pPr marL="109537" indent="0" algn="just">
              <a:buNone/>
              <a:defRPr/>
            </a:pPr>
            <a:endParaRPr lang="es-MX" sz="2000" dirty="0" smtClean="0">
              <a:latin typeface="Arial" panose="020B0604020202020204" pitchFamily="34" charset="0"/>
              <a:cs typeface="Arial" panose="020B0604020202020204" pitchFamily="34" charset="0"/>
            </a:endParaRPr>
          </a:p>
          <a:p>
            <a:pPr lvl="1" algn="just">
              <a:defRPr/>
            </a:pPr>
            <a:r>
              <a:rPr lang="es-MX" sz="1600" dirty="0" smtClean="0">
                <a:latin typeface="Arial" panose="020B0604020202020204" pitchFamily="34" charset="0"/>
                <a:cs typeface="Arial" panose="020B0604020202020204" pitchFamily="34" charset="0"/>
              </a:rPr>
              <a:t>El Instituto Mexicano del Seguro Social (Tripartito)</a:t>
            </a:r>
          </a:p>
          <a:p>
            <a:pPr lvl="1" algn="just">
              <a:defRPr/>
            </a:pPr>
            <a:r>
              <a:rPr lang="es-MX" sz="1600" dirty="0" smtClean="0">
                <a:latin typeface="Arial" panose="020B0604020202020204" pitchFamily="34" charset="0"/>
                <a:cs typeface="Arial" panose="020B0604020202020204" pitchFamily="34" charset="0"/>
              </a:rPr>
              <a:t>El Instituto de Seguridad y Servicios Sociales de los Trabajadores del Estado (Bipartito)</a:t>
            </a:r>
          </a:p>
          <a:p>
            <a:pPr lvl="1" algn="just">
              <a:defRPr/>
            </a:pPr>
            <a:r>
              <a:rPr lang="es-MX" sz="1600" dirty="0" smtClean="0">
                <a:latin typeface="Arial" panose="020B0604020202020204" pitchFamily="34" charset="0"/>
                <a:cs typeface="Arial" panose="020B0604020202020204" pitchFamily="34" charset="0"/>
              </a:rPr>
              <a:t>El Instituto de Seguridad Social para las Fuerzas Armadas Mexicanas (personalidad jurídica y recursos propios)</a:t>
            </a:r>
          </a:p>
          <a:p>
            <a:pPr>
              <a:buNone/>
            </a:pPr>
            <a:endParaRPr lang="es-MX" sz="2000" dirty="0"/>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7239000" cy="5169876"/>
          </a:xfrm>
        </p:spPr>
        <p:txBody>
          <a:bodyPr>
            <a:noAutofit/>
          </a:bodyPr>
          <a:lstStyle/>
          <a:p>
            <a:pPr marL="109537" indent="0">
              <a:buNone/>
              <a:defRPr/>
            </a:pPr>
            <a:r>
              <a:rPr lang="es-MX" sz="1800" b="1" dirty="0" smtClean="0">
                <a:latin typeface="Arial" pitchFamily="34" charset="0"/>
                <a:cs typeface="Arial" pitchFamily="34" charset="0"/>
              </a:rPr>
              <a:t>3) Entidades Paraestatales Empresariales No financieras con Participación Estatal Mayoritaria.</a:t>
            </a:r>
          </a:p>
          <a:p>
            <a:pPr marL="109537" indent="0">
              <a:buNone/>
              <a:defRPr/>
            </a:pPr>
            <a:endParaRPr lang="es-MX" sz="18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Está constituido por las empresas públicas residentes en el país, cuya función principal es la de producir bienes y servicios no financieros para su venta a precios económicamente significativos (de mercado) </a:t>
            </a:r>
            <a:r>
              <a:rPr lang="es-AR" sz="1700" dirty="0" smtClean="0">
                <a:latin typeface="Arial" pitchFamily="34" charset="0"/>
                <a:cs typeface="Arial" pitchFamily="34" charset="0"/>
              </a:rPr>
              <a:t>y que están controladas directa o indirectamente por unidades gubernamentales</a:t>
            </a:r>
            <a:r>
              <a:rPr lang="es-MX" sz="1700" dirty="0" smtClean="0">
                <a:latin typeface="Arial" pitchFamily="34" charset="0"/>
                <a:cs typeface="Arial" pitchFamily="34" charset="0"/>
              </a:rPr>
              <a:t>.</a:t>
            </a:r>
          </a:p>
          <a:p>
            <a:pPr algn="just">
              <a:buNone/>
              <a:defRPr/>
            </a:pPr>
            <a:endParaRPr lang="es-MX" sz="1700" dirty="0" smtClean="0">
              <a:latin typeface="Arial" pitchFamily="34" charset="0"/>
              <a:cs typeface="Arial" pitchFamily="34" charset="0"/>
            </a:endParaRPr>
          </a:p>
          <a:p>
            <a:pPr algn="just">
              <a:defRPr/>
            </a:pPr>
            <a:r>
              <a:rPr lang="es-MX" sz="1700" dirty="0" smtClean="0">
                <a:latin typeface="Arial" pitchFamily="34" charset="0"/>
                <a:cs typeface="Arial" pitchFamily="34" charset="0"/>
              </a:rPr>
              <a:t>En general, este subsector incluye a todas las empresas paraestatales no financieras, de cualquier naturaleza en las que unidades del Gobierno Federal, Estatal o Municipal o una o más de sus entidades paraestatales, conjunta o separadamente, aporten o sean propietarios de más de 50% del Capital Social, nombren a la mayoría de los miembros de su </a:t>
            </a:r>
            <a:r>
              <a:rPr lang="es-AR" sz="1700" dirty="0" smtClean="0">
                <a:latin typeface="Arial" pitchFamily="34" charset="0"/>
                <a:cs typeface="Arial" pitchFamily="34" charset="0"/>
              </a:rPr>
              <a:t>consejo de Administración, Junta Directiva u Órgano de Gobierno, </a:t>
            </a:r>
            <a:r>
              <a:rPr lang="es-MX" sz="1700" dirty="0" smtClean="0">
                <a:latin typeface="Arial" pitchFamily="34" charset="0"/>
                <a:cs typeface="Arial" pitchFamily="34" charset="0"/>
              </a:rPr>
              <a:t>o bien designen al Presidente o Director General con facultades para vetar acuerdos del propio órgano directivo.</a:t>
            </a:r>
          </a:p>
          <a:p>
            <a:pPr>
              <a:buNone/>
            </a:pPr>
            <a:endParaRPr lang="es-MX" sz="1600" dirty="0"/>
          </a:p>
        </p:txBody>
      </p:sp>
      <p:sp>
        <p:nvSpPr>
          <p:cNvPr id="5" name="7 CuadroTexto"/>
          <p:cNvSpPr txBox="1">
            <a:spLocks noChangeArrowheads="1"/>
          </p:cNvSpPr>
          <p:nvPr/>
        </p:nvSpPr>
        <p:spPr bwMode="auto">
          <a:xfrm>
            <a:off x="2428860" y="6215082"/>
            <a:ext cx="5643563" cy="461665"/>
          </a:xfrm>
          <a:prstGeom prst="rect">
            <a:avLst/>
          </a:prstGeom>
          <a:noFill/>
          <a:ln w="9525">
            <a:noFill/>
            <a:miter lim="800000"/>
            <a:headEnd/>
            <a:tailEnd/>
          </a:ln>
        </p:spPr>
        <p:txBody>
          <a:bodyPr>
            <a:spAutoFit/>
          </a:bodyPr>
          <a:lstStyle/>
          <a:p>
            <a:pPr algn="r"/>
            <a:r>
              <a:rPr lang="es-MX" sz="1200" b="1" dirty="0">
                <a:latin typeface="Arial" pitchFamily="34" charset="0"/>
                <a:cs typeface="Arial" pitchFamily="34" charset="0"/>
              </a:rPr>
              <a:t>Acuerdo por el que se </a:t>
            </a:r>
            <a:r>
              <a:rPr lang="es-MX" sz="1200" b="1" dirty="0" smtClean="0">
                <a:latin typeface="Arial" pitchFamily="34" charset="0"/>
                <a:cs typeface="Arial" pitchFamily="34" charset="0"/>
              </a:rPr>
              <a:t>emite la clasificación administrativa </a:t>
            </a:r>
          </a:p>
          <a:p>
            <a:pPr algn="r"/>
            <a:r>
              <a:rPr lang="es-MX" sz="1200" b="1" dirty="0" smtClean="0">
                <a:latin typeface="Arial" pitchFamily="34" charset="0"/>
                <a:cs typeface="Arial" pitchFamily="34" charset="0"/>
              </a:rPr>
              <a:t>DOF 07-Julio-2011</a:t>
            </a:r>
            <a:endParaRPr lang="es-MX" sz="1200" b="1" dirty="0">
              <a:latin typeface="Arial" pitchFamily="34" charset="0"/>
              <a:cs typeface="Arial" pitchFamily="34" charset="0"/>
            </a:endParaRPr>
          </a:p>
        </p:txBody>
      </p:sp>
      <p:sp>
        <p:nvSpPr>
          <p:cNvPr id="7" name="6 Rectángulo"/>
          <p:cNvSpPr/>
          <p:nvPr/>
        </p:nvSpPr>
        <p:spPr>
          <a:xfrm>
            <a:off x="428596" y="214291"/>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02396"/>
            <a:ext cx="7239000" cy="5169876"/>
          </a:xfrm>
        </p:spPr>
        <p:txBody>
          <a:bodyPr>
            <a:noAutofit/>
          </a:bodyPr>
          <a:lstStyle/>
          <a:p>
            <a:pPr marL="109537" indent="0">
              <a:buNone/>
              <a:defRPr/>
            </a:pPr>
            <a:r>
              <a:rPr lang="es-MX" sz="2000" b="1" dirty="0" smtClean="0">
                <a:latin typeface="Arial" pitchFamily="34" charset="0"/>
                <a:cs typeface="Arial" pitchFamily="34" charset="0"/>
              </a:rPr>
              <a:t>4) Fideicomisos Empresariales No Financieros con Participación Estatal Mayoritaria.</a:t>
            </a:r>
          </a:p>
          <a:p>
            <a:pPr marL="109537" indent="0">
              <a:buNone/>
              <a:defRPr/>
            </a:pPr>
            <a:endParaRPr lang="es-MX" sz="2000" b="1" dirty="0" smtClean="0">
              <a:latin typeface="Arial" pitchFamily="34" charset="0"/>
              <a:cs typeface="Arial" pitchFamily="34" charset="0"/>
            </a:endParaRPr>
          </a:p>
          <a:p>
            <a:pPr algn="just">
              <a:buFont typeface="Wingdings" panose="05000000000000000000" pitchFamily="2" charset="2"/>
              <a:buChar char="Ø"/>
              <a:defRPr/>
            </a:pPr>
            <a:r>
              <a:rPr lang="es-MX" sz="2000" dirty="0" smtClean="0">
                <a:latin typeface="Arial" panose="020B0604020202020204" pitchFamily="34" charset="0"/>
                <a:cs typeface="Arial" panose="020B0604020202020204" pitchFamily="34" charset="0"/>
              </a:rPr>
              <a:t>Fideicomisos 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no financieras.</a:t>
            </a:r>
            <a:endParaRPr lang="es-MX" sz="2000" dirty="0" smtClean="0">
              <a:latin typeface="Arial" pitchFamily="34" charset="0"/>
              <a:cs typeface="Arial" pitchFamily="34" charset="0"/>
            </a:endParaRPr>
          </a:p>
          <a:p>
            <a:pPr>
              <a:buNone/>
            </a:pPr>
            <a:endParaRPr lang="es-MX" sz="1800" dirty="0"/>
          </a:p>
        </p:txBody>
      </p:sp>
      <p:sp>
        <p:nvSpPr>
          <p:cNvPr id="5" name="7 CuadroTexto"/>
          <p:cNvSpPr txBox="1">
            <a:spLocks noChangeArrowheads="1"/>
          </p:cNvSpPr>
          <p:nvPr/>
        </p:nvSpPr>
        <p:spPr bwMode="auto">
          <a:xfrm>
            <a:off x="2428860" y="6072206"/>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1800" b="1" dirty="0" smtClean="0">
                <a:latin typeface="Arial" pitchFamily="34" charset="0"/>
                <a:cs typeface="Arial" pitchFamily="34" charset="0"/>
              </a:rPr>
              <a:t>5) Entidades Paraestatales Empresariales Financieras Monetarias con Participación Estatal Mayoritaria.</a:t>
            </a:r>
          </a:p>
          <a:p>
            <a:pPr marL="109537" indent="0">
              <a:buNone/>
              <a:defRPr/>
            </a:pPr>
            <a:endParaRPr lang="es-MX" sz="1600" dirty="0" smtClean="0">
              <a:latin typeface="Arial" pitchFamily="34" charset="0"/>
              <a:cs typeface="Arial" pitchFamily="34" charset="0"/>
            </a:endParaRPr>
          </a:p>
          <a:p>
            <a:pPr algn="just">
              <a:defRPr/>
            </a:pPr>
            <a:r>
              <a:rPr lang="es-AR" sz="1600" dirty="0" smtClean="0">
                <a:latin typeface="Arial" panose="020B0604020202020204" pitchFamily="34" charset="0"/>
                <a:cs typeface="Arial" panose="020B0604020202020204" pitchFamily="34" charset="0"/>
              </a:rPr>
              <a:t>Son empresas residentes controladas directa o indirectamente por unidades del Gobierno General que prestan servicios financieros, entre ellas el Banco de México y el resto de las instituciones públicas financieras. </a:t>
            </a:r>
          </a:p>
          <a:p>
            <a:pPr algn="just">
              <a:defRPr/>
            </a:pPr>
            <a:r>
              <a:rPr lang="es-AR" sz="1600" dirty="0" smtClean="0">
                <a:latin typeface="Arial" panose="020B0604020202020204" pitchFamily="34" charset="0"/>
                <a:cs typeface="Arial" panose="020B0604020202020204" pitchFamily="34" charset="0"/>
              </a:rPr>
              <a:t>Estas unidades institucionales contraen pasivos por cuenta propia con el fin de adquirir activos financieros, es decir que operan en el mercado captando fondos de los ahorradores para transformarlos y reordenarlos de modo tal que se adapten a las demandas de los prestatarios. </a:t>
            </a:r>
          </a:p>
          <a:p>
            <a:pPr algn="just">
              <a:defRPr/>
            </a:pPr>
            <a:r>
              <a:rPr lang="es-AR" sz="1600" dirty="0" smtClean="0">
                <a:latin typeface="Arial" panose="020B0604020202020204" pitchFamily="34" charset="0"/>
                <a:cs typeface="Arial" panose="020B0604020202020204" pitchFamily="34" charset="0"/>
              </a:rPr>
              <a:t>Por su naturaleza, la intermediación financiera es una actividad diferente de las demás clases de actividad productiva; si a ello se agrega su importancia dentro de la economía se podrán comprender las razones existentes para que se disponga de todo un sector institucional de primer nivel dentro del Sistema. Incluye también a los auxiliares que tienen por propósito facilitar la realización de las mencionadas transacciones.</a:t>
            </a:r>
            <a:endParaRPr lang="es-MX" sz="1600" dirty="0" smtClean="0">
              <a:latin typeface="Arial" pitchFamily="34" charset="0"/>
              <a:cs typeface="Arial" pitchFamily="34" charset="0"/>
            </a:endParaRP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14290"/>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sh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9520"/>
            <a:ext cx="7239000" cy="5169876"/>
          </a:xfrm>
        </p:spPr>
        <p:txBody>
          <a:bodyPr>
            <a:noAutofit/>
          </a:bodyPr>
          <a:lstStyle/>
          <a:p>
            <a:pPr marL="109537" indent="0">
              <a:buNone/>
              <a:defRPr/>
            </a:pPr>
            <a:r>
              <a:rPr lang="es-MX" sz="2000" b="1" dirty="0" smtClean="0">
                <a:latin typeface="Arial" pitchFamily="34" charset="0"/>
                <a:cs typeface="Arial" pitchFamily="34" charset="0"/>
              </a:rPr>
              <a:t>6) Fideicomisos Financieros Públicos con Participación Estatal Mayoritaria.</a:t>
            </a:r>
          </a:p>
          <a:p>
            <a:pPr marL="109537" indent="0">
              <a:buNone/>
              <a:defRPr/>
            </a:pPr>
            <a:endParaRPr lang="es-MX" sz="2000" dirty="0" smtClean="0">
              <a:latin typeface="Arial" pitchFamily="34" charset="0"/>
              <a:cs typeface="Arial" pitchFamily="34" charset="0"/>
            </a:endParaRPr>
          </a:p>
          <a:p>
            <a:pPr algn="just">
              <a:defRPr/>
            </a:pPr>
            <a:r>
              <a:rPr lang="es-MX" sz="2000" dirty="0" smtClean="0">
                <a:latin typeface="Arial" pitchFamily="34" charset="0"/>
                <a:cs typeface="Arial" pitchFamily="34" charset="0"/>
              </a:rPr>
              <a:t>Creados por los gobiernos o por sus entidades paraestatales en el marco de la legislación vigente en cada caso, con </a:t>
            </a:r>
            <a:r>
              <a:rPr lang="es-ES" sz="2000" dirty="0" smtClean="0">
                <a:latin typeface="Arial" panose="020B0604020202020204" pitchFamily="34" charset="0"/>
                <a:cs typeface="Arial" panose="020B0604020202020204" pitchFamily="34" charset="0"/>
              </a:rPr>
              <a:t>el propósito de auxiliar al Poder Ejecutivo en las atribuciones del Estado para impulsar las áreas prioritarias del desarrollo, que cuenten con una estructura orgánica análoga a las otras entidades y que operan con las características económicas propias de las entidades paraestatales empresariales financieras. </a:t>
            </a:r>
          </a:p>
          <a:p>
            <a:pPr>
              <a:defRPr/>
            </a:pPr>
            <a:endParaRPr lang="es-MX" sz="1800" dirty="0" smtClean="0">
              <a:latin typeface="Arial" pitchFamily="34" charset="0"/>
              <a:cs typeface="Arial" pitchFamily="34" charset="0"/>
            </a:endParaRPr>
          </a:p>
          <a:p>
            <a:pPr marL="0" indent="0" algn="ctr">
              <a:buNone/>
              <a:defRPr/>
            </a:pPr>
            <a:r>
              <a:rPr lang="es-MX" sz="1800" b="1" dirty="0" smtClean="0">
                <a:solidFill>
                  <a:srgbClr val="FF0000"/>
                </a:solidFill>
                <a:latin typeface="Arial" pitchFamily="34" charset="0"/>
                <a:cs typeface="Arial" pitchFamily="34" charset="0"/>
              </a:rPr>
              <a:t>La información se estructurará de igual forma que el resto de los tomos que integra cada orden de gobierno. </a:t>
            </a:r>
          </a:p>
        </p:txBody>
      </p:sp>
      <p:sp>
        <p:nvSpPr>
          <p:cNvPr id="5" name="7 CuadroTexto"/>
          <p:cNvSpPr txBox="1">
            <a:spLocks noChangeArrowheads="1"/>
          </p:cNvSpPr>
          <p:nvPr/>
        </p:nvSpPr>
        <p:spPr bwMode="auto">
          <a:xfrm>
            <a:off x="2428860" y="6143644"/>
            <a:ext cx="5643563" cy="523220"/>
          </a:xfrm>
          <a:prstGeom prst="rect">
            <a:avLst/>
          </a:prstGeom>
          <a:noFill/>
          <a:ln w="9525">
            <a:noFill/>
            <a:miter lim="800000"/>
            <a:headEnd/>
            <a:tailEnd/>
          </a:ln>
        </p:spPr>
        <p:txBody>
          <a:bodyPr>
            <a:spAutoFit/>
          </a:bodyPr>
          <a:lstStyle/>
          <a:p>
            <a:pPr algn="r"/>
            <a:r>
              <a:rPr lang="es-MX" sz="1400" b="1" dirty="0">
                <a:latin typeface="Arial" pitchFamily="34" charset="0"/>
                <a:cs typeface="Arial" pitchFamily="34" charset="0"/>
              </a:rPr>
              <a:t>Acuerdo por el que se </a:t>
            </a:r>
            <a:r>
              <a:rPr lang="es-MX" sz="1400" b="1" dirty="0" smtClean="0">
                <a:latin typeface="Arial" pitchFamily="34" charset="0"/>
                <a:cs typeface="Arial" pitchFamily="34" charset="0"/>
              </a:rPr>
              <a:t>emite la clasificación administrativa </a:t>
            </a:r>
          </a:p>
          <a:p>
            <a:pPr algn="r"/>
            <a:r>
              <a:rPr lang="es-MX" sz="1400" b="1" dirty="0" smtClean="0">
                <a:latin typeface="Arial" pitchFamily="34" charset="0"/>
                <a:cs typeface="Arial" pitchFamily="34" charset="0"/>
              </a:rPr>
              <a:t>DOF 07-Julio-2011</a:t>
            </a:r>
            <a:endParaRPr lang="es-MX" sz="1400" b="1" dirty="0">
              <a:latin typeface="Arial" pitchFamily="34" charset="0"/>
              <a:cs typeface="Arial" pitchFamily="34" charset="0"/>
            </a:endParaRPr>
          </a:p>
        </p:txBody>
      </p:sp>
      <p:sp>
        <p:nvSpPr>
          <p:cNvPr id="7" name="6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split orient="ver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57298"/>
            <a:ext cx="7239000" cy="5715040"/>
          </a:xfrm>
        </p:spPr>
        <p:txBody>
          <a:bodyPr>
            <a:normAutofit/>
          </a:bodyPr>
          <a:lstStyle/>
          <a:p>
            <a:pPr marL="0" indent="0" algn="just">
              <a:lnSpc>
                <a:spcPct val="114000"/>
              </a:lnSpc>
              <a:buNone/>
              <a:defRPr/>
            </a:pPr>
            <a:r>
              <a:rPr lang="es-MX" sz="2000" dirty="0" smtClean="0">
                <a:latin typeface="Arial" pitchFamily="34" charset="0"/>
                <a:cs typeface="Arial" pitchFamily="34" charset="0"/>
              </a:rPr>
              <a:t>Además de la información antes mencionada todos los entes públicos deberán integrar en la cuenta pública los siguientes formatos, esto en apego a las normas emitidas por CONAC:</a:t>
            </a:r>
          </a:p>
          <a:p>
            <a:pPr marL="0" indent="0" algn="just">
              <a:lnSpc>
                <a:spcPct val="114000"/>
              </a:lnSpc>
              <a:buNone/>
              <a:defRPr/>
            </a:pPr>
            <a:endParaRPr lang="es-MX" sz="2400" dirty="0" smtClean="0">
              <a:latin typeface="Arial" pitchFamily="34" charset="0"/>
              <a:cs typeface="Arial" pitchFamily="34" charset="0"/>
            </a:endParaRPr>
          </a:p>
          <a:p>
            <a:pPr marL="0" indent="0" algn="r">
              <a:lnSpc>
                <a:spcPct val="114000"/>
              </a:lnSpc>
              <a:buNone/>
              <a:defRPr/>
            </a:pPr>
            <a:r>
              <a:rPr lang="es-ES_tradnl" sz="1600" b="1" i="1" dirty="0" smtClean="0">
                <a:solidFill>
                  <a:srgbClr val="0070C0"/>
                </a:solidFill>
                <a:latin typeface="Arial" pitchFamily="34" charset="0"/>
                <a:cs typeface="Arial" pitchFamily="34" charset="0"/>
              </a:rPr>
              <a:t>Acuerdo por el que se determina la norma para establecer la estructura del formato de la relación de bienes que componen el patrimonio del ente público </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08/Agosto/2013</a:t>
            </a:r>
            <a:endParaRPr lang="es-ES_tradnl" sz="1600" b="1" i="1" dirty="0" smtClean="0">
              <a:solidFill>
                <a:srgbClr val="0070C0"/>
              </a:solidFill>
              <a:latin typeface="Arial" pitchFamily="34" charset="0"/>
              <a:cs typeface="Arial" pitchFamily="34" charset="0"/>
            </a:endParaRPr>
          </a:p>
          <a:p>
            <a:pPr marL="0" indent="0" algn="r">
              <a:lnSpc>
                <a:spcPct val="114000"/>
              </a:lnSpc>
              <a:buNone/>
              <a:defRPr/>
            </a:pPr>
            <a:r>
              <a:rPr lang="es-MX" sz="1600" b="1" i="1" dirty="0" smtClean="0">
                <a:solidFill>
                  <a:srgbClr val="00B050"/>
                </a:solidFill>
                <a:latin typeface="Arial" pitchFamily="34" charset="0"/>
                <a:cs typeface="Arial" pitchFamily="34" charset="0"/>
              </a:rPr>
              <a:t>NORMA para establecer la estructura de información de la relación de las cuentas bancarias productivas específicas que se presentan en la cuenta pública, en las cuales se depositen los recursos federales transferidos</a:t>
            </a:r>
          </a:p>
          <a:p>
            <a:pPr marL="0" indent="0" algn="r">
              <a:lnSpc>
                <a:spcPct val="114000"/>
              </a:lnSpc>
              <a:buNone/>
              <a:defRPr/>
            </a:pPr>
            <a:r>
              <a:rPr lang="es-ES_tradnl" sz="1200" b="1" i="1" dirty="0" smtClean="0">
                <a:solidFill>
                  <a:srgbClr val="002060"/>
                </a:solidFill>
                <a:latin typeface="Arial" pitchFamily="34" charset="0"/>
                <a:cs typeface="Arial" pitchFamily="34" charset="0"/>
              </a:rPr>
              <a:t>DOF  03/Abril/2013</a:t>
            </a:r>
            <a:endParaRPr lang="es-MX" sz="1600" b="1" i="1" dirty="0" smtClean="0">
              <a:solidFill>
                <a:srgbClr val="00B050"/>
              </a:solidFill>
              <a:latin typeface="Arial" pitchFamily="34" charset="0"/>
              <a:cs typeface="Arial" pitchFamily="34" charset="0"/>
            </a:endParaRPr>
          </a:p>
          <a:p>
            <a:pPr marL="0" indent="0" algn="r">
              <a:lnSpc>
                <a:spcPct val="114000"/>
              </a:lnSpc>
              <a:buNone/>
              <a:defRPr/>
            </a:pPr>
            <a:r>
              <a:rPr lang="es-MX" sz="1600" b="1" i="1" dirty="0" smtClean="0">
                <a:solidFill>
                  <a:schemeClr val="accent6">
                    <a:lumMod val="75000"/>
                  </a:schemeClr>
                </a:solidFill>
                <a:latin typeface="Arial" pitchFamily="34" charset="0"/>
                <a:cs typeface="Arial" pitchFamily="34" charset="0"/>
              </a:rPr>
              <a:t>Relación de esquemas bursátiles y de coberturas financieras</a:t>
            </a:r>
          </a:p>
          <a:p>
            <a:pPr marL="0" indent="0" algn="r">
              <a:lnSpc>
                <a:spcPct val="114000"/>
              </a:lnSpc>
              <a:buNone/>
              <a:defRPr/>
            </a:pPr>
            <a:r>
              <a:rPr lang="es-MX" sz="1200" b="1" i="1" dirty="0" smtClean="0">
                <a:solidFill>
                  <a:srgbClr val="002060"/>
                </a:solidFill>
                <a:latin typeface="Arial" pitchFamily="34" charset="0"/>
                <a:cs typeface="Arial" pitchFamily="34" charset="0"/>
              </a:rPr>
              <a:t>Articulo 46 LGCG</a:t>
            </a:r>
          </a:p>
          <a:p>
            <a:pPr marL="0" indent="0" algn="ctr">
              <a:lnSpc>
                <a:spcPct val="114000"/>
              </a:lnSpc>
              <a:buNone/>
              <a:defRPr/>
            </a:pPr>
            <a:endParaRPr lang="es-MX" sz="1600" b="1" i="1" dirty="0" smtClean="0">
              <a:solidFill>
                <a:srgbClr val="00B050"/>
              </a:solidFill>
              <a:latin typeface="Arial" pitchFamily="34" charset="0"/>
              <a:cs typeface="Arial" pitchFamily="34" charset="0"/>
            </a:endParaRPr>
          </a:p>
          <a:p>
            <a:pPr marL="0" indent="0" algn="just">
              <a:lnSpc>
                <a:spcPct val="114000"/>
              </a:lnSpc>
              <a:buNone/>
              <a:defRPr/>
            </a:pPr>
            <a:endParaRPr lang="es-MX" sz="2000" dirty="0">
              <a:latin typeface="Arial" pitchFamily="34" charset="0"/>
              <a:cs typeface="Arial" pitchFamily="34" charset="0"/>
            </a:endParaRPr>
          </a:p>
        </p:txBody>
      </p:sp>
      <p:sp>
        <p:nvSpPr>
          <p:cNvPr id="6" name="5 Flecha abajo"/>
          <p:cNvSpPr/>
          <p:nvPr/>
        </p:nvSpPr>
        <p:spPr>
          <a:xfrm>
            <a:off x="3929058" y="2500306"/>
            <a:ext cx="357190" cy="428628"/>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p>
        </p:txBody>
      </p:sp>
      <p:sp>
        <p:nvSpPr>
          <p:cNvPr id="8" name="7 Rectángulo"/>
          <p:cNvSpPr/>
          <p:nvPr/>
        </p:nvSpPr>
        <p:spPr>
          <a:xfrm>
            <a:off x="428596"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23528" y="1196752"/>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51520" y="476672"/>
            <a:ext cx="4687052" cy="523220"/>
          </a:xfrm>
          <a:prstGeom prst="rect">
            <a:avLst/>
          </a:prstGeom>
        </p:spPr>
        <p:txBody>
          <a:bodyPr wrap="none">
            <a:spAutoFit/>
          </a:bodyPr>
          <a:lstStyle/>
          <a:p>
            <a:pPr lvl="0" indent="182563" eaLnBrk="0" hangingPunct="0"/>
            <a:r>
              <a:rPr lang="es-MX" sz="2800" dirty="0" smtClean="0">
                <a:latin typeface="Arial Black" pitchFamily="34" charset="0"/>
                <a:ea typeface="Times New Roman" pitchFamily="18" charset="0"/>
                <a:cs typeface="Times New Roman" pitchFamily="18" charset="0"/>
              </a:rPr>
              <a:t>Información </a:t>
            </a:r>
            <a:r>
              <a:rPr lang="es-MX" sz="2800" b="1" dirty="0" smtClean="0">
                <a:latin typeface="Arial Black" pitchFamily="34" charset="0"/>
                <a:ea typeface="Times New Roman" pitchFamily="18" charset="0"/>
                <a:cs typeface="Times New Roman" pitchFamily="18" charset="0"/>
              </a:rPr>
              <a:t>contable</a:t>
            </a:r>
            <a:r>
              <a:rPr lang="es-MX" sz="2800" dirty="0" smtClean="0">
                <a:latin typeface="Arial Black" pitchFamily="34" charset="0"/>
                <a:ea typeface="Times New Roman" pitchFamily="18" charset="0"/>
                <a:cs typeface="Times New Roman" pitchFamily="18" charset="0"/>
              </a:rPr>
              <a:t>:</a:t>
            </a:r>
          </a:p>
        </p:txBody>
      </p:sp>
      <p:sp>
        <p:nvSpPr>
          <p:cNvPr id="4" name="3 CuadroTexto"/>
          <p:cNvSpPr txBox="1"/>
          <p:nvPr/>
        </p:nvSpPr>
        <p:spPr>
          <a:xfrm>
            <a:off x="225070" y="6273638"/>
            <a:ext cx="7711567" cy="461665"/>
          </a:xfrm>
          <a:prstGeom prst="rect">
            <a:avLst/>
          </a:prstGeom>
          <a:noFill/>
        </p:spPr>
        <p:txBody>
          <a:bodyPr wrap="square" rtlCol="0">
            <a:spAutoFit/>
          </a:bodyPr>
          <a:lstStyle/>
          <a:p>
            <a:r>
              <a:rPr lang="es-MX" sz="1200" dirty="0" smtClean="0"/>
              <a:t>* Estados financieros incluidos en el MCG y en el “Acuerdo que reforma y adiciona el Capitulo VII del Manual de Contabilidad Gubernamental” (DOF 22 de </a:t>
            </a:r>
            <a:r>
              <a:rPr lang="es-MX" sz="1200" dirty="0" err="1" smtClean="0"/>
              <a:t>dic</a:t>
            </a:r>
            <a:r>
              <a:rPr lang="es-MX" sz="1200" dirty="0" smtClean="0"/>
              <a:t> 2014)</a:t>
            </a:r>
            <a:endParaRPr lang="es-MX" sz="12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6225" r="6225" b="20818"/>
          <a:stretch>
            <a:fillRect/>
          </a:stretch>
        </p:blipFill>
        <p:spPr bwMode="auto">
          <a:xfrm>
            <a:off x="285720" y="1500174"/>
            <a:ext cx="8572560" cy="4857784"/>
          </a:xfrm>
          <a:prstGeom prst="rect">
            <a:avLst/>
          </a:prstGeom>
          <a:noFill/>
          <a:ln w="9525">
            <a:solidFill>
              <a:schemeClr val="tx1"/>
            </a:solidFill>
            <a:miter lim="800000"/>
            <a:headEnd/>
            <a:tailEnd/>
          </a:ln>
          <a:effectLst/>
        </p:spPr>
      </p:pic>
      <p:pic>
        <p:nvPicPr>
          <p:cNvPr id="6" name="5 Imagen" descr="Logo_5 (1).gif"/>
          <p:cNvPicPr>
            <a:picLocks noChangeAspect="1"/>
          </p:cNvPicPr>
          <p:nvPr/>
        </p:nvPicPr>
        <p:blipFill>
          <a:blip r:embed="rId3" cstate="print"/>
          <a:stretch>
            <a:fillRect/>
          </a:stretch>
        </p:blipFill>
        <p:spPr>
          <a:xfrm>
            <a:off x="7000892" y="214290"/>
            <a:ext cx="1890698" cy="654472"/>
          </a:xfrm>
          <a:prstGeom prst="rect">
            <a:avLst/>
          </a:prstGeom>
        </p:spPr>
      </p:pic>
      <p:sp>
        <p:nvSpPr>
          <p:cNvPr id="8" name="7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cover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14984" r="22463" b="12330"/>
          <a:stretch>
            <a:fillRect/>
          </a:stretch>
        </p:blipFill>
        <p:spPr bwMode="auto">
          <a:xfrm>
            <a:off x="285720" y="1571612"/>
            <a:ext cx="7572428" cy="4572032"/>
          </a:xfrm>
          <a:prstGeom prst="rect">
            <a:avLst/>
          </a:prstGeom>
          <a:noFill/>
          <a:ln w="9525">
            <a:noFill/>
            <a:miter lim="800000"/>
            <a:headEnd/>
            <a:tailEnd/>
          </a:ln>
          <a:effectLst/>
        </p:spPr>
      </p:pic>
      <p:sp>
        <p:nvSpPr>
          <p:cNvPr id="5" name="4 Rectángulo"/>
          <p:cNvSpPr/>
          <p:nvPr/>
        </p:nvSpPr>
        <p:spPr>
          <a:xfrm>
            <a:off x="285720" y="285728"/>
            <a:ext cx="538884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Información adicional  a presentar en la cuenta pública</a:t>
            </a:r>
          </a:p>
        </p:txBody>
      </p:sp>
    </p:spTree>
  </p:cSld>
  <p:clrMapOvr>
    <a:masterClrMapping/>
  </p:clrMapOvr>
  <p:transition>
    <p:pull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25886"/>
            <a:ext cx="7186634" cy="4846320"/>
          </a:xfrm>
        </p:spPr>
        <p:txBody>
          <a:bodyPr>
            <a:normAutofit fontScale="92500" lnSpcReduction="10000"/>
          </a:bodyPr>
          <a:lstStyle/>
          <a:p>
            <a:pPr algn="just"/>
            <a:r>
              <a:rPr lang="es-MX" sz="2400" dirty="0" smtClean="0">
                <a:latin typeface="Arial" pitchFamily="34" charset="0"/>
                <a:cs typeface="Arial" pitchFamily="34" charset="0"/>
              </a:rPr>
              <a:t>La Cuenta Pública de las </a:t>
            </a:r>
            <a:r>
              <a:rPr lang="es-MX" sz="2400" dirty="0" smtClean="0">
                <a:solidFill>
                  <a:srgbClr val="C00000"/>
                </a:solidFill>
                <a:latin typeface="Arial" pitchFamily="34" charset="0"/>
                <a:cs typeface="Arial" pitchFamily="34" charset="0"/>
              </a:rPr>
              <a:t>entidades federativas </a:t>
            </a:r>
            <a:r>
              <a:rPr lang="es-MX" sz="2400" dirty="0" smtClean="0">
                <a:latin typeface="Arial" pitchFamily="34" charset="0"/>
                <a:cs typeface="Arial" pitchFamily="34" charset="0"/>
              </a:rPr>
              <a:t>se recomienda sea </a:t>
            </a:r>
            <a:r>
              <a:rPr lang="es-MX" sz="2400" b="1" dirty="0" smtClean="0">
                <a:latin typeface="Arial" pitchFamily="34" charset="0"/>
                <a:cs typeface="Arial" pitchFamily="34" charset="0"/>
              </a:rPr>
              <a:t>formulada e integrada </a:t>
            </a:r>
            <a:r>
              <a:rPr lang="es-MX" sz="2400" dirty="0" smtClean="0">
                <a:latin typeface="Arial" pitchFamily="34" charset="0"/>
                <a:cs typeface="Arial" pitchFamily="34" charset="0"/>
              </a:rPr>
              <a:t>por la </a:t>
            </a:r>
            <a:r>
              <a:rPr lang="es-MX" sz="2400" b="1" dirty="0" smtClean="0">
                <a:latin typeface="Arial" pitchFamily="34" charset="0"/>
                <a:cs typeface="Arial" pitchFamily="34" charset="0"/>
              </a:rPr>
              <a:t>Secretaria de Finanzas </a:t>
            </a:r>
            <a:r>
              <a:rPr lang="es-MX" sz="2400" dirty="0" smtClean="0">
                <a:latin typeface="Arial" pitchFamily="34" charset="0"/>
                <a:cs typeface="Arial" pitchFamily="34" charset="0"/>
              </a:rPr>
              <a:t>o su equivalente, por lo que los entes públicos remitirán la información en los términos y por los conductos de la SEFIN o su equivalente que les solicite. </a:t>
            </a:r>
          </a:p>
          <a:p>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La Cuenta Pública del </a:t>
            </a:r>
            <a:r>
              <a:rPr lang="es-MX" sz="2400" dirty="0" smtClean="0">
                <a:solidFill>
                  <a:srgbClr val="C00000"/>
                </a:solidFill>
                <a:latin typeface="Arial" pitchFamily="34" charset="0"/>
                <a:cs typeface="Arial" pitchFamily="34" charset="0"/>
              </a:rPr>
              <a:t>Ayuntamiento del Municipio</a:t>
            </a:r>
            <a:r>
              <a:rPr lang="es-MX" sz="2400" dirty="0" smtClean="0">
                <a:latin typeface="Arial" pitchFamily="34" charset="0"/>
                <a:cs typeface="Arial" pitchFamily="34" charset="0"/>
              </a:rPr>
              <a:t>, se recomienda sea </a:t>
            </a:r>
            <a:r>
              <a:rPr lang="es-MX" sz="2400" b="1" dirty="0" smtClean="0">
                <a:latin typeface="Arial" pitchFamily="34" charset="0"/>
                <a:cs typeface="Arial" pitchFamily="34" charset="0"/>
              </a:rPr>
              <a:t>formulada e integrada por la Tesorería Municipal, Secretaría de Finanzas Municipal</a:t>
            </a:r>
            <a:r>
              <a:rPr lang="es-MX" sz="2400" dirty="0" smtClean="0">
                <a:latin typeface="Arial" pitchFamily="34" charset="0"/>
                <a:cs typeface="Arial" pitchFamily="34" charset="0"/>
              </a:rPr>
              <a:t> o su equivalente, por lo que los entes públicos del Ayuntamiento del Municipio remitirían la información en los términos y por los conductos que la Secretaría de Finanzas o su equivalente les solicite</a:t>
            </a:r>
          </a:p>
          <a:p>
            <a:pPr marL="0" indent="0" algn="just">
              <a:buNone/>
            </a:pPr>
            <a:endParaRPr lang="es-MX" sz="2400" dirty="0" smtClean="0">
              <a:latin typeface="Arial" pitchFamily="34" charset="0"/>
              <a:cs typeface="Arial" pitchFamily="34" charset="0"/>
            </a:endParaRPr>
          </a:p>
          <a:p>
            <a:pPr algn="just">
              <a:lnSpc>
                <a:spcPct val="150000"/>
              </a:lnSpc>
            </a:pPr>
            <a:endParaRPr lang="es-MX" dirty="0"/>
          </a:p>
        </p:txBody>
      </p:sp>
      <p:sp>
        <p:nvSpPr>
          <p:cNvPr id="4" name="3 Rectángulo"/>
          <p:cNvSpPr/>
          <p:nvPr/>
        </p:nvSpPr>
        <p:spPr>
          <a:xfrm>
            <a:off x="285720" y="285728"/>
            <a:ext cx="538884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buClr>
                <a:srgbClr val="7030A0"/>
              </a:buClr>
            </a:pPr>
            <a:r>
              <a:rPr lang="es-MX" sz="2400" b="1" dirty="0" smtClean="0">
                <a:latin typeface="Arial" pitchFamily="34" charset="0"/>
                <a:cs typeface="Arial" pitchFamily="34" charset="0"/>
              </a:rPr>
              <a:t>Integración de la cuenta pública</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060848"/>
            <a:ext cx="7776865" cy="2308324"/>
          </a:xfrm>
          <a:prstGeom prst="rect">
            <a:avLst/>
          </a:prstGeom>
          <a:noFill/>
        </p:spPr>
        <p:txBody>
          <a:bodyPr wrap="square" rtlCol="0">
            <a:spAutoFit/>
          </a:bodyPr>
          <a:lstStyle/>
          <a:p>
            <a:pPr algn="just"/>
            <a:r>
              <a:rPr lang="es-MX" sz="2400" dirty="0" smtClean="0"/>
              <a:t>Las cuentas públicas del Gobierno Federal, de las </a:t>
            </a:r>
            <a:r>
              <a:rPr lang="es-MX" sz="2400" dirty="0" smtClean="0">
                <a:solidFill>
                  <a:srgbClr val="C00000"/>
                </a:solidFill>
              </a:rPr>
              <a:t>Entidades Federativas</a:t>
            </a:r>
            <a:r>
              <a:rPr lang="es-MX" sz="2400" dirty="0" smtClean="0"/>
              <a:t> y de los </a:t>
            </a:r>
            <a:r>
              <a:rPr lang="es-MX" sz="2400" dirty="0" smtClean="0">
                <a:solidFill>
                  <a:srgbClr val="C00000"/>
                </a:solidFill>
              </a:rPr>
              <a:t>Ayuntamientos de los Municipios </a:t>
            </a:r>
            <a:r>
              <a:rPr lang="es-MX" sz="2400" u="sng" dirty="0" smtClean="0"/>
              <a:t>deberán</a:t>
            </a:r>
            <a:r>
              <a:rPr lang="es-MX" sz="2400" dirty="0" smtClean="0"/>
              <a:t> ser </a:t>
            </a:r>
            <a:r>
              <a:rPr lang="es-MX" sz="2400" b="1" dirty="0" smtClean="0"/>
              <a:t>publicadas</a:t>
            </a:r>
            <a:r>
              <a:rPr lang="es-MX" sz="2400" dirty="0" smtClean="0"/>
              <a:t> para consulta de la población en general y deberán estar disponibles en sus respectivas páginas de internet, desde el momento en que son presentadas para su fiscalización. </a:t>
            </a:r>
            <a:endParaRPr lang="es-MX" sz="2400" dirty="0"/>
          </a:p>
        </p:txBody>
      </p:sp>
      <p:sp>
        <p:nvSpPr>
          <p:cNvPr id="3" name="2 Rectángulo redondeado"/>
          <p:cNvSpPr/>
          <p:nvPr/>
        </p:nvSpPr>
        <p:spPr>
          <a:xfrm>
            <a:off x="179512" y="188640"/>
            <a:ext cx="5544616"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400" b="1" dirty="0" smtClean="0"/>
              <a:t>Publicación de la Cuenta Pública</a:t>
            </a:r>
          </a:p>
        </p:txBody>
      </p:sp>
      <p:sp>
        <p:nvSpPr>
          <p:cNvPr id="5" name="4 CuadroTexto"/>
          <p:cNvSpPr txBox="1"/>
          <p:nvPr/>
        </p:nvSpPr>
        <p:spPr>
          <a:xfrm>
            <a:off x="4139952" y="5373216"/>
            <a:ext cx="3501278" cy="523220"/>
          </a:xfrm>
          <a:prstGeom prst="rect">
            <a:avLst/>
          </a:prstGeom>
          <a:noFill/>
        </p:spPr>
        <p:txBody>
          <a:bodyPr wrap="none" rtlCol="0">
            <a:spAutoFit/>
          </a:bodyPr>
          <a:lstStyle/>
          <a:p>
            <a:pPr algn="r"/>
            <a:r>
              <a:rPr lang="es-MX" sz="1400" dirty="0" smtClean="0"/>
              <a:t>Art. 5 </a:t>
            </a:r>
            <a:r>
              <a:rPr lang="es-MX" sz="1400" dirty="0" err="1" smtClean="0"/>
              <a:t>Fracc</a:t>
            </a:r>
            <a:r>
              <a:rPr lang="es-MX" sz="1400" dirty="0" smtClean="0"/>
              <a:t>. IV Transitorio LGCG</a:t>
            </a:r>
          </a:p>
          <a:p>
            <a:pPr algn="r"/>
            <a:r>
              <a:rPr lang="es-MX" sz="1400" dirty="0" smtClean="0"/>
              <a:t>Art. 4 y 5 Decreto LGCG DOF 31/12/2008</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2474893"/>
            <a:ext cx="7671844" cy="954107"/>
          </a:xfrm>
          <a:prstGeom prst="rect">
            <a:avLst/>
          </a:prstGeom>
          <a:noFill/>
        </p:spPr>
        <p:txBody>
          <a:bodyPr wrap="none" rtlCol="0">
            <a:spAutoFit/>
          </a:bodyPr>
          <a:lstStyle/>
          <a:p>
            <a:pPr algn="ctr"/>
            <a:r>
              <a:rPr lang="es-MX" sz="2800" b="1" dirty="0" smtClean="0">
                <a:effectLst>
                  <a:outerShdw blurRad="38100" dist="38100" dir="2700000" algn="tl">
                    <a:srgbClr val="000000">
                      <a:alpha val="43137"/>
                    </a:srgbClr>
                  </a:outerShdw>
                </a:effectLst>
                <a:latin typeface="Arial" pitchFamily="34" charset="0"/>
                <a:cs typeface="Arial" pitchFamily="34" charset="0"/>
              </a:rPr>
              <a:t>NORMA EN MATERIA DE CONSOLIDACION </a:t>
            </a:r>
          </a:p>
          <a:p>
            <a:pPr algn="ctr"/>
            <a:r>
              <a:rPr lang="es-MX" sz="2800" b="1" dirty="0" smtClean="0">
                <a:effectLst>
                  <a:outerShdw blurRad="38100" dist="38100" dir="2700000" algn="tl">
                    <a:srgbClr val="000000">
                      <a:alpha val="43137"/>
                    </a:srgbClr>
                  </a:outerShdw>
                </a:effectLst>
                <a:latin typeface="Arial" pitchFamily="34" charset="0"/>
                <a:cs typeface="Arial" pitchFamily="34" charset="0"/>
              </a:rPr>
              <a:t>DE ESTADOS FINANCIEROS</a:t>
            </a:r>
            <a:endParaRPr lang="es-MX"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CuadroTexto"/>
          <p:cNvSpPr txBox="1"/>
          <p:nvPr/>
        </p:nvSpPr>
        <p:spPr>
          <a:xfrm>
            <a:off x="5364088" y="6011996"/>
            <a:ext cx="2398413" cy="369332"/>
          </a:xfrm>
          <a:prstGeom prst="rect">
            <a:avLst/>
          </a:prstGeom>
          <a:noFill/>
        </p:spPr>
        <p:txBody>
          <a:bodyPr wrap="none" rtlCol="0">
            <a:spAutoFit/>
          </a:bodyPr>
          <a:lstStyle/>
          <a:p>
            <a:r>
              <a:rPr lang="es-MX" dirty="0" smtClean="0"/>
              <a:t>DOF del 06/Oct/2014</a:t>
            </a:r>
            <a:endParaRPr lang="es-MX" dirty="0"/>
          </a:p>
        </p:txBody>
      </p:sp>
    </p:spTree>
    <p:extLst>
      <p:ext uri="{BB962C8B-B14F-4D97-AF65-F5344CB8AC3E}">
        <p14:creationId xmlns:p14="http://schemas.microsoft.com/office/powerpoint/2010/main" val="3777070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5720"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graphicFrame>
        <p:nvGraphicFramePr>
          <p:cNvPr id="9" name="8 Diagrama"/>
          <p:cNvGraphicFramePr/>
          <p:nvPr/>
        </p:nvGraphicFramePr>
        <p:xfrm>
          <a:off x="1071538" y="1285860"/>
          <a:ext cx="6096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887111"/>
            <a:ext cx="7656394" cy="923330"/>
          </a:xfrm>
          <a:prstGeom prst="rect">
            <a:avLst/>
          </a:prstGeom>
          <a:noFill/>
        </p:spPr>
        <p:txBody>
          <a:bodyPr wrap="square" rtlCol="0">
            <a:spAutoFit/>
          </a:bodyPr>
          <a:lstStyle/>
          <a:p>
            <a:pPr>
              <a:lnSpc>
                <a:spcPct val="150000"/>
              </a:lnSpc>
            </a:pPr>
            <a:r>
              <a:rPr lang="es-ES" sz="2400" b="1" dirty="0" smtClean="0">
                <a:latin typeface="Arial" pitchFamily="34" charset="0"/>
                <a:cs typeface="Arial" pitchFamily="34" charset="0"/>
              </a:rPr>
              <a:t>Consolidación a presentarse</a:t>
            </a:r>
          </a:p>
          <a:p>
            <a:r>
              <a:rPr lang="es-MX" dirty="0" smtClean="0">
                <a:latin typeface="Arial" pitchFamily="34" charset="0"/>
                <a:cs typeface="Arial" pitchFamily="34" charset="0"/>
              </a:rPr>
              <a:t>(Conforme a la Clasificación Administrativa del CONAC)</a:t>
            </a:r>
            <a:endParaRPr lang="es-MX" dirty="0">
              <a:latin typeface="Arial" pitchFamily="34" charset="0"/>
              <a:cs typeface="Arial" pitchFamily="34" charset="0"/>
            </a:endParaRPr>
          </a:p>
        </p:txBody>
      </p:sp>
      <p:graphicFrame>
        <p:nvGraphicFramePr>
          <p:cNvPr id="8" name="7 Diagrama"/>
          <p:cNvGraphicFramePr/>
          <p:nvPr/>
        </p:nvGraphicFramePr>
        <p:xfrm>
          <a:off x="285720" y="1714488"/>
          <a:ext cx="7572428"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0" y="2333685"/>
            <a:ext cx="7872570" cy="4524315"/>
          </a:xfrm>
          <a:prstGeom prst="rect">
            <a:avLst/>
          </a:prstGeom>
          <a:noFill/>
        </p:spPr>
        <p:txBody>
          <a:bodyPr wrap="square" rtlCol="0">
            <a:spAutoFit/>
          </a:bodyPr>
          <a:lstStyle/>
          <a:p>
            <a:pPr marL="800100" lvl="1" indent="-342900">
              <a:lnSpc>
                <a:spcPct val="150000"/>
              </a:lnSpc>
              <a:buFont typeface="+mj-lt"/>
              <a:buAutoNum type="arabicPeriod"/>
            </a:pPr>
            <a:r>
              <a:rPr lang="es-MX" dirty="0" smtClean="0">
                <a:latin typeface="Arial" pitchFamily="34" charset="0"/>
                <a:cs typeface="Arial" pitchFamily="34" charset="0"/>
              </a:rPr>
              <a:t>Fideicomisos no empresariales y no financieros.</a:t>
            </a:r>
          </a:p>
          <a:p>
            <a:pPr marL="800100" lvl="1" indent="-342900">
              <a:lnSpc>
                <a:spcPct val="150000"/>
              </a:lnSpc>
              <a:buFont typeface="+mj-lt"/>
              <a:buAutoNum type="arabicPeriod"/>
            </a:pPr>
            <a:r>
              <a:rPr lang="es-ES" dirty="0" smtClean="0">
                <a:latin typeface="Arial" pitchFamily="34" charset="0"/>
                <a:cs typeface="Arial" pitchFamily="34" charset="0"/>
              </a:rPr>
              <a:t>Instituciones públicas de seguridad social.</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ES" dirty="0" smtClean="0">
                <a:latin typeface="Arial" pitchFamily="34" charset="0"/>
                <a:cs typeface="Arial" pitchFamily="34" charset="0"/>
              </a:rPr>
              <a:t>Entidades paraestatales y fideicomisos empresariales no financieras con participación estatal mayoritaria.</a:t>
            </a:r>
            <a:endParaRPr lang="es-MX" dirty="0" smtClean="0">
              <a:latin typeface="Arial" pitchFamily="34" charset="0"/>
              <a:cs typeface="Arial" pitchFamily="34" charset="0"/>
            </a:endParaRP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Entidades paraestatales empresariales financieras no monetarias con participación estatal mayoritaria</a:t>
            </a:r>
          </a:p>
          <a:p>
            <a:pPr marL="800100" lvl="1" indent="-342900">
              <a:lnSpc>
                <a:spcPct val="150000"/>
              </a:lnSpc>
              <a:buFont typeface="+mj-lt"/>
              <a:buAutoNum type="arabicPeriod"/>
            </a:pPr>
            <a:r>
              <a:rPr lang="es-MX" dirty="0" smtClean="0">
                <a:latin typeface="Arial" pitchFamily="34" charset="0"/>
                <a:cs typeface="Arial" pitchFamily="34" charset="0"/>
              </a:rPr>
              <a:t>Fideicomisos financieros públicos con participación estatal mayoritaria</a:t>
            </a:r>
          </a:p>
          <a:p>
            <a:endParaRPr lang="es-MX" dirty="0">
              <a:latin typeface="Arial" pitchFamily="34" charset="0"/>
              <a:cs typeface="Arial" pitchFamily="34" charset="0"/>
            </a:endParaRPr>
          </a:p>
        </p:txBody>
      </p:sp>
      <p:sp>
        <p:nvSpPr>
          <p:cNvPr id="9" name="8 CuadroTexto"/>
          <p:cNvSpPr txBox="1"/>
          <p:nvPr/>
        </p:nvSpPr>
        <p:spPr>
          <a:xfrm>
            <a:off x="214282" y="982647"/>
            <a:ext cx="7373227" cy="1231106"/>
          </a:xfrm>
          <a:prstGeom prst="rect">
            <a:avLst/>
          </a:prstGeom>
          <a:solidFill>
            <a:schemeClr val="accent3">
              <a:lumMod val="20000"/>
              <a:lumOff val="80000"/>
            </a:schemeClr>
          </a:solidFill>
          <a:effectLst>
            <a:outerShdw blurRad="50800" dist="38100" dir="10800000" algn="r" rotWithShape="0">
              <a:prstClr val="black">
                <a:alpha val="40000"/>
              </a:prstClr>
            </a:outerShdw>
          </a:effectLst>
        </p:spPr>
        <p:txBody>
          <a:bodyPr wrap="square" rtlCol="0">
            <a:spAutoFit/>
          </a:bodyPr>
          <a:lstStyle/>
          <a:p>
            <a:r>
              <a:rPr lang="es-ES" sz="2000" b="1" u="sng" dirty="0" smtClean="0">
                <a:latin typeface="Arial" pitchFamily="34" charset="0"/>
                <a:cs typeface="Arial" pitchFamily="34" charset="0"/>
              </a:rPr>
              <a:t>Consolidación del Sector Paraestatal</a:t>
            </a:r>
            <a:r>
              <a:rPr lang="es-ES" sz="2000" b="1" dirty="0" smtClean="0">
                <a:latin typeface="Arial" pitchFamily="34" charset="0"/>
                <a:cs typeface="Arial" pitchFamily="34" charset="0"/>
              </a:rPr>
              <a:t>: </a:t>
            </a:r>
          </a:p>
          <a:p>
            <a:pPr lvl="1">
              <a:buFont typeface="Wingdings" pitchFamily="2" charset="2"/>
              <a:buChar char="Ø"/>
            </a:pPr>
            <a:r>
              <a:rPr lang="es-ES" dirty="0" smtClean="0">
                <a:latin typeface="Arial" pitchFamily="34" charset="0"/>
                <a:cs typeface="Arial" pitchFamily="34" charset="0"/>
              </a:rPr>
              <a:t>Federal</a:t>
            </a:r>
          </a:p>
          <a:p>
            <a:pPr lvl="1">
              <a:buFont typeface="Wingdings" pitchFamily="2" charset="2"/>
              <a:buChar char="Ø"/>
            </a:pPr>
            <a:r>
              <a:rPr lang="es-ES" dirty="0" smtClean="0">
                <a:latin typeface="Arial" pitchFamily="34" charset="0"/>
                <a:cs typeface="Arial" pitchFamily="34" charset="0"/>
              </a:rPr>
              <a:t>Entidades federativas y </a:t>
            </a:r>
          </a:p>
          <a:p>
            <a:pPr lvl="1">
              <a:buFont typeface="Wingdings" pitchFamily="2" charset="2"/>
              <a:buChar char="Ø"/>
            </a:pPr>
            <a:r>
              <a:rPr lang="es-ES" dirty="0" smtClean="0">
                <a:latin typeface="Arial" pitchFamily="34" charset="0"/>
                <a:cs typeface="Arial" pitchFamily="34" charset="0"/>
              </a:rPr>
              <a:t>Municipios</a:t>
            </a:r>
            <a:r>
              <a:rPr lang="es-ES" b="1" dirty="0" smtClean="0">
                <a:latin typeface="Arial" pitchFamily="34" charset="0"/>
                <a:cs typeface="Arial" pitchFamily="34" charset="0"/>
              </a:rPr>
              <a:t>   </a:t>
            </a:r>
            <a:r>
              <a:rPr lang="es-ES" sz="1600" dirty="0" smtClean="0">
                <a:latin typeface="Arial" pitchFamily="34" charset="0"/>
                <a:cs typeface="Arial" pitchFamily="34" charset="0"/>
              </a:rPr>
              <a:t>(Presentación)</a:t>
            </a:r>
            <a:endParaRPr lang="es-MX" sz="1600" dirty="0">
              <a:latin typeface="Arial" pitchFamily="34" charset="0"/>
              <a:cs typeface="Arial" pitchFamily="34" charset="0"/>
            </a:endParaRPr>
          </a:p>
        </p:txBody>
      </p:sp>
      <p:sp>
        <p:nvSpPr>
          <p:cNvPr id="6" name="5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cover dir="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5350" y="2028904"/>
            <a:ext cx="7452798" cy="3416320"/>
          </a:xfrm>
          <a:prstGeom prst="rect">
            <a:avLst/>
          </a:prstGeom>
          <a:noFill/>
        </p:spPr>
        <p:txBody>
          <a:bodyPr wrap="square" rtlCol="0">
            <a:spAutoFit/>
          </a:bodyPr>
          <a:lstStyle/>
          <a:p>
            <a:pPr marL="342900" lvl="0" indent="-342900">
              <a:lnSpc>
                <a:spcPct val="150000"/>
              </a:lnSpc>
              <a:buFont typeface="+mj-lt"/>
              <a:buAutoNum type="arabicPeriod"/>
            </a:pPr>
            <a:r>
              <a:rPr lang="es-ES" b="1" u="sng" dirty="0" smtClean="0">
                <a:latin typeface="Arial" pitchFamily="34" charset="0"/>
                <a:cs typeface="Arial" pitchFamily="34" charset="0"/>
              </a:rPr>
              <a:t>Para el Gobierno Federal:</a:t>
            </a:r>
            <a:r>
              <a:rPr lang="es-ES" dirty="0" smtClean="0">
                <a:latin typeface="Arial" pitchFamily="34" charset="0"/>
                <a:cs typeface="Arial" pitchFamily="34" charset="0"/>
              </a:rPr>
              <a:t> la Secretaría de Hacienda y Crédito Público.</a:t>
            </a:r>
            <a:endParaRPr lang="es-MX" dirty="0" smtClean="0">
              <a:latin typeface="Arial" pitchFamily="34" charset="0"/>
              <a:cs typeface="Arial" pitchFamily="34" charset="0"/>
            </a:endParaRP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el caso de las Entidades Federativas</a:t>
            </a:r>
            <a:r>
              <a:rPr lang="es-ES" dirty="0" smtClean="0">
                <a:latin typeface="Arial" pitchFamily="34" charset="0"/>
                <a:cs typeface="Arial" pitchFamily="34" charset="0"/>
              </a:rPr>
              <a:t>, por la Secretaría de Finanzas o su equivalente, </a:t>
            </a:r>
          </a:p>
          <a:p>
            <a:pPr marL="342900" lvl="0" indent="-342900">
              <a:lnSpc>
                <a:spcPct val="150000"/>
              </a:lnSpc>
              <a:buFont typeface="+mj-lt"/>
              <a:buAutoNum type="arabicPeriod"/>
            </a:pPr>
            <a:endParaRPr lang="es-ES" dirty="0" smtClean="0">
              <a:latin typeface="Arial" pitchFamily="34" charset="0"/>
              <a:cs typeface="Arial" pitchFamily="34" charset="0"/>
            </a:endParaRPr>
          </a:p>
          <a:p>
            <a:pPr marL="342900" lvl="0" indent="-342900">
              <a:lnSpc>
                <a:spcPct val="150000"/>
              </a:lnSpc>
              <a:buFont typeface="+mj-lt"/>
              <a:buAutoNum type="arabicPeriod"/>
            </a:pPr>
            <a:r>
              <a:rPr lang="es-ES" b="1" u="sng" dirty="0" smtClean="0">
                <a:latin typeface="Arial" pitchFamily="34" charset="0"/>
                <a:cs typeface="Arial" pitchFamily="34" charset="0"/>
              </a:rPr>
              <a:t>Para los Municipios</a:t>
            </a:r>
            <a:r>
              <a:rPr lang="es-ES" dirty="0" smtClean="0">
                <a:latin typeface="Arial" pitchFamily="34" charset="0"/>
                <a:cs typeface="Arial" pitchFamily="34" charset="0"/>
              </a:rPr>
              <a:t>: la Tesorería Municipal, Secretaría de Finanzas Municipal o su equivalente.</a:t>
            </a:r>
            <a:endParaRPr lang="es-MX" dirty="0">
              <a:latin typeface="Arial" pitchFamily="34" charset="0"/>
              <a:cs typeface="Arial" pitchFamily="34" charset="0"/>
            </a:endParaRPr>
          </a:p>
        </p:txBody>
      </p:sp>
      <p:sp>
        <p:nvSpPr>
          <p:cNvPr id="6" name="5 CuadroTexto"/>
          <p:cNvSpPr txBox="1"/>
          <p:nvPr/>
        </p:nvSpPr>
        <p:spPr>
          <a:xfrm>
            <a:off x="214282" y="1167135"/>
            <a:ext cx="7615451" cy="461665"/>
          </a:xfrm>
          <a:prstGeom prst="rect">
            <a:avLst/>
          </a:prstGeom>
          <a:noFill/>
        </p:spPr>
        <p:txBody>
          <a:bodyPr wrap="square" rtlCol="0">
            <a:spAutoFit/>
          </a:bodyPr>
          <a:lstStyle/>
          <a:p>
            <a:r>
              <a:rPr lang="es-MX" sz="2400" b="1" dirty="0" smtClean="0">
                <a:latin typeface="Arial" pitchFamily="34" charset="0"/>
                <a:cs typeface="Arial" pitchFamily="34" charset="0"/>
              </a:rPr>
              <a:t>¿Quiénes deben consolidar?</a:t>
            </a:r>
            <a:endParaRPr lang="es-MX" sz="2400" b="1" dirty="0">
              <a:latin typeface="Arial" pitchFamily="34" charset="0"/>
              <a:cs typeface="Arial" pitchFamily="34" charset="0"/>
            </a:endParaRPr>
          </a:p>
        </p:txBody>
      </p:sp>
      <p:sp>
        <p:nvSpPr>
          <p:cNvPr id="7" name="6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
        <p:nvSpPr>
          <p:cNvPr id="9" name="8 CuadroTexto"/>
          <p:cNvSpPr txBox="1"/>
          <p:nvPr/>
        </p:nvSpPr>
        <p:spPr>
          <a:xfrm>
            <a:off x="2987824" y="5877272"/>
            <a:ext cx="4940162" cy="646331"/>
          </a:xfrm>
          <a:prstGeom prst="rect">
            <a:avLst/>
          </a:prstGeom>
          <a:noFill/>
        </p:spPr>
        <p:txBody>
          <a:bodyPr wrap="square" rtlCol="0">
            <a:spAutoFit/>
          </a:bodyPr>
          <a:lstStyle/>
          <a:p>
            <a:pPr algn="r"/>
            <a:r>
              <a:rPr lang="es-MX" sz="1200" dirty="0" smtClean="0"/>
              <a:t>Acuerdo por el que se armoniza la estructura de las cuentas publicas</a:t>
            </a:r>
          </a:p>
          <a:p>
            <a:pPr algn="r"/>
            <a:r>
              <a:rPr lang="es-MX" sz="1200" dirty="0" smtClean="0"/>
              <a:t>DOF 30/12/2013</a:t>
            </a:r>
          </a:p>
          <a:p>
            <a:pPr algn="r"/>
            <a:r>
              <a:rPr lang="es-MX" sz="1200" dirty="0" err="1" smtClean="0"/>
              <a:t>Ult</a:t>
            </a:r>
            <a:r>
              <a:rPr lang="es-MX" sz="1200" dirty="0" smtClean="0"/>
              <a:t>. Ref. DOF 06/10/2014</a:t>
            </a:r>
            <a:endParaRPr lang="es-MX" sz="1200" dirty="0"/>
          </a:p>
        </p:txBody>
      </p:sp>
    </p:spTree>
  </p:cSld>
  <p:clrMapOvr>
    <a:masterClrMapping/>
  </p:clrMapOvr>
  <p:transition>
    <p:strips dir="ld"/>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038509"/>
            <a:ext cx="6646459" cy="461665"/>
          </a:xfrm>
          <a:prstGeom prst="rect">
            <a:avLst/>
          </a:prstGeom>
          <a:noFill/>
        </p:spPr>
        <p:txBody>
          <a:bodyPr wrap="square" rtlCol="0">
            <a:spAutoFit/>
          </a:bodyPr>
          <a:lstStyle/>
          <a:p>
            <a:r>
              <a:rPr lang="es-ES" sz="2400" b="1" dirty="0" smtClean="0">
                <a:latin typeface="Arial" pitchFamily="34" charset="0"/>
                <a:cs typeface="Arial" pitchFamily="34" charset="0"/>
              </a:rPr>
              <a:t>Transacciones y saldos a consolidar</a:t>
            </a:r>
            <a:endParaRPr lang="es-MX" sz="2400" b="1" dirty="0" smtClean="0">
              <a:latin typeface="Arial" pitchFamily="34" charset="0"/>
              <a:cs typeface="Arial" pitchFamily="34" charset="0"/>
            </a:endParaRPr>
          </a:p>
        </p:txBody>
      </p:sp>
      <p:sp>
        <p:nvSpPr>
          <p:cNvPr id="6" name="5 CuadroTexto"/>
          <p:cNvSpPr txBox="1"/>
          <p:nvPr/>
        </p:nvSpPr>
        <p:spPr>
          <a:xfrm>
            <a:off x="357158" y="1714488"/>
            <a:ext cx="7254448" cy="4247317"/>
          </a:xfrm>
          <a:prstGeom prst="rect">
            <a:avLst/>
          </a:prstGeom>
          <a:noFill/>
        </p:spPr>
        <p:txBody>
          <a:bodyPr wrap="square" rtlCol="0">
            <a:spAutoFit/>
          </a:bodyPr>
          <a:lstStyle/>
          <a:p>
            <a:pPr>
              <a:lnSpc>
                <a:spcPct val="150000"/>
              </a:lnSpc>
            </a:pPr>
            <a:r>
              <a:rPr lang="es-ES" b="1" u="sng" dirty="0" smtClean="0">
                <a:latin typeface="Arial" pitchFamily="34" charset="0"/>
                <a:cs typeface="Arial" pitchFamily="34" charset="0"/>
              </a:rPr>
              <a:t>Del Estado de Actividades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las transacciones generadas por una </a:t>
            </a:r>
            <a:r>
              <a:rPr lang="es-ES" b="1" u="sng" dirty="0" smtClean="0">
                <a:solidFill>
                  <a:srgbClr val="002060"/>
                </a:solidFill>
                <a:latin typeface="Arial" pitchFamily="34" charset="0"/>
                <a:cs typeface="Arial" pitchFamily="34" charset="0"/>
              </a:rPr>
              <a:t>relación de Ingreso-Gasto</a:t>
            </a:r>
            <a:r>
              <a:rPr lang="es-ES" dirty="0" smtClean="0">
                <a:latin typeface="Arial" pitchFamily="34" charset="0"/>
                <a:cs typeface="Arial" pitchFamily="34" charset="0"/>
              </a:rPr>
              <a:t> por conceptos de </a:t>
            </a:r>
            <a:r>
              <a:rPr lang="es-ES" b="1" dirty="0" smtClean="0">
                <a:solidFill>
                  <a:srgbClr val="0070C0"/>
                </a:solidFill>
                <a:latin typeface="Arial" pitchFamily="34" charset="0"/>
                <a:cs typeface="Arial" pitchFamily="34" charset="0"/>
              </a:rPr>
              <a:t>Transferencias, Asignaciones, Subsidios y Otras ayudas.</a:t>
            </a:r>
            <a:endParaRPr lang="es-MX" b="1" dirty="0" smtClean="0">
              <a:solidFill>
                <a:srgbClr val="0070C0"/>
              </a:solidFill>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gn="just">
              <a:lnSpc>
                <a:spcPct val="150000"/>
              </a:lnSpc>
            </a:pPr>
            <a:r>
              <a:rPr lang="es-ES" b="1" u="sng" dirty="0" smtClean="0">
                <a:latin typeface="Arial" pitchFamily="34" charset="0"/>
                <a:cs typeface="Arial" pitchFamily="34" charset="0"/>
              </a:rPr>
              <a:t>Del Estado de Situación Financiera Consolidado:</a:t>
            </a:r>
          </a:p>
          <a:p>
            <a:pPr algn="just">
              <a:lnSpc>
                <a:spcPct val="150000"/>
              </a:lnSpc>
            </a:pPr>
            <a:r>
              <a:rPr lang="es-ES" b="1" dirty="0" smtClean="0">
                <a:solidFill>
                  <a:srgbClr val="FF0000"/>
                </a:solidFill>
                <a:latin typeface="Arial" pitchFamily="34" charset="0"/>
                <a:cs typeface="Arial" pitchFamily="34" charset="0"/>
              </a:rPr>
              <a:t>Eliminar</a:t>
            </a:r>
            <a:r>
              <a:rPr lang="es-ES" dirty="0" smtClean="0">
                <a:latin typeface="Arial" pitchFamily="34" charset="0"/>
                <a:cs typeface="Arial" pitchFamily="34" charset="0"/>
              </a:rPr>
              <a:t> los saldos derivados de la </a:t>
            </a:r>
            <a:r>
              <a:rPr lang="es-ES" b="1" u="sng" dirty="0" smtClean="0">
                <a:solidFill>
                  <a:srgbClr val="0070C0"/>
                </a:solidFill>
                <a:latin typeface="Arial" pitchFamily="34" charset="0"/>
                <a:cs typeface="Arial" pitchFamily="34" charset="0"/>
              </a:rPr>
              <a:t>relación Deudor-Acreedor</a:t>
            </a:r>
            <a:r>
              <a:rPr lang="es-ES" dirty="0" smtClean="0">
                <a:solidFill>
                  <a:srgbClr val="0070C0"/>
                </a:solidFill>
                <a:latin typeface="Arial" pitchFamily="34" charset="0"/>
                <a:cs typeface="Arial" pitchFamily="34" charset="0"/>
              </a:rPr>
              <a:t> </a:t>
            </a:r>
            <a:r>
              <a:rPr lang="es-ES" dirty="0" smtClean="0">
                <a:latin typeface="Arial" pitchFamily="34" charset="0"/>
                <a:cs typeface="Arial" pitchFamily="34" charset="0"/>
              </a:rPr>
              <a:t>por concepto de </a:t>
            </a:r>
            <a:r>
              <a:rPr lang="es-MX" dirty="0" smtClean="0">
                <a:latin typeface="Arial" pitchFamily="34" charset="0"/>
                <a:cs typeface="Arial" pitchFamily="34" charset="0"/>
              </a:rPr>
              <a:t>Participaciones y Aportaciones de Capital (del rubro Inversiones Financieras a Largo Plazo) con el rubro de Aportaciones (del grupo Hacienda Pública/Patrimonio Contribuido).</a:t>
            </a:r>
            <a:endParaRPr lang="es-MX" dirty="0">
              <a:latin typeface="Arial" pitchFamily="34" charset="0"/>
              <a:cs typeface="Arial" pitchFamily="34" charset="0"/>
            </a:endParaRPr>
          </a:p>
        </p:txBody>
      </p:sp>
      <p:sp>
        <p:nvSpPr>
          <p:cNvPr id="8" name="7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539907" y="1858573"/>
          <a:ext cx="70887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43819" y="1079858"/>
            <a:ext cx="5057603" cy="461665"/>
          </a:xfrm>
          <a:prstGeom prst="rect">
            <a:avLst/>
          </a:prstGeom>
          <a:noFill/>
        </p:spPr>
        <p:txBody>
          <a:bodyPr wrap="none" rtlCol="0">
            <a:spAutoFit/>
          </a:bodyPr>
          <a:lstStyle/>
          <a:p>
            <a:r>
              <a:rPr lang="es-MX" sz="2400" dirty="0" smtClean="0">
                <a:latin typeface="Arial Black" pitchFamily="34" charset="0"/>
              </a:rPr>
              <a:t>Los Sistemas Contables de…</a:t>
            </a:r>
            <a:endParaRPr lang="es-MX" sz="2400" dirty="0">
              <a:latin typeface="Arial Black" pitchFamily="34" charset="0"/>
            </a:endParaRPr>
          </a:p>
        </p:txBody>
      </p:sp>
      <p:sp>
        <p:nvSpPr>
          <p:cNvPr id="5" name="4 CuadroTexto"/>
          <p:cNvSpPr txBox="1"/>
          <p:nvPr/>
        </p:nvSpPr>
        <p:spPr>
          <a:xfrm>
            <a:off x="3817230" y="6296292"/>
            <a:ext cx="3767122" cy="307777"/>
          </a:xfrm>
          <a:prstGeom prst="rect">
            <a:avLst/>
          </a:prstGeom>
          <a:noFill/>
        </p:spPr>
        <p:txBody>
          <a:bodyPr wrap="none" rtlCol="0">
            <a:spAutoFit/>
          </a:bodyPr>
          <a:lstStyle/>
          <a:p>
            <a:r>
              <a:rPr lang="es-MX" sz="1400" dirty="0" smtClean="0"/>
              <a:t>(Articulo 55 en relación al Artículo 48 LGCG)</a:t>
            </a:r>
            <a:endParaRPr lang="es-MX" sz="14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4282" y="928670"/>
            <a:ext cx="6974006" cy="400110"/>
          </a:xfrm>
          <a:prstGeom prst="rect">
            <a:avLst/>
          </a:prstGeom>
          <a:noFill/>
        </p:spPr>
        <p:txBody>
          <a:bodyPr wrap="square" rtlCol="0">
            <a:spAutoFit/>
          </a:bodyPr>
          <a:lstStyle/>
          <a:p>
            <a:r>
              <a:rPr lang="es-ES" sz="2000" b="1" dirty="0" smtClean="0">
                <a:latin typeface="Arial" pitchFamily="34" charset="0"/>
                <a:cs typeface="Arial" pitchFamily="34" charset="0"/>
              </a:rPr>
              <a:t>Criterios aplicables en la Consolidación</a:t>
            </a:r>
            <a:endParaRPr lang="es-MX" sz="2000" dirty="0" smtClean="0">
              <a:latin typeface="Arial" pitchFamily="34" charset="0"/>
              <a:cs typeface="Arial" pitchFamily="34" charset="0"/>
            </a:endParaRPr>
          </a:p>
        </p:txBody>
      </p:sp>
      <p:sp>
        <p:nvSpPr>
          <p:cNvPr id="7" name="6 CuadroTexto"/>
          <p:cNvSpPr txBox="1"/>
          <p:nvPr/>
        </p:nvSpPr>
        <p:spPr>
          <a:xfrm>
            <a:off x="285720" y="1357298"/>
            <a:ext cx="8534752" cy="5193729"/>
          </a:xfrm>
          <a:prstGeom prst="rect">
            <a:avLst/>
          </a:prstGeom>
          <a:solidFill>
            <a:schemeClr val="accent4">
              <a:lumMod val="60000"/>
              <a:lumOff val="40000"/>
            </a:schemeClr>
          </a:solidFill>
          <a:ln>
            <a:solidFill>
              <a:srgbClr val="0070C0"/>
            </a:solidFill>
          </a:ln>
        </p:spPr>
        <p:txBody>
          <a:bodyPr wrap="square" rtlCol="0">
            <a:spAutoFit/>
          </a:bodyPr>
          <a:lstStyle/>
          <a:p>
            <a:pPr marL="450850" lvl="3" indent="-273050" algn="just">
              <a:lnSpc>
                <a:spcPct val="150000"/>
              </a:lnSpc>
              <a:buFont typeface="+mj-lt"/>
              <a:buAutoNum type="arabicPeriod"/>
            </a:pPr>
            <a:r>
              <a:rPr lang="es-ES" sz="1700" dirty="0" smtClean="0">
                <a:latin typeface="Arial" pitchFamily="34" charset="0"/>
                <a:cs typeface="Arial" pitchFamily="34" charset="0"/>
              </a:rPr>
              <a:t>Los estados contables deberán corresponder al mismo periodo y contener todas las operaciones realizadas entre las fechas de inicio y cierre del periodo a consolidar.</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En el caso de los saldos de los activos o pasivos, deberán estar expresados (valuados) en los mismos términos.</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Es necesario que los entes públicos reconozcan la misma naturaleza de la operación para su registro de manera simétrica.</a:t>
            </a:r>
          </a:p>
          <a:p>
            <a:pPr marL="450850" lvl="3" indent="-273050" algn="just">
              <a:lnSpc>
                <a:spcPct val="150000"/>
              </a:lnSpc>
              <a:buFont typeface="+mj-lt"/>
              <a:buAutoNum type="arabicPeriod"/>
            </a:pPr>
            <a:endParaRPr lang="es-MX" sz="1700" dirty="0" smtClean="0">
              <a:latin typeface="Arial" pitchFamily="34" charset="0"/>
              <a:cs typeface="Arial" pitchFamily="34" charset="0"/>
            </a:endParaRPr>
          </a:p>
          <a:p>
            <a:pPr marL="450850" lvl="3" indent="-273050" algn="just">
              <a:lnSpc>
                <a:spcPct val="150000"/>
              </a:lnSpc>
              <a:buFont typeface="+mj-lt"/>
              <a:buAutoNum type="arabicPeriod"/>
            </a:pPr>
            <a:r>
              <a:rPr lang="es-ES" sz="1700" dirty="0" smtClean="0">
                <a:latin typeface="Arial" pitchFamily="34" charset="0"/>
                <a:cs typeface="Arial" pitchFamily="34" charset="0"/>
              </a:rPr>
              <a:t>Adicionalmente a los estados financieros, presentar en las notas de desglose una explicación sobre las transacciones y saldos a consolidar tanto del estado de actividades como del estado de situación financiera por ente público.</a:t>
            </a:r>
            <a:endParaRPr lang="es-MX" sz="1700" dirty="0">
              <a:latin typeface="Arial" pitchFamily="34" charset="0"/>
              <a:cs typeface="Arial" pitchFamily="34" charset="0"/>
            </a:endParaRPr>
          </a:p>
        </p:txBody>
      </p:sp>
      <p:sp>
        <p:nvSpPr>
          <p:cNvPr id="9" name="8 Rectángulo"/>
          <p:cNvSpPr/>
          <p:nvPr/>
        </p:nvSpPr>
        <p:spPr>
          <a:xfrm>
            <a:off x="214282" y="357166"/>
            <a:ext cx="5721438"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buClr>
                <a:srgbClr val="7030A0"/>
              </a:buClr>
            </a:pPr>
            <a:r>
              <a:rPr lang="es-MX" sz="2400" b="1" dirty="0" smtClean="0">
                <a:latin typeface="Arial" pitchFamily="34" charset="0"/>
                <a:cs typeface="Arial" pitchFamily="34" charset="0"/>
              </a:rPr>
              <a:t>Consolidación de estados financieros</a:t>
            </a:r>
          </a:p>
        </p:txBody>
      </p:sp>
    </p:spTree>
  </p:cSld>
  <p:clrMapOvr>
    <a:masterClrMapping/>
  </p:clrMapOvr>
  <p:transition>
    <p:pull/>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1397000"/>
          <a:ext cx="9001156" cy="4798056"/>
        </p:xfrm>
        <a:graphic>
          <a:graphicData uri="http://schemas.openxmlformats.org/drawingml/2006/table">
            <a:tbl>
              <a:tblPr firstRow="1" bandRow="1">
                <a:tableStyleId>{5C22544A-7EE6-4342-B048-85BDC9FD1C3A}</a:tableStyleId>
              </a:tblPr>
              <a:tblGrid>
                <a:gridCol w="449770"/>
                <a:gridCol w="1124550"/>
                <a:gridCol w="1221988"/>
                <a:gridCol w="1124550"/>
                <a:gridCol w="1294084"/>
                <a:gridCol w="1143008"/>
                <a:gridCol w="1285884"/>
                <a:gridCol w="1357322"/>
              </a:tblGrid>
              <a:tr h="370840">
                <a:tc gridSpan="8">
                  <a:txBody>
                    <a:bodyPr/>
                    <a:lstStyle/>
                    <a:p>
                      <a:pPr algn="ctr"/>
                      <a:r>
                        <a:rPr lang="es-MX" sz="1200" dirty="0" smtClean="0">
                          <a:latin typeface="Arial" pitchFamily="34" charset="0"/>
                          <a:cs typeface="Arial" pitchFamily="34" charset="0"/>
                        </a:rPr>
                        <a:t>NOMBRE DEL ENTE PÚBLICO</a:t>
                      </a:r>
                    </a:p>
                    <a:p>
                      <a:pPr algn="ctr"/>
                      <a:r>
                        <a:rPr lang="es-MX" sz="1200" dirty="0" smtClean="0">
                          <a:latin typeface="Arial" pitchFamily="34" charset="0"/>
                          <a:cs typeface="Arial" pitchFamily="34" charset="0"/>
                        </a:rPr>
                        <a:t>ESTADO DE ACTIVIDADAES</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dirty="0" smtClean="0">
                          <a:latin typeface="Arial" pitchFamily="34" charset="0"/>
                          <a:cs typeface="Arial" pitchFamily="34" charset="0"/>
                        </a:rPr>
                        <a:t>Del XXXX al XXXX</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20416">
                <a:tc>
                  <a:txBody>
                    <a:bodyPr/>
                    <a:lstStyle/>
                    <a:p>
                      <a:pPr marL="0" algn="ctr" rtl="0" eaLnBrk="1" latinLnBrk="0" hangingPunct="1"/>
                      <a:r>
                        <a:rPr kumimoji="0" lang="es-MX" sz="1200" b="1" kern="1200" dirty="0" smtClean="0">
                          <a:solidFill>
                            <a:schemeClr val="tx1"/>
                          </a:solidFill>
                          <a:latin typeface="Arial" pitchFamily="34" charset="0"/>
                          <a:ea typeface="+mn-ea"/>
                          <a:cs typeface="Arial" pitchFamily="34" charset="0"/>
                        </a:rPr>
                        <a:t>CUENTA</a:t>
                      </a:r>
                    </a:p>
                  </a:txBody>
                  <a:tcPr vert="vert270" anchor="ctr"/>
                </a:tc>
                <a:tc>
                  <a:txBody>
                    <a:bodyPr/>
                    <a:lstStyle/>
                    <a:p>
                      <a:pPr algn="ctr"/>
                      <a:r>
                        <a:rPr lang="es-MX" sz="1200" b="1" dirty="0" smtClean="0">
                          <a:solidFill>
                            <a:schemeClr val="tx1"/>
                          </a:solidFill>
                          <a:latin typeface="Arial" pitchFamily="34" charset="0"/>
                          <a:cs typeface="Arial" pitchFamily="34" charset="0"/>
                        </a:rPr>
                        <a:t>EJECUTIVO</a:t>
                      </a:r>
                      <a:endParaRPr lang="es-MX" sz="1200" b="1" dirty="0">
                        <a:solidFill>
                          <a:schemeClr val="tx1"/>
                        </a:solidFill>
                        <a:latin typeface="Arial" pitchFamily="34" charset="0"/>
                        <a:cs typeface="Arial" pitchFamily="34" charset="0"/>
                      </a:endParaRP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LEGISLATIVO</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JUDICIAL</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AUTONOMOS</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SUMATORIA</a:t>
                      </a:r>
                    </a:p>
                  </a:txBody>
                  <a:tcPr anchor="ctr"/>
                </a:tc>
                <a:tc>
                  <a:txBody>
                    <a:bodyPr/>
                    <a:lstStyle/>
                    <a:p>
                      <a:pPr algn="ctr"/>
                      <a:r>
                        <a:rPr kumimoji="0" lang="es-MX" sz="1200" b="1" kern="1200" dirty="0" smtClean="0">
                          <a:solidFill>
                            <a:schemeClr val="tx1"/>
                          </a:solidFill>
                          <a:latin typeface="Arial" pitchFamily="34" charset="0"/>
                          <a:ea typeface="+mn-ea"/>
                          <a:cs typeface="Arial" pitchFamily="34" charset="0"/>
                        </a:rPr>
                        <a:t>ELIMINACIÓN</a:t>
                      </a:r>
                    </a:p>
                  </a:txBody>
                  <a:tcPr anchor="ctr"/>
                </a:tc>
                <a:tc>
                  <a:txBody>
                    <a:bodyPr/>
                    <a:lstStyle/>
                    <a:p>
                      <a:pPr algn="ctr"/>
                      <a:r>
                        <a:rPr kumimoji="0" lang="es-MX" sz="1050" b="1" kern="1200" dirty="0" smtClean="0">
                          <a:solidFill>
                            <a:schemeClr val="tx1"/>
                          </a:solidFill>
                          <a:latin typeface="Arial" pitchFamily="34" charset="0"/>
                          <a:ea typeface="+mn-ea"/>
                          <a:cs typeface="Arial" pitchFamily="34" charset="0"/>
                        </a:rPr>
                        <a:t>CONSOLIDACIÓN</a:t>
                      </a:r>
                    </a:p>
                  </a:txBody>
                  <a:tcPr anchor="ctr"/>
                </a:tc>
              </a:tr>
              <a:tr h="370840">
                <a:tc>
                  <a:txBody>
                    <a:bodyPr/>
                    <a:lstStyle/>
                    <a:p>
                      <a:endParaRPr lang="es-MX" dirty="0">
                        <a:latin typeface="Arial" pitchFamily="34" charset="0"/>
                        <a:cs typeface="Arial" pitchFamily="34" charset="0"/>
                      </a:endParaRPr>
                    </a:p>
                  </a:txBody>
                  <a:tcP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c>
                  <a:txBody>
                    <a:bodyPr/>
                    <a:lstStyle/>
                    <a:p>
                      <a:pPr algn="ctr"/>
                      <a:r>
                        <a:rPr lang="es-MX" sz="1100" b="1" dirty="0" smtClean="0">
                          <a:solidFill>
                            <a:schemeClr val="tx1"/>
                          </a:solidFill>
                          <a:latin typeface="Arial" pitchFamily="34" charset="0"/>
                          <a:cs typeface="Arial" pitchFamily="34" charset="0"/>
                        </a:rPr>
                        <a:t>2014</a:t>
                      </a:r>
                      <a:endParaRPr lang="es-MX" sz="1100" b="1" dirty="0">
                        <a:solidFill>
                          <a:schemeClr val="tx1"/>
                        </a:solidFill>
                        <a:latin typeface="Arial" pitchFamily="34" charset="0"/>
                        <a:cs typeface="Arial" pitchFamily="34" charset="0"/>
                      </a:endParaRPr>
                    </a:p>
                  </a:txBody>
                  <a:tcPr anchor="ct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r>
              <a:tr h="370840">
                <a:tc>
                  <a:txBody>
                    <a:bodyPr/>
                    <a:lstStyle/>
                    <a:p>
                      <a:endParaRPr lang="es-MX" dirty="0">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a:latin typeface="Arial" pitchFamily="34" charset="0"/>
                        <a:cs typeface="Arial" pitchFamily="34" charset="0"/>
                      </a:endParaRPr>
                    </a:p>
                  </a:txBody>
                  <a:tcPr/>
                </a:tc>
                <a:tc>
                  <a:txBody>
                    <a:bodyPr/>
                    <a:lstStyle/>
                    <a:p>
                      <a:endParaRPr lang="es-MX" dirty="0">
                        <a:latin typeface="Arial" pitchFamily="34" charset="0"/>
                        <a:cs typeface="Arial" pitchFamily="34" charset="0"/>
                      </a:endParaRPr>
                    </a:p>
                  </a:txBody>
                  <a:tcPr/>
                </a:tc>
              </a:tr>
            </a:tbl>
          </a:graphicData>
        </a:graphic>
      </p:graphicFrame>
      <p:sp>
        <p:nvSpPr>
          <p:cNvPr id="4" name="3 CuadroTexto"/>
          <p:cNvSpPr txBox="1"/>
          <p:nvPr/>
        </p:nvSpPr>
        <p:spPr>
          <a:xfrm>
            <a:off x="285720" y="457122"/>
            <a:ext cx="3335144"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2000" b="1" dirty="0" smtClean="0">
                <a:latin typeface="Arial" pitchFamily="34" charset="0"/>
                <a:cs typeface="Arial" pitchFamily="34" charset="0"/>
              </a:rPr>
              <a:t>EJEMPLO DEL FORMATO</a:t>
            </a:r>
            <a:endParaRPr lang="es-MX" sz="20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07504" y="1484784"/>
          <a:ext cx="7920880" cy="3972151"/>
        </p:xfrm>
        <a:graphic>
          <a:graphicData uri="http://schemas.openxmlformats.org/drawingml/2006/table">
            <a:tbl>
              <a:tblPr/>
              <a:tblGrid>
                <a:gridCol w="3240360"/>
                <a:gridCol w="2376264"/>
                <a:gridCol w="2304256"/>
              </a:tblGrid>
              <a:tr h="1196441">
                <a:tc>
                  <a:txBody>
                    <a:bodyPr/>
                    <a:lstStyle/>
                    <a:p>
                      <a:pPr indent="182880" algn="just">
                        <a:lnSpc>
                          <a:spcPct val="100000"/>
                        </a:lnSpc>
                        <a:spcAft>
                          <a:spcPts val="505"/>
                        </a:spcAft>
                      </a:pPr>
                      <a:r>
                        <a:rPr lang="es-MX" sz="2400" b="1" dirty="0" smtClean="0">
                          <a:latin typeface="Arial"/>
                          <a:ea typeface="Times New Roman"/>
                          <a:cs typeface="Times New Roman"/>
                        </a:rPr>
                        <a:t>Meta:</a:t>
                      </a:r>
                      <a:endParaRPr lang="es-ES_tradnl" sz="2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00000"/>
                        </a:lnSpc>
                        <a:spcAft>
                          <a:spcPts val="505"/>
                        </a:spcAft>
                      </a:pPr>
                      <a:r>
                        <a:rPr lang="es-MX" sz="1400" b="1" dirty="0">
                          <a:latin typeface="Arial"/>
                          <a:ea typeface="Times New Roman"/>
                          <a:cs typeface="Times New Roman"/>
                        </a:rPr>
                        <a:t>La Federación, las </a:t>
                      </a:r>
                      <a:r>
                        <a:rPr lang="es-MX" sz="1400" b="1" dirty="0">
                          <a:solidFill>
                            <a:srgbClr val="FF0000"/>
                          </a:solidFill>
                          <a:latin typeface="Arial"/>
                          <a:ea typeface="Times New Roman"/>
                          <a:cs typeface="Times New Roman"/>
                        </a:rPr>
                        <a:t>Entidades Federativas </a:t>
                      </a:r>
                      <a:r>
                        <a:rPr lang="es-MX" sz="1400" b="1" dirty="0">
                          <a:latin typeface="Arial"/>
                          <a:ea typeface="Times New Roman"/>
                          <a:cs typeface="Times New Roman"/>
                        </a:rPr>
                        <a:t>y sus respectivos entes públicos a más tardar</a:t>
                      </a:r>
                      <a:endParaRPr lang="es-ES_tradnl" sz="1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ct val="100000"/>
                        </a:lnSpc>
                        <a:spcAft>
                          <a:spcPts val="505"/>
                        </a:spcAft>
                      </a:pPr>
                      <a:r>
                        <a:rPr lang="es-MX" sz="1400" b="1" dirty="0">
                          <a:latin typeface="Arial"/>
                          <a:ea typeface="Times New Roman"/>
                          <a:cs typeface="Times New Roman"/>
                        </a:rPr>
                        <a:t>Los </a:t>
                      </a:r>
                      <a:r>
                        <a:rPr lang="es-MX" sz="1400" b="1" dirty="0">
                          <a:solidFill>
                            <a:srgbClr val="FF0000"/>
                          </a:solidFill>
                          <a:latin typeface="Arial"/>
                          <a:ea typeface="Times New Roman"/>
                          <a:cs typeface="Times New Roman"/>
                        </a:rPr>
                        <a:t>Municipio</a:t>
                      </a:r>
                      <a:r>
                        <a:rPr lang="es-MX" sz="1400" b="1" dirty="0">
                          <a:latin typeface="Arial"/>
                          <a:ea typeface="Times New Roman"/>
                          <a:cs typeface="Times New Roman"/>
                        </a:rPr>
                        <a:t>s y sus entes públicos a más tardar</a:t>
                      </a:r>
                      <a:endParaRPr lang="es-ES_tradnl" sz="1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220">
                <a:tc>
                  <a:txBody>
                    <a:bodyPr/>
                    <a:lstStyle/>
                    <a:p>
                      <a:pPr indent="182880" algn="just">
                        <a:lnSpc>
                          <a:spcPct val="100000"/>
                        </a:lnSpc>
                        <a:spcAft>
                          <a:spcPts val="505"/>
                        </a:spcAft>
                      </a:pPr>
                      <a:r>
                        <a:rPr lang="es-MX" sz="1400" b="0" dirty="0">
                          <a:latin typeface="Arial"/>
                          <a:ea typeface="Times New Roman"/>
                          <a:cs typeface="Times New Roman"/>
                        </a:rPr>
                        <a:t>Integración automática del ejercicio presupuestario con la operación contable</a:t>
                      </a:r>
                      <a:endParaRPr lang="es-ES_tradnl" sz="1400" b="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30 </a:t>
                      </a:r>
                      <a:r>
                        <a:rPr lang="es-MX" sz="1400" dirty="0" smtClean="0">
                          <a:latin typeface="Arial"/>
                          <a:ea typeface="Times New Roman"/>
                          <a:cs typeface="Times New Roman"/>
                        </a:rPr>
                        <a:t>Junio </a:t>
                      </a:r>
                      <a:r>
                        <a:rPr lang="es-MX" sz="1400" dirty="0">
                          <a:latin typeface="Arial"/>
                          <a:ea typeface="Times New Roman"/>
                          <a:cs typeface="Times New Roman"/>
                        </a:rPr>
                        <a:t>2014</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30 </a:t>
                      </a:r>
                      <a:r>
                        <a:rPr lang="es-MX" sz="1400" dirty="0" smtClean="0">
                          <a:latin typeface="Arial"/>
                          <a:ea typeface="Times New Roman"/>
                          <a:cs typeface="Times New Roman"/>
                        </a:rPr>
                        <a:t>Junio </a:t>
                      </a:r>
                      <a:r>
                        <a:rPr lang="es-MX" sz="1400" dirty="0">
                          <a:latin typeface="Arial"/>
                          <a:ea typeface="Times New Roman"/>
                          <a:cs typeface="Times New Roman"/>
                        </a:rPr>
                        <a:t>2015</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330">
                <a:tc>
                  <a:txBody>
                    <a:bodyPr/>
                    <a:lstStyle/>
                    <a:p>
                      <a:pPr indent="182880" algn="just">
                        <a:lnSpc>
                          <a:spcPct val="100000"/>
                        </a:lnSpc>
                        <a:spcAft>
                          <a:spcPts val="505"/>
                        </a:spcAft>
                      </a:pPr>
                      <a:r>
                        <a:rPr lang="es-MX" sz="1400" b="0" dirty="0">
                          <a:latin typeface="Arial"/>
                          <a:ea typeface="Times New Roman"/>
                          <a:cs typeface="Times New Roman"/>
                        </a:rPr>
                        <a:t>Realizar los registros contables con base en las Reglas de Registro y Valoración del Patrimonio</a:t>
                      </a:r>
                      <a:endParaRPr lang="es-ES_tradnl" sz="1400" b="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31 </a:t>
                      </a:r>
                      <a:r>
                        <a:rPr lang="es-MX" sz="1400" dirty="0" smtClean="0">
                          <a:latin typeface="Arial"/>
                          <a:ea typeface="Times New Roman"/>
                          <a:cs typeface="Times New Roman"/>
                        </a:rPr>
                        <a:t>Diciembre 2014</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31 </a:t>
                      </a:r>
                      <a:r>
                        <a:rPr lang="es-MX" sz="1400" dirty="0" smtClean="0">
                          <a:latin typeface="Arial"/>
                          <a:ea typeface="Times New Roman"/>
                          <a:cs typeface="Times New Roman"/>
                        </a:rPr>
                        <a:t>Diciembre </a:t>
                      </a:r>
                      <a:r>
                        <a:rPr lang="es-MX" sz="1400" dirty="0">
                          <a:latin typeface="Arial"/>
                          <a:ea typeface="Times New Roman"/>
                          <a:cs typeface="Times New Roman"/>
                        </a:rPr>
                        <a:t>2015</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220">
                <a:tc>
                  <a:txBody>
                    <a:bodyPr/>
                    <a:lstStyle/>
                    <a:p>
                      <a:pPr indent="182880" algn="just">
                        <a:lnSpc>
                          <a:spcPct val="100000"/>
                        </a:lnSpc>
                        <a:spcAft>
                          <a:spcPts val="505"/>
                        </a:spcAft>
                      </a:pPr>
                      <a:r>
                        <a:rPr lang="es-MX" sz="1400" b="0" dirty="0">
                          <a:latin typeface="Arial"/>
                          <a:ea typeface="Times New Roman"/>
                          <a:cs typeface="Times New Roman"/>
                        </a:rPr>
                        <a:t>Generación en tiempo real de estados financieros</a:t>
                      </a:r>
                      <a:endParaRPr lang="es-ES_tradnl" sz="1400" b="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30 </a:t>
                      </a:r>
                      <a:r>
                        <a:rPr lang="es-MX" sz="1400" dirty="0" smtClean="0">
                          <a:latin typeface="Arial"/>
                          <a:ea typeface="Times New Roman"/>
                          <a:cs typeface="Times New Roman"/>
                        </a:rPr>
                        <a:t>Junio </a:t>
                      </a:r>
                      <a:r>
                        <a:rPr lang="es-MX" sz="1400" dirty="0">
                          <a:latin typeface="Arial"/>
                          <a:ea typeface="Times New Roman"/>
                          <a:cs typeface="Times New Roman"/>
                        </a:rPr>
                        <a:t>2014</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a:latin typeface="Arial"/>
                          <a:ea typeface="Times New Roman"/>
                          <a:cs typeface="Times New Roman"/>
                        </a:rPr>
                        <a:t>30 </a:t>
                      </a:r>
                      <a:r>
                        <a:rPr lang="es-MX" sz="1400" dirty="0" smtClean="0">
                          <a:latin typeface="Arial"/>
                          <a:ea typeface="Times New Roman"/>
                          <a:cs typeface="Times New Roman"/>
                        </a:rPr>
                        <a:t>Junio 2015</a:t>
                      </a:r>
                      <a:endParaRPr lang="es-ES_tradnl" sz="1400"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220">
                <a:tc>
                  <a:txBody>
                    <a:bodyPr/>
                    <a:lstStyle/>
                    <a:p>
                      <a:pPr indent="182880" algn="just">
                        <a:lnSpc>
                          <a:spcPct val="100000"/>
                        </a:lnSpc>
                        <a:spcAft>
                          <a:spcPts val="505"/>
                        </a:spcAft>
                      </a:pPr>
                      <a:r>
                        <a:rPr lang="es-MX" sz="1400" b="1" dirty="0">
                          <a:latin typeface="Arial"/>
                          <a:ea typeface="Times New Roman"/>
                          <a:cs typeface="Times New Roman"/>
                        </a:rPr>
                        <a:t>Emisión de </a:t>
                      </a:r>
                      <a:r>
                        <a:rPr lang="es-MX" sz="1400" b="1" u="sng" dirty="0">
                          <a:latin typeface="Arial"/>
                          <a:ea typeface="Times New Roman"/>
                          <a:cs typeface="Times New Roman"/>
                        </a:rPr>
                        <a:t>Cuentas Públicas</a:t>
                      </a:r>
                      <a:r>
                        <a:rPr lang="es-MX" sz="1400" b="1" dirty="0">
                          <a:latin typeface="Arial"/>
                          <a:ea typeface="Times New Roman"/>
                          <a:cs typeface="Times New Roman"/>
                        </a:rPr>
                        <a:t> en los términos acordados por el Consejo</a:t>
                      </a:r>
                      <a:endParaRPr lang="es-ES_tradnl" sz="1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spc="-10" dirty="0">
                          <a:latin typeface="Arial"/>
                          <a:ea typeface="Times New Roman"/>
                          <a:cs typeface="Times New Roman"/>
                        </a:rPr>
                        <a:t>Para la correspondiente a </a:t>
                      </a:r>
                      <a:r>
                        <a:rPr lang="es-MX" sz="1400" b="1" spc="-10" dirty="0">
                          <a:latin typeface="Arial"/>
                          <a:ea typeface="Times New Roman"/>
                          <a:cs typeface="Times New Roman"/>
                        </a:rPr>
                        <a:t>2014</a:t>
                      </a:r>
                      <a:endParaRPr lang="es-ES_tradnl" sz="1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00000"/>
                        </a:lnSpc>
                        <a:spcAft>
                          <a:spcPts val="505"/>
                        </a:spcAft>
                      </a:pPr>
                      <a:r>
                        <a:rPr lang="es-MX" sz="1400" dirty="0" smtClean="0">
                          <a:latin typeface="Arial"/>
                          <a:ea typeface="Times New Roman"/>
                          <a:cs typeface="Times New Roman"/>
                        </a:rPr>
                        <a:t>Para la correspondiente </a:t>
                      </a:r>
                      <a:r>
                        <a:rPr lang="es-MX" sz="1400" dirty="0">
                          <a:latin typeface="Arial"/>
                          <a:ea typeface="Times New Roman"/>
                          <a:cs typeface="Times New Roman"/>
                        </a:rPr>
                        <a:t>a </a:t>
                      </a:r>
                      <a:r>
                        <a:rPr lang="es-MX" sz="1400" b="1" dirty="0">
                          <a:latin typeface="Arial"/>
                          <a:ea typeface="Times New Roman"/>
                          <a:cs typeface="Times New Roman"/>
                        </a:rPr>
                        <a:t>2015</a:t>
                      </a:r>
                      <a:endParaRPr lang="es-ES_tradnl" sz="1400" b="1" dirty="0">
                        <a:latin typeface="Arial"/>
                        <a:ea typeface="Times New Roman"/>
                        <a:cs typeface="Times New Roman"/>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395536" y="404664"/>
            <a:ext cx="4392488"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t>PLAZOS DE PRESENTACIÓN:</a:t>
            </a:r>
            <a:endParaRPr lang="es-MX" sz="2400" b="1"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251520" y="6165304"/>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28596" y="4286256"/>
            <a:ext cx="3786187" cy="2246769"/>
          </a:xfrm>
          <a:prstGeom prst="rect">
            <a:avLst/>
          </a:prstGeom>
          <a:noFill/>
          <a:ln w="9525">
            <a:noFill/>
            <a:miter lim="800000"/>
            <a:headEnd/>
            <a:tailEnd/>
          </a:ln>
        </p:spPr>
        <p:txBody>
          <a:bodyPr>
            <a:spAutoFit/>
          </a:bodyPr>
          <a:lstStyle/>
          <a:p>
            <a:pPr fontAlgn="base">
              <a:spcBef>
                <a:spcPct val="0"/>
              </a:spcBef>
              <a:spcAft>
                <a:spcPct val="0"/>
              </a:spcAft>
            </a:pPr>
            <a:r>
              <a:rPr lang="es-MX" sz="2000" b="1" u="sng" dirty="0">
                <a:solidFill>
                  <a:srgbClr val="8064A2">
                    <a:lumMod val="75000"/>
                  </a:srgbClr>
                </a:solidFill>
                <a:latin typeface="Arial Narrow" pitchFamily="34" charset="0"/>
                <a:cs typeface="Arial" pitchFamily="34" charset="0"/>
              </a:rPr>
              <a:t>Domicilio: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Lerdo de Tejada No. 2469, </a:t>
            </a:r>
          </a:p>
          <a:p>
            <a:pPr fontAlgn="base">
              <a:spcBef>
                <a:spcPct val="0"/>
              </a:spcBef>
              <a:spcAft>
                <a:spcPct val="0"/>
              </a:spcAft>
            </a:pPr>
            <a:r>
              <a:rPr lang="es-MX" sz="2000" b="1" dirty="0">
                <a:solidFill>
                  <a:srgbClr val="8064A2">
                    <a:lumMod val="75000"/>
                  </a:srgbClr>
                </a:solidFill>
                <a:latin typeface="Arial Narrow" pitchFamily="34" charset="0"/>
                <a:cs typeface="Arial" pitchFamily="34" charset="0"/>
              </a:rPr>
              <a:t>Col. Arcos Sur. C.P. </a:t>
            </a:r>
            <a:r>
              <a:rPr lang="es-MX" sz="2000" b="1" dirty="0" smtClean="0">
                <a:solidFill>
                  <a:srgbClr val="8064A2">
                    <a:lumMod val="75000"/>
                  </a:srgbClr>
                </a:solidFill>
                <a:latin typeface="Arial Narrow" pitchFamily="34" charset="0"/>
                <a:cs typeface="Arial" pitchFamily="34" charset="0"/>
              </a:rPr>
              <a:t>44500 Guadalajara, Jalisco</a:t>
            </a:r>
          </a:p>
          <a:p>
            <a:pPr fontAlgn="base">
              <a:spcBef>
                <a:spcPct val="0"/>
              </a:spcBef>
              <a:spcAft>
                <a:spcPct val="0"/>
              </a:spcAft>
            </a:pPr>
            <a:endParaRPr lang="es-MX" sz="2000" b="1" dirty="0">
              <a:solidFill>
                <a:srgbClr val="8064A2">
                  <a:lumMod val="75000"/>
                </a:srgbClr>
              </a:solidFill>
              <a:latin typeface="Arial Narrow" pitchFamily="34" charset="0"/>
              <a:cs typeface="Arial" pitchFamily="34" charset="0"/>
            </a:endParaRPr>
          </a:p>
          <a:p>
            <a:pPr fontAlgn="base">
              <a:spcBef>
                <a:spcPct val="0"/>
              </a:spcBef>
              <a:spcAft>
                <a:spcPct val="0"/>
              </a:spcAft>
            </a:pPr>
            <a:r>
              <a:rPr lang="es-MX" sz="2000" b="1" u="sng" dirty="0" smtClean="0">
                <a:solidFill>
                  <a:srgbClr val="8064A2">
                    <a:lumMod val="75000"/>
                  </a:srgbClr>
                </a:solidFill>
                <a:latin typeface="Arial Narrow" pitchFamily="34" charset="0"/>
                <a:cs typeface="Arial" pitchFamily="34" charset="0"/>
              </a:rPr>
              <a:t>Teléfonos:</a:t>
            </a:r>
          </a:p>
          <a:p>
            <a:pPr fontAlgn="base">
              <a:spcBef>
                <a:spcPct val="0"/>
              </a:spcBef>
              <a:spcAft>
                <a:spcPct val="0"/>
              </a:spcAft>
            </a:pPr>
            <a:r>
              <a:rPr lang="es-MX" sz="2000" b="1" dirty="0" smtClean="0">
                <a:solidFill>
                  <a:srgbClr val="8064A2">
                    <a:lumMod val="75000"/>
                  </a:srgbClr>
                </a:solidFill>
                <a:latin typeface="Arial Narrow" pitchFamily="34" charset="0"/>
                <a:cs typeface="Arial" pitchFamily="34" charset="0"/>
              </a:rPr>
              <a:t> </a:t>
            </a:r>
            <a:r>
              <a:rPr lang="es-MX" sz="2000" b="1" dirty="0">
                <a:solidFill>
                  <a:srgbClr val="8064A2">
                    <a:lumMod val="75000"/>
                  </a:srgbClr>
                </a:solidFill>
                <a:latin typeface="Arial Narrow" pitchFamily="34" charset="0"/>
                <a:cs typeface="Arial" pitchFamily="34" charset="0"/>
              </a:rPr>
              <a:t>(01 33) 3669 5550 al </a:t>
            </a:r>
            <a:r>
              <a:rPr lang="es-MX" sz="2000" b="1" dirty="0" smtClean="0">
                <a:solidFill>
                  <a:srgbClr val="8064A2">
                    <a:lumMod val="75000"/>
                  </a:srgbClr>
                </a:solidFill>
                <a:latin typeface="Arial Narrow" pitchFamily="34" charset="0"/>
                <a:cs typeface="Arial" pitchFamily="34" charset="0"/>
              </a:rPr>
              <a:t>59</a:t>
            </a:r>
            <a:endParaRPr lang="es-MX" sz="2000" b="1" dirty="0">
              <a:solidFill>
                <a:srgbClr val="8064A2">
                  <a:lumMod val="75000"/>
                </a:srgbClr>
              </a:solidFill>
              <a:latin typeface="Arial Narrow" pitchFamily="34" charset="0"/>
              <a:cs typeface="Arial" pitchFamily="34" charset="0"/>
            </a:endParaRPr>
          </a:p>
        </p:txBody>
      </p:sp>
      <p:sp>
        <p:nvSpPr>
          <p:cNvPr id="4" name="Text Box 6"/>
          <p:cNvSpPr txBox="1">
            <a:spLocks noChangeArrowheads="1"/>
          </p:cNvSpPr>
          <p:nvPr/>
        </p:nvSpPr>
        <p:spPr bwMode="auto">
          <a:xfrm>
            <a:off x="4643438" y="5929330"/>
            <a:ext cx="3313112" cy="707886"/>
          </a:xfrm>
          <a:prstGeom prst="rect">
            <a:avLst/>
          </a:prstGeom>
          <a:noFill/>
          <a:ln w="9525">
            <a:noFill/>
            <a:miter lim="800000"/>
            <a:headEnd/>
            <a:tailEnd/>
          </a:ln>
        </p:spPr>
        <p:txBody>
          <a:bodyPr>
            <a:spAutoFit/>
          </a:bodyPr>
          <a:lstStyle/>
          <a:p>
            <a:pPr algn="ctr" fontAlgn="base">
              <a:spcBef>
                <a:spcPct val="0"/>
              </a:spcBef>
              <a:spcAft>
                <a:spcPct val="0"/>
              </a:spcAft>
            </a:pPr>
            <a:r>
              <a:rPr lang="es-MX" sz="2000" b="1" dirty="0">
                <a:solidFill>
                  <a:srgbClr val="8064A2">
                    <a:lumMod val="75000"/>
                  </a:srgbClr>
                </a:solidFill>
                <a:latin typeface="Arial" pitchFamily="34" charset="0"/>
                <a:cs typeface="Arial" pitchFamily="34" charset="0"/>
              </a:rPr>
              <a:t>Página Web </a:t>
            </a:r>
            <a:r>
              <a:rPr lang="es-MX" sz="2000" b="1" dirty="0" err="1">
                <a:solidFill>
                  <a:srgbClr val="8064A2">
                    <a:lumMod val="75000"/>
                  </a:srgbClr>
                </a:solidFill>
                <a:latin typeface="Arial" pitchFamily="34" charset="0"/>
                <a:cs typeface="Arial" pitchFamily="34" charset="0"/>
              </a:rPr>
              <a:t>Indetec</a:t>
            </a:r>
            <a:endParaRPr lang="es-MX" sz="2000" b="1" dirty="0">
              <a:solidFill>
                <a:srgbClr val="8064A2">
                  <a:lumMod val="75000"/>
                </a:srgbClr>
              </a:solidFill>
              <a:latin typeface="Arial" pitchFamily="34" charset="0"/>
              <a:cs typeface="Arial" pitchFamily="34" charset="0"/>
            </a:endParaRPr>
          </a:p>
          <a:p>
            <a:pPr algn="ctr" fontAlgn="base">
              <a:spcBef>
                <a:spcPct val="0"/>
              </a:spcBef>
              <a:spcAft>
                <a:spcPct val="0"/>
              </a:spcAft>
            </a:pPr>
            <a:r>
              <a:rPr lang="es-MX" sz="2000" b="1" u="sng" dirty="0" smtClean="0">
                <a:solidFill>
                  <a:srgbClr val="0070C0"/>
                </a:solidFill>
                <a:latin typeface="Arial" pitchFamily="34" charset="0"/>
                <a:cs typeface="Arial" pitchFamily="34" charset="0"/>
              </a:rPr>
              <a:t>www.indetec.gob.mx</a:t>
            </a:r>
            <a:endParaRPr lang="es-ES" sz="2000" u="sng" dirty="0">
              <a:solidFill>
                <a:srgbClr val="0070C0"/>
              </a:solidFill>
              <a:latin typeface="Arial" pitchFamily="34" charset="0"/>
              <a:cs typeface="Arial" pitchFamily="34" charset="0"/>
            </a:endParaRPr>
          </a:p>
        </p:txBody>
      </p:sp>
      <p:sp>
        <p:nvSpPr>
          <p:cNvPr id="5" name="4 Rectángulo redondeado"/>
          <p:cNvSpPr/>
          <p:nvPr/>
        </p:nvSpPr>
        <p:spPr>
          <a:xfrm>
            <a:off x="1574344" y="1571612"/>
            <a:ext cx="5283672" cy="889166"/>
          </a:xfrm>
          <a:prstGeom prst="roundRect">
            <a:avLst/>
          </a:prstGeom>
          <a:noFill/>
          <a:ln/>
          <a:effectLst>
            <a:glow rad="228600">
              <a:schemeClr val="accent2">
                <a:satMod val="175000"/>
                <a:alpha val="40000"/>
              </a:schemeClr>
            </a:glow>
            <a:innerShdw blurRad="63500" dist="50800" dir="8100000">
              <a:prstClr val="black">
                <a:alpha val="50000"/>
              </a:prstClr>
            </a:innerShdw>
          </a:effectLst>
          <a:scene3d>
            <a:camera prst="obliqueTop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es-MX"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p>
        </p:txBody>
      </p:sp>
      <p:sp>
        <p:nvSpPr>
          <p:cNvPr id="6" name="5 CuadroTexto"/>
          <p:cNvSpPr txBox="1"/>
          <p:nvPr/>
        </p:nvSpPr>
        <p:spPr>
          <a:xfrm>
            <a:off x="2305161" y="2780928"/>
            <a:ext cx="3906454" cy="1292662"/>
          </a:xfrm>
          <a:prstGeom prst="rect">
            <a:avLst/>
          </a:prstGeom>
          <a:noFill/>
        </p:spPr>
        <p:txBody>
          <a:bodyPr wrap="none" rtlCol="0">
            <a:spAutoFit/>
          </a:bodyPr>
          <a:lstStyle/>
          <a:p>
            <a:pPr algn="ctr"/>
            <a:r>
              <a:rPr lang="es-MX" sz="2000" dirty="0" smtClean="0"/>
              <a:t>C.P. Eduardo Garcia Plasencia</a:t>
            </a:r>
          </a:p>
          <a:p>
            <a:pPr algn="ctr"/>
            <a:r>
              <a:rPr lang="es-MX" u="sng" dirty="0" smtClean="0">
                <a:solidFill>
                  <a:srgbClr val="0070C0"/>
                </a:solidFill>
              </a:rPr>
              <a:t>egarciap@indetec.gob.mx</a:t>
            </a:r>
          </a:p>
          <a:p>
            <a:pPr algn="ctr"/>
            <a:r>
              <a:rPr lang="es-MX" sz="2000" dirty="0"/>
              <a:t>C.P. </a:t>
            </a:r>
            <a:r>
              <a:rPr lang="es-MX" sz="2000" dirty="0"/>
              <a:t>María Beatriz Estrada </a:t>
            </a:r>
            <a:r>
              <a:rPr lang="es-MX" sz="2000" dirty="0" smtClean="0"/>
              <a:t>Ibarra</a:t>
            </a:r>
          </a:p>
          <a:p>
            <a:pPr algn="ctr"/>
            <a:r>
              <a:rPr lang="es-MX" sz="2000" dirty="0" smtClean="0">
                <a:hlinkClick r:id="rId2"/>
              </a:rPr>
              <a:t>maestradar@indetec.gob.mx</a:t>
            </a:r>
            <a:r>
              <a:rPr lang="es-MX" sz="2000" dirty="0" smtClean="0"/>
              <a:t> </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83174" y="2050175"/>
          <a:ext cx="74980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32338" y="1206525"/>
            <a:ext cx="7919709" cy="646331"/>
          </a:xfrm>
          <a:prstGeom prst="rect">
            <a:avLst/>
          </a:prstGeom>
        </p:spPr>
        <p:txBody>
          <a:bodyPr wrap="square">
            <a:spAutoFit/>
          </a:bodyPr>
          <a:lstStyle/>
          <a:p>
            <a:pPr lvl="0" eaLnBrk="0" hangingPunct="0"/>
            <a:r>
              <a:rPr lang="es-MX" u="sng" dirty="0" smtClean="0">
                <a:latin typeface="Arial Black" pitchFamily="34" charset="0"/>
                <a:ea typeface="Times New Roman" pitchFamily="18" charset="0"/>
                <a:cs typeface="Times New Roman" pitchFamily="18" charset="0"/>
              </a:rPr>
              <a:t>Información </a:t>
            </a:r>
            <a:r>
              <a:rPr lang="es-MX" b="1" u="sng" dirty="0" smtClean="0">
                <a:latin typeface="Arial Black" pitchFamily="34" charset="0"/>
                <a:ea typeface="Times New Roman" pitchFamily="18" charset="0"/>
                <a:cs typeface="Times New Roman" pitchFamily="18" charset="0"/>
              </a:rPr>
              <a:t>contable</a:t>
            </a:r>
            <a:r>
              <a:rPr lang="es-MX" b="1" dirty="0" smtClean="0">
                <a:latin typeface="Arial Black" pitchFamily="34" charset="0"/>
                <a:ea typeface="Times New Roman" pitchFamily="18" charset="0"/>
                <a:cs typeface="Times New Roman" pitchFamily="18" charset="0"/>
              </a:rPr>
              <a:t> Para Ayuntamientos de los Municipios y Demarcaciones Territoriales del D.F.</a:t>
            </a:r>
            <a:r>
              <a:rPr lang="es-MX" dirty="0" smtClean="0">
                <a:latin typeface="Arial Black" pitchFamily="34" charset="0"/>
                <a:ea typeface="Times New Roman" pitchFamily="18" charset="0"/>
                <a:cs typeface="Times New Roman" pitchFamily="18" charset="0"/>
              </a:rPr>
              <a:t>:</a:t>
            </a:r>
          </a:p>
        </p:txBody>
      </p:sp>
      <p:sp>
        <p:nvSpPr>
          <p:cNvPr id="4" name="3 CuadroTexto"/>
          <p:cNvSpPr txBox="1"/>
          <p:nvPr/>
        </p:nvSpPr>
        <p:spPr>
          <a:xfrm>
            <a:off x="6305082" y="1619789"/>
            <a:ext cx="1398140" cy="276999"/>
          </a:xfrm>
          <a:prstGeom prst="rect">
            <a:avLst/>
          </a:prstGeom>
          <a:noFill/>
        </p:spPr>
        <p:txBody>
          <a:bodyPr wrap="none" rtlCol="0">
            <a:spAutoFit/>
          </a:bodyPr>
          <a:lstStyle/>
          <a:p>
            <a:r>
              <a:rPr lang="es-MX" sz="1200" dirty="0" smtClean="0"/>
              <a:t>Artículo 48 LGCG</a:t>
            </a:r>
            <a:endParaRPr lang="es-MX" sz="1200" dirty="0"/>
          </a:p>
        </p:txBody>
      </p:sp>
      <p:sp>
        <p:nvSpPr>
          <p:cNvPr id="7" name="6 CuadroTexto"/>
          <p:cNvSpPr txBox="1"/>
          <p:nvPr/>
        </p:nvSpPr>
        <p:spPr>
          <a:xfrm>
            <a:off x="225070" y="6273638"/>
            <a:ext cx="7711567" cy="461665"/>
          </a:xfrm>
          <a:prstGeom prst="rect">
            <a:avLst/>
          </a:prstGeom>
          <a:noFill/>
        </p:spPr>
        <p:txBody>
          <a:bodyPr wrap="square" rtlCol="0">
            <a:spAutoFit/>
          </a:bodyPr>
          <a:lstStyle/>
          <a:p>
            <a:r>
              <a:rPr lang="es-MX" sz="1200" dirty="0" smtClean="0"/>
              <a:t>* Estados financieros incluidos en el MCG y en el “Acuerdo que reforma y adiciona el Capitulo VII del Manual de Contabilidad Gubernamental” (DOF 22 de </a:t>
            </a:r>
            <a:r>
              <a:rPr lang="es-MX" sz="1200" dirty="0" err="1" smtClean="0"/>
              <a:t>dic</a:t>
            </a:r>
            <a:r>
              <a:rPr lang="es-MX" sz="1200" dirty="0" smtClean="0"/>
              <a:t> 2014)</a:t>
            </a:r>
            <a:endParaRPr lang="es-MX"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76" y="0"/>
            <a:ext cx="9358346" cy="7143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39142197"/>
              </p:ext>
            </p:extLst>
          </p:nvPr>
        </p:nvGraphicFramePr>
        <p:xfrm>
          <a:off x="179511" y="71414"/>
          <a:ext cx="8568952" cy="6826487"/>
        </p:xfrm>
        <a:graphic>
          <a:graphicData uri="http://schemas.openxmlformats.org/drawingml/2006/table">
            <a:tbl>
              <a:tblPr/>
              <a:tblGrid>
                <a:gridCol w="2643529"/>
                <a:gridCol w="974631"/>
                <a:gridCol w="611885"/>
                <a:gridCol w="237936"/>
                <a:gridCol w="4100971"/>
              </a:tblGrid>
              <a:tr h="755416">
                <a:tc gridSpan="4">
                  <a:txBody>
                    <a:bodyPr/>
                    <a:lstStyle/>
                    <a:p>
                      <a:pPr algn="l" fontAlgn="b"/>
                      <a:r>
                        <a:rPr lang="es-MX" sz="1100" b="1" i="0" u="none" strike="noStrike" dirty="0">
                          <a:solidFill>
                            <a:srgbClr val="000000"/>
                          </a:solidFill>
                          <a:latin typeface="Arial"/>
                        </a:rPr>
                        <a:t>Nombre del Ente Público</a:t>
                      </a:r>
                      <a:endParaRPr lang="es-MX" sz="11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000" b="1" i="0" u="none" strike="noStrike" dirty="0">
                          <a:solidFill>
                            <a:srgbClr val="000000"/>
                          </a:solidFill>
                          <a:latin typeface="Arial" pitchFamily="34" charset="0"/>
                          <a:cs typeface="Arial" pitchFamily="34" charset="0"/>
                        </a:rPr>
                        <a:t>Este estado financiero se debe manejar a un período </a:t>
                      </a:r>
                      <a:r>
                        <a:rPr lang="es-MX" sz="1000" b="1" i="0" u="none" strike="noStrike" dirty="0" smtClean="0">
                          <a:solidFill>
                            <a:srgbClr val="000000"/>
                          </a:solidFill>
                          <a:latin typeface="Arial" pitchFamily="34" charset="0"/>
                          <a:cs typeface="Arial" pitchFamily="34" charset="0"/>
                        </a:rPr>
                        <a:t>dado comparativo, </a:t>
                      </a:r>
                      <a:r>
                        <a:rPr lang="es-MX" sz="1000" b="1" i="0" u="none" strike="noStrike" dirty="0">
                          <a:solidFill>
                            <a:srgbClr val="000000"/>
                          </a:solidFill>
                          <a:latin typeface="Arial" pitchFamily="34" charset="0"/>
                          <a:cs typeface="Arial" pitchFamily="34" charset="0"/>
                        </a:rPr>
                        <a:t>por </a:t>
                      </a:r>
                      <a:r>
                        <a:rPr lang="es-MX" sz="1000" b="1" i="0" u="none" strike="noStrike" dirty="0" smtClean="0">
                          <a:solidFill>
                            <a:srgbClr val="000000"/>
                          </a:solidFill>
                          <a:latin typeface="Arial" pitchFamily="34" charset="0"/>
                          <a:cs typeface="Arial" pitchFamily="34" charset="0"/>
                        </a:rPr>
                        <a:t>ejemplo:</a:t>
                      </a:r>
                      <a:r>
                        <a:rPr lang="es-MX" sz="1000" b="1" i="0" u="none" strike="noStrike" baseline="0" dirty="0" smtClean="0">
                          <a:solidFill>
                            <a:srgbClr val="000000"/>
                          </a:solidFill>
                          <a:latin typeface="Arial" pitchFamily="34" charset="0"/>
                          <a:cs typeface="Arial" pitchFamily="34" charset="0"/>
                        </a:rPr>
                        <a:t> </a:t>
                      </a:r>
                    </a:p>
                    <a:p>
                      <a:pPr algn="l" fontAlgn="b"/>
                      <a:r>
                        <a:rPr lang="es-MX" sz="1000" b="1" i="0" u="none" strike="noStrike" baseline="0" dirty="0" smtClean="0">
                          <a:solidFill>
                            <a:srgbClr val="000000"/>
                          </a:solidFill>
                          <a:latin typeface="Arial" pitchFamily="34" charset="0"/>
                          <a:cs typeface="Arial" pitchFamily="34" charset="0"/>
                        </a:rPr>
                        <a:t>INFORMACIÓN DEL TERCER TRIMESTRE  DE 2015</a:t>
                      </a:r>
                    </a:p>
                    <a:p>
                      <a:pPr algn="l" fontAlgn="b"/>
                      <a:r>
                        <a:rPr lang="es-MX" sz="1000" b="1" i="0" u="none" strike="noStrike" dirty="0" smtClean="0">
                          <a:solidFill>
                            <a:srgbClr val="000000"/>
                          </a:solidFill>
                          <a:latin typeface="Arial" pitchFamily="34" charset="0"/>
                          <a:cs typeface="Arial" pitchFamily="34" charset="0"/>
                        </a:rPr>
                        <a:t>Estado de</a:t>
                      </a:r>
                      <a:r>
                        <a:rPr lang="es-MX" sz="1000" b="1" i="0" u="none" strike="noStrike" baseline="0" dirty="0" smtClean="0">
                          <a:solidFill>
                            <a:srgbClr val="000000"/>
                          </a:solidFill>
                          <a:latin typeface="Arial" pitchFamily="34" charset="0"/>
                          <a:cs typeface="Arial" pitchFamily="34" charset="0"/>
                        </a:rPr>
                        <a:t> Situación Financiera</a:t>
                      </a:r>
                    </a:p>
                    <a:p>
                      <a:pPr algn="l" fontAlgn="b"/>
                      <a:r>
                        <a:rPr lang="es-MX" sz="1000" b="1" i="0" u="none" strike="noStrike" baseline="0" dirty="0" smtClean="0">
                          <a:solidFill>
                            <a:srgbClr val="000000"/>
                          </a:solidFill>
                          <a:latin typeface="Arial" pitchFamily="34" charset="0"/>
                          <a:cs typeface="Arial" pitchFamily="34" charset="0"/>
                        </a:rPr>
                        <a:t> Al 30 de septiembre del 2015 y al 31 de diciembre de 2014</a:t>
                      </a:r>
                      <a:endParaRPr lang="es-MX" sz="1000" b="1" i="0" u="none" strike="noStrike" dirty="0">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3CDDD"/>
                    </a:solidFill>
                  </a:tcPr>
                </a:tc>
              </a:tr>
              <a:tr h="316252">
                <a:tc gridSpan="4">
                  <a:txBody>
                    <a:bodyPr/>
                    <a:lstStyle/>
                    <a:p>
                      <a:pPr algn="ctr" fontAlgn="ctr"/>
                      <a:r>
                        <a:rPr lang="es-MX" sz="1100" b="1" i="0" u="none" strike="noStrike" dirty="0">
                          <a:solidFill>
                            <a:srgbClr val="000000"/>
                          </a:solidFill>
                          <a:latin typeface="Arial"/>
                        </a:rPr>
                        <a:t>Estado de Situación Financiera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000" b="1" i="0" u="none" strike="noStrike" dirty="0">
                          <a:solidFill>
                            <a:srgbClr val="000000"/>
                          </a:solidFill>
                          <a:latin typeface="Arial" pitchFamily="34" charset="0"/>
                          <a:cs typeface="Arial" pitchFamily="34" charset="0"/>
                        </a:rPr>
                        <a:t>Las columnas se regirán de manera comparativa  del año actual y el año anterior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316252">
                <a:tc gridSpan="4">
                  <a:txBody>
                    <a:bodyPr/>
                    <a:lstStyle/>
                    <a:p>
                      <a:pPr algn="ctr" fontAlgn="ctr"/>
                      <a:r>
                        <a:rPr lang="es-MX" sz="1100" b="1" i="0" u="none" strike="noStrike" dirty="0">
                          <a:solidFill>
                            <a:srgbClr val="000000"/>
                          </a:solidFill>
                          <a:latin typeface="Arial"/>
                        </a:rPr>
                        <a:t>Al XXXX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1000" b="1" i="0" u="none" strike="noStrike" dirty="0">
                          <a:solidFill>
                            <a:srgbClr val="000000"/>
                          </a:solidFill>
                          <a:latin typeface="Arial" pitchFamily="34" charset="0"/>
                          <a:cs typeface="Arial" pitchFamily="34" charset="0"/>
                        </a:rPr>
                        <a:t>ejemplo: al 30 de septiembre del </a:t>
                      </a:r>
                      <a:r>
                        <a:rPr lang="es-MX" sz="1000" b="1" i="0" u="none" strike="noStrike" dirty="0" smtClean="0">
                          <a:solidFill>
                            <a:srgbClr val="000000"/>
                          </a:solidFill>
                          <a:latin typeface="Arial" pitchFamily="34" charset="0"/>
                          <a:cs typeface="Arial" pitchFamily="34" charset="0"/>
                        </a:rPr>
                        <a:t>2015 </a:t>
                      </a:r>
                      <a:r>
                        <a:rPr lang="es-MX" sz="1000" b="1" i="0" u="none" strike="noStrike" dirty="0">
                          <a:solidFill>
                            <a:srgbClr val="000000"/>
                          </a:solidFill>
                          <a:latin typeface="Arial" pitchFamily="34" charset="0"/>
                          <a:cs typeface="Arial" pitchFamily="34" charset="0"/>
                        </a:rPr>
                        <a:t>(primer columna) al </a:t>
                      </a:r>
                      <a:r>
                        <a:rPr lang="es-MX" sz="1000" b="1" i="0" u="none" strike="noStrike" dirty="0" smtClean="0">
                          <a:solidFill>
                            <a:srgbClr val="000000"/>
                          </a:solidFill>
                          <a:latin typeface="Arial" pitchFamily="34" charset="0"/>
                          <a:cs typeface="Arial" pitchFamily="34" charset="0"/>
                        </a:rPr>
                        <a:t>31 </a:t>
                      </a:r>
                      <a:r>
                        <a:rPr lang="es-MX" sz="1000" b="1" i="0" u="none" strike="noStrike" dirty="0">
                          <a:solidFill>
                            <a:srgbClr val="000000"/>
                          </a:solidFill>
                          <a:latin typeface="Arial" pitchFamily="34" charset="0"/>
                          <a:cs typeface="Arial" pitchFamily="34" charset="0"/>
                        </a:rPr>
                        <a:t>de </a:t>
                      </a:r>
                      <a:r>
                        <a:rPr lang="es-MX" sz="1000" b="1" i="0" u="none" strike="noStrike" dirty="0" smtClean="0">
                          <a:solidFill>
                            <a:srgbClr val="000000"/>
                          </a:solidFill>
                          <a:latin typeface="Arial" pitchFamily="34" charset="0"/>
                          <a:cs typeface="Arial" pitchFamily="34" charset="0"/>
                        </a:rPr>
                        <a:t>diciembre </a:t>
                      </a:r>
                      <a:r>
                        <a:rPr lang="es-MX" sz="1000" b="1" i="0" u="none" strike="noStrike" dirty="0">
                          <a:solidFill>
                            <a:srgbClr val="000000"/>
                          </a:solidFill>
                          <a:latin typeface="Arial" pitchFamily="34" charset="0"/>
                          <a:cs typeface="Arial" pitchFamily="34" charset="0"/>
                        </a:rPr>
                        <a:t>del </a:t>
                      </a:r>
                      <a:r>
                        <a:rPr lang="es-MX" sz="1000" b="1" i="0" u="none" strike="noStrike" dirty="0" smtClean="0">
                          <a:solidFill>
                            <a:srgbClr val="000000"/>
                          </a:solidFill>
                          <a:latin typeface="Arial" pitchFamily="34" charset="0"/>
                          <a:cs typeface="Arial" pitchFamily="34" charset="0"/>
                        </a:rPr>
                        <a:t>2014 </a:t>
                      </a:r>
                      <a:r>
                        <a:rPr lang="es-MX" sz="1000" b="1" i="0" u="none" strike="noStrike" dirty="0">
                          <a:solidFill>
                            <a:srgbClr val="000000"/>
                          </a:solidFill>
                          <a:latin typeface="Arial" pitchFamily="34" charset="0"/>
                          <a:cs typeface="Arial" pitchFamily="34" charset="0"/>
                        </a:rPr>
                        <a:t>(segunda columna)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r>
              <a:tr h="316252">
                <a:tc>
                  <a:txBody>
                    <a:bodyPr/>
                    <a:lstStyle/>
                    <a:p>
                      <a:pPr algn="just" fontAlgn="ctr"/>
                      <a:r>
                        <a:rPr lang="es-MX" sz="1100" b="1" i="0" u="none" strike="noStrike" dirty="0">
                          <a:solidFill>
                            <a:srgbClr val="000000"/>
                          </a:solidFill>
                          <a:latin typeface="Arial"/>
                        </a:rPr>
                        <a:t>ACTIVO</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fontAlgn="ctr"/>
                      <a:r>
                        <a:rPr lang="es-MX" sz="1000" b="1" i="0" u="sng" strike="noStrike" dirty="0">
                          <a:solidFill>
                            <a:srgbClr val="000000"/>
                          </a:solidFill>
                          <a:latin typeface="Arial"/>
                        </a:rPr>
                        <a:t>20XN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ctr"/>
                      <a:r>
                        <a:rPr lang="es-MX" sz="1000" b="1" i="0" u="sng" strike="noStrike" dirty="0">
                          <a:solidFill>
                            <a:srgbClr val="000000"/>
                          </a:solidFill>
                          <a:latin typeface="Arial"/>
                        </a:rPr>
                        <a:t>20XN-1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solidFill>
                          <a:srgbClr val="000000"/>
                        </a:solidFill>
                        <a:latin typeface="Calibri"/>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MX" sz="1000" b="1" i="0" u="none" strike="noStrike" dirty="0">
                          <a:solidFill>
                            <a:srgbClr val="000000"/>
                          </a:solidFill>
                          <a:latin typeface="Arial" pitchFamily="34" charset="0"/>
                          <a:cs typeface="Arial"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192">
                <a:tc gridSpan="3">
                  <a:txBody>
                    <a:bodyPr/>
                    <a:lstStyle/>
                    <a:p>
                      <a:pPr algn="just" fontAlgn="ctr"/>
                      <a:r>
                        <a:rPr lang="es-MX" sz="1100" b="1" i="0"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a:solidFill>
                          <a:srgbClr val="000000"/>
                        </a:solidFill>
                        <a:latin typeface="Arial" pitchFamily="34" charset="0"/>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66192">
                <a:tc gridSpan="3">
                  <a:txBody>
                    <a:bodyPr/>
                    <a:lstStyle/>
                    <a:p>
                      <a:pPr algn="l" fontAlgn="b"/>
                      <a:r>
                        <a:rPr lang="es-MX" sz="1100" b="1" i="0" u="none" strike="noStrike" dirty="0">
                          <a:solidFill>
                            <a:srgbClr val="000000"/>
                          </a:solidFill>
                          <a:latin typeface="Arial"/>
                        </a:rPr>
                        <a:t>Activo Circulante</a:t>
                      </a:r>
                      <a:endParaRPr lang="es-MX" sz="1100" b="0"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Efectivo y Equivalentes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Derechos a Recibir Efectivo o Equivalentes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Derechos a Recibir Bienes o Servicios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Inventarios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Almacenes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Estimación por Pérdida o Deterioro de Activos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Otros Activos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1" u="none" strike="noStrike" dirty="0">
                          <a:solidFill>
                            <a:srgbClr val="000000"/>
                          </a:solidFill>
                          <a:latin typeface="Arial"/>
                        </a:rPr>
                        <a:t>Total de Activos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166192">
                <a:tc gridSpan="3">
                  <a:txBody>
                    <a:bodyPr/>
                    <a:lstStyle/>
                    <a:p>
                      <a:pPr algn="just" fontAlgn="ctr"/>
                      <a:r>
                        <a:rPr lang="es-MX" sz="1100" b="0" i="1"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316252">
                <a:tc gridSpan="3">
                  <a:txBody>
                    <a:bodyPr/>
                    <a:lstStyle/>
                    <a:p>
                      <a:pPr algn="just" fontAlgn="ctr"/>
                      <a:r>
                        <a:rPr lang="es-MX" sz="1100" b="1" i="0" u="none" strike="noStrike" dirty="0">
                          <a:solidFill>
                            <a:srgbClr val="000000"/>
                          </a:solidFill>
                          <a:latin typeface="Arial"/>
                        </a:rPr>
                        <a:t>Activo No Circulante</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sng" strike="noStrike" dirty="0">
                          <a:solidFill>
                            <a:srgbClr val="00B0F0"/>
                          </a:solidFill>
                          <a:latin typeface="Arial" pitchFamily="34" charset="0"/>
                          <a:cs typeface="Arial" pitchFamily="34" charset="0"/>
                          <a:hlinkClick r:id="rId2" action="ppaction://hlinkfile"/>
                        </a:rPr>
                        <a:t> El activo,  tiene correlación con el Estado de  cambios en la situación financiera, el Estado de flujos de efectivo y</a:t>
                      </a:r>
                      <a:endParaRPr lang="es-MX" sz="1000" b="1" i="0" u="sng" strike="noStrike" dirty="0">
                        <a:solidFill>
                          <a:srgbClr val="00B0F0"/>
                        </a:solidFill>
                        <a:latin typeface="Arial" pitchFamily="34" charset="0"/>
                        <a:cs typeface="Arial" pitchFamily="34" charset="0"/>
                      </a:endParaRPr>
                    </a:p>
                  </a:txBody>
                  <a:tcPr marL="0" marR="0" marT="0" marB="0" anchor="b">
                    <a:lnL>
                      <a:noFill/>
                    </a:lnL>
                    <a:lnR>
                      <a:noFill/>
                    </a:lnR>
                    <a:lnT>
                      <a:noFill/>
                    </a:lnT>
                    <a:lnB>
                      <a:noFill/>
                    </a:lnB>
                    <a:solidFill>
                      <a:schemeClr val="tx1">
                        <a:lumMod val="85000"/>
                        <a:lumOff val="15000"/>
                      </a:schemeClr>
                    </a:solidFill>
                  </a:tcPr>
                </a:tc>
              </a:tr>
              <a:tr h="166192">
                <a:tc gridSpan="3">
                  <a:txBody>
                    <a:bodyPr/>
                    <a:lstStyle/>
                    <a:p>
                      <a:pPr algn="just" fontAlgn="ctr"/>
                      <a:r>
                        <a:rPr lang="es-MX" sz="1100" b="0" i="0" u="none" strike="noStrike" dirty="0">
                          <a:solidFill>
                            <a:srgbClr val="000000"/>
                          </a:solidFill>
                          <a:latin typeface="Arial"/>
                        </a:rPr>
                        <a:t>Inversiones Financieras a Largo Plazo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dirty="0">
                          <a:solidFill>
                            <a:srgbClr val="000000"/>
                          </a:solidFill>
                          <a:latin typeface="Arial" pitchFamily="34" charset="0"/>
                          <a:cs typeface="Arial" pitchFamily="34" charset="0"/>
                        </a:rPr>
                        <a:t>el Estado </a:t>
                      </a:r>
                      <a:r>
                        <a:rPr lang="es-MX" sz="1000" b="1" i="0" u="none" strike="noStrike" dirty="0" smtClean="0">
                          <a:solidFill>
                            <a:srgbClr val="000000"/>
                          </a:solidFill>
                          <a:latin typeface="Arial" pitchFamily="34" charset="0"/>
                          <a:cs typeface="Arial" pitchFamily="34" charset="0"/>
                        </a:rPr>
                        <a:t>Analítico </a:t>
                      </a:r>
                      <a:r>
                        <a:rPr lang="es-MX" sz="1000" b="1" i="0" u="none" strike="noStrike" dirty="0">
                          <a:solidFill>
                            <a:srgbClr val="000000"/>
                          </a:solidFill>
                          <a:latin typeface="Arial" pitchFamily="34" charset="0"/>
                          <a:cs typeface="Arial" pitchFamily="34" charset="0"/>
                        </a:rPr>
                        <a:t>del Activo</a:t>
                      </a:r>
                    </a:p>
                  </a:txBody>
                  <a:tcPr marL="0" marR="0" marT="0" marB="0" anchor="b">
                    <a:lnL>
                      <a:noFill/>
                    </a:lnL>
                    <a:lnR>
                      <a:noFill/>
                    </a:lnR>
                    <a:lnT>
                      <a:noFill/>
                    </a:lnT>
                    <a:lnB>
                      <a:noFill/>
                    </a:lnB>
                    <a:solidFill>
                      <a:schemeClr val="bg1"/>
                    </a:solidFill>
                  </a:tcPr>
                </a:tc>
              </a:tr>
              <a:tr h="166192">
                <a:tc gridSpan="3">
                  <a:txBody>
                    <a:bodyPr/>
                    <a:lstStyle/>
                    <a:p>
                      <a:pPr algn="just" fontAlgn="ctr"/>
                      <a:r>
                        <a:rPr lang="es-MX" sz="1100" b="0" i="0" u="none" strike="noStrike" dirty="0">
                          <a:solidFill>
                            <a:srgbClr val="000000"/>
                          </a:solidFill>
                          <a:latin typeface="Arial"/>
                        </a:rPr>
                        <a:t>Derechos a Recibir Efectivo o Equivalentes a Largo Plazo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332383">
                <a:tc gridSpan="3">
                  <a:txBody>
                    <a:bodyPr/>
                    <a:lstStyle/>
                    <a:p>
                      <a:pPr algn="just" fontAlgn="ctr"/>
                      <a:r>
                        <a:rPr lang="es-MX" sz="1100" b="0" i="0" u="none" strike="noStrike" dirty="0">
                          <a:solidFill>
                            <a:srgbClr val="000000"/>
                          </a:solidFill>
                          <a:latin typeface="Arial"/>
                        </a:rPr>
                        <a:t>Bienes Inmuebles, Infraestructura y Construcciones en Proceso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166192">
                <a:tc gridSpan="3">
                  <a:txBody>
                    <a:bodyPr/>
                    <a:lstStyle/>
                    <a:p>
                      <a:pPr algn="just" fontAlgn="ctr"/>
                      <a:r>
                        <a:rPr lang="es-MX" sz="1100" b="0" i="0" u="none" strike="noStrike" dirty="0">
                          <a:solidFill>
                            <a:srgbClr val="000000"/>
                          </a:solidFill>
                          <a:latin typeface="Arial"/>
                        </a:rPr>
                        <a:t>Bienes Muebles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453250">
                <a:tc gridSpan="3">
                  <a:txBody>
                    <a:bodyPr/>
                    <a:lstStyle/>
                    <a:p>
                      <a:pPr algn="just" fontAlgn="ctr"/>
                      <a:r>
                        <a:rPr lang="es-MX" sz="1100" b="0" i="0" u="none" strike="noStrike" dirty="0">
                          <a:solidFill>
                            <a:srgbClr val="000000"/>
                          </a:solidFill>
                          <a:latin typeface="Arial"/>
                        </a:rPr>
                        <a:t>Activos Intangibles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s-MX" sz="1000" b="1" i="0" u="none" strike="noStrike" dirty="0" smtClean="0">
                          <a:solidFill>
                            <a:srgbClr val="000000"/>
                          </a:solidFill>
                          <a:latin typeface="Arial" pitchFamily="34" charset="0"/>
                          <a:cs typeface="Arial" pitchFamily="34" charset="0"/>
                        </a:rPr>
                        <a:t>Los saldos de cada uno de los rubros del activo deben ser los mismos que los que se muestran en el Estado Analítico del Activo.</a:t>
                      </a:r>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rgbClr val="93CDDD"/>
                    </a:solidFill>
                  </a:tcPr>
                </a:tc>
              </a:tr>
              <a:tr h="166192">
                <a:tc gridSpan="3">
                  <a:txBody>
                    <a:bodyPr/>
                    <a:lstStyle/>
                    <a:p>
                      <a:pPr algn="just" fontAlgn="ctr"/>
                      <a:r>
                        <a:rPr lang="es-MX" sz="1100" b="0" i="0" u="none" strike="noStrike" dirty="0">
                          <a:solidFill>
                            <a:srgbClr val="000000"/>
                          </a:solidFill>
                          <a:latin typeface="Arial"/>
                        </a:rPr>
                        <a:t>Depreciación, Deterioro y Amortización Acumulada de Bienes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noFill/>
                  </a:tcPr>
                </a:tc>
              </a:tr>
              <a:tr h="166192">
                <a:tc gridSpan="3">
                  <a:txBody>
                    <a:bodyPr/>
                    <a:lstStyle/>
                    <a:p>
                      <a:pPr algn="just" fontAlgn="ctr"/>
                      <a:r>
                        <a:rPr lang="es-MX" sz="1100" b="0" i="0" u="none" strike="noStrike" dirty="0">
                          <a:solidFill>
                            <a:srgbClr val="000000"/>
                          </a:solidFill>
                          <a:latin typeface="Arial"/>
                        </a:rPr>
                        <a:t>Activos Diferidos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10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Estimación por Pérdida o Deterioro de Activos no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Otros Activos no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r h="166192">
                <a:tc gridSpan="3">
                  <a:txBody>
                    <a:bodyPr/>
                    <a:lstStyle/>
                    <a:p>
                      <a:pPr algn="just" fontAlgn="ctr"/>
                      <a:r>
                        <a:rPr lang="es-MX" sz="1100" b="0" i="0"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r h="166192">
                <a:tc gridSpan="3">
                  <a:txBody>
                    <a:bodyPr/>
                    <a:lstStyle/>
                    <a:p>
                      <a:pPr algn="just" fontAlgn="ctr"/>
                      <a:r>
                        <a:rPr lang="es-MX" sz="1100" b="0" i="1" u="none" strike="noStrike" dirty="0">
                          <a:solidFill>
                            <a:srgbClr val="000000"/>
                          </a:solidFill>
                          <a:latin typeface="Arial"/>
                        </a:rPr>
                        <a:t>Total de Activos No Circulantes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r h="166192">
                <a:tc gridSpan="3">
                  <a:txBody>
                    <a:bodyPr/>
                    <a:lstStyle/>
                    <a:p>
                      <a:pPr algn="just" fontAlgn="ctr"/>
                      <a:r>
                        <a:rPr lang="es-MX" sz="1100" b="0" i="1" u="none" strike="noStrike" dirty="0">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a:solidFill>
                          <a:srgbClr val="000000"/>
                        </a:solidFill>
                        <a:latin typeface="Calibri"/>
                      </a:endParaRPr>
                    </a:p>
                  </a:txBody>
                  <a:tcPr marL="0" marR="0" marT="0" marB="0" anchor="b">
                    <a:lnL>
                      <a:noFill/>
                    </a:lnL>
                    <a:lnR>
                      <a:noFill/>
                    </a:lnR>
                    <a:lnT>
                      <a:noFill/>
                    </a:lnT>
                    <a:lnB>
                      <a:noFill/>
                    </a:lnB>
                  </a:tcPr>
                </a:tc>
              </a:tr>
              <a:tr h="158126">
                <a:tc gridSpan="3">
                  <a:txBody>
                    <a:bodyPr/>
                    <a:lstStyle/>
                    <a:p>
                      <a:pPr algn="just" fontAlgn="ctr"/>
                      <a:r>
                        <a:rPr lang="es-MX" sz="1000" b="1" i="1" u="none" strike="noStrike" dirty="0">
                          <a:solidFill>
                            <a:srgbClr val="000000"/>
                          </a:solidFill>
                          <a:latin typeface="Arial"/>
                        </a:rPr>
                        <a:t>Total del Activo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MX" sz="4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cxnSp>
        <p:nvCxnSpPr>
          <p:cNvPr id="5" name="4 Conector recto de flecha"/>
          <p:cNvCxnSpPr/>
          <p:nvPr/>
        </p:nvCxnSpPr>
        <p:spPr>
          <a:xfrm flipV="1">
            <a:off x="3923928" y="1628800"/>
            <a:ext cx="1728192" cy="144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5 Conector recto de flecha"/>
          <p:cNvCxnSpPr/>
          <p:nvPr/>
        </p:nvCxnSpPr>
        <p:spPr>
          <a:xfrm flipV="1">
            <a:off x="2987824" y="1412776"/>
            <a:ext cx="1296144" cy="288032"/>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sp>
        <p:nvSpPr>
          <p:cNvPr id="7" name="6 Abrir llave"/>
          <p:cNvSpPr/>
          <p:nvPr/>
        </p:nvSpPr>
        <p:spPr>
          <a:xfrm>
            <a:off x="3995936" y="1844824"/>
            <a:ext cx="432048" cy="4680520"/>
          </a:xfrm>
          <a:prstGeom prst="leftBrace">
            <a:avLst/>
          </a:prstGeom>
        </p:spPr>
        <p:style>
          <a:lnRef idx="3">
            <a:schemeClr val="accent4"/>
          </a:lnRef>
          <a:fillRef idx="0">
            <a:schemeClr val="accent4"/>
          </a:fillRef>
          <a:effectRef idx="2">
            <a:schemeClr val="accent4"/>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MX" sz="1100"/>
          </a:p>
        </p:txBody>
      </p:sp>
      <p:cxnSp>
        <p:nvCxnSpPr>
          <p:cNvPr id="9" name="Conector recto de flecha 8"/>
          <p:cNvCxnSpPr/>
          <p:nvPr/>
        </p:nvCxnSpPr>
        <p:spPr>
          <a:xfrm flipV="1">
            <a:off x="2627784" y="548680"/>
            <a:ext cx="1584176" cy="504056"/>
          </a:xfrm>
          <a:prstGeom prst="straightConnector1">
            <a:avLst/>
          </a:prstGeom>
          <a:ln w="3810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89925856"/>
              </p:ext>
            </p:extLst>
          </p:nvPr>
        </p:nvGraphicFramePr>
        <p:xfrm>
          <a:off x="611559" y="550942"/>
          <a:ext cx="7272808" cy="5756326"/>
        </p:xfrm>
        <a:graphic>
          <a:graphicData uri="http://schemas.openxmlformats.org/drawingml/2006/table">
            <a:tbl>
              <a:tblPr/>
              <a:tblGrid>
                <a:gridCol w="2235037"/>
                <a:gridCol w="709251"/>
                <a:gridCol w="357606"/>
                <a:gridCol w="25400"/>
                <a:gridCol w="3945514"/>
              </a:tblGrid>
              <a:tr h="196826">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a:txBody>
                    <a:bodyPr/>
                    <a:lstStyle/>
                    <a:p>
                      <a:pPr algn="just" fontAlgn="ctr"/>
                      <a:r>
                        <a:rPr lang="es-MX" sz="1200" b="1" i="0" u="none" strike="noStrike" dirty="0">
                          <a:solidFill>
                            <a:srgbClr val="000000"/>
                          </a:solidFill>
                          <a:latin typeface="Arial" pitchFamily="34" charset="0"/>
                          <a:cs typeface="Arial" pitchFamily="34" charset="0"/>
                        </a:rPr>
                        <a:t>PASIVO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gridSpan="2">
                  <a:txBody>
                    <a:bodyPr/>
                    <a:lstStyle/>
                    <a:p>
                      <a:pPr algn="just" fontAlgn="ctr"/>
                      <a:endParaRPr lang="es-MX" sz="1200" b="1" i="0" u="none" strike="noStrike" dirty="0">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1" i="0" u="none" strike="noStrike" dirty="0">
                          <a:solidFill>
                            <a:srgbClr val="000000"/>
                          </a:solidFill>
                          <a:latin typeface="Arial" pitchFamily="34" charset="0"/>
                          <a:cs typeface="Arial" pitchFamily="34" charset="0"/>
                        </a:rPr>
                        <a:t>Pasivo Circulante</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Cuentas por Pagar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Documentos por Pagar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Porción a Corto Plazo de la Deuda Pública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Títulos y Valores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Pasivos Diferidos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369427">
                <a:tc gridSpan="2">
                  <a:txBody>
                    <a:bodyPr/>
                    <a:lstStyle/>
                    <a:p>
                      <a:pPr algn="just" fontAlgn="ctr"/>
                      <a:r>
                        <a:rPr lang="es-MX" sz="1200" b="0" i="0" u="none" strike="noStrike" dirty="0">
                          <a:solidFill>
                            <a:srgbClr val="000000"/>
                          </a:solidFill>
                          <a:latin typeface="Arial" pitchFamily="34" charset="0"/>
                          <a:cs typeface="Arial" pitchFamily="34" charset="0"/>
                        </a:rPr>
                        <a:t>Fondos y Bienes de Terceros en Garantía y/o Administración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Provisiones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01475">
                <a:tc gridSpan="2">
                  <a:txBody>
                    <a:bodyPr/>
                    <a:lstStyle/>
                    <a:p>
                      <a:pPr algn="just" fontAlgn="ctr"/>
                      <a:r>
                        <a:rPr lang="es-MX" sz="1200" b="0" i="0" u="none" strike="noStrike" dirty="0">
                          <a:solidFill>
                            <a:srgbClr val="000000"/>
                          </a:solidFill>
                          <a:latin typeface="Arial" pitchFamily="34" charset="0"/>
                          <a:cs typeface="Arial" pitchFamily="34" charset="0"/>
                        </a:rPr>
                        <a:t>Otros Pasivos a Corto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gridSpan="2">
                  <a:txBody>
                    <a:bodyPr/>
                    <a:lstStyle/>
                    <a:p>
                      <a:pPr algn="just" fontAlgn="ctr"/>
                      <a:endParaRPr lang="es-MX" sz="1200" b="0" i="0" u="none" strike="noStrike" dirty="0">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none" strike="noStrike" dirty="0">
                          <a:solidFill>
                            <a:srgbClr val="000000"/>
                          </a:solidFill>
                          <a:latin typeface="Arial" pitchFamily="34" charset="0"/>
                          <a:cs typeface="Arial" pitchFamily="34" charset="0"/>
                        </a:rPr>
                        <a:t>El pasivo, tiene correlación con el Estado de Cambios en la Situación Financiera,  </a:t>
                      </a:r>
                    </a:p>
                  </a:txBody>
                  <a:tcPr marL="0" marR="0" marT="0" marB="0" anchor="b">
                    <a:lnL>
                      <a:noFill/>
                    </a:lnL>
                    <a:lnR>
                      <a:noFill/>
                    </a:lnR>
                    <a:lnT>
                      <a:noFill/>
                    </a:lnT>
                    <a:lnB>
                      <a:noFill/>
                    </a:lnB>
                    <a:solidFill>
                      <a:srgbClr val="B2A1C7"/>
                    </a:solidFill>
                  </a:tcPr>
                </a:tc>
              </a:tr>
              <a:tr h="184714">
                <a:tc gridSpan="2">
                  <a:txBody>
                    <a:bodyPr/>
                    <a:lstStyle/>
                    <a:p>
                      <a:pPr algn="just" fontAlgn="ctr"/>
                      <a:r>
                        <a:rPr lang="es-MX" sz="1200" b="0" i="1" u="none" strike="noStrike" dirty="0">
                          <a:solidFill>
                            <a:srgbClr val="000000"/>
                          </a:solidFill>
                          <a:latin typeface="Arial" pitchFamily="34" charset="0"/>
                          <a:cs typeface="Arial" pitchFamily="34" charset="0"/>
                        </a:rPr>
                        <a:t>Total de Pasivos Circulantes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sng" strike="noStrike" dirty="0">
                          <a:solidFill>
                            <a:srgbClr val="0000FF"/>
                          </a:solidFill>
                          <a:latin typeface="Arial" pitchFamily="34" charset="0"/>
                          <a:cs typeface="Arial" pitchFamily="34" charset="0"/>
                        </a:rPr>
                        <a:t> Estado </a:t>
                      </a:r>
                      <a:r>
                        <a:rPr lang="es-MX" sz="1200" b="1" i="0" u="sng" strike="noStrike" dirty="0" err="1">
                          <a:solidFill>
                            <a:srgbClr val="0000FF"/>
                          </a:solidFill>
                          <a:latin typeface="Arial" pitchFamily="34" charset="0"/>
                          <a:cs typeface="Arial" pitchFamily="34" charset="0"/>
                        </a:rPr>
                        <a:t>Análitico</a:t>
                      </a:r>
                      <a:r>
                        <a:rPr lang="es-MX" sz="1200" b="1" i="0" u="sng" strike="noStrike" dirty="0">
                          <a:solidFill>
                            <a:srgbClr val="0000FF"/>
                          </a:solidFill>
                          <a:latin typeface="Arial" pitchFamily="34" charset="0"/>
                          <a:cs typeface="Arial" pitchFamily="34" charset="0"/>
                        </a:rPr>
                        <a:t> de la Deuda y otros </a:t>
                      </a:r>
                      <a:r>
                        <a:rPr lang="es-MX" sz="1200" b="1" i="0" u="sng" strike="noStrike" dirty="0" smtClean="0">
                          <a:solidFill>
                            <a:srgbClr val="0000FF"/>
                          </a:solidFill>
                          <a:latin typeface="Arial" pitchFamily="34" charset="0"/>
                          <a:cs typeface="Arial" pitchFamily="34" charset="0"/>
                        </a:rPr>
                        <a:t>Pasivos</a:t>
                      </a:r>
                      <a:endParaRPr lang="es-MX" sz="1200" b="1" i="0" u="sng" strike="noStrike" dirty="0">
                        <a:solidFill>
                          <a:srgbClr val="0000FF"/>
                        </a:solidFill>
                        <a:latin typeface="Arial" pitchFamily="34" charset="0"/>
                        <a:cs typeface="Arial" pitchFamily="34" charset="0"/>
                      </a:endParaRPr>
                    </a:p>
                  </a:txBody>
                  <a:tcPr marL="0" marR="0" marT="0" marB="0" anchor="b">
                    <a:lnL>
                      <a:noFill/>
                    </a:lnL>
                    <a:lnR>
                      <a:noFill/>
                    </a:lnR>
                    <a:lnT>
                      <a:noFill/>
                    </a:lnT>
                    <a:lnB>
                      <a:noFill/>
                    </a:lnB>
                    <a:solidFill>
                      <a:srgbClr val="B2A1C7"/>
                    </a:solidFill>
                  </a:tcPr>
                </a:tc>
              </a:tr>
              <a:tr h="189256">
                <a:tc gridSpan="2">
                  <a:txBody>
                    <a:bodyPr/>
                    <a:lstStyle/>
                    <a:p>
                      <a:pPr algn="just" fontAlgn="ctr"/>
                      <a:endParaRPr lang="es-MX" sz="1200" b="0" i="1"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kumimoji="0" lang="es-MX" sz="1200" b="1" i="0" u="none" strike="noStrike" kern="1200" dirty="0">
                        <a:solidFill>
                          <a:srgbClr val="000000"/>
                        </a:solidFill>
                        <a:latin typeface="Arial" pitchFamily="34" charset="0"/>
                        <a:ea typeface="+mn-ea"/>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1" i="0" u="none" strike="noStrike" dirty="0">
                          <a:solidFill>
                            <a:srgbClr val="000000"/>
                          </a:solidFill>
                          <a:latin typeface="Arial" pitchFamily="34" charset="0"/>
                          <a:cs typeface="Arial" pitchFamily="34" charset="0"/>
                        </a:rPr>
                        <a:t>Pasivo No Circulante</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Cuentas por Pagar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184714">
                <a:tc gridSpan="2">
                  <a:txBody>
                    <a:bodyPr/>
                    <a:lstStyle/>
                    <a:p>
                      <a:pPr algn="just" fontAlgn="ctr"/>
                      <a:r>
                        <a:rPr lang="es-MX" sz="1200" b="0" i="0" u="none" strike="noStrike" dirty="0">
                          <a:solidFill>
                            <a:srgbClr val="000000"/>
                          </a:solidFill>
                          <a:latin typeface="Arial" pitchFamily="34" charset="0"/>
                          <a:cs typeface="Arial" pitchFamily="34" charset="0"/>
                        </a:rPr>
                        <a:t>Documentos por Pagar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1"/>
                    </a:solidFill>
                  </a:tcPr>
                </a:tc>
              </a:tr>
              <a:tr h="184714">
                <a:tc gridSpan="2">
                  <a:txBody>
                    <a:bodyPr/>
                    <a:lstStyle/>
                    <a:p>
                      <a:pPr algn="just" fontAlgn="ctr"/>
                      <a:r>
                        <a:rPr lang="es-MX" sz="1200" b="0" i="0" u="none" strike="noStrike">
                          <a:solidFill>
                            <a:srgbClr val="000000"/>
                          </a:solidFill>
                          <a:latin typeface="Arial" pitchFamily="34" charset="0"/>
                          <a:cs typeface="Arial" pitchFamily="34" charset="0"/>
                        </a:rPr>
                        <a:t>Deuda Pública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a:solidFill>
                            <a:srgbClr val="000000"/>
                          </a:solidFill>
                          <a:latin typeface="Arial" pitchFamily="34" charset="0"/>
                          <a:cs typeface="Arial" pitchFamily="34" charset="0"/>
                        </a:rPr>
                        <a:t>Pasivos Diferidos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369427">
                <a:tc gridSpan="2">
                  <a:txBody>
                    <a:bodyPr/>
                    <a:lstStyle/>
                    <a:p>
                      <a:pPr algn="just" fontAlgn="ctr"/>
                      <a:r>
                        <a:rPr lang="es-MX" sz="1200" b="0" i="0" u="none" strike="noStrike">
                          <a:solidFill>
                            <a:srgbClr val="000000"/>
                          </a:solidFill>
                          <a:latin typeface="Arial" pitchFamily="34" charset="0"/>
                          <a:cs typeface="Arial" pitchFamily="34" charset="0"/>
                        </a:rPr>
                        <a:t>Fondos y Bienes de Terceros en Garantía y/o en Administración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0" u="none" strike="noStrike">
                          <a:solidFill>
                            <a:srgbClr val="000000"/>
                          </a:solidFill>
                          <a:latin typeface="Arial" pitchFamily="34" charset="0"/>
                          <a:cs typeface="Arial" pitchFamily="34" charset="0"/>
                        </a:rPr>
                        <a:t>Provisiones a Largo Plazo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1"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gridSpan="2">
                  <a:txBody>
                    <a:bodyPr/>
                    <a:lstStyle/>
                    <a:p>
                      <a:pPr algn="just" fontAlgn="ctr"/>
                      <a:endParaRPr lang="es-MX" sz="1200" b="0"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0" i="1" u="none" strike="noStrike">
                          <a:solidFill>
                            <a:srgbClr val="000000"/>
                          </a:solidFill>
                          <a:latin typeface="Arial" pitchFamily="34" charset="0"/>
                          <a:cs typeface="Arial" pitchFamily="34" charset="0"/>
                        </a:rPr>
                        <a:t>Total de Pasivos No Circulantes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gridSpan="2">
                  <a:txBody>
                    <a:bodyPr/>
                    <a:lstStyle/>
                    <a:p>
                      <a:pPr algn="just" fontAlgn="ctr"/>
                      <a:endParaRPr lang="es-MX" sz="1200" b="0" i="1"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4714">
                <a:tc gridSpan="2">
                  <a:txBody>
                    <a:bodyPr/>
                    <a:lstStyle/>
                    <a:p>
                      <a:pPr algn="just" fontAlgn="ctr"/>
                      <a:r>
                        <a:rPr lang="es-MX" sz="1200" b="1" i="1" u="none" strike="noStrike">
                          <a:solidFill>
                            <a:srgbClr val="000000"/>
                          </a:solidFill>
                          <a:latin typeface="Arial" pitchFamily="34" charset="0"/>
                          <a:cs typeface="Arial" pitchFamily="34" charset="0"/>
                        </a:rPr>
                        <a:t>Total del Pasivo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189256">
                <a:tc gridSpan="2">
                  <a:txBody>
                    <a:bodyPr/>
                    <a:lstStyle/>
                    <a:p>
                      <a:pPr algn="just" fontAlgn="ctr"/>
                      <a:endParaRPr lang="es-MX" sz="1200" b="1" i="1"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bl>
          </a:graphicData>
        </a:graphic>
      </p:graphicFrame>
      <p:sp>
        <p:nvSpPr>
          <p:cNvPr id="5" name="4 Abrir llave"/>
          <p:cNvSpPr/>
          <p:nvPr/>
        </p:nvSpPr>
        <p:spPr>
          <a:xfrm>
            <a:off x="6238875" y="8774906"/>
            <a:ext cx="1583531" cy="51435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MX" sz="1100"/>
          </a:p>
        </p:txBody>
      </p:sp>
      <p:sp>
        <p:nvSpPr>
          <p:cNvPr id="6" name="5 Abrir llave"/>
          <p:cNvSpPr/>
          <p:nvPr/>
        </p:nvSpPr>
        <p:spPr>
          <a:xfrm>
            <a:off x="3491880" y="764704"/>
            <a:ext cx="576064" cy="5688632"/>
          </a:xfrm>
          <a:prstGeom prst="leftBrace">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srgbClr val="FF0000"/>
              </a:solidFill>
            </a:endParaRPr>
          </a:p>
        </p:txBody>
      </p:sp>
      <p:sp>
        <p:nvSpPr>
          <p:cNvPr id="2" name="Rectángulo 1"/>
          <p:cNvSpPr/>
          <p:nvPr/>
        </p:nvSpPr>
        <p:spPr>
          <a:xfrm>
            <a:off x="3923928" y="5229200"/>
            <a:ext cx="3816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000" dirty="0">
                <a:latin typeface="Arial" pitchFamily="34" charset="0"/>
                <a:cs typeface="Arial" pitchFamily="34" charset="0"/>
              </a:rPr>
              <a:t>Los saldos de cada uno de los rubros del Pasivo  deben ser los mismos que los que se muestran en el Estado Analítico de la Deuda y Otros Pasivos.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61179345"/>
              </p:ext>
            </p:extLst>
          </p:nvPr>
        </p:nvGraphicFramePr>
        <p:xfrm>
          <a:off x="539552" y="272948"/>
          <a:ext cx="8604448" cy="6321178"/>
        </p:xfrm>
        <a:graphic>
          <a:graphicData uri="http://schemas.openxmlformats.org/drawingml/2006/table">
            <a:tbl>
              <a:tblPr/>
              <a:tblGrid>
                <a:gridCol w="3394416"/>
                <a:gridCol w="394699"/>
                <a:gridCol w="111200"/>
                <a:gridCol w="4704133"/>
              </a:tblGrid>
              <a:tr h="305826">
                <a:tc>
                  <a:txBody>
                    <a:bodyPr/>
                    <a:lstStyle/>
                    <a:p>
                      <a:pPr algn="l" fontAlgn="b"/>
                      <a:r>
                        <a:rPr lang="es-MX" sz="1200" b="1" i="0" u="none" strike="noStrike" dirty="0">
                          <a:solidFill>
                            <a:srgbClr val="000000"/>
                          </a:solidFill>
                          <a:latin typeface="Arial" pitchFamily="34" charset="0"/>
                          <a:cs typeface="Arial" pitchFamily="34" charset="0"/>
                        </a:rPr>
                        <a:t>HACIENDA PÚBLICA/PATRIMONIO</a:t>
                      </a:r>
                      <a:endParaRPr lang="es-MX" sz="1200" b="0" i="0" u="none" strike="noStrike" dirty="0">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endParaRPr lang="es-MX" sz="1200" b="1"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1" i="1" u="none" strike="noStrike">
                          <a:solidFill>
                            <a:srgbClr val="000000"/>
                          </a:solidFill>
                          <a:latin typeface="Arial" pitchFamily="34" charset="0"/>
                          <a:cs typeface="Arial" pitchFamily="34" charset="0"/>
                        </a:rPr>
                        <a:t>Hacienda Pública/Patrimonio Contribuido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r>
                        <a:rPr lang="es-MX" sz="1200" b="0" i="0" u="none" strike="noStrike">
                          <a:solidFill>
                            <a:srgbClr val="000000"/>
                          </a:solidFill>
                          <a:latin typeface="Arial" pitchFamily="34" charset="0"/>
                          <a:cs typeface="Arial" pitchFamily="34" charset="0"/>
                        </a:rPr>
                        <a:t>Aportaciones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0" i="0" u="none" strike="noStrike">
                          <a:solidFill>
                            <a:srgbClr val="000000"/>
                          </a:solidFill>
                          <a:latin typeface="Arial" pitchFamily="34" charset="0"/>
                          <a:cs typeface="Arial" pitchFamily="34" charset="0"/>
                        </a:rPr>
                        <a:t>Donaciones de Capital</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0" i="0" u="none" strike="noStrike">
                          <a:solidFill>
                            <a:srgbClr val="000000"/>
                          </a:solidFill>
                          <a:latin typeface="Arial" pitchFamily="34" charset="0"/>
                          <a:cs typeface="Arial" pitchFamily="34" charset="0"/>
                        </a:rPr>
                        <a:t>Actualización de la Hacienda Pública/Patrimonio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endParaRPr lang="es-MX" sz="1200" b="1"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1" i="1" u="none" strike="noStrike">
                          <a:solidFill>
                            <a:srgbClr val="000000"/>
                          </a:solidFill>
                          <a:latin typeface="Arial" pitchFamily="34" charset="0"/>
                          <a:cs typeface="Arial" pitchFamily="34" charset="0"/>
                        </a:rPr>
                        <a:t>Hacienda Pública/Patrimonio Generado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chemeClr val="tx1"/>
                        </a:solidFill>
                        <a:latin typeface="Arial" pitchFamily="34" charset="0"/>
                        <a:cs typeface="Arial" pitchFamily="34" charset="0"/>
                      </a:endParaRPr>
                    </a:p>
                  </a:txBody>
                  <a:tcPr marL="0" marR="0" marT="0" marB="0" anchor="b">
                    <a:lnL>
                      <a:noFill/>
                    </a:lnL>
                    <a:lnR>
                      <a:noFill/>
                    </a:lnR>
                    <a:lnT>
                      <a:noFill/>
                    </a:lnT>
                    <a:lnB>
                      <a:noFill/>
                    </a:lnB>
                  </a:tcPr>
                </a:tc>
              </a:tr>
              <a:tr h="434939">
                <a:tc>
                  <a:txBody>
                    <a:bodyPr/>
                    <a:lstStyle/>
                    <a:p>
                      <a:pPr algn="just" fontAlgn="ctr"/>
                      <a:r>
                        <a:rPr lang="es-MX" sz="1200" b="0" i="0" u="none" strike="noStrike">
                          <a:solidFill>
                            <a:srgbClr val="000000"/>
                          </a:solidFill>
                          <a:latin typeface="Arial" pitchFamily="34" charset="0"/>
                          <a:cs typeface="Arial" pitchFamily="34" charset="0"/>
                        </a:rPr>
                        <a:t>Resultados del Ejercicio (Ahorro/ Desahorro)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sng" strike="noStrike" dirty="0">
                          <a:solidFill>
                            <a:schemeClr val="tx1"/>
                          </a:solidFill>
                          <a:latin typeface="Arial" pitchFamily="34" charset="0"/>
                          <a:cs typeface="Arial" pitchFamily="34" charset="0"/>
                          <a:hlinkClick r:id="rId2" action="ppaction://hlinkfile"/>
                        </a:rPr>
                        <a:t>La Hacienda </a:t>
                      </a:r>
                      <a:r>
                        <a:rPr lang="es-MX" sz="1200" b="1" i="0" u="sng" strike="noStrike" dirty="0">
                          <a:solidFill>
                            <a:schemeClr val="tx1"/>
                          </a:solidFill>
                          <a:latin typeface="Arial" pitchFamily="34" charset="0"/>
                          <a:cs typeface="Arial" pitchFamily="34" charset="0"/>
                          <a:hlinkClick r:id="rId3" action="ppaction://hlinkfile"/>
                        </a:rPr>
                        <a:t>Pública/Patrimonio tiene correlación </a:t>
                      </a:r>
                      <a:r>
                        <a:rPr lang="es-MX" sz="1200" b="1" i="0" u="sng" strike="noStrike" dirty="0">
                          <a:solidFill>
                            <a:schemeClr val="tx1"/>
                          </a:solidFill>
                          <a:latin typeface="Arial" pitchFamily="34" charset="0"/>
                          <a:cs typeface="Arial" pitchFamily="34" charset="0"/>
                          <a:hlinkClick r:id="rId2" action="ppaction://hlinkfile"/>
                        </a:rPr>
                        <a:t>con el Estado de Variación de la Hacienda Pública y Estado de </a:t>
                      </a:r>
                      <a:endParaRPr lang="es-MX" sz="1200" b="1" i="0" u="sng" strike="noStrike" dirty="0">
                        <a:solidFill>
                          <a:schemeClr val="tx1"/>
                        </a:solidFill>
                        <a:latin typeface="Arial" pitchFamily="34" charset="0"/>
                        <a:cs typeface="Arial" pitchFamily="34" charset="0"/>
                      </a:endParaRPr>
                    </a:p>
                  </a:txBody>
                  <a:tcPr marL="0" marR="0" marT="0" marB="0" anchor="b">
                    <a:lnL>
                      <a:noFill/>
                    </a:lnL>
                    <a:lnR>
                      <a:noFill/>
                    </a:lnR>
                    <a:lnT>
                      <a:noFill/>
                    </a:lnT>
                    <a:lnB>
                      <a:noFill/>
                    </a:lnB>
                    <a:solidFill>
                      <a:schemeClr val="tx1">
                        <a:lumMod val="75000"/>
                        <a:lumOff val="25000"/>
                      </a:schemeClr>
                    </a:solidFill>
                  </a:tcPr>
                </a:tc>
              </a:tr>
              <a:tr h="233823">
                <a:tc>
                  <a:txBody>
                    <a:bodyPr/>
                    <a:lstStyle/>
                    <a:p>
                      <a:pPr algn="just" fontAlgn="ctr"/>
                      <a:r>
                        <a:rPr lang="es-MX" sz="1200" b="0" i="0" u="none" strike="noStrike">
                          <a:solidFill>
                            <a:srgbClr val="000000"/>
                          </a:solidFill>
                          <a:latin typeface="Arial" pitchFamily="34" charset="0"/>
                          <a:cs typeface="Arial" pitchFamily="34" charset="0"/>
                        </a:rPr>
                        <a:t>Resultados de Ejercicios Anteriores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none" strike="noStrike" dirty="0">
                          <a:solidFill>
                            <a:schemeClr val="tx1"/>
                          </a:solidFill>
                          <a:latin typeface="Arial" pitchFamily="34" charset="0"/>
                          <a:cs typeface="Arial" pitchFamily="34" charset="0"/>
                        </a:rPr>
                        <a:t>Cambios en la Situación financiera, así como con el Estado de Actividades</a:t>
                      </a:r>
                    </a:p>
                  </a:txBody>
                  <a:tcPr marL="0" marR="0" marT="0" marB="0" anchor="b">
                    <a:lnL>
                      <a:noFill/>
                    </a:lnL>
                    <a:lnR>
                      <a:noFill/>
                    </a:lnR>
                    <a:lnT>
                      <a:noFill/>
                    </a:lnT>
                    <a:lnB>
                      <a:noFill/>
                    </a:lnB>
                    <a:solidFill>
                      <a:srgbClr val="FFFF00"/>
                    </a:solidFill>
                  </a:tcPr>
                </a:tc>
              </a:tr>
              <a:tr h="260964">
                <a:tc>
                  <a:txBody>
                    <a:bodyPr/>
                    <a:lstStyle/>
                    <a:p>
                      <a:pPr algn="just" fontAlgn="ctr"/>
                      <a:r>
                        <a:rPr lang="es-MX" sz="1200" b="0" i="0" u="none" strike="noStrike">
                          <a:solidFill>
                            <a:srgbClr val="000000"/>
                          </a:solidFill>
                          <a:latin typeface="Arial" pitchFamily="34" charset="0"/>
                          <a:cs typeface="Arial" pitchFamily="34" charset="0"/>
                        </a:rPr>
                        <a:t>Revalúos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r>
                        <a:rPr lang="es-MX" sz="1200" b="0" i="0" u="none" strike="noStrike">
                          <a:solidFill>
                            <a:srgbClr val="000000"/>
                          </a:solidFill>
                          <a:latin typeface="Arial" pitchFamily="34" charset="0"/>
                          <a:cs typeface="Arial" pitchFamily="34" charset="0"/>
                        </a:rPr>
                        <a:t>Reservas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none" strike="noStrike" dirty="0">
                          <a:solidFill>
                            <a:srgbClr val="000000"/>
                          </a:solidFill>
                          <a:latin typeface="Arial" pitchFamily="34" charset="0"/>
                          <a:cs typeface="Arial" pitchFamily="34" charset="0"/>
                        </a:rPr>
                        <a:t>Este dato debe coincidir con el importe que se muestra en el Estado de Actividades</a:t>
                      </a:r>
                    </a:p>
                  </a:txBody>
                  <a:tcPr marL="0" marR="0" marT="0" marB="0" anchor="b">
                    <a:lnL>
                      <a:noFill/>
                    </a:lnL>
                    <a:lnR>
                      <a:noFill/>
                    </a:lnR>
                    <a:lnT>
                      <a:noFill/>
                    </a:lnT>
                    <a:lnB>
                      <a:noFill/>
                    </a:lnB>
                    <a:solidFill>
                      <a:srgbClr val="92D050"/>
                    </a:solidFill>
                  </a:tcPr>
                </a:tc>
              </a:tr>
              <a:tr h="233823">
                <a:tc>
                  <a:txBody>
                    <a:bodyPr/>
                    <a:lstStyle/>
                    <a:p>
                      <a:pPr algn="just" fontAlgn="ctr"/>
                      <a:r>
                        <a:rPr lang="es-MX" sz="1200" b="0" i="0" u="none" strike="noStrike">
                          <a:solidFill>
                            <a:srgbClr val="000000"/>
                          </a:solidFill>
                          <a:latin typeface="Arial" pitchFamily="34" charset="0"/>
                          <a:cs typeface="Arial" pitchFamily="34" charset="0"/>
                        </a:rPr>
                        <a:t>Rectificaciones de Resultados de Ejercicios Anteriores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endParaRPr lang="es-MX" sz="1200" b="1"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521927">
                <a:tc>
                  <a:txBody>
                    <a:bodyPr/>
                    <a:lstStyle/>
                    <a:p>
                      <a:pPr algn="just" fontAlgn="ctr"/>
                      <a:r>
                        <a:rPr lang="es-MX" sz="1200" b="1" i="1" u="none" strike="noStrike">
                          <a:solidFill>
                            <a:srgbClr val="000000"/>
                          </a:solidFill>
                          <a:latin typeface="Arial" pitchFamily="34" charset="0"/>
                          <a:cs typeface="Arial" pitchFamily="34" charset="0"/>
                        </a:rPr>
                        <a:t>Exceso o Insuficiencia en la Actualización de la Hacienda Pública/Patrimonio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0" i="0" u="none" strike="noStrike">
                          <a:solidFill>
                            <a:srgbClr val="000000"/>
                          </a:solidFill>
                          <a:latin typeface="Arial" pitchFamily="34" charset="0"/>
                          <a:cs typeface="Arial" pitchFamily="34" charset="0"/>
                        </a:rPr>
                        <a:t>Resultado por Posición Monetaria</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r>
                        <a:rPr lang="es-MX" sz="1200" b="1" i="0" u="none" strike="noStrike" dirty="0">
                          <a:solidFill>
                            <a:srgbClr val="000000"/>
                          </a:solidFill>
                          <a:latin typeface="Arial" pitchFamily="34" charset="0"/>
                          <a:cs typeface="Arial" pitchFamily="34" charset="0"/>
                        </a:rPr>
                        <a:t>Este dato debe coincidir con el importe que se muestra en el Estado de Variación de la Hacienda Pública</a:t>
                      </a:r>
                    </a:p>
                  </a:txBody>
                  <a:tcPr marL="0" marR="0" marT="0" marB="0" anchor="b">
                    <a:lnL>
                      <a:noFill/>
                    </a:lnL>
                    <a:lnR>
                      <a:noFill/>
                    </a:lnR>
                    <a:lnT>
                      <a:noFill/>
                    </a:lnT>
                    <a:lnB>
                      <a:noFill/>
                    </a:lnB>
                    <a:solidFill>
                      <a:schemeClr val="accent4">
                        <a:lumMod val="75000"/>
                      </a:schemeClr>
                    </a:solidFill>
                  </a:tcPr>
                </a:tc>
              </a:tr>
              <a:tr h="233823">
                <a:tc>
                  <a:txBody>
                    <a:bodyPr/>
                    <a:lstStyle/>
                    <a:p>
                      <a:pPr algn="just" fontAlgn="ctr"/>
                      <a:r>
                        <a:rPr lang="es-MX" sz="1200" b="0" i="0" u="none" strike="noStrike">
                          <a:solidFill>
                            <a:srgbClr val="000000"/>
                          </a:solidFill>
                          <a:latin typeface="Arial" pitchFamily="34" charset="0"/>
                          <a:cs typeface="Arial" pitchFamily="34" charset="0"/>
                        </a:rPr>
                        <a:t>Resultado por Tenencia de Activos no Monetarios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endParaRPr lang="es-MX" sz="1200" b="1"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0" i="1" u="none" strike="noStrike">
                          <a:solidFill>
                            <a:srgbClr val="000000"/>
                          </a:solidFill>
                          <a:latin typeface="Arial" pitchFamily="34" charset="0"/>
                          <a:cs typeface="Arial" pitchFamily="34" charset="0"/>
                        </a:rPr>
                        <a:t>Total Hacienda Pública/Patrimonio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60964">
                <a:tc>
                  <a:txBody>
                    <a:bodyPr/>
                    <a:lstStyle/>
                    <a:p>
                      <a:pPr algn="just" fontAlgn="ctr"/>
                      <a:endParaRPr lang="es-MX" sz="1200" b="1" i="0" u="none" strike="noStrike">
                        <a:solidFill>
                          <a:srgbClr val="000000"/>
                        </a:solidFill>
                        <a:latin typeface="Arial" pitchFamily="34" charset="0"/>
                        <a:cs typeface="Arial"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r>
              <a:tr h="233823">
                <a:tc>
                  <a:txBody>
                    <a:bodyPr/>
                    <a:lstStyle/>
                    <a:p>
                      <a:pPr algn="just" fontAlgn="ctr"/>
                      <a:r>
                        <a:rPr lang="es-MX" sz="1200" b="1" i="1" u="none" strike="noStrike">
                          <a:solidFill>
                            <a:srgbClr val="000000"/>
                          </a:solidFill>
                          <a:latin typeface="Arial" pitchFamily="34" charset="0"/>
                          <a:cs typeface="Arial" pitchFamily="34" charset="0"/>
                        </a:rPr>
                        <a:t>Total del Pasivo y Hacienda Pública/Patrimonio</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MX" sz="1200" b="0" i="0" u="none" strike="noStrike">
                        <a:solidFill>
                          <a:srgbClr val="000000"/>
                        </a:solidFill>
                        <a:latin typeface="Arial" pitchFamily="34" charset="0"/>
                        <a:cs typeface="Arial"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r>
            </a:tbl>
          </a:graphicData>
        </a:graphic>
      </p:graphicFrame>
      <p:sp>
        <p:nvSpPr>
          <p:cNvPr id="5" name="4 Abrir llave"/>
          <p:cNvSpPr/>
          <p:nvPr/>
        </p:nvSpPr>
        <p:spPr>
          <a:xfrm>
            <a:off x="6334125" y="14287500"/>
            <a:ext cx="1440656" cy="4226719"/>
          </a:xfrm>
          <a:prstGeom prst="leftBrace">
            <a:avLst>
              <a:gd name="adj1" fmla="val 8333"/>
              <a:gd name="adj2" fmla="val 46619"/>
            </a:avLst>
          </a:prstGeom>
        </p:spPr>
        <p:style>
          <a:lnRef idx="3">
            <a:schemeClr val="accent5"/>
          </a:lnRef>
          <a:fillRef idx="0">
            <a:schemeClr val="accent5"/>
          </a:fillRef>
          <a:effectRef idx="2">
            <a:schemeClr val="accent5"/>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MX" sz="1100"/>
          </a:p>
        </p:txBody>
      </p:sp>
      <p:cxnSp>
        <p:nvCxnSpPr>
          <p:cNvPr id="6" name="5 Conector recto de flecha"/>
          <p:cNvCxnSpPr/>
          <p:nvPr/>
        </p:nvCxnSpPr>
        <p:spPr>
          <a:xfrm>
            <a:off x="3667125" y="16156780"/>
            <a:ext cx="4071937" cy="59531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6 Conector recto de flecha"/>
          <p:cNvCxnSpPr/>
          <p:nvPr/>
        </p:nvCxnSpPr>
        <p:spPr>
          <a:xfrm flipV="1">
            <a:off x="4369594" y="17883187"/>
            <a:ext cx="3321843" cy="10596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p:nvPr/>
        </p:nvCxnSpPr>
        <p:spPr>
          <a:xfrm flipV="1">
            <a:off x="3635896" y="5445224"/>
            <a:ext cx="1152128" cy="11521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635896" y="2636912"/>
            <a:ext cx="720080"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22 Abrir llave"/>
          <p:cNvSpPr/>
          <p:nvPr/>
        </p:nvSpPr>
        <p:spPr>
          <a:xfrm>
            <a:off x="3635896" y="332656"/>
            <a:ext cx="504056" cy="6336704"/>
          </a:xfrm>
          <a:prstGeom prst="leftBrace">
            <a:avLst>
              <a:gd name="adj1" fmla="val 8333"/>
              <a:gd name="adj2" fmla="val 4946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 name="Rectángulo 1"/>
          <p:cNvSpPr/>
          <p:nvPr/>
        </p:nvSpPr>
        <p:spPr>
          <a:xfrm>
            <a:off x="4096866" y="3788469"/>
            <a:ext cx="4921696" cy="1051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just">
              <a:lnSpc>
                <a:spcPct val="150000"/>
              </a:lnSpc>
            </a:pPr>
            <a:r>
              <a:rPr lang="es-MX" sz="1100" b="1" dirty="0">
                <a:solidFill>
                  <a:prstClr val="black"/>
                </a:solidFill>
                <a:latin typeface="Arial" pitchFamily="34" charset="0"/>
                <a:cs typeface="Arial" pitchFamily="34" charset="0"/>
              </a:rPr>
              <a:t>El importe que se muestra en cada uno de los rubros que componen la Hacienda Pública/Patrimonio debe  que  ser  el  mismo  que  el  que  se  refleje  en  el  Estado  de  Variaciones  del  Hacienda Pública/Patrimonio del mismo período</a:t>
            </a:r>
            <a:r>
              <a:rPr lang="es-MX" sz="1100" dirty="0">
                <a:solidFill>
                  <a:prstClr val="black"/>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293757"/>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r>
              <a:rPr lang="es-MX" sz="1200" b="1" dirty="0" smtClean="0">
                <a:solidFill>
                  <a:srgbClr val="0070C0"/>
                </a:solidFill>
                <a:latin typeface="Arial" pitchFamily="34" charset="0"/>
                <a:cs typeface="Arial" pitchFamily="34" charset="0"/>
              </a:rPr>
              <a:t>EN EL ACTIVO PRESENTARA INFORMACION DE LAS SIGUIENTES CUENTAS</a:t>
            </a:r>
            <a:r>
              <a:rPr lang="es-MX" sz="1600" b="1" dirty="0" smtClean="0">
                <a:solidFill>
                  <a:srgbClr val="0070C0"/>
                </a:solidFill>
                <a:latin typeface="Arial" pitchFamily="34" charset="0"/>
                <a:cs typeface="Arial" pitchFamily="34" charset="0"/>
              </a:rPr>
              <a:t>:</a:t>
            </a:r>
          </a:p>
          <a:p>
            <a:endParaRPr lang="es-MX" sz="1400" b="1" dirty="0" smtClean="0">
              <a:latin typeface="Arial" pitchFamily="34" charset="0"/>
              <a:cs typeface="Arial" pitchFamily="34" charset="0"/>
            </a:endParaRPr>
          </a:p>
          <a:p>
            <a:pPr>
              <a:lnSpc>
                <a:spcPct val="150000"/>
              </a:lnSpc>
              <a:buFont typeface="Wingdings" pitchFamily="2" charset="2"/>
              <a:buChar char="q"/>
            </a:pPr>
            <a:r>
              <a:rPr lang="es-MX" b="1" dirty="0" smtClean="0">
                <a:latin typeface="Arial" pitchFamily="34" charset="0"/>
                <a:cs typeface="Arial" pitchFamily="34" charset="0"/>
              </a:rPr>
              <a:t>Efectivo y Equivalentes</a:t>
            </a:r>
          </a:p>
          <a:p>
            <a:pPr>
              <a:lnSpc>
                <a:spcPct val="150000"/>
              </a:lnSpc>
            </a:pPr>
            <a:endParaRPr lang="es-MX" b="1" dirty="0" smtClean="0">
              <a:latin typeface="Arial" pitchFamily="34" charset="0"/>
              <a:cs typeface="Arial" pitchFamily="34" charset="0"/>
            </a:endParaRPr>
          </a:p>
          <a:p>
            <a:pPr marL="342900" indent="-342900">
              <a:lnSpc>
                <a:spcPct val="150000"/>
              </a:lnSpc>
              <a:buFont typeface="+mj-lt"/>
              <a:buAutoNum type="arabicPeriod"/>
            </a:pPr>
            <a:r>
              <a:rPr lang="es-MX" b="1" dirty="0" smtClean="0">
                <a:solidFill>
                  <a:srgbClr val="7030A0"/>
                </a:solidFill>
                <a:latin typeface="Arial" pitchFamily="34" charset="0"/>
                <a:cs typeface="Arial" pitchFamily="34" charset="0"/>
              </a:rPr>
              <a:t>Se informará acerca de:</a:t>
            </a:r>
          </a:p>
          <a:p>
            <a:pPr marL="723900" indent="-450850" algn="just">
              <a:lnSpc>
                <a:spcPct val="150000"/>
              </a:lnSpc>
              <a:buFont typeface="Wingdings" pitchFamily="2" charset="2"/>
              <a:buChar char="Ø"/>
            </a:pPr>
            <a:r>
              <a:rPr lang="es-MX" dirty="0" smtClean="0">
                <a:latin typeface="Arial" pitchFamily="34" charset="0"/>
                <a:cs typeface="Arial" pitchFamily="34" charset="0"/>
              </a:rPr>
              <a:t>los fondos con afectación específica, el tipo y monto de los mismos; </a:t>
            </a:r>
          </a:p>
          <a:p>
            <a:pPr marL="723900" indent="-450850" algn="just">
              <a:lnSpc>
                <a:spcPct val="150000"/>
              </a:lnSpc>
            </a:pPr>
            <a:endParaRPr lang="es-MX" dirty="0" smtClean="0">
              <a:latin typeface="Arial" pitchFamily="34" charset="0"/>
              <a:cs typeface="Arial" pitchFamily="34" charset="0"/>
            </a:endParaRPr>
          </a:p>
          <a:p>
            <a:pPr marL="723900" indent="-450850" algn="just">
              <a:lnSpc>
                <a:spcPct val="150000"/>
              </a:lnSpc>
              <a:buFont typeface="Wingdings" pitchFamily="2" charset="2"/>
              <a:buChar char="Ø"/>
            </a:pPr>
            <a:r>
              <a:rPr lang="es-MX" dirty="0" smtClean="0">
                <a:latin typeface="Arial" pitchFamily="34" charset="0"/>
                <a:cs typeface="Arial" pitchFamily="34" charset="0"/>
              </a:rPr>
              <a:t> De las inversiones financieras revelará tipo y monto, su clasificación en corto y largo plazo separando aquéllas que su vencimiento sea menor a 3 meses.</a:t>
            </a:r>
          </a:p>
          <a:p>
            <a:pPr>
              <a:lnSpc>
                <a:spcPct val="150000"/>
              </a:lnSpc>
              <a:buFont typeface="Wingdings" pitchFamily="2" charset="2"/>
              <a:buChar char="q"/>
            </a:pPr>
            <a:endParaRPr lang="es-MX"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491282"/>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endParaRPr lang="es-MX" sz="1600" b="1" dirty="0" smtClean="0">
              <a:solidFill>
                <a:srgbClr val="0070C0"/>
              </a:solidFill>
              <a:latin typeface="Arial" pitchFamily="34" charset="0"/>
              <a:cs typeface="Arial" pitchFamily="34" charset="0"/>
            </a:endParaRPr>
          </a:p>
          <a:p>
            <a:r>
              <a:rPr lang="es-MX" sz="1600" b="1" dirty="0" smtClean="0">
                <a:solidFill>
                  <a:srgbClr val="0070C0"/>
                </a:solidFill>
                <a:latin typeface="Arial" pitchFamily="34" charset="0"/>
                <a:cs typeface="Arial" pitchFamily="34" charset="0"/>
              </a:rPr>
              <a:t>ACTIVO</a:t>
            </a:r>
            <a:endParaRPr lang="es-MX" sz="2400" b="1" dirty="0" smtClean="0">
              <a:latin typeface="Arial" pitchFamily="34" charset="0"/>
              <a:cs typeface="Arial" pitchFamily="34" charset="0"/>
            </a:endParaRPr>
          </a:p>
          <a:p>
            <a:pPr marL="182563" indent="-182563">
              <a:lnSpc>
                <a:spcPct val="150000"/>
              </a:lnSpc>
              <a:buFont typeface="Wingdings" pitchFamily="2" charset="2"/>
              <a:buChar char="q"/>
            </a:pPr>
            <a:r>
              <a:rPr lang="es-MX" b="1" dirty="0" smtClean="0">
                <a:latin typeface="Arial" pitchFamily="34" charset="0"/>
                <a:cs typeface="Arial" pitchFamily="34" charset="0"/>
              </a:rPr>
              <a:t>Derechos a recibir Efectivo y Equivalentes y Bienes o Servicios a Recibir</a:t>
            </a:r>
          </a:p>
          <a:p>
            <a:pPr marL="800100" lvl="1" indent="-342900" algn="just">
              <a:lnSpc>
                <a:spcPct val="120000"/>
              </a:lnSpc>
              <a:buFont typeface="+mj-lt"/>
              <a:buAutoNum type="arabicPeriod" startAt="2"/>
            </a:pPr>
            <a:r>
              <a:rPr lang="es-MX" sz="1600" dirty="0" smtClean="0">
                <a:latin typeface="Arial" pitchFamily="34" charset="0"/>
                <a:cs typeface="Arial" pitchFamily="34" charset="0"/>
              </a:rPr>
              <a:t>Informará el monto que se encuentre pendiente de cobro y por recuperar hasta cinco ejercicios anteriores, así mismo deberán considerar los montos sujetos a algún tipo de juicio con una antigüedad mayor a la señalada y la factibilidad de cobro.</a:t>
            </a:r>
          </a:p>
          <a:p>
            <a:pPr marL="800100" lvl="1" indent="-342900" algn="just">
              <a:lnSpc>
                <a:spcPct val="120000"/>
              </a:lnSpc>
              <a:buFont typeface="+mj-lt"/>
              <a:buAutoNum type="arabicPeriod" startAt="2"/>
            </a:pPr>
            <a:endParaRPr lang="es-MX" sz="1600" dirty="0" smtClean="0">
              <a:latin typeface="Arial" pitchFamily="34" charset="0"/>
              <a:cs typeface="Arial" pitchFamily="34" charset="0"/>
            </a:endParaRPr>
          </a:p>
          <a:p>
            <a:pPr marL="800100" lvl="1" indent="-342900" algn="just">
              <a:lnSpc>
                <a:spcPct val="120000"/>
              </a:lnSpc>
              <a:buFont typeface="+mj-lt"/>
              <a:buAutoNum type="arabicPeriod" startAt="2"/>
            </a:pPr>
            <a:r>
              <a:rPr lang="es-MX" sz="1600" dirty="0" smtClean="0">
                <a:latin typeface="Arial" pitchFamily="34" charset="0"/>
                <a:cs typeface="Arial" pitchFamily="34" charset="0"/>
              </a:rPr>
              <a:t>Elaborará, de manera agrupada, los derechos a recibir efectivo y equivalentes, y bienes o servicios a recibir, (excepto cuentas por cobrar de contribuciones o fideicomisos que se encuentran dentro de inversiones financieras, participaciones y aportaciones de capital) en una desagregación por su vencimiento en días a 90, 180, menor o igual a 365 y mayor a 365. </a:t>
            </a:r>
          </a:p>
          <a:p>
            <a:pPr marL="800100" lvl="1" indent="-342900" algn="just">
              <a:lnSpc>
                <a:spcPct val="120000"/>
              </a:lnSpc>
            </a:pPr>
            <a:endParaRPr lang="es-MX" sz="1600" dirty="0" smtClean="0">
              <a:latin typeface="Arial" pitchFamily="34" charset="0"/>
              <a:cs typeface="Arial" pitchFamily="34" charset="0"/>
            </a:endParaRPr>
          </a:p>
          <a:p>
            <a:pPr marL="800100" lvl="1" indent="12700" algn="just">
              <a:lnSpc>
                <a:spcPct val="120000"/>
              </a:lnSpc>
            </a:pPr>
            <a:r>
              <a:rPr lang="es-MX" sz="1600" dirty="0" smtClean="0">
                <a:latin typeface="Arial" pitchFamily="34" charset="0"/>
                <a:cs typeface="Arial" pitchFamily="34" charset="0"/>
              </a:rPr>
              <a:t>Adicionalmente, se informará de las características cualitativas relevantes que le afecten a estas cuentas.</a:t>
            </a:r>
          </a:p>
          <a:p>
            <a:pPr algn="just"/>
            <a:endParaRPr lang="es-MX" sz="1600"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309693"/>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b="1"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Disponibles para su Transformación o Consumo (inventarios)</a:t>
            </a:r>
          </a:p>
          <a:p>
            <a:pPr marL="800100" lvl="1" indent="-342900" algn="just">
              <a:lnSpc>
                <a:spcPct val="150000"/>
              </a:lnSpc>
              <a:buFont typeface="+mj-lt"/>
              <a:buAutoNum type="arabicPeriod" startAt="4"/>
            </a:pPr>
            <a:r>
              <a:rPr lang="es-MX" sz="1400" dirty="0" smtClean="0">
                <a:latin typeface="Arial" pitchFamily="34" charset="0"/>
                <a:cs typeface="Arial" pitchFamily="34" charset="0"/>
              </a:rPr>
              <a:t>Se clasificarán como bienes disponibles para su transformación aquéllos que se encuentren dentro de la cuenta Inventarios. Esta nota aplica para aquellos entes públicos que realicen algún proceso de transformación y/o elaboración de bienes.</a:t>
            </a:r>
          </a:p>
          <a:p>
            <a:pPr marL="800100" lvl="1" indent="12700" algn="just">
              <a:lnSpc>
                <a:spcPct val="150000"/>
              </a:lnSpc>
            </a:pPr>
            <a:r>
              <a:rPr lang="es-MX" sz="1400" dirty="0" smtClean="0">
                <a:latin typeface="Arial" pitchFamily="34" charset="0"/>
                <a:cs typeface="Arial" pitchFamily="34" charset="0"/>
              </a:rPr>
              <a:t>En la nota se informará del sistema de costeo y método de valuación aplicados a los inventarios, así como la conveniencia de su aplicación dada la naturaleza de los mismos. Adicionalmente, se revelará el impacto en la información financiera por cambios en el método o sistema.</a:t>
            </a:r>
          </a:p>
          <a:p>
            <a:pPr marL="800100" lvl="1" indent="12700" algn="just">
              <a:lnSpc>
                <a:spcPct val="150000"/>
              </a:lnSpc>
            </a:pPr>
            <a:endParaRPr lang="es-MX" sz="1400" dirty="0" smtClean="0">
              <a:latin typeface="Arial" pitchFamily="34" charset="0"/>
              <a:cs typeface="Arial" pitchFamily="34" charset="0"/>
            </a:endParaRPr>
          </a:p>
          <a:p>
            <a:pPr marL="812800" lvl="1" indent="-355600" algn="just">
              <a:lnSpc>
                <a:spcPct val="150000"/>
              </a:lnSpc>
              <a:buFont typeface="+mj-lt"/>
              <a:buAutoNum type="arabicPeriod" startAt="5"/>
            </a:pPr>
            <a:r>
              <a:rPr lang="es-MX" sz="1400" dirty="0" smtClean="0">
                <a:latin typeface="Arial" pitchFamily="34" charset="0"/>
                <a:cs typeface="Arial" pitchFamily="34" charset="0"/>
              </a:rPr>
              <a:t>De la cuenta Almacén se informará acerca del método de valuación, así como la conveniencia de su aplicación. Adicionalmente, se revelará el impacto en la información financiera por cambios en el método.</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986254"/>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Inversiones Financieras</a:t>
            </a:r>
          </a:p>
          <a:p>
            <a:pPr algn="just">
              <a:lnSpc>
                <a:spcPct val="150000"/>
              </a:lnSpc>
            </a:pPr>
            <a:endParaRPr lang="es-MX"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De la cuenta Inversiones financieras, que considera los fideicomisos, se informará de éstos los recursos asignados por tipo* y monto, y características significativas que tengan o puedan tener alguna incidencia en las mismas.</a:t>
            </a:r>
          </a:p>
          <a:p>
            <a:pPr marL="800100" lvl="1" indent="-342900" algn="just">
              <a:lnSpc>
                <a:spcPct val="150000"/>
              </a:lnSpc>
              <a:buFont typeface="+mj-lt"/>
              <a:buAutoNum type="arabicPeriod" startAt="6"/>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Se informará de las inversiones financieras, los saldos de las participaciones y aportaciones de capital.</a:t>
            </a:r>
          </a:p>
          <a:p>
            <a:pPr lvl="1"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
        <p:nvSpPr>
          <p:cNvPr id="4" name="3 CuadroTexto"/>
          <p:cNvSpPr txBox="1"/>
          <p:nvPr/>
        </p:nvSpPr>
        <p:spPr>
          <a:xfrm>
            <a:off x="285720" y="6190798"/>
            <a:ext cx="7847463" cy="738664"/>
          </a:xfrm>
          <a:prstGeom prst="rect">
            <a:avLst/>
          </a:prstGeom>
          <a:noFill/>
        </p:spPr>
        <p:txBody>
          <a:bodyPr wrap="square" rtlCol="0">
            <a:spAutoFit/>
          </a:bodyPr>
          <a:lstStyle/>
          <a:p>
            <a:pPr marL="177800" indent="-177800" algn="r"/>
            <a:r>
              <a:rPr lang="es-MX" sz="1400" b="1" dirty="0" smtClean="0">
                <a:latin typeface="Arial" pitchFamily="34" charset="0"/>
                <a:cs typeface="Arial" pitchFamily="34" charset="0"/>
              </a:rPr>
              <a:t>*   </a:t>
            </a:r>
            <a:r>
              <a:rPr lang="es-MX" sz="1400" b="1" dirty="0" smtClean="0">
                <a:solidFill>
                  <a:srgbClr val="0070C0"/>
                </a:solidFill>
                <a:latin typeface="Arial" pitchFamily="34" charset="0"/>
                <a:cs typeface="Arial" pitchFamily="34" charset="0"/>
              </a:rPr>
              <a:t>No Empresariales y No Financieros, Empresariales No Financieros con Participación Estatal Mayoritaria.</a:t>
            </a:r>
          </a:p>
          <a:p>
            <a:endParaRPr lang="es-MX" sz="14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6940361"/>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Muebles, Inmuebles e Intangibles</a:t>
            </a: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B050"/>
                </a:solidFill>
                <a:latin typeface="Arial" pitchFamily="34" charset="0"/>
                <a:cs typeface="Arial" pitchFamily="34" charset="0"/>
              </a:rPr>
              <a:t>Bienes Muebles e Inmuebles</a:t>
            </a:r>
            <a:r>
              <a:rPr lang="es-MX" sz="1600" u="sng" dirty="0" smtClean="0">
                <a:latin typeface="Arial" pitchFamily="34" charset="0"/>
                <a:cs typeface="Arial" pitchFamily="34" charset="0"/>
              </a:rPr>
              <a:t>,</a:t>
            </a:r>
            <a:r>
              <a:rPr lang="es-MX" sz="1600" dirty="0" smtClean="0">
                <a:latin typeface="Arial" pitchFamily="34" charset="0"/>
                <a:cs typeface="Arial" pitchFamily="34" charset="0"/>
              </a:rPr>
              <a:t> el </a:t>
            </a:r>
            <a:r>
              <a:rPr lang="es-MX" sz="1600" b="1" dirty="0" smtClean="0">
                <a:solidFill>
                  <a:srgbClr val="00B0F0"/>
                </a:solidFill>
                <a:latin typeface="Arial" pitchFamily="34" charset="0"/>
                <a:cs typeface="Arial" pitchFamily="34" charset="0"/>
              </a:rPr>
              <a:t>monto de la depreciación </a:t>
            </a:r>
            <a:r>
              <a:rPr lang="es-MX" sz="1600" dirty="0" smtClean="0">
                <a:latin typeface="Arial" pitchFamily="34" charset="0"/>
                <a:cs typeface="Arial" pitchFamily="34" charset="0"/>
              </a:rPr>
              <a:t>del ejercicio y la acumulada, el </a:t>
            </a:r>
            <a:r>
              <a:rPr lang="es-MX" sz="1600" b="1" dirty="0" smtClean="0">
                <a:solidFill>
                  <a:schemeClr val="accent6">
                    <a:lumMod val="75000"/>
                  </a:schemeClr>
                </a:solidFill>
                <a:latin typeface="Arial" pitchFamily="34" charset="0"/>
                <a:cs typeface="Arial" pitchFamily="34" charset="0"/>
              </a:rPr>
              <a:t>método de depreciación</a:t>
            </a:r>
            <a:r>
              <a:rPr lang="es-MX" sz="1600" dirty="0" smtClean="0">
                <a:latin typeface="Arial" pitchFamily="34" charset="0"/>
                <a:cs typeface="Arial" pitchFamily="34" charset="0"/>
              </a:rPr>
              <a:t>, tasas aplicadas y los criterios de aplicación de los mismos. Asimismo, se informará de las características significativas del estado en que se encuentren los activos.</a:t>
            </a:r>
          </a:p>
          <a:p>
            <a:pPr marL="800100" lvl="1" indent="-342900" algn="just">
              <a:lnSpc>
                <a:spcPct val="150000"/>
              </a:lnSpc>
              <a:buFont typeface="+mj-lt"/>
              <a:buAutoNum type="arabicPeriod" startAt="8"/>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2060"/>
                </a:solidFill>
                <a:latin typeface="Arial" pitchFamily="34" charset="0"/>
                <a:cs typeface="Arial" pitchFamily="34" charset="0"/>
              </a:rPr>
              <a:t>activos intangibles y diferidos</a:t>
            </a:r>
            <a:r>
              <a:rPr lang="es-MX" sz="1600" dirty="0" smtClean="0">
                <a:latin typeface="Arial" pitchFamily="34" charset="0"/>
                <a:cs typeface="Arial" pitchFamily="34" charset="0"/>
              </a:rPr>
              <a:t>, su monto y naturaleza, amortización del ejercicio, amortización acumulada, tasa y método aplicados. </a:t>
            </a:r>
          </a:p>
          <a:p>
            <a:pPr lvl="1" algn="just"/>
            <a:endParaRPr lang="es-MX" sz="1600" dirty="0" smtClean="0">
              <a:latin typeface="Arial" pitchFamily="34" charset="0"/>
              <a:cs typeface="Arial" pitchFamily="34" charset="0"/>
            </a:endParaRPr>
          </a:p>
          <a:p>
            <a:pPr lvl="1" algn="just"/>
            <a:endParaRPr lang="es-MX" sz="1400"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093702"/>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Estimaciones y Deterioros</a:t>
            </a:r>
          </a:p>
          <a:p>
            <a:pPr marL="800100" lvl="1" indent="-342900" algn="just">
              <a:lnSpc>
                <a:spcPct val="150000"/>
              </a:lnSpc>
              <a:buFont typeface="+mj-lt"/>
              <a:buAutoNum type="arabicPeriod" startAt="10"/>
            </a:pPr>
            <a:r>
              <a:rPr lang="es-MX" dirty="0" smtClean="0">
                <a:latin typeface="Arial" pitchFamily="34" charset="0"/>
                <a:cs typeface="Arial" pitchFamily="34" charset="0"/>
              </a:rPr>
              <a:t>Se informarán los criterios utilizados para la determinación de las estimaciones; por ejemplo: </a:t>
            </a:r>
            <a:r>
              <a:rPr lang="es-MX" b="1" dirty="0" smtClean="0">
                <a:solidFill>
                  <a:srgbClr val="0070C0"/>
                </a:solidFill>
                <a:latin typeface="Arial" pitchFamily="34" charset="0"/>
                <a:cs typeface="Arial" pitchFamily="34" charset="0"/>
              </a:rPr>
              <a:t>estimación de cuentas incobrables</a:t>
            </a:r>
            <a:r>
              <a:rPr lang="es-MX" dirty="0" smtClean="0">
                <a:latin typeface="Arial" pitchFamily="34" charset="0"/>
                <a:cs typeface="Arial" pitchFamily="34" charset="0"/>
              </a:rPr>
              <a:t>, </a:t>
            </a:r>
            <a:r>
              <a:rPr lang="es-MX" b="1" dirty="0" smtClean="0">
                <a:solidFill>
                  <a:schemeClr val="accent6">
                    <a:lumMod val="75000"/>
                  </a:schemeClr>
                </a:solidFill>
                <a:latin typeface="Arial" pitchFamily="34" charset="0"/>
                <a:cs typeface="Arial" pitchFamily="34" charset="0"/>
              </a:rPr>
              <a:t>estimación de inventarios</a:t>
            </a:r>
            <a:r>
              <a:rPr lang="es-MX" dirty="0" smtClean="0">
                <a:latin typeface="Arial" pitchFamily="34" charset="0"/>
                <a:cs typeface="Arial" pitchFamily="34" charset="0"/>
              </a:rPr>
              <a:t>, </a:t>
            </a:r>
            <a:r>
              <a:rPr lang="es-MX" b="1" dirty="0" smtClean="0">
                <a:solidFill>
                  <a:srgbClr val="00B050"/>
                </a:solidFill>
                <a:latin typeface="Arial" pitchFamily="34" charset="0"/>
                <a:cs typeface="Arial" pitchFamily="34" charset="0"/>
              </a:rPr>
              <a:t>deterioro de activos biológicos </a:t>
            </a:r>
            <a:r>
              <a:rPr lang="es-MX" dirty="0" smtClean="0">
                <a:latin typeface="Arial" pitchFamily="34" charset="0"/>
                <a:cs typeface="Arial" pitchFamily="34" charset="0"/>
              </a:rPr>
              <a:t>y cualquier otra que aplique.</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509200"/>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Otros Activos</a:t>
            </a:r>
          </a:p>
          <a:p>
            <a:pPr marL="800100" lvl="1" indent="-342900" algn="just">
              <a:lnSpc>
                <a:spcPct val="150000"/>
              </a:lnSpc>
              <a:buFont typeface="+mj-lt"/>
              <a:buAutoNum type="arabicPeriod" startAt="11"/>
            </a:pPr>
            <a:r>
              <a:rPr lang="es-MX" dirty="0" smtClean="0">
                <a:latin typeface="Arial" pitchFamily="34" charset="0"/>
                <a:cs typeface="Arial" pitchFamily="34" charset="0"/>
              </a:rPr>
              <a:t>De las cuentas de otros activos se informará por tipo de bienes muebles, inmuebles y otros, los montos totales asociados y sus características cualitativas significativas que les impacten financieramente</a:t>
            </a:r>
          </a:p>
          <a:p>
            <a:pPr algn="just">
              <a:lnSpc>
                <a:spcPct val="150000"/>
              </a:lnSpc>
            </a:pPr>
            <a:endParaRPr lang="es-MX"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285860"/>
            <a:ext cx="7124728" cy="5169876"/>
          </a:xfrm>
        </p:spPr>
        <p:txBody>
          <a:bodyPr>
            <a:normAutofit fontScale="92500"/>
          </a:bodyPr>
          <a:lstStyle/>
          <a:p>
            <a:pPr marL="0" indent="0" algn="just">
              <a:lnSpc>
                <a:spcPct val="150000"/>
              </a:lnSpc>
              <a:buNone/>
            </a:pPr>
            <a:r>
              <a:rPr lang="es-MX" sz="2400" dirty="0" smtClean="0">
                <a:latin typeface="Arial" pitchFamily="34" charset="0"/>
                <a:cs typeface="Arial" pitchFamily="34" charset="0"/>
              </a:rPr>
              <a:t>Al término del evento los Participantes serán capaces de construir los estados financieros patrimoniales y presupuestales para integrar la Cuenta Pública de una entidad federativa, con apego a la normativa de la Contabilidad Gubernamental y conocerá y aplicará los recientes documentos aprobados por el Consejo Nacional de Armonización Contable, en materia de consolidación de estados financieros, conciliación entre ingresos y egresos presupuestarios y contables, entre otros.</a:t>
            </a:r>
            <a:endParaRPr lang="es-MX" sz="2400" dirty="0">
              <a:latin typeface="Arial" pitchFamily="34" charset="0"/>
              <a:cs typeface="Arial" pitchFamily="34" charset="0"/>
            </a:endParaRPr>
          </a:p>
        </p:txBody>
      </p:sp>
      <p:sp>
        <p:nvSpPr>
          <p:cNvPr id="4" name="3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OBJETIVO</a:t>
            </a:r>
            <a:endParaRPr lang="es-MX" sz="3200" b="1" dirty="0"/>
          </a:p>
        </p:txBody>
      </p:sp>
      <p:sp>
        <p:nvSpPr>
          <p:cNvPr id="5" name="4 Marcador de número de diapositiva"/>
          <p:cNvSpPr>
            <a:spLocks noGrp="1"/>
          </p:cNvSpPr>
          <p:nvPr>
            <p:ph type="sldNum" sz="quarter" idx="12"/>
          </p:nvPr>
        </p:nvSpPr>
        <p:spPr/>
        <p:txBody>
          <a:bodyPr/>
          <a:lstStyle/>
          <a:p>
            <a:fld id="{62DC5AF3-72BE-4D85-BC02-B24438697EC9}" type="slidenum">
              <a:rPr lang="es-MX" smtClean="0"/>
              <a:pPr/>
              <a:t>3</a:t>
            </a:fld>
            <a:endParaRPr lang="es-MX"/>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39552" y="980728"/>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611560" y="6093296"/>
            <a:ext cx="7175362" cy="338554"/>
          </a:xfrm>
          <a:prstGeom prst="rect">
            <a:avLst/>
          </a:prstGeom>
          <a:noFill/>
        </p:spPr>
        <p:txBody>
          <a:bodyPr wrap="none" rtlCol="0">
            <a:spAutoFit/>
          </a:bodyPr>
          <a:lstStyle/>
          <a:p>
            <a:r>
              <a:rPr lang="es-MX" sz="1600" dirty="0" smtClean="0"/>
              <a:t>* Capitulo VII, </a:t>
            </a:r>
            <a:r>
              <a:rPr lang="es-MX" sz="1600" dirty="0" err="1" smtClean="0"/>
              <a:t>Fracc</a:t>
            </a:r>
            <a:r>
              <a:rPr lang="es-MX" sz="1600" dirty="0" smtClean="0"/>
              <a:t>. II Inciso B) del Manual de Contabilidad Gubernamental</a:t>
            </a:r>
            <a:endParaRPr lang="es-MX" sz="1600" dirty="0"/>
          </a:p>
        </p:txBody>
      </p:sp>
    </p:spTree>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61074"/>
          <a:stretch>
            <a:fillRect/>
          </a:stretch>
        </p:blipFill>
        <p:spPr bwMode="auto">
          <a:xfrm>
            <a:off x="0" y="142876"/>
            <a:ext cx="9144000"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800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b="61074"/>
          <a:stretch>
            <a:fillRect/>
          </a:stretch>
        </p:blipFill>
        <p:spPr bwMode="auto">
          <a:xfrm>
            <a:off x="0" y="116632"/>
            <a:ext cx="9125922" cy="6480720"/>
          </a:xfrm>
          <a:prstGeom prst="rect">
            <a:avLst/>
          </a:prstGeom>
          <a:noFill/>
          <a:ln w="9525">
            <a:noFill/>
            <a:miter lim="800000"/>
            <a:headEnd/>
            <a:tailEnd/>
          </a:ln>
          <a:effectLst/>
        </p:spPr>
      </p:pic>
      <p:sp>
        <p:nvSpPr>
          <p:cNvPr id="2" name="CuadroTexto 1">
            <a:hlinkClick r:id="rId3" action="ppaction://hlinkfile"/>
          </p:cNvPr>
          <p:cNvSpPr txBox="1"/>
          <p:nvPr/>
        </p:nvSpPr>
        <p:spPr>
          <a:xfrm>
            <a:off x="5364088" y="1772816"/>
            <a:ext cx="3528392" cy="1046440"/>
          </a:xfrm>
          <a:prstGeom prst="rect">
            <a:avLst/>
          </a:prstGeom>
          <a:solidFill>
            <a:schemeClr val="accent3">
              <a:lumMod val="60000"/>
              <a:lumOff val="40000"/>
            </a:schemeClr>
          </a:solidFill>
        </p:spPr>
        <p:txBody>
          <a:bodyPr wrap="square" rtlCol="0">
            <a:spAutoFit/>
          </a:bodyPr>
          <a:lstStyle/>
          <a:p>
            <a:r>
              <a:rPr lang="es-MX" dirty="0" smtClean="0"/>
              <a:t>*</a:t>
            </a:r>
            <a:r>
              <a:rPr lang="es-MX" sz="1100" dirty="0" smtClean="0"/>
              <a:t>El Estado de Actividades se correlaciona con:</a:t>
            </a:r>
          </a:p>
          <a:p>
            <a:r>
              <a:rPr lang="es-MX" sz="1100" dirty="0" smtClean="0"/>
              <a:t>- Estado de Variación en la </a:t>
            </a:r>
            <a:r>
              <a:rPr lang="es-MX" sz="1100" dirty="0"/>
              <a:t>H</a:t>
            </a:r>
            <a:r>
              <a:rPr lang="es-MX" sz="1100" dirty="0" smtClean="0"/>
              <a:t>acienda Publica.</a:t>
            </a:r>
          </a:p>
          <a:p>
            <a:r>
              <a:rPr lang="es-MX" sz="1100" dirty="0" smtClean="0"/>
              <a:t>- Estado de Situación Financiera.</a:t>
            </a:r>
          </a:p>
          <a:p>
            <a:r>
              <a:rPr lang="es-MX" sz="1100" dirty="0" smtClean="0"/>
              <a:t>- Estado de Cambios en la Situación Financiera</a:t>
            </a:r>
          </a:p>
          <a:p>
            <a:r>
              <a:rPr lang="es-MX" sz="1100" dirty="0" smtClean="0"/>
              <a:t>- Estado de Flujo de Efectivo.</a:t>
            </a:r>
          </a:p>
        </p:txBody>
      </p:sp>
      <p:sp>
        <p:nvSpPr>
          <p:cNvPr id="3" name="Abrir llave 2"/>
          <p:cNvSpPr/>
          <p:nvPr/>
        </p:nvSpPr>
        <p:spPr>
          <a:xfrm>
            <a:off x="4572000" y="1124744"/>
            <a:ext cx="1080120" cy="5197474"/>
          </a:xfrm>
          <a:prstGeom prst="leftBrace">
            <a:avLst>
              <a:gd name="adj1" fmla="val 8333"/>
              <a:gd name="adj2" fmla="val 49306"/>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179512" y="188640"/>
            <a:ext cx="3384376" cy="938719"/>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2015</a:t>
            </a:r>
          </a:p>
          <a:p>
            <a:r>
              <a:rPr lang="es-MX" sz="1100" b="1" dirty="0" smtClean="0"/>
              <a:t>ESTADO DE ACTIVIDADES</a:t>
            </a:r>
          </a:p>
          <a:p>
            <a:r>
              <a:rPr lang="es-MX" sz="1100" b="1" dirty="0" smtClean="0"/>
              <a:t>DEL 1 DE ENERO AL 30 DE SEPT DE 2015 Y DEL 1 DE ENERO AL 31 DE DICIEMBRE DE 2014</a:t>
            </a:r>
          </a:p>
        </p:txBody>
      </p:sp>
      <p:cxnSp>
        <p:nvCxnSpPr>
          <p:cNvPr id="4" name="Conector recto de flecha 3"/>
          <p:cNvCxnSpPr/>
          <p:nvPr/>
        </p:nvCxnSpPr>
        <p:spPr>
          <a:xfrm>
            <a:off x="3131840" y="908720"/>
            <a:ext cx="7864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300192" y="944501"/>
            <a:ext cx="1152128" cy="15592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5886839" y="451226"/>
            <a:ext cx="2952328" cy="430887"/>
          </a:xfrm>
          <a:prstGeom prst="rect">
            <a:avLst/>
          </a:prstGeom>
          <a:solidFill>
            <a:srgbClr val="00B0F0"/>
          </a:solidFill>
        </p:spPr>
        <p:txBody>
          <a:bodyPr wrap="square" rtlCol="0">
            <a:spAutoFit/>
          </a:bodyPr>
          <a:lstStyle/>
          <a:p>
            <a:r>
              <a:rPr lang="es-MX" sz="1100" dirty="0" smtClean="0"/>
              <a:t>Las fechas son comparativas, año actual contra año anterior</a:t>
            </a:r>
          </a:p>
        </p:txBody>
      </p:sp>
    </p:spTree>
    <p:extLst>
      <p:ext uri="{BB962C8B-B14F-4D97-AF65-F5344CB8AC3E}">
        <p14:creationId xmlns:p14="http://schemas.microsoft.com/office/powerpoint/2010/main" val="2152318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8004"/>
          <a:stretch>
            <a:fillRect/>
          </a:stretch>
        </p:blipFill>
        <p:spPr bwMode="auto">
          <a:xfrm>
            <a:off x="0" y="116632"/>
            <a:ext cx="9144000" cy="6741368"/>
          </a:xfrm>
          <a:prstGeom prst="rect">
            <a:avLst/>
          </a:prstGeom>
          <a:noFill/>
          <a:ln w="9525">
            <a:noFill/>
            <a:miter lim="800000"/>
            <a:headEnd/>
            <a:tailEnd/>
          </a:ln>
          <a:effectLst/>
        </p:spPr>
      </p:pic>
      <p:sp>
        <p:nvSpPr>
          <p:cNvPr id="3" name="CuadroTexto 2">
            <a:hlinkClick r:id="rId3" action="ppaction://hlinkfile"/>
          </p:cNvPr>
          <p:cNvSpPr txBox="1"/>
          <p:nvPr/>
        </p:nvSpPr>
        <p:spPr>
          <a:xfrm>
            <a:off x="5794011" y="2762925"/>
            <a:ext cx="3096344" cy="954107"/>
          </a:xfrm>
          <a:prstGeom prst="rect">
            <a:avLst/>
          </a:prstGeom>
          <a:solidFill>
            <a:schemeClr val="accent3">
              <a:lumMod val="60000"/>
              <a:lumOff val="40000"/>
            </a:schemeClr>
          </a:solidFill>
        </p:spPr>
        <p:txBody>
          <a:bodyPr wrap="square" rtlCol="0">
            <a:spAutoFit/>
          </a:bodyPr>
          <a:lstStyle/>
          <a:p>
            <a:r>
              <a:rPr lang="es-MX" sz="1400" dirty="0" smtClean="0"/>
              <a:t>Este dato debe ser igual en el Estado de Situación Financiera y en Estado de Variaciones de la Hacienda Pública.</a:t>
            </a:r>
          </a:p>
        </p:txBody>
      </p:sp>
      <p:cxnSp>
        <p:nvCxnSpPr>
          <p:cNvPr id="4" name="Conector recto de flecha 3"/>
          <p:cNvCxnSpPr/>
          <p:nvPr/>
        </p:nvCxnSpPr>
        <p:spPr>
          <a:xfrm flipV="1">
            <a:off x="2843808" y="3717032"/>
            <a:ext cx="2880320" cy="23762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572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fontScale="70000" lnSpcReduction="20000"/>
          </a:bodyPr>
          <a:lstStyle/>
          <a:p>
            <a:pPr marL="0">
              <a:buNone/>
            </a:pPr>
            <a:r>
              <a:rPr lang="es-MX" sz="3400" b="1" u="sng" cap="small" dirty="0" smtClean="0">
                <a:latin typeface="Arial" pitchFamily="34" charset="0"/>
                <a:cs typeface="Arial" pitchFamily="34" charset="0"/>
              </a:rPr>
              <a:t>2. </a:t>
            </a:r>
            <a:r>
              <a:rPr lang="es-ES" sz="3400" b="1" u="sng" cap="small" dirty="0" smtClean="0">
                <a:latin typeface="Arial" pitchFamily="34" charset="0"/>
                <a:cs typeface="Arial" pitchFamily="34" charset="0"/>
              </a:rPr>
              <a:t>Estado de Actividades</a:t>
            </a:r>
            <a:endParaRPr lang="es-MX" sz="3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900" b="1" dirty="0" smtClean="0">
                <a:latin typeface="Arial" pitchFamily="34" charset="0"/>
                <a:cs typeface="Arial" pitchFamily="34" charset="0"/>
              </a:rPr>
              <a:t>Ingresos de Gestión</a:t>
            </a:r>
            <a:endParaRPr lang="es-MX" sz="2900" dirty="0" smtClean="0">
              <a:latin typeface="Arial" pitchFamily="34" charset="0"/>
              <a:cs typeface="Arial" pitchFamily="34" charset="0"/>
            </a:endParaRPr>
          </a:p>
          <a:p>
            <a:pPr lvl="0"/>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De los rubros de </a:t>
            </a:r>
            <a:r>
              <a:rPr lang="es-MX" sz="2400" b="1" dirty="0" smtClean="0">
                <a:solidFill>
                  <a:srgbClr val="00B050"/>
                </a:solidFill>
                <a:latin typeface="Arial" pitchFamily="34" charset="0"/>
                <a:cs typeface="Arial" pitchFamily="34" charset="0"/>
              </a:rPr>
              <a:t>impuestos</a:t>
            </a:r>
            <a:r>
              <a:rPr lang="es-MX" sz="2400" dirty="0" smtClean="0">
                <a:latin typeface="Arial" pitchFamily="34" charset="0"/>
                <a:cs typeface="Arial" pitchFamily="34" charset="0"/>
              </a:rPr>
              <a:t>, </a:t>
            </a:r>
            <a:r>
              <a:rPr lang="es-MX" sz="2400" b="1" dirty="0" smtClean="0">
                <a:solidFill>
                  <a:schemeClr val="accent2">
                    <a:lumMod val="75000"/>
                  </a:schemeClr>
                </a:solidFill>
                <a:latin typeface="Arial" pitchFamily="34" charset="0"/>
                <a:cs typeface="Arial" pitchFamily="34" charset="0"/>
              </a:rPr>
              <a:t>contribuciones de mejoras</a:t>
            </a:r>
            <a:r>
              <a:rPr lang="es-MX" sz="2400" dirty="0" smtClean="0">
                <a:latin typeface="Arial" pitchFamily="34" charset="0"/>
                <a:cs typeface="Arial" pitchFamily="34" charset="0"/>
              </a:rPr>
              <a:t>, </a:t>
            </a:r>
            <a:r>
              <a:rPr lang="es-MX" sz="2400" b="1" dirty="0" smtClean="0">
                <a:solidFill>
                  <a:schemeClr val="accent6">
                    <a:lumMod val="75000"/>
                  </a:schemeClr>
                </a:solidFill>
                <a:latin typeface="Arial" pitchFamily="34" charset="0"/>
                <a:cs typeface="Arial" pitchFamily="34" charset="0"/>
              </a:rPr>
              <a:t>derechos</a:t>
            </a:r>
            <a:r>
              <a:rPr lang="es-MX" sz="2400" dirty="0" smtClean="0">
                <a:latin typeface="Arial" pitchFamily="34" charset="0"/>
                <a:cs typeface="Arial" pitchFamily="34" charset="0"/>
              </a:rPr>
              <a:t>, </a:t>
            </a:r>
            <a:r>
              <a:rPr lang="es-MX" sz="2400" b="1" dirty="0" smtClean="0">
                <a:solidFill>
                  <a:srgbClr val="0070C0"/>
                </a:solidFill>
                <a:latin typeface="Arial" pitchFamily="34" charset="0"/>
                <a:cs typeface="Arial" pitchFamily="34" charset="0"/>
              </a:rPr>
              <a:t>productos</a:t>
            </a:r>
            <a:r>
              <a:rPr lang="es-MX" sz="2400" dirty="0" smtClean="0">
                <a:latin typeface="Arial" pitchFamily="34" charset="0"/>
                <a:cs typeface="Arial" pitchFamily="34" charset="0"/>
              </a:rPr>
              <a:t>, </a:t>
            </a:r>
            <a:r>
              <a:rPr lang="es-MX" sz="2400" b="1" dirty="0" smtClean="0">
                <a:solidFill>
                  <a:srgbClr val="FF0000"/>
                </a:solidFill>
                <a:latin typeface="Arial" pitchFamily="34" charset="0"/>
                <a:cs typeface="Arial" pitchFamily="34" charset="0"/>
              </a:rPr>
              <a:t>aprovechamientos</a:t>
            </a:r>
            <a:r>
              <a:rPr lang="es-MX" sz="2400" dirty="0" smtClean="0">
                <a:latin typeface="Arial" pitchFamily="34" charset="0"/>
                <a:cs typeface="Arial" pitchFamily="34" charset="0"/>
              </a:rPr>
              <a:t>, </a:t>
            </a:r>
            <a:r>
              <a:rPr lang="es-MX" sz="2400" b="1" dirty="0" smtClean="0">
                <a:solidFill>
                  <a:schemeClr val="tx2">
                    <a:lumMod val="60000"/>
                    <a:lumOff val="40000"/>
                  </a:schemeClr>
                </a:solidFill>
                <a:latin typeface="Arial" pitchFamily="34" charset="0"/>
                <a:cs typeface="Arial" pitchFamily="34" charset="0"/>
              </a:rPr>
              <a:t>participaciones y aportaciones</a:t>
            </a:r>
            <a:r>
              <a:rPr lang="es-MX" sz="2400" dirty="0" smtClean="0">
                <a:latin typeface="Arial" pitchFamily="34" charset="0"/>
                <a:cs typeface="Arial" pitchFamily="34" charset="0"/>
              </a:rPr>
              <a:t>, y </a:t>
            </a:r>
            <a:r>
              <a:rPr lang="es-MX" sz="2400" dirty="0" smtClean="0">
                <a:solidFill>
                  <a:srgbClr val="00B0F0"/>
                </a:solidFill>
                <a:latin typeface="Arial" pitchFamily="34" charset="0"/>
                <a:cs typeface="Arial" pitchFamily="34" charset="0"/>
              </a:rPr>
              <a:t>transferencias, subsidios, otras ayudas </a:t>
            </a:r>
            <a:r>
              <a:rPr lang="es-MX" sz="2400" dirty="0" smtClean="0">
                <a:latin typeface="Arial" pitchFamily="34" charset="0"/>
                <a:cs typeface="Arial" pitchFamily="34" charset="0"/>
              </a:rPr>
              <a:t>y asignaciones, se informarán los montos totales de cada clase (tercer nivel del CRI), así como de cualquier característica significativa.</a:t>
            </a:r>
          </a:p>
          <a:p>
            <a:pPr marL="342900" lvl="0" indent="-342900" algn="just">
              <a:lnSpc>
                <a:spcPct val="150000"/>
              </a:lnSpc>
              <a:buFont typeface="+mj-lt"/>
              <a:buAutoNum type="arabicPeriod"/>
            </a:pPr>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Se informará, de manera agrupada, el tipo, monto y naturaleza de la cuenta de </a:t>
            </a:r>
            <a:r>
              <a:rPr lang="es-MX" sz="2400" b="1" dirty="0" smtClean="0">
                <a:solidFill>
                  <a:srgbClr val="00B0F0"/>
                </a:solidFill>
                <a:latin typeface="Arial" pitchFamily="34" charset="0"/>
                <a:cs typeface="Arial" pitchFamily="34" charset="0"/>
              </a:rPr>
              <a:t>otros ingresos</a:t>
            </a:r>
            <a:r>
              <a:rPr lang="es-MX" sz="2400" dirty="0" smtClean="0">
                <a:latin typeface="Arial" pitchFamily="34" charset="0"/>
                <a:cs typeface="Arial" pitchFamily="34" charset="0"/>
              </a:rPr>
              <a:t>, así mismo se informará de sus características significativas.</a:t>
            </a: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a:bodyPr>
          <a:lstStyle/>
          <a:p>
            <a:pPr marL="0">
              <a:buNone/>
            </a:pPr>
            <a:r>
              <a:rPr lang="es-MX" sz="2400" b="1" u="sng" cap="small" dirty="0" smtClean="0">
                <a:latin typeface="Arial" pitchFamily="34" charset="0"/>
                <a:cs typeface="Arial" pitchFamily="34" charset="0"/>
              </a:rPr>
              <a:t>2. </a:t>
            </a:r>
            <a:r>
              <a:rPr lang="es-ES" sz="2400" b="1" u="sng" cap="small" dirty="0" smtClean="0">
                <a:latin typeface="Arial" pitchFamily="34" charset="0"/>
                <a:cs typeface="Arial" pitchFamily="34" charset="0"/>
              </a:rPr>
              <a:t>Estado de Actividades</a:t>
            </a:r>
            <a:endParaRPr lang="es-MX" sz="2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Gastos y Otras Pérdidas:</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Explicar aquellas cuentas de gastos de funcionamiento, transferencias, subsidios y otras ayudas, participaciones y aportaciones, otros gastos y pérdidas extraordinarias, así como los ingresos y gastos extraordinarios, que en lo individual representen el 10% o más del total de los gastos</a:t>
            </a:r>
            <a:endParaRPr lang="es-MX" sz="2000" dirty="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32" y="71462"/>
            <a:ext cx="9144000" cy="6858000"/>
          </a:xfrm>
          <a:prstGeom prst="rect">
            <a:avLst/>
          </a:prstGeom>
          <a:noFill/>
          <a:ln w="9525">
            <a:noFill/>
            <a:miter lim="800000"/>
            <a:headEnd/>
            <a:tailEnd/>
          </a:ln>
          <a:effectLst/>
        </p:spPr>
      </p:pic>
      <p:sp>
        <p:nvSpPr>
          <p:cNvPr id="3" name="CuadroTexto 2"/>
          <p:cNvSpPr txBox="1"/>
          <p:nvPr/>
        </p:nvSpPr>
        <p:spPr>
          <a:xfrm>
            <a:off x="251520" y="260648"/>
            <a:ext cx="2952328" cy="430887"/>
          </a:xfrm>
          <a:prstGeom prst="rect">
            <a:avLst/>
          </a:prstGeom>
          <a:solidFill>
            <a:srgbClr val="92D050"/>
          </a:solidFill>
        </p:spPr>
        <p:txBody>
          <a:bodyPr wrap="square" rtlCol="0">
            <a:spAutoFit/>
          </a:bodyPr>
          <a:lstStyle/>
          <a:p>
            <a:r>
              <a:rPr lang="es-MX" sz="1100" dirty="0" smtClean="0"/>
              <a:t>Es a una fecha determinada ejemplo del </a:t>
            </a:r>
          </a:p>
          <a:p>
            <a:r>
              <a:rPr lang="es-MX" sz="1100" dirty="0" smtClean="0"/>
              <a:t>1° al 31 de Enero de 2015</a:t>
            </a:r>
          </a:p>
        </p:txBody>
      </p:sp>
      <p:sp>
        <p:nvSpPr>
          <p:cNvPr id="4" name="CuadroTexto 5"/>
          <p:cNvSpPr txBox="1"/>
          <p:nvPr/>
        </p:nvSpPr>
        <p:spPr>
          <a:xfrm>
            <a:off x="179512" y="188640"/>
            <a:ext cx="3384376" cy="769441"/>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2014</a:t>
            </a:r>
          </a:p>
          <a:p>
            <a:r>
              <a:rPr lang="es-MX" sz="1100" b="1" dirty="0" smtClean="0"/>
              <a:t>ESTADO DE VARIACIÓN DE LA HACIENDA PÚBLICA</a:t>
            </a:r>
          </a:p>
          <a:p>
            <a:r>
              <a:rPr lang="es-MX" sz="1100" b="1" dirty="0" smtClean="0"/>
              <a:t>DEL 1 DE ENERO AL 30 DE SEPT DE 2014 </a:t>
            </a: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19" t="22050" r="53551" b="11102"/>
          <a:stretch/>
        </p:blipFill>
        <p:spPr>
          <a:xfrm>
            <a:off x="539552" y="0"/>
            <a:ext cx="8064896" cy="6876764"/>
          </a:xfrm>
          <a:prstGeom prst="rect">
            <a:avLst/>
          </a:prstGeom>
        </p:spPr>
      </p:pic>
    </p:spTree>
    <p:extLst>
      <p:ext uri="{BB962C8B-B14F-4D97-AF65-F5344CB8AC3E}">
        <p14:creationId xmlns:p14="http://schemas.microsoft.com/office/powerpoint/2010/main" val="2701154078"/>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1268760"/>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19" t="22050" r="53551" b="54417"/>
          <a:stretch/>
        </p:blipFill>
        <p:spPr>
          <a:xfrm>
            <a:off x="0" y="1772816"/>
            <a:ext cx="9024440" cy="3600400"/>
          </a:xfrm>
          <a:prstGeom prst="rect">
            <a:avLst/>
          </a:prstGeom>
        </p:spPr>
      </p:pic>
      <p:sp>
        <p:nvSpPr>
          <p:cNvPr id="3" name="2 Rectángulo"/>
          <p:cNvSpPr/>
          <p:nvPr/>
        </p:nvSpPr>
        <p:spPr>
          <a:xfrm>
            <a:off x="2555776" y="404664"/>
            <a:ext cx="540060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lgn="just">
              <a:lnSpc>
                <a:spcPct val="150000"/>
              </a:lnSpc>
            </a:pPr>
            <a:r>
              <a:rPr lang="es-MX" sz="1400" dirty="0" smtClean="0">
                <a:latin typeface="Arial" pitchFamily="34" charset="0"/>
                <a:cs typeface="Arial" pitchFamily="34" charset="0"/>
              </a:rPr>
              <a:t>        Para  elaborar  el  Estado  de  Variación  en  la  Hacienda  Pública, se  utilizan  los  saldos  del  rubro  de Hacienda  Pública/Patrimonio del  Estado de  Situación  Financiera  comparativo  de  dos  años,  el  año actual y el año anterior.</a:t>
            </a:r>
          </a:p>
        </p:txBody>
      </p:sp>
      <p:cxnSp>
        <p:nvCxnSpPr>
          <p:cNvPr id="5" name="4 Conector recto de flecha"/>
          <p:cNvCxnSpPr/>
          <p:nvPr/>
        </p:nvCxnSpPr>
        <p:spPr>
          <a:xfrm flipH="1">
            <a:off x="5580112" y="1772816"/>
            <a:ext cx="288032" cy="151216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6516216" y="1772816"/>
            <a:ext cx="0" cy="14401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15320"/>
      </p:ext>
    </p:extLst>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19" t="44883" r="53551" b="46717"/>
          <a:stretch/>
        </p:blipFill>
        <p:spPr>
          <a:xfrm>
            <a:off x="467544" y="2276872"/>
            <a:ext cx="8280920" cy="2304256"/>
          </a:xfrm>
          <a:prstGeom prst="rect">
            <a:avLst/>
          </a:prstGeom>
        </p:spPr>
      </p:pic>
      <p:sp>
        <p:nvSpPr>
          <p:cNvPr id="3" name="2 Rectángulo"/>
          <p:cNvSpPr/>
          <p:nvPr/>
        </p:nvSpPr>
        <p:spPr>
          <a:xfrm>
            <a:off x="1403648" y="692696"/>
            <a:ext cx="4896544" cy="120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lgn="just">
              <a:lnSpc>
                <a:spcPct val="150000"/>
              </a:lnSpc>
              <a:buFont typeface="Wingdings" pitchFamily="2" charset="2"/>
              <a:buChar char="q"/>
            </a:pPr>
            <a:r>
              <a:rPr lang="es-MX" sz="1200" dirty="0" smtClean="0">
                <a:latin typeface="Arial" pitchFamily="34" charset="0"/>
                <a:cs typeface="Arial" pitchFamily="34" charset="0"/>
              </a:rPr>
              <a:t>Al  resultado  de  la  columna  de  Hacienda  Pública/Patrimonio  Generado  del  Ejercicio  se  deberá disminuir el Resultado del Ejercicio (Ahorro/Desahorro) del año anterior para evitar duplicidad en la suma total del año actual</a:t>
            </a:r>
            <a:r>
              <a:rPr lang="es-MX" dirty="0" smtClean="0">
                <a:latin typeface="Arial" pitchFamily="34" charset="0"/>
                <a:cs typeface="Arial" pitchFamily="34" charset="0"/>
              </a:rPr>
              <a:t>.</a:t>
            </a:r>
          </a:p>
        </p:txBody>
      </p:sp>
    </p:spTree>
    <p:extLst>
      <p:ext uri="{BB962C8B-B14F-4D97-AF65-F5344CB8AC3E}">
        <p14:creationId xmlns:p14="http://schemas.microsoft.com/office/powerpoint/2010/main" val="3345757998"/>
      </p:ext>
    </p:extLst>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19" t="51883" r="53551" b="38317"/>
          <a:stretch/>
        </p:blipFill>
        <p:spPr>
          <a:xfrm>
            <a:off x="467544" y="2420888"/>
            <a:ext cx="8280920" cy="2016224"/>
          </a:xfrm>
          <a:prstGeom prst="rect">
            <a:avLst/>
          </a:prstGeom>
        </p:spPr>
      </p:pic>
      <p:sp>
        <p:nvSpPr>
          <p:cNvPr id="3" name="2 Rectángulo"/>
          <p:cNvSpPr/>
          <p:nvPr/>
        </p:nvSpPr>
        <p:spPr>
          <a:xfrm>
            <a:off x="2699792" y="260648"/>
            <a:ext cx="4320480" cy="1418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lgn="just">
              <a:lnSpc>
                <a:spcPct val="150000"/>
              </a:lnSpc>
              <a:buFont typeface="Wingdings" pitchFamily="2" charset="2"/>
              <a:buChar char="q"/>
            </a:pPr>
            <a:r>
              <a:rPr lang="es-MX" sz="1200" dirty="0" smtClean="0">
                <a:latin typeface="Arial" pitchFamily="34" charset="0"/>
                <a:cs typeface="Arial" pitchFamily="34" charset="0"/>
              </a:rPr>
              <a:t>Al  resultado  de  la  columna  de  Hacienda  Pública/Patrimonio  Generado  del  Ejercicio  se  deberá disminuir el Resultado del Ejercicio (Ahorro/Desahorro) del año anterior para evitar duplicidad en la suma total del año actual.</a:t>
            </a:r>
          </a:p>
        </p:txBody>
      </p:sp>
      <p:cxnSp>
        <p:nvCxnSpPr>
          <p:cNvPr id="5" name="4 Conector recto de flecha"/>
          <p:cNvCxnSpPr/>
          <p:nvPr/>
        </p:nvCxnSpPr>
        <p:spPr>
          <a:xfrm flipH="1">
            <a:off x="3779912" y="1700808"/>
            <a:ext cx="432048" cy="86409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90057"/>
      </p:ext>
    </p:extLst>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419" t="60983" r="53551" b="27118"/>
          <a:stretch/>
        </p:blipFill>
        <p:spPr>
          <a:xfrm>
            <a:off x="467544" y="1628800"/>
            <a:ext cx="8064896" cy="3600400"/>
          </a:xfrm>
          <a:prstGeom prst="rect">
            <a:avLst/>
          </a:prstGeom>
        </p:spPr>
      </p:pic>
      <p:sp>
        <p:nvSpPr>
          <p:cNvPr id="3" name="2 Rectángulo"/>
          <p:cNvSpPr/>
          <p:nvPr/>
        </p:nvSpPr>
        <p:spPr>
          <a:xfrm>
            <a:off x="2627784" y="116632"/>
            <a:ext cx="496855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358775" algn="just">
              <a:lnSpc>
                <a:spcPct val="150000"/>
              </a:lnSpc>
              <a:buFont typeface="Wingdings" pitchFamily="2" charset="2"/>
              <a:buChar char="q"/>
            </a:pPr>
            <a:r>
              <a:rPr lang="es-MX" sz="1200" dirty="0" smtClean="0">
                <a:latin typeface="Arial" pitchFamily="34" charset="0"/>
                <a:cs typeface="Arial" pitchFamily="34" charset="0"/>
              </a:rPr>
              <a:t>El Saldo Neto en la Hacienda Pública/Patrimonio Neto Final del Ejercicio (año actual), debe sumar las  Rectificaciones  de  Resultados  de  Ejercicios  Anteriores,  los  Cambios  en  la  Hacienda Pública/Patrimonio  Neto  del  Ejercicio  (año  actual)  y  las  Variaciones  de  la  Hacienda Pública/Patrimonio Neto del Ejercicio (año actual).</a:t>
            </a:r>
            <a:endParaRPr lang="es-MX" sz="1200" dirty="0">
              <a:latin typeface="Arial" pitchFamily="34" charset="0"/>
              <a:cs typeface="Arial" pitchFamily="34" charset="0"/>
            </a:endParaRPr>
          </a:p>
        </p:txBody>
      </p:sp>
      <p:cxnSp>
        <p:nvCxnSpPr>
          <p:cNvPr id="5" name="4 Conector recto de flecha"/>
          <p:cNvCxnSpPr/>
          <p:nvPr/>
        </p:nvCxnSpPr>
        <p:spPr>
          <a:xfrm>
            <a:off x="5940152" y="1772816"/>
            <a:ext cx="216024" cy="22322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40887"/>
      </p:ext>
    </p:extLst>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188082"/>
            <a:ext cx="7258072" cy="5455628"/>
          </a:xfrm>
        </p:spPr>
        <p:txBody>
          <a:bodyPr>
            <a:normAutofit/>
          </a:bodyPr>
          <a:lstStyle/>
          <a:p>
            <a:pPr>
              <a:buNone/>
            </a:pPr>
            <a:r>
              <a:rPr lang="es-MX" sz="2400" b="1" u="sng" cap="small" dirty="0" smtClean="0">
                <a:latin typeface="Arial" pitchFamily="34" charset="0"/>
                <a:cs typeface="Arial" pitchFamily="34" charset="0"/>
              </a:rPr>
              <a:t>3. </a:t>
            </a:r>
            <a:r>
              <a:rPr lang="es-ES" sz="2400" b="1" u="sng" cap="small" dirty="0" smtClean="0">
                <a:latin typeface="Arial" pitchFamily="34" charset="0"/>
                <a:cs typeface="Arial" pitchFamily="34" charset="0"/>
              </a:rPr>
              <a:t>Estado de Variación en la Hacienda Pública</a:t>
            </a:r>
            <a:endParaRPr lang="es-MX" sz="2400" b="1" u="sng" cap="small" dirty="0" smtClean="0">
              <a:latin typeface="Arial" pitchFamily="34" charset="0"/>
              <a:cs typeface="Arial" pitchFamily="34" charset="0"/>
            </a:endParaRPr>
          </a:p>
          <a:p>
            <a:pPr>
              <a:buNone/>
            </a:pPr>
            <a:endParaRPr lang="es-MX" sz="2400" b="1" u="sng" cap="small"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 las modificaciones al patrimonio contribuido por tipo, naturaleza y monto.</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del monto y procedencia de los recursos que modifican al patrimonio generado.</a:t>
            </a:r>
          </a:p>
          <a:p>
            <a:endParaRPr lang="es-MX" sz="2000" dirty="0" smtClean="0"/>
          </a:p>
          <a:p>
            <a:pPr>
              <a:buNone/>
            </a:pPr>
            <a:endParaRPr lang="es-MX" sz="2400" b="1" u="sng" cap="small" dirty="0" smtClean="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214422"/>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59844"/>
          <a:stretch>
            <a:fillRect/>
          </a:stretch>
        </p:blipFill>
        <p:spPr bwMode="auto">
          <a:xfrm>
            <a:off x="71406" y="166688"/>
            <a:ext cx="9063879" cy="6191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0156"/>
          <a:stretch>
            <a:fillRect/>
          </a:stretch>
        </p:blipFill>
        <p:spPr bwMode="auto">
          <a:xfrm>
            <a:off x="214282" y="285728"/>
            <a:ext cx="871540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59844"/>
          <a:stretch>
            <a:fillRect/>
          </a:stretch>
        </p:blipFill>
        <p:spPr bwMode="auto">
          <a:xfrm>
            <a:off x="71406" y="166688"/>
            <a:ext cx="9063879" cy="6191270"/>
          </a:xfrm>
          <a:prstGeom prst="rect">
            <a:avLst/>
          </a:prstGeom>
          <a:noFill/>
          <a:ln w="9525">
            <a:noFill/>
            <a:miter lim="800000"/>
            <a:headEnd/>
            <a:tailEnd/>
          </a:ln>
          <a:effectLst/>
        </p:spPr>
      </p:pic>
      <p:sp>
        <p:nvSpPr>
          <p:cNvPr id="2" name="Rectángulo 1"/>
          <p:cNvSpPr/>
          <p:nvPr/>
        </p:nvSpPr>
        <p:spPr>
          <a:xfrm>
            <a:off x="3779912" y="1556792"/>
            <a:ext cx="4752528" cy="1361911"/>
          </a:xfrm>
          <a:prstGeom prst="rect">
            <a:avLst/>
          </a:prstGeom>
          <a:solidFill>
            <a:srgbClr val="00B0F0"/>
          </a:solidFill>
        </p:spPr>
        <p:txBody>
          <a:bodyPr wrap="square">
            <a:spAutoFit/>
          </a:bodyPr>
          <a:lstStyle/>
          <a:p>
            <a:pPr algn="just">
              <a:lnSpc>
                <a:spcPct val="150000"/>
              </a:lnSpc>
            </a:pPr>
            <a:r>
              <a:rPr lang="es-MX" sz="1100" dirty="0">
                <a:latin typeface="Arial" pitchFamily="34" charset="0"/>
                <a:cs typeface="Arial" pitchFamily="34" charset="0"/>
              </a:rPr>
              <a:t>Para elaborar el Estado de Cambios en la Situación Financiera, se  utilizan  las cifras del Estado de Situación  Financiera  comparativo,  determinando  las  variaciones  obtenidas  de  la  diferencia  de  los saldos  de  cada  uno  de  los  rubros  del  activo,  pasivo  y  patrimonio  del  año  actual  menos  el  año anterior.</a:t>
            </a:r>
          </a:p>
        </p:txBody>
      </p:sp>
      <p:sp>
        <p:nvSpPr>
          <p:cNvPr id="3" name="Rectángulo 2"/>
          <p:cNvSpPr/>
          <p:nvPr/>
        </p:nvSpPr>
        <p:spPr>
          <a:xfrm>
            <a:off x="3759086" y="3522436"/>
            <a:ext cx="4572000" cy="854080"/>
          </a:xfrm>
          <a:prstGeom prst="rect">
            <a:avLst/>
          </a:prstGeom>
          <a:solidFill>
            <a:srgbClr val="92D050"/>
          </a:solidFill>
        </p:spPr>
        <p:txBody>
          <a:bodyPr wrap="square">
            <a:spAutoFit/>
          </a:bodyPr>
          <a:lstStyle/>
          <a:p>
            <a:pPr algn="just">
              <a:lnSpc>
                <a:spcPct val="150000"/>
              </a:lnSpc>
            </a:pPr>
            <a:r>
              <a:rPr lang="es-MX" sz="1100" dirty="0">
                <a:latin typeface="Arial" pitchFamily="34" charset="0"/>
                <a:cs typeface="Arial" pitchFamily="34" charset="0"/>
              </a:rPr>
              <a:t>Una  vez  obtenidas  las  diferencias  se  debe  identificar  aquellas  que  representan  el  origen  o  la aplicación de los recursos para cada uno de los rubros del activo, pasivo y patrimonio.</a:t>
            </a:r>
          </a:p>
        </p:txBody>
      </p:sp>
      <p:sp>
        <p:nvSpPr>
          <p:cNvPr id="4" name="Rectángulo 3"/>
          <p:cNvSpPr/>
          <p:nvPr/>
        </p:nvSpPr>
        <p:spPr>
          <a:xfrm>
            <a:off x="3811220" y="4654010"/>
            <a:ext cx="4572000" cy="854080"/>
          </a:xfrm>
          <a:prstGeom prst="rect">
            <a:avLst/>
          </a:prstGeom>
          <a:solidFill>
            <a:srgbClr val="FFC000"/>
          </a:solidFill>
        </p:spPr>
        <p:txBody>
          <a:bodyPr wrap="square">
            <a:spAutoFit/>
          </a:bodyPr>
          <a:lstStyle/>
          <a:p>
            <a:pPr algn="just">
              <a:lnSpc>
                <a:spcPct val="150000"/>
              </a:lnSpc>
            </a:pPr>
            <a:r>
              <a:rPr lang="es-MX" sz="1100" dirty="0">
                <a:latin typeface="Arial" pitchFamily="34" charset="0"/>
                <a:cs typeface="Arial" pitchFamily="34" charset="0"/>
              </a:rPr>
              <a:t>Las variaciones </a:t>
            </a:r>
            <a:r>
              <a:rPr lang="es-MX" sz="1100" b="1" u="sng" dirty="0">
                <a:latin typeface="Arial" pitchFamily="34" charset="0"/>
                <a:cs typeface="Arial" pitchFamily="34" charset="0"/>
              </a:rPr>
              <a:t>negativas</a:t>
            </a:r>
            <a:r>
              <a:rPr lang="es-MX" sz="1100" dirty="0">
                <a:latin typeface="Arial" pitchFamily="34" charset="0"/>
                <a:cs typeface="Arial" pitchFamily="34" charset="0"/>
              </a:rPr>
              <a:t> de los rubros del activo  del Estado de Situación Financiera  se presentan en la columna de </a:t>
            </a:r>
            <a:r>
              <a:rPr lang="es-MX" sz="1100" b="1" u="sng" dirty="0">
                <a:latin typeface="Arial" pitchFamily="34" charset="0"/>
                <a:cs typeface="Arial" pitchFamily="34" charset="0"/>
              </a:rPr>
              <a:t>origen</a:t>
            </a:r>
            <a:r>
              <a:rPr lang="es-MX" sz="1100" dirty="0">
                <a:latin typeface="Arial" pitchFamily="34" charset="0"/>
                <a:cs typeface="Arial" pitchFamily="34" charset="0"/>
              </a:rPr>
              <a:t> del Estado de Cambios en la Situación Financiera.</a:t>
            </a:r>
          </a:p>
        </p:txBody>
      </p:sp>
      <p:cxnSp>
        <p:nvCxnSpPr>
          <p:cNvPr id="6" name="Conector recto de flecha 5"/>
          <p:cNvCxnSpPr/>
          <p:nvPr/>
        </p:nvCxnSpPr>
        <p:spPr>
          <a:xfrm flipV="1">
            <a:off x="6156176" y="1268760"/>
            <a:ext cx="720080" cy="33852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3779912" y="5756082"/>
            <a:ext cx="4572000" cy="854080"/>
          </a:xfrm>
          <a:prstGeom prst="rect">
            <a:avLst/>
          </a:prstGeom>
          <a:solidFill>
            <a:schemeClr val="accent6">
              <a:lumMod val="60000"/>
              <a:lumOff val="40000"/>
            </a:schemeClr>
          </a:solidFill>
        </p:spPr>
        <p:txBody>
          <a:bodyPr wrap="square">
            <a:spAutoFit/>
          </a:bodyPr>
          <a:lstStyle/>
          <a:p>
            <a:pPr algn="just">
              <a:lnSpc>
                <a:spcPct val="150000"/>
              </a:lnSpc>
            </a:pPr>
            <a:r>
              <a:rPr lang="es-MX" sz="1100" dirty="0">
                <a:latin typeface="Arial" pitchFamily="34" charset="0"/>
                <a:cs typeface="Arial" pitchFamily="34" charset="0"/>
              </a:rPr>
              <a:t>Las variaciones </a:t>
            </a:r>
            <a:r>
              <a:rPr lang="es-MX" sz="1100" b="1" u="sng" dirty="0">
                <a:latin typeface="Arial" pitchFamily="34" charset="0"/>
                <a:cs typeface="Arial" pitchFamily="34" charset="0"/>
              </a:rPr>
              <a:t>positivas</a:t>
            </a:r>
            <a:r>
              <a:rPr lang="es-MX" sz="1100" dirty="0">
                <a:latin typeface="Arial" pitchFamily="34" charset="0"/>
                <a:cs typeface="Arial" pitchFamily="34" charset="0"/>
              </a:rPr>
              <a:t> de los rubros del activo del Estado de Situación Financiera se presentan en la columna de </a:t>
            </a:r>
            <a:r>
              <a:rPr lang="es-MX" sz="1100" b="1" u="sng" dirty="0">
                <a:latin typeface="Arial" pitchFamily="34" charset="0"/>
                <a:cs typeface="Arial" pitchFamily="34" charset="0"/>
              </a:rPr>
              <a:t>aplicación</a:t>
            </a:r>
            <a:r>
              <a:rPr lang="es-MX" sz="1100" dirty="0">
                <a:latin typeface="Arial" pitchFamily="34" charset="0"/>
                <a:cs typeface="Arial" pitchFamily="34" charset="0"/>
              </a:rPr>
              <a:t> del Estado de Cambios en la Situación Financiera .</a:t>
            </a:r>
          </a:p>
        </p:txBody>
      </p:sp>
      <p:cxnSp>
        <p:nvCxnSpPr>
          <p:cNvPr id="10" name="Conector recto de flecha 9"/>
          <p:cNvCxnSpPr/>
          <p:nvPr/>
        </p:nvCxnSpPr>
        <p:spPr>
          <a:xfrm flipV="1">
            <a:off x="6372200" y="1268760"/>
            <a:ext cx="1900269" cy="44935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CuadroTexto 5"/>
          <p:cNvSpPr txBox="1"/>
          <p:nvPr/>
        </p:nvSpPr>
        <p:spPr>
          <a:xfrm>
            <a:off x="5759624" y="0"/>
            <a:ext cx="3384376" cy="938719"/>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2015</a:t>
            </a:r>
          </a:p>
          <a:p>
            <a:r>
              <a:rPr lang="es-MX" sz="1100" b="1" dirty="0" smtClean="0"/>
              <a:t>ESTADO DE CAMBIOS EN LA SITUACIÓN FINANCIERA</a:t>
            </a:r>
          </a:p>
          <a:p>
            <a:r>
              <a:rPr lang="es-MX" sz="1100" b="1" dirty="0" smtClean="0"/>
              <a:t>DEL 1 DE ENERO AL 30 DE SEPT DE 2015 </a:t>
            </a:r>
          </a:p>
        </p:txBody>
      </p:sp>
    </p:spTree>
    <p:extLst>
      <p:ext uri="{BB962C8B-B14F-4D97-AF65-F5344CB8AC3E}">
        <p14:creationId xmlns:p14="http://schemas.microsoft.com/office/powerpoint/2010/main" val="443119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0156"/>
          <a:stretch>
            <a:fillRect/>
          </a:stretch>
        </p:blipFill>
        <p:spPr bwMode="auto">
          <a:xfrm>
            <a:off x="214282" y="385120"/>
            <a:ext cx="8715404" cy="6572272"/>
          </a:xfrm>
          <a:prstGeom prst="rect">
            <a:avLst/>
          </a:prstGeom>
          <a:noFill/>
          <a:ln w="9525">
            <a:noFill/>
            <a:miter lim="800000"/>
            <a:headEnd/>
            <a:tailEnd/>
          </a:ln>
          <a:effectLst/>
        </p:spPr>
      </p:pic>
      <p:sp>
        <p:nvSpPr>
          <p:cNvPr id="2" name="Rectángulo 1"/>
          <p:cNvSpPr/>
          <p:nvPr/>
        </p:nvSpPr>
        <p:spPr>
          <a:xfrm>
            <a:off x="4007007" y="4077072"/>
            <a:ext cx="4572000" cy="854080"/>
          </a:xfrm>
          <a:prstGeom prst="rect">
            <a:avLst/>
          </a:prstGeom>
          <a:solidFill>
            <a:schemeClr val="tx2">
              <a:lumMod val="40000"/>
              <a:lumOff val="60000"/>
            </a:schemeClr>
          </a:solidFill>
        </p:spPr>
        <p:txBody>
          <a:bodyPr wrap="square">
            <a:spAutoFit/>
          </a:bodyPr>
          <a:lstStyle/>
          <a:p>
            <a:pPr algn="just">
              <a:lnSpc>
                <a:spcPct val="150000"/>
              </a:lnSpc>
            </a:pPr>
            <a:r>
              <a:rPr lang="es-MX" sz="1100" dirty="0">
                <a:latin typeface="Arial" pitchFamily="34" charset="0"/>
                <a:cs typeface="Arial" pitchFamily="34" charset="0"/>
              </a:rPr>
              <a:t>Las variaciones  </a:t>
            </a:r>
            <a:r>
              <a:rPr lang="es-MX" sz="1100" b="1" u="sng" dirty="0">
                <a:latin typeface="Arial" pitchFamily="34" charset="0"/>
                <a:cs typeface="Arial" pitchFamily="34" charset="0"/>
              </a:rPr>
              <a:t>negativas</a:t>
            </a:r>
            <a:r>
              <a:rPr lang="es-MX" sz="1100" dirty="0">
                <a:latin typeface="Arial" pitchFamily="34" charset="0"/>
                <a:cs typeface="Arial" pitchFamily="34" charset="0"/>
              </a:rPr>
              <a:t>  de los rubros del  pasivo y patrimonio  del Estado de Situación Financiera se presentan en la columna de </a:t>
            </a:r>
            <a:r>
              <a:rPr lang="es-MX" sz="1100" b="1" u="sng" dirty="0">
                <a:latin typeface="Arial" pitchFamily="34" charset="0"/>
                <a:cs typeface="Arial" pitchFamily="34" charset="0"/>
              </a:rPr>
              <a:t>aplicación</a:t>
            </a:r>
            <a:r>
              <a:rPr lang="es-MX" sz="1100" dirty="0">
                <a:latin typeface="Arial" pitchFamily="34" charset="0"/>
                <a:cs typeface="Arial" pitchFamily="34" charset="0"/>
              </a:rPr>
              <a:t> del Estado de Cambios en la Situación Financiera.</a:t>
            </a:r>
          </a:p>
        </p:txBody>
      </p:sp>
      <p:sp>
        <p:nvSpPr>
          <p:cNvPr id="3" name="Rectángulo 2"/>
          <p:cNvSpPr/>
          <p:nvPr/>
        </p:nvSpPr>
        <p:spPr>
          <a:xfrm>
            <a:off x="4007007" y="2016552"/>
            <a:ext cx="4572000" cy="854080"/>
          </a:xfrm>
          <a:prstGeom prst="rect">
            <a:avLst/>
          </a:prstGeom>
          <a:solidFill>
            <a:schemeClr val="accent6">
              <a:lumMod val="40000"/>
              <a:lumOff val="60000"/>
            </a:schemeClr>
          </a:solidFill>
        </p:spPr>
        <p:txBody>
          <a:bodyPr wrap="square">
            <a:spAutoFit/>
          </a:bodyPr>
          <a:lstStyle/>
          <a:p>
            <a:pPr algn="just">
              <a:lnSpc>
                <a:spcPct val="150000"/>
              </a:lnSpc>
            </a:pPr>
            <a:r>
              <a:rPr lang="es-MX" sz="1100" dirty="0">
                <a:latin typeface="Arial" pitchFamily="34" charset="0"/>
                <a:cs typeface="Arial" pitchFamily="34" charset="0"/>
              </a:rPr>
              <a:t>Las variaciones </a:t>
            </a:r>
            <a:r>
              <a:rPr lang="es-MX" sz="1100" b="1" u="sng" dirty="0">
                <a:latin typeface="Arial" pitchFamily="34" charset="0"/>
                <a:cs typeface="Arial" pitchFamily="34" charset="0"/>
              </a:rPr>
              <a:t>positivas</a:t>
            </a:r>
            <a:r>
              <a:rPr lang="es-MX" sz="1100" dirty="0">
                <a:latin typeface="Arial" pitchFamily="34" charset="0"/>
                <a:cs typeface="Arial" pitchFamily="34" charset="0"/>
              </a:rPr>
              <a:t> de los rubros del pasivo y patrimonio del Estado de Situación Financiera se presentan en la columna de </a:t>
            </a:r>
            <a:r>
              <a:rPr lang="es-MX" sz="1100" b="1" u="sng" dirty="0">
                <a:latin typeface="Arial" pitchFamily="34" charset="0"/>
                <a:cs typeface="Arial" pitchFamily="34" charset="0"/>
              </a:rPr>
              <a:t>origen</a:t>
            </a:r>
            <a:r>
              <a:rPr lang="es-MX" sz="1100" dirty="0">
                <a:latin typeface="Arial" pitchFamily="34" charset="0"/>
                <a:cs typeface="Arial" pitchFamily="34" charset="0"/>
              </a:rPr>
              <a:t> del Estado de Cambios en la Situación Financiera.</a:t>
            </a:r>
          </a:p>
        </p:txBody>
      </p:sp>
      <p:sp>
        <p:nvSpPr>
          <p:cNvPr id="4" name="CuadroTexto 3"/>
          <p:cNvSpPr txBox="1"/>
          <p:nvPr/>
        </p:nvSpPr>
        <p:spPr>
          <a:xfrm>
            <a:off x="5076056" y="231231"/>
            <a:ext cx="792088" cy="307777"/>
          </a:xfrm>
          <a:prstGeom prst="rect">
            <a:avLst/>
          </a:prstGeom>
          <a:noFill/>
        </p:spPr>
        <p:txBody>
          <a:bodyPr wrap="square" rtlCol="0">
            <a:spAutoFit/>
          </a:bodyPr>
          <a:lstStyle/>
          <a:p>
            <a:pPr algn="ctr"/>
            <a:r>
              <a:rPr lang="es-MX" sz="1400" dirty="0" smtClean="0"/>
              <a:t>ORIGEN</a:t>
            </a:r>
            <a:endParaRPr lang="es-MX" sz="1400" dirty="0"/>
          </a:p>
        </p:txBody>
      </p:sp>
      <p:sp>
        <p:nvSpPr>
          <p:cNvPr id="6" name="CuadroTexto 5"/>
          <p:cNvSpPr txBox="1"/>
          <p:nvPr/>
        </p:nvSpPr>
        <p:spPr>
          <a:xfrm>
            <a:off x="6516216" y="231231"/>
            <a:ext cx="1205533" cy="307777"/>
          </a:xfrm>
          <a:prstGeom prst="rect">
            <a:avLst/>
          </a:prstGeom>
          <a:noFill/>
        </p:spPr>
        <p:txBody>
          <a:bodyPr wrap="square" rtlCol="0">
            <a:spAutoFit/>
          </a:bodyPr>
          <a:lstStyle>
            <a:defPPr>
              <a:defRPr lang="es-MX"/>
            </a:defPPr>
            <a:lvl1pPr algn="ctr">
              <a:defRPr sz="1400"/>
            </a:lvl1pPr>
          </a:lstStyle>
          <a:p>
            <a:r>
              <a:rPr lang="es-MX" dirty="0" smtClean="0"/>
              <a:t>APLICACIÓN</a:t>
            </a:r>
            <a:endParaRPr lang="es-MX" dirty="0"/>
          </a:p>
        </p:txBody>
      </p:sp>
      <p:cxnSp>
        <p:nvCxnSpPr>
          <p:cNvPr id="7" name="Conector recto de flecha 6"/>
          <p:cNvCxnSpPr>
            <a:endCxn id="4" idx="2"/>
          </p:cNvCxnSpPr>
          <p:nvPr/>
        </p:nvCxnSpPr>
        <p:spPr>
          <a:xfrm flipV="1">
            <a:off x="5076056" y="539008"/>
            <a:ext cx="396044" cy="13778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6228184" y="539008"/>
            <a:ext cx="864096" cy="3538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633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2066" y="1556792"/>
            <a:ext cx="3746032" cy="2057400"/>
          </a:xfrm>
        </p:spPr>
        <p:txBody>
          <a:bodyPr>
            <a:normAutofit/>
          </a:bodyPr>
          <a:lstStyle/>
          <a:p>
            <a:pPr algn="ctr"/>
            <a:r>
              <a:rPr lang="es-MX" sz="40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INTRODUCCION</a:t>
            </a:r>
            <a:endParaRPr lang="es-MX" sz="4000"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1036" name="Picture 12" descr="C:\Users\soporte\AppData\Local\Microsoft\Windows\Temporary Internet Files\Content.IE5\TGY84CB3\9551-3d-bar-graph-meeting-pv[1].jpg"/>
          <p:cNvPicPr>
            <a:picLocks noChangeAspect="1" noChangeArrowheads="1"/>
          </p:cNvPicPr>
          <p:nvPr/>
        </p:nvPicPr>
        <p:blipFill>
          <a:blip r:embed="rId2"/>
          <a:srcRect/>
          <a:stretch>
            <a:fillRect/>
          </a:stretch>
        </p:blipFill>
        <p:spPr bwMode="auto">
          <a:xfrm>
            <a:off x="4565650" y="3422650"/>
            <a:ext cx="12700" cy="12700"/>
          </a:xfrm>
          <a:prstGeom prst="rect">
            <a:avLst/>
          </a:prstGeom>
          <a:noFill/>
        </p:spPr>
      </p:pic>
      <p:pic>
        <p:nvPicPr>
          <p:cNvPr id="21" name="20 Marcador de posición de imagen" descr="19311073-tres-hombres-de-negocios-que-trabajan-en-la-oficina-con-papeleo-usando-la-tableta-y-port-til.jpg"/>
          <p:cNvPicPr>
            <a:picLocks noGrp="1" noChangeAspect="1"/>
          </p:cNvPicPr>
          <p:nvPr>
            <p:ph type="pic" idx="1"/>
          </p:nvPr>
        </p:nvPicPr>
        <p:blipFill>
          <a:blip r:embed="rId3" cstate="print"/>
          <a:srcRect t="15192" b="15192"/>
          <a:stretch>
            <a:fillRect/>
          </a:stretch>
        </p:blipFill>
        <p:spPr/>
      </p:pic>
    </p:spTree>
  </p:cSld>
  <p:clrMapOvr>
    <a:masterClrMapping/>
  </p:clrMapOvr>
  <p:transition>
    <p:cover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00034" y="857232"/>
          <a:ext cx="71438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45905"/>
          <a:stretch>
            <a:fillRect/>
          </a:stretch>
        </p:blipFill>
        <p:spPr bwMode="auto">
          <a:xfrm>
            <a:off x="357158" y="82551"/>
            <a:ext cx="8572560" cy="6632597"/>
          </a:xfrm>
          <a:prstGeom prst="rect">
            <a:avLst/>
          </a:prstGeom>
          <a:noFill/>
          <a:ln w="9525">
            <a:noFill/>
            <a:miter lim="800000"/>
            <a:headEnd/>
            <a:tailEnd/>
          </a:ln>
          <a:effectLst/>
        </p:spPr>
      </p:pic>
      <p:sp>
        <p:nvSpPr>
          <p:cNvPr id="4" name="CuadroTexto 5"/>
          <p:cNvSpPr txBox="1"/>
          <p:nvPr/>
        </p:nvSpPr>
        <p:spPr>
          <a:xfrm>
            <a:off x="0" y="0"/>
            <a:ext cx="3384376" cy="938719"/>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2015</a:t>
            </a:r>
          </a:p>
          <a:p>
            <a:r>
              <a:rPr lang="es-MX" sz="1100" b="1" dirty="0" smtClean="0"/>
              <a:t>ESTADO DE FLUJO DE EFECTIVO</a:t>
            </a:r>
          </a:p>
          <a:p>
            <a:r>
              <a:rPr lang="es-MX" sz="1100" b="1" dirty="0" smtClean="0"/>
              <a:t>DEL 1 DE ENERO AL 30 DE SEPT DE 2015 Y DEL 1 DE ENERO AL 31 DE DICIEMBRE DE 2014</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54095"/>
          <a:stretch>
            <a:fillRect/>
          </a:stretch>
        </p:blipFill>
        <p:spPr bwMode="auto">
          <a:xfrm>
            <a:off x="214282" y="357166"/>
            <a:ext cx="8929718" cy="65611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p:cNvCxnSpPr/>
          <p:nvPr/>
        </p:nvCxnSpPr>
        <p:spPr>
          <a:xfrm>
            <a:off x="3964872" y="1700808"/>
            <a:ext cx="0" cy="4464496"/>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926888" y="1700808"/>
            <a:ext cx="6264696"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611560" y="1983734"/>
            <a:ext cx="3168352" cy="1908215"/>
          </a:xfrm>
          <a:prstGeom prst="rect">
            <a:avLst/>
          </a:prstGeom>
          <a:noFill/>
          <a:ln w="22225">
            <a:solidFill>
              <a:schemeClr val="tx1"/>
            </a:solidFill>
          </a:ln>
        </p:spPr>
        <p:txBody>
          <a:bodyPr wrap="square" rtlCol="0">
            <a:spAutoFit/>
          </a:bodyPr>
          <a:lstStyle/>
          <a:p>
            <a:r>
              <a:rPr lang="es-MX" b="1" dirty="0" smtClean="0"/>
              <a:t>SUMA DE </a:t>
            </a:r>
            <a:r>
              <a:rPr lang="es-MX" b="1" u="sng" dirty="0" smtClean="0"/>
              <a:t>CARGOS</a:t>
            </a:r>
            <a:r>
              <a:rPr lang="es-MX" b="1" dirty="0" smtClean="0"/>
              <a:t> (Ingresos)</a:t>
            </a:r>
          </a:p>
          <a:p>
            <a:r>
              <a:rPr lang="es-MX" b="1" dirty="0" smtClean="0"/>
              <a:t>(-) </a:t>
            </a:r>
            <a:r>
              <a:rPr lang="es-MX" sz="1400" b="1" dirty="0" smtClean="0"/>
              <a:t>SALDO INICIAL</a:t>
            </a:r>
          </a:p>
          <a:p>
            <a:r>
              <a:rPr lang="es-MX" b="1" dirty="0" smtClean="0"/>
              <a:t>(-) </a:t>
            </a:r>
            <a:r>
              <a:rPr lang="es-MX" sz="1400" b="1" dirty="0" smtClean="0"/>
              <a:t>INGRESOS RECAUDADOS</a:t>
            </a:r>
          </a:p>
          <a:p>
            <a:r>
              <a:rPr lang="es-MX" sz="1400" b="1" dirty="0" smtClean="0"/>
              <a:t>     (Presupuestales)</a:t>
            </a:r>
          </a:p>
          <a:p>
            <a:r>
              <a:rPr lang="es-MX" b="1" dirty="0" smtClean="0"/>
              <a:t>= </a:t>
            </a:r>
            <a:r>
              <a:rPr lang="es-MX" sz="1400" b="1" dirty="0" smtClean="0"/>
              <a:t>OTROS ORIGENES DE FINANCIAMIENTO (EFE)</a:t>
            </a:r>
          </a:p>
          <a:p>
            <a:endParaRPr lang="es-MX" b="1" dirty="0" smtClean="0"/>
          </a:p>
        </p:txBody>
      </p:sp>
      <p:sp>
        <p:nvSpPr>
          <p:cNvPr id="13" name="12 Rectángulo"/>
          <p:cNvSpPr/>
          <p:nvPr/>
        </p:nvSpPr>
        <p:spPr>
          <a:xfrm>
            <a:off x="1574960" y="764704"/>
            <a:ext cx="4968552" cy="792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FLUJO DE EFECTIVO</a:t>
            </a:r>
          </a:p>
          <a:p>
            <a:pPr algn="ctr"/>
            <a:r>
              <a:rPr lang="es-MX" dirty="0" smtClean="0"/>
              <a:t>CTA. EFECTIVO Y EQUIVALENTES</a:t>
            </a:r>
          </a:p>
          <a:p>
            <a:pPr algn="ctr"/>
            <a:r>
              <a:rPr lang="es-MX" dirty="0" smtClean="0"/>
              <a:t>(Edo. Situación Financiera)</a:t>
            </a:r>
            <a:endParaRPr lang="es-MX" dirty="0"/>
          </a:p>
        </p:txBody>
      </p:sp>
      <p:sp>
        <p:nvSpPr>
          <p:cNvPr id="14" name="13 Abrir llave"/>
          <p:cNvSpPr/>
          <p:nvPr/>
        </p:nvSpPr>
        <p:spPr>
          <a:xfrm rot="10800000" flipH="1">
            <a:off x="1549475" y="4437112"/>
            <a:ext cx="216024" cy="1008112"/>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15 CuadroTexto"/>
          <p:cNvSpPr txBox="1"/>
          <p:nvPr/>
        </p:nvSpPr>
        <p:spPr>
          <a:xfrm>
            <a:off x="1659371" y="4484006"/>
            <a:ext cx="1859805" cy="923330"/>
          </a:xfrm>
          <a:prstGeom prst="rect">
            <a:avLst/>
          </a:prstGeom>
          <a:noFill/>
        </p:spPr>
        <p:txBody>
          <a:bodyPr wrap="none" rtlCol="0">
            <a:spAutoFit/>
          </a:bodyPr>
          <a:lstStyle/>
          <a:p>
            <a:pPr>
              <a:buFontTx/>
              <a:buChar char="-"/>
            </a:pPr>
            <a:r>
              <a:rPr lang="es-MX" dirty="0" smtClean="0"/>
              <a:t>Operación</a:t>
            </a:r>
          </a:p>
          <a:p>
            <a:pPr>
              <a:buFontTx/>
              <a:buChar char="-"/>
            </a:pPr>
            <a:r>
              <a:rPr lang="es-MX" dirty="0" smtClean="0"/>
              <a:t>Inversión</a:t>
            </a:r>
          </a:p>
          <a:p>
            <a:pPr>
              <a:buFontTx/>
              <a:buChar char="-"/>
            </a:pPr>
            <a:r>
              <a:rPr lang="es-MX" dirty="0" smtClean="0"/>
              <a:t>Financiamiento</a:t>
            </a:r>
          </a:p>
        </p:txBody>
      </p:sp>
      <p:sp>
        <p:nvSpPr>
          <p:cNvPr id="18" name="17 CuadroTexto"/>
          <p:cNvSpPr txBox="1"/>
          <p:nvPr/>
        </p:nvSpPr>
        <p:spPr>
          <a:xfrm>
            <a:off x="723267" y="4752440"/>
            <a:ext cx="838691" cy="369332"/>
          </a:xfrm>
          <a:prstGeom prst="rect">
            <a:avLst/>
          </a:prstGeom>
          <a:noFill/>
        </p:spPr>
        <p:txBody>
          <a:bodyPr wrap="none" rtlCol="0">
            <a:spAutoFit/>
          </a:bodyPr>
          <a:lstStyle/>
          <a:p>
            <a:r>
              <a:rPr lang="es-MX" dirty="0" smtClean="0"/>
              <a:t>FLUJO</a:t>
            </a:r>
            <a:endParaRPr lang="es-MX" dirty="0"/>
          </a:p>
        </p:txBody>
      </p:sp>
      <p:sp>
        <p:nvSpPr>
          <p:cNvPr id="19" name="18 Rectángulo"/>
          <p:cNvSpPr/>
          <p:nvPr/>
        </p:nvSpPr>
        <p:spPr>
          <a:xfrm>
            <a:off x="4167248" y="1992608"/>
            <a:ext cx="2952328" cy="18889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tx1"/>
                </a:solidFill>
              </a:rPr>
              <a:t>SUMA DE </a:t>
            </a:r>
            <a:r>
              <a:rPr lang="es-MX" b="1" u="sng" dirty="0" smtClean="0">
                <a:solidFill>
                  <a:schemeClr val="tx1"/>
                </a:solidFill>
              </a:rPr>
              <a:t>ABONOS</a:t>
            </a:r>
            <a:r>
              <a:rPr lang="es-MX" b="1" dirty="0" smtClean="0">
                <a:solidFill>
                  <a:schemeClr val="tx1"/>
                </a:solidFill>
              </a:rPr>
              <a:t> (Pagos)</a:t>
            </a:r>
          </a:p>
          <a:p>
            <a:r>
              <a:rPr lang="es-MX" b="1" dirty="0" smtClean="0">
                <a:solidFill>
                  <a:schemeClr val="tx1"/>
                </a:solidFill>
              </a:rPr>
              <a:t>(-) </a:t>
            </a:r>
            <a:r>
              <a:rPr lang="es-MX" sz="1400" b="1" dirty="0" smtClean="0">
                <a:solidFill>
                  <a:schemeClr val="tx1"/>
                </a:solidFill>
              </a:rPr>
              <a:t>GASTOS PAGADOS</a:t>
            </a:r>
          </a:p>
          <a:p>
            <a:r>
              <a:rPr lang="es-MX" sz="1400" b="1" dirty="0" smtClean="0">
                <a:solidFill>
                  <a:schemeClr val="tx1"/>
                </a:solidFill>
              </a:rPr>
              <a:t>     (Presupuestales)</a:t>
            </a:r>
          </a:p>
          <a:p>
            <a:r>
              <a:rPr lang="es-MX" sz="1400" b="1" dirty="0" smtClean="0">
                <a:solidFill>
                  <a:schemeClr val="tx1"/>
                </a:solidFill>
              </a:rPr>
              <a:t>= OTRAS APLICACIONES DE FINANCIAMIENTO (EFE)</a:t>
            </a:r>
          </a:p>
          <a:p>
            <a:endParaRPr lang="es-MX" b="1" dirty="0" smtClean="0">
              <a:solidFill>
                <a:schemeClr val="tx1"/>
              </a:solidFill>
            </a:endParaRPr>
          </a:p>
          <a:p>
            <a:endParaRPr lang="es-MX" b="1" dirty="0" smtClean="0">
              <a:solidFill>
                <a:schemeClr val="tx1"/>
              </a:solidFill>
            </a:endParaRPr>
          </a:p>
        </p:txBody>
      </p:sp>
      <p:sp>
        <p:nvSpPr>
          <p:cNvPr id="20" name="19 Abrir llave"/>
          <p:cNvSpPr/>
          <p:nvPr/>
        </p:nvSpPr>
        <p:spPr>
          <a:xfrm rot="10800000" flipH="1">
            <a:off x="5137472" y="4441754"/>
            <a:ext cx="216024" cy="1008112"/>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20 CuadroTexto"/>
          <p:cNvSpPr txBox="1"/>
          <p:nvPr/>
        </p:nvSpPr>
        <p:spPr>
          <a:xfrm>
            <a:off x="5247368" y="4488648"/>
            <a:ext cx="1859805" cy="923330"/>
          </a:xfrm>
          <a:prstGeom prst="rect">
            <a:avLst/>
          </a:prstGeom>
          <a:noFill/>
        </p:spPr>
        <p:txBody>
          <a:bodyPr wrap="none" rtlCol="0">
            <a:spAutoFit/>
          </a:bodyPr>
          <a:lstStyle/>
          <a:p>
            <a:pPr>
              <a:buFontTx/>
              <a:buChar char="-"/>
            </a:pPr>
            <a:r>
              <a:rPr lang="es-MX" dirty="0" smtClean="0"/>
              <a:t>Operación</a:t>
            </a:r>
          </a:p>
          <a:p>
            <a:pPr>
              <a:buFontTx/>
              <a:buChar char="-"/>
            </a:pPr>
            <a:r>
              <a:rPr lang="es-MX" dirty="0" smtClean="0"/>
              <a:t>Inversión</a:t>
            </a:r>
          </a:p>
          <a:p>
            <a:pPr>
              <a:buFontTx/>
              <a:buChar char="-"/>
            </a:pPr>
            <a:r>
              <a:rPr lang="es-MX" dirty="0" smtClean="0"/>
              <a:t>Financiamiento</a:t>
            </a:r>
          </a:p>
        </p:txBody>
      </p:sp>
      <p:sp>
        <p:nvSpPr>
          <p:cNvPr id="22" name="21 CuadroTexto"/>
          <p:cNvSpPr txBox="1"/>
          <p:nvPr/>
        </p:nvSpPr>
        <p:spPr>
          <a:xfrm>
            <a:off x="4311264" y="4757082"/>
            <a:ext cx="838691" cy="369332"/>
          </a:xfrm>
          <a:prstGeom prst="rect">
            <a:avLst/>
          </a:prstGeom>
          <a:noFill/>
        </p:spPr>
        <p:txBody>
          <a:bodyPr wrap="none" rtlCol="0">
            <a:spAutoFit/>
          </a:bodyPr>
          <a:lstStyle/>
          <a:p>
            <a:r>
              <a:rPr lang="es-MX" dirty="0" smtClean="0"/>
              <a:t>FLUJO</a:t>
            </a:r>
            <a:endParaRPr lang="es-MX" dirty="0"/>
          </a:p>
        </p:txBody>
      </p:sp>
    </p:spTree>
    <p:extLst>
      <p:ext uri="{BB962C8B-B14F-4D97-AF65-F5344CB8AC3E}">
        <p14:creationId xmlns:p14="http://schemas.microsoft.com/office/powerpoint/2010/main" val="22441571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Efectivo y equivalentes</a:t>
            </a:r>
            <a:endParaRPr lang="es-MX" sz="2000" dirty="0" smtClean="0">
              <a:latin typeface="Arial" pitchFamily="34" charset="0"/>
              <a:cs typeface="Arial" pitchFamily="34" charset="0"/>
            </a:endParaRPr>
          </a:p>
          <a:p>
            <a:pPr marL="342900" lvl="0" indent="-342900">
              <a:lnSpc>
                <a:spcPct val="150000"/>
              </a:lnSpc>
              <a:buFont typeface="+mj-lt"/>
              <a:buAutoNum type="arabicPeriod"/>
            </a:pPr>
            <a:r>
              <a:rPr lang="es-MX" sz="2000" dirty="0" smtClean="0">
                <a:latin typeface="Arial" pitchFamily="34" charset="0"/>
                <a:cs typeface="Arial" pitchFamily="34" charset="0"/>
              </a:rPr>
              <a:t>El análisis de los </a:t>
            </a:r>
            <a:r>
              <a:rPr lang="es-MX" sz="2000" b="1" dirty="0" smtClean="0">
                <a:latin typeface="Arial" pitchFamily="34" charset="0"/>
                <a:cs typeface="Arial" pitchFamily="34" charset="0"/>
              </a:rPr>
              <a:t>saldos inicial y final </a:t>
            </a:r>
            <a:r>
              <a:rPr lang="es-MX" sz="2000" dirty="0" smtClean="0">
                <a:latin typeface="Arial" pitchFamily="34" charset="0"/>
                <a:cs typeface="Arial" pitchFamily="34" charset="0"/>
              </a:rPr>
              <a:t>que figuran </a:t>
            </a:r>
            <a:r>
              <a:rPr lang="es-MX" sz="2000" b="1" dirty="0" smtClean="0">
                <a:latin typeface="Arial" pitchFamily="34" charset="0"/>
                <a:cs typeface="Arial" pitchFamily="34" charset="0"/>
              </a:rPr>
              <a:t>en la última parte del Estado de Flujo de Efectivo</a:t>
            </a:r>
            <a:r>
              <a:rPr lang="es-MX" sz="2000" dirty="0" smtClean="0">
                <a:latin typeface="Arial" pitchFamily="34" charset="0"/>
                <a:cs typeface="Arial" pitchFamily="34" charset="0"/>
              </a:rPr>
              <a:t> en la cuenta de efectivo y equivalentes es como sigue:</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5" name="4 Tabla"/>
          <p:cNvGraphicFramePr>
            <a:graphicFrameLocks noGrp="1"/>
          </p:cNvGraphicFramePr>
          <p:nvPr/>
        </p:nvGraphicFramePr>
        <p:xfrm>
          <a:off x="214281" y="4198324"/>
          <a:ext cx="7715305" cy="2373948"/>
        </p:xfrm>
        <a:graphic>
          <a:graphicData uri="http://schemas.openxmlformats.org/drawingml/2006/table">
            <a:tbl>
              <a:tblPr/>
              <a:tblGrid>
                <a:gridCol w="5220971"/>
                <a:gridCol w="1284710"/>
                <a:gridCol w="1209624"/>
              </a:tblGrid>
              <a:tr h="344858">
                <a:tc>
                  <a:txBody>
                    <a:bodyPr/>
                    <a:lstStyle/>
                    <a:p>
                      <a:pPr indent="182880" algn="just">
                        <a:lnSpc>
                          <a:spcPts val="1200"/>
                        </a:lnSpc>
                        <a:spcAft>
                          <a:spcPts val="0"/>
                        </a:spcAft>
                      </a:pPr>
                      <a:endParaRPr lang="es-MX" sz="16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2014</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2013</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–Tesorería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Dependencias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Inversiones </a:t>
                      </a:r>
                      <a:r>
                        <a:rPr lang="es-MX" sz="1600" dirty="0">
                          <a:latin typeface="Arial"/>
                          <a:ea typeface="Times New Roman"/>
                        </a:rPr>
                        <a:t>temporales (hasta 3 meses)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Fondos </a:t>
                      </a:r>
                      <a:r>
                        <a:rPr lang="es-MX" sz="1600" dirty="0">
                          <a:latin typeface="Arial"/>
                          <a:ea typeface="Times New Roman"/>
                        </a:rPr>
                        <a:t>con afectación específica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Depósitos </a:t>
                      </a:r>
                      <a:r>
                        <a:rPr lang="es-MX" sz="1600" dirty="0">
                          <a:latin typeface="Arial"/>
                          <a:ea typeface="Times New Roman"/>
                        </a:rPr>
                        <a:t>de fondos de terceros y otros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304">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Total </a:t>
                      </a:r>
                      <a:r>
                        <a:rPr lang="es-MX" sz="1600" dirty="0">
                          <a:latin typeface="Arial"/>
                          <a:ea typeface="Times New Roman"/>
                        </a:rPr>
                        <a:t>de Efectivo y Equivalentes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fontScale="92500" lnSpcReduction="10000"/>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Font typeface="+mj-lt"/>
              <a:buAutoNum type="arabicPeriod" startAt="2"/>
            </a:pPr>
            <a:r>
              <a:rPr lang="es-MX" sz="2000" dirty="0" smtClean="0">
                <a:latin typeface="Arial" pitchFamily="34" charset="0"/>
                <a:cs typeface="Arial" pitchFamily="34" charset="0"/>
              </a:rPr>
              <a:t>Detallar las adquisiciones de bienes muebles e inmuebles con su monto global y qué porcentaje de estas adquisiciones fueron realizadas mediante subsidios de capital del sector central. Adicionalmente revelar el importe de los pagos que durante el período se hicieron por la compra de los elementos citados.</a:t>
            </a:r>
          </a:p>
          <a:p>
            <a:pPr marL="342900" indent="-342900" algn="just">
              <a:lnSpc>
                <a:spcPct val="150000"/>
              </a:lnSpc>
              <a:buNone/>
            </a:pPr>
            <a:endParaRPr lang="es-MX" sz="2000" dirty="0" smtClean="0">
              <a:latin typeface="Arial" pitchFamily="34" charset="0"/>
              <a:cs typeface="Arial" pitchFamily="34" charset="0"/>
            </a:endParaRPr>
          </a:p>
          <a:p>
            <a:pPr marL="457200" indent="-457200" algn="just">
              <a:lnSpc>
                <a:spcPct val="150000"/>
              </a:lnSpc>
              <a:buFont typeface="+mj-lt"/>
              <a:buAutoNum type="arabicPeriod" startAt="3"/>
            </a:pPr>
            <a:r>
              <a:rPr lang="es-MX" sz="2000" dirty="0" smtClean="0">
                <a:latin typeface="Arial" pitchFamily="34" charset="0"/>
                <a:cs typeface="Arial" pitchFamily="34" charset="0"/>
              </a:rPr>
              <a:t>Conciliación de los Flujos de </a:t>
            </a:r>
            <a:r>
              <a:rPr lang="es-MX" sz="2000" b="1" dirty="0" smtClean="0">
                <a:solidFill>
                  <a:srgbClr val="0070C0"/>
                </a:solidFill>
                <a:latin typeface="Arial" pitchFamily="34" charset="0"/>
                <a:cs typeface="Arial" pitchFamily="34" charset="0"/>
              </a:rPr>
              <a:t>Efectivo Netos de las Actividades de Operación </a:t>
            </a:r>
            <a:r>
              <a:rPr lang="es-MX" sz="2000" b="1" dirty="0" smtClean="0">
                <a:solidFill>
                  <a:srgbClr val="C00000"/>
                </a:solidFill>
                <a:latin typeface="Arial" pitchFamily="34" charset="0"/>
                <a:cs typeface="Arial" pitchFamily="34" charset="0"/>
              </a:rPr>
              <a:t>y</a:t>
            </a:r>
            <a:r>
              <a:rPr lang="es-MX" sz="2000" dirty="0" smtClean="0">
                <a:latin typeface="Arial" pitchFamily="34" charset="0"/>
                <a:cs typeface="Arial" pitchFamily="34" charset="0"/>
              </a:rPr>
              <a:t> la cuenta de </a:t>
            </a:r>
            <a:r>
              <a:rPr lang="es-MX" sz="2000" b="1" dirty="0" smtClean="0">
                <a:solidFill>
                  <a:srgbClr val="C00000"/>
                </a:solidFill>
                <a:latin typeface="Arial" pitchFamily="34" charset="0"/>
                <a:cs typeface="Arial" pitchFamily="34" charset="0"/>
              </a:rPr>
              <a:t>Ahorro/</a:t>
            </a:r>
            <a:r>
              <a:rPr lang="es-MX" sz="2000" b="1" dirty="0" err="1" smtClean="0">
                <a:solidFill>
                  <a:srgbClr val="C00000"/>
                </a:solidFill>
                <a:latin typeface="Arial" pitchFamily="34" charset="0"/>
                <a:cs typeface="Arial" pitchFamily="34" charset="0"/>
              </a:rPr>
              <a:t>Desahorro</a:t>
            </a:r>
            <a:r>
              <a:rPr lang="es-MX" sz="2000" dirty="0" smtClean="0">
                <a:latin typeface="Arial" pitchFamily="34" charset="0"/>
                <a:cs typeface="Arial" pitchFamily="34" charset="0"/>
              </a:rPr>
              <a:t> antes de Rubros Extraordinarios. </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None/>
            </a:pPr>
            <a:r>
              <a:rPr lang="es-MX" sz="2000" dirty="0" smtClean="0">
                <a:latin typeface="Arial" pitchFamily="34" charset="0"/>
                <a:cs typeface="Arial" pitchFamily="34" charset="0"/>
              </a:rPr>
              <a:t>Ejemplo de la elaboración de la conciliación</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4" name="3 Tabla"/>
          <p:cNvGraphicFramePr>
            <a:graphicFrameLocks noGrp="1"/>
          </p:cNvGraphicFramePr>
          <p:nvPr/>
        </p:nvGraphicFramePr>
        <p:xfrm>
          <a:off x="354843" y="2685568"/>
          <a:ext cx="8488906" cy="3374720"/>
        </p:xfrm>
        <a:graphic>
          <a:graphicData uri="http://schemas.openxmlformats.org/drawingml/2006/table">
            <a:tbl>
              <a:tblPr/>
              <a:tblGrid>
                <a:gridCol w="6322413"/>
                <a:gridCol w="1087035"/>
                <a:gridCol w="1079458"/>
              </a:tblGrid>
              <a:tr h="354840">
                <a:tc>
                  <a:txBody>
                    <a:bodyPr/>
                    <a:lstStyle/>
                    <a:p>
                      <a:pPr indent="182880" algn="just">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2014</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2013</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92">
                <a:tc>
                  <a:txBody>
                    <a:bodyPr/>
                    <a:lstStyle/>
                    <a:p>
                      <a:pPr indent="182880" algn="just">
                        <a:lnSpc>
                          <a:spcPct val="100000"/>
                        </a:lnSpc>
                        <a:spcAft>
                          <a:spcPts val="0"/>
                        </a:spcAft>
                      </a:pPr>
                      <a:r>
                        <a:rPr lang="es-MX" sz="1600" b="1" dirty="0" smtClean="0">
                          <a:latin typeface="Arial"/>
                          <a:ea typeface="Times New Roman"/>
                          <a:cs typeface="Times New Roman"/>
                        </a:rPr>
                        <a:t>Ahorro/</a:t>
                      </a:r>
                      <a:r>
                        <a:rPr lang="es-MX" sz="1600" b="1" dirty="0" err="1" smtClean="0">
                          <a:latin typeface="Arial"/>
                          <a:ea typeface="Times New Roman"/>
                          <a:cs typeface="Times New Roman"/>
                        </a:rPr>
                        <a:t>Desahorro</a:t>
                      </a:r>
                      <a:r>
                        <a:rPr lang="es-MX" sz="1600" b="1" dirty="0" smtClean="0">
                          <a:latin typeface="Arial"/>
                          <a:ea typeface="Times New Roman"/>
                          <a:cs typeface="Times New Roman"/>
                        </a:rPr>
                        <a:t> </a:t>
                      </a:r>
                      <a:r>
                        <a:rPr lang="es-MX" sz="1600" b="1" dirty="0">
                          <a:latin typeface="Arial"/>
                          <a:ea typeface="Times New Roman"/>
                          <a:cs typeface="Times New Roman"/>
                        </a:rPr>
                        <a:t>antes de rubros Extraordinarios</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i="1" dirty="0" smtClean="0">
                          <a:latin typeface="Arial"/>
                          <a:ea typeface="Times New Roman"/>
                          <a:cs typeface="Times New Roman"/>
                        </a:rPr>
                        <a:t>Movimientos </a:t>
                      </a:r>
                      <a:r>
                        <a:rPr lang="es-MX" sz="1600" i="1" dirty="0">
                          <a:latin typeface="Arial"/>
                          <a:ea typeface="Times New Roman"/>
                          <a:cs typeface="Times New Roman"/>
                        </a:rPr>
                        <a:t>de </a:t>
                      </a:r>
                      <a:r>
                        <a:rPr lang="es-MX" sz="1600" b="1" i="1" dirty="0">
                          <a:latin typeface="Arial"/>
                          <a:ea typeface="Times New Roman"/>
                          <a:cs typeface="Times New Roman"/>
                        </a:rPr>
                        <a:t>partidas (o rubros)</a:t>
                      </a:r>
                      <a:r>
                        <a:rPr lang="es-MX" sz="1600" i="1" dirty="0">
                          <a:latin typeface="Arial"/>
                          <a:ea typeface="Times New Roman"/>
                          <a:cs typeface="Times New Roman"/>
                        </a:rPr>
                        <a:t> </a:t>
                      </a:r>
                      <a:r>
                        <a:rPr lang="es-MX" sz="1600" b="1" i="1" dirty="0">
                          <a:latin typeface="Arial"/>
                          <a:ea typeface="Times New Roman"/>
                          <a:cs typeface="Times New Roman"/>
                        </a:rPr>
                        <a:t>que no afectan al efectivo</a:t>
                      </a:r>
                      <a:r>
                        <a:rPr lang="es-MX" sz="1600" i="1" dirty="0">
                          <a:latin typeface="Arial"/>
                          <a:ea typeface="Times New Roman"/>
                          <a:cs typeface="Times New Roman"/>
                        </a:rPr>
                        <a:t>.</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Depreciación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Amortización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Incrementos </a:t>
                      </a:r>
                      <a:r>
                        <a:rPr lang="es-MX" sz="1600" dirty="0">
                          <a:latin typeface="Arial"/>
                          <a:ea typeface="Times New Roman"/>
                          <a:cs typeface="Times New Roman"/>
                        </a:rPr>
                        <a:t>en las provisiones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inversiones producido por revaluación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Ganancia/pérdida </a:t>
                      </a:r>
                      <a:r>
                        <a:rPr lang="es-MX" sz="1600" dirty="0">
                          <a:latin typeface="Arial"/>
                          <a:ea typeface="Times New Roman"/>
                          <a:cs typeface="Times New Roman"/>
                        </a:rPr>
                        <a:t>en venta de propiedad, planta y equipo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cuentas por cobrar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Partidas </a:t>
                      </a:r>
                      <a:r>
                        <a:rPr lang="es-MX" sz="1600" dirty="0">
                          <a:latin typeface="Arial"/>
                          <a:ea typeface="Times New Roman"/>
                          <a:cs typeface="Times New Roman"/>
                        </a:rPr>
                        <a:t>extraordinarias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a:t>
                      </a:r>
                      <a:r>
                        <a:rPr lang="es-MX" sz="1600" dirty="0">
                          <a:latin typeface="Arial"/>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71462"/>
            <a:ext cx="9144000" cy="6858000"/>
          </a:xfrm>
          <a:prstGeom prst="rect">
            <a:avLst/>
          </a:prstGeom>
          <a:noFill/>
          <a:ln w="9525">
            <a:noFill/>
            <a:miter lim="800000"/>
            <a:headEnd/>
            <a:tailEnd/>
          </a:ln>
          <a:effectLst/>
        </p:spPr>
      </p:pic>
      <p:sp>
        <p:nvSpPr>
          <p:cNvPr id="2" name="Rectángulo 1"/>
          <p:cNvSpPr/>
          <p:nvPr/>
        </p:nvSpPr>
        <p:spPr>
          <a:xfrm>
            <a:off x="5724128" y="3284984"/>
            <a:ext cx="2880320" cy="1166153"/>
          </a:xfrm>
          <a:prstGeom prst="rect">
            <a:avLst/>
          </a:prstGeom>
          <a:solidFill>
            <a:srgbClr val="00B0F0"/>
          </a:solidFill>
        </p:spPr>
        <p:txBody>
          <a:bodyPr wrap="square">
            <a:spAutoFit/>
          </a:bodyPr>
          <a:lstStyle/>
          <a:p>
            <a:pPr algn="just">
              <a:lnSpc>
                <a:spcPct val="150000"/>
              </a:lnSpc>
            </a:pPr>
            <a:r>
              <a:rPr lang="es-MX" sz="1200" dirty="0">
                <a:latin typeface="Arial" pitchFamily="34" charset="0"/>
                <a:cs typeface="Arial" pitchFamily="34" charset="0"/>
              </a:rPr>
              <a:t>Los saldos de cada uno de los rubros del activo deben ser los mismos que los que se muestran en el Estado de Situación Financiera.</a:t>
            </a:r>
          </a:p>
        </p:txBody>
      </p:sp>
      <p:sp>
        <p:nvSpPr>
          <p:cNvPr id="3" name="Cerrar llave 2"/>
          <p:cNvSpPr/>
          <p:nvPr/>
        </p:nvSpPr>
        <p:spPr>
          <a:xfrm>
            <a:off x="4139952" y="1556792"/>
            <a:ext cx="1512168" cy="482453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6" name="CuadroTexto 5"/>
          <p:cNvSpPr txBox="1"/>
          <p:nvPr/>
        </p:nvSpPr>
        <p:spPr>
          <a:xfrm>
            <a:off x="179512" y="188640"/>
            <a:ext cx="3384376" cy="769441"/>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2015</a:t>
            </a:r>
          </a:p>
          <a:p>
            <a:r>
              <a:rPr lang="es-MX" sz="1100" b="1" dirty="0" smtClean="0"/>
              <a:t>ESTADO DE ANALÍTICO DEL ACTIVO</a:t>
            </a:r>
          </a:p>
          <a:p>
            <a:r>
              <a:rPr lang="es-MX" sz="1100" b="1" dirty="0" smtClean="0"/>
              <a:t>DEL 1 DE ENERO AL 30 DE SEPT DE 2015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1000108"/>
          <a:ext cx="71438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357298"/>
            <a:ext cx="7000924" cy="5098438"/>
          </a:xfrm>
        </p:spPr>
        <p:txBody>
          <a:bodyPr/>
          <a:lstStyle/>
          <a:p>
            <a:pPr marL="0" indent="0" algn="just">
              <a:lnSpc>
                <a:spcPct val="150000"/>
              </a:lnSpc>
              <a:buNone/>
            </a:pPr>
            <a:r>
              <a:rPr lang="es-MX" sz="2400" dirty="0" smtClean="0">
                <a:latin typeface="Arial" pitchFamily="34" charset="0"/>
                <a:cs typeface="Arial" pitchFamily="34" charset="0"/>
              </a:rPr>
              <a:t>La cuenta pública es el documento a que se refiere el artículo 74, fracción VI de la Constitución Política de los Estados Unidos Mexicanos; así como el informe que en términos del artículo 122 de la Constitución Política de los Estados Unidos Mexicanos rinde el Distrito Federal y los informes correlativos que, conforme a las constituciones locales, rinden los estados y los municipios.</a:t>
            </a:r>
            <a:endParaRPr lang="es-ES_tradnl" sz="2400" dirty="0" smtClean="0">
              <a:latin typeface="Arial" pitchFamily="34" charset="0"/>
              <a:cs typeface="Arial" pitchFamily="34" charset="0"/>
            </a:endParaRPr>
          </a:p>
          <a:p>
            <a:pPr algn="just">
              <a:lnSpc>
                <a:spcPct val="150000"/>
              </a:lnSpc>
            </a:pPr>
            <a:endParaRPr lang="es-MX" dirty="0"/>
          </a:p>
        </p:txBody>
      </p:sp>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Ley General de Contabilidad Gubernamental</a:t>
            </a:r>
            <a:endParaRPr lang="es-MX" sz="2400" b="1" dirty="0"/>
          </a:p>
        </p:txBody>
      </p:sp>
      <p:sp>
        <p:nvSpPr>
          <p:cNvPr id="5" name="7 CuadroTexto"/>
          <p:cNvSpPr txBox="1">
            <a:spLocks noChangeArrowheads="1"/>
          </p:cNvSpPr>
          <p:nvPr/>
        </p:nvSpPr>
        <p:spPr bwMode="auto">
          <a:xfrm>
            <a:off x="4214810" y="6357958"/>
            <a:ext cx="3857625" cy="338554"/>
          </a:xfrm>
          <a:prstGeom prst="rect">
            <a:avLst/>
          </a:prstGeom>
          <a:noFill/>
          <a:ln w="9525">
            <a:noFill/>
            <a:miter lim="800000"/>
            <a:headEnd/>
            <a:tailEnd/>
          </a:ln>
        </p:spPr>
        <p:txBody>
          <a:bodyPr>
            <a:spAutoFit/>
          </a:bodyPr>
          <a:lstStyle/>
          <a:p>
            <a:pPr algn="r"/>
            <a:r>
              <a:rPr lang="es-MX" sz="1600" b="1" dirty="0">
                <a:latin typeface="Arial" pitchFamily="34" charset="0"/>
                <a:cs typeface="Arial" pitchFamily="34" charset="0"/>
              </a:rPr>
              <a:t>Artículo </a:t>
            </a:r>
            <a:r>
              <a:rPr lang="es-MX" sz="1600" b="1" dirty="0" smtClean="0">
                <a:latin typeface="Arial" pitchFamily="34" charset="0"/>
                <a:cs typeface="Arial" pitchFamily="34" charset="0"/>
              </a:rPr>
              <a:t>4,  Fracción IX LGCG</a:t>
            </a:r>
            <a:endParaRPr lang="es-ES_tradnl" sz="16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30780"/>
            <a:ext cx="9144000" cy="7286652"/>
          </a:xfrm>
          <a:prstGeom prst="rect">
            <a:avLst/>
          </a:prstGeom>
          <a:noFill/>
          <a:ln w="9525">
            <a:noFill/>
            <a:miter lim="800000"/>
            <a:headEnd/>
            <a:tailEnd/>
          </a:ln>
          <a:effectLst/>
        </p:spPr>
      </p:pic>
      <p:sp>
        <p:nvSpPr>
          <p:cNvPr id="2" name="Rectángulo 1"/>
          <p:cNvSpPr/>
          <p:nvPr/>
        </p:nvSpPr>
        <p:spPr>
          <a:xfrm>
            <a:off x="5225827" y="3429000"/>
            <a:ext cx="2448272" cy="1443152"/>
          </a:xfrm>
          <a:prstGeom prst="rect">
            <a:avLst/>
          </a:prstGeom>
          <a:solidFill>
            <a:srgbClr val="00B050"/>
          </a:solidFill>
        </p:spPr>
        <p:txBody>
          <a:bodyPr wrap="square">
            <a:spAutoFit/>
          </a:bodyPr>
          <a:lstStyle/>
          <a:p>
            <a:pPr algn="just">
              <a:lnSpc>
                <a:spcPct val="150000"/>
              </a:lnSpc>
            </a:pPr>
            <a:r>
              <a:rPr lang="es-MX" sz="1200" dirty="0">
                <a:ln w="0"/>
                <a:effectLst>
                  <a:outerShdw blurRad="38100" dist="19050" dir="2700000" algn="tl" rotWithShape="0">
                    <a:schemeClr val="dk1">
                      <a:alpha val="40000"/>
                    </a:schemeClr>
                  </a:outerShdw>
                </a:effectLst>
                <a:latin typeface="Arial" pitchFamily="34" charset="0"/>
                <a:cs typeface="Arial" pitchFamily="34" charset="0"/>
              </a:rPr>
              <a:t>Los saldos de los  conceptos que se presenten en este formato deben ser los mismos que los que se muestran en el Estado de Situación Financiera.</a:t>
            </a:r>
          </a:p>
        </p:txBody>
      </p:sp>
      <p:sp>
        <p:nvSpPr>
          <p:cNvPr id="3" name="Cerrar llave 2"/>
          <p:cNvSpPr/>
          <p:nvPr/>
        </p:nvSpPr>
        <p:spPr>
          <a:xfrm>
            <a:off x="3203848" y="1052736"/>
            <a:ext cx="1296144" cy="554461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MX"/>
          </a:p>
        </p:txBody>
      </p:sp>
      <p:sp>
        <p:nvSpPr>
          <p:cNvPr id="6" name="CuadroTexto 5"/>
          <p:cNvSpPr txBox="1"/>
          <p:nvPr/>
        </p:nvSpPr>
        <p:spPr>
          <a:xfrm>
            <a:off x="0" y="0"/>
            <a:ext cx="3384376" cy="1107996"/>
          </a:xfrm>
          <a:prstGeom prst="rect">
            <a:avLst/>
          </a:prstGeom>
          <a:solidFill>
            <a:srgbClr val="92D050"/>
          </a:solidFill>
        </p:spPr>
        <p:txBody>
          <a:bodyPr wrap="square" rtlCol="0">
            <a:spAutoFit/>
          </a:bodyPr>
          <a:lstStyle/>
          <a:p>
            <a:r>
              <a:rPr lang="es-MX" sz="1100" dirty="0" smtClean="0"/>
              <a:t>Es a un período determinado ejemplo:</a:t>
            </a:r>
          </a:p>
          <a:p>
            <a:r>
              <a:rPr lang="es-MX" sz="1100" b="1" dirty="0" smtClean="0"/>
              <a:t>INFORMACIÓN DEL TERCER TRIMESTRE DE 2015</a:t>
            </a:r>
          </a:p>
          <a:p>
            <a:r>
              <a:rPr lang="es-MX" sz="1100" b="1" dirty="0" smtClean="0"/>
              <a:t>ESTADO DE ANALÍTICO DE LA DEUDA Y OTROS PASIVOS</a:t>
            </a:r>
          </a:p>
          <a:p>
            <a:r>
              <a:rPr lang="es-MX" sz="1100" b="1" dirty="0" smtClean="0"/>
              <a:t>AL 30 DE SEPTIEMBRE DE 2015 Y AL 31 DE DICIEMBRE DE 2014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1142984"/>
          <a:ext cx="71438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derecha">
            <a:hlinkClick r:id="rId7" action="ppaction://hlinkpres?slideindex=16&amp;slidetitle=Diapositiva 16"/>
          </p:cNvPr>
          <p:cNvSpPr/>
          <p:nvPr/>
        </p:nvSpPr>
        <p:spPr>
          <a:xfrm>
            <a:off x="7358082" y="6286520"/>
            <a:ext cx="62121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ransition>
    <p:pull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000100" y="3929066"/>
          <a:ext cx="6429420"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71472" y="1142984"/>
            <a:ext cx="7286676" cy="2308324"/>
          </a:xfrm>
          <a:prstGeom prst="rect">
            <a:avLst/>
          </a:prstGeom>
          <a:noFill/>
        </p:spPr>
        <p:txBody>
          <a:bodyPr wrap="square" rtlCol="0">
            <a:spAutoFit/>
          </a:bodyPr>
          <a:lstStyle/>
          <a:p>
            <a:pPr algn="just"/>
            <a:r>
              <a:rPr lang="es-ES" sz="2400" dirty="0" smtClean="0">
                <a:latin typeface="Arial" pitchFamily="34" charset="0"/>
                <a:cs typeface="Arial" pitchFamily="34" charset="0"/>
              </a:rPr>
              <a:t>Los entes públicos deberán acompañar notas a los estados contables cuyos rubros así lo requieran teniendo presente los postulados de </a:t>
            </a:r>
            <a:r>
              <a:rPr lang="es-ES" sz="2400" u="sng" dirty="0" smtClean="0">
                <a:latin typeface="Arial" pitchFamily="34" charset="0"/>
                <a:cs typeface="Arial" pitchFamily="34" charset="0"/>
              </a:rPr>
              <a:t>revelación suficiente</a:t>
            </a:r>
            <a:r>
              <a:rPr lang="es-ES" sz="2400" dirty="0" smtClean="0">
                <a:latin typeface="Arial" pitchFamily="34" charset="0"/>
                <a:cs typeface="Arial" pitchFamily="34" charset="0"/>
              </a:rPr>
              <a:t> e </a:t>
            </a:r>
            <a:r>
              <a:rPr lang="es-ES" sz="2400" u="sng" dirty="0" smtClean="0">
                <a:latin typeface="Arial" pitchFamily="34" charset="0"/>
                <a:cs typeface="Arial" pitchFamily="34" charset="0"/>
              </a:rPr>
              <a:t>importancia relativa </a:t>
            </a:r>
            <a:r>
              <a:rPr lang="es-ES" sz="2400" dirty="0" smtClean="0">
                <a:latin typeface="Arial" pitchFamily="34" charset="0"/>
                <a:cs typeface="Arial" pitchFamily="34" charset="0"/>
              </a:rPr>
              <a:t>con la finalidad, que la información sea de mayor utilidad para los usuarios.</a:t>
            </a:r>
            <a:endParaRPr lang="es-MX" dirty="0">
              <a:latin typeface="Arial" pitchFamily="34" charset="0"/>
              <a:cs typeface="Arial" pitchFamily="34" charset="0"/>
            </a:endParaRPr>
          </a:p>
        </p:txBody>
      </p:sp>
      <p:sp>
        <p:nvSpPr>
          <p:cNvPr id="5" name="4 Rectángulo redondeado"/>
          <p:cNvSpPr/>
          <p:nvPr/>
        </p:nvSpPr>
        <p:spPr>
          <a:xfrm>
            <a:off x="357158" y="428628"/>
            <a:ext cx="5214974" cy="571480"/>
          </a:xfrm>
          <a:prstGeom prst="round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endParaRPr lang="es-ES" sz="2400" b="1" dirty="0" smtClean="0">
              <a:cs typeface="Arial" pitchFamily="34" charset="0"/>
            </a:endParaRPr>
          </a:p>
          <a:p>
            <a:pPr lvl="0" algn="ctr">
              <a:defRPr/>
            </a:pPr>
            <a:r>
              <a:rPr lang="es-ES" sz="2400" b="1" dirty="0" smtClean="0">
                <a:cs typeface="Arial" pitchFamily="34" charset="0"/>
              </a:rPr>
              <a:t>Notas a los Estados Financieros</a:t>
            </a:r>
          </a:p>
          <a:p>
            <a:pPr algn="ctr">
              <a:defRPr/>
            </a:pPr>
            <a:endParaRPr lang="es-MX" sz="2400" b="1" dirty="0">
              <a:cs typeface="Arial" pitchFamily="34"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39552" y="188640"/>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395536" y="1772816"/>
            <a:ext cx="7286676" cy="5293757"/>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r>
              <a:rPr lang="es-MX" sz="1200" b="1" dirty="0" smtClean="0">
                <a:solidFill>
                  <a:srgbClr val="0070C0"/>
                </a:solidFill>
                <a:latin typeface="Arial" pitchFamily="34" charset="0"/>
                <a:cs typeface="Arial" pitchFamily="34" charset="0"/>
              </a:rPr>
              <a:t>EN EL ACTIVO PRESENTARA INFORMACION DE LAS SIGUIENTES CUENTAS</a:t>
            </a:r>
            <a:r>
              <a:rPr lang="es-MX" sz="1600" b="1" dirty="0" smtClean="0">
                <a:solidFill>
                  <a:srgbClr val="0070C0"/>
                </a:solidFill>
                <a:latin typeface="Arial" pitchFamily="34" charset="0"/>
                <a:cs typeface="Arial" pitchFamily="34" charset="0"/>
              </a:rPr>
              <a:t>:</a:t>
            </a:r>
          </a:p>
          <a:p>
            <a:endParaRPr lang="es-MX" sz="1400" b="1" dirty="0" smtClean="0">
              <a:latin typeface="Arial" pitchFamily="34" charset="0"/>
              <a:cs typeface="Arial" pitchFamily="34" charset="0"/>
            </a:endParaRPr>
          </a:p>
          <a:p>
            <a:pPr>
              <a:lnSpc>
                <a:spcPct val="150000"/>
              </a:lnSpc>
              <a:buFont typeface="Wingdings" pitchFamily="2" charset="2"/>
              <a:buChar char="q"/>
            </a:pPr>
            <a:r>
              <a:rPr lang="es-MX" b="1" dirty="0" smtClean="0">
                <a:latin typeface="Arial" pitchFamily="34" charset="0"/>
                <a:cs typeface="Arial" pitchFamily="34" charset="0"/>
              </a:rPr>
              <a:t>Efectivo y Equivalentes</a:t>
            </a:r>
          </a:p>
          <a:p>
            <a:pPr>
              <a:lnSpc>
                <a:spcPct val="150000"/>
              </a:lnSpc>
            </a:pPr>
            <a:endParaRPr lang="es-MX" b="1" dirty="0" smtClean="0">
              <a:latin typeface="Arial" pitchFamily="34" charset="0"/>
              <a:cs typeface="Arial" pitchFamily="34" charset="0"/>
            </a:endParaRPr>
          </a:p>
          <a:p>
            <a:pPr marL="342900" indent="-342900">
              <a:lnSpc>
                <a:spcPct val="150000"/>
              </a:lnSpc>
              <a:buFont typeface="+mj-lt"/>
              <a:buAutoNum type="arabicPeriod"/>
            </a:pPr>
            <a:r>
              <a:rPr lang="es-MX" b="1" dirty="0" smtClean="0">
                <a:solidFill>
                  <a:srgbClr val="7030A0"/>
                </a:solidFill>
                <a:latin typeface="Arial" pitchFamily="34" charset="0"/>
                <a:cs typeface="Arial" pitchFamily="34" charset="0"/>
              </a:rPr>
              <a:t>Se informará acerca de:</a:t>
            </a:r>
          </a:p>
          <a:p>
            <a:pPr marL="723900" indent="-450850" algn="just">
              <a:lnSpc>
                <a:spcPct val="150000"/>
              </a:lnSpc>
              <a:buFont typeface="Wingdings" pitchFamily="2" charset="2"/>
              <a:buChar char="Ø"/>
            </a:pPr>
            <a:r>
              <a:rPr lang="es-MX" dirty="0" smtClean="0">
                <a:latin typeface="Arial" pitchFamily="34" charset="0"/>
                <a:cs typeface="Arial" pitchFamily="34" charset="0"/>
              </a:rPr>
              <a:t>los fondos con afectación específica, el tipo y monto de los mismos; </a:t>
            </a:r>
          </a:p>
          <a:p>
            <a:pPr marL="723900" indent="-450850" algn="just">
              <a:lnSpc>
                <a:spcPct val="150000"/>
              </a:lnSpc>
            </a:pPr>
            <a:endParaRPr lang="es-MX" dirty="0" smtClean="0">
              <a:latin typeface="Arial" pitchFamily="34" charset="0"/>
              <a:cs typeface="Arial" pitchFamily="34" charset="0"/>
            </a:endParaRPr>
          </a:p>
          <a:p>
            <a:pPr marL="723900" indent="-450850" algn="just">
              <a:lnSpc>
                <a:spcPct val="150000"/>
              </a:lnSpc>
              <a:buFont typeface="Wingdings" pitchFamily="2" charset="2"/>
              <a:buChar char="Ø"/>
            </a:pPr>
            <a:r>
              <a:rPr lang="es-MX" dirty="0" smtClean="0">
                <a:latin typeface="Arial" pitchFamily="34" charset="0"/>
                <a:cs typeface="Arial" pitchFamily="34" charset="0"/>
              </a:rPr>
              <a:t> De las inversiones financieras revelará tipo y monto, su clasificación en corto y largo plazo separando aquéllas que su vencimiento sea menor a 3 meses.</a:t>
            </a:r>
          </a:p>
          <a:p>
            <a:pPr>
              <a:lnSpc>
                <a:spcPct val="150000"/>
              </a:lnSpc>
              <a:buFont typeface="Wingdings" pitchFamily="2" charset="2"/>
              <a:buChar char="q"/>
            </a:pPr>
            <a:endParaRPr lang="es-MX" dirty="0" smtClean="0">
              <a:latin typeface="Arial" pitchFamily="34" charset="0"/>
              <a:cs typeface="Arial" pitchFamily="34" charset="0"/>
            </a:endParaRPr>
          </a:p>
          <a:p>
            <a:endParaRPr lang="es-MX" sz="1400" dirty="0">
              <a:latin typeface="Arial" pitchFamily="34" charset="0"/>
              <a:cs typeface="Arial" pitchFamily="34" charset="0"/>
            </a:endParaRPr>
          </a:p>
        </p:txBody>
      </p:sp>
      <p:sp>
        <p:nvSpPr>
          <p:cNvPr id="4" name="3 Rectángulo"/>
          <p:cNvSpPr/>
          <p:nvPr/>
        </p:nvSpPr>
        <p:spPr>
          <a:xfrm>
            <a:off x="611560" y="836712"/>
            <a:ext cx="77048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MISMAS QUE SE HAN ABORDADO EN EL ANÁLISIS DE LOS ESTADOS FINANCIEROS</a:t>
            </a:r>
            <a:endParaRPr lang="es-MX" dirty="0"/>
          </a:p>
        </p:txBody>
      </p:sp>
    </p:spTree>
  </p:cSld>
  <p:clrMapOvr>
    <a:masterClrMapping/>
  </p:clrMapOvr>
  <p:transition>
    <p:pull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491282"/>
          </a:xfrm>
          <a:prstGeom prst="rect">
            <a:avLst/>
          </a:prstGeom>
          <a:noFill/>
        </p:spPr>
        <p:txBody>
          <a:bodyPr wrap="square" rtlCol="0">
            <a:spAutoFit/>
          </a:bodyPr>
          <a:lstStyle/>
          <a:p>
            <a:r>
              <a:rPr lang="es-ES" sz="2400" b="1" u="sng" cap="small" dirty="0" smtClean="0">
                <a:latin typeface="Arial" pitchFamily="34" charset="0"/>
                <a:cs typeface="Arial" pitchFamily="34" charset="0"/>
              </a:rPr>
              <a:t>1. Estado de Situación Financiera</a:t>
            </a:r>
          </a:p>
          <a:p>
            <a:endParaRPr lang="es-MX" sz="1600" b="1" dirty="0" smtClean="0">
              <a:solidFill>
                <a:srgbClr val="0070C0"/>
              </a:solidFill>
              <a:latin typeface="Arial" pitchFamily="34" charset="0"/>
              <a:cs typeface="Arial" pitchFamily="34" charset="0"/>
            </a:endParaRPr>
          </a:p>
          <a:p>
            <a:r>
              <a:rPr lang="es-MX" sz="1600" b="1" dirty="0" smtClean="0">
                <a:solidFill>
                  <a:srgbClr val="0070C0"/>
                </a:solidFill>
                <a:latin typeface="Arial" pitchFamily="34" charset="0"/>
                <a:cs typeface="Arial" pitchFamily="34" charset="0"/>
              </a:rPr>
              <a:t>ACTIVO</a:t>
            </a:r>
            <a:endParaRPr lang="es-MX" sz="2400" b="1" dirty="0" smtClean="0">
              <a:latin typeface="Arial" pitchFamily="34" charset="0"/>
              <a:cs typeface="Arial" pitchFamily="34" charset="0"/>
            </a:endParaRPr>
          </a:p>
          <a:p>
            <a:pPr marL="182563" indent="-182563">
              <a:lnSpc>
                <a:spcPct val="150000"/>
              </a:lnSpc>
              <a:buFont typeface="Wingdings" pitchFamily="2" charset="2"/>
              <a:buChar char="q"/>
            </a:pPr>
            <a:r>
              <a:rPr lang="es-MX" b="1" dirty="0" smtClean="0">
                <a:latin typeface="Arial" pitchFamily="34" charset="0"/>
                <a:cs typeface="Arial" pitchFamily="34" charset="0"/>
              </a:rPr>
              <a:t>Derechos a recibir Efectivo y Equivalentes y Bienes o Servicios a Recibir</a:t>
            </a:r>
          </a:p>
          <a:p>
            <a:pPr marL="800100" lvl="1" indent="-342900" algn="just">
              <a:lnSpc>
                <a:spcPct val="120000"/>
              </a:lnSpc>
              <a:buFont typeface="+mj-lt"/>
              <a:buAutoNum type="arabicPeriod" startAt="2"/>
            </a:pPr>
            <a:r>
              <a:rPr lang="es-MX" sz="1600" dirty="0" smtClean="0">
                <a:latin typeface="Arial" pitchFamily="34" charset="0"/>
                <a:cs typeface="Arial" pitchFamily="34" charset="0"/>
              </a:rPr>
              <a:t>Informará el monto que se encuentre pendiente de cobro y por recuperar hasta cinco ejercicios anteriores, así mismo deberán considerar los montos sujetos a algún tipo de juicio con una antigüedad mayor a la señalada y la factibilidad de cobro.</a:t>
            </a:r>
          </a:p>
          <a:p>
            <a:pPr marL="800100" lvl="1" indent="-342900" algn="just">
              <a:lnSpc>
                <a:spcPct val="120000"/>
              </a:lnSpc>
              <a:buFont typeface="+mj-lt"/>
              <a:buAutoNum type="arabicPeriod" startAt="2"/>
            </a:pPr>
            <a:endParaRPr lang="es-MX" sz="1600" dirty="0" smtClean="0">
              <a:latin typeface="Arial" pitchFamily="34" charset="0"/>
              <a:cs typeface="Arial" pitchFamily="34" charset="0"/>
            </a:endParaRPr>
          </a:p>
          <a:p>
            <a:pPr marL="800100" lvl="1" indent="-342900" algn="just">
              <a:lnSpc>
                <a:spcPct val="120000"/>
              </a:lnSpc>
              <a:buFont typeface="+mj-lt"/>
              <a:buAutoNum type="arabicPeriod" startAt="2"/>
            </a:pPr>
            <a:r>
              <a:rPr lang="es-MX" sz="1600" dirty="0" smtClean="0">
                <a:latin typeface="Arial" pitchFamily="34" charset="0"/>
                <a:cs typeface="Arial" pitchFamily="34" charset="0"/>
              </a:rPr>
              <a:t>Elaborará, de manera agrupada, los derechos a recibir efectivo y equivalentes, y bienes o servicios a recibir, (excepto cuentas por cobrar de contribuciones o fideicomisos que se encuentran dentro de inversiones financieras, participaciones y aportaciones de capital) en una desagregación por su vencimiento en días a 90, 180, menor o igual a 365 y mayor a 365. </a:t>
            </a:r>
          </a:p>
          <a:p>
            <a:pPr marL="800100" lvl="1" indent="-342900" algn="just">
              <a:lnSpc>
                <a:spcPct val="120000"/>
              </a:lnSpc>
            </a:pPr>
            <a:endParaRPr lang="es-MX" sz="1600" dirty="0" smtClean="0">
              <a:latin typeface="Arial" pitchFamily="34" charset="0"/>
              <a:cs typeface="Arial" pitchFamily="34" charset="0"/>
            </a:endParaRPr>
          </a:p>
          <a:p>
            <a:pPr marL="800100" lvl="1" indent="12700" algn="just">
              <a:lnSpc>
                <a:spcPct val="120000"/>
              </a:lnSpc>
            </a:pPr>
            <a:r>
              <a:rPr lang="es-MX" sz="1600" dirty="0" smtClean="0">
                <a:latin typeface="Arial" pitchFamily="34" charset="0"/>
                <a:cs typeface="Arial" pitchFamily="34" charset="0"/>
              </a:rPr>
              <a:t>Adicionalmente, se informará de las características cualitativas relevantes que le afecten a estas cuentas.</a:t>
            </a:r>
          </a:p>
          <a:p>
            <a:pPr algn="just"/>
            <a:endParaRPr lang="es-MX" sz="1600"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000108"/>
            <a:ext cx="7286676" cy="7309693"/>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b="1"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Disponibles para su Transformación o Consumo (inventarios)</a:t>
            </a:r>
          </a:p>
          <a:p>
            <a:pPr marL="800100" lvl="1" indent="-342900" algn="just">
              <a:lnSpc>
                <a:spcPct val="150000"/>
              </a:lnSpc>
              <a:buFont typeface="+mj-lt"/>
              <a:buAutoNum type="arabicPeriod" startAt="4"/>
            </a:pPr>
            <a:r>
              <a:rPr lang="es-MX" sz="1400" dirty="0" smtClean="0">
                <a:latin typeface="Arial" pitchFamily="34" charset="0"/>
                <a:cs typeface="Arial" pitchFamily="34" charset="0"/>
              </a:rPr>
              <a:t>Se clasificarán como bienes disponibles para su transformación aquéllos que se encuentren dentro de la cuenta Inventarios. Esta nota aplica para aquellos entes públicos que realicen algún proceso de transformación y/o elaboración de bienes.</a:t>
            </a:r>
          </a:p>
          <a:p>
            <a:pPr marL="800100" lvl="1" indent="12700" algn="just">
              <a:lnSpc>
                <a:spcPct val="150000"/>
              </a:lnSpc>
            </a:pPr>
            <a:r>
              <a:rPr lang="es-MX" sz="1400" dirty="0" smtClean="0">
                <a:latin typeface="Arial" pitchFamily="34" charset="0"/>
                <a:cs typeface="Arial" pitchFamily="34" charset="0"/>
              </a:rPr>
              <a:t>En la nota se informará del sistema de costeo y método de valuación aplicados a los inventarios, así como la conveniencia de su aplicación dada la naturaleza de los mismos. Adicionalmente, se revelará el impacto en la información financiera por cambios en el método o sistema.</a:t>
            </a:r>
          </a:p>
          <a:p>
            <a:pPr marL="800100" lvl="1" indent="12700" algn="just">
              <a:lnSpc>
                <a:spcPct val="150000"/>
              </a:lnSpc>
            </a:pPr>
            <a:endParaRPr lang="es-MX" sz="1400" dirty="0" smtClean="0">
              <a:latin typeface="Arial" pitchFamily="34" charset="0"/>
              <a:cs typeface="Arial" pitchFamily="34" charset="0"/>
            </a:endParaRPr>
          </a:p>
          <a:p>
            <a:pPr marL="812800" lvl="1" indent="-355600" algn="just">
              <a:lnSpc>
                <a:spcPct val="150000"/>
              </a:lnSpc>
              <a:buFont typeface="+mj-lt"/>
              <a:buAutoNum type="arabicPeriod" startAt="5"/>
            </a:pPr>
            <a:r>
              <a:rPr lang="es-MX" sz="1400" dirty="0" smtClean="0">
                <a:latin typeface="Arial" pitchFamily="34" charset="0"/>
                <a:cs typeface="Arial" pitchFamily="34" charset="0"/>
              </a:rPr>
              <a:t>De la cuenta Almacén se informará acerca del método de valuación, así como la conveniencia de su aplicación. Adicionalmente, se revelará el impacto en la información financiera por cambios en el método.</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986254"/>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Inversiones Financieras</a:t>
            </a:r>
          </a:p>
          <a:p>
            <a:pPr algn="just">
              <a:lnSpc>
                <a:spcPct val="150000"/>
              </a:lnSpc>
            </a:pPr>
            <a:endParaRPr lang="es-MX"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De la cuenta Inversiones financieras, que considera los fideicomisos, se informará de éstos los recursos asignados por tipo* y monto, y características significativas que tengan o puedan tener alguna incidencia en las mismas.</a:t>
            </a:r>
          </a:p>
          <a:p>
            <a:pPr marL="800100" lvl="1" indent="-342900" algn="just">
              <a:lnSpc>
                <a:spcPct val="150000"/>
              </a:lnSpc>
              <a:buFont typeface="+mj-lt"/>
              <a:buAutoNum type="arabicPeriod" startAt="6"/>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6"/>
            </a:pPr>
            <a:r>
              <a:rPr lang="es-MX" sz="1600" dirty="0" smtClean="0">
                <a:latin typeface="Arial" pitchFamily="34" charset="0"/>
                <a:cs typeface="Arial" pitchFamily="34" charset="0"/>
              </a:rPr>
              <a:t>Se informará de las inversiones financieras, los saldos de las participaciones y aportaciones de capital.</a:t>
            </a:r>
          </a:p>
          <a:p>
            <a:pPr lvl="1" algn="just"/>
            <a:endParaRPr lang="es-MX" sz="16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
        <p:nvSpPr>
          <p:cNvPr id="4" name="3 CuadroTexto"/>
          <p:cNvSpPr txBox="1"/>
          <p:nvPr/>
        </p:nvSpPr>
        <p:spPr>
          <a:xfrm>
            <a:off x="285720" y="6190798"/>
            <a:ext cx="7847463" cy="738664"/>
          </a:xfrm>
          <a:prstGeom prst="rect">
            <a:avLst/>
          </a:prstGeom>
          <a:noFill/>
        </p:spPr>
        <p:txBody>
          <a:bodyPr wrap="square" rtlCol="0">
            <a:spAutoFit/>
          </a:bodyPr>
          <a:lstStyle/>
          <a:p>
            <a:pPr marL="177800" indent="-177800" algn="r"/>
            <a:r>
              <a:rPr lang="es-MX" sz="1400" b="1" dirty="0" smtClean="0">
                <a:latin typeface="Arial" pitchFamily="34" charset="0"/>
                <a:cs typeface="Arial" pitchFamily="34" charset="0"/>
              </a:rPr>
              <a:t>*   </a:t>
            </a:r>
            <a:r>
              <a:rPr lang="es-MX" sz="1400" b="1" dirty="0" smtClean="0">
                <a:solidFill>
                  <a:srgbClr val="0070C0"/>
                </a:solidFill>
                <a:latin typeface="Arial" pitchFamily="34" charset="0"/>
                <a:cs typeface="Arial" pitchFamily="34" charset="0"/>
              </a:rPr>
              <a:t>No Empresariales y No Financieros, Empresariales No Financieros con Participación Estatal Mayoritaria.</a:t>
            </a:r>
          </a:p>
          <a:p>
            <a:endParaRPr lang="es-MX" sz="1400" b="1" dirty="0">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6940361"/>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Bienes Muebles, Inmuebles e Intangibles</a:t>
            </a: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B050"/>
                </a:solidFill>
                <a:latin typeface="Arial" pitchFamily="34" charset="0"/>
                <a:cs typeface="Arial" pitchFamily="34" charset="0"/>
              </a:rPr>
              <a:t>Bienes Muebles e Inmuebles</a:t>
            </a:r>
            <a:r>
              <a:rPr lang="es-MX" sz="1600" u="sng" dirty="0" smtClean="0">
                <a:latin typeface="Arial" pitchFamily="34" charset="0"/>
                <a:cs typeface="Arial" pitchFamily="34" charset="0"/>
              </a:rPr>
              <a:t>,</a:t>
            </a:r>
            <a:r>
              <a:rPr lang="es-MX" sz="1600" dirty="0" smtClean="0">
                <a:latin typeface="Arial" pitchFamily="34" charset="0"/>
                <a:cs typeface="Arial" pitchFamily="34" charset="0"/>
              </a:rPr>
              <a:t> el </a:t>
            </a:r>
            <a:r>
              <a:rPr lang="es-MX" sz="1600" b="1" dirty="0" smtClean="0">
                <a:solidFill>
                  <a:srgbClr val="00B0F0"/>
                </a:solidFill>
                <a:latin typeface="Arial" pitchFamily="34" charset="0"/>
                <a:cs typeface="Arial" pitchFamily="34" charset="0"/>
              </a:rPr>
              <a:t>monto de la depreciación </a:t>
            </a:r>
            <a:r>
              <a:rPr lang="es-MX" sz="1600" dirty="0" smtClean="0">
                <a:latin typeface="Arial" pitchFamily="34" charset="0"/>
                <a:cs typeface="Arial" pitchFamily="34" charset="0"/>
              </a:rPr>
              <a:t>del ejercicio y la acumulada, el </a:t>
            </a:r>
            <a:r>
              <a:rPr lang="es-MX" sz="1600" b="1" dirty="0" smtClean="0">
                <a:solidFill>
                  <a:schemeClr val="accent6">
                    <a:lumMod val="75000"/>
                  </a:schemeClr>
                </a:solidFill>
                <a:latin typeface="Arial" pitchFamily="34" charset="0"/>
                <a:cs typeface="Arial" pitchFamily="34" charset="0"/>
              </a:rPr>
              <a:t>método de depreciación</a:t>
            </a:r>
            <a:r>
              <a:rPr lang="es-MX" sz="1600" dirty="0" smtClean="0">
                <a:latin typeface="Arial" pitchFamily="34" charset="0"/>
                <a:cs typeface="Arial" pitchFamily="34" charset="0"/>
              </a:rPr>
              <a:t>, tasas aplicadas y los criterios de aplicación de los mismos. Asimismo, se informará de las características significativas del estado en que se encuentren los activos.</a:t>
            </a:r>
          </a:p>
          <a:p>
            <a:pPr marL="800100" lvl="1" indent="-342900" algn="just">
              <a:lnSpc>
                <a:spcPct val="150000"/>
              </a:lnSpc>
              <a:buFont typeface="+mj-lt"/>
              <a:buAutoNum type="arabicPeriod" startAt="8"/>
            </a:pPr>
            <a:endParaRPr lang="es-MX" sz="1600" dirty="0" smtClean="0">
              <a:latin typeface="Arial" pitchFamily="34" charset="0"/>
              <a:cs typeface="Arial" pitchFamily="34" charset="0"/>
            </a:endParaRPr>
          </a:p>
          <a:p>
            <a:pPr marL="800100" lvl="1" indent="-342900" algn="just">
              <a:lnSpc>
                <a:spcPct val="150000"/>
              </a:lnSpc>
              <a:buFont typeface="+mj-lt"/>
              <a:buAutoNum type="arabicPeriod" startAt="8"/>
            </a:pPr>
            <a:r>
              <a:rPr lang="es-MX" sz="1600" dirty="0" smtClean="0">
                <a:latin typeface="Arial" pitchFamily="34" charset="0"/>
                <a:cs typeface="Arial" pitchFamily="34" charset="0"/>
              </a:rPr>
              <a:t>Se informará de manera agrupada por cuenta, los rubros de </a:t>
            </a:r>
            <a:r>
              <a:rPr lang="es-MX" sz="1600" b="1" u="sng" dirty="0" smtClean="0">
                <a:solidFill>
                  <a:srgbClr val="002060"/>
                </a:solidFill>
                <a:latin typeface="Arial" pitchFamily="34" charset="0"/>
                <a:cs typeface="Arial" pitchFamily="34" charset="0"/>
              </a:rPr>
              <a:t>activos intangibles y diferidos</a:t>
            </a:r>
            <a:r>
              <a:rPr lang="es-MX" sz="1600" dirty="0" smtClean="0">
                <a:latin typeface="Arial" pitchFamily="34" charset="0"/>
                <a:cs typeface="Arial" pitchFamily="34" charset="0"/>
              </a:rPr>
              <a:t>, su monto y naturaleza, amortización del ejercicio, amortización acumulada, tasa y método aplicados. </a:t>
            </a:r>
          </a:p>
          <a:p>
            <a:pPr lvl="1" algn="just"/>
            <a:endParaRPr lang="es-MX" sz="1600" dirty="0" smtClean="0">
              <a:latin typeface="Arial" pitchFamily="34" charset="0"/>
              <a:cs typeface="Arial" pitchFamily="34" charset="0"/>
            </a:endParaRPr>
          </a:p>
          <a:p>
            <a:pPr lvl="1" algn="just"/>
            <a:endParaRPr lang="es-MX" sz="1400"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lvl="1"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093702"/>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Estimaciones y Deterioros</a:t>
            </a:r>
          </a:p>
          <a:p>
            <a:pPr marL="800100" lvl="1" indent="-342900" algn="just">
              <a:lnSpc>
                <a:spcPct val="150000"/>
              </a:lnSpc>
              <a:buFont typeface="+mj-lt"/>
              <a:buAutoNum type="arabicPeriod" startAt="10"/>
            </a:pPr>
            <a:r>
              <a:rPr lang="es-MX" dirty="0" smtClean="0">
                <a:latin typeface="Arial" pitchFamily="34" charset="0"/>
                <a:cs typeface="Arial" pitchFamily="34" charset="0"/>
              </a:rPr>
              <a:t>Se informarán los criterios utilizados para la determinación de las estimaciones; por ejemplo: </a:t>
            </a:r>
            <a:r>
              <a:rPr lang="es-MX" b="1" dirty="0" smtClean="0">
                <a:solidFill>
                  <a:srgbClr val="0070C0"/>
                </a:solidFill>
                <a:latin typeface="Arial" pitchFamily="34" charset="0"/>
                <a:cs typeface="Arial" pitchFamily="34" charset="0"/>
              </a:rPr>
              <a:t>estimación de cuentas incobrables</a:t>
            </a:r>
            <a:r>
              <a:rPr lang="es-MX" dirty="0" smtClean="0">
                <a:latin typeface="Arial" pitchFamily="34" charset="0"/>
                <a:cs typeface="Arial" pitchFamily="34" charset="0"/>
              </a:rPr>
              <a:t>, </a:t>
            </a:r>
            <a:r>
              <a:rPr lang="es-MX" b="1" dirty="0" smtClean="0">
                <a:solidFill>
                  <a:schemeClr val="accent6">
                    <a:lumMod val="75000"/>
                  </a:schemeClr>
                </a:solidFill>
                <a:latin typeface="Arial" pitchFamily="34" charset="0"/>
                <a:cs typeface="Arial" pitchFamily="34" charset="0"/>
              </a:rPr>
              <a:t>estimación de inventarios</a:t>
            </a:r>
            <a:r>
              <a:rPr lang="es-MX" dirty="0" smtClean="0">
                <a:latin typeface="Arial" pitchFamily="34" charset="0"/>
                <a:cs typeface="Arial" pitchFamily="34" charset="0"/>
              </a:rPr>
              <a:t>, </a:t>
            </a:r>
            <a:r>
              <a:rPr lang="es-MX" b="1" dirty="0" smtClean="0">
                <a:solidFill>
                  <a:srgbClr val="00B050"/>
                </a:solidFill>
                <a:latin typeface="Arial" pitchFamily="34" charset="0"/>
                <a:cs typeface="Arial" pitchFamily="34" charset="0"/>
              </a:rPr>
              <a:t>deterioro de activos biológicos </a:t>
            </a:r>
            <a:r>
              <a:rPr lang="es-MX" dirty="0" smtClean="0">
                <a:latin typeface="Arial" pitchFamily="34" charset="0"/>
                <a:cs typeface="Arial" pitchFamily="34" charset="0"/>
              </a:rPr>
              <a:t>y cualquier otra que aplique.</a:t>
            </a: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13" name="12 CuadroTexto"/>
          <p:cNvSpPr txBox="1"/>
          <p:nvPr/>
        </p:nvSpPr>
        <p:spPr>
          <a:xfrm>
            <a:off x="500034" y="1214422"/>
            <a:ext cx="7286676" cy="5509200"/>
          </a:xfrm>
          <a:prstGeom prst="rect">
            <a:avLst/>
          </a:prstGeom>
          <a:noFill/>
        </p:spPr>
        <p:txBody>
          <a:bodyPr wrap="square" rtlCol="0">
            <a:spAutoFit/>
          </a:bodyPr>
          <a:lstStyle/>
          <a:p>
            <a:pPr marL="457200" indent="-457200">
              <a:buAutoNum type="arabicPeriod"/>
            </a:pPr>
            <a:r>
              <a:rPr lang="es-ES" sz="2400" b="1" u="sng" cap="small" dirty="0" smtClean="0">
                <a:latin typeface="Arial" pitchFamily="34" charset="0"/>
                <a:cs typeface="Arial" pitchFamily="34" charset="0"/>
              </a:rPr>
              <a:t>Estado de Situación Financiera</a:t>
            </a:r>
          </a:p>
          <a:p>
            <a:pPr marL="342900" indent="-342900">
              <a:lnSpc>
                <a:spcPct val="150000"/>
              </a:lnSpc>
            </a:pPr>
            <a:r>
              <a:rPr lang="es-MX" b="1" dirty="0" smtClean="0">
                <a:solidFill>
                  <a:srgbClr val="0070C0"/>
                </a:solidFill>
                <a:latin typeface="Arial" pitchFamily="34" charset="0"/>
                <a:cs typeface="Arial" pitchFamily="34" charset="0"/>
              </a:rPr>
              <a:t>ACTIVO</a:t>
            </a:r>
            <a:endParaRPr lang="es-MX" sz="2800" dirty="0" smtClean="0">
              <a:latin typeface="Arial" pitchFamily="34" charset="0"/>
              <a:cs typeface="Arial" pitchFamily="34" charset="0"/>
            </a:endParaRPr>
          </a:p>
          <a:p>
            <a:pPr marL="342900" indent="-342900">
              <a:lnSpc>
                <a:spcPct val="150000"/>
              </a:lnSpc>
              <a:buAutoNum type="arabicPeriod"/>
            </a:pPr>
            <a:endParaRPr lang="es-MX" dirty="0" smtClean="0">
              <a:latin typeface="Arial" pitchFamily="34" charset="0"/>
              <a:cs typeface="Arial" pitchFamily="34" charset="0"/>
            </a:endParaRPr>
          </a:p>
          <a:p>
            <a:pPr algn="just">
              <a:lnSpc>
                <a:spcPct val="150000"/>
              </a:lnSpc>
              <a:buFont typeface="Wingdings" pitchFamily="2" charset="2"/>
              <a:buChar char="q"/>
            </a:pPr>
            <a:r>
              <a:rPr lang="es-MX" b="1" dirty="0" smtClean="0">
                <a:latin typeface="Arial" pitchFamily="34" charset="0"/>
                <a:cs typeface="Arial" pitchFamily="34" charset="0"/>
              </a:rPr>
              <a:t>Otros Activos</a:t>
            </a:r>
          </a:p>
          <a:p>
            <a:pPr marL="800100" lvl="1" indent="-342900" algn="just">
              <a:lnSpc>
                <a:spcPct val="150000"/>
              </a:lnSpc>
              <a:buFont typeface="+mj-lt"/>
              <a:buAutoNum type="arabicPeriod" startAt="11"/>
            </a:pPr>
            <a:r>
              <a:rPr lang="es-MX" dirty="0" smtClean="0">
                <a:latin typeface="Arial" pitchFamily="34" charset="0"/>
                <a:cs typeface="Arial" pitchFamily="34" charset="0"/>
              </a:rPr>
              <a:t>De las cuentas de otros activos se informará por tipo de bienes muebles, inmuebles y otros, los montos totales asociados y sus características cualitativas significativas que les impacten financieramente</a:t>
            </a:r>
          </a:p>
          <a:p>
            <a:pPr algn="just">
              <a:lnSpc>
                <a:spcPct val="150000"/>
              </a:lnSpc>
            </a:pPr>
            <a:endParaRPr lang="es-MX"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algn="just"/>
            <a:endParaRPr lang="es-MX" sz="1400" b="1" dirty="0" smtClean="0">
              <a:latin typeface="Arial" pitchFamily="34" charset="0"/>
              <a:cs typeface="Arial" pitchFamily="34" charset="0"/>
            </a:endParaRPr>
          </a:p>
          <a:p>
            <a:pPr marL="266700" indent="-266700"/>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endParaRPr lang="es-MX" sz="1400" dirty="0">
              <a:latin typeface="Arial" pitchFamily="34" charset="0"/>
              <a:cs typeface="Arial" pitchFamily="34" charset="0"/>
            </a:endParaRPr>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00034" y="357166"/>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5 CuadroTexto"/>
          <p:cNvSpPr txBox="1"/>
          <p:nvPr/>
        </p:nvSpPr>
        <p:spPr>
          <a:xfrm>
            <a:off x="500034" y="1357298"/>
            <a:ext cx="7215238" cy="830997"/>
          </a:xfrm>
          <a:prstGeom prst="rect">
            <a:avLst/>
          </a:prstGeom>
          <a:noFill/>
        </p:spPr>
        <p:txBody>
          <a:bodyPr wrap="square" rtlCol="0">
            <a:spAutoFit/>
          </a:bodyPr>
          <a:lstStyle/>
          <a:p>
            <a:pPr algn="ctr"/>
            <a:r>
              <a:rPr lang="es-MX" sz="2400" b="1" dirty="0" smtClean="0">
                <a:solidFill>
                  <a:srgbClr val="7030A0"/>
                </a:solidFill>
                <a:latin typeface="Arial" pitchFamily="34" charset="0"/>
                <a:cs typeface="Arial" pitchFamily="34" charset="0"/>
              </a:rPr>
              <a:t>FACULTAD EXCLUSIVA DE LA CÁMARA DE DIPUTADOS</a:t>
            </a:r>
            <a:endParaRPr lang="es-MX" sz="2400" dirty="0">
              <a:solidFill>
                <a:srgbClr val="7030A0"/>
              </a:solidFill>
              <a:latin typeface="Arial" pitchFamily="34" charset="0"/>
              <a:cs typeface="Arial" pitchFamily="34" charset="0"/>
            </a:endParaRPr>
          </a:p>
        </p:txBody>
      </p:sp>
      <p:sp>
        <p:nvSpPr>
          <p:cNvPr id="8" name="2 Marcador de contenido"/>
          <p:cNvSpPr>
            <a:spLocks noGrp="1"/>
          </p:cNvSpPr>
          <p:nvPr>
            <p:ph idx="1"/>
          </p:nvPr>
        </p:nvSpPr>
        <p:spPr>
          <a:xfrm>
            <a:off x="500034" y="2285992"/>
            <a:ext cx="7158030" cy="4500594"/>
          </a:xfrm>
        </p:spPr>
        <p:txBody>
          <a:bodyPr>
            <a:normAutofit lnSpcReduction="10000"/>
          </a:bodyPr>
          <a:lstStyle/>
          <a:p>
            <a:pPr marL="0" indent="0" algn="just">
              <a:lnSpc>
                <a:spcPct val="150000"/>
              </a:lnSpc>
              <a:buNone/>
            </a:pPr>
            <a:r>
              <a:rPr lang="es-MX" dirty="0" smtClean="0">
                <a:latin typeface="Arial" pitchFamily="34" charset="0"/>
                <a:cs typeface="Arial" pitchFamily="34" charset="0"/>
              </a:rPr>
              <a:t>Revisar Cuenta </a:t>
            </a:r>
            <a:r>
              <a:rPr lang="es-MX" dirty="0">
                <a:latin typeface="Arial" pitchFamily="34" charset="0"/>
                <a:cs typeface="Arial" pitchFamily="34" charset="0"/>
              </a:rPr>
              <a:t>Pública del año </a:t>
            </a:r>
            <a:r>
              <a:rPr lang="es-MX" dirty="0" smtClean="0">
                <a:latin typeface="Arial" pitchFamily="34" charset="0"/>
                <a:cs typeface="Arial" pitchFamily="34" charset="0"/>
              </a:rPr>
              <a:t>anterior para: </a:t>
            </a:r>
          </a:p>
          <a:p>
            <a:pPr lvl="1" algn="just">
              <a:lnSpc>
                <a:spcPct val="150000"/>
              </a:lnSpc>
            </a:pPr>
            <a:r>
              <a:rPr lang="es-MX" dirty="0" smtClean="0">
                <a:latin typeface="Arial" pitchFamily="34" charset="0"/>
                <a:cs typeface="Arial" pitchFamily="34" charset="0"/>
              </a:rPr>
              <a:t>Evaluar </a:t>
            </a:r>
            <a:r>
              <a:rPr lang="es-MX" dirty="0">
                <a:latin typeface="Arial" pitchFamily="34" charset="0"/>
                <a:cs typeface="Arial" pitchFamily="34" charset="0"/>
              </a:rPr>
              <a:t>los resultados de la gestión financiera,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Comprobar </a:t>
            </a:r>
            <a:r>
              <a:rPr lang="es-MX" dirty="0">
                <a:latin typeface="Arial" pitchFamily="34" charset="0"/>
                <a:cs typeface="Arial" pitchFamily="34" charset="0"/>
              </a:rPr>
              <a:t>si se ha ajustado a los criterios señalados por el Presupuesto y </a:t>
            </a:r>
            <a:endParaRPr lang="es-MX" dirty="0" smtClean="0">
              <a:latin typeface="Arial" pitchFamily="34" charset="0"/>
              <a:cs typeface="Arial" pitchFamily="34" charset="0"/>
            </a:endParaRPr>
          </a:p>
          <a:p>
            <a:pPr lvl="1" algn="just">
              <a:lnSpc>
                <a:spcPct val="150000"/>
              </a:lnSpc>
            </a:pPr>
            <a:r>
              <a:rPr lang="es-MX" dirty="0" smtClean="0">
                <a:latin typeface="Arial" pitchFamily="34" charset="0"/>
                <a:cs typeface="Arial" pitchFamily="34" charset="0"/>
              </a:rPr>
              <a:t>Verificar </a:t>
            </a:r>
            <a:r>
              <a:rPr lang="es-MX" dirty="0">
                <a:latin typeface="Arial" pitchFamily="34" charset="0"/>
                <a:cs typeface="Arial" pitchFamily="34" charset="0"/>
              </a:rPr>
              <a:t>el cumplimiento de los objetivos contenidos en los programas</a:t>
            </a:r>
            <a:r>
              <a:rPr lang="es-MX" dirty="0" smtClean="0">
                <a:latin typeface="Arial" pitchFamily="34" charset="0"/>
                <a:cs typeface="Arial" pitchFamily="34" charset="0"/>
              </a:rPr>
              <a:t>.</a:t>
            </a:r>
          </a:p>
          <a:p>
            <a:pPr algn="r">
              <a:lnSpc>
                <a:spcPct val="150000"/>
              </a:lnSpc>
              <a:buNone/>
            </a:pPr>
            <a:endParaRPr lang="es-MX" sz="1800" dirty="0" smtClean="0">
              <a:latin typeface="Arial" pitchFamily="34" charset="0"/>
              <a:cs typeface="Arial" pitchFamily="34" charset="0"/>
            </a:endParaRPr>
          </a:p>
          <a:p>
            <a:pPr algn="r">
              <a:lnSpc>
                <a:spcPct val="150000"/>
              </a:lnSpc>
              <a:buNone/>
            </a:pPr>
            <a:r>
              <a:rPr lang="es-MX" sz="1800" dirty="0" smtClean="0">
                <a:latin typeface="Arial" pitchFamily="34" charset="0"/>
                <a:cs typeface="Arial" pitchFamily="34" charset="0"/>
              </a:rPr>
              <a:t>(ART. 74-VI)</a:t>
            </a:r>
            <a:r>
              <a:rPr lang="es-MX" dirty="0">
                <a:latin typeface="Arial" pitchFamily="34" charset="0"/>
                <a:cs typeface="Arial" pitchFamily="34" charset="0"/>
              </a:rPr>
              <a:t> </a:t>
            </a:r>
          </a:p>
          <a:p>
            <a:pPr algn="just">
              <a:lnSpc>
                <a:spcPct val="150000"/>
              </a:lnSpc>
              <a:buNone/>
            </a:pPr>
            <a:endParaRPr lang="es-MX" dirty="0">
              <a:latin typeface="Arial" pitchFamily="34" charset="0"/>
              <a:cs typeface="Arial" pitchFamily="34" charset="0"/>
            </a:endParaRPr>
          </a:p>
          <a:p>
            <a:pPr algn="just">
              <a:lnSpc>
                <a:spcPct val="150000"/>
              </a:lnSpc>
            </a:pPr>
            <a:endParaRPr lang="es-MX"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fontScale="70000" lnSpcReduction="20000"/>
          </a:bodyPr>
          <a:lstStyle/>
          <a:p>
            <a:pPr marL="0">
              <a:buNone/>
            </a:pPr>
            <a:r>
              <a:rPr lang="es-MX" sz="3400" b="1" u="sng" cap="small" dirty="0" smtClean="0">
                <a:latin typeface="Arial" pitchFamily="34" charset="0"/>
                <a:cs typeface="Arial" pitchFamily="34" charset="0"/>
              </a:rPr>
              <a:t>2. </a:t>
            </a:r>
            <a:r>
              <a:rPr lang="es-ES" sz="3400" b="1" u="sng" cap="small" dirty="0" smtClean="0">
                <a:latin typeface="Arial" pitchFamily="34" charset="0"/>
                <a:cs typeface="Arial" pitchFamily="34" charset="0"/>
              </a:rPr>
              <a:t>Estado de Actividades</a:t>
            </a:r>
            <a:endParaRPr lang="es-MX" sz="3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900" b="1" dirty="0" smtClean="0">
                <a:latin typeface="Arial" pitchFamily="34" charset="0"/>
                <a:cs typeface="Arial" pitchFamily="34" charset="0"/>
              </a:rPr>
              <a:t>Ingresos de Gestión</a:t>
            </a:r>
            <a:endParaRPr lang="es-MX" sz="2900" dirty="0" smtClean="0">
              <a:latin typeface="Arial" pitchFamily="34" charset="0"/>
              <a:cs typeface="Arial" pitchFamily="34" charset="0"/>
            </a:endParaRPr>
          </a:p>
          <a:p>
            <a:pPr lvl="0"/>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De los rubros de </a:t>
            </a:r>
            <a:r>
              <a:rPr lang="es-MX" sz="2400" b="1" dirty="0" smtClean="0">
                <a:solidFill>
                  <a:srgbClr val="00B050"/>
                </a:solidFill>
                <a:latin typeface="Arial" pitchFamily="34" charset="0"/>
                <a:cs typeface="Arial" pitchFamily="34" charset="0"/>
              </a:rPr>
              <a:t>impuestos</a:t>
            </a:r>
            <a:r>
              <a:rPr lang="es-MX" sz="2400" dirty="0" smtClean="0">
                <a:latin typeface="Arial" pitchFamily="34" charset="0"/>
                <a:cs typeface="Arial" pitchFamily="34" charset="0"/>
              </a:rPr>
              <a:t>, </a:t>
            </a:r>
            <a:r>
              <a:rPr lang="es-MX" sz="2400" b="1" dirty="0" smtClean="0">
                <a:solidFill>
                  <a:schemeClr val="accent2">
                    <a:lumMod val="75000"/>
                  </a:schemeClr>
                </a:solidFill>
                <a:latin typeface="Arial" pitchFamily="34" charset="0"/>
                <a:cs typeface="Arial" pitchFamily="34" charset="0"/>
              </a:rPr>
              <a:t>contribuciones de mejoras</a:t>
            </a:r>
            <a:r>
              <a:rPr lang="es-MX" sz="2400" dirty="0" smtClean="0">
                <a:latin typeface="Arial" pitchFamily="34" charset="0"/>
                <a:cs typeface="Arial" pitchFamily="34" charset="0"/>
              </a:rPr>
              <a:t>, </a:t>
            </a:r>
            <a:r>
              <a:rPr lang="es-MX" sz="2400" b="1" dirty="0" smtClean="0">
                <a:solidFill>
                  <a:schemeClr val="accent6">
                    <a:lumMod val="75000"/>
                  </a:schemeClr>
                </a:solidFill>
                <a:latin typeface="Arial" pitchFamily="34" charset="0"/>
                <a:cs typeface="Arial" pitchFamily="34" charset="0"/>
              </a:rPr>
              <a:t>derechos</a:t>
            </a:r>
            <a:r>
              <a:rPr lang="es-MX" sz="2400" dirty="0" smtClean="0">
                <a:latin typeface="Arial" pitchFamily="34" charset="0"/>
                <a:cs typeface="Arial" pitchFamily="34" charset="0"/>
              </a:rPr>
              <a:t>, </a:t>
            </a:r>
            <a:r>
              <a:rPr lang="es-MX" sz="2400" b="1" dirty="0" smtClean="0">
                <a:solidFill>
                  <a:srgbClr val="0070C0"/>
                </a:solidFill>
                <a:latin typeface="Arial" pitchFamily="34" charset="0"/>
                <a:cs typeface="Arial" pitchFamily="34" charset="0"/>
              </a:rPr>
              <a:t>productos</a:t>
            </a:r>
            <a:r>
              <a:rPr lang="es-MX" sz="2400" dirty="0" smtClean="0">
                <a:latin typeface="Arial" pitchFamily="34" charset="0"/>
                <a:cs typeface="Arial" pitchFamily="34" charset="0"/>
              </a:rPr>
              <a:t>, </a:t>
            </a:r>
            <a:r>
              <a:rPr lang="es-MX" sz="2400" b="1" dirty="0" smtClean="0">
                <a:solidFill>
                  <a:srgbClr val="FF0000"/>
                </a:solidFill>
                <a:latin typeface="Arial" pitchFamily="34" charset="0"/>
                <a:cs typeface="Arial" pitchFamily="34" charset="0"/>
              </a:rPr>
              <a:t>aprovechamientos</a:t>
            </a:r>
            <a:r>
              <a:rPr lang="es-MX" sz="2400" dirty="0" smtClean="0">
                <a:latin typeface="Arial" pitchFamily="34" charset="0"/>
                <a:cs typeface="Arial" pitchFamily="34" charset="0"/>
              </a:rPr>
              <a:t>, </a:t>
            </a:r>
            <a:r>
              <a:rPr lang="es-MX" sz="2400" b="1" dirty="0" smtClean="0">
                <a:solidFill>
                  <a:schemeClr val="tx2">
                    <a:lumMod val="60000"/>
                    <a:lumOff val="40000"/>
                  </a:schemeClr>
                </a:solidFill>
                <a:latin typeface="Arial" pitchFamily="34" charset="0"/>
                <a:cs typeface="Arial" pitchFamily="34" charset="0"/>
              </a:rPr>
              <a:t>participaciones y aportaciones</a:t>
            </a:r>
            <a:r>
              <a:rPr lang="es-MX" sz="2400" dirty="0" smtClean="0">
                <a:latin typeface="Arial" pitchFamily="34" charset="0"/>
                <a:cs typeface="Arial" pitchFamily="34" charset="0"/>
              </a:rPr>
              <a:t>, y </a:t>
            </a:r>
            <a:r>
              <a:rPr lang="es-MX" sz="2400" dirty="0" smtClean="0">
                <a:solidFill>
                  <a:srgbClr val="00B0F0"/>
                </a:solidFill>
                <a:latin typeface="Arial" pitchFamily="34" charset="0"/>
                <a:cs typeface="Arial" pitchFamily="34" charset="0"/>
              </a:rPr>
              <a:t>transferencias, subsidios, otras ayudas </a:t>
            </a:r>
            <a:r>
              <a:rPr lang="es-MX" sz="2400" dirty="0" smtClean="0">
                <a:latin typeface="Arial" pitchFamily="34" charset="0"/>
                <a:cs typeface="Arial" pitchFamily="34" charset="0"/>
              </a:rPr>
              <a:t>y asignaciones, se informarán los montos totales de cada clase (tercer nivel del CRI), así como de cualquier característica significativa.</a:t>
            </a:r>
          </a:p>
          <a:p>
            <a:pPr marL="342900" lvl="0" indent="-342900" algn="just">
              <a:lnSpc>
                <a:spcPct val="150000"/>
              </a:lnSpc>
              <a:buFont typeface="+mj-lt"/>
              <a:buAutoNum type="arabicPeriod"/>
            </a:pPr>
            <a:endParaRPr lang="es-MX" sz="2400" dirty="0" smtClean="0">
              <a:latin typeface="Arial" pitchFamily="34" charset="0"/>
              <a:cs typeface="Arial" pitchFamily="34" charset="0"/>
            </a:endParaRPr>
          </a:p>
          <a:p>
            <a:pPr marL="342900" lvl="0" indent="-342900" algn="just">
              <a:lnSpc>
                <a:spcPct val="150000"/>
              </a:lnSpc>
              <a:buFont typeface="+mj-lt"/>
              <a:buAutoNum type="arabicPeriod"/>
            </a:pPr>
            <a:r>
              <a:rPr lang="es-MX" sz="2400" dirty="0" smtClean="0">
                <a:latin typeface="Arial" pitchFamily="34" charset="0"/>
                <a:cs typeface="Arial" pitchFamily="34" charset="0"/>
              </a:rPr>
              <a:t>Se informará, de manera agrupada, el tipo, monto y naturaleza de la cuenta de </a:t>
            </a:r>
            <a:r>
              <a:rPr lang="es-MX" sz="2400" b="1" dirty="0" smtClean="0">
                <a:solidFill>
                  <a:srgbClr val="00B0F0"/>
                </a:solidFill>
                <a:latin typeface="Arial" pitchFamily="34" charset="0"/>
                <a:cs typeface="Arial" pitchFamily="34" charset="0"/>
              </a:rPr>
              <a:t>otros ingresos</a:t>
            </a:r>
            <a:r>
              <a:rPr lang="es-MX" sz="2400" dirty="0" smtClean="0">
                <a:latin typeface="Arial" pitchFamily="34" charset="0"/>
                <a:cs typeface="Arial" pitchFamily="34" charset="0"/>
              </a:rPr>
              <a:t>, así mismo se informará de sus características significativas.</a:t>
            </a: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357298"/>
            <a:ext cx="6953248" cy="5027000"/>
          </a:xfrm>
        </p:spPr>
        <p:txBody>
          <a:bodyPr>
            <a:normAutofit/>
          </a:bodyPr>
          <a:lstStyle/>
          <a:p>
            <a:pPr marL="0">
              <a:buNone/>
            </a:pPr>
            <a:r>
              <a:rPr lang="es-MX" sz="2400" b="1" u="sng" cap="small" dirty="0" smtClean="0">
                <a:latin typeface="Arial" pitchFamily="34" charset="0"/>
                <a:cs typeface="Arial" pitchFamily="34" charset="0"/>
              </a:rPr>
              <a:t>2. </a:t>
            </a:r>
            <a:r>
              <a:rPr lang="es-ES" sz="2400" b="1" u="sng" cap="small" dirty="0" smtClean="0">
                <a:latin typeface="Arial" pitchFamily="34" charset="0"/>
                <a:cs typeface="Arial" pitchFamily="34" charset="0"/>
              </a:rPr>
              <a:t>Estado de Actividades</a:t>
            </a:r>
            <a:endParaRPr lang="es-MX" sz="2400" b="1" u="sng" cap="small" dirty="0" smtClean="0">
              <a:latin typeface="Arial" pitchFamily="34" charset="0"/>
              <a:cs typeface="Arial" pitchFamily="34" charset="0"/>
            </a:endParaRPr>
          </a:p>
          <a:p>
            <a:pPr marL="0">
              <a:buNone/>
            </a:pPr>
            <a:endParaRPr lang="es-MX" sz="2400" b="1" u="sng" cap="small" dirty="0" smtClean="0">
              <a:latin typeface="Arial" pitchFamily="34" charset="0"/>
              <a:cs typeface="Arial" pitchFamily="34" charset="0"/>
            </a:endParaRPr>
          </a:p>
          <a:p>
            <a:pPr marL="0">
              <a:buNone/>
            </a:pPr>
            <a:endParaRPr lang="es-MX" sz="8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Gastos y Otras Pérdidas:</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Explicar aquellas cuentas de gastos de funcionamiento, transferencias, subsidios y otras ayudas, participaciones y aportaciones, otros gastos y pérdidas extraordinarias, así como los ingresos y gastos extraordinarios, que en lo individual representen el 10% o más del total de los gastos</a:t>
            </a:r>
            <a:endParaRPr lang="es-MX" sz="2000" dirty="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pull dir="l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188082"/>
            <a:ext cx="7258072" cy="5455628"/>
          </a:xfrm>
        </p:spPr>
        <p:txBody>
          <a:bodyPr>
            <a:normAutofit/>
          </a:bodyPr>
          <a:lstStyle/>
          <a:p>
            <a:pPr>
              <a:buNone/>
            </a:pPr>
            <a:r>
              <a:rPr lang="es-MX" sz="2400" b="1" u="sng" cap="small" dirty="0" smtClean="0">
                <a:latin typeface="Arial" pitchFamily="34" charset="0"/>
                <a:cs typeface="Arial" pitchFamily="34" charset="0"/>
              </a:rPr>
              <a:t>3. </a:t>
            </a:r>
            <a:r>
              <a:rPr lang="es-ES" sz="2400" b="1" u="sng" cap="small" dirty="0" smtClean="0">
                <a:latin typeface="Arial" pitchFamily="34" charset="0"/>
                <a:cs typeface="Arial" pitchFamily="34" charset="0"/>
              </a:rPr>
              <a:t>Estado de Variación en la Hacienda Pública</a:t>
            </a:r>
            <a:endParaRPr lang="es-MX" sz="2400" b="1" u="sng" cap="small" dirty="0" smtClean="0">
              <a:latin typeface="Arial" pitchFamily="34" charset="0"/>
              <a:cs typeface="Arial" pitchFamily="34" charset="0"/>
            </a:endParaRPr>
          </a:p>
          <a:p>
            <a:pPr>
              <a:buNone/>
            </a:pPr>
            <a:endParaRPr lang="es-MX" sz="2400" b="1" u="sng" cap="small"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 las modificaciones al patrimonio contribuido por tipo, naturaleza y monto.</a:t>
            </a:r>
          </a:p>
          <a:p>
            <a:pPr marL="342900" indent="-342900" algn="just">
              <a:lnSpc>
                <a:spcPct val="150000"/>
              </a:lnSpc>
              <a:buFont typeface="+mj-lt"/>
              <a:buAutoNum type="arabicPeriod"/>
            </a:pPr>
            <a:endParaRPr lang="es-MX" sz="2000" dirty="0" smtClean="0">
              <a:latin typeface="Arial" pitchFamily="34" charset="0"/>
              <a:cs typeface="Arial" pitchFamily="34" charset="0"/>
            </a:endParaRPr>
          </a:p>
          <a:p>
            <a:pPr marL="342900" indent="-342900" algn="just">
              <a:lnSpc>
                <a:spcPct val="150000"/>
              </a:lnSpc>
              <a:buFont typeface="+mj-lt"/>
              <a:buAutoNum type="arabicPeriod"/>
            </a:pPr>
            <a:r>
              <a:rPr lang="es-MX" sz="2000" dirty="0" smtClean="0">
                <a:latin typeface="Arial" pitchFamily="34" charset="0"/>
                <a:cs typeface="Arial" pitchFamily="34" charset="0"/>
              </a:rPr>
              <a:t>Se informará, de manera agrupada, acerca del monto y procedencia de los recursos que modifican al patrimonio generado.</a:t>
            </a:r>
          </a:p>
          <a:p>
            <a:endParaRPr lang="es-MX" sz="2000" dirty="0" smtClean="0"/>
          </a:p>
          <a:p>
            <a:pPr>
              <a:buNone/>
            </a:pPr>
            <a:endParaRPr lang="es-MX" sz="2400" b="1" u="sng" cap="small" dirty="0" smtClean="0">
              <a:latin typeface="Arial" pitchFamily="34" charset="0"/>
              <a:cs typeface="Arial" pitchFamily="34" charset="0"/>
            </a:endParaRPr>
          </a:p>
        </p:txBody>
      </p:sp>
      <p:sp>
        <p:nvSpPr>
          <p:cNvPr id="7"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a:buNone/>
            </a:pPr>
            <a:r>
              <a:rPr lang="es-MX" sz="2000" b="1" dirty="0" smtClean="0">
                <a:latin typeface="Arial" pitchFamily="34" charset="0"/>
                <a:cs typeface="Arial" pitchFamily="34" charset="0"/>
              </a:rPr>
              <a:t>Efectivo y equivalentes</a:t>
            </a:r>
            <a:endParaRPr lang="es-MX" sz="2000" dirty="0" smtClean="0">
              <a:latin typeface="Arial" pitchFamily="34" charset="0"/>
              <a:cs typeface="Arial" pitchFamily="34" charset="0"/>
            </a:endParaRPr>
          </a:p>
          <a:p>
            <a:pPr marL="342900" lvl="0" indent="-342900">
              <a:lnSpc>
                <a:spcPct val="150000"/>
              </a:lnSpc>
              <a:buFont typeface="+mj-lt"/>
              <a:buAutoNum type="arabicPeriod"/>
            </a:pPr>
            <a:r>
              <a:rPr lang="es-MX" sz="2000" dirty="0" smtClean="0">
                <a:latin typeface="Arial" pitchFamily="34" charset="0"/>
                <a:cs typeface="Arial" pitchFamily="34" charset="0"/>
              </a:rPr>
              <a:t>El análisis de los </a:t>
            </a:r>
            <a:r>
              <a:rPr lang="es-MX" sz="2000" b="1" dirty="0" smtClean="0">
                <a:latin typeface="Arial" pitchFamily="34" charset="0"/>
                <a:cs typeface="Arial" pitchFamily="34" charset="0"/>
              </a:rPr>
              <a:t>saldos inicial y final </a:t>
            </a:r>
            <a:r>
              <a:rPr lang="es-MX" sz="2000" dirty="0" smtClean="0">
                <a:latin typeface="Arial" pitchFamily="34" charset="0"/>
                <a:cs typeface="Arial" pitchFamily="34" charset="0"/>
              </a:rPr>
              <a:t>que figuran </a:t>
            </a:r>
            <a:r>
              <a:rPr lang="es-MX" sz="2000" b="1" dirty="0" smtClean="0">
                <a:latin typeface="Arial" pitchFamily="34" charset="0"/>
                <a:cs typeface="Arial" pitchFamily="34" charset="0"/>
              </a:rPr>
              <a:t>en la última parte del Estado de Flujo de Efectivo</a:t>
            </a:r>
            <a:r>
              <a:rPr lang="es-MX" sz="2000" dirty="0" smtClean="0">
                <a:latin typeface="Arial" pitchFamily="34" charset="0"/>
                <a:cs typeface="Arial" pitchFamily="34" charset="0"/>
              </a:rPr>
              <a:t> en la cuenta de efectivo y equivalentes es como sigue:</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5" name="4 Tabla"/>
          <p:cNvGraphicFramePr>
            <a:graphicFrameLocks noGrp="1"/>
          </p:cNvGraphicFramePr>
          <p:nvPr/>
        </p:nvGraphicFramePr>
        <p:xfrm>
          <a:off x="214281" y="4198324"/>
          <a:ext cx="7715305" cy="2373948"/>
        </p:xfrm>
        <a:graphic>
          <a:graphicData uri="http://schemas.openxmlformats.org/drawingml/2006/table">
            <a:tbl>
              <a:tblPr/>
              <a:tblGrid>
                <a:gridCol w="5220971"/>
                <a:gridCol w="1284710"/>
                <a:gridCol w="1209624"/>
              </a:tblGrid>
              <a:tr h="344858">
                <a:tc>
                  <a:txBody>
                    <a:bodyPr/>
                    <a:lstStyle/>
                    <a:p>
                      <a:pPr indent="182880" algn="just">
                        <a:lnSpc>
                          <a:spcPts val="1200"/>
                        </a:lnSpc>
                        <a:spcAft>
                          <a:spcPts val="0"/>
                        </a:spcAft>
                      </a:pPr>
                      <a:endParaRPr lang="es-MX" sz="16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2014</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2013</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–Tesorería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Efectivo </a:t>
                      </a:r>
                      <a:r>
                        <a:rPr lang="es-MX" sz="1600" dirty="0">
                          <a:latin typeface="Arial"/>
                          <a:ea typeface="Times New Roman"/>
                        </a:rPr>
                        <a:t>en Bancos- Dependencias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Inversiones </a:t>
                      </a:r>
                      <a:r>
                        <a:rPr lang="es-MX" sz="1600" dirty="0">
                          <a:latin typeface="Arial"/>
                          <a:ea typeface="Times New Roman"/>
                        </a:rPr>
                        <a:t>temporales (hasta 3 meses)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Fondos </a:t>
                      </a:r>
                      <a:r>
                        <a:rPr lang="es-MX" sz="1600" dirty="0">
                          <a:latin typeface="Arial"/>
                          <a:ea typeface="Times New Roman"/>
                        </a:rPr>
                        <a:t>con afectación específica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58">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Depósitos </a:t>
                      </a:r>
                      <a:r>
                        <a:rPr lang="es-MX" sz="1600" dirty="0">
                          <a:latin typeface="Arial"/>
                          <a:ea typeface="Times New Roman"/>
                        </a:rPr>
                        <a:t>de fondos de terceros y otros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304">
                <a:tc>
                  <a:txBody>
                    <a:bodyPr/>
                    <a:lstStyle/>
                    <a:p>
                      <a:pPr indent="182880" algn="just">
                        <a:lnSpc>
                          <a:spcPts val="1200"/>
                        </a:lnSpc>
                        <a:spcAft>
                          <a:spcPts val="0"/>
                        </a:spcAft>
                      </a:pPr>
                      <a:endParaRPr lang="es-MX" sz="1600" dirty="0" smtClean="0">
                        <a:latin typeface="Arial"/>
                        <a:ea typeface="Times New Roman"/>
                      </a:endParaRPr>
                    </a:p>
                    <a:p>
                      <a:pPr indent="182880" algn="just">
                        <a:lnSpc>
                          <a:spcPts val="1200"/>
                        </a:lnSpc>
                        <a:spcAft>
                          <a:spcPts val="0"/>
                        </a:spcAft>
                      </a:pPr>
                      <a:r>
                        <a:rPr lang="es-MX" sz="1600" dirty="0" smtClean="0">
                          <a:latin typeface="Arial"/>
                          <a:ea typeface="Times New Roman"/>
                        </a:rPr>
                        <a:t>Total </a:t>
                      </a:r>
                      <a:r>
                        <a:rPr lang="es-MX" sz="1600" dirty="0">
                          <a:latin typeface="Arial"/>
                          <a:ea typeface="Times New Roman"/>
                        </a:rPr>
                        <a:t>de Efectivo y Equivalentes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endParaRPr>
                    </a:p>
                    <a:p>
                      <a:pPr indent="182880" algn="ctr">
                        <a:lnSpc>
                          <a:spcPts val="1200"/>
                        </a:lnSpc>
                        <a:spcAft>
                          <a:spcPts val="0"/>
                        </a:spcAft>
                      </a:pPr>
                      <a:r>
                        <a:rPr lang="es-MX" sz="1600" dirty="0" smtClean="0">
                          <a:latin typeface="Arial"/>
                          <a:ea typeface="Times New Roman"/>
                        </a:rPr>
                        <a:t>X</a:t>
                      </a:r>
                      <a:endParaRPr lang="es-MX" sz="16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l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fontScale="92500" lnSpcReduction="10000"/>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Font typeface="+mj-lt"/>
              <a:buAutoNum type="arabicPeriod" startAt="2"/>
            </a:pPr>
            <a:r>
              <a:rPr lang="es-MX" sz="2000" dirty="0" smtClean="0">
                <a:latin typeface="Arial" pitchFamily="34" charset="0"/>
                <a:cs typeface="Arial" pitchFamily="34" charset="0"/>
              </a:rPr>
              <a:t>Detallar las adquisiciones de bienes muebles e inmuebles con su monto global y qué porcentaje de estas adquisiciones fueron realizadas mediante subsidios de capital del sector central. Adicionalmente revelar el importe de los pagos que durante el período se hicieron por la compra de los elementos citados.</a:t>
            </a:r>
          </a:p>
          <a:p>
            <a:pPr marL="342900" indent="-342900" algn="just">
              <a:lnSpc>
                <a:spcPct val="150000"/>
              </a:lnSpc>
              <a:buNone/>
            </a:pPr>
            <a:endParaRPr lang="es-MX" sz="2000" dirty="0" smtClean="0">
              <a:latin typeface="Arial" pitchFamily="34" charset="0"/>
              <a:cs typeface="Arial" pitchFamily="34" charset="0"/>
            </a:endParaRPr>
          </a:p>
          <a:p>
            <a:pPr marL="457200" indent="-457200" algn="just">
              <a:lnSpc>
                <a:spcPct val="150000"/>
              </a:lnSpc>
              <a:buFont typeface="+mj-lt"/>
              <a:buAutoNum type="arabicPeriod" startAt="3"/>
            </a:pPr>
            <a:r>
              <a:rPr lang="es-MX" sz="2000" dirty="0" smtClean="0">
                <a:latin typeface="Arial" pitchFamily="34" charset="0"/>
                <a:cs typeface="Arial" pitchFamily="34" charset="0"/>
              </a:rPr>
              <a:t>Conciliación de los Flujos de </a:t>
            </a:r>
            <a:r>
              <a:rPr lang="es-MX" sz="2000" b="1" dirty="0" smtClean="0">
                <a:solidFill>
                  <a:srgbClr val="0070C0"/>
                </a:solidFill>
                <a:latin typeface="Arial" pitchFamily="34" charset="0"/>
                <a:cs typeface="Arial" pitchFamily="34" charset="0"/>
              </a:rPr>
              <a:t>Efectivo Netos de las Actividades de Operación </a:t>
            </a:r>
            <a:r>
              <a:rPr lang="es-MX" sz="2000" b="1" dirty="0" smtClean="0">
                <a:solidFill>
                  <a:srgbClr val="C00000"/>
                </a:solidFill>
                <a:latin typeface="Arial" pitchFamily="34" charset="0"/>
                <a:cs typeface="Arial" pitchFamily="34" charset="0"/>
              </a:rPr>
              <a:t>y</a:t>
            </a:r>
            <a:r>
              <a:rPr lang="es-MX" sz="2000" dirty="0" smtClean="0">
                <a:latin typeface="Arial" pitchFamily="34" charset="0"/>
                <a:cs typeface="Arial" pitchFamily="34" charset="0"/>
              </a:rPr>
              <a:t> la cuenta de </a:t>
            </a:r>
            <a:r>
              <a:rPr lang="es-MX" sz="2000" b="1" dirty="0" smtClean="0">
                <a:solidFill>
                  <a:srgbClr val="C00000"/>
                </a:solidFill>
                <a:latin typeface="Arial" pitchFamily="34" charset="0"/>
                <a:cs typeface="Arial" pitchFamily="34" charset="0"/>
              </a:rPr>
              <a:t>Ahorro/</a:t>
            </a:r>
            <a:r>
              <a:rPr lang="es-MX" sz="2000" b="1" dirty="0" err="1" smtClean="0">
                <a:solidFill>
                  <a:srgbClr val="C00000"/>
                </a:solidFill>
                <a:latin typeface="Arial" pitchFamily="34" charset="0"/>
                <a:cs typeface="Arial" pitchFamily="34" charset="0"/>
              </a:rPr>
              <a:t>Desahorro</a:t>
            </a:r>
            <a:r>
              <a:rPr lang="es-MX" sz="2000" dirty="0" smtClean="0">
                <a:latin typeface="Arial" pitchFamily="34" charset="0"/>
                <a:cs typeface="Arial" pitchFamily="34" charset="0"/>
              </a:rPr>
              <a:t> antes de Rubros Extraordinarios. </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a:buNone/>
            </a:pPr>
            <a:r>
              <a:rPr lang="es-MX" sz="2400" b="1" u="sng" cap="small" dirty="0" smtClean="0">
                <a:latin typeface="Arial" pitchFamily="34" charset="0"/>
                <a:cs typeface="Arial" pitchFamily="34" charset="0"/>
              </a:rPr>
              <a:t>4. </a:t>
            </a:r>
            <a:r>
              <a:rPr lang="es-ES" sz="2400" b="1" u="sng" cap="small" dirty="0" smtClean="0">
                <a:latin typeface="Arial" pitchFamily="34" charset="0"/>
                <a:cs typeface="Arial" pitchFamily="34" charset="0"/>
              </a:rPr>
              <a:t>Estado de Flujos de Efectivo </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342900" algn="just">
              <a:lnSpc>
                <a:spcPct val="150000"/>
              </a:lnSpc>
              <a:buNone/>
            </a:pPr>
            <a:r>
              <a:rPr lang="es-MX" sz="2000" dirty="0" smtClean="0">
                <a:latin typeface="Arial" pitchFamily="34" charset="0"/>
                <a:cs typeface="Arial" pitchFamily="34" charset="0"/>
              </a:rPr>
              <a:t>Ejemplo de la elaboración de la conciliación</a:t>
            </a:r>
          </a:p>
          <a:p>
            <a:pPr>
              <a:buNone/>
            </a:pPr>
            <a:endParaRPr lang="es-MX" sz="24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graphicFrame>
        <p:nvGraphicFramePr>
          <p:cNvPr id="4" name="3 Tabla"/>
          <p:cNvGraphicFramePr>
            <a:graphicFrameLocks noGrp="1"/>
          </p:cNvGraphicFramePr>
          <p:nvPr/>
        </p:nvGraphicFramePr>
        <p:xfrm>
          <a:off x="354843" y="2685568"/>
          <a:ext cx="8488906" cy="3374720"/>
        </p:xfrm>
        <a:graphic>
          <a:graphicData uri="http://schemas.openxmlformats.org/drawingml/2006/table">
            <a:tbl>
              <a:tblPr/>
              <a:tblGrid>
                <a:gridCol w="6322413"/>
                <a:gridCol w="1087035"/>
                <a:gridCol w="1079458"/>
              </a:tblGrid>
              <a:tr h="354840">
                <a:tc>
                  <a:txBody>
                    <a:bodyPr/>
                    <a:lstStyle/>
                    <a:p>
                      <a:pPr indent="182880" algn="just">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2014</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2013</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92">
                <a:tc>
                  <a:txBody>
                    <a:bodyPr/>
                    <a:lstStyle/>
                    <a:p>
                      <a:pPr indent="182880" algn="just">
                        <a:lnSpc>
                          <a:spcPct val="100000"/>
                        </a:lnSpc>
                        <a:spcAft>
                          <a:spcPts val="0"/>
                        </a:spcAft>
                      </a:pPr>
                      <a:r>
                        <a:rPr lang="es-MX" sz="1600" b="1" dirty="0" smtClean="0">
                          <a:latin typeface="Arial"/>
                          <a:ea typeface="Times New Roman"/>
                          <a:cs typeface="Times New Roman"/>
                        </a:rPr>
                        <a:t>Ahorro/</a:t>
                      </a:r>
                      <a:r>
                        <a:rPr lang="es-MX" sz="1600" b="1" dirty="0" err="1" smtClean="0">
                          <a:latin typeface="Arial"/>
                          <a:ea typeface="Times New Roman"/>
                          <a:cs typeface="Times New Roman"/>
                        </a:rPr>
                        <a:t>Desahorro</a:t>
                      </a:r>
                      <a:r>
                        <a:rPr lang="es-MX" sz="1600" b="1" dirty="0" smtClean="0">
                          <a:latin typeface="Arial"/>
                          <a:ea typeface="Times New Roman"/>
                          <a:cs typeface="Times New Roman"/>
                        </a:rPr>
                        <a:t> </a:t>
                      </a:r>
                      <a:r>
                        <a:rPr lang="es-MX" sz="1600" b="1" dirty="0">
                          <a:latin typeface="Arial"/>
                          <a:ea typeface="Times New Roman"/>
                          <a:cs typeface="Times New Roman"/>
                        </a:rPr>
                        <a:t>antes de rubros Extraordinarios</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b="1" dirty="0" smtClean="0">
                        <a:latin typeface="Arial"/>
                        <a:ea typeface="Times New Roman"/>
                        <a:cs typeface="Times New Roman"/>
                      </a:endParaRPr>
                    </a:p>
                    <a:p>
                      <a:pPr indent="182880" algn="ctr">
                        <a:lnSpc>
                          <a:spcPts val="1200"/>
                        </a:lnSpc>
                        <a:spcAft>
                          <a:spcPts val="0"/>
                        </a:spcAft>
                      </a:pPr>
                      <a:r>
                        <a:rPr lang="es-MX" sz="1600" b="1"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i="1" dirty="0" smtClean="0">
                          <a:latin typeface="Arial"/>
                          <a:ea typeface="Times New Roman"/>
                          <a:cs typeface="Times New Roman"/>
                        </a:rPr>
                        <a:t>Movimientos </a:t>
                      </a:r>
                      <a:r>
                        <a:rPr lang="es-MX" sz="1600" i="1" dirty="0">
                          <a:latin typeface="Arial"/>
                          <a:ea typeface="Times New Roman"/>
                          <a:cs typeface="Times New Roman"/>
                        </a:rPr>
                        <a:t>de </a:t>
                      </a:r>
                      <a:r>
                        <a:rPr lang="es-MX" sz="1600" b="1" i="1" dirty="0">
                          <a:latin typeface="Arial"/>
                          <a:ea typeface="Times New Roman"/>
                          <a:cs typeface="Times New Roman"/>
                        </a:rPr>
                        <a:t>partidas (o rubros)</a:t>
                      </a:r>
                      <a:r>
                        <a:rPr lang="es-MX" sz="1600" i="1" dirty="0">
                          <a:latin typeface="Arial"/>
                          <a:ea typeface="Times New Roman"/>
                          <a:cs typeface="Times New Roman"/>
                        </a:rPr>
                        <a:t> </a:t>
                      </a:r>
                      <a:r>
                        <a:rPr lang="es-MX" sz="1600" b="1" i="1" dirty="0">
                          <a:latin typeface="Arial"/>
                          <a:ea typeface="Times New Roman"/>
                          <a:cs typeface="Times New Roman"/>
                        </a:rPr>
                        <a:t>que no afectan al efectivo</a:t>
                      </a:r>
                      <a:r>
                        <a:rPr lang="es-MX" sz="1600" i="1" dirty="0">
                          <a:latin typeface="Arial"/>
                          <a:ea typeface="Times New Roman"/>
                          <a:cs typeface="Times New Roman"/>
                        </a:rPr>
                        <a:t>.</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Depreciación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Amortización</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Incrementos </a:t>
                      </a:r>
                      <a:r>
                        <a:rPr lang="es-MX" sz="1600" dirty="0">
                          <a:latin typeface="Arial"/>
                          <a:ea typeface="Times New Roman"/>
                          <a:cs typeface="Times New Roman"/>
                        </a:rPr>
                        <a:t>en las provisiones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endParaRPr lang="es-MX"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inversiones producido por revaluación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Ganancia/pérdida </a:t>
                      </a:r>
                      <a:r>
                        <a:rPr lang="es-MX" sz="1600" dirty="0">
                          <a:latin typeface="Arial"/>
                          <a:ea typeface="Times New Roman"/>
                          <a:cs typeface="Times New Roman"/>
                        </a:rPr>
                        <a:t>en venta de propiedad, planta y equipo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Incremento </a:t>
                      </a:r>
                      <a:r>
                        <a:rPr lang="es-MX" sz="1600" dirty="0">
                          <a:latin typeface="Arial"/>
                          <a:ea typeface="Times New Roman"/>
                          <a:cs typeface="Times New Roman"/>
                        </a:rPr>
                        <a:t>en cuentas por cobrar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11">
                <a:tc>
                  <a:txBody>
                    <a:bodyPr/>
                    <a:lstStyle/>
                    <a:p>
                      <a:pPr indent="182880" algn="just">
                        <a:lnSpc>
                          <a:spcPct val="100000"/>
                        </a:lnSpc>
                        <a:spcAft>
                          <a:spcPts val="0"/>
                        </a:spcAft>
                      </a:pPr>
                      <a:r>
                        <a:rPr lang="es-MX" sz="1600" dirty="0" smtClean="0">
                          <a:latin typeface="Arial"/>
                          <a:ea typeface="Times New Roman"/>
                          <a:cs typeface="Times New Roman"/>
                        </a:rPr>
                        <a:t>Partidas </a:t>
                      </a:r>
                      <a:r>
                        <a:rPr lang="es-MX" sz="1600" dirty="0">
                          <a:latin typeface="Arial"/>
                          <a:ea typeface="Times New Roman"/>
                          <a:cs typeface="Times New Roman"/>
                        </a:rPr>
                        <a:t>extraordinarias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(X</a:t>
                      </a:r>
                      <a:r>
                        <a:rPr lang="es-MX" sz="1600" dirty="0">
                          <a:latin typeface="Arial"/>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200"/>
                        </a:lnSpc>
                        <a:spcAft>
                          <a:spcPts val="0"/>
                        </a:spcAft>
                      </a:pPr>
                      <a:endParaRPr lang="es-MX" sz="1600" dirty="0" smtClean="0">
                        <a:latin typeface="Arial"/>
                        <a:ea typeface="Times New Roman"/>
                        <a:cs typeface="Times New Roman"/>
                      </a:endParaRPr>
                    </a:p>
                    <a:p>
                      <a:pPr indent="182880" algn="ctr">
                        <a:lnSpc>
                          <a:spcPts val="1200"/>
                        </a:lnSpc>
                        <a:spcAft>
                          <a:spcPts val="0"/>
                        </a:spcAft>
                      </a:pPr>
                      <a:r>
                        <a:rPr lang="es-MX" sz="1600" dirty="0" smtClean="0">
                          <a:latin typeface="Arial"/>
                          <a:ea typeface="Times New Roman"/>
                          <a:cs typeface="Times New Roman"/>
                        </a:rPr>
                        <a:t>(</a:t>
                      </a:r>
                      <a:r>
                        <a:rPr lang="es-MX" sz="1600" dirty="0">
                          <a:latin typeface="Arial"/>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Logo_5 (1).gif"/>
          <p:cNvPicPr>
            <a:picLocks noChangeAspect="1"/>
          </p:cNvPicPr>
          <p:nvPr/>
        </p:nvPicPr>
        <p:blipFill>
          <a:blip r:embed="rId2" cstate="print"/>
          <a:stretch>
            <a:fillRect/>
          </a:stretch>
        </p:blipFill>
        <p:spPr>
          <a:xfrm>
            <a:off x="6786578" y="428604"/>
            <a:ext cx="1928794" cy="667659"/>
          </a:xfrm>
          <a:prstGeom prst="rect">
            <a:avLst/>
          </a:prstGeom>
        </p:spPr>
      </p:pic>
    </p:spTree>
  </p:cSld>
  <p:clrMapOvr>
    <a:masterClrMapping/>
  </p:clrMapOvr>
  <p:transition>
    <p:cov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7239000" cy="5027000"/>
          </a:xfrm>
        </p:spPr>
        <p:txBody>
          <a:bodyPr>
            <a:normAutofit/>
          </a:bodyPr>
          <a:lstStyle/>
          <a:p>
            <a:pPr marL="0" indent="0" algn="just">
              <a:buNone/>
            </a:pPr>
            <a:r>
              <a:rPr lang="es-MX" sz="2400" b="1" u="sng" cap="small" dirty="0" smtClean="0">
                <a:latin typeface="Arial" pitchFamily="34" charset="0"/>
                <a:cs typeface="Arial" pitchFamily="34" charset="0"/>
              </a:rPr>
              <a:t>4. </a:t>
            </a:r>
            <a:r>
              <a:rPr lang="es-ES" sz="2000" b="1" u="sng" cap="small" dirty="0" smtClean="0">
                <a:latin typeface="Arial" pitchFamily="34" charset="0"/>
                <a:cs typeface="Arial" pitchFamily="34" charset="0"/>
              </a:rPr>
              <a:t>Conciliación entre los ingresos presupuestarios y contables, así como entre los egresos presupuestarios y los gastos contables</a:t>
            </a:r>
            <a:endParaRPr lang="es-MX" sz="2400" b="1" u="sng" cap="small" dirty="0" smtClean="0">
              <a:latin typeface="Arial" pitchFamily="34" charset="0"/>
              <a:cs typeface="Arial" pitchFamily="34" charset="0"/>
            </a:endParaRPr>
          </a:p>
          <a:p>
            <a:pPr>
              <a:buNone/>
            </a:pPr>
            <a:endParaRPr lang="es-MX" sz="700" b="1" u="sng" cap="small" dirty="0" smtClean="0">
              <a:latin typeface="Arial" pitchFamily="34" charset="0"/>
              <a:cs typeface="Arial" pitchFamily="34" charset="0"/>
            </a:endParaRPr>
          </a:p>
          <a:p>
            <a:pPr marL="342900" indent="15875" algn="just">
              <a:lnSpc>
                <a:spcPct val="150000"/>
              </a:lnSpc>
              <a:buNone/>
            </a:pPr>
            <a:r>
              <a:rPr lang="es-MX" sz="2000" dirty="0" smtClean="0">
                <a:latin typeface="Arial" pitchFamily="34" charset="0"/>
                <a:cs typeface="Arial" pitchFamily="34" charset="0"/>
              </a:rPr>
              <a:t>La conciliación se presentará atendiendo a lo dispuesto por el </a:t>
            </a:r>
            <a:r>
              <a:rPr lang="es-MX" sz="2000" b="1" i="1" dirty="0" smtClean="0">
                <a:latin typeface="Arial" pitchFamily="34" charset="0"/>
                <a:cs typeface="Arial" pitchFamily="34" charset="0"/>
              </a:rPr>
              <a:t>Acuerdo por el que se emite el formato de conciliación entre los ingresos presupuestarios y contables, así como entre los egresos presupuestarios y los gastos contables</a:t>
            </a:r>
            <a:r>
              <a:rPr lang="es-MX" sz="2000" dirty="0" smtClean="0">
                <a:latin typeface="Arial" pitchFamily="34" charset="0"/>
                <a:cs typeface="Arial" pitchFamily="34" charset="0"/>
              </a:rPr>
              <a:t>.</a:t>
            </a:r>
            <a:endParaRPr lang="es-MX" sz="2800" b="1" u="sng" cap="small" dirty="0" smtClean="0">
              <a:latin typeface="Arial" pitchFamily="34" charset="0"/>
              <a:cs typeface="Arial" pitchFamily="34" charset="0"/>
            </a:endParaRPr>
          </a:p>
          <a:p>
            <a:pPr>
              <a:buNone/>
            </a:pPr>
            <a:endParaRPr lang="es-MX" sz="2400" b="1" u="sng" cap="small" dirty="0">
              <a:latin typeface="Arial" pitchFamily="34" charset="0"/>
              <a:cs typeface="Arial" pitchFamily="34" charset="0"/>
            </a:endParaRPr>
          </a:p>
        </p:txBody>
      </p:sp>
      <p:sp>
        <p:nvSpPr>
          <p:cNvPr id="8" name="1 Título"/>
          <p:cNvSpPr txBox="1">
            <a:spLocks/>
          </p:cNvSpPr>
          <p:nvPr/>
        </p:nvSpPr>
        <p:spPr>
          <a:xfrm>
            <a:off x="571472" y="428604"/>
            <a:ext cx="5000660" cy="500066"/>
          </a:xfrm>
          <a:prstGeom prst="rect">
            <a:avLst/>
          </a:prstGeom>
        </p:spPr>
        <p:style>
          <a:lnRef idx="0">
            <a:schemeClr val="accent2"/>
          </a:lnRef>
          <a:fillRef idx="3">
            <a:schemeClr val="accent2"/>
          </a:fillRef>
          <a:effectRef idx="3">
            <a:schemeClr val="accent2"/>
          </a:effectRef>
          <a:fontRef idx="minor">
            <a:schemeClr val="lt1"/>
          </a:fontRef>
        </p:style>
        <p:txBody>
          <a:bodyPr anchor="b">
            <a:noAutofit/>
          </a:bodyPr>
          <a:lstStyle/>
          <a:p>
            <a:pPr lvl="0" algn="ctr"/>
            <a:r>
              <a:rPr lang="es-ES" sz="2400" b="1" dirty="0" smtClean="0">
                <a:solidFill>
                  <a:schemeClr val="bg1"/>
                </a:solidFill>
              </a:rPr>
              <a:t>NOTAS DE DESGLOSE</a:t>
            </a:r>
            <a:endParaRPr lang="es-MX" sz="2400" b="1" dirty="0">
              <a:solidFill>
                <a:schemeClr val="bg1"/>
              </a:solidFill>
            </a:endParaRPr>
          </a:p>
        </p:txBody>
      </p:sp>
      <p:sp>
        <p:nvSpPr>
          <p:cNvPr id="4" name="3 CuadroTexto"/>
          <p:cNvSpPr txBox="1"/>
          <p:nvPr/>
        </p:nvSpPr>
        <p:spPr>
          <a:xfrm>
            <a:off x="395536" y="6021288"/>
            <a:ext cx="7927170" cy="461665"/>
          </a:xfrm>
          <a:prstGeom prst="rect">
            <a:avLst/>
          </a:prstGeom>
          <a:noFill/>
        </p:spPr>
        <p:txBody>
          <a:bodyPr wrap="none" rtlCol="0">
            <a:spAutoFit/>
          </a:bodyPr>
          <a:lstStyle/>
          <a:p>
            <a:r>
              <a:rPr lang="es-MX" sz="1200" b="1" dirty="0" smtClean="0">
                <a:latin typeface="Arial" pitchFamily="34" charset="0"/>
                <a:cs typeface="Arial" pitchFamily="34" charset="0"/>
              </a:rPr>
              <a:t>ACUERDO por el que se emite el formato de conciliación entre los ingresos presupuestarios y contables, </a:t>
            </a:r>
          </a:p>
          <a:p>
            <a:r>
              <a:rPr lang="es-MX" sz="1200" b="1" dirty="0" smtClean="0">
                <a:latin typeface="Arial" pitchFamily="34" charset="0"/>
                <a:cs typeface="Arial" pitchFamily="34" charset="0"/>
              </a:rPr>
              <a:t>así como entre los egresos presupuestarios y los gastos contables. DOF 6/Oct/2014</a:t>
            </a:r>
            <a:endParaRPr lang="es-MX" sz="1200" b="1" dirty="0">
              <a:latin typeface="Arial" pitchFamily="34" charset="0"/>
              <a:cs typeface="Arial" pitchFamily="34" charset="0"/>
            </a:endParaRPr>
          </a:p>
        </p:txBody>
      </p:sp>
    </p:spTree>
  </p:cSld>
  <p:clrMapOvr>
    <a:masterClrMapping/>
  </p:clrMapOvr>
  <p:transition>
    <p:cover dir="l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33965"/>
          <a:stretch>
            <a:fillRect/>
          </a:stretch>
        </p:blipFill>
        <p:spPr bwMode="auto">
          <a:xfrm>
            <a:off x="0" y="0"/>
            <a:ext cx="8858280"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66879"/>
          <a:stretch>
            <a:fillRect/>
          </a:stretch>
        </p:blipFill>
        <p:spPr bwMode="auto">
          <a:xfrm>
            <a:off x="0" y="428604"/>
            <a:ext cx="900115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908" y="1159361"/>
            <a:ext cx="8572560" cy="769441"/>
          </a:xfrm>
          <a:prstGeom prst="rect">
            <a:avLst/>
          </a:prstGeom>
          <a:noFill/>
        </p:spPr>
        <p:txBody>
          <a:bodyPr wrap="square" rtlCol="0">
            <a:spAutoFit/>
          </a:bodyPr>
          <a:lstStyle/>
          <a:p>
            <a:pPr algn="ctr"/>
            <a:r>
              <a:rPr lang="es-MX" sz="2200" b="1" dirty="0" smtClean="0">
                <a:solidFill>
                  <a:srgbClr val="7030A0"/>
                </a:solidFill>
                <a:latin typeface="Arial" pitchFamily="34" charset="0"/>
                <a:cs typeface="Arial" pitchFamily="34" charset="0"/>
              </a:rPr>
              <a:t>PLAZO PARA PRESENTACIÓN DE CUENTA PÚBLICA FEDERAL</a:t>
            </a:r>
            <a:endParaRPr lang="es-MX" sz="2200" dirty="0">
              <a:solidFill>
                <a:srgbClr val="7030A0"/>
              </a:solidFill>
              <a:latin typeface="Arial" pitchFamily="34" charset="0"/>
              <a:cs typeface="Arial" pitchFamily="34" charset="0"/>
            </a:endParaRPr>
          </a:p>
        </p:txBody>
      </p:sp>
      <p:sp>
        <p:nvSpPr>
          <p:cNvPr id="5" name="4 Rectángulo redondeado"/>
          <p:cNvSpPr/>
          <p:nvPr/>
        </p:nvSpPr>
        <p:spPr>
          <a:xfrm>
            <a:off x="285720" y="214290"/>
            <a:ext cx="5357850" cy="7143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t>Constitución Política de los Estados Unidos Mexicanos</a:t>
            </a:r>
            <a:endParaRPr lang="es-MX" sz="2400" b="1" dirty="0"/>
          </a:p>
        </p:txBody>
      </p:sp>
      <p:sp>
        <p:nvSpPr>
          <p:cNvPr id="6" name="2 Marcador de contenido"/>
          <p:cNvSpPr>
            <a:spLocks noGrp="1"/>
          </p:cNvSpPr>
          <p:nvPr>
            <p:ph idx="1"/>
          </p:nvPr>
        </p:nvSpPr>
        <p:spPr>
          <a:xfrm>
            <a:off x="500034" y="2000240"/>
            <a:ext cx="7215238" cy="4357718"/>
          </a:xfrm>
        </p:spPr>
        <p:txBody>
          <a:bodyPr>
            <a:normAutofit/>
          </a:bodyPr>
          <a:lstStyle/>
          <a:p>
            <a:pPr algn="just"/>
            <a:r>
              <a:rPr lang="es-MX" sz="2400" dirty="0" smtClean="0">
                <a:latin typeface="Arial" pitchFamily="34" charset="0"/>
                <a:cs typeface="Arial" pitchFamily="34" charset="0"/>
              </a:rPr>
              <a:t>Deberá ser presentada a la Cámara de Diputados a mas tardar el 30 de Abril del año siguiente que corresponda.</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Se podrá ampliar el plazo de presentación por un limite máximo de 30 días naturales</a:t>
            </a:r>
            <a:r>
              <a:rPr lang="es-MX" dirty="0" smtClean="0">
                <a:latin typeface="Arial" pitchFamily="34" charset="0"/>
                <a:cs typeface="Arial" pitchFamily="34" charset="0"/>
              </a:rPr>
              <a:t>.</a:t>
            </a:r>
            <a:r>
              <a:rPr lang="es-MX" b="1" dirty="0" smtClean="0">
                <a:latin typeface="Arial" pitchFamily="34" charset="0"/>
                <a:cs typeface="Arial" pitchFamily="34" charset="0"/>
              </a:rPr>
              <a:t> </a:t>
            </a:r>
          </a:p>
          <a:p>
            <a:pPr algn="just"/>
            <a:endParaRPr lang="es-MX" sz="1800" b="1" dirty="0" smtClean="0">
              <a:latin typeface="Arial" pitchFamily="34" charset="0"/>
              <a:cs typeface="Arial" pitchFamily="34" charset="0"/>
            </a:endParaRPr>
          </a:p>
          <a:p>
            <a:pPr algn="just"/>
            <a:endParaRPr lang="es-MX" sz="1800" b="1" dirty="0" smtClean="0">
              <a:latin typeface="Arial" pitchFamily="34" charset="0"/>
              <a:cs typeface="Arial" pitchFamily="34" charset="0"/>
            </a:endParaRPr>
          </a:p>
          <a:p>
            <a:pPr algn="just"/>
            <a:r>
              <a:rPr lang="es-MX" sz="2400" dirty="0" smtClean="0">
                <a:latin typeface="Arial" pitchFamily="34" charset="0"/>
                <a:cs typeface="Arial" pitchFamily="34" charset="0"/>
              </a:rPr>
              <a:t>La Cámara de Diputados concluirá la revisión a más tardar el 31 de Octubre del año siguiente al de su presentación.</a:t>
            </a:r>
          </a:p>
          <a:p>
            <a:pPr algn="just"/>
            <a:endParaRPr lang="es-MX" dirty="0">
              <a:latin typeface="Arial" pitchFamily="34" charset="0"/>
              <a:cs typeface="Arial" pitchFamily="34" charset="0"/>
            </a:endParaRPr>
          </a:p>
        </p:txBody>
      </p:sp>
      <p:sp>
        <p:nvSpPr>
          <p:cNvPr id="8" name="7 Rectángulo"/>
          <p:cNvSpPr/>
          <p:nvPr/>
        </p:nvSpPr>
        <p:spPr>
          <a:xfrm>
            <a:off x="6643702" y="6286520"/>
            <a:ext cx="1450141" cy="369332"/>
          </a:xfrm>
          <a:prstGeom prst="rect">
            <a:avLst/>
          </a:prstGeom>
        </p:spPr>
        <p:txBody>
          <a:bodyPr wrap="none">
            <a:spAutoFit/>
          </a:bodyPr>
          <a:lstStyle/>
          <a:p>
            <a:pPr>
              <a:buNone/>
            </a:pPr>
            <a:r>
              <a:rPr lang="es-MX" dirty="0" smtClean="0">
                <a:latin typeface="Arial" pitchFamily="34" charset="0"/>
                <a:cs typeface="Arial" pitchFamily="34" charset="0"/>
              </a:rPr>
              <a:t>(ART. 74-VI)</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00034" y="214290"/>
            <a:ext cx="4643470" cy="500066"/>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b">
            <a:noAutofit/>
          </a:bodyPr>
          <a:lstStyle/>
          <a:p>
            <a:pPr lvl="0" algn="ctr"/>
            <a:r>
              <a:rPr lang="es-ES" sz="2400" b="1" dirty="0" smtClean="0">
                <a:latin typeface="Arial" pitchFamily="34" charset="0"/>
                <a:cs typeface="Arial" pitchFamily="34" charset="0"/>
              </a:rPr>
              <a:t>NOTAS DE MEMORIA </a:t>
            </a:r>
          </a:p>
        </p:txBody>
      </p:sp>
      <p:sp>
        <p:nvSpPr>
          <p:cNvPr id="13" name="12 CuadroTexto"/>
          <p:cNvSpPr txBox="1"/>
          <p:nvPr/>
        </p:nvSpPr>
        <p:spPr>
          <a:xfrm>
            <a:off x="357158" y="2297970"/>
            <a:ext cx="7500990" cy="4123693"/>
          </a:xfrm>
          <a:prstGeom prst="rect">
            <a:avLst/>
          </a:prstGeom>
          <a:noFill/>
        </p:spPr>
        <p:txBody>
          <a:bodyPr wrap="square" rtlCol="0">
            <a:spAutoFit/>
          </a:bodyPr>
          <a:lstStyle/>
          <a:p>
            <a:pPr algn="just"/>
            <a:r>
              <a:rPr lang="es-ES" b="1" dirty="0" smtClean="0">
                <a:solidFill>
                  <a:srgbClr val="00B0F0"/>
                </a:solidFill>
                <a:latin typeface="Arial" pitchFamily="34" charset="0"/>
                <a:cs typeface="Arial" pitchFamily="34" charset="0"/>
              </a:rPr>
              <a:t>Se informarán,</a:t>
            </a:r>
            <a:r>
              <a:rPr lang="es-MX" b="1" dirty="0" smtClean="0">
                <a:solidFill>
                  <a:srgbClr val="00B0F0"/>
                </a:solidFill>
                <a:latin typeface="Arial" pitchFamily="34" charset="0"/>
                <a:cs typeface="Arial" pitchFamily="34" charset="0"/>
              </a:rPr>
              <a:t> de manera agrupada, las cuentas de orden:</a:t>
            </a:r>
          </a:p>
          <a:p>
            <a:pPr>
              <a:lnSpc>
                <a:spcPct val="114000"/>
              </a:lnSpc>
            </a:pPr>
            <a:r>
              <a:rPr lang="es-ES" sz="1600" b="1" i="1" dirty="0" smtClean="0">
                <a:latin typeface="Arial" pitchFamily="34" charset="0"/>
                <a:cs typeface="Arial" pitchFamily="34" charset="0"/>
              </a:rPr>
              <a:t>Contables:</a:t>
            </a:r>
            <a:endParaRPr lang="es-MX" sz="1600" b="1"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Valores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Emisión de obligaciones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Avales y garantías</a:t>
            </a:r>
            <a:endParaRPr lang="es-MX" sz="1600" dirty="0" smtClean="0">
              <a:latin typeface="Arial" pitchFamily="34" charset="0"/>
              <a:cs typeface="Arial" pitchFamily="34" charset="0"/>
            </a:endParaRPr>
          </a:p>
          <a:p>
            <a:pPr marL="723900" indent="-273050">
              <a:lnSpc>
                <a:spcPct val="114000"/>
              </a:lnSpc>
              <a:buFont typeface="Wingdings" pitchFamily="2" charset="2"/>
              <a:buChar char="Ø"/>
            </a:pPr>
            <a:r>
              <a:rPr lang="es-ES" sz="1600" dirty="0" smtClean="0">
                <a:latin typeface="Arial" pitchFamily="34" charset="0"/>
                <a:cs typeface="Arial" pitchFamily="34" charset="0"/>
              </a:rPr>
              <a:t>	Juicios</a:t>
            </a:r>
            <a:endParaRPr lang="es-MX" sz="1600" dirty="0" smtClean="0">
              <a:latin typeface="Arial" pitchFamily="34" charset="0"/>
              <a:cs typeface="Arial" pitchFamily="34" charset="0"/>
            </a:endParaRPr>
          </a:p>
          <a:p>
            <a:pPr>
              <a:lnSpc>
                <a:spcPct val="114000"/>
              </a:lnSpc>
            </a:pPr>
            <a:r>
              <a:rPr lang="es-ES" sz="1600" dirty="0" smtClean="0">
                <a:latin typeface="Arial" pitchFamily="34" charset="0"/>
                <a:cs typeface="Arial" pitchFamily="34" charset="0"/>
              </a:rPr>
              <a:t> </a:t>
            </a:r>
            <a:r>
              <a:rPr lang="es-ES" sz="1600" b="1" i="1" dirty="0" smtClean="0">
                <a:latin typeface="Arial" pitchFamily="34" charset="0"/>
                <a:cs typeface="Arial" pitchFamily="34" charset="0"/>
              </a:rPr>
              <a:t>Presupuestarias:</a:t>
            </a:r>
            <a:endParaRPr lang="es-MX" sz="1600" b="1"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ingresos</a:t>
            </a:r>
            <a:endParaRPr lang="es-MX" sz="1600" dirty="0" smtClean="0">
              <a:latin typeface="Arial" pitchFamily="34" charset="0"/>
              <a:cs typeface="Arial" pitchFamily="34" charset="0"/>
            </a:endParaRPr>
          </a:p>
          <a:p>
            <a:pPr marL="450850">
              <a:lnSpc>
                <a:spcPct val="114000"/>
              </a:lnSpc>
              <a:buFont typeface="Wingdings" pitchFamily="2" charset="2"/>
              <a:buChar char="Ø"/>
            </a:pPr>
            <a:r>
              <a:rPr lang="es-ES" sz="1600" dirty="0" smtClean="0">
                <a:latin typeface="Arial" pitchFamily="34" charset="0"/>
                <a:cs typeface="Arial" pitchFamily="34" charset="0"/>
              </a:rPr>
              <a:t>	Cuentas de egresos</a:t>
            </a:r>
            <a:endParaRPr lang="es-MX" sz="1600" dirty="0" smtClean="0">
              <a:latin typeface="Arial" pitchFamily="34" charset="0"/>
              <a:cs typeface="Arial" pitchFamily="34" charset="0"/>
            </a:endParaRPr>
          </a:p>
          <a:p>
            <a:pPr>
              <a:lnSpc>
                <a:spcPct val="114000"/>
              </a:lnSpc>
            </a:pPr>
            <a:r>
              <a:rPr lang="es-MX" sz="1600" dirty="0" smtClean="0">
                <a:latin typeface="Arial" pitchFamily="34" charset="0"/>
                <a:cs typeface="Arial" pitchFamily="34" charset="0"/>
              </a:rPr>
              <a:t> </a:t>
            </a:r>
          </a:p>
          <a:p>
            <a:pPr marL="800100" lvl="1" indent="-342900">
              <a:lnSpc>
                <a:spcPct val="114000"/>
              </a:lnSpc>
              <a:buFont typeface="Wingdings" pitchFamily="2" charset="2"/>
              <a:buChar char="§"/>
            </a:pPr>
            <a:r>
              <a:rPr lang="es-MX" sz="1400" dirty="0" smtClean="0">
                <a:latin typeface="Arial" pitchFamily="34" charset="0"/>
                <a:cs typeface="Arial" pitchFamily="34" charset="0"/>
              </a:rPr>
              <a:t>Los valores en custodia de instrumentos prestados a formadores de mercado e instrumentos de crédito recibidos en garantía de los formadores de mercado u otros.</a:t>
            </a:r>
          </a:p>
          <a:p>
            <a:pPr marL="800100" lvl="1" indent="-342900">
              <a:lnSpc>
                <a:spcPct val="114000"/>
              </a:lnSpc>
              <a:buFont typeface="Wingdings" pitchFamily="2" charset="2"/>
              <a:buChar char="§"/>
            </a:pPr>
            <a:r>
              <a:rPr lang="es-MX" sz="1400" dirty="0" smtClean="0">
                <a:latin typeface="Arial" pitchFamily="34" charset="0"/>
                <a:cs typeface="Arial" pitchFamily="34" charset="0"/>
              </a:rPr>
              <a:t>Por tipo de emisión de instrumento: monto, tasa y vencimiento.</a:t>
            </a:r>
          </a:p>
          <a:p>
            <a:pPr marL="800100" lvl="1" indent="-342900">
              <a:lnSpc>
                <a:spcPct val="114000"/>
              </a:lnSpc>
              <a:buFont typeface="Wingdings" pitchFamily="2" charset="2"/>
              <a:buChar char="§"/>
            </a:pPr>
            <a:r>
              <a:rPr lang="es-MX" sz="1400" dirty="0" smtClean="0">
                <a:latin typeface="Arial" pitchFamily="34" charset="0"/>
                <a:cs typeface="Arial" pitchFamily="34" charset="0"/>
              </a:rPr>
              <a:t>Los contratos firmados de construcciones por tipo de contrato.</a:t>
            </a:r>
            <a:endParaRPr lang="es-MX" sz="1400" dirty="0">
              <a:latin typeface="Arial" pitchFamily="34" charset="0"/>
              <a:cs typeface="Arial" pitchFamily="34" charset="0"/>
            </a:endParaRPr>
          </a:p>
        </p:txBody>
      </p:sp>
      <p:sp>
        <p:nvSpPr>
          <p:cNvPr id="4" name="3 CuadroTexto"/>
          <p:cNvSpPr txBox="1"/>
          <p:nvPr/>
        </p:nvSpPr>
        <p:spPr>
          <a:xfrm>
            <a:off x="251520" y="963305"/>
            <a:ext cx="7776864" cy="1169551"/>
          </a:xfrm>
          <a:prstGeom prst="rect">
            <a:avLst/>
          </a:prstGeom>
          <a:noFill/>
        </p:spPr>
        <p:txBody>
          <a:bodyPr wrap="square" rtlCol="0">
            <a:spAutoFit/>
          </a:bodyPr>
          <a:lstStyle/>
          <a:p>
            <a:pPr algn="just"/>
            <a:r>
              <a:rPr lang="es-MX" sz="1400" dirty="0" smtClean="0"/>
              <a:t>Las cuentas de orden se utilizan para registrar movimientos de valores que no afecten o modifiquen el balance del ente contable, sin embargo, su incorporación en libros es necesaria con fines de recordatorio contable, de control y en general sobre los aspectos administrativos, o bien, para consignar sus derechos o responsabilidades contingentes que puedan, o no, presentarse en el futuro. </a:t>
            </a:r>
            <a:endParaRPr lang="es-MX" sz="1400" dirty="0"/>
          </a:p>
        </p:txBody>
      </p:sp>
    </p:spTree>
  </p:cSld>
  <p:clrMapOvr>
    <a:masterClrMapping/>
  </p:clrMapOvr>
  <p:transition>
    <p:pu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571472" y="-24"/>
            <a:ext cx="4643470" cy="642942"/>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3" name="12 CuadroTexto"/>
          <p:cNvSpPr txBox="1"/>
          <p:nvPr/>
        </p:nvSpPr>
        <p:spPr>
          <a:xfrm>
            <a:off x="642910" y="1346706"/>
            <a:ext cx="7929618" cy="1061829"/>
          </a:xfrm>
          <a:prstGeom prst="rect">
            <a:avLst/>
          </a:prstGeom>
          <a:noFill/>
        </p:spPr>
        <p:txBody>
          <a:bodyPr wrap="square" rtlCol="0">
            <a:spAutoFit/>
          </a:bodyPr>
          <a:lstStyle/>
          <a:p>
            <a:pPr algn="just"/>
            <a:endParaRPr lang="es-MX" sz="2100" dirty="0" smtClean="0"/>
          </a:p>
          <a:p>
            <a:pPr algn="just"/>
            <a:endParaRPr lang="es-MX" sz="2100" dirty="0" smtClean="0"/>
          </a:p>
          <a:p>
            <a:pPr algn="just"/>
            <a:endParaRPr lang="es-MX" sz="2100" dirty="0"/>
          </a:p>
        </p:txBody>
      </p:sp>
      <p:sp>
        <p:nvSpPr>
          <p:cNvPr id="12" name="11 CuadroTexto"/>
          <p:cNvSpPr txBox="1"/>
          <p:nvPr/>
        </p:nvSpPr>
        <p:spPr>
          <a:xfrm>
            <a:off x="714348" y="642918"/>
            <a:ext cx="7072362" cy="6671057"/>
          </a:xfrm>
          <a:prstGeom prst="rect">
            <a:avLst/>
          </a:prstGeom>
          <a:noFill/>
        </p:spPr>
        <p:txBody>
          <a:bodyPr wrap="square" rtlCol="0">
            <a:spAutoFit/>
          </a:bodyPr>
          <a:lstStyle/>
          <a:p>
            <a:pPr marL="342900" lvl="1" indent="-342900" algn="just">
              <a:lnSpc>
                <a:spcPct val="150000"/>
              </a:lnSpc>
              <a:buFont typeface="+mj-lt"/>
              <a:buAutoNum type="arabicPeriod"/>
            </a:pPr>
            <a:r>
              <a:rPr lang="es-MX" sz="1500" b="1" dirty="0" smtClean="0">
                <a:latin typeface="Arial" pitchFamily="34" charset="0"/>
                <a:cs typeface="Arial" pitchFamily="34" charset="0"/>
              </a:rPr>
              <a:t>Introducción</a:t>
            </a:r>
          </a:p>
          <a:p>
            <a:pPr marL="358775" lvl="1" indent="-358775" algn="just">
              <a:lnSpc>
                <a:spcPct val="150000"/>
              </a:lnSpc>
              <a:buFont typeface="+mj-lt"/>
              <a:buAutoNum type="arabicPeriod"/>
            </a:pPr>
            <a:r>
              <a:rPr lang="es-MX" sz="1500" b="1" dirty="0" smtClean="0">
                <a:latin typeface="Arial" pitchFamily="34" charset="0"/>
                <a:cs typeface="Arial" pitchFamily="34" charset="0"/>
              </a:rPr>
              <a:t>Panorama Económico y Financiero</a:t>
            </a:r>
          </a:p>
          <a:p>
            <a:pPr marL="358775" lvl="1" indent="-358775" algn="just">
              <a:lnSpc>
                <a:spcPct val="150000"/>
              </a:lnSpc>
              <a:buFont typeface="+mj-lt"/>
              <a:buAutoNum type="arabicPeriod"/>
            </a:pPr>
            <a:r>
              <a:rPr lang="es-MX" sz="1500" b="1" dirty="0" smtClean="0">
                <a:latin typeface="Arial" pitchFamily="34" charset="0"/>
                <a:cs typeface="Arial" pitchFamily="34" charset="0"/>
              </a:rPr>
              <a:t>Autorización e Historia</a:t>
            </a:r>
          </a:p>
          <a:p>
            <a:pPr marL="358775" lvl="1" indent="-358775" algn="just">
              <a:lnSpc>
                <a:spcPct val="150000"/>
              </a:lnSpc>
              <a:buFont typeface="+mj-lt"/>
              <a:buAutoNum type="arabicPeriod"/>
            </a:pPr>
            <a:r>
              <a:rPr lang="es-MX" sz="1500" b="1" dirty="0" smtClean="0">
                <a:latin typeface="Arial" pitchFamily="34" charset="0"/>
                <a:cs typeface="Arial" pitchFamily="34" charset="0"/>
              </a:rPr>
              <a:t>Organización y Objeto Social</a:t>
            </a:r>
          </a:p>
          <a:p>
            <a:pPr marL="358775" lvl="1" indent="-358775" algn="just">
              <a:lnSpc>
                <a:spcPct val="150000"/>
              </a:lnSpc>
              <a:buFont typeface="+mj-lt"/>
              <a:buAutoNum type="arabicPeriod"/>
            </a:pPr>
            <a:r>
              <a:rPr lang="es-MX" sz="1500" b="1" dirty="0" smtClean="0">
                <a:latin typeface="Arial" pitchFamily="34" charset="0"/>
                <a:cs typeface="Arial" pitchFamily="34" charset="0"/>
              </a:rPr>
              <a:t>Bases de Preparación de los Estados Financieros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Políticas de Contabilidad Significativas</a:t>
            </a:r>
          </a:p>
          <a:p>
            <a:pPr marL="358775" lvl="1" indent="-358775" algn="just">
              <a:lnSpc>
                <a:spcPct val="150000"/>
              </a:lnSpc>
              <a:buFont typeface="+mj-lt"/>
              <a:buAutoNum type="arabicPeriod"/>
            </a:pPr>
            <a:r>
              <a:rPr lang="es-MX" sz="1500" b="1" dirty="0" smtClean="0">
                <a:latin typeface="Arial" pitchFamily="34" charset="0"/>
                <a:cs typeface="Arial" pitchFamily="34" charset="0"/>
              </a:rPr>
              <a:t>Posición en Moneda Extranjera y Protección por Riesgo Cambiario</a:t>
            </a:r>
          </a:p>
          <a:p>
            <a:pPr marL="358775" lvl="1" indent="-358775" algn="just">
              <a:lnSpc>
                <a:spcPct val="150000"/>
              </a:lnSpc>
              <a:buFont typeface="+mj-lt"/>
              <a:buAutoNum type="arabicPeriod"/>
            </a:pPr>
            <a:r>
              <a:rPr lang="es-MX" sz="1500" b="1" dirty="0" smtClean="0">
                <a:latin typeface="Arial" pitchFamily="34" charset="0"/>
                <a:cs typeface="Arial" pitchFamily="34" charset="0"/>
              </a:rPr>
              <a:t>Reporte Analítico del Activo</a:t>
            </a:r>
          </a:p>
          <a:p>
            <a:pPr marL="358775" lvl="1" indent="-358775" algn="just">
              <a:lnSpc>
                <a:spcPct val="150000"/>
              </a:lnSpc>
              <a:buFont typeface="+mj-lt"/>
              <a:buAutoNum type="arabicPeriod"/>
            </a:pPr>
            <a:r>
              <a:rPr lang="es-MX" sz="1500" b="1" dirty="0" smtClean="0">
                <a:latin typeface="Arial" pitchFamily="34" charset="0"/>
                <a:cs typeface="Arial" pitchFamily="34" charset="0"/>
              </a:rPr>
              <a:t>Fideicomisos, Mandatos y Análogos</a:t>
            </a:r>
          </a:p>
          <a:p>
            <a:pPr marL="358775" indent="-358775">
              <a:lnSpc>
                <a:spcPct val="150000"/>
              </a:lnSpc>
              <a:buAutoNum type="arabicPeriod" startAt="10"/>
            </a:pPr>
            <a:r>
              <a:rPr lang="es-MX" sz="1500" b="1" dirty="0" smtClean="0">
                <a:latin typeface="Arial" pitchFamily="34" charset="0"/>
                <a:cs typeface="Arial" pitchFamily="34" charset="0"/>
              </a:rPr>
              <a:t>Reporte de la Recaudación</a:t>
            </a:r>
          </a:p>
          <a:p>
            <a:pPr marL="358775" indent="-358775">
              <a:lnSpc>
                <a:spcPct val="150000"/>
              </a:lnSpc>
            </a:pPr>
            <a:r>
              <a:rPr lang="es-MX" sz="1500" b="1" dirty="0" smtClean="0">
                <a:latin typeface="Arial" pitchFamily="34" charset="0"/>
                <a:cs typeface="Arial" pitchFamily="34" charset="0"/>
              </a:rPr>
              <a:t>11.  Información sobre la Deuda y el Reporte Analítico de la Deuda</a:t>
            </a:r>
            <a:endParaRPr lang="es-MX" sz="1500" dirty="0" smtClean="0">
              <a:latin typeface="Arial" pitchFamily="34" charset="0"/>
              <a:cs typeface="Arial" pitchFamily="34" charset="0"/>
            </a:endParaRPr>
          </a:p>
          <a:p>
            <a:pPr marL="358775" indent="-358775">
              <a:lnSpc>
                <a:spcPct val="150000"/>
              </a:lnSpc>
            </a:pPr>
            <a:r>
              <a:rPr lang="es-MX" sz="1500" b="1" dirty="0" smtClean="0">
                <a:latin typeface="Arial" pitchFamily="34" charset="0"/>
                <a:cs typeface="Arial" pitchFamily="34" charset="0"/>
              </a:rPr>
              <a:t>12.  Calificaciones otorgadas</a:t>
            </a:r>
          </a:p>
          <a:p>
            <a:pPr marL="358775" indent="-358775">
              <a:lnSpc>
                <a:spcPct val="150000"/>
              </a:lnSpc>
            </a:pPr>
            <a:r>
              <a:rPr lang="es-MX" sz="1500" b="1" dirty="0" smtClean="0">
                <a:latin typeface="Arial" pitchFamily="34" charset="0"/>
                <a:cs typeface="Arial" pitchFamily="34" charset="0"/>
              </a:rPr>
              <a:t>13.  Proceso de Mejora</a:t>
            </a:r>
          </a:p>
          <a:p>
            <a:pPr marL="358775" indent="-358775">
              <a:lnSpc>
                <a:spcPct val="150000"/>
              </a:lnSpc>
            </a:pPr>
            <a:r>
              <a:rPr lang="es-MX" sz="1500" b="1" dirty="0" smtClean="0">
                <a:latin typeface="Arial" pitchFamily="34" charset="0"/>
                <a:cs typeface="Arial" pitchFamily="34" charset="0"/>
              </a:rPr>
              <a:t>14.  Información por Segmentos</a:t>
            </a:r>
            <a:endParaRPr lang="es-MX" sz="1500" dirty="0" smtClean="0">
              <a:latin typeface="Arial" pitchFamily="34" charset="0"/>
              <a:cs typeface="Arial" pitchFamily="34" charset="0"/>
            </a:endParaRPr>
          </a:p>
          <a:p>
            <a:pPr marL="358775" indent="-358775">
              <a:lnSpc>
                <a:spcPct val="150000"/>
              </a:lnSpc>
            </a:pPr>
            <a:r>
              <a:rPr lang="es-MX" sz="1500" b="1" dirty="0" smtClean="0">
                <a:latin typeface="Arial" pitchFamily="34" charset="0"/>
                <a:cs typeface="Arial" pitchFamily="34" charset="0"/>
              </a:rPr>
              <a:t>15.  Eventos Posteriores al Cierre</a:t>
            </a:r>
            <a:endParaRPr lang="es-MX" sz="1500" dirty="0" smtClean="0">
              <a:latin typeface="Arial" pitchFamily="34" charset="0"/>
              <a:cs typeface="Arial" pitchFamily="34" charset="0"/>
            </a:endParaRPr>
          </a:p>
          <a:p>
            <a:pPr marL="358775" indent="-358775">
              <a:lnSpc>
                <a:spcPct val="150000"/>
              </a:lnSpc>
            </a:pPr>
            <a:r>
              <a:rPr lang="es-MX" sz="1500" b="1" dirty="0" smtClean="0">
                <a:latin typeface="Arial" pitchFamily="34" charset="0"/>
                <a:cs typeface="Arial" pitchFamily="34" charset="0"/>
              </a:rPr>
              <a:t>16.  Partes Relacionadas</a:t>
            </a:r>
            <a:endParaRPr lang="es-MX" sz="1500" dirty="0" smtClean="0">
              <a:latin typeface="Arial" pitchFamily="34" charset="0"/>
              <a:cs typeface="Arial" pitchFamily="34" charset="0"/>
            </a:endParaRPr>
          </a:p>
          <a:p>
            <a:pPr marL="358775" indent="-358775">
              <a:lnSpc>
                <a:spcPct val="150000"/>
              </a:lnSpc>
            </a:pPr>
            <a:r>
              <a:rPr lang="es-MX" sz="1500" b="1" dirty="0" smtClean="0">
                <a:latin typeface="Arial" pitchFamily="34" charset="0"/>
                <a:cs typeface="Arial" pitchFamily="34" charset="0"/>
              </a:rPr>
              <a:t>17.  Responsabilidad Sobre la Presentación Razonable de los Estados Financieros</a:t>
            </a:r>
            <a:endParaRPr lang="es-MX" sz="1500" dirty="0" smtClean="0">
              <a:latin typeface="Arial" pitchFamily="34" charset="0"/>
              <a:cs typeface="Arial" pitchFamily="34" charset="0"/>
            </a:endParaRPr>
          </a:p>
          <a:p>
            <a:pPr marL="800100" lvl="1" indent="-342900" algn="just">
              <a:lnSpc>
                <a:spcPct val="150000"/>
              </a:lnSpc>
              <a:buFont typeface="+mj-lt"/>
              <a:buAutoNum type="arabicPeriod"/>
            </a:pPr>
            <a:endParaRPr lang="es-MX" sz="1500" dirty="0">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00034" y="1824889"/>
            <a:ext cx="7358114" cy="42473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a:t>
            </a:r>
            <a:r>
              <a:rPr lang="es-ES" b="1" dirty="0" smtClean="0">
                <a:latin typeface="Arial" pitchFamily="34" charset="0"/>
                <a:cs typeface="Arial" pitchFamily="34" charset="0"/>
              </a:rPr>
              <a:t>objetivo</a:t>
            </a:r>
            <a:r>
              <a:rPr lang="es-ES" dirty="0" smtClean="0">
                <a:latin typeface="Arial" pitchFamily="34" charset="0"/>
                <a:cs typeface="Arial" pitchFamily="34" charset="0"/>
              </a:rPr>
              <a:t> del presente documento es la </a:t>
            </a:r>
            <a:r>
              <a:rPr lang="es-ES" b="1" dirty="0" smtClean="0">
                <a:latin typeface="Arial" pitchFamily="34" charset="0"/>
                <a:cs typeface="Arial" pitchFamily="34" charset="0"/>
              </a:rPr>
              <a:t>revelación del contexto y de los </a:t>
            </a:r>
            <a:r>
              <a:rPr lang="es-ES" b="1" u="sng" dirty="0" smtClean="0">
                <a:latin typeface="Arial" pitchFamily="34" charset="0"/>
                <a:cs typeface="Arial" pitchFamily="34" charset="0"/>
              </a:rPr>
              <a:t>aspectos económicos-financieros más relevantes </a:t>
            </a:r>
            <a:r>
              <a:rPr lang="es-ES" b="1" dirty="0" smtClean="0">
                <a:latin typeface="Arial" pitchFamily="34" charset="0"/>
                <a:cs typeface="Arial" pitchFamily="34" charset="0"/>
              </a:rPr>
              <a:t>que influyeron en las decisiones del período, </a:t>
            </a:r>
            <a:r>
              <a:rPr lang="es-ES" b="1" dirty="0" smtClean="0">
                <a:solidFill>
                  <a:schemeClr val="accent4">
                    <a:lumMod val="75000"/>
                  </a:schemeClr>
                </a:solidFill>
                <a:latin typeface="Arial" pitchFamily="34" charset="0"/>
                <a:cs typeface="Arial" pitchFamily="34" charset="0"/>
              </a:rPr>
              <a:t>y </a:t>
            </a:r>
            <a:r>
              <a:rPr lang="es-ES" b="1" u="sng" dirty="0" smtClean="0">
                <a:solidFill>
                  <a:schemeClr val="accent4">
                    <a:lumMod val="75000"/>
                  </a:schemeClr>
                </a:solidFill>
                <a:latin typeface="Arial" pitchFamily="34" charset="0"/>
                <a:cs typeface="Arial" pitchFamily="34" charset="0"/>
              </a:rPr>
              <a:t>que deberán ser considerados en la elaboración de los estados financieros para la mayor comprensión de los mismos y sus particularidades.</a:t>
            </a:r>
            <a:endParaRPr lang="es-MX" b="1" u="sng" dirty="0" smtClean="0">
              <a:solidFill>
                <a:schemeClr val="accent4">
                  <a:lumMod val="75000"/>
                </a:schemeClr>
              </a:solidFill>
              <a:latin typeface="Arial" pitchFamily="34" charset="0"/>
              <a:cs typeface="Arial" pitchFamily="34" charset="0"/>
            </a:endParaRPr>
          </a:p>
          <a:p>
            <a:pPr algn="just">
              <a:lnSpc>
                <a:spcPct val="150000"/>
              </a:lnSpc>
            </a:pPr>
            <a:endParaRPr lang="es-MX" dirty="0" smtClean="0">
              <a:latin typeface="Arial" pitchFamily="34" charset="0"/>
              <a:cs typeface="Arial" pitchFamily="34" charset="0"/>
            </a:endParaRPr>
          </a:p>
          <a:p>
            <a:pPr algn="just">
              <a:lnSpc>
                <a:spcPct val="150000"/>
              </a:lnSpc>
            </a:pPr>
            <a:r>
              <a:rPr lang="es-MX" dirty="0" smtClean="0">
                <a:latin typeface="Arial" pitchFamily="34" charset="0"/>
                <a:cs typeface="Arial" pitchFamily="34" charset="0"/>
              </a:rPr>
              <a:t>Aquí se informa y explica la respuesta del gobierno a las condiciones relacionadas con la información financiera de cada período de gestión; además, de exponer aquellas políticas que podrían afectar la toma de decisiones en períodos posteriores</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221457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algn="just">
              <a:lnSpc>
                <a:spcPct val="150000"/>
              </a:lnSpc>
            </a:pPr>
            <a:r>
              <a:rPr lang="es-MX" sz="2000" b="1" dirty="0" smtClean="0">
                <a:latin typeface="Arial" pitchFamily="34" charset="0"/>
                <a:cs typeface="Arial" pitchFamily="34" charset="0"/>
              </a:rPr>
              <a:t>1. Introducción</a:t>
            </a:r>
          </a:p>
        </p:txBody>
      </p:sp>
    </p:spTree>
  </p:cSld>
  <p:clrMapOvr>
    <a:masterClrMapping/>
  </p:clrMapOvr>
  <p:transition>
    <p:push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4" y="1643050"/>
            <a:ext cx="7479209" cy="2585323"/>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 </a:t>
            </a:r>
          </a:p>
          <a:p>
            <a:pPr>
              <a:lnSpc>
                <a:spcPct val="150000"/>
              </a:lnSpc>
            </a:pPr>
            <a:r>
              <a:rPr lang="es-ES" dirty="0" smtClean="0">
                <a:latin typeface="Arial" pitchFamily="34" charset="0"/>
                <a:cs typeface="Arial" pitchFamily="34" charset="0"/>
              </a:rPr>
              <a:t>Las</a:t>
            </a:r>
            <a:r>
              <a:rPr lang="es-ES" b="1" dirty="0" smtClean="0">
                <a:solidFill>
                  <a:schemeClr val="accent2">
                    <a:lumMod val="50000"/>
                  </a:schemeClr>
                </a:solidFill>
                <a:latin typeface="Arial" pitchFamily="34" charset="0"/>
                <a:cs typeface="Arial" pitchFamily="34" charset="0"/>
              </a:rPr>
              <a:t> principales condiciones económico- financieras bajo las cuales el ente público estuvo operando;</a:t>
            </a:r>
            <a:r>
              <a:rPr lang="es-ES" dirty="0" smtClean="0">
                <a:latin typeface="Arial" pitchFamily="34" charset="0"/>
                <a:cs typeface="Arial" pitchFamily="34" charset="0"/>
              </a:rPr>
              <a:t> y las cuales influyeron en la toma de decisiones de la administración; tanto a nivel local como federal.</a:t>
            </a:r>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2.Panorama Económico y Financiero</a:t>
            </a:r>
            <a:endParaRPr lang="es-MX" sz="2000" dirty="0" smtClean="0">
              <a:latin typeface="Arial" pitchFamily="34" charset="0"/>
              <a:cs typeface="Arial" pitchFamily="34" charset="0"/>
            </a:endParaRPr>
          </a:p>
        </p:txBody>
      </p:sp>
      <p:sp>
        <p:nvSpPr>
          <p:cNvPr id="10" name="9 Rectángulo redondeado"/>
          <p:cNvSpPr/>
          <p:nvPr/>
        </p:nvSpPr>
        <p:spPr>
          <a:xfrm>
            <a:off x="285720" y="4000504"/>
            <a:ext cx="3429024"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3.Autorización e Historia</a:t>
            </a:r>
          </a:p>
        </p:txBody>
      </p:sp>
      <p:sp>
        <p:nvSpPr>
          <p:cNvPr id="11" name="10 CuadroTexto"/>
          <p:cNvSpPr txBox="1"/>
          <p:nvPr/>
        </p:nvSpPr>
        <p:spPr>
          <a:xfrm>
            <a:off x="577288" y="4634267"/>
            <a:ext cx="8352430" cy="230832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marL="355600">
              <a:lnSpc>
                <a:spcPct val="150000"/>
              </a:lnSpc>
            </a:pP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a)	Fecha de creación del ente.</a:t>
            </a:r>
            <a:endParaRPr lang="es-MX" dirty="0" smtClean="0">
              <a:latin typeface="Arial" pitchFamily="34" charset="0"/>
              <a:cs typeface="Arial" pitchFamily="34" charset="0"/>
            </a:endParaRPr>
          </a:p>
          <a:p>
            <a:pPr marL="355600">
              <a:lnSpc>
                <a:spcPct val="150000"/>
              </a:lnSpc>
            </a:pPr>
            <a:r>
              <a:rPr lang="es-ES" dirty="0" smtClean="0">
                <a:latin typeface="Arial" pitchFamily="34" charset="0"/>
                <a:cs typeface="Arial" pitchFamily="34" charset="0"/>
              </a:rPr>
              <a:t>b)	Principales cambios en su estructura</a:t>
            </a:r>
            <a:endParaRPr lang="es-MX" dirty="0" smtClean="0">
              <a:latin typeface="Arial" pitchFamily="34" charset="0"/>
              <a:cs typeface="Arial" pitchFamily="34" charset="0"/>
            </a:endParaRPr>
          </a:p>
          <a:p>
            <a:endParaRPr lang="es-MX" dirty="0" smtClean="0">
              <a:latin typeface="Arial" pitchFamily="34" charset="0"/>
              <a:cs typeface="Arial" pitchFamily="34" charset="0"/>
            </a:endParaRPr>
          </a:p>
          <a:p>
            <a:pPr>
              <a:lnSpc>
                <a:spcPct val="150000"/>
              </a:lnSpc>
            </a:pPr>
            <a:endParaRPr lang="es-MX"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0033" y="1714488"/>
            <a:ext cx="7572429" cy="4513449"/>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pPr>
              <a:lnSpc>
                <a:spcPct val="150000"/>
              </a:lnSpc>
            </a:pP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a)	Objeto social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b)	Principal actividad</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c)	Ejercicio fiscal</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d)	Régimen jurídico</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e)	Consideraciones fiscales del ente: revelar el tipo de contribuciones que esté obligado a pagar o retener.</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f)	Estructura organizacional básica</a:t>
            </a:r>
            <a:endParaRPr lang="es-MX" dirty="0" smtClean="0">
              <a:latin typeface="Arial" pitchFamily="34" charset="0"/>
              <a:cs typeface="Arial" pitchFamily="34" charset="0"/>
            </a:endParaRPr>
          </a:p>
          <a:p>
            <a:pPr marL="723900" indent="-450850">
              <a:lnSpc>
                <a:spcPct val="150000"/>
              </a:lnSpc>
            </a:pPr>
            <a:r>
              <a:rPr lang="es-ES" dirty="0" smtClean="0">
                <a:latin typeface="Arial" pitchFamily="34" charset="0"/>
                <a:cs typeface="Arial" pitchFamily="34" charset="0"/>
              </a:rPr>
              <a:t>g)   Fideicomisos, mandatos y análogos de los cuales es fideicomitente o fideicomisario.</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357158" y="1071546"/>
            <a:ext cx="478634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4. Organización y Objeto Social</a:t>
            </a:r>
            <a:endParaRPr lang="es-MX" sz="2000" dirty="0" smtClean="0">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500174"/>
            <a:ext cx="7715304" cy="5355312"/>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dirty="0" smtClean="0">
              <a:latin typeface="Arial" pitchFamily="34" charset="0"/>
              <a:cs typeface="Arial" pitchFamily="34" charset="0"/>
            </a:endParaRPr>
          </a:p>
          <a:p>
            <a:pPr marL="723900" indent="-450850" algn="just">
              <a:buAutoNum type="alphaLcParenR"/>
            </a:pPr>
            <a:r>
              <a:rPr lang="es-ES" dirty="0" smtClean="0">
                <a:latin typeface="Arial" pitchFamily="34" charset="0"/>
                <a:cs typeface="Arial" pitchFamily="34" charset="0"/>
              </a:rPr>
              <a:t>Si se ha </a:t>
            </a:r>
            <a:r>
              <a:rPr lang="es-ES" b="1" u="sng" dirty="0" smtClean="0">
                <a:latin typeface="Arial" pitchFamily="34" charset="0"/>
                <a:cs typeface="Arial" pitchFamily="34" charset="0"/>
              </a:rPr>
              <a:t>observado la normatividad emitida por el CONAC </a:t>
            </a:r>
            <a:r>
              <a:rPr lang="es-ES" dirty="0" smtClean="0">
                <a:latin typeface="Arial" pitchFamily="34" charset="0"/>
                <a:cs typeface="Arial" pitchFamily="34" charset="0"/>
              </a:rPr>
              <a:t>y las disposiciones legales aplicables.</a:t>
            </a:r>
          </a:p>
          <a:p>
            <a:pPr marL="723900" indent="-450850" algn="just"/>
            <a:endParaRPr lang="es-MX" dirty="0" smtClean="0">
              <a:latin typeface="Arial" pitchFamily="34" charset="0"/>
              <a:cs typeface="Arial" pitchFamily="34" charset="0"/>
            </a:endParaRPr>
          </a:p>
          <a:p>
            <a:pPr marL="723900" indent="-450850" algn="just">
              <a:buAutoNum type="alphaLcParenR" startAt="2"/>
            </a:pPr>
            <a:r>
              <a:rPr lang="es-ES" dirty="0" smtClean="0">
                <a:latin typeface="Arial" pitchFamily="34" charset="0"/>
                <a:cs typeface="Arial" pitchFamily="34" charset="0"/>
              </a:rPr>
              <a:t>La normatividad aplicada para el reconocimiento, valuación y revelación de los diferentes rubros de la información financiera, así como las bases de medición utilizadas para la elaboración de los estados financieros; por ejemplo: costo histórico, valor de realización, valor razonable, valor de recuperación o cualquier otro método empleado y los criterios de aplicación de los mismos.</a:t>
            </a:r>
          </a:p>
          <a:p>
            <a:pPr marL="723900" indent="-450850" algn="just"/>
            <a:endParaRPr lang="es-MX" dirty="0" smtClean="0">
              <a:latin typeface="Arial" pitchFamily="34" charset="0"/>
              <a:cs typeface="Arial" pitchFamily="34" charset="0"/>
            </a:endParaRPr>
          </a:p>
          <a:p>
            <a:pPr marL="723900" indent="-450850">
              <a:buAutoNum type="alphaLcParenR" startAt="3"/>
            </a:pPr>
            <a:r>
              <a:rPr lang="es-ES" dirty="0" smtClean="0">
                <a:latin typeface="Arial" pitchFamily="34" charset="0"/>
                <a:cs typeface="Arial" pitchFamily="34" charset="0"/>
              </a:rPr>
              <a:t>Postulados básicos.</a:t>
            </a:r>
          </a:p>
          <a:p>
            <a:pPr marL="723900" indent="-450850">
              <a:buAutoNum type="alphaLcParenR" startAt="3"/>
            </a:pPr>
            <a:endParaRPr lang="es-MX" u="sng" dirty="0" smtClean="0">
              <a:latin typeface="Arial" pitchFamily="34" charset="0"/>
              <a:cs typeface="Arial" pitchFamily="34" charset="0"/>
            </a:endParaRPr>
          </a:p>
          <a:p>
            <a:pPr marL="723900" indent="-450850">
              <a:buAutoNum type="alphaLcParenR" startAt="4"/>
            </a:pPr>
            <a:r>
              <a:rPr lang="es-ES" u="sng" dirty="0" smtClean="0">
                <a:latin typeface="Arial" pitchFamily="34" charset="0"/>
                <a:cs typeface="Arial" pitchFamily="34" charset="0"/>
              </a:rPr>
              <a:t>Normatividad supletoria. </a:t>
            </a:r>
            <a:r>
              <a:rPr lang="es-ES" dirty="0" smtClean="0">
                <a:latin typeface="Arial" pitchFamily="34" charset="0"/>
                <a:cs typeface="Arial" pitchFamily="34" charset="0"/>
              </a:rPr>
              <a:t>En caso de emplear varios grupos de normatividades (normatividades supletorias), deberá realizar la justificación razonable correspondiente.</a:t>
            </a:r>
          </a:p>
          <a:p>
            <a:pPr marL="723900" indent="-450850"/>
            <a:endParaRPr lang="es-MX" dirty="0" smtClean="0">
              <a:latin typeface="Arial" pitchFamily="34" charset="0"/>
              <a:cs typeface="Arial" pitchFamily="34" charset="0"/>
            </a:endParaRPr>
          </a:p>
          <a:p>
            <a:pPr marL="723900" indent="-450850"/>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split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65637"/>
            <a:ext cx="7715304" cy="5032147"/>
          </a:xfrm>
          <a:prstGeom prst="rect">
            <a:avLst/>
          </a:prstGeom>
          <a:noFill/>
        </p:spPr>
        <p:txBody>
          <a:bodyPr wrap="square" rtlCol="0">
            <a:spAutoFit/>
          </a:bodyPr>
          <a:lstStyle/>
          <a:p>
            <a:pPr>
              <a:lnSpc>
                <a:spcPct val="150000"/>
              </a:lnSpc>
            </a:pPr>
            <a:r>
              <a:rPr lang="es-ES" sz="2000" b="1" dirty="0" smtClean="0">
                <a:latin typeface="Arial" pitchFamily="34" charset="0"/>
                <a:cs typeface="Arial" pitchFamily="34" charset="0"/>
              </a:rPr>
              <a:t>Se informará sobre</a:t>
            </a:r>
            <a:r>
              <a:rPr lang="es-ES" b="1" dirty="0" smtClean="0">
                <a:latin typeface="Arial" pitchFamily="34" charset="0"/>
                <a:cs typeface="Arial" pitchFamily="34" charset="0"/>
              </a:rPr>
              <a:t>:</a:t>
            </a:r>
            <a:endParaRPr lang="es-MX" b="1" dirty="0" smtClean="0">
              <a:latin typeface="Arial" pitchFamily="34" charset="0"/>
              <a:cs typeface="Arial" pitchFamily="34" charset="0"/>
            </a:endParaRPr>
          </a:p>
          <a:p>
            <a:pPr marL="723900" indent="-450850">
              <a:buAutoNum type="alphaLcParenR" startAt="5"/>
            </a:pPr>
            <a:r>
              <a:rPr lang="es-ES" sz="2000" dirty="0" smtClean="0">
                <a:latin typeface="Arial" pitchFamily="34" charset="0"/>
                <a:cs typeface="Arial" pitchFamily="34" charset="0"/>
              </a:rPr>
              <a:t>Para las entidades que por </a:t>
            </a:r>
            <a:r>
              <a:rPr lang="es-ES" sz="2000" u="sng" dirty="0" smtClean="0">
                <a:latin typeface="Arial" pitchFamily="34" charset="0"/>
                <a:cs typeface="Arial" pitchFamily="34" charset="0"/>
              </a:rPr>
              <a:t>primera vez </a:t>
            </a:r>
            <a:r>
              <a:rPr lang="es-ES" sz="2000" dirty="0" smtClean="0">
                <a:latin typeface="Arial" pitchFamily="34" charset="0"/>
                <a:cs typeface="Arial" pitchFamily="34" charset="0"/>
              </a:rPr>
              <a:t>estén implementando la base devengado de acuerdo a la Ley de Contabilidad, deberán:</a:t>
            </a:r>
          </a:p>
          <a:p>
            <a:pPr marL="723900" indent="-450850">
              <a:lnSpc>
                <a:spcPct val="150000"/>
              </a:lnSpc>
            </a:pPr>
            <a:endParaRPr lang="es-MX"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las nuevas políticas de reconocimiento</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Su plan de implementación</a:t>
            </a:r>
            <a:endParaRPr lang="es-MX" sz="1700" dirty="0" smtClean="0">
              <a:latin typeface="Arial" pitchFamily="34" charset="0"/>
              <a:cs typeface="Arial" pitchFamily="34" charset="0"/>
            </a:endParaRP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Revelar los cambios en las políticas, la clasificación y medición de las mismas, así como su impacto en la información financiera</a:t>
            </a:r>
          </a:p>
          <a:p>
            <a:pPr marL="1349375" lvl="1" indent="-360363">
              <a:lnSpc>
                <a:spcPct val="150000"/>
              </a:lnSpc>
              <a:buClr>
                <a:srgbClr val="7030A0"/>
              </a:buClr>
              <a:buFont typeface="Wingdings" pitchFamily="2" charset="2"/>
              <a:buChar char="q"/>
            </a:pPr>
            <a:r>
              <a:rPr lang="es-ES" sz="1700" dirty="0" smtClean="0">
                <a:latin typeface="Arial" pitchFamily="34" charset="0"/>
                <a:cs typeface="Arial" pitchFamily="34" charset="0"/>
              </a:rPr>
              <a:t>Presentar los últimos estados financieros con la normatividad anteriormente utilizada con las nuevas políticas para fines de comparación </a:t>
            </a:r>
            <a:r>
              <a:rPr lang="es-ES" sz="1600" dirty="0" smtClean="0">
                <a:latin typeface="Arial" pitchFamily="34" charset="0"/>
                <a:cs typeface="Arial" pitchFamily="34" charset="0"/>
              </a:rPr>
              <a:t>en la transición a la base devengado</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786610"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5. Bases de Preparación de los Estados Financieros</a:t>
            </a:r>
            <a:endParaRPr lang="es-MX" sz="2000" dirty="0" smtClean="0">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9803" y="1639094"/>
            <a:ext cx="7782659" cy="4647426"/>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a:pPr>
            <a:r>
              <a:rPr lang="es-ES" sz="1600" dirty="0" smtClean="0">
                <a:latin typeface="Arial" pitchFamily="34" charset="0"/>
                <a:cs typeface="Arial" pitchFamily="34" charset="0"/>
              </a:rPr>
              <a:t>Actualización: se informará del </a:t>
            </a:r>
            <a:r>
              <a:rPr lang="es-ES" sz="1600" b="1" u="sng" dirty="0" smtClean="0">
                <a:latin typeface="Arial" pitchFamily="34" charset="0"/>
                <a:cs typeface="Arial" pitchFamily="34" charset="0"/>
              </a:rPr>
              <a:t>método</a:t>
            </a:r>
            <a:r>
              <a:rPr lang="es-ES" sz="1600" dirty="0" smtClean="0">
                <a:latin typeface="Arial" pitchFamily="34" charset="0"/>
                <a:cs typeface="Arial" pitchFamily="34" charset="0"/>
              </a:rPr>
              <a:t> utilizado para la </a:t>
            </a:r>
            <a:r>
              <a:rPr lang="es-ES" sz="1600" b="1" u="sng" dirty="0" smtClean="0">
                <a:latin typeface="Arial" pitchFamily="34" charset="0"/>
                <a:cs typeface="Arial" pitchFamily="34" charset="0"/>
              </a:rPr>
              <a:t>actualización</a:t>
            </a:r>
            <a:r>
              <a:rPr lang="es-ES" sz="1600" dirty="0" smtClean="0">
                <a:latin typeface="Arial" pitchFamily="34" charset="0"/>
                <a:cs typeface="Arial" pitchFamily="34" charset="0"/>
              </a:rPr>
              <a:t> del valor de los activos, pasivos y Hacienda Pública y/o patrimonio y las razones de dicha elección. Así como informar de la desconexión o </a:t>
            </a:r>
            <a:r>
              <a:rPr lang="es-ES" sz="1600" dirty="0" err="1" smtClean="0">
                <a:latin typeface="Arial" pitchFamily="34" charset="0"/>
                <a:cs typeface="Arial" pitchFamily="34" charset="0"/>
              </a:rPr>
              <a:t>reconexión</a:t>
            </a:r>
            <a:r>
              <a:rPr lang="es-ES" sz="1600" dirty="0" smtClean="0">
                <a:latin typeface="Arial" pitchFamily="34" charset="0"/>
                <a:cs typeface="Arial" pitchFamily="34" charset="0"/>
              </a:rPr>
              <a:t> inflacionaria.</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2"/>
            </a:pPr>
            <a:r>
              <a:rPr lang="es-ES" sz="1600" dirty="0" smtClean="0">
                <a:latin typeface="Arial" pitchFamily="34" charset="0"/>
                <a:cs typeface="Arial" pitchFamily="34" charset="0"/>
              </a:rPr>
              <a:t>Informar sobre la realización de </a:t>
            </a:r>
            <a:r>
              <a:rPr lang="es-ES" sz="1600" b="1" u="sng" dirty="0" smtClean="0">
                <a:latin typeface="Arial" pitchFamily="34" charset="0"/>
                <a:cs typeface="Arial" pitchFamily="34" charset="0"/>
              </a:rPr>
              <a:t>operaciones en el extranjero</a:t>
            </a:r>
            <a:r>
              <a:rPr lang="es-ES" sz="1600" dirty="0" smtClean="0">
                <a:latin typeface="Arial" pitchFamily="34" charset="0"/>
                <a:cs typeface="Arial" pitchFamily="34" charset="0"/>
              </a:rPr>
              <a:t> y de sus efectos en la información financiera gubernamental.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buAutoNum type="alphaLcParenR" startAt="3"/>
            </a:pPr>
            <a:r>
              <a:rPr lang="es-ES" sz="1600" dirty="0" smtClean="0">
                <a:latin typeface="Arial" pitchFamily="34" charset="0"/>
                <a:cs typeface="Arial" pitchFamily="34" charset="0"/>
              </a:rPr>
              <a:t>Método de valuación de la inversión en acciones en el Sector Paraestatal.</a:t>
            </a:r>
          </a:p>
          <a:p>
            <a:pPr marL="531813" indent="-354013">
              <a:lnSpc>
                <a:spcPct val="110000"/>
              </a:lnSpc>
            </a:pP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d)	Sistema y método de</a:t>
            </a:r>
            <a:r>
              <a:rPr lang="es-ES" sz="1600" b="1" dirty="0" smtClean="0">
                <a:latin typeface="Arial" pitchFamily="34" charset="0"/>
                <a:cs typeface="Arial" pitchFamily="34" charset="0"/>
              </a:rPr>
              <a:t> </a:t>
            </a:r>
            <a:r>
              <a:rPr lang="es-ES" sz="1600" dirty="0" smtClean="0">
                <a:latin typeface="Arial" pitchFamily="34" charset="0"/>
                <a:cs typeface="Arial" pitchFamily="34" charset="0"/>
              </a:rPr>
              <a:t>valuación de inventarios y costo de lo vendido</a:t>
            </a:r>
            <a:endParaRPr lang="es-MX" sz="1600" dirty="0" smtClean="0">
              <a:latin typeface="Arial" pitchFamily="34" charset="0"/>
              <a:cs typeface="Arial" pitchFamily="34" charset="0"/>
            </a:endParaRPr>
          </a:p>
          <a:p>
            <a:pPr marL="531813" indent="-354013">
              <a:lnSpc>
                <a:spcPct val="110000"/>
              </a:lnSpc>
            </a:pPr>
            <a:r>
              <a:rPr lang="es-ES" sz="1600" dirty="0" smtClean="0">
                <a:latin typeface="Arial" pitchFamily="34" charset="0"/>
                <a:cs typeface="Arial" pitchFamily="34" charset="0"/>
              </a:rPr>
              <a:t>e)	</a:t>
            </a:r>
            <a:r>
              <a:rPr lang="es-ES" sz="1600" b="1" dirty="0" smtClean="0">
                <a:latin typeface="Arial" pitchFamily="34" charset="0"/>
                <a:cs typeface="Arial" pitchFamily="34" charset="0"/>
              </a:rPr>
              <a:t>Beneficios a empleados</a:t>
            </a:r>
            <a:r>
              <a:rPr lang="es-ES" sz="1600" dirty="0" smtClean="0">
                <a:latin typeface="Arial" pitchFamily="34" charset="0"/>
                <a:cs typeface="Arial" pitchFamily="34" charset="0"/>
              </a:rPr>
              <a:t>: revelar el cálculo de </a:t>
            </a:r>
            <a:r>
              <a:rPr lang="es-ES" sz="1600" b="1" u="sng" dirty="0" smtClean="0">
                <a:latin typeface="Arial" pitchFamily="34" charset="0"/>
                <a:cs typeface="Arial" pitchFamily="34" charset="0"/>
              </a:rPr>
              <a:t>la reserva actuarial</a:t>
            </a:r>
            <a:r>
              <a:rPr lang="es-ES" sz="1600" dirty="0" smtClean="0">
                <a:latin typeface="Arial" pitchFamily="34" charset="0"/>
                <a:cs typeface="Arial" pitchFamily="34" charset="0"/>
              </a:rPr>
              <a:t>, valor presente de los ingresos esperados comparado con el valor presente de la estimación de gastos tanto de los beneficiarios actuales como futuros.</a:t>
            </a:r>
            <a:endParaRPr lang="es-MX" sz="1600" dirty="0" smtClean="0">
              <a:latin typeface="Arial" pitchFamily="34" charset="0"/>
              <a:cs typeface="Arial" pitchFamily="34" charset="0"/>
            </a:endParaRPr>
          </a:p>
          <a:p>
            <a:pPr marL="531813" indent="-354013">
              <a:lnSpc>
                <a:spcPct val="110000"/>
              </a:lnSpc>
            </a:pP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4117" y="1635028"/>
            <a:ext cx="7568345" cy="3865674"/>
          </a:xfrm>
          <a:prstGeom prst="rect">
            <a:avLst/>
          </a:prstGeom>
          <a:noFill/>
        </p:spPr>
        <p:txBody>
          <a:bodyPr wrap="square" rtlCol="0">
            <a:spAutoFit/>
          </a:bodyPr>
          <a:lstStyle/>
          <a:p>
            <a:r>
              <a:rPr lang="es-ES" b="1" dirty="0" smtClean="0">
                <a:latin typeface="Arial" pitchFamily="34" charset="0"/>
                <a:cs typeface="Arial" pitchFamily="34" charset="0"/>
              </a:rPr>
              <a:t>Se informará sobre:</a:t>
            </a:r>
          </a:p>
          <a:p>
            <a:endParaRPr lang="es-MX" sz="1600" dirty="0" smtClean="0">
              <a:latin typeface="Arial" pitchFamily="34" charset="0"/>
              <a:cs typeface="Arial" pitchFamily="34" charset="0"/>
            </a:endParaRPr>
          </a:p>
          <a:p>
            <a:pPr marL="531813" indent="-354013">
              <a:lnSpc>
                <a:spcPct val="110000"/>
              </a:lnSpc>
              <a:buAutoNum type="alphaLcParenR" startAt="6"/>
            </a:pPr>
            <a:r>
              <a:rPr lang="es-ES" sz="1600" b="1" dirty="0" smtClean="0">
                <a:latin typeface="Arial" pitchFamily="34" charset="0"/>
                <a:cs typeface="Arial" pitchFamily="34" charset="0"/>
              </a:rPr>
              <a:t>Provisiones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6"/>
            </a:pPr>
            <a:endParaRPr lang="es-MX" sz="1600" dirty="0" smtClean="0">
              <a:latin typeface="Arial" pitchFamily="34" charset="0"/>
              <a:cs typeface="Arial" pitchFamily="34" charset="0"/>
            </a:endParaRPr>
          </a:p>
          <a:p>
            <a:pPr marL="531813" indent="-354013">
              <a:lnSpc>
                <a:spcPct val="110000"/>
              </a:lnSpc>
              <a:buAutoNum type="alphaLcParenR" startAt="7"/>
            </a:pPr>
            <a:r>
              <a:rPr lang="es-ES" sz="1600" b="1" dirty="0" smtClean="0">
                <a:latin typeface="Arial" pitchFamily="34" charset="0"/>
                <a:cs typeface="Arial" pitchFamily="34" charset="0"/>
              </a:rPr>
              <a:t>Reservas</a:t>
            </a:r>
            <a:r>
              <a:rPr lang="es-ES" sz="1600" dirty="0" smtClean="0">
                <a:latin typeface="Arial" pitchFamily="34" charset="0"/>
                <a:cs typeface="Arial" pitchFamily="34" charset="0"/>
              </a:rPr>
              <a:t>: objetivo de su creación, monto y plazo</a:t>
            </a:r>
          </a:p>
          <a:p>
            <a:pPr marL="531813" indent="-354013">
              <a:lnSpc>
                <a:spcPct val="110000"/>
              </a:lnSpc>
              <a:buAutoNum type="alphaLcParenR" startAt="7"/>
            </a:pPr>
            <a:endParaRPr lang="es-MX" sz="1600" dirty="0" smtClean="0">
              <a:latin typeface="Arial" pitchFamily="34" charset="0"/>
              <a:cs typeface="Arial" pitchFamily="34" charset="0"/>
            </a:endParaRPr>
          </a:p>
          <a:p>
            <a:pPr marL="531813" indent="-354013">
              <a:lnSpc>
                <a:spcPct val="110000"/>
              </a:lnSpc>
              <a:buAutoNum type="alphaLcParenR" startAt="8"/>
            </a:pPr>
            <a:r>
              <a:rPr lang="es-ES" sz="1600" b="1" dirty="0" smtClean="0">
                <a:latin typeface="Arial" pitchFamily="34" charset="0"/>
                <a:cs typeface="Arial" pitchFamily="34" charset="0"/>
              </a:rPr>
              <a:t>Cambios en políticas contables y corrección de errores</a:t>
            </a:r>
            <a:r>
              <a:rPr lang="es-ES" sz="1600" dirty="0" smtClean="0">
                <a:latin typeface="Arial" pitchFamily="34" charset="0"/>
                <a:cs typeface="Arial" pitchFamily="34" charset="0"/>
              </a:rPr>
              <a:t> junto con la revelación de los efectos que se tendrá en la información financiera del ente público, ya sea retrospectivos o prospectivos</a:t>
            </a:r>
          </a:p>
          <a:p>
            <a:pPr marL="531813" indent="-354013">
              <a:lnSpc>
                <a:spcPct val="110000"/>
              </a:lnSpc>
              <a:buAutoNum type="alphaLcParenR" startAt="8"/>
            </a:pPr>
            <a:endParaRPr lang="es-MX" sz="1600" dirty="0" smtClean="0">
              <a:latin typeface="Arial" pitchFamily="34" charset="0"/>
              <a:cs typeface="Arial" pitchFamily="34" charset="0"/>
            </a:endParaRPr>
          </a:p>
          <a:p>
            <a:pPr marL="577850" indent="-400050">
              <a:lnSpc>
                <a:spcPct val="110000"/>
              </a:lnSpc>
              <a:buAutoNum type="romanLcParenR"/>
            </a:pPr>
            <a:r>
              <a:rPr lang="es-ES" sz="1600" b="1" dirty="0" smtClean="0">
                <a:latin typeface="Arial" pitchFamily="34" charset="0"/>
                <a:cs typeface="Arial" pitchFamily="34" charset="0"/>
              </a:rPr>
              <a:t>Reclasificaciones</a:t>
            </a:r>
            <a:r>
              <a:rPr lang="es-ES" sz="1600" dirty="0" smtClean="0">
                <a:latin typeface="Arial" pitchFamily="34" charset="0"/>
                <a:cs typeface="Arial" pitchFamily="34" charset="0"/>
              </a:rPr>
              <a:t>: Se deben revelar todos aquellos movimientos entre cuentas por efectos de cambios en los tipos de operaciones</a:t>
            </a:r>
          </a:p>
          <a:p>
            <a:pPr marL="577850" indent="-400050">
              <a:lnSpc>
                <a:spcPct val="110000"/>
              </a:lnSpc>
              <a:buAutoNum type="romanLcParenR"/>
            </a:pPr>
            <a:endParaRPr lang="es-MX" sz="1600" dirty="0" smtClean="0">
              <a:latin typeface="Arial" pitchFamily="34" charset="0"/>
              <a:cs typeface="Arial" pitchFamily="34" charset="0"/>
            </a:endParaRPr>
          </a:p>
          <a:p>
            <a:pPr marL="531813" indent="-354013">
              <a:lnSpc>
                <a:spcPct val="110000"/>
              </a:lnSpc>
            </a:pPr>
            <a:r>
              <a:rPr lang="es-ES" sz="1600" b="1" dirty="0" smtClean="0">
                <a:latin typeface="Arial" pitchFamily="34" charset="0"/>
                <a:cs typeface="Arial" pitchFamily="34" charset="0"/>
              </a:rPr>
              <a:t>j)	Depuración y cancelación de saldos</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6. Políticas de Contabilidad Significativas</a:t>
            </a:r>
            <a:endParaRPr lang="es-MX" sz="2000" dirty="0" smtClean="0">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71612"/>
            <a:ext cx="7292192" cy="4893647"/>
          </a:xfrm>
          <a:prstGeom prst="rect">
            <a:avLst/>
          </a:prstGeom>
          <a:noFill/>
        </p:spPr>
        <p:txBody>
          <a:bodyPr wrap="square" rtlCol="0">
            <a:spAutoFit/>
          </a:bodyPr>
          <a:lstStyle/>
          <a:p>
            <a:pPr>
              <a:lnSpc>
                <a:spcPct val="150000"/>
              </a:lnSpc>
            </a:pPr>
            <a:r>
              <a:rPr lang="es-ES" b="1" dirty="0" smtClean="0">
                <a:latin typeface="Arial" pitchFamily="34" charset="0"/>
                <a:cs typeface="Arial" pitchFamily="34" charset="0"/>
              </a:rPr>
              <a:t>Se informará sobre:</a:t>
            </a:r>
          </a:p>
          <a:p>
            <a:pPr>
              <a:lnSpc>
                <a:spcPct val="150000"/>
              </a:lnSpc>
            </a:pP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a)	Activos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b)	Pasivos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c)	Posición en moneda extranjera</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d)	Tipo de cambio</a:t>
            </a:r>
            <a:endParaRPr lang="es-MX" sz="1600" dirty="0" smtClean="0">
              <a:latin typeface="Arial" pitchFamily="34" charset="0"/>
              <a:cs typeface="Arial" pitchFamily="34" charset="0"/>
            </a:endParaRPr>
          </a:p>
          <a:p>
            <a:pPr marL="627063" indent="-271463">
              <a:lnSpc>
                <a:spcPct val="150000"/>
              </a:lnSpc>
            </a:pPr>
            <a:r>
              <a:rPr lang="es-ES" sz="1600" dirty="0" smtClean="0">
                <a:latin typeface="Arial" pitchFamily="34" charset="0"/>
                <a:cs typeface="Arial" pitchFamily="34" charset="0"/>
              </a:rPr>
              <a:t>e)	Equivalente en moneda nacional</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Lo anterior por cada tipo de moneda extranjera que se encuentre en los rubros de activo y pasivo.</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pPr>
              <a:lnSpc>
                <a:spcPct val="150000"/>
              </a:lnSpc>
            </a:pPr>
            <a:r>
              <a:rPr lang="es-ES" sz="1600" dirty="0" smtClean="0">
                <a:latin typeface="Arial" pitchFamily="34" charset="0"/>
                <a:cs typeface="Arial" pitchFamily="34" charset="0"/>
              </a:rPr>
              <a:t>Adicionalmente se informará sobre los </a:t>
            </a:r>
            <a:r>
              <a:rPr lang="es-ES" sz="1600" u="sng" dirty="0" smtClean="0">
                <a:latin typeface="Arial" pitchFamily="34" charset="0"/>
                <a:cs typeface="Arial" pitchFamily="34" charset="0"/>
              </a:rPr>
              <a:t>métodos de protección de riesgo por variaciones </a:t>
            </a:r>
            <a:r>
              <a:rPr lang="es-ES" sz="1600" dirty="0" smtClean="0">
                <a:latin typeface="Arial" pitchFamily="34" charset="0"/>
                <a:cs typeface="Arial" pitchFamily="34" charset="0"/>
              </a:rPr>
              <a:t>en el tipo de cambio</a:t>
            </a:r>
            <a:endParaRPr lang="es-MX" sz="1600"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6929486" cy="357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1600" b="1" dirty="0" smtClean="0">
                <a:latin typeface="Arial" pitchFamily="34" charset="0"/>
                <a:cs typeface="Arial" pitchFamily="34" charset="0"/>
              </a:rPr>
              <a:t>7. Posición en Moneda Extranjera y Protección por Riesgo Cambiario</a:t>
            </a:r>
            <a:endParaRPr lang="es-MX" sz="1600" dirty="0"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2808" y="1268760"/>
            <a:ext cx="7429552" cy="4708981"/>
          </a:xfrm>
          <a:prstGeom prst="rect">
            <a:avLst/>
          </a:prstGeom>
          <a:noFill/>
        </p:spPr>
        <p:txBody>
          <a:bodyPr wrap="square" rtlCol="0">
            <a:spAutoFit/>
          </a:bodyPr>
          <a:lstStyle/>
          <a:p>
            <a:pPr algn="just">
              <a:lnSpc>
                <a:spcPct val="150000"/>
              </a:lnSpc>
            </a:pPr>
            <a:r>
              <a:rPr lang="es-MX" sz="2000" dirty="0" smtClean="0">
                <a:solidFill>
                  <a:srgbClr val="0070C0"/>
                </a:solidFill>
                <a:latin typeface="Arial" pitchFamily="34" charset="0"/>
                <a:cs typeface="Arial" pitchFamily="34" charset="0"/>
              </a:rPr>
              <a:t>Cuenta Pública</a:t>
            </a:r>
            <a:r>
              <a:rPr lang="es-MX" dirty="0" smtClean="0">
                <a:latin typeface="Arial" pitchFamily="34" charset="0"/>
                <a:cs typeface="Arial" pitchFamily="34" charset="0"/>
              </a:rPr>
              <a:t>: El informe que los Poderes del Estado y los entes públicos estatales rinden de manera consolidada a través del Ejecutivo Estatal; así como el que rinden los Municipios, y los entes públicos municipales en forma consolidada a través de aquél, a la Legislatura, sobre su Gestión financiera, a efecto de comprobar que la recaudación, administración, manejo, custodia y aplicación de los ingresos y egresos estatales y municipales durante un ejercicio fiscal comprendido del 1º. de enero al 31 de diciembre de cada año, se ejercieron en los términos de las disposiciones legales y administrativas aplicables, conforme a los criterios y con base en los programas aprobados.</a:t>
            </a:r>
            <a:endParaRPr lang="es-MX" dirty="0">
              <a:latin typeface="Arial" pitchFamily="34" charset="0"/>
              <a:cs typeface="Arial" pitchFamily="34" charset="0"/>
            </a:endParaRPr>
          </a:p>
        </p:txBody>
      </p:sp>
      <p:sp>
        <p:nvSpPr>
          <p:cNvPr id="6" name="5 CuadroTexto"/>
          <p:cNvSpPr txBox="1"/>
          <p:nvPr/>
        </p:nvSpPr>
        <p:spPr>
          <a:xfrm>
            <a:off x="2488898" y="6309320"/>
            <a:ext cx="5323462" cy="276999"/>
          </a:xfrm>
          <a:prstGeom prst="rect">
            <a:avLst/>
          </a:prstGeom>
          <a:noFill/>
        </p:spPr>
        <p:txBody>
          <a:bodyPr wrap="square" rtlCol="0">
            <a:spAutoFit/>
          </a:bodyPr>
          <a:lstStyle/>
          <a:p>
            <a:pPr algn="r"/>
            <a:r>
              <a:rPr lang="es-ES_tradnl" sz="1200" b="1" dirty="0" smtClean="0">
                <a:latin typeface="Arial" pitchFamily="34" charset="0"/>
                <a:cs typeface="Arial" pitchFamily="34" charset="0"/>
              </a:rPr>
              <a:t>Art. 2 Frac. X- Ley de Fiscalización Superior del Estado - Zacatecas</a:t>
            </a:r>
            <a:endParaRPr lang="es-MX" sz="1200" b="1" dirty="0">
              <a:latin typeface="Arial" pitchFamily="34" charset="0"/>
              <a:cs typeface="Arial" pitchFamily="34" charset="0"/>
            </a:endParaRPr>
          </a:p>
        </p:txBody>
      </p:sp>
      <p:sp>
        <p:nvSpPr>
          <p:cNvPr id="9" name="8 Rectángulo redondeado"/>
          <p:cNvSpPr/>
          <p:nvPr/>
        </p:nvSpPr>
        <p:spPr>
          <a:xfrm>
            <a:off x="500034" y="404664"/>
            <a:ext cx="3929090" cy="5000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2400" b="1" dirty="0" smtClean="0">
                <a:latin typeface="Arial" pitchFamily="34" charset="0"/>
                <a:cs typeface="Arial" pitchFamily="34" charset="0"/>
              </a:rPr>
              <a:t>Normas Locales</a:t>
            </a:r>
            <a:endParaRPr lang="es-MX" sz="1900" b="1" dirty="0">
              <a:latin typeface="Arial" pitchFamily="34" charset="0"/>
              <a:cs typeface="Arial" pitchFamily="34" charset="0"/>
            </a:endParaRPr>
          </a:p>
        </p:txBody>
      </p:sp>
    </p:spTree>
  </p:cSld>
  <p:clrMapOvr>
    <a:masterClrMapping/>
  </p:clrMapOvr>
  <p:transition>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404572" cy="5047536"/>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AutoNum type="alphaLcParenR"/>
            </a:pPr>
            <a:r>
              <a:rPr lang="es-ES" sz="1600" u="sng" dirty="0" smtClean="0">
                <a:latin typeface="Arial" pitchFamily="34" charset="0"/>
                <a:cs typeface="Arial" pitchFamily="34" charset="0"/>
              </a:rPr>
              <a:t>Vida útil o porcentajes de depreciación</a:t>
            </a:r>
            <a:r>
              <a:rPr lang="es-ES" sz="1600" dirty="0" smtClean="0">
                <a:latin typeface="Arial" pitchFamily="34" charset="0"/>
                <a:cs typeface="Arial" pitchFamily="34" charset="0"/>
              </a:rPr>
              <a:t>, deterioro o amortización utilizados en los diferentes tipos de activos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b)	</a:t>
            </a:r>
            <a:r>
              <a:rPr lang="es-ES" sz="1600" u="sng" dirty="0" smtClean="0">
                <a:latin typeface="Arial" pitchFamily="34" charset="0"/>
                <a:cs typeface="Arial" pitchFamily="34" charset="0"/>
              </a:rPr>
              <a:t>Cambios en el porcentaje </a:t>
            </a:r>
            <a:r>
              <a:rPr lang="es-ES" sz="1600" dirty="0" smtClean="0">
                <a:latin typeface="Arial" pitchFamily="34" charset="0"/>
                <a:cs typeface="Arial" pitchFamily="34" charset="0"/>
              </a:rPr>
              <a:t>de depreciación o valor residual de los activos.</a:t>
            </a:r>
            <a:endParaRPr lang="es-MX" sz="1600" dirty="0" smtClean="0">
              <a:latin typeface="Arial" pitchFamily="34" charset="0"/>
              <a:cs typeface="Arial" pitchFamily="34" charset="0"/>
            </a:endParaRPr>
          </a:p>
          <a:p>
            <a:pPr marL="723900" indent="-450850">
              <a:lnSpc>
                <a:spcPct val="150000"/>
              </a:lnSpc>
              <a:buAutoNum type="alphaLcParenR" startAt="3"/>
            </a:pPr>
            <a:r>
              <a:rPr lang="es-ES" sz="1600" dirty="0" smtClean="0">
                <a:latin typeface="Arial" pitchFamily="34" charset="0"/>
                <a:cs typeface="Arial" pitchFamily="34" charset="0"/>
              </a:rPr>
              <a:t>Importe de los </a:t>
            </a:r>
            <a:r>
              <a:rPr lang="es-ES" sz="1600" u="sng" dirty="0" smtClean="0">
                <a:latin typeface="Arial" pitchFamily="34" charset="0"/>
                <a:cs typeface="Arial" pitchFamily="34" charset="0"/>
              </a:rPr>
              <a:t>gastos capitalizados </a:t>
            </a:r>
            <a:r>
              <a:rPr lang="es-ES" sz="1600" dirty="0" smtClean="0">
                <a:latin typeface="Arial" pitchFamily="34" charset="0"/>
                <a:cs typeface="Arial" pitchFamily="34" charset="0"/>
              </a:rPr>
              <a:t>en el ejercicio, tanto </a:t>
            </a:r>
            <a:r>
              <a:rPr lang="es-ES" sz="1600" u="sng" dirty="0" smtClean="0">
                <a:latin typeface="Arial" pitchFamily="34" charset="0"/>
                <a:cs typeface="Arial" pitchFamily="34" charset="0"/>
              </a:rPr>
              <a:t>financieros</a:t>
            </a:r>
            <a:r>
              <a:rPr lang="es-ES" sz="1600" dirty="0" smtClean="0">
                <a:latin typeface="Arial" pitchFamily="34" charset="0"/>
                <a:cs typeface="Arial" pitchFamily="34" charset="0"/>
              </a:rPr>
              <a:t> como de </a:t>
            </a:r>
            <a:r>
              <a:rPr lang="es-ES" sz="1600" u="sng" dirty="0" smtClean="0">
                <a:latin typeface="Arial" pitchFamily="34" charset="0"/>
                <a:cs typeface="Arial" pitchFamily="34" charset="0"/>
              </a:rPr>
              <a:t>investigación y desarrollo</a:t>
            </a:r>
          </a:p>
          <a:p>
            <a:pPr marL="723900" indent="-450850">
              <a:lnSpc>
                <a:spcPct val="150000"/>
              </a:lnSpc>
              <a:buAutoNum type="alphaLcParenR" startAt="3"/>
            </a:pPr>
            <a:endParaRPr lang="es-MX" sz="1600" u="sng" dirty="0" smtClean="0">
              <a:latin typeface="Arial" pitchFamily="34" charset="0"/>
              <a:cs typeface="Arial" pitchFamily="34" charset="0"/>
            </a:endParaRPr>
          </a:p>
          <a:p>
            <a:pPr marL="723900" indent="-450850">
              <a:lnSpc>
                <a:spcPct val="150000"/>
              </a:lnSpc>
              <a:buAutoNum type="alphaLcParenR" startAt="4"/>
            </a:pPr>
            <a:r>
              <a:rPr lang="es-ES" sz="1600" u="sng" dirty="0" smtClean="0">
                <a:latin typeface="Arial" pitchFamily="34" charset="0"/>
                <a:cs typeface="Arial" pitchFamily="34" charset="0"/>
              </a:rPr>
              <a:t>Riegos por tipo de cambio </a:t>
            </a:r>
            <a:r>
              <a:rPr lang="es-ES" sz="1600" dirty="0" smtClean="0">
                <a:latin typeface="Arial" pitchFamily="34" charset="0"/>
                <a:cs typeface="Arial" pitchFamily="34" charset="0"/>
              </a:rPr>
              <a:t>o tipo de interés de las inversiones financieras</a:t>
            </a:r>
          </a:p>
          <a:p>
            <a:pPr marL="723900" indent="-450850">
              <a:lnSpc>
                <a:spcPct val="150000"/>
              </a:lnSpc>
              <a:buAutoNum type="alphaLcParenR" startAt="4"/>
            </a:pPr>
            <a:endParaRPr lang="es-MX" sz="1600" dirty="0" smtClean="0">
              <a:latin typeface="Arial" pitchFamily="34" charset="0"/>
              <a:cs typeface="Arial" pitchFamily="34" charset="0"/>
            </a:endParaRPr>
          </a:p>
          <a:p>
            <a:pPr marL="723900" indent="-450850">
              <a:lnSpc>
                <a:spcPct val="150000"/>
              </a:lnSpc>
              <a:buAutoNum type="alphaLcParenR" startAt="5"/>
            </a:pPr>
            <a:r>
              <a:rPr lang="es-ES" sz="1600" u="sng" dirty="0" smtClean="0">
                <a:latin typeface="Arial" pitchFamily="34" charset="0"/>
                <a:cs typeface="Arial" pitchFamily="34" charset="0"/>
              </a:rPr>
              <a:t>Valor activado </a:t>
            </a:r>
            <a:r>
              <a:rPr lang="es-ES" sz="1600" dirty="0" smtClean="0">
                <a:latin typeface="Arial" pitchFamily="34" charset="0"/>
                <a:cs typeface="Arial" pitchFamily="34" charset="0"/>
              </a:rPr>
              <a:t>en el ejercicio de los bienes construidos por la entidad</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2138" y="1590526"/>
            <a:ext cx="7618886" cy="4308872"/>
          </a:xfrm>
          <a:prstGeom prst="rect">
            <a:avLst/>
          </a:prstGeom>
          <a:noFill/>
        </p:spPr>
        <p:txBody>
          <a:bodyPr wrap="square" rtlCol="0">
            <a:spAutoFit/>
          </a:bodyPr>
          <a:lstStyle/>
          <a:p>
            <a:r>
              <a:rPr lang="es-ES" b="1" dirty="0" smtClean="0">
                <a:latin typeface="Arial" pitchFamily="34" charset="0"/>
                <a:cs typeface="Arial" pitchFamily="34" charset="0"/>
              </a:rPr>
              <a:t>Debe mostrar la siguiente información:</a:t>
            </a:r>
          </a:p>
          <a:p>
            <a:endParaRPr lang="es-MX" sz="1600" dirty="0" smtClean="0">
              <a:latin typeface="Arial" pitchFamily="34" charset="0"/>
              <a:cs typeface="Arial" pitchFamily="34" charset="0"/>
            </a:endParaRPr>
          </a:p>
          <a:p>
            <a:pPr marL="723900" indent="-450850">
              <a:lnSpc>
                <a:spcPct val="150000"/>
              </a:lnSpc>
              <a:buFont typeface="+mj-lt"/>
              <a:buAutoNum type="alphaLcParenR" startAt="6"/>
            </a:pPr>
            <a:r>
              <a:rPr lang="es-ES" sz="1600" u="sng" dirty="0" smtClean="0">
                <a:latin typeface="Arial" pitchFamily="34" charset="0"/>
                <a:cs typeface="Arial" pitchFamily="34" charset="0"/>
              </a:rPr>
              <a:t>Otras</a:t>
            </a:r>
            <a:r>
              <a:rPr lang="es-ES" sz="1600" dirty="0" smtClean="0">
                <a:latin typeface="Arial" pitchFamily="34" charset="0"/>
                <a:cs typeface="Arial" pitchFamily="34" charset="0"/>
              </a:rPr>
              <a:t> circunstancias de carácter significativo que afecten el activo, tales como bienes en garantía, señalados en embargos, litigios, títulos de inversiones entregados en garantías, baja significativa del valor de inversiones financieras, </a:t>
            </a:r>
            <a:r>
              <a:rPr lang="es-ES" sz="1600" dirty="0" err="1" smtClean="0">
                <a:latin typeface="Arial" pitchFamily="34" charset="0"/>
                <a:cs typeface="Arial" pitchFamily="34" charset="0"/>
              </a:rPr>
              <a:t>etc</a:t>
            </a:r>
            <a:endParaRPr lang="es-ES" sz="1600" dirty="0" smtClean="0">
              <a:latin typeface="Arial" pitchFamily="34" charset="0"/>
              <a:cs typeface="Arial" pitchFamily="34" charset="0"/>
            </a:endParaRPr>
          </a:p>
          <a:p>
            <a:pPr marL="723900" indent="-450850">
              <a:lnSpc>
                <a:spcPct val="150000"/>
              </a:lnSpc>
              <a:buFont typeface="+mj-lt"/>
              <a:buAutoNum type="alphaLcParenR" startAt="6"/>
            </a:pPr>
            <a:endParaRPr lang="es-MX" sz="1600" dirty="0" smtClean="0">
              <a:latin typeface="Arial" pitchFamily="34" charset="0"/>
              <a:cs typeface="Arial" pitchFamily="34" charset="0"/>
            </a:endParaRPr>
          </a:p>
          <a:p>
            <a:pPr marL="723900" indent="-450850">
              <a:lnSpc>
                <a:spcPct val="150000"/>
              </a:lnSpc>
              <a:buAutoNum type="alphaLcParenR" startAt="7"/>
            </a:pPr>
            <a:r>
              <a:rPr lang="es-ES" sz="1600" u="sng" dirty="0" smtClean="0">
                <a:latin typeface="Arial" pitchFamily="34" charset="0"/>
                <a:cs typeface="Arial" pitchFamily="34" charset="0"/>
              </a:rPr>
              <a:t>Desmantelamiento de Activos</a:t>
            </a:r>
            <a:r>
              <a:rPr lang="es-ES" sz="1600" dirty="0" smtClean="0">
                <a:latin typeface="Arial" pitchFamily="34" charset="0"/>
                <a:cs typeface="Arial" pitchFamily="34" charset="0"/>
              </a:rPr>
              <a:t>, procedimientos, implicaciones, efectos contables</a:t>
            </a:r>
          </a:p>
          <a:p>
            <a:pPr marL="723900" indent="-450850">
              <a:lnSpc>
                <a:spcPct val="150000"/>
              </a:lnSpc>
            </a:pPr>
            <a:endParaRPr lang="es-MX" sz="1600" dirty="0" smtClean="0">
              <a:latin typeface="Arial" pitchFamily="34" charset="0"/>
              <a:cs typeface="Arial" pitchFamily="34" charset="0"/>
            </a:endParaRPr>
          </a:p>
          <a:p>
            <a:pPr marL="723900" indent="-450850">
              <a:lnSpc>
                <a:spcPct val="150000"/>
              </a:lnSpc>
            </a:pPr>
            <a:r>
              <a:rPr lang="es-ES" sz="1600" dirty="0" smtClean="0">
                <a:latin typeface="Arial" pitchFamily="34" charset="0"/>
                <a:cs typeface="Arial" pitchFamily="34" charset="0"/>
              </a:rPr>
              <a:t>h)	</a:t>
            </a:r>
            <a:r>
              <a:rPr lang="es-ES" sz="1600" u="sng" dirty="0" smtClean="0">
                <a:latin typeface="Arial" pitchFamily="34" charset="0"/>
                <a:cs typeface="Arial" pitchFamily="34" charset="0"/>
              </a:rPr>
              <a:t>Administración de activos</a:t>
            </a:r>
            <a:r>
              <a:rPr lang="es-ES" sz="1600" dirty="0" smtClean="0">
                <a:latin typeface="Arial" pitchFamily="34" charset="0"/>
                <a:cs typeface="Arial" pitchFamily="34" charset="0"/>
              </a:rPr>
              <a:t>; planeación con el objetivo de que el ente los utilice de manera más efectiva</a:t>
            </a:r>
            <a:endParaRPr lang="es-MX" sz="1600" dirty="0" smtClean="0">
              <a:latin typeface="Arial" pitchFamily="34" charset="0"/>
              <a:cs typeface="Arial" pitchFamily="34" charset="0"/>
            </a:endParaRPr>
          </a:p>
        </p:txBody>
      </p:sp>
      <p:sp>
        <p:nvSpPr>
          <p:cNvPr id="9"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10" name="9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774197"/>
            <a:ext cx="7649382" cy="3277820"/>
          </a:xfrm>
          <a:prstGeom prst="rect">
            <a:avLst/>
          </a:prstGeom>
          <a:noFill/>
        </p:spPr>
        <p:txBody>
          <a:bodyPr wrap="square" rtlCol="0">
            <a:spAutoFit/>
          </a:bodyPr>
          <a:lstStyle/>
          <a:p>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a:lnSpc>
                <a:spcPct val="150000"/>
              </a:lnSpc>
            </a:pPr>
            <a:r>
              <a:rPr lang="es-ES" dirty="0" smtClean="0">
                <a:latin typeface="Arial" pitchFamily="34" charset="0"/>
                <a:cs typeface="Arial" pitchFamily="34" charset="0"/>
              </a:rPr>
              <a:t>Adicionalmente, se deben incluir las </a:t>
            </a:r>
            <a:r>
              <a:rPr lang="es-ES" b="1" dirty="0" smtClean="0">
                <a:latin typeface="Arial" pitchFamily="34" charset="0"/>
                <a:cs typeface="Arial" pitchFamily="34" charset="0"/>
              </a:rPr>
              <a:t>explicaciones de </a:t>
            </a:r>
            <a:r>
              <a:rPr lang="es-ES" dirty="0" smtClean="0">
                <a:latin typeface="Arial" pitchFamily="34" charset="0"/>
                <a:cs typeface="Arial" pitchFamily="34" charset="0"/>
              </a:rPr>
              <a:t>las principales </a:t>
            </a:r>
            <a:r>
              <a:rPr lang="es-ES" b="1" dirty="0" smtClean="0">
                <a:latin typeface="Arial" pitchFamily="34" charset="0"/>
                <a:cs typeface="Arial" pitchFamily="34" charset="0"/>
              </a:rPr>
              <a:t>variaciones en </a:t>
            </a:r>
            <a:r>
              <a:rPr lang="es-ES" dirty="0" smtClean="0">
                <a:latin typeface="Arial" pitchFamily="34" charset="0"/>
                <a:cs typeface="Arial" pitchFamily="34" charset="0"/>
              </a:rPr>
              <a:t>el </a:t>
            </a:r>
            <a:r>
              <a:rPr lang="es-ES" b="1" dirty="0" smtClean="0">
                <a:latin typeface="Arial" pitchFamily="34" charset="0"/>
                <a:cs typeface="Arial" pitchFamily="34" charset="0"/>
              </a:rPr>
              <a:t>activo, </a:t>
            </a:r>
            <a:r>
              <a:rPr lang="es-ES" dirty="0" smtClean="0">
                <a:latin typeface="Arial" pitchFamily="34" charset="0"/>
                <a:cs typeface="Arial" pitchFamily="34" charset="0"/>
              </a:rPr>
              <a:t>en cuadros comparativos como sigue:</a:t>
            </a:r>
          </a:p>
          <a:p>
            <a:pPr>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Inversiones en valores.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Patrimonio de organismos descentralizados.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c)	Inversiones en empresas de participación mayoritaria.</a:t>
            </a: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d)	Inversiones en empresas de participación minoritaria</a:t>
            </a:r>
            <a:endParaRPr lang="es-MX" b="1"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8. Reporte Analítico del Activo</a:t>
            </a:r>
            <a:endParaRPr lang="es-MX" sz="2000" dirty="0" smtClean="0">
              <a:latin typeface="Arial" pitchFamily="34" charset="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1546668"/>
            <a:ext cx="7577944" cy="2446824"/>
          </a:xfrm>
          <a:prstGeom prst="rect">
            <a:avLst/>
          </a:prstGeom>
          <a:noFill/>
        </p:spPr>
        <p:txBody>
          <a:bodyPr wrap="square" rtlCol="0">
            <a:spAutoFit/>
          </a:bodyPr>
          <a:lstStyle/>
          <a:p>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Por ramo o </a:t>
            </a:r>
            <a:r>
              <a:rPr lang="es-ES" b="1" dirty="0" smtClean="0">
                <a:latin typeface="Arial" pitchFamily="34" charset="0"/>
                <a:cs typeface="Arial" pitchFamily="34" charset="0"/>
              </a:rPr>
              <a:t>unidad </a:t>
            </a:r>
            <a:r>
              <a:rPr lang="es-ES" dirty="0" smtClean="0">
                <a:latin typeface="Arial" pitchFamily="34" charset="0"/>
                <a:cs typeface="Arial" pitchFamily="34" charset="0"/>
              </a:rPr>
              <a:t>administrativa</a:t>
            </a:r>
            <a:r>
              <a:rPr lang="es-ES" b="1" dirty="0" smtClean="0">
                <a:latin typeface="Arial" pitchFamily="34" charset="0"/>
                <a:cs typeface="Arial" pitchFamily="34" charset="0"/>
              </a:rPr>
              <a:t> que los reporta</a:t>
            </a:r>
          </a:p>
          <a:p>
            <a:pPr marL="723900" indent="-368300">
              <a:lnSpc>
                <a:spcPct val="150000"/>
              </a:lnSpc>
              <a:buAutoNum type="alphaLcParenR"/>
            </a:pPr>
            <a:endParaRPr lang="es-MX" b="1"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Enlistar </a:t>
            </a:r>
            <a:r>
              <a:rPr lang="es-ES" b="1" dirty="0" smtClean="0">
                <a:latin typeface="Arial" pitchFamily="34" charset="0"/>
                <a:cs typeface="Arial" pitchFamily="34" charset="0"/>
              </a:rPr>
              <a:t>los de mayor monto de disponibilidad</a:t>
            </a:r>
            <a:r>
              <a:rPr lang="es-ES" dirty="0" smtClean="0">
                <a:latin typeface="Arial" pitchFamily="34" charset="0"/>
                <a:cs typeface="Arial" pitchFamily="34" charset="0"/>
              </a:rPr>
              <a:t>, relacionando aquéllos que conforman el 80% de las disponibilidades.</a:t>
            </a: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9. Fideicomisos, Mandatos y Análogos</a:t>
            </a:r>
            <a:endParaRPr lang="es-MX" sz="2000" dirty="0" smtClean="0">
              <a:latin typeface="Arial" pitchFamily="34" charset="0"/>
              <a:cs typeface="Arial" pitchFamily="34" charset="0"/>
            </a:endParaRPr>
          </a:p>
        </p:txBody>
      </p:sp>
      <p:sp>
        <p:nvSpPr>
          <p:cNvPr id="10" name="9 CuadroTexto"/>
          <p:cNvSpPr txBox="1"/>
          <p:nvPr/>
        </p:nvSpPr>
        <p:spPr>
          <a:xfrm>
            <a:off x="423081" y="4286256"/>
            <a:ext cx="7720820" cy="3000821"/>
          </a:xfrm>
          <a:prstGeom prst="rect">
            <a:avLst/>
          </a:prstGeom>
          <a:noFill/>
        </p:spPr>
        <p:txBody>
          <a:bodyPr wrap="square" rtlCol="0">
            <a:spAutoFit/>
          </a:bodyPr>
          <a:lstStyle/>
          <a:p>
            <a:pPr marL="723900" indent="-723900">
              <a:lnSpc>
                <a:spcPct val="150000"/>
              </a:lnSpc>
            </a:pPr>
            <a:r>
              <a:rPr lang="es-ES" b="1" dirty="0" smtClean="0">
                <a:latin typeface="Arial" pitchFamily="34" charset="0"/>
                <a:cs typeface="Arial" pitchFamily="34" charset="0"/>
              </a:rPr>
              <a:t>Se deberá informar:</a:t>
            </a:r>
            <a:endParaRPr lang="es-MX"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Análisis del comportamiento de la recaudación correspondiente al ente público o cualquier tipo de ingreso, de forma separada los ingresos locales de los federales.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Proyección de la recaudación e ingresos en el mediano plazo.</a:t>
            </a:r>
            <a:endParaRPr lang="es-MX" dirty="0" smtClean="0">
              <a:latin typeface="Arial" pitchFamily="34" charset="0"/>
              <a:cs typeface="Arial" pitchFamily="34" charset="0"/>
            </a:endParaRPr>
          </a:p>
          <a:p>
            <a:pPr marL="723900" indent="-368300">
              <a:lnSpc>
                <a:spcPct val="150000"/>
              </a:lnSpc>
            </a:pPr>
            <a:endParaRPr lang="es-MX" dirty="0">
              <a:latin typeface="Arial" pitchFamily="34" charset="0"/>
              <a:cs typeface="Arial" pitchFamily="34" charset="0"/>
            </a:endParaRPr>
          </a:p>
        </p:txBody>
      </p:sp>
      <p:sp>
        <p:nvSpPr>
          <p:cNvPr id="11" name="10 Rectángulo redondeado"/>
          <p:cNvSpPr/>
          <p:nvPr/>
        </p:nvSpPr>
        <p:spPr>
          <a:xfrm>
            <a:off x="285720" y="3786190"/>
            <a:ext cx="542928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10. Reporte de la Recaudación</a:t>
            </a:r>
            <a:endParaRPr lang="es-MX" sz="2000" dirty="0" smtClean="0">
              <a:latin typeface="Arial" pitchFamily="34" charset="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0251" y="1476453"/>
            <a:ext cx="7700773" cy="4524315"/>
          </a:xfrm>
          <a:prstGeom prst="rect">
            <a:avLst/>
          </a:prstGeom>
          <a:noFill/>
        </p:spPr>
        <p:txBody>
          <a:bodyPr wrap="square" rtlCol="0">
            <a:spAutoFit/>
          </a:bodyPr>
          <a:lstStyle/>
          <a:p>
            <a:endParaRPr lang="es-ES" dirty="0" smtClean="0">
              <a:latin typeface="Arial" pitchFamily="34" charset="0"/>
              <a:cs typeface="Arial" pitchFamily="34" charset="0"/>
            </a:endParaRPr>
          </a:p>
          <a:p>
            <a:r>
              <a:rPr lang="es-ES" b="1" dirty="0" smtClean="0">
                <a:latin typeface="Arial" pitchFamily="34" charset="0"/>
                <a:cs typeface="Arial" pitchFamily="34" charset="0"/>
              </a:rPr>
              <a:t>Se informará lo siguiente:</a:t>
            </a:r>
          </a:p>
          <a:p>
            <a:endParaRPr lang="es-MX" b="1" dirty="0" smtClean="0">
              <a:latin typeface="Arial" pitchFamily="34" charset="0"/>
              <a:cs typeface="Arial" pitchFamily="34" charset="0"/>
            </a:endParaRPr>
          </a:p>
          <a:p>
            <a:pPr marL="723900" indent="-368300">
              <a:lnSpc>
                <a:spcPct val="150000"/>
              </a:lnSpc>
              <a:buAutoNum type="alphaLcParenR"/>
            </a:pPr>
            <a:r>
              <a:rPr lang="es-ES" dirty="0" smtClean="0">
                <a:latin typeface="Arial" pitchFamily="34" charset="0"/>
                <a:cs typeface="Arial" pitchFamily="34" charset="0"/>
              </a:rPr>
              <a:t>Utilizar al menos los siguientes indicadores: deuda respecto al PIB y deuda respecto a la recaudación tomando, como mínimo, un período igual o menor a 5 años.</a:t>
            </a:r>
          </a:p>
          <a:p>
            <a:pPr marL="723900" indent="-368300">
              <a:lnSpc>
                <a:spcPct val="150000"/>
              </a:lnSpc>
            </a:pPr>
            <a:endParaRPr lang="es-MX" dirty="0" smtClean="0">
              <a:latin typeface="Arial" pitchFamily="34" charset="0"/>
              <a:cs typeface="Arial" pitchFamily="34" charset="0"/>
            </a:endParaRPr>
          </a:p>
          <a:p>
            <a:pPr marL="723900" indent="-368300">
              <a:lnSpc>
                <a:spcPct val="150000"/>
              </a:lnSpc>
            </a:pPr>
            <a:r>
              <a:rPr lang="es-MX" dirty="0" smtClean="0">
                <a:latin typeface="Arial" pitchFamily="34" charset="0"/>
                <a:cs typeface="Arial" pitchFamily="34" charset="0"/>
              </a:rPr>
              <a:t>b)	Información de manera agrupada por tipo de valor gubernamental o instrumento financiero en la que se considere intereses, comisiones, tasa, perfil de vencimiento y otros gastos de la deuda.</a:t>
            </a:r>
          </a:p>
          <a:p>
            <a:r>
              <a:rPr lang="es-MX" dirty="0" smtClean="0">
                <a:latin typeface="Arial" pitchFamily="34" charset="0"/>
                <a:cs typeface="Arial" pitchFamily="34" charset="0"/>
              </a:rPr>
              <a:t> </a:t>
            </a:r>
          </a:p>
          <a:p>
            <a:pPr>
              <a:lnSpc>
                <a:spcPct val="150000"/>
              </a:lnSpc>
            </a:pPr>
            <a:endParaRPr lang="es-ES" dirty="0" smtClean="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8" name="7 Rectángulo redondeado"/>
          <p:cNvSpPr/>
          <p:nvPr/>
        </p:nvSpPr>
        <p:spPr>
          <a:xfrm>
            <a:off x="285720" y="1000108"/>
            <a:ext cx="7572428"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11.Información sobre la Deuda y el Reporte Analítico de la Deuda</a:t>
            </a:r>
            <a:endParaRPr lang="es-MX" dirty="0" smtClean="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3081" y="4214818"/>
            <a:ext cx="7292192" cy="1754326"/>
          </a:xfrm>
          <a:prstGeom prst="rect">
            <a:avLst/>
          </a:prstGeom>
          <a:noFill/>
        </p:spPr>
        <p:txBody>
          <a:bodyPr wrap="square" rtlCol="0">
            <a:spAutoFit/>
          </a:bodyPr>
          <a:lstStyle/>
          <a:p>
            <a:r>
              <a:rPr lang="es-ES" b="1" dirty="0" smtClean="0">
                <a:latin typeface="Arial" pitchFamily="34" charset="0"/>
                <a:cs typeface="Arial" pitchFamily="34" charset="0"/>
              </a:rPr>
              <a:t>Se informará de:</a:t>
            </a:r>
          </a:p>
          <a:p>
            <a:endParaRPr lang="es-MX"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a)	Principales Políticas de </a:t>
            </a:r>
            <a:r>
              <a:rPr lang="es-ES" u="sng" dirty="0" smtClean="0">
                <a:latin typeface="Arial" pitchFamily="34" charset="0"/>
                <a:cs typeface="Arial" pitchFamily="34" charset="0"/>
              </a:rPr>
              <a:t>control interno</a:t>
            </a:r>
            <a:endParaRPr lang="es-MX" u="sng" dirty="0" smtClean="0">
              <a:latin typeface="Arial" pitchFamily="34" charset="0"/>
              <a:cs typeface="Arial" pitchFamily="34" charset="0"/>
            </a:endParaRPr>
          </a:p>
          <a:p>
            <a:pPr marL="723900" indent="-368300">
              <a:lnSpc>
                <a:spcPct val="150000"/>
              </a:lnSpc>
            </a:pPr>
            <a:r>
              <a:rPr lang="es-ES" dirty="0" smtClean="0">
                <a:latin typeface="Arial" pitchFamily="34" charset="0"/>
                <a:cs typeface="Arial" pitchFamily="34" charset="0"/>
              </a:rPr>
              <a:t>b)	Medidas de </a:t>
            </a:r>
            <a:r>
              <a:rPr lang="es-ES" u="sng" dirty="0" smtClean="0">
                <a:latin typeface="Arial" pitchFamily="34" charset="0"/>
                <a:cs typeface="Arial" pitchFamily="34" charset="0"/>
              </a:rPr>
              <a:t>desempeño financiero, metas y alcance.</a:t>
            </a:r>
            <a:endParaRPr lang="es-MX" u="sng" dirty="0" smtClean="0">
              <a:latin typeface="Arial" pitchFamily="34" charset="0"/>
              <a:cs typeface="Arial" pitchFamily="34" charset="0"/>
            </a:endParaRPr>
          </a:p>
          <a:p>
            <a:r>
              <a:rPr lang="es-ES" dirty="0" smtClean="0">
                <a:latin typeface="Arial" pitchFamily="34" charset="0"/>
                <a:cs typeface="Arial" pitchFamily="34" charset="0"/>
              </a:rPr>
              <a:t> </a:t>
            </a:r>
            <a:endParaRPr lang="es-MX"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3571876"/>
            <a:ext cx="278608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13. Proceso de Mejora</a:t>
            </a:r>
            <a:endParaRPr lang="es-MX" dirty="0" smtClean="0">
              <a:latin typeface="Arial" pitchFamily="34" charset="0"/>
              <a:cs typeface="Arial" pitchFamily="34" charset="0"/>
            </a:endParaRPr>
          </a:p>
        </p:txBody>
      </p:sp>
      <p:sp>
        <p:nvSpPr>
          <p:cNvPr id="10" name="9 Rectángulo redondeado"/>
          <p:cNvSpPr/>
          <p:nvPr/>
        </p:nvSpPr>
        <p:spPr>
          <a:xfrm>
            <a:off x="285720" y="1142984"/>
            <a:ext cx="3500462"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b="1" dirty="0" smtClean="0">
                <a:latin typeface="Arial" pitchFamily="34" charset="0"/>
                <a:cs typeface="Arial" pitchFamily="34" charset="0"/>
              </a:rPr>
              <a:t> 12. Calificaciones otorgadas</a:t>
            </a:r>
            <a:endParaRPr lang="es-MX" dirty="0" smtClean="0">
              <a:latin typeface="Arial" pitchFamily="34" charset="0"/>
              <a:cs typeface="Arial" pitchFamily="34" charset="0"/>
            </a:endParaRPr>
          </a:p>
        </p:txBody>
      </p:sp>
      <p:sp>
        <p:nvSpPr>
          <p:cNvPr id="11" name="10 Rectángulo"/>
          <p:cNvSpPr/>
          <p:nvPr/>
        </p:nvSpPr>
        <p:spPr>
          <a:xfrm>
            <a:off x="500034" y="1857364"/>
            <a:ext cx="7358114" cy="923330"/>
          </a:xfrm>
          <a:prstGeom prst="rect">
            <a:avLst/>
          </a:prstGeom>
        </p:spPr>
        <p:txBody>
          <a:bodyPr wrap="square">
            <a:spAutoFit/>
          </a:bodyPr>
          <a:lstStyle/>
          <a:p>
            <a:pPr>
              <a:lnSpc>
                <a:spcPct val="150000"/>
              </a:lnSpc>
            </a:pPr>
            <a:r>
              <a:rPr lang="es-ES" dirty="0" smtClean="0">
                <a:latin typeface="Arial" pitchFamily="34" charset="0"/>
                <a:cs typeface="Arial" pitchFamily="34" charset="0"/>
              </a:rPr>
              <a:t>Informar, tanto del ente público como cualquier transacción realizada, que haya sido sujeta a una calificación crediticia.</a:t>
            </a:r>
            <a:endParaRPr lang="es-MX" dirty="0">
              <a:latin typeface="Arial" pitchFamily="34" charset="0"/>
              <a:cs typeface="Arial" pitchFamily="34" charset="0"/>
            </a:endParaRPr>
          </a:p>
        </p:txBody>
      </p:sp>
    </p:spTree>
  </p:cSld>
  <p:clrMapOvr>
    <a:masterClrMapping/>
  </p:clrMapOvr>
  <p:transition>
    <p:pull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786" y="1785926"/>
            <a:ext cx="7390924" cy="4401205"/>
          </a:xfrm>
          <a:prstGeom prst="rect">
            <a:avLst/>
          </a:prstGeom>
          <a:noFill/>
        </p:spPr>
        <p:txBody>
          <a:bodyPr wrap="square" rtlCol="0">
            <a:spAutoFit/>
          </a:bodyPr>
          <a:lstStyle/>
          <a:p>
            <a:pPr algn="just">
              <a:lnSpc>
                <a:spcPct val="150000"/>
              </a:lnSpc>
            </a:pPr>
            <a:r>
              <a:rPr lang="es-MX" sz="1600" dirty="0" smtClean="0">
                <a:latin typeface="Arial" pitchFamily="34" charset="0"/>
                <a:cs typeface="Arial" pitchFamily="34" charset="0"/>
              </a:rPr>
              <a:t>Cuando se considere necesario se podrá revelar la </a:t>
            </a:r>
            <a:r>
              <a:rPr lang="es-MX" sz="1600" b="1" dirty="0" smtClean="0">
                <a:latin typeface="Arial" pitchFamily="34" charset="0"/>
                <a:cs typeface="Arial" pitchFamily="34" charset="0"/>
              </a:rPr>
              <a:t>información </a:t>
            </a:r>
            <a:r>
              <a:rPr lang="es-MX" sz="1600" dirty="0" smtClean="0">
                <a:latin typeface="Arial" pitchFamily="34" charset="0"/>
                <a:cs typeface="Arial" pitchFamily="34" charset="0"/>
              </a:rPr>
              <a:t>financiera de manera </a:t>
            </a:r>
            <a:r>
              <a:rPr lang="es-MX" sz="1600" b="1" dirty="0" smtClean="0">
                <a:latin typeface="Arial" pitchFamily="34" charset="0"/>
                <a:cs typeface="Arial" pitchFamily="34" charset="0"/>
              </a:rPr>
              <a:t>segmentada debido a la diversidad de las actividades y operaciones que se realizan los entes públicos</a:t>
            </a:r>
            <a:r>
              <a:rPr lang="es-MX" sz="1600" dirty="0" smtClean="0">
                <a:latin typeface="Arial" pitchFamily="34" charset="0"/>
                <a:cs typeface="Arial" pitchFamily="34" charset="0"/>
              </a:rPr>
              <a:t>, ya que la misma proporciona información acerca de las diferentes actividades operativas en las cuales participa, de los </a:t>
            </a:r>
            <a:r>
              <a:rPr lang="es-MX" sz="1600" b="1" dirty="0" smtClean="0">
                <a:latin typeface="Arial" pitchFamily="34" charset="0"/>
                <a:cs typeface="Arial" pitchFamily="34" charset="0"/>
              </a:rPr>
              <a:t>productos o servicios que maneja</a:t>
            </a:r>
            <a:r>
              <a:rPr lang="es-MX" sz="1600" dirty="0" smtClean="0">
                <a:latin typeface="Arial" pitchFamily="34" charset="0"/>
                <a:cs typeface="Arial" pitchFamily="34" charset="0"/>
              </a:rPr>
              <a:t>, de las </a:t>
            </a:r>
            <a:r>
              <a:rPr lang="es-MX" sz="1600" b="1" dirty="0" smtClean="0">
                <a:latin typeface="Arial" pitchFamily="34" charset="0"/>
                <a:cs typeface="Arial" pitchFamily="34" charset="0"/>
              </a:rPr>
              <a:t>diferentes áreas geográficas,</a:t>
            </a:r>
            <a:r>
              <a:rPr lang="es-MX" sz="1600" dirty="0" smtClean="0">
                <a:latin typeface="Arial" pitchFamily="34" charset="0"/>
                <a:cs typeface="Arial" pitchFamily="34" charset="0"/>
              </a:rPr>
              <a:t> de los </a:t>
            </a:r>
            <a:r>
              <a:rPr lang="es-MX" sz="1600" b="1" dirty="0" smtClean="0">
                <a:latin typeface="Arial" pitchFamily="34" charset="0"/>
                <a:cs typeface="Arial" pitchFamily="34" charset="0"/>
              </a:rPr>
              <a:t>grupos homogéneos </a:t>
            </a:r>
            <a:r>
              <a:rPr lang="es-MX" sz="1600" dirty="0" smtClean="0">
                <a:latin typeface="Arial" pitchFamily="34" charset="0"/>
                <a:cs typeface="Arial" pitchFamily="34" charset="0"/>
              </a:rPr>
              <a:t>con el objetivo de entender el desempeño del ente, evaluar mejor los riesgos y beneficios del mismo; y entenderlo como un todo y sus partes integrantes.</a:t>
            </a:r>
          </a:p>
          <a:p>
            <a:pPr algn="just">
              <a:lnSpc>
                <a:spcPct val="150000"/>
              </a:lnSpc>
            </a:pPr>
            <a:r>
              <a:rPr lang="es-MX" sz="1600" dirty="0" smtClean="0">
                <a:latin typeface="Arial" pitchFamily="34" charset="0"/>
                <a:cs typeface="Arial" pitchFamily="34" charset="0"/>
              </a:rPr>
              <a:t> </a:t>
            </a:r>
          </a:p>
          <a:p>
            <a:pPr algn="just">
              <a:lnSpc>
                <a:spcPct val="150000"/>
              </a:lnSpc>
            </a:pPr>
            <a:r>
              <a:rPr lang="es-MX" sz="1600" dirty="0" smtClean="0">
                <a:latin typeface="Arial" pitchFamily="34" charset="0"/>
                <a:cs typeface="Arial" pitchFamily="34" charset="0"/>
              </a:rPr>
              <a:t>Consecuentemente, esta información contribuye al análisis más preciso de la situación financiera, grados y fuentes de riesgo.</a:t>
            </a:r>
          </a:p>
          <a:p>
            <a:pPr algn="just"/>
            <a:r>
              <a:rPr lang="es-ES" sz="1600" dirty="0" smtClean="0">
                <a:latin typeface="Arial" pitchFamily="34" charset="0"/>
                <a:cs typeface="Arial" pitchFamily="34" charset="0"/>
              </a:rPr>
              <a:t> </a:t>
            </a:r>
            <a:endParaRPr lang="es-MX" sz="1600" dirty="0">
              <a:latin typeface="Arial" pitchFamily="34" charset="0"/>
              <a:cs typeface="Arial" pitchFamily="34" charset="0"/>
            </a:endParaRPr>
          </a:p>
        </p:txBody>
      </p:sp>
      <p:sp>
        <p:nvSpPr>
          <p:cNvPr id="8"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142984"/>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s-MX" sz="2000" b="1" dirty="0" smtClean="0">
                <a:latin typeface="Arial" pitchFamily="34" charset="0"/>
                <a:cs typeface="Arial" pitchFamily="34" charset="0"/>
              </a:rPr>
              <a:t>14. Información por Segmentos</a:t>
            </a:r>
            <a:endParaRPr lang="es-MX" sz="2000" dirty="0" smtClean="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1690767"/>
            <a:ext cx="7448714" cy="4108817"/>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El ente público </a:t>
            </a:r>
            <a:r>
              <a:rPr lang="es-ES" b="1" dirty="0" smtClean="0">
                <a:latin typeface="Arial" pitchFamily="34" charset="0"/>
                <a:cs typeface="Arial" pitchFamily="34" charset="0"/>
              </a:rPr>
              <a:t>informará</a:t>
            </a:r>
            <a:r>
              <a:rPr lang="es-ES" dirty="0" smtClean="0">
                <a:latin typeface="Arial" pitchFamily="34" charset="0"/>
                <a:cs typeface="Arial" pitchFamily="34" charset="0"/>
              </a:rPr>
              <a:t> el efecto en sus estados financieros de aquellos </a:t>
            </a:r>
            <a:r>
              <a:rPr lang="es-ES" b="1" dirty="0" smtClean="0">
                <a:latin typeface="Arial" pitchFamily="34" charset="0"/>
                <a:cs typeface="Arial" pitchFamily="34" charset="0"/>
              </a:rPr>
              <a:t>hechos ocurridos en el período posterior al que informa, </a:t>
            </a:r>
            <a:r>
              <a:rPr lang="es-ES" dirty="0" smtClean="0">
                <a:latin typeface="Arial" pitchFamily="34" charset="0"/>
                <a:cs typeface="Arial" pitchFamily="34" charset="0"/>
              </a:rPr>
              <a:t>que proporcionan mayor evidencia sobre eventos </a:t>
            </a:r>
            <a:r>
              <a:rPr lang="es-ES" b="1" dirty="0" smtClean="0">
                <a:latin typeface="Arial" pitchFamily="34" charset="0"/>
                <a:cs typeface="Arial" pitchFamily="34" charset="0"/>
              </a:rPr>
              <a:t>que le afectan económicamente y que no se conocían a la fecha de cierre.</a:t>
            </a:r>
            <a:endParaRPr lang="es-MX" b="1" dirty="0" smtClean="0">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 </a:t>
            </a:r>
            <a:endParaRPr lang="es-MX" dirty="0" smtClean="0">
              <a:latin typeface="Arial" pitchFamily="34" charset="0"/>
              <a:cs typeface="Arial" pitchFamily="34" charset="0"/>
            </a:endParaRPr>
          </a:p>
          <a:p>
            <a:pPr marL="342900" indent="-342900" algn="just">
              <a:lnSpc>
                <a:spcPct val="150000"/>
              </a:lnSpc>
            </a:pPr>
            <a:endParaRPr lang="es-MX" dirty="0" smtClean="0">
              <a:latin typeface="Arial" pitchFamily="34" charset="0"/>
              <a:cs typeface="Arial" pitchFamily="34" charset="0"/>
            </a:endParaRPr>
          </a:p>
          <a:p>
            <a:pPr algn="just">
              <a:lnSpc>
                <a:spcPct val="150000"/>
              </a:lnSpc>
            </a:pPr>
            <a:r>
              <a:rPr lang="es-ES" u="sng" dirty="0" smtClean="0">
                <a:latin typeface="Arial" pitchFamily="34" charset="0"/>
                <a:cs typeface="Arial" pitchFamily="34" charset="0"/>
              </a:rPr>
              <a:t>Se debe establecer por escrito que no existen partes relacionadas que pudieran ejercer influencia significativa sobre la toma de decisiones financieras y operativas.</a:t>
            </a:r>
            <a:endParaRPr lang="es-MX" u="sng" dirty="0" smtClean="0">
              <a:latin typeface="Arial" pitchFamily="34" charset="0"/>
              <a:cs typeface="Arial" pitchFamily="34" charset="0"/>
            </a:endParaRPr>
          </a:p>
          <a:p>
            <a:pPr algn="just"/>
            <a:endParaRPr lang="es-MX"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buAutoNum type="arabicPeriod" startAt="15"/>
            </a:pPr>
            <a:r>
              <a:rPr lang="es-MX" sz="2000" b="1" dirty="0" smtClean="0">
                <a:latin typeface="Arial" pitchFamily="34" charset="0"/>
                <a:cs typeface="Arial" pitchFamily="34" charset="0"/>
              </a:rPr>
              <a:t>Eventos Posteriores al Cierre</a:t>
            </a:r>
          </a:p>
        </p:txBody>
      </p:sp>
      <p:sp>
        <p:nvSpPr>
          <p:cNvPr id="10" name="9 Rectángulo redondeado"/>
          <p:cNvSpPr/>
          <p:nvPr/>
        </p:nvSpPr>
        <p:spPr>
          <a:xfrm>
            <a:off x="285720" y="3571876"/>
            <a:ext cx="4429156"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just">
              <a:lnSpc>
                <a:spcPct val="150000"/>
              </a:lnSpc>
              <a:buAutoNum type="arabicPeriod" startAt="16"/>
            </a:pPr>
            <a:r>
              <a:rPr lang="es-MX" sz="2000" b="1" dirty="0" smtClean="0">
                <a:latin typeface="Arial" pitchFamily="34" charset="0"/>
                <a:cs typeface="Arial" pitchFamily="34" charset="0"/>
              </a:rPr>
              <a:t>Partes Relacionadas</a:t>
            </a:r>
          </a:p>
        </p:txBody>
      </p:sp>
    </p:spTree>
  </p:cSld>
  <p:clrMapOvr>
    <a:masterClrMapping/>
  </p:clrMapOvr>
  <p:transition>
    <p:pull dir="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9434" y="2085477"/>
            <a:ext cx="7448714" cy="3082319"/>
          </a:xfrm>
          <a:prstGeom prst="rect">
            <a:avLst/>
          </a:prstGeom>
          <a:noFill/>
        </p:spPr>
        <p:txBody>
          <a:bodyPr wrap="square" rtlCol="0">
            <a:spAutoFit/>
          </a:bodyPr>
          <a:lstStyle/>
          <a:p>
            <a:pPr algn="just">
              <a:lnSpc>
                <a:spcPct val="150000"/>
              </a:lnSpc>
            </a:pPr>
            <a:r>
              <a:rPr lang="es-ES" sz="2400" dirty="0" smtClean="0">
                <a:latin typeface="Arial" pitchFamily="34" charset="0"/>
                <a:cs typeface="Arial" pitchFamily="34" charset="0"/>
              </a:rPr>
              <a:t>Los Estados Financieros deberán estar rubricados en cada página de los mismos e incluir al final la siguiente leyenda: </a:t>
            </a:r>
            <a:r>
              <a:rPr lang="es-ES" sz="2000" b="1" dirty="0" smtClean="0">
                <a:latin typeface="Arial" pitchFamily="34" charset="0"/>
                <a:cs typeface="Arial" pitchFamily="34" charset="0"/>
              </a:rPr>
              <a:t>“Bajo protesta de decir verdad declaramos que los Estados Financieros y sus notas, son razonablemente correctos y son responsabilidad del emisor”.</a:t>
            </a:r>
            <a:endParaRPr lang="es-MX" sz="2000" b="1" dirty="0">
              <a:latin typeface="Arial" pitchFamily="34" charset="0"/>
              <a:cs typeface="Arial" pitchFamily="34" charset="0"/>
            </a:endParaRPr>
          </a:p>
        </p:txBody>
      </p:sp>
      <p:sp>
        <p:nvSpPr>
          <p:cNvPr id="6" name="1 Título"/>
          <p:cNvSpPr txBox="1">
            <a:spLocks/>
          </p:cNvSpPr>
          <p:nvPr/>
        </p:nvSpPr>
        <p:spPr>
          <a:xfrm>
            <a:off x="285720" y="285728"/>
            <a:ext cx="5357850" cy="50006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noAutofit/>
          </a:bodyPr>
          <a:lstStyle/>
          <a:p>
            <a:pPr lvl="0" algn="ctr"/>
            <a:r>
              <a:rPr lang="es-ES" sz="2000" b="1" dirty="0" smtClean="0">
                <a:latin typeface="Arial" pitchFamily="34" charset="0"/>
                <a:cs typeface="Arial" pitchFamily="34" charset="0"/>
              </a:rPr>
              <a:t>NOTAS DE GESTION ADMINISTRATIVA</a:t>
            </a:r>
            <a:endParaRPr lang="es-MX" sz="2000" b="1" dirty="0">
              <a:latin typeface="Arial" pitchFamily="34" charset="0"/>
              <a:cs typeface="Arial" pitchFamily="34" charset="0"/>
            </a:endParaRPr>
          </a:p>
        </p:txBody>
      </p:sp>
      <p:sp>
        <p:nvSpPr>
          <p:cNvPr id="9" name="8 Rectángulo redondeado"/>
          <p:cNvSpPr/>
          <p:nvPr/>
        </p:nvSpPr>
        <p:spPr>
          <a:xfrm>
            <a:off x="285720" y="1000108"/>
            <a:ext cx="721523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r>
              <a:rPr lang="es-MX" sz="2000" b="1" dirty="0" smtClean="0">
                <a:latin typeface="Arial" pitchFamily="34" charset="0"/>
                <a:cs typeface="Arial" pitchFamily="34" charset="0"/>
              </a:rPr>
              <a:t>17.Responsabilidad Sobre la Presentación Razonable de los Estados Financieros</a:t>
            </a:r>
          </a:p>
        </p:txBody>
      </p:sp>
      <p:sp>
        <p:nvSpPr>
          <p:cNvPr id="2" name="1 CuadroTexto"/>
          <p:cNvSpPr txBox="1"/>
          <p:nvPr/>
        </p:nvSpPr>
        <p:spPr>
          <a:xfrm>
            <a:off x="683568" y="5517232"/>
            <a:ext cx="6841938" cy="338554"/>
          </a:xfrm>
          <a:prstGeom prst="rect">
            <a:avLst/>
          </a:prstGeom>
          <a:noFill/>
        </p:spPr>
        <p:txBody>
          <a:bodyPr wrap="none" rtlCol="0">
            <a:spAutoFit/>
          </a:bodyPr>
          <a:lstStyle/>
          <a:p>
            <a:r>
              <a:rPr lang="es-MX" sz="1600" dirty="0" smtClean="0"/>
              <a:t>* Lo anterior no será aplicable para la información contable consolidada</a:t>
            </a:r>
            <a:endParaRPr lang="es-MX" sz="1600" dirty="0"/>
          </a:p>
        </p:txBody>
      </p:sp>
      <p:sp>
        <p:nvSpPr>
          <p:cNvPr id="3" name="2 Rectángulo"/>
          <p:cNvSpPr/>
          <p:nvPr/>
        </p:nvSpPr>
        <p:spPr>
          <a:xfrm>
            <a:off x="157538" y="5930696"/>
            <a:ext cx="7942853" cy="738664"/>
          </a:xfrm>
          <a:prstGeom prst="rect">
            <a:avLst/>
          </a:prstGeom>
        </p:spPr>
        <p:txBody>
          <a:bodyPr wrap="square">
            <a:spAutoFit/>
          </a:bodyPr>
          <a:lstStyle/>
          <a:p>
            <a:endParaRPr lang="es-MX" sz="1400" dirty="0"/>
          </a:p>
          <a:p>
            <a:pPr algn="ctr"/>
            <a:r>
              <a:rPr lang="es-MX" sz="1400" dirty="0"/>
              <a:t> </a:t>
            </a:r>
            <a:r>
              <a:rPr lang="es-MX" sz="1400" b="1" dirty="0"/>
              <a:t>Acuerdo por el que se reforma el Capítulo VII del Manual de Contabilidad </a:t>
            </a:r>
            <a:r>
              <a:rPr lang="es-MX" sz="1400" b="1" dirty="0" smtClean="0"/>
              <a:t>Gubernamental</a:t>
            </a:r>
          </a:p>
          <a:p>
            <a:pPr algn="r"/>
            <a:r>
              <a:rPr lang="es-MX" sz="1400" b="1" dirty="0" smtClean="0"/>
              <a:t>DOF 06/Oct/2014</a:t>
            </a:r>
            <a:endParaRPr lang="es-MX" sz="1400" dirty="0"/>
          </a:p>
        </p:txBody>
      </p:sp>
    </p:spTree>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23528" y="4221088"/>
            <a:ext cx="7632848"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4" name="3 Marcador de contenido" descr="Logo_5 (1).gif"/>
          <p:cNvPicPr>
            <a:picLocks noGrp="1" noChangeAspect="1"/>
          </p:cNvPicPr>
          <p:nvPr>
            <p:ph idx="1"/>
          </p:nvPr>
        </p:nvPicPr>
        <p:blipFill>
          <a:blip r:embed="rId2" cstate="print"/>
          <a:stretch>
            <a:fillRect/>
          </a:stretch>
        </p:blipFill>
        <p:spPr>
          <a:xfrm>
            <a:off x="6207136" y="214290"/>
            <a:ext cx="1651012" cy="571504"/>
          </a:xfrm>
        </p:spPr>
      </p:pic>
      <p:sp>
        <p:nvSpPr>
          <p:cNvPr id="5" name="2 Marcador de contenido"/>
          <p:cNvSpPr txBox="1">
            <a:spLocks/>
          </p:cNvSpPr>
          <p:nvPr/>
        </p:nvSpPr>
        <p:spPr>
          <a:xfrm>
            <a:off x="571472" y="1330958"/>
            <a:ext cx="7072362" cy="5266394"/>
          </a:xfrm>
          <a:prstGeom prst="rect">
            <a:avLst/>
          </a:prstGeom>
        </p:spPr>
        <p:txBody>
          <a:bodyPr vert="horz">
            <a:noAutofit/>
          </a:bodyPr>
          <a:lstStyle/>
          <a:p>
            <a:pPr marL="342900" lvl="0" indent="-342900">
              <a:buAutoNum type="arabicPeriod"/>
            </a:pPr>
            <a:r>
              <a:rPr lang="es-MX" sz="1400" b="1" dirty="0" smtClean="0">
                <a:latin typeface="Arial" pitchFamily="34" charset="0"/>
                <a:cs typeface="Arial" pitchFamily="34" charset="0"/>
              </a:rPr>
              <a:t>INTRODUCCION</a:t>
            </a:r>
          </a:p>
          <a:p>
            <a:pPr marL="342900" lvl="0" indent="-342900">
              <a:buAutoNum type="arabicPeriod"/>
            </a:pPr>
            <a:endParaRPr lang="es-MX" sz="1400" b="1" dirty="0" smtClean="0">
              <a:latin typeface="Arial" pitchFamily="34" charset="0"/>
              <a:cs typeface="Arial" pitchFamily="34" charset="0"/>
            </a:endParaRPr>
          </a:p>
          <a:p>
            <a:pPr marL="342900" lvl="0" indent="-342900">
              <a:buAutoNum type="arabicPeriod"/>
            </a:pPr>
            <a:r>
              <a:rPr lang="es-MX" sz="1400" b="1" dirty="0" smtClean="0">
                <a:latin typeface="Arial" pitchFamily="34" charset="0"/>
                <a:cs typeface="Arial" pitchFamily="34" charset="0"/>
              </a:rPr>
              <a:t>CONSTRUCCIÓN DE INFORMACIÓN CONTABLE</a:t>
            </a:r>
          </a:p>
          <a:p>
            <a:pPr lvl="0"/>
            <a:endParaRPr lang="es-ES" sz="1400" dirty="0" smtClean="0">
              <a:latin typeface="Arial" pitchFamily="34" charset="0"/>
              <a:cs typeface="Arial" pitchFamily="34" charset="0"/>
            </a:endParaRPr>
          </a:p>
          <a:p>
            <a:pPr lvl="0">
              <a:buFont typeface="Arial" pitchFamily="34" charset="0"/>
              <a:buChar char="•"/>
            </a:pPr>
            <a:r>
              <a:rPr lang="es-ES" sz="1400" dirty="0" smtClean="0">
                <a:latin typeface="Arial" pitchFamily="34" charset="0"/>
                <a:cs typeface="Arial" pitchFamily="34" charset="0"/>
              </a:rPr>
              <a:t>Estado de Situación financiera</a:t>
            </a:r>
          </a:p>
          <a:p>
            <a:pPr lvl="0">
              <a:buFont typeface="Arial" pitchFamily="34" charset="0"/>
              <a:buChar char="•"/>
            </a:pPr>
            <a:r>
              <a:rPr lang="es-ES" sz="1400" dirty="0" smtClean="0">
                <a:latin typeface="Arial" pitchFamily="34" charset="0"/>
                <a:cs typeface="Arial" pitchFamily="34" charset="0"/>
              </a:rPr>
              <a:t>Estado de Actividades</a:t>
            </a:r>
          </a:p>
          <a:p>
            <a:pPr lvl="0">
              <a:buFont typeface="Arial" pitchFamily="34" charset="0"/>
              <a:buChar char="•"/>
            </a:pPr>
            <a:r>
              <a:rPr lang="es-ES" sz="1400" dirty="0" smtClean="0">
                <a:latin typeface="Arial" pitchFamily="34" charset="0"/>
                <a:cs typeface="Arial" pitchFamily="34" charset="0"/>
              </a:rPr>
              <a:t>Estado de Variación de la Hacienda Pública</a:t>
            </a:r>
          </a:p>
          <a:p>
            <a:pPr lvl="0">
              <a:buFont typeface="Arial" pitchFamily="34" charset="0"/>
              <a:buChar char="•"/>
            </a:pPr>
            <a:r>
              <a:rPr lang="es-ES" sz="1400" dirty="0" smtClean="0">
                <a:latin typeface="Arial" pitchFamily="34" charset="0"/>
                <a:cs typeface="Arial" pitchFamily="34" charset="0"/>
              </a:rPr>
              <a:t>Estado de cambios en la Situación Financiera</a:t>
            </a:r>
          </a:p>
          <a:p>
            <a:pPr lvl="0">
              <a:buFont typeface="Arial" pitchFamily="34" charset="0"/>
              <a:buChar char="•"/>
            </a:pPr>
            <a:r>
              <a:rPr lang="es-ES" sz="1400" dirty="0" smtClean="0">
                <a:latin typeface="Arial" pitchFamily="34" charset="0"/>
                <a:cs typeface="Arial" pitchFamily="34" charset="0"/>
              </a:rPr>
              <a:t>Estado de Flujo  de efectivo</a:t>
            </a:r>
          </a:p>
          <a:p>
            <a:pPr lvl="0">
              <a:buFont typeface="Arial" pitchFamily="34" charset="0"/>
              <a:buChar char="•"/>
            </a:pPr>
            <a:r>
              <a:rPr lang="es-ES" sz="1400" dirty="0" smtClean="0">
                <a:latin typeface="Arial" pitchFamily="34" charset="0"/>
                <a:cs typeface="Arial" pitchFamily="34" charset="0"/>
              </a:rPr>
              <a:t>Estado Analítico del Activo</a:t>
            </a:r>
          </a:p>
          <a:p>
            <a:pPr lvl="0">
              <a:buFont typeface="Arial" pitchFamily="34" charset="0"/>
              <a:buChar char="•"/>
            </a:pPr>
            <a:r>
              <a:rPr lang="es-ES" sz="1400" dirty="0" smtClean="0">
                <a:latin typeface="Arial" pitchFamily="34" charset="0"/>
                <a:cs typeface="Arial" pitchFamily="34" charset="0"/>
              </a:rPr>
              <a:t>Estado Analítico de la Deuda</a:t>
            </a:r>
          </a:p>
          <a:p>
            <a:pPr lvl="0">
              <a:buFont typeface="Arial" pitchFamily="34" charset="0"/>
              <a:buChar char="•"/>
            </a:pPr>
            <a:r>
              <a:rPr lang="es-ES" sz="1400" dirty="0" smtClean="0">
                <a:latin typeface="Arial" pitchFamily="34" charset="0"/>
                <a:cs typeface="Arial" pitchFamily="34" charset="0"/>
              </a:rPr>
              <a:t>Informes sobre pasivos contingentes</a:t>
            </a:r>
          </a:p>
          <a:p>
            <a:pPr lvl="0">
              <a:buFont typeface="Arial" pitchFamily="34" charset="0"/>
              <a:buChar char="•"/>
            </a:pPr>
            <a:r>
              <a:rPr lang="es-ES" sz="1400" dirty="0" smtClean="0">
                <a:latin typeface="Arial" pitchFamily="34" charset="0"/>
                <a:cs typeface="Arial" pitchFamily="34" charset="0"/>
              </a:rPr>
              <a:t>Notas a los estados financieros</a:t>
            </a:r>
            <a:endParaRPr lang="es-MX" sz="1400" dirty="0" smtClean="0">
              <a:latin typeface="Arial" pitchFamily="34" charset="0"/>
              <a:cs typeface="Arial" pitchFamily="34" charset="0"/>
            </a:endParaRPr>
          </a:p>
          <a:p>
            <a:endParaRPr lang="es-MX" sz="1400"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3. 	CONSTRUCCIÓN DE INFORMACIÓN PRESUPUESTARIA</a:t>
            </a:r>
          </a:p>
          <a:p>
            <a:pPr marL="342900" lvl="0" indent="-342900">
              <a:buAutoNum type="arabicPeriod" startAt="2"/>
            </a:pPr>
            <a:endParaRPr lang="es-MX" sz="1400" b="1" dirty="0" smtClean="0">
              <a:latin typeface="Arial" pitchFamily="34" charset="0"/>
              <a:cs typeface="Arial" pitchFamily="34" charset="0"/>
            </a:endParaRPr>
          </a:p>
          <a:p>
            <a:pPr marL="342900" lvl="0" indent="-342900"/>
            <a:r>
              <a:rPr lang="es-MX" sz="1400" b="1" dirty="0" smtClean="0">
                <a:latin typeface="Arial" pitchFamily="34" charset="0"/>
                <a:cs typeface="Arial" pitchFamily="34" charset="0"/>
              </a:rPr>
              <a:t>4.	CONSTRUCCIÓN DE INFORMACIÓN PROGRAMÁTICA</a:t>
            </a:r>
          </a:p>
          <a:p>
            <a:pPr marL="342900" lvl="0" indent="-342900">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5.	ANÁLISIS CUALITATIVO DE LOS INDICADORES DE LA POSTURA FISCAL</a:t>
            </a: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6.	INTEGRACIÓN DE LA INFORMACIÓN CONTABLE PRESUPUESTAL Y LA CUENTA PÚBLICA.</a:t>
            </a:r>
            <a:endParaRPr lang="es-MX" sz="1400" b="1" dirty="0">
              <a:latin typeface="Arial" pitchFamily="34" charset="0"/>
              <a:cs typeface="Arial" pitchFamily="34" charset="0"/>
            </a:endParaRPr>
          </a:p>
          <a:p>
            <a:pPr marL="342900" indent="-342900">
              <a:buFontTx/>
              <a:buAutoNum type="arabicPeriod" startAt="2"/>
            </a:pPr>
            <a:endParaRPr lang="es-MX" sz="1400" b="1" dirty="0" smtClean="0">
              <a:latin typeface="Arial" pitchFamily="34" charset="0"/>
              <a:cs typeface="Arial" pitchFamily="34" charset="0"/>
            </a:endParaRPr>
          </a:p>
          <a:p>
            <a:pPr marL="342900" indent="-342900"/>
            <a:r>
              <a:rPr lang="es-MX" sz="1400" b="1" dirty="0" smtClean="0">
                <a:latin typeface="Arial" pitchFamily="34" charset="0"/>
                <a:cs typeface="Arial" pitchFamily="34" charset="0"/>
              </a:rPr>
              <a:t>7.	EJERCICIO PRACTICO. </a:t>
            </a:r>
            <a:endParaRPr lang="es-MX" sz="1400" dirty="0" smtClean="0">
              <a:latin typeface="Arial" pitchFamily="34" charset="0"/>
              <a:cs typeface="Arial" pitchFamily="34" charset="0"/>
            </a:endParaRPr>
          </a:p>
        </p:txBody>
      </p:sp>
      <p:sp>
        <p:nvSpPr>
          <p:cNvPr id="6" name="5 Rectángulo redondeado"/>
          <p:cNvSpPr/>
          <p:nvPr/>
        </p:nvSpPr>
        <p:spPr>
          <a:xfrm>
            <a:off x="500034" y="357166"/>
            <a:ext cx="535785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smtClean="0"/>
              <a:t>CONTENIDO</a:t>
            </a:r>
            <a:endParaRPr lang="es-MX" sz="3200" b="1"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Personalizado 9">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FFFF"/>
      </a:hlink>
      <a:folHlink>
        <a:srgbClr val="FFFFFF"/>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6820</TotalTime>
  <Words>10900</Words>
  <Application>Microsoft Office PowerPoint</Application>
  <PresentationFormat>Presentación en pantalla (4:3)</PresentationFormat>
  <Paragraphs>1585</Paragraphs>
  <Slides>164</Slides>
  <Notes>7</Notes>
  <HiddenSlides>0</HiddenSlides>
  <MMClips>0</MMClips>
  <ScaleCrop>false</ScaleCrop>
  <HeadingPairs>
    <vt:vector size="4" baseType="variant">
      <vt:variant>
        <vt:lpstr>Tema</vt:lpstr>
      </vt:variant>
      <vt:variant>
        <vt:i4>1</vt:i4>
      </vt:variant>
      <vt:variant>
        <vt:lpstr>Títulos de diapositiva</vt:lpstr>
      </vt:variant>
      <vt:variant>
        <vt:i4>164</vt:i4>
      </vt:variant>
    </vt:vector>
  </HeadingPairs>
  <TitlesOfParts>
    <vt:vector size="165" baseType="lpstr">
      <vt:lpstr>Opulento</vt:lpstr>
      <vt:lpstr> PREPARACION DE LA INFORMACION FINANCIERA Y LA ESTRUCTURA DE LAS CUENTAS PUBLICAS</vt:lpstr>
      <vt:lpstr>Presentación de PowerPoint</vt:lpstr>
      <vt:lpstr>Presentación de PowerPoint</vt:lpstr>
      <vt:lpstr>Presentación de PowerPoint</vt:lpstr>
      <vt:lpstr>INTRODUCCION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PRESUPUESTARIA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PROGRAMATICA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DE LA POSTURA FISCAL   </vt:lpstr>
      <vt:lpstr>Presentación de PowerPoint</vt:lpstr>
      <vt:lpstr>Presentación de PowerPoint</vt:lpstr>
      <vt:lpstr>Presentación de PowerPoint</vt:lpstr>
      <vt:lpstr>Presentación de PowerPoint</vt:lpstr>
      <vt:lpstr>Presentación de PowerPoint</vt:lpstr>
      <vt:lpstr>Presentación de PowerPoint</vt:lpstr>
      <vt:lpstr>Estructura de los tomos de la cuenta pública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INTEGRACIÓN DE LA CUENTA PÚBLICA ESTATAL</dc:title>
  <dc:creator>dmaciasa</dc:creator>
  <cp:lastModifiedBy>Esus</cp:lastModifiedBy>
  <cp:revision>416</cp:revision>
  <dcterms:created xsi:type="dcterms:W3CDTF">2014-09-11T17:34:32Z</dcterms:created>
  <dcterms:modified xsi:type="dcterms:W3CDTF">2015-07-01T20:14:57Z</dcterms:modified>
</cp:coreProperties>
</file>