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259" r:id="rId2"/>
    <p:sldId id="260" r:id="rId3"/>
    <p:sldId id="258" r:id="rId4"/>
    <p:sldId id="261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6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2" r:id="rId33"/>
    <p:sldId id="263" r:id="rId34"/>
    <p:sldId id="293" r:id="rId35"/>
    <p:sldId id="294" r:id="rId36"/>
    <p:sldId id="295" r:id="rId37"/>
    <p:sldId id="296" r:id="rId38"/>
    <p:sldId id="298" r:id="rId39"/>
    <p:sldId id="297" r:id="rId40"/>
    <p:sldId id="299" r:id="rId41"/>
    <p:sldId id="264" r:id="rId42"/>
    <p:sldId id="300" r:id="rId4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23E7E4-93EF-415A-A157-2ED985497203}" type="doc">
      <dgm:prSet loTypeId="urn:microsoft.com/office/officeart/2005/8/layout/hProcess9" loCatId="process" qsTypeId="urn:microsoft.com/office/officeart/2005/8/quickstyle/simple4" qsCatId="simple" csTypeId="urn:microsoft.com/office/officeart/2005/8/colors/accent1_2" csCatId="accent1" phldr="1"/>
      <dgm:spPr/>
    </dgm:pt>
    <dgm:pt modelId="{C8422EF2-43C0-4A40-A4CD-D5ECE18CFFD1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_tradnl" dirty="0" smtClean="0">
              <a:effectLst>
                <a:outerShdw blurRad="38100" dist="38100" dir="2700000" algn="tl">
                  <a:srgbClr val="C0C0C0"/>
                </a:outerShdw>
              </a:effectLst>
            </a:rPr>
            <a:t>Rubro</a:t>
          </a:r>
          <a:endParaRPr lang="es-MX" dirty="0"/>
        </a:p>
      </dgm:t>
    </dgm:pt>
    <dgm:pt modelId="{D8AC235F-4ED1-4F12-B1D4-7DB862AE1098}" type="parTrans" cxnId="{6C1E3776-5FEC-41D5-9826-E3DE4FD17F44}">
      <dgm:prSet/>
      <dgm:spPr/>
      <dgm:t>
        <a:bodyPr/>
        <a:lstStyle/>
        <a:p>
          <a:endParaRPr lang="es-MX"/>
        </a:p>
      </dgm:t>
    </dgm:pt>
    <dgm:pt modelId="{32847BF2-DA73-4445-9A03-5B7579B2FE5F}" type="sibTrans" cxnId="{6C1E3776-5FEC-41D5-9826-E3DE4FD17F44}">
      <dgm:prSet/>
      <dgm:spPr/>
      <dgm:t>
        <a:bodyPr/>
        <a:lstStyle/>
        <a:p>
          <a:endParaRPr lang="es-MX"/>
        </a:p>
      </dgm:t>
    </dgm:pt>
    <dgm:pt modelId="{DCE8E8E6-F97A-4934-81D6-7A8026D80E04}">
      <dgm:prSet phldrT="[Texto]"/>
      <dgm:spPr/>
      <dgm:t>
        <a:bodyPr/>
        <a:lstStyle/>
        <a:p>
          <a:r>
            <a:rPr lang="es-MX" dirty="0" smtClean="0"/>
            <a:t>Tipo</a:t>
          </a:r>
          <a:endParaRPr lang="es-MX" dirty="0"/>
        </a:p>
      </dgm:t>
    </dgm:pt>
    <dgm:pt modelId="{E57A7FA5-A313-471D-8A90-1069F43F42B0}" type="parTrans" cxnId="{426260C5-FDE0-4ACF-82CE-4E93E9B0B9E2}">
      <dgm:prSet/>
      <dgm:spPr/>
      <dgm:t>
        <a:bodyPr/>
        <a:lstStyle/>
        <a:p>
          <a:endParaRPr lang="es-MX"/>
        </a:p>
      </dgm:t>
    </dgm:pt>
    <dgm:pt modelId="{30D649C2-ECAF-4B8E-A0CC-448E64489BD9}" type="sibTrans" cxnId="{426260C5-FDE0-4ACF-82CE-4E93E9B0B9E2}">
      <dgm:prSet/>
      <dgm:spPr/>
      <dgm:t>
        <a:bodyPr/>
        <a:lstStyle/>
        <a:p>
          <a:endParaRPr lang="es-MX"/>
        </a:p>
      </dgm:t>
    </dgm:pt>
    <dgm:pt modelId="{17FF3C15-6E5F-49A8-A43A-FE33BC1AD0DA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MX" dirty="0" smtClean="0"/>
            <a:t>Clase</a:t>
          </a:r>
          <a:endParaRPr lang="es-MX" dirty="0"/>
        </a:p>
      </dgm:t>
    </dgm:pt>
    <dgm:pt modelId="{1D4267A7-3973-4DE1-BAD1-AD6538373CE8}" type="parTrans" cxnId="{CF746318-FE06-4767-90EA-792785B46A3D}">
      <dgm:prSet/>
      <dgm:spPr/>
      <dgm:t>
        <a:bodyPr/>
        <a:lstStyle/>
        <a:p>
          <a:endParaRPr lang="es-MX"/>
        </a:p>
      </dgm:t>
    </dgm:pt>
    <dgm:pt modelId="{1DB34F13-28CA-4665-B32D-19BBFF399879}" type="sibTrans" cxnId="{CF746318-FE06-4767-90EA-792785B46A3D}">
      <dgm:prSet/>
      <dgm:spPr/>
      <dgm:t>
        <a:bodyPr/>
        <a:lstStyle/>
        <a:p>
          <a:endParaRPr lang="es-MX"/>
        </a:p>
      </dgm:t>
    </dgm:pt>
    <dgm:pt modelId="{7F68AF0C-DD9A-4B8D-AD24-9B910C60C678}">
      <dgm:prSet phldrT="[Texto]"/>
      <dgm:spPr/>
      <dgm:t>
        <a:bodyPr/>
        <a:lstStyle/>
        <a:p>
          <a:r>
            <a:rPr lang="es-MX" dirty="0" smtClean="0"/>
            <a:t>Concepto</a:t>
          </a:r>
          <a:endParaRPr lang="es-MX" dirty="0"/>
        </a:p>
      </dgm:t>
    </dgm:pt>
    <dgm:pt modelId="{A283F0B6-03A6-466C-ACAC-7DA60AEC5FF8}" type="parTrans" cxnId="{CDD84B77-A4B4-461B-B26B-4F00F687D919}">
      <dgm:prSet/>
      <dgm:spPr/>
      <dgm:t>
        <a:bodyPr/>
        <a:lstStyle/>
        <a:p>
          <a:endParaRPr lang="es-MX"/>
        </a:p>
      </dgm:t>
    </dgm:pt>
    <dgm:pt modelId="{C21F4433-AFCA-4E51-99DD-A7AC006E6E7B}" type="sibTrans" cxnId="{CDD84B77-A4B4-461B-B26B-4F00F687D919}">
      <dgm:prSet/>
      <dgm:spPr/>
      <dgm:t>
        <a:bodyPr/>
        <a:lstStyle/>
        <a:p>
          <a:endParaRPr lang="es-MX"/>
        </a:p>
      </dgm:t>
    </dgm:pt>
    <dgm:pt modelId="{D49318AC-C011-4C9A-955A-5B5BD37F3AFF}" type="pres">
      <dgm:prSet presAssocID="{D123E7E4-93EF-415A-A157-2ED985497203}" presName="CompostProcess" presStyleCnt="0">
        <dgm:presLayoutVars>
          <dgm:dir/>
          <dgm:resizeHandles val="exact"/>
        </dgm:presLayoutVars>
      </dgm:prSet>
      <dgm:spPr/>
    </dgm:pt>
    <dgm:pt modelId="{B1FD776A-3827-4DE4-A38A-7E300B55705F}" type="pres">
      <dgm:prSet presAssocID="{D123E7E4-93EF-415A-A157-2ED985497203}" presName="arrow" presStyleLbl="bgShp" presStyleIdx="0" presStyleCnt="1" custLinFactNeighborY="8333"/>
      <dgm:spPr>
        <a:solidFill>
          <a:schemeClr val="accent3">
            <a:lumMod val="60000"/>
            <a:lumOff val="40000"/>
          </a:schemeClr>
        </a:solidFill>
      </dgm:spPr>
    </dgm:pt>
    <dgm:pt modelId="{42138A71-05C7-4BC5-AAB0-E7F16AFD54B2}" type="pres">
      <dgm:prSet presAssocID="{D123E7E4-93EF-415A-A157-2ED985497203}" presName="linearProcess" presStyleCnt="0"/>
      <dgm:spPr/>
    </dgm:pt>
    <dgm:pt modelId="{4340B4D4-A39E-4345-BCB6-27EAF9604A3C}" type="pres">
      <dgm:prSet presAssocID="{C8422EF2-43C0-4A40-A4CD-D5ECE18CFFD1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4BF1BA-2418-4723-A77D-99496592EE73}" type="pres">
      <dgm:prSet presAssocID="{32847BF2-DA73-4445-9A03-5B7579B2FE5F}" presName="sibTrans" presStyleCnt="0"/>
      <dgm:spPr/>
    </dgm:pt>
    <dgm:pt modelId="{0D92A0E6-95BA-4EA5-BCD3-ACDD48665894}" type="pres">
      <dgm:prSet presAssocID="{DCE8E8E6-F97A-4934-81D6-7A8026D80E04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2E74C1-5BDB-4261-B7D2-4FB1AC11C073}" type="pres">
      <dgm:prSet presAssocID="{30D649C2-ECAF-4B8E-A0CC-448E64489BD9}" presName="sibTrans" presStyleCnt="0"/>
      <dgm:spPr/>
    </dgm:pt>
    <dgm:pt modelId="{7978EABA-A5FD-4D0A-9D80-77819F896812}" type="pres">
      <dgm:prSet presAssocID="{17FF3C15-6E5F-49A8-A43A-FE33BC1AD0DA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3215D77-517D-4BF6-A7D3-E067318D5F96}" type="pres">
      <dgm:prSet presAssocID="{1DB34F13-28CA-4665-B32D-19BBFF399879}" presName="sibTrans" presStyleCnt="0"/>
      <dgm:spPr/>
    </dgm:pt>
    <dgm:pt modelId="{A7B763C6-031B-408C-8C7F-C0FD7AA6EA7C}" type="pres">
      <dgm:prSet presAssocID="{7F68AF0C-DD9A-4B8D-AD24-9B910C60C678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2014087-899F-4F85-A141-804D0650873E}" type="presOf" srcId="{D123E7E4-93EF-415A-A157-2ED985497203}" destId="{D49318AC-C011-4C9A-955A-5B5BD37F3AFF}" srcOrd="0" destOrd="0" presId="urn:microsoft.com/office/officeart/2005/8/layout/hProcess9"/>
    <dgm:cxn modelId="{CDD84B77-A4B4-461B-B26B-4F00F687D919}" srcId="{D123E7E4-93EF-415A-A157-2ED985497203}" destId="{7F68AF0C-DD9A-4B8D-AD24-9B910C60C678}" srcOrd="3" destOrd="0" parTransId="{A283F0B6-03A6-466C-ACAC-7DA60AEC5FF8}" sibTransId="{C21F4433-AFCA-4E51-99DD-A7AC006E6E7B}"/>
    <dgm:cxn modelId="{818AFCB5-2FCA-42B1-88B2-56C059A8C6E5}" type="presOf" srcId="{7F68AF0C-DD9A-4B8D-AD24-9B910C60C678}" destId="{A7B763C6-031B-408C-8C7F-C0FD7AA6EA7C}" srcOrd="0" destOrd="0" presId="urn:microsoft.com/office/officeart/2005/8/layout/hProcess9"/>
    <dgm:cxn modelId="{CF746318-FE06-4767-90EA-792785B46A3D}" srcId="{D123E7E4-93EF-415A-A157-2ED985497203}" destId="{17FF3C15-6E5F-49A8-A43A-FE33BC1AD0DA}" srcOrd="2" destOrd="0" parTransId="{1D4267A7-3973-4DE1-BAD1-AD6538373CE8}" sibTransId="{1DB34F13-28CA-4665-B32D-19BBFF399879}"/>
    <dgm:cxn modelId="{9C2C29F8-5A35-4D20-A670-33D09A95F3F0}" type="presOf" srcId="{17FF3C15-6E5F-49A8-A43A-FE33BC1AD0DA}" destId="{7978EABA-A5FD-4D0A-9D80-77819F896812}" srcOrd="0" destOrd="0" presId="urn:microsoft.com/office/officeart/2005/8/layout/hProcess9"/>
    <dgm:cxn modelId="{5EF00C27-3F38-418E-8797-692025732250}" type="presOf" srcId="{C8422EF2-43C0-4A40-A4CD-D5ECE18CFFD1}" destId="{4340B4D4-A39E-4345-BCB6-27EAF9604A3C}" srcOrd="0" destOrd="0" presId="urn:microsoft.com/office/officeart/2005/8/layout/hProcess9"/>
    <dgm:cxn modelId="{6C1E3776-5FEC-41D5-9826-E3DE4FD17F44}" srcId="{D123E7E4-93EF-415A-A157-2ED985497203}" destId="{C8422EF2-43C0-4A40-A4CD-D5ECE18CFFD1}" srcOrd="0" destOrd="0" parTransId="{D8AC235F-4ED1-4F12-B1D4-7DB862AE1098}" sibTransId="{32847BF2-DA73-4445-9A03-5B7579B2FE5F}"/>
    <dgm:cxn modelId="{426260C5-FDE0-4ACF-82CE-4E93E9B0B9E2}" srcId="{D123E7E4-93EF-415A-A157-2ED985497203}" destId="{DCE8E8E6-F97A-4934-81D6-7A8026D80E04}" srcOrd="1" destOrd="0" parTransId="{E57A7FA5-A313-471D-8A90-1069F43F42B0}" sibTransId="{30D649C2-ECAF-4B8E-A0CC-448E64489BD9}"/>
    <dgm:cxn modelId="{2F53E019-8584-4742-93EA-EF746D8372E1}" type="presOf" srcId="{DCE8E8E6-F97A-4934-81D6-7A8026D80E04}" destId="{0D92A0E6-95BA-4EA5-BCD3-ACDD48665894}" srcOrd="0" destOrd="0" presId="urn:microsoft.com/office/officeart/2005/8/layout/hProcess9"/>
    <dgm:cxn modelId="{1A0225E5-A40F-4A72-A14D-A38BD98F13AB}" type="presParOf" srcId="{D49318AC-C011-4C9A-955A-5B5BD37F3AFF}" destId="{B1FD776A-3827-4DE4-A38A-7E300B55705F}" srcOrd="0" destOrd="0" presId="urn:microsoft.com/office/officeart/2005/8/layout/hProcess9"/>
    <dgm:cxn modelId="{3DB39095-CEDD-47EB-BE4E-3A8AEACF7E72}" type="presParOf" srcId="{D49318AC-C011-4C9A-955A-5B5BD37F3AFF}" destId="{42138A71-05C7-4BC5-AAB0-E7F16AFD54B2}" srcOrd="1" destOrd="0" presId="urn:microsoft.com/office/officeart/2005/8/layout/hProcess9"/>
    <dgm:cxn modelId="{B3CDD36F-1432-41D1-A520-A519D8A08503}" type="presParOf" srcId="{42138A71-05C7-4BC5-AAB0-E7F16AFD54B2}" destId="{4340B4D4-A39E-4345-BCB6-27EAF9604A3C}" srcOrd="0" destOrd="0" presId="urn:microsoft.com/office/officeart/2005/8/layout/hProcess9"/>
    <dgm:cxn modelId="{CB449301-7E4F-4EAB-BF9F-4D14C163B6AE}" type="presParOf" srcId="{42138A71-05C7-4BC5-AAB0-E7F16AFD54B2}" destId="{A14BF1BA-2418-4723-A77D-99496592EE73}" srcOrd="1" destOrd="0" presId="urn:microsoft.com/office/officeart/2005/8/layout/hProcess9"/>
    <dgm:cxn modelId="{8EE1DE39-6EAF-4709-B48A-646CA6CA1CC4}" type="presParOf" srcId="{42138A71-05C7-4BC5-AAB0-E7F16AFD54B2}" destId="{0D92A0E6-95BA-4EA5-BCD3-ACDD48665894}" srcOrd="2" destOrd="0" presId="urn:microsoft.com/office/officeart/2005/8/layout/hProcess9"/>
    <dgm:cxn modelId="{3FC9B0DE-E163-413E-86EB-AE54DC68EA40}" type="presParOf" srcId="{42138A71-05C7-4BC5-AAB0-E7F16AFD54B2}" destId="{1E2E74C1-5BDB-4261-B7D2-4FB1AC11C073}" srcOrd="3" destOrd="0" presId="urn:microsoft.com/office/officeart/2005/8/layout/hProcess9"/>
    <dgm:cxn modelId="{D312C72C-A283-4CC9-9218-3CE8AA7B768B}" type="presParOf" srcId="{42138A71-05C7-4BC5-AAB0-E7F16AFD54B2}" destId="{7978EABA-A5FD-4D0A-9D80-77819F896812}" srcOrd="4" destOrd="0" presId="urn:microsoft.com/office/officeart/2005/8/layout/hProcess9"/>
    <dgm:cxn modelId="{29B9213F-8FE8-4C48-B924-AB78304F18E9}" type="presParOf" srcId="{42138A71-05C7-4BC5-AAB0-E7F16AFD54B2}" destId="{E3215D77-517D-4BF6-A7D3-E067318D5F96}" srcOrd="5" destOrd="0" presId="urn:microsoft.com/office/officeart/2005/8/layout/hProcess9"/>
    <dgm:cxn modelId="{D2011CD9-E1A1-47D5-B455-F95E4BE26953}" type="presParOf" srcId="{42138A71-05C7-4BC5-AAB0-E7F16AFD54B2}" destId="{A7B763C6-031B-408C-8C7F-C0FD7AA6EA7C}" srcOrd="6" destOrd="0" presId="urn:microsoft.com/office/officeart/2005/8/layout/hProcess9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765590-00B7-4E85-97CC-A6A6372F5608}" type="doc">
      <dgm:prSet loTypeId="urn:microsoft.com/office/officeart/2005/8/layout/vList2" loCatId="list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es-MX"/>
        </a:p>
      </dgm:t>
    </dgm:pt>
    <dgm:pt modelId="{DD050E8D-A725-4E4D-B094-16BCADFA2303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1.IMPUESTOS</a:t>
          </a:r>
          <a:endParaRPr lang="es-MX" sz="1700" b="1" dirty="0">
            <a:latin typeface="Arial" pitchFamily="34" charset="0"/>
            <a:cs typeface="Arial" pitchFamily="34" charset="0"/>
          </a:endParaRPr>
        </a:p>
      </dgm:t>
    </dgm:pt>
    <dgm:pt modelId="{2119A1CB-07E5-463E-8281-5F3CAACA8FC0}" type="parTrans" cxnId="{6C0962BF-092A-47BC-8FA9-783AEB23513A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87A43341-3FAA-49DB-9A69-21B0B38DA2C8}" type="sibTrans" cxnId="{6C0962BF-092A-47BC-8FA9-783AEB23513A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67E83A41-6A5F-4B58-9D68-AD1126A09404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2.CUOTAS Y APORTACIONES DE SEGURIDAD SOCIAL</a:t>
          </a:r>
          <a:endParaRPr lang="es-MX" sz="1700" b="1" dirty="0">
            <a:latin typeface="Arial" pitchFamily="34" charset="0"/>
            <a:cs typeface="Arial" pitchFamily="34" charset="0"/>
          </a:endParaRPr>
        </a:p>
      </dgm:t>
    </dgm:pt>
    <dgm:pt modelId="{BE022E05-CE4E-4D64-A96C-9D376359796F}" type="parTrans" cxnId="{B7B99664-F178-4A6A-B7CC-BF882C10C39A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65718FCD-B4BB-4611-8C60-347A711A5B35}" type="sibTrans" cxnId="{B7B99664-F178-4A6A-B7CC-BF882C10C39A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819029D5-5BFC-433D-9D0F-236679909547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3.CONTRIBUCIONES DE MEJORAS</a:t>
          </a:r>
          <a:endParaRPr lang="es-MX" sz="1700" b="1" dirty="0">
            <a:latin typeface="Arial" pitchFamily="34" charset="0"/>
            <a:cs typeface="Arial" pitchFamily="34" charset="0"/>
          </a:endParaRPr>
        </a:p>
      </dgm:t>
    </dgm:pt>
    <dgm:pt modelId="{2806ADBD-7003-4491-AEC3-1D9ECDCB7C77}" type="parTrans" cxnId="{0FF4F962-FB73-40BB-A984-79918A2050F8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FA4DAD25-2B5E-42DC-981F-629A2B87824C}" type="sibTrans" cxnId="{0FF4F962-FB73-40BB-A984-79918A2050F8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975D07DB-9A10-4ED1-8137-456F713D9E87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4.DERECHOS</a:t>
          </a:r>
          <a:endParaRPr lang="es-MX" sz="1700" b="1" dirty="0">
            <a:latin typeface="Arial" pitchFamily="34" charset="0"/>
            <a:cs typeface="Arial" pitchFamily="34" charset="0"/>
          </a:endParaRPr>
        </a:p>
      </dgm:t>
    </dgm:pt>
    <dgm:pt modelId="{ED540607-2C98-4392-997C-D177854A4FFC}" type="parTrans" cxnId="{A23E60F6-5289-43EF-B9FA-E52C52EC1644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87829C01-F9A4-4F18-B93C-497492D6F391}" type="sibTrans" cxnId="{A23E60F6-5289-43EF-B9FA-E52C52EC1644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9251D9C2-A313-488A-A04C-FD2B379D5B15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5.PRODUCTOS</a:t>
          </a:r>
          <a:endParaRPr lang="es-MX" sz="1700" b="1" dirty="0">
            <a:latin typeface="Arial" pitchFamily="34" charset="0"/>
            <a:cs typeface="Arial" pitchFamily="34" charset="0"/>
          </a:endParaRPr>
        </a:p>
      </dgm:t>
    </dgm:pt>
    <dgm:pt modelId="{B2297B6F-DC11-45B4-B85E-07A02468ECA4}" type="parTrans" cxnId="{95CE2551-898C-4C86-9324-9E2ED77BFBF9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6C3FB677-3F0F-4BCF-ABC9-5EA962BC0832}" type="sibTrans" cxnId="{95CE2551-898C-4C86-9324-9E2ED77BFBF9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A797DA7D-F5DC-44A4-9AF9-8723D9799ECC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6.APROVECHAMIENTOS</a:t>
          </a:r>
          <a:endParaRPr lang="es-MX" sz="1700" b="1" dirty="0">
            <a:latin typeface="Arial" pitchFamily="34" charset="0"/>
            <a:cs typeface="Arial" pitchFamily="34" charset="0"/>
          </a:endParaRPr>
        </a:p>
      </dgm:t>
    </dgm:pt>
    <dgm:pt modelId="{1D260AF4-D8B9-43A3-8306-153F0303D5EE}" type="parTrans" cxnId="{DA24C61F-C09A-44CE-B7AF-DFB605460F4C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54F7EEDD-8A66-4C27-B6D5-D9C0B63596C0}" type="sibTrans" cxnId="{DA24C61F-C09A-44CE-B7AF-DFB605460F4C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6438995E-84AF-4FF8-A03C-FF173503C4A0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7.INGRESOS POR VENTA DE BIENES Y SERVICIOS</a:t>
          </a:r>
          <a:endParaRPr lang="es-MX" sz="1700" b="1" dirty="0">
            <a:latin typeface="Arial" pitchFamily="34" charset="0"/>
            <a:cs typeface="Arial" pitchFamily="34" charset="0"/>
          </a:endParaRPr>
        </a:p>
      </dgm:t>
    </dgm:pt>
    <dgm:pt modelId="{D6EA1BB3-DA5A-4676-9C83-7AF458CCF2EE}" type="parTrans" cxnId="{3072C436-F227-4626-8316-FF71A109FB91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28D537DC-BD47-4B5C-9187-79565BC6C1D5}" type="sibTrans" cxnId="{3072C436-F227-4626-8316-FF71A109FB91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06306239-623E-4B90-9096-8FB3AC059BCB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8.PARTICIPACIONES Y APORTACIONES</a:t>
          </a:r>
          <a:endParaRPr lang="es-MX" sz="1700" b="1" dirty="0">
            <a:latin typeface="Arial" pitchFamily="34" charset="0"/>
            <a:cs typeface="Arial" pitchFamily="34" charset="0"/>
          </a:endParaRPr>
        </a:p>
      </dgm:t>
    </dgm:pt>
    <dgm:pt modelId="{CCC3C037-BE4E-4249-BC98-D030EE905A45}" type="parTrans" cxnId="{C385DF4C-CECA-402F-B2E8-F19B53228129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1775A2BA-F5B4-4E13-9DE8-A81C8FA9B9E4}" type="sibTrans" cxnId="{C385DF4C-CECA-402F-B2E8-F19B53228129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BE3F3E5F-95F3-4CCA-9DE0-389D3FCB498B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9.TRANSFERENCIAS,ASIGNACIONES,SUBSIDIOS Y OTRAS AYUDAS</a:t>
          </a:r>
          <a:endParaRPr lang="es-MX" sz="1700" b="1" dirty="0">
            <a:latin typeface="Arial" pitchFamily="34" charset="0"/>
            <a:cs typeface="Arial" pitchFamily="34" charset="0"/>
          </a:endParaRPr>
        </a:p>
      </dgm:t>
    </dgm:pt>
    <dgm:pt modelId="{8E0EBD5B-1949-4016-8907-506C6A2A3D0A}" type="parTrans" cxnId="{9D3E043D-2AF2-4BD2-9D8A-5B5A228D4F3C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63CD55B5-9041-4AFF-A58C-CC38D3F56644}" type="sibTrans" cxnId="{9D3E043D-2AF2-4BD2-9D8A-5B5A228D4F3C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9FEC6404-116F-48CD-B3C2-59EAC1D5532B}">
      <dgm:prSet phldrT="[Texto]" custT="1"/>
      <dgm:spPr/>
      <dgm:t>
        <a:bodyPr/>
        <a:lstStyle/>
        <a:p>
          <a:r>
            <a:rPr lang="es-MX" sz="1700" b="1" dirty="0" smtClean="0">
              <a:latin typeface="Arial" pitchFamily="34" charset="0"/>
              <a:cs typeface="Arial" pitchFamily="34" charset="0"/>
            </a:rPr>
            <a:t>0.INGRESOS DERIVADOS DE FINANCIAMIENTO</a:t>
          </a:r>
          <a:endParaRPr lang="es-MX" sz="1700" dirty="0">
            <a:latin typeface="Arial" pitchFamily="34" charset="0"/>
            <a:cs typeface="Arial" pitchFamily="34" charset="0"/>
          </a:endParaRPr>
        </a:p>
      </dgm:t>
    </dgm:pt>
    <dgm:pt modelId="{29087D35-A738-42B8-A1F4-3455687FA030}" type="parTrans" cxnId="{EF3BC5E1-3749-49DC-A602-8A3C9112DF73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F2AFB5B6-F4A7-4ADA-A38C-5736F898E846}" type="sibTrans" cxnId="{EF3BC5E1-3749-49DC-A602-8A3C9112DF73}">
      <dgm:prSet/>
      <dgm:spPr/>
      <dgm:t>
        <a:bodyPr/>
        <a:lstStyle/>
        <a:p>
          <a:endParaRPr lang="es-MX" sz="1700">
            <a:latin typeface="Arial" pitchFamily="34" charset="0"/>
            <a:cs typeface="Arial" pitchFamily="34" charset="0"/>
          </a:endParaRPr>
        </a:p>
      </dgm:t>
    </dgm:pt>
    <dgm:pt modelId="{77E8BE44-16E8-4388-B089-6900EC9C1DDC}" type="pres">
      <dgm:prSet presAssocID="{28765590-00B7-4E85-97CC-A6A6372F56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652E28A-8A83-4C52-B3C4-913792F8F540}" type="pres">
      <dgm:prSet presAssocID="{DD050E8D-A725-4E4D-B094-16BCADFA2303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943E7D-2B77-454A-9BF2-880C78B089CA}" type="pres">
      <dgm:prSet presAssocID="{87A43341-3FAA-49DB-9A69-21B0B38DA2C8}" presName="spacer" presStyleCnt="0"/>
      <dgm:spPr/>
      <dgm:t>
        <a:bodyPr/>
        <a:lstStyle/>
        <a:p>
          <a:endParaRPr lang="es-MX"/>
        </a:p>
      </dgm:t>
    </dgm:pt>
    <dgm:pt modelId="{80851771-E3EA-49CD-B8BA-349B42D405A7}" type="pres">
      <dgm:prSet presAssocID="{67E83A41-6A5F-4B58-9D68-AD1126A09404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3E58A65-0CCD-457C-B569-951EC0C85D2C}" type="pres">
      <dgm:prSet presAssocID="{65718FCD-B4BB-4611-8C60-347A711A5B35}" presName="spacer" presStyleCnt="0"/>
      <dgm:spPr/>
      <dgm:t>
        <a:bodyPr/>
        <a:lstStyle/>
        <a:p>
          <a:endParaRPr lang="es-MX"/>
        </a:p>
      </dgm:t>
    </dgm:pt>
    <dgm:pt modelId="{00CE43EB-0A48-4199-8D72-250F60F8BF9F}" type="pres">
      <dgm:prSet presAssocID="{819029D5-5BFC-433D-9D0F-236679909547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8B22E1-AC90-4E82-927B-00B643633ACD}" type="pres">
      <dgm:prSet presAssocID="{FA4DAD25-2B5E-42DC-981F-629A2B87824C}" presName="spacer" presStyleCnt="0"/>
      <dgm:spPr/>
      <dgm:t>
        <a:bodyPr/>
        <a:lstStyle/>
        <a:p>
          <a:endParaRPr lang="es-MX"/>
        </a:p>
      </dgm:t>
    </dgm:pt>
    <dgm:pt modelId="{7AF1B57A-1CE7-44A9-9206-1B73EF1E3F7E}" type="pres">
      <dgm:prSet presAssocID="{975D07DB-9A10-4ED1-8137-456F713D9E87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DD8093-E424-47DD-A4B4-0A07666326EE}" type="pres">
      <dgm:prSet presAssocID="{87829C01-F9A4-4F18-B93C-497492D6F391}" presName="spacer" presStyleCnt="0"/>
      <dgm:spPr/>
      <dgm:t>
        <a:bodyPr/>
        <a:lstStyle/>
        <a:p>
          <a:endParaRPr lang="es-MX"/>
        </a:p>
      </dgm:t>
    </dgm:pt>
    <dgm:pt modelId="{D13C1E8B-E754-44FE-81D0-EB69B497BE81}" type="pres">
      <dgm:prSet presAssocID="{9251D9C2-A313-488A-A04C-FD2B379D5B15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C000F94-740F-464C-84F9-0FFECE18D1E8}" type="pres">
      <dgm:prSet presAssocID="{6C3FB677-3F0F-4BCF-ABC9-5EA962BC0832}" presName="spacer" presStyleCnt="0"/>
      <dgm:spPr/>
      <dgm:t>
        <a:bodyPr/>
        <a:lstStyle/>
        <a:p>
          <a:endParaRPr lang="es-MX"/>
        </a:p>
      </dgm:t>
    </dgm:pt>
    <dgm:pt modelId="{A35F7E80-E561-4716-A3D5-8F754F624000}" type="pres">
      <dgm:prSet presAssocID="{A797DA7D-F5DC-44A4-9AF9-8723D9799ECC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D7C0B1-8C04-4897-8611-43240D5324DF}" type="pres">
      <dgm:prSet presAssocID="{54F7EEDD-8A66-4C27-B6D5-D9C0B63596C0}" presName="spacer" presStyleCnt="0"/>
      <dgm:spPr/>
      <dgm:t>
        <a:bodyPr/>
        <a:lstStyle/>
        <a:p>
          <a:endParaRPr lang="es-MX"/>
        </a:p>
      </dgm:t>
    </dgm:pt>
    <dgm:pt modelId="{7EF7832A-AFB1-4EDE-9FB4-366EEE274AB2}" type="pres">
      <dgm:prSet presAssocID="{6438995E-84AF-4FF8-A03C-FF173503C4A0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6BCD55-F949-4ADC-9172-C646AB981F45}" type="pres">
      <dgm:prSet presAssocID="{28D537DC-BD47-4B5C-9187-79565BC6C1D5}" presName="spacer" presStyleCnt="0"/>
      <dgm:spPr/>
      <dgm:t>
        <a:bodyPr/>
        <a:lstStyle/>
        <a:p>
          <a:endParaRPr lang="es-MX"/>
        </a:p>
      </dgm:t>
    </dgm:pt>
    <dgm:pt modelId="{03C2C047-F84D-4415-AD3C-D2F3E20622F2}" type="pres">
      <dgm:prSet presAssocID="{06306239-623E-4B90-9096-8FB3AC059BCB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BFF078-8E9D-46C8-8548-6F224F2717B0}" type="pres">
      <dgm:prSet presAssocID="{1775A2BA-F5B4-4E13-9DE8-A81C8FA9B9E4}" presName="spacer" presStyleCnt="0"/>
      <dgm:spPr/>
      <dgm:t>
        <a:bodyPr/>
        <a:lstStyle/>
        <a:p>
          <a:endParaRPr lang="es-MX"/>
        </a:p>
      </dgm:t>
    </dgm:pt>
    <dgm:pt modelId="{8B0DB026-D59E-465C-9A19-636EAF233BDE}" type="pres">
      <dgm:prSet presAssocID="{BE3F3E5F-95F3-4CCA-9DE0-389D3FCB498B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E6A669-11DC-495D-B500-27F8125CE405}" type="pres">
      <dgm:prSet presAssocID="{63CD55B5-9041-4AFF-A58C-CC38D3F56644}" presName="spacer" presStyleCnt="0"/>
      <dgm:spPr/>
      <dgm:t>
        <a:bodyPr/>
        <a:lstStyle/>
        <a:p>
          <a:endParaRPr lang="es-MX"/>
        </a:p>
      </dgm:t>
    </dgm:pt>
    <dgm:pt modelId="{AC53A45C-25A5-49DA-8A09-4504040BBB10}" type="pres">
      <dgm:prSet presAssocID="{9FEC6404-116F-48CD-B3C2-59EAC1D5532B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4056A77-F1CD-402D-A8D2-E9F7C6851424}" type="presOf" srcId="{06306239-623E-4B90-9096-8FB3AC059BCB}" destId="{03C2C047-F84D-4415-AD3C-D2F3E20622F2}" srcOrd="0" destOrd="0" presId="urn:microsoft.com/office/officeart/2005/8/layout/vList2"/>
    <dgm:cxn modelId="{103EF5F0-9845-4F9D-90E1-37F7C330BBE7}" type="presOf" srcId="{6438995E-84AF-4FF8-A03C-FF173503C4A0}" destId="{7EF7832A-AFB1-4EDE-9FB4-366EEE274AB2}" srcOrd="0" destOrd="0" presId="urn:microsoft.com/office/officeart/2005/8/layout/vList2"/>
    <dgm:cxn modelId="{0FF4F962-FB73-40BB-A984-79918A2050F8}" srcId="{28765590-00B7-4E85-97CC-A6A6372F5608}" destId="{819029D5-5BFC-433D-9D0F-236679909547}" srcOrd="2" destOrd="0" parTransId="{2806ADBD-7003-4491-AEC3-1D9ECDCB7C77}" sibTransId="{FA4DAD25-2B5E-42DC-981F-629A2B87824C}"/>
    <dgm:cxn modelId="{045A1296-F1E8-459D-9DB9-9D218A44949B}" type="presOf" srcId="{819029D5-5BFC-433D-9D0F-236679909547}" destId="{00CE43EB-0A48-4199-8D72-250F60F8BF9F}" srcOrd="0" destOrd="0" presId="urn:microsoft.com/office/officeart/2005/8/layout/vList2"/>
    <dgm:cxn modelId="{345F180E-B55B-4DF7-BE2E-CD91DCF87D85}" type="presOf" srcId="{A797DA7D-F5DC-44A4-9AF9-8723D9799ECC}" destId="{A35F7E80-E561-4716-A3D5-8F754F624000}" srcOrd="0" destOrd="0" presId="urn:microsoft.com/office/officeart/2005/8/layout/vList2"/>
    <dgm:cxn modelId="{86C593E7-B560-41F6-9FE8-3AE5A4253297}" type="presOf" srcId="{9FEC6404-116F-48CD-B3C2-59EAC1D5532B}" destId="{AC53A45C-25A5-49DA-8A09-4504040BBB10}" srcOrd="0" destOrd="0" presId="urn:microsoft.com/office/officeart/2005/8/layout/vList2"/>
    <dgm:cxn modelId="{25FF72F9-8B9D-468A-BB05-98132F5E5B53}" type="presOf" srcId="{28765590-00B7-4E85-97CC-A6A6372F5608}" destId="{77E8BE44-16E8-4388-B089-6900EC9C1DDC}" srcOrd="0" destOrd="0" presId="urn:microsoft.com/office/officeart/2005/8/layout/vList2"/>
    <dgm:cxn modelId="{68B62D9F-EF35-40E1-82B6-5B0DAD4E0B2E}" type="presOf" srcId="{DD050E8D-A725-4E4D-B094-16BCADFA2303}" destId="{F652E28A-8A83-4C52-B3C4-913792F8F540}" srcOrd="0" destOrd="0" presId="urn:microsoft.com/office/officeart/2005/8/layout/vList2"/>
    <dgm:cxn modelId="{3A5D1C7D-325F-459F-BDA6-73D5628D8DA3}" type="presOf" srcId="{BE3F3E5F-95F3-4CCA-9DE0-389D3FCB498B}" destId="{8B0DB026-D59E-465C-9A19-636EAF233BDE}" srcOrd="0" destOrd="0" presId="urn:microsoft.com/office/officeart/2005/8/layout/vList2"/>
    <dgm:cxn modelId="{F397B4B8-0057-402E-AF29-0A42C4F93D20}" type="presOf" srcId="{67E83A41-6A5F-4B58-9D68-AD1126A09404}" destId="{80851771-E3EA-49CD-B8BA-349B42D405A7}" srcOrd="0" destOrd="0" presId="urn:microsoft.com/office/officeart/2005/8/layout/vList2"/>
    <dgm:cxn modelId="{95CE2551-898C-4C86-9324-9E2ED77BFBF9}" srcId="{28765590-00B7-4E85-97CC-A6A6372F5608}" destId="{9251D9C2-A313-488A-A04C-FD2B379D5B15}" srcOrd="4" destOrd="0" parTransId="{B2297B6F-DC11-45B4-B85E-07A02468ECA4}" sibTransId="{6C3FB677-3F0F-4BCF-ABC9-5EA962BC0832}"/>
    <dgm:cxn modelId="{B7B99664-F178-4A6A-B7CC-BF882C10C39A}" srcId="{28765590-00B7-4E85-97CC-A6A6372F5608}" destId="{67E83A41-6A5F-4B58-9D68-AD1126A09404}" srcOrd="1" destOrd="0" parTransId="{BE022E05-CE4E-4D64-A96C-9D376359796F}" sibTransId="{65718FCD-B4BB-4611-8C60-347A711A5B35}"/>
    <dgm:cxn modelId="{6C0962BF-092A-47BC-8FA9-783AEB23513A}" srcId="{28765590-00B7-4E85-97CC-A6A6372F5608}" destId="{DD050E8D-A725-4E4D-B094-16BCADFA2303}" srcOrd="0" destOrd="0" parTransId="{2119A1CB-07E5-463E-8281-5F3CAACA8FC0}" sibTransId="{87A43341-3FAA-49DB-9A69-21B0B38DA2C8}"/>
    <dgm:cxn modelId="{EF3BC5E1-3749-49DC-A602-8A3C9112DF73}" srcId="{28765590-00B7-4E85-97CC-A6A6372F5608}" destId="{9FEC6404-116F-48CD-B3C2-59EAC1D5532B}" srcOrd="9" destOrd="0" parTransId="{29087D35-A738-42B8-A1F4-3455687FA030}" sibTransId="{F2AFB5B6-F4A7-4ADA-A38C-5736F898E846}"/>
    <dgm:cxn modelId="{C385DF4C-CECA-402F-B2E8-F19B53228129}" srcId="{28765590-00B7-4E85-97CC-A6A6372F5608}" destId="{06306239-623E-4B90-9096-8FB3AC059BCB}" srcOrd="7" destOrd="0" parTransId="{CCC3C037-BE4E-4249-BC98-D030EE905A45}" sibTransId="{1775A2BA-F5B4-4E13-9DE8-A81C8FA9B9E4}"/>
    <dgm:cxn modelId="{8F94D2EB-6F3E-464D-9D94-2EF0E3F2E11D}" type="presOf" srcId="{9251D9C2-A313-488A-A04C-FD2B379D5B15}" destId="{D13C1E8B-E754-44FE-81D0-EB69B497BE81}" srcOrd="0" destOrd="0" presId="urn:microsoft.com/office/officeart/2005/8/layout/vList2"/>
    <dgm:cxn modelId="{A23E60F6-5289-43EF-B9FA-E52C52EC1644}" srcId="{28765590-00B7-4E85-97CC-A6A6372F5608}" destId="{975D07DB-9A10-4ED1-8137-456F713D9E87}" srcOrd="3" destOrd="0" parTransId="{ED540607-2C98-4392-997C-D177854A4FFC}" sibTransId="{87829C01-F9A4-4F18-B93C-497492D6F391}"/>
    <dgm:cxn modelId="{3072C436-F227-4626-8316-FF71A109FB91}" srcId="{28765590-00B7-4E85-97CC-A6A6372F5608}" destId="{6438995E-84AF-4FF8-A03C-FF173503C4A0}" srcOrd="6" destOrd="0" parTransId="{D6EA1BB3-DA5A-4676-9C83-7AF458CCF2EE}" sibTransId="{28D537DC-BD47-4B5C-9187-79565BC6C1D5}"/>
    <dgm:cxn modelId="{DA24C61F-C09A-44CE-B7AF-DFB605460F4C}" srcId="{28765590-00B7-4E85-97CC-A6A6372F5608}" destId="{A797DA7D-F5DC-44A4-9AF9-8723D9799ECC}" srcOrd="5" destOrd="0" parTransId="{1D260AF4-D8B9-43A3-8306-153F0303D5EE}" sibTransId="{54F7EEDD-8A66-4C27-B6D5-D9C0B63596C0}"/>
    <dgm:cxn modelId="{9D3E043D-2AF2-4BD2-9D8A-5B5A228D4F3C}" srcId="{28765590-00B7-4E85-97CC-A6A6372F5608}" destId="{BE3F3E5F-95F3-4CCA-9DE0-389D3FCB498B}" srcOrd="8" destOrd="0" parTransId="{8E0EBD5B-1949-4016-8907-506C6A2A3D0A}" sibTransId="{63CD55B5-9041-4AFF-A58C-CC38D3F56644}"/>
    <dgm:cxn modelId="{FD20F282-FA7F-4191-A4F2-55B3E4E50EF9}" type="presOf" srcId="{975D07DB-9A10-4ED1-8137-456F713D9E87}" destId="{7AF1B57A-1CE7-44A9-9206-1B73EF1E3F7E}" srcOrd="0" destOrd="0" presId="urn:microsoft.com/office/officeart/2005/8/layout/vList2"/>
    <dgm:cxn modelId="{D393A53B-9EAA-4F43-B6C3-239BC4A7CE92}" type="presParOf" srcId="{77E8BE44-16E8-4388-B089-6900EC9C1DDC}" destId="{F652E28A-8A83-4C52-B3C4-913792F8F540}" srcOrd="0" destOrd="0" presId="urn:microsoft.com/office/officeart/2005/8/layout/vList2"/>
    <dgm:cxn modelId="{D474F72B-67F7-4B9B-8DE2-B32444CE5C00}" type="presParOf" srcId="{77E8BE44-16E8-4388-B089-6900EC9C1DDC}" destId="{4A943E7D-2B77-454A-9BF2-880C78B089CA}" srcOrd="1" destOrd="0" presId="urn:microsoft.com/office/officeart/2005/8/layout/vList2"/>
    <dgm:cxn modelId="{9BBB2920-AB60-471E-93B7-0483637D7034}" type="presParOf" srcId="{77E8BE44-16E8-4388-B089-6900EC9C1DDC}" destId="{80851771-E3EA-49CD-B8BA-349B42D405A7}" srcOrd="2" destOrd="0" presId="urn:microsoft.com/office/officeart/2005/8/layout/vList2"/>
    <dgm:cxn modelId="{F0CB3FB4-6111-4191-A949-7490F3CEADEE}" type="presParOf" srcId="{77E8BE44-16E8-4388-B089-6900EC9C1DDC}" destId="{33E58A65-0CCD-457C-B569-951EC0C85D2C}" srcOrd="3" destOrd="0" presId="urn:microsoft.com/office/officeart/2005/8/layout/vList2"/>
    <dgm:cxn modelId="{C6C86BBC-EF93-44F0-9404-2B481055D662}" type="presParOf" srcId="{77E8BE44-16E8-4388-B089-6900EC9C1DDC}" destId="{00CE43EB-0A48-4199-8D72-250F60F8BF9F}" srcOrd="4" destOrd="0" presId="urn:microsoft.com/office/officeart/2005/8/layout/vList2"/>
    <dgm:cxn modelId="{3A1BB6B5-0E70-4DB5-8F95-AC464E25225A}" type="presParOf" srcId="{77E8BE44-16E8-4388-B089-6900EC9C1DDC}" destId="{E68B22E1-AC90-4E82-927B-00B643633ACD}" srcOrd="5" destOrd="0" presId="urn:microsoft.com/office/officeart/2005/8/layout/vList2"/>
    <dgm:cxn modelId="{11345A26-4787-448B-AB01-A8EC1DE0C91A}" type="presParOf" srcId="{77E8BE44-16E8-4388-B089-6900EC9C1DDC}" destId="{7AF1B57A-1CE7-44A9-9206-1B73EF1E3F7E}" srcOrd="6" destOrd="0" presId="urn:microsoft.com/office/officeart/2005/8/layout/vList2"/>
    <dgm:cxn modelId="{41D2C01F-A274-4A53-9E4B-523E1D515297}" type="presParOf" srcId="{77E8BE44-16E8-4388-B089-6900EC9C1DDC}" destId="{70DD8093-E424-47DD-A4B4-0A07666326EE}" srcOrd="7" destOrd="0" presId="urn:microsoft.com/office/officeart/2005/8/layout/vList2"/>
    <dgm:cxn modelId="{3B50308D-F624-46C4-B0D9-7ED83AE9EF43}" type="presParOf" srcId="{77E8BE44-16E8-4388-B089-6900EC9C1DDC}" destId="{D13C1E8B-E754-44FE-81D0-EB69B497BE81}" srcOrd="8" destOrd="0" presId="urn:microsoft.com/office/officeart/2005/8/layout/vList2"/>
    <dgm:cxn modelId="{F6F225BB-DF65-4898-98BD-1937D281167D}" type="presParOf" srcId="{77E8BE44-16E8-4388-B089-6900EC9C1DDC}" destId="{AC000F94-740F-464C-84F9-0FFECE18D1E8}" srcOrd="9" destOrd="0" presId="urn:microsoft.com/office/officeart/2005/8/layout/vList2"/>
    <dgm:cxn modelId="{356D7987-4FF1-42A6-86B3-0DE7E8076D89}" type="presParOf" srcId="{77E8BE44-16E8-4388-B089-6900EC9C1DDC}" destId="{A35F7E80-E561-4716-A3D5-8F754F624000}" srcOrd="10" destOrd="0" presId="urn:microsoft.com/office/officeart/2005/8/layout/vList2"/>
    <dgm:cxn modelId="{5835DE9B-9609-4B43-80FE-A4D6EC76803E}" type="presParOf" srcId="{77E8BE44-16E8-4388-B089-6900EC9C1DDC}" destId="{2DD7C0B1-8C04-4897-8611-43240D5324DF}" srcOrd="11" destOrd="0" presId="urn:microsoft.com/office/officeart/2005/8/layout/vList2"/>
    <dgm:cxn modelId="{1F34DA18-81E3-4621-AF81-C4F229DB477D}" type="presParOf" srcId="{77E8BE44-16E8-4388-B089-6900EC9C1DDC}" destId="{7EF7832A-AFB1-4EDE-9FB4-366EEE274AB2}" srcOrd="12" destOrd="0" presId="urn:microsoft.com/office/officeart/2005/8/layout/vList2"/>
    <dgm:cxn modelId="{D5871C81-AD15-42C6-A08E-B4A3012E8F35}" type="presParOf" srcId="{77E8BE44-16E8-4388-B089-6900EC9C1DDC}" destId="{6B6BCD55-F949-4ADC-9172-C646AB981F45}" srcOrd="13" destOrd="0" presId="urn:microsoft.com/office/officeart/2005/8/layout/vList2"/>
    <dgm:cxn modelId="{7BF41962-B125-47B0-B05B-730FF269F034}" type="presParOf" srcId="{77E8BE44-16E8-4388-B089-6900EC9C1DDC}" destId="{03C2C047-F84D-4415-AD3C-D2F3E20622F2}" srcOrd="14" destOrd="0" presId="urn:microsoft.com/office/officeart/2005/8/layout/vList2"/>
    <dgm:cxn modelId="{6F47BA75-7720-46B6-8FF1-FC131BB76B47}" type="presParOf" srcId="{77E8BE44-16E8-4388-B089-6900EC9C1DDC}" destId="{0BBFF078-8E9D-46C8-8548-6F224F2717B0}" srcOrd="15" destOrd="0" presId="urn:microsoft.com/office/officeart/2005/8/layout/vList2"/>
    <dgm:cxn modelId="{CF5306DC-DE1B-49DA-A8F4-84BD6324D0B0}" type="presParOf" srcId="{77E8BE44-16E8-4388-B089-6900EC9C1DDC}" destId="{8B0DB026-D59E-465C-9A19-636EAF233BDE}" srcOrd="16" destOrd="0" presId="urn:microsoft.com/office/officeart/2005/8/layout/vList2"/>
    <dgm:cxn modelId="{8D749089-BA8B-41B4-8B5F-A3B560ED12CD}" type="presParOf" srcId="{77E8BE44-16E8-4388-B089-6900EC9C1DDC}" destId="{76E6A669-11DC-495D-B500-27F8125CE405}" srcOrd="17" destOrd="0" presId="urn:microsoft.com/office/officeart/2005/8/layout/vList2"/>
    <dgm:cxn modelId="{A9AD0D0C-F005-485F-BEC7-9BA049350DA2}" type="presParOf" srcId="{77E8BE44-16E8-4388-B089-6900EC9C1DDC}" destId="{AC53A45C-25A5-49DA-8A09-4504040BBB10}" srcOrd="18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B26FE2-27E2-45F3-9EA3-285CB3AADA11}" type="doc">
      <dgm:prSet loTypeId="urn:microsoft.com/office/officeart/2005/8/layout/vList2" loCatId="list" qsTypeId="urn:microsoft.com/office/officeart/2005/8/quickstyle/3d3" qsCatId="3D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9C8FF0CD-FB66-4476-82FE-BED1A9F2C590}">
      <dgm:prSet phldrT="[Texto]" custT="1"/>
      <dgm:spPr/>
      <dgm:t>
        <a:bodyPr/>
        <a:lstStyle/>
        <a:p>
          <a:r>
            <a:rPr lang="es-ES" sz="1800" b="1" dirty="0" smtClean="0">
              <a:effectLst/>
            </a:rPr>
            <a:t>Género:  1     Activo</a:t>
          </a:r>
          <a:endParaRPr lang="es-ES_tradnl" sz="1800" b="1" dirty="0" smtClean="0">
            <a:effectLst/>
          </a:endParaRPr>
        </a:p>
        <a:p>
          <a:r>
            <a:rPr lang="es-ES" sz="1800" b="1" dirty="0" smtClean="0">
              <a:effectLst/>
            </a:rPr>
            <a:t>Grupo:    1.1  Activo Circulante</a:t>
          </a:r>
          <a:endParaRPr lang="es-ES_tradnl" sz="1800" b="1" dirty="0" smtClean="0">
            <a:effectLst/>
          </a:endParaRPr>
        </a:p>
        <a:p>
          <a:r>
            <a:rPr lang="es-ES" sz="1800" b="1" dirty="0" smtClean="0">
              <a:effectLst/>
            </a:rPr>
            <a:t>Rubro: 1.1.1  Efectivo y Equivalentes</a:t>
          </a:r>
          <a:endParaRPr lang="es-MX" sz="1800" b="1" dirty="0">
            <a:effectLst/>
          </a:endParaRPr>
        </a:p>
      </dgm:t>
    </dgm:pt>
    <dgm:pt modelId="{5443D7F2-3882-4A03-A3B1-38D6BC06695B}" type="parTrans" cxnId="{2F6DA500-46B0-4D62-9725-88AA0C3FD350}">
      <dgm:prSet/>
      <dgm:spPr/>
      <dgm:t>
        <a:bodyPr/>
        <a:lstStyle/>
        <a:p>
          <a:endParaRPr lang="es-MX" sz="1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21283B-9CEB-4B5F-B476-2CBB93000067}" type="sibTrans" cxnId="{2F6DA500-46B0-4D62-9725-88AA0C3FD350}">
      <dgm:prSet/>
      <dgm:spPr/>
      <dgm:t>
        <a:bodyPr/>
        <a:lstStyle/>
        <a:p>
          <a:endParaRPr lang="es-MX" sz="1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BC8C61-FF9E-4FF8-9892-453021A02455}">
      <dgm:prSet phldrT="[Texto]" custT="1"/>
      <dgm:spPr/>
      <dgm:t>
        <a:bodyPr/>
        <a:lstStyle/>
        <a:p>
          <a:r>
            <a:rPr lang="es-ES" sz="1800" b="1" dirty="0" smtClean="0">
              <a:effectLst/>
            </a:rPr>
            <a:t>Cuenta : 1.1.1.1	   Efectivo</a:t>
          </a:r>
        </a:p>
        <a:p>
          <a:r>
            <a:rPr lang="es-ES" sz="1800" b="1" dirty="0" smtClean="0">
              <a:effectLst/>
            </a:rPr>
            <a:t>Subcuenta: 1.1.1.1.1    Caja </a:t>
          </a:r>
          <a:endParaRPr lang="es-MX" sz="1800" b="1" dirty="0" smtClean="0">
            <a:effectLst/>
          </a:endParaRPr>
        </a:p>
      </dgm:t>
    </dgm:pt>
    <dgm:pt modelId="{AD7C04AA-F631-4724-9A1E-EC363EC280F3}" type="parTrans" cxnId="{18FDBC62-2E5C-4C73-8E85-31A220EF7321}">
      <dgm:prSet/>
      <dgm:spPr/>
      <dgm:t>
        <a:bodyPr/>
        <a:lstStyle/>
        <a:p>
          <a:endParaRPr lang="es-MX" sz="1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C9E807-AFED-4F99-AA98-8AFA4C65ED9B}" type="sibTrans" cxnId="{18FDBC62-2E5C-4C73-8E85-31A220EF7321}">
      <dgm:prSet/>
      <dgm:spPr/>
      <dgm:t>
        <a:bodyPr/>
        <a:lstStyle/>
        <a:p>
          <a:endParaRPr lang="es-MX" sz="1800" b="1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ED9801-B008-493C-80F8-F52BACEB56CA}" type="pres">
      <dgm:prSet presAssocID="{CFB26FE2-27E2-45F3-9EA3-285CB3AADA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2621B3B-9DAD-435B-9E10-1C6B3CAC5622}" type="pres">
      <dgm:prSet presAssocID="{9C8FF0CD-FB66-4476-82FE-BED1A9F2C59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E13A86-32EB-42BF-A871-1264626B6C27}" type="pres">
      <dgm:prSet presAssocID="{DD21283B-9CEB-4B5F-B476-2CBB93000067}" presName="spacer" presStyleCnt="0"/>
      <dgm:spPr/>
      <dgm:t>
        <a:bodyPr/>
        <a:lstStyle/>
        <a:p>
          <a:endParaRPr lang="es-MX"/>
        </a:p>
      </dgm:t>
    </dgm:pt>
    <dgm:pt modelId="{F6FEC756-1A66-4C84-8734-061DF8EA0DF9}" type="pres">
      <dgm:prSet presAssocID="{66BC8C61-FF9E-4FF8-9892-453021A02455}" presName="parentText" presStyleLbl="node1" presStyleIdx="1" presStyleCnt="2" custScaleY="79332" custLinFactNeighborX="-49576" custLinFactNeighborY="-2031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3F178AA-167A-4103-9128-3EEA54FD5F7E}" type="presOf" srcId="{CFB26FE2-27E2-45F3-9EA3-285CB3AADA11}" destId="{98ED9801-B008-493C-80F8-F52BACEB56CA}" srcOrd="0" destOrd="0" presId="urn:microsoft.com/office/officeart/2005/8/layout/vList2"/>
    <dgm:cxn modelId="{2F6DA500-46B0-4D62-9725-88AA0C3FD350}" srcId="{CFB26FE2-27E2-45F3-9EA3-285CB3AADA11}" destId="{9C8FF0CD-FB66-4476-82FE-BED1A9F2C590}" srcOrd="0" destOrd="0" parTransId="{5443D7F2-3882-4A03-A3B1-38D6BC06695B}" sibTransId="{DD21283B-9CEB-4B5F-B476-2CBB93000067}"/>
    <dgm:cxn modelId="{D16C6319-AC45-4FCD-967A-AA522FF8CF97}" type="presOf" srcId="{66BC8C61-FF9E-4FF8-9892-453021A02455}" destId="{F6FEC756-1A66-4C84-8734-061DF8EA0DF9}" srcOrd="0" destOrd="0" presId="urn:microsoft.com/office/officeart/2005/8/layout/vList2"/>
    <dgm:cxn modelId="{7066A48E-F383-43DC-97B1-F0EA3D68BB89}" type="presOf" srcId="{9C8FF0CD-FB66-4476-82FE-BED1A9F2C590}" destId="{B2621B3B-9DAD-435B-9E10-1C6B3CAC5622}" srcOrd="0" destOrd="0" presId="urn:microsoft.com/office/officeart/2005/8/layout/vList2"/>
    <dgm:cxn modelId="{18FDBC62-2E5C-4C73-8E85-31A220EF7321}" srcId="{CFB26FE2-27E2-45F3-9EA3-285CB3AADA11}" destId="{66BC8C61-FF9E-4FF8-9892-453021A02455}" srcOrd="1" destOrd="0" parTransId="{AD7C04AA-F631-4724-9A1E-EC363EC280F3}" sibTransId="{7BC9E807-AFED-4F99-AA98-8AFA4C65ED9B}"/>
    <dgm:cxn modelId="{11311F31-39E6-44A5-ABEA-85C4A80DF032}" type="presParOf" srcId="{98ED9801-B008-493C-80F8-F52BACEB56CA}" destId="{B2621B3B-9DAD-435B-9E10-1C6B3CAC5622}" srcOrd="0" destOrd="0" presId="urn:microsoft.com/office/officeart/2005/8/layout/vList2"/>
    <dgm:cxn modelId="{190B444F-7FB2-4DEF-8459-18BFBC31D61E}" type="presParOf" srcId="{98ED9801-B008-493C-80F8-F52BACEB56CA}" destId="{F7E13A86-32EB-42BF-A871-1264626B6C27}" srcOrd="1" destOrd="0" presId="urn:microsoft.com/office/officeart/2005/8/layout/vList2"/>
    <dgm:cxn modelId="{5EF20EC3-9542-48C4-81CD-E3C88AD667D5}" type="presParOf" srcId="{98ED9801-B008-493C-80F8-F52BACEB56CA}" destId="{F6FEC756-1A66-4C84-8734-061DF8EA0DF9}" srcOrd="2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F88BAE-E076-4F4B-A7FC-7D58F5FFAC46}" type="doc">
      <dgm:prSet loTypeId="urn:microsoft.com/office/officeart/2005/8/layout/vProcess5" loCatId="process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D5FA5501-2D14-4FD1-9E35-FE37A62750CA}">
      <dgm:prSet phldrT="[Texto]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1.- Ingreso Estimado</a:t>
          </a:r>
          <a:endParaRPr lang="es-MX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4A5336-E8F2-422B-9A38-C85BB8D8190F}" type="parTrans" cxnId="{22676731-45BA-49CE-846C-067DC9CEBFF7}">
      <dgm:prSet/>
      <dgm:spPr/>
      <dgm:t>
        <a:bodyPr/>
        <a:lstStyle/>
        <a:p>
          <a:endParaRPr lang="es-MX"/>
        </a:p>
      </dgm:t>
    </dgm:pt>
    <dgm:pt modelId="{3C6CF902-45CD-4BDD-ABC3-7B4980064272}" type="sibTrans" cxnId="{22676731-45BA-49CE-846C-067DC9CEBFF7}">
      <dgm:prSet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s-MX"/>
        </a:p>
      </dgm:t>
    </dgm:pt>
    <dgm:pt modelId="{73A8B49E-41C5-4007-85EC-ED8D3CD5E137}">
      <dgm:prSet phldrT="[Texto]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3.- Ingreso Devengado</a:t>
          </a:r>
          <a:endParaRPr lang="es-MX" dirty="0"/>
        </a:p>
      </dgm:t>
    </dgm:pt>
    <dgm:pt modelId="{63ACB1BF-2CF1-47ED-B65A-406E9AFFDC64}" type="parTrans" cxnId="{74304232-40E6-4306-A07C-555717E37E80}">
      <dgm:prSet/>
      <dgm:spPr/>
      <dgm:t>
        <a:bodyPr/>
        <a:lstStyle/>
        <a:p>
          <a:endParaRPr lang="es-MX"/>
        </a:p>
      </dgm:t>
    </dgm:pt>
    <dgm:pt modelId="{A4A9582D-B61D-4F3A-AFE7-9FA7011253B3}" type="sibTrans" cxnId="{74304232-40E6-4306-A07C-555717E37E80}">
      <dgm:prSet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endParaRPr lang="es-MX"/>
        </a:p>
      </dgm:t>
    </dgm:pt>
    <dgm:pt modelId="{D751C3F2-BC46-4FCB-8475-87B93CE49022}">
      <dgm:prSet phldrT="[Texto]"/>
      <dgm:spPr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4.- Ingreso Recaudado</a:t>
          </a:r>
          <a:endParaRPr lang="es-MX" dirty="0"/>
        </a:p>
      </dgm:t>
    </dgm:pt>
    <dgm:pt modelId="{C62FD9BF-525F-43A9-9E45-F999D4C015FF}" type="parTrans" cxnId="{168E98B4-C037-4520-982F-F1B07D544D4E}">
      <dgm:prSet/>
      <dgm:spPr/>
      <dgm:t>
        <a:bodyPr/>
        <a:lstStyle/>
        <a:p>
          <a:endParaRPr lang="es-MX"/>
        </a:p>
      </dgm:t>
    </dgm:pt>
    <dgm:pt modelId="{3B150D48-A615-4EBC-95F5-FA5CFE5B86CA}" type="sibTrans" cxnId="{168E98B4-C037-4520-982F-F1B07D544D4E}">
      <dgm:prSet/>
      <dgm:spPr/>
      <dgm:t>
        <a:bodyPr/>
        <a:lstStyle/>
        <a:p>
          <a:endParaRPr lang="es-MX"/>
        </a:p>
      </dgm:t>
    </dgm:pt>
    <dgm:pt modelId="{C315FED0-4FC1-43B2-8FAB-8ACA47D44758}">
      <dgm:prSet/>
      <dgm:spPr/>
      <dgm:t>
        <a:bodyPr/>
        <a:lstStyle/>
        <a:p>
          <a:r>
            <a: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2.- Ingreso Modificado</a:t>
          </a:r>
          <a:endParaRPr lang="es-MX" dirty="0">
            <a:latin typeface="+mn-lt"/>
          </a:endParaRPr>
        </a:p>
      </dgm:t>
    </dgm:pt>
    <dgm:pt modelId="{B99646F7-7719-4B05-B818-771A6496B539}" type="parTrans" cxnId="{3ECE1282-67EE-4297-9968-6AC20F613A8D}">
      <dgm:prSet/>
      <dgm:spPr/>
      <dgm:t>
        <a:bodyPr/>
        <a:lstStyle/>
        <a:p>
          <a:endParaRPr lang="es-MX"/>
        </a:p>
      </dgm:t>
    </dgm:pt>
    <dgm:pt modelId="{AFD6A562-D1B1-4573-9FDB-D4B5E795075F}" type="sibTrans" cxnId="{3ECE1282-67EE-4297-9968-6AC20F613A8D}">
      <dgm:prSet/>
      <dgm:spPr/>
      <dgm:t>
        <a:bodyPr/>
        <a:lstStyle/>
        <a:p>
          <a:endParaRPr lang="es-MX"/>
        </a:p>
      </dgm:t>
    </dgm:pt>
    <dgm:pt modelId="{4A0BE0E7-B4B6-48D1-A6DD-9C1F11D67909}" type="pres">
      <dgm:prSet presAssocID="{C1F88BAE-E076-4F4B-A7FC-7D58F5FFAC4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15FF093-10EE-43F9-AC7B-90B2C307AEC7}" type="pres">
      <dgm:prSet presAssocID="{C1F88BAE-E076-4F4B-A7FC-7D58F5FFAC46}" presName="dummyMaxCanvas" presStyleCnt="0">
        <dgm:presLayoutVars/>
      </dgm:prSet>
      <dgm:spPr/>
      <dgm:t>
        <a:bodyPr/>
        <a:lstStyle/>
        <a:p>
          <a:endParaRPr lang="es-MX"/>
        </a:p>
      </dgm:t>
    </dgm:pt>
    <dgm:pt modelId="{BDE110F6-2BAA-4AD3-9C6C-575CB1B9F110}" type="pres">
      <dgm:prSet presAssocID="{C1F88BAE-E076-4F4B-A7FC-7D58F5FFAC46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67A231-8B3F-4CF4-9B19-7C8E7C5B88EE}" type="pres">
      <dgm:prSet presAssocID="{C1F88BAE-E076-4F4B-A7FC-7D58F5FFAC46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CF2FD2-1519-4222-9567-65008056B1CB}" type="pres">
      <dgm:prSet presAssocID="{C1F88BAE-E076-4F4B-A7FC-7D58F5FFAC46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7569F9C-F868-496F-949C-3141468CC474}" type="pres">
      <dgm:prSet presAssocID="{C1F88BAE-E076-4F4B-A7FC-7D58F5FFAC46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DA2E0CF-9112-493D-B61B-A51FB23735FE}" type="pres">
      <dgm:prSet presAssocID="{C1F88BAE-E076-4F4B-A7FC-7D58F5FFAC46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298A5D9-AAA1-48B9-9907-D60C9AD9ABB6}" type="pres">
      <dgm:prSet presAssocID="{C1F88BAE-E076-4F4B-A7FC-7D58F5FFAC4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FBEF066-4343-4A78-9FFE-6122D0740421}" type="pres">
      <dgm:prSet presAssocID="{C1F88BAE-E076-4F4B-A7FC-7D58F5FFAC4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4B5BEE-DECB-4601-9AC2-EE12CBA08645}" type="pres">
      <dgm:prSet presAssocID="{C1F88BAE-E076-4F4B-A7FC-7D58F5FFAC4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A7D2A7E-F861-453C-9938-30F7174983C0}" type="pres">
      <dgm:prSet presAssocID="{C1F88BAE-E076-4F4B-A7FC-7D58F5FFAC4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E4A6D6-DE33-4944-A96A-AF76A58B3F98}" type="pres">
      <dgm:prSet presAssocID="{C1F88BAE-E076-4F4B-A7FC-7D58F5FFAC4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D878D92-3291-48A4-AD0F-E85C1DED3F77}" type="pres">
      <dgm:prSet presAssocID="{C1F88BAE-E076-4F4B-A7FC-7D58F5FFAC4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2D42C46-8FAD-4BC2-A197-C92CB62ED449}" type="presOf" srcId="{A4A9582D-B61D-4F3A-AFE7-9FA7011253B3}" destId="{AFBEF066-4343-4A78-9FFE-6122D0740421}" srcOrd="0" destOrd="0" presId="urn:microsoft.com/office/officeart/2005/8/layout/vProcess5"/>
    <dgm:cxn modelId="{5FE33AD5-87DF-43B2-8144-C02FD056F8D5}" type="presOf" srcId="{73A8B49E-41C5-4007-85EC-ED8D3CD5E137}" destId="{D3E4A6D6-DE33-4944-A96A-AF76A58B3F98}" srcOrd="1" destOrd="0" presId="urn:microsoft.com/office/officeart/2005/8/layout/vProcess5"/>
    <dgm:cxn modelId="{BBB9EF93-4202-4143-BE50-9DC63A119648}" type="presOf" srcId="{C1F88BAE-E076-4F4B-A7FC-7D58F5FFAC46}" destId="{4A0BE0E7-B4B6-48D1-A6DD-9C1F11D67909}" srcOrd="0" destOrd="0" presId="urn:microsoft.com/office/officeart/2005/8/layout/vProcess5"/>
    <dgm:cxn modelId="{2ECE11E5-F401-43DA-B71C-163D997D9013}" type="presOf" srcId="{D5FA5501-2D14-4FD1-9E35-FE37A62750CA}" destId="{B74B5BEE-DECB-4601-9AC2-EE12CBA08645}" srcOrd="1" destOrd="0" presId="urn:microsoft.com/office/officeart/2005/8/layout/vProcess5"/>
    <dgm:cxn modelId="{3ECE1282-67EE-4297-9968-6AC20F613A8D}" srcId="{C1F88BAE-E076-4F4B-A7FC-7D58F5FFAC46}" destId="{C315FED0-4FC1-43B2-8FAB-8ACA47D44758}" srcOrd="1" destOrd="0" parTransId="{B99646F7-7719-4B05-B818-771A6496B539}" sibTransId="{AFD6A562-D1B1-4573-9FDB-D4B5E795075F}"/>
    <dgm:cxn modelId="{020C3773-1344-4F95-BBD4-78EABDBE7B4D}" type="presOf" srcId="{73A8B49E-41C5-4007-85EC-ED8D3CD5E137}" destId="{1FCF2FD2-1519-4222-9567-65008056B1CB}" srcOrd="0" destOrd="0" presId="urn:microsoft.com/office/officeart/2005/8/layout/vProcess5"/>
    <dgm:cxn modelId="{7316B6DE-6419-4EA5-83DE-ABFD9EA1BCE0}" type="presOf" srcId="{C315FED0-4FC1-43B2-8FAB-8ACA47D44758}" destId="{1A7D2A7E-F861-453C-9938-30F7174983C0}" srcOrd="1" destOrd="0" presId="urn:microsoft.com/office/officeart/2005/8/layout/vProcess5"/>
    <dgm:cxn modelId="{EA5CA9DF-E097-4237-902F-107FF7A88F41}" type="presOf" srcId="{D751C3F2-BC46-4FCB-8475-87B93CE49022}" destId="{FD878D92-3291-48A4-AD0F-E85C1DED3F77}" srcOrd="1" destOrd="0" presId="urn:microsoft.com/office/officeart/2005/8/layout/vProcess5"/>
    <dgm:cxn modelId="{168E98B4-C037-4520-982F-F1B07D544D4E}" srcId="{C1F88BAE-E076-4F4B-A7FC-7D58F5FFAC46}" destId="{D751C3F2-BC46-4FCB-8475-87B93CE49022}" srcOrd="3" destOrd="0" parTransId="{C62FD9BF-525F-43A9-9E45-F999D4C015FF}" sibTransId="{3B150D48-A615-4EBC-95F5-FA5CFE5B86CA}"/>
    <dgm:cxn modelId="{74304232-40E6-4306-A07C-555717E37E80}" srcId="{C1F88BAE-E076-4F4B-A7FC-7D58F5FFAC46}" destId="{73A8B49E-41C5-4007-85EC-ED8D3CD5E137}" srcOrd="2" destOrd="0" parTransId="{63ACB1BF-2CF1-47ED-B65A-406E9AFFDC64}" sibTransId="{A4A9582D-B61D-4F3A-AFE7-9FA7011253B3}"/>
    <dgm:cxn modelId="{266DC0AA-291B-4067-9CD6-EBAADC02DE93}" type="presOf" srcId="{3C6CF902-45CD-4BDD-ABC3-7B4980064272}" destId="{1DA2E0CF-9112-493D-B61B-A51FB23735FE}" srcOrd="0" destOrd="0" presId="urn:microsoft.com/office/officeart/2005/8/layout/vProcess5"/>
    <dgm:cxn modelId="{50616538-A2C4-4E87-A3F7-43A2CFD15E36}" type="presOf" srcId="{D5FA5501-2D14-4FD1-9E35-FE37A62750CA}" destId="{BDE110F6-2BAA-4AD3-9C6C-575CB1B9F110}" srcOrd="0" destOrd="0" presId="urn:microsoft.com/office/officeart/2005/8/layout/vProcess5"/>
    <dgm:cxn modelId="{22676731-45BA-49CE-846C-067DC9CEBFF7}" srcId="{C1F88BAE-E076-4F4B-A7FC-7D58F5FFAC46}" destId="{D5FA5501-2D14-4FD1-9E35-FE37A62750CA}" srcOrd="0" destOrd="0" parTransId="{1C4A5336-E8F2-422B-9A38-C85BB8D8190F}" sibTransId="{3C6CF902-45CD-4BDD-ABC3-7B4980064272}"/>
    <dgm:cxn modelId="{25E1FF12-8FB7-4511-94FD-A013EFB87A08}" type="presOf" srcId="{D751C3F2-BC46-4FCB-8475-87B93CE49022}" destId="{97569F9C-F868-496F-949C-3141468CC474}" srcOrd="0" destOrd="0" presId="urn:microsoft.com/office/officeart/2005/8/layout/vProcess5"/>
    <dgm:cxn modelId="{EEA0C000-8A33-48FA-B0FB-00A965B2128E}" type="presOf" srcId="{AFD6A562-D1B1-4573-9FDB-D4B5E795075F}" destId="{B298A5D9-AAA1-48B9-9907-D60C9AD9ABB6}" srcOrd="0" destOrd="0" presId="urn:microsoft.com/office/officeart/2005/8/layout/vProcess5"/>
    <dgm:cxn modelId="{F0209645-D61F-4B9C-BB1C-13306AC831C5}" type="presOf" srcId="{C315FED0-4FC1-43B2-8FAB-8ACA47D44758}" destId="{5667A231-8B3F-4CF4-9B19-7C8E7C5B88EE}" srcOrd="0" destOrd="0" presId="urn:microsoft.com/office/officeart/2005/8/layout/vProcess5"/>
    <dgm:cxn modelId="{6008A140-1D9A-4D50-87B5-7E544276B265}" type="presParOf" srcId="{4A0BE0E7-B4B6-48D1-A6DD-9C1F11D67909}" destId="{E15FF093-10EE-43F9-AC7B-90B2C307AEC7}" srcOrd="0" destOrd="0" presId="urn:microsoft.com/office/officeart/2005/8/layout/vProcess5"/>
    <dgm:cxn modelId="{642EEFBA-0431-43F9-B4D6-17E8F753974F}" type="presParOf" srcId="{4A0BE0E7-B4B6-48D1-A6DD-9C1F11D67909}" destId="{BDE110F6-2BAA-4AD3-9C6C-575CB1B9F110}" srcOrd="1" destOrd="0" presId="urn:microsoft.com/office/officeart/2005/8/layout/vProcess5"/>
    <dgm:cxn modelId="{2AEF3A64-8E37-4361-ABB9-5815DAC9F538}" type="presParOf" srcId="{4A0BE0E7-B4B6-48D1-A6DD-9C1F11D67909}" destId="{5667A231-8B3F-4CF4-9B19-7C8E7C5B88EE}" srcOrd="2" destOrd="0" presId="urn:microsoft.com/office/officeart/2005/8/layout/vProcess5"/>
    <dgm:cxn modelId="{215973D1-FAAD-425C-BB32-8BFE3ACD6F21}" type="presParOf" srcId="{4A0BE0E7-B4B6-48D1-A6DD-9C1F11D67909}" destId="{1FCF2FD2-1519-4222-9567-65008056B1CB}" srcOrd="3" destOrd="0" presId="urn:microsoft.com/office/officeart/2005/8/layout/vProcess5"/>
    <dgm:cxn modelId="{77EA569C-ABAB-4B31-A6CC-D0FDE5897EA5}" type="presParOf" srcId="{4A0BE0E7-B4B6-48D1-A6DD-9C1F11D67909}" destId="{97569F9C-F868-496F-949C-3141468CC474}" srcOrd="4" destOrd="0" presId="urn:microsoft.com/office/officeart/2005/8/layout/vProcess5"/>
    <dgm:cxn modelId="{342C25E1-D4DA-4FEF-AB0A-113533DD74FE}" type="presParOf" srcId="{4A0BE0E7-B4B6-48D1-A6DD-9C1F11D67909}" destId="{1DA2E0CF-9112-493D-B61B-A51FB23735FE}" srcOrd="5" destOrd="0" presId="urn:microsoft.com/office/officeart/2005/8/layout/vProcess5"/>
    <dgm:cxn modelId="{0DA1E86B-101B-4DBA-AC92-EACA4A09AD65}" type="presParOf" srcId="{4A0BE0E7-B4B6-48D1-A6DD-9C1F11D67909}" destId="{B298A5D9-AAA1-48B9-9907-D60C9AD9ABB6}" srcOrd="6" destOrd="0" presId="urn:microsoft.com/office/officeart/2005/8/layout/vProcess5"/>
    <dgm:cxn modelId="{051D3740-1742-4736-A36C-A0081397FC36}" type="presParOf" srcId="{4A0BE0E7-B4B6-48D1-A6DD-9C1F11D67909}" destId="{AFBEF066-4343-4A78-9FFE-6122D0740421}" srcOrd="7" destOrd="0" presId="urn:microsoft.com/office/officeart/2005/8/layout/vProcess5"/>
    <dgm:cxn modelId="{E58664D5-56CF-4F39-A00D-6AC674E122D5}" type="presParOf" srcId="{4A0BE0E7-B4B6-48D1-A6DD-9C1F11D67909}" destId="{B74B5BEE-DECB-4601-9AC2-EE12CBA08645}" srcOrd="8" destOrd="0" presId="urn:microsoft.com/office/officeart/2005/8/layout/vProcess5"/>
    <dgm:cxn modelId="{4A14DD48-B5E3-4215-9473-08C7B388114A}" type="presParOf" srcId="{4A0BE0E7-B4B6-48D1-A6DD-9C1F11D67909}" destId="{1A7D2A7E-F861-453C-9938-30F7174983C0}" srcOrd="9" destOrd="0" presId="urn:microsoft.com/office/officeart/2005/8/layout/vProcess5"/>
    <dgm:cxn modelId="{66ADFFB3-0385-4875-9376-86A63771E7CA}" type="presParOf" srcId="{4A0BE0E7-B4B6-48D1-A6DD-9C1F11D67909}" destId="{D3E4A6D6-DE33-4944-A96A-AF76A58B3F98}" srcOrd="10" destOrd="0" presId="urn:microsoft.com/office/officeart/2005/8/layout/vProcess5"/>
    <dgm:cxn modelId="{BF850195-56D1-41C3-B175-A9B2E73DC5C8}" type="presParOf" srcId="{4A0BE0E7-B4B6-48D1-A6DD-9C1F11D67909}" destId="{FD878D92-3291-48A4-AD0F-E85C1DED3F77}" srcOrd="11" destOrd="0" presId="urn:microsoft.com/office/officeart/2005/8/layout/vProcess5"/>
  </dgm:cxnLst>
  <dgm:bg>
    <a:noFill/>
  </dgm:bg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FD776A-3827-4DE4-A38A-7E300B55705F}">
      <dsp:nvSpPr>
        <dsp:cNvPr id="0" name=""/>
        <dsp:cNvSpPr/>
      </dsp:nvSpPr>
      <dsp:spPr>
        <a:xfrm>
          <a:off x="621510" y="0"/>
          <a:ext cx="7043786" cy="857256"/>
        </a:xfrm>
        <a:prstGeom prst="rightArrow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40B4D4-A39E-4345-BCB6-27EAF9604A3C}">
      <dsp:nvSpPr>
        <dsp:cNvPr id="0" name=""/>
        <dsp:cNvSpPr/>
      </dsp:nvSpPr>
      <dsp:spPr>
        <a:xfrm>
          <a:off x="252" y="257176"/>
          <a:ext cx="1878870" cy="342902"/>
        </a:xfrm>
        <a:prstGeom prst="roundRect">
          <a:avLst/>
        </a:prstGeom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>
              <a:effectLst>
                <a:outerShdw blurRad="38100" dist="38100" dir="2700000" algn="tl">
                  <a:srgbClr val="C0C0C0"/>
                </a:outerShdw>
              </a:effectLst>
            </a:rPr>
            <a:t>Rubro</a:t>
          </a:r>
          <a:endParaRPr lang="es-MX" sz="1200" kern="1200" dirty="0"/>
        </a:p>
      </dsp:txBody>
      <dsp:txXfrm>
        <a:off x="252" y="257176"/>
        <a:ext cx="1878870" cy="342902"/>
      </dsp:txXfrm>
    </dsp:sp>
    <dsp:sp modelId="{0D92A0E6-95BA-4EA5-BCD3-ACDD48665894}">
      <dsp:nvSpPr>
        <dsp:cNvPr id="0" name=""/>
        <dsp:cNvSpPr/>
      </dsp:nvSpPr>
      <dsp:spPr>
        <a:xfrm>
          <a:off x="2136063" y="257176"/>
          <a:ext cx="1878870" cy="3429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Tipo</a:t>
          </a:r>
          <a:endParaRPr lang="es-MX" sz="1200" kern="1200" dirty="0"/>
        </a:p>
      </dsp:txBody>
      <dsp:txXfrm>
        <a:off x="2136063" y="257176"/>
        <a:ext cx="1878870" cy="342902"/>
      </dsp:txXfrm>
    </dsp:sp>
    <dsp:sp modelId="{7978EABA-A5FD-4D0A-9D80-77819F896812}">
      <dsp:nvSpPr>
        <dsp:cNvPr id="0" name=""/>
        <dsp:cNvSpPr/>
      </dsp:nvSpPr>
      <dsp:spPr>
        <a:xfrm>
          <a:off x="4271873" y="257176"/>
          <a:ext cx="1878870" cy="342902"/>
        </a:xfrm>
        <a:prstGeom prst="roundRect">
          <a:avLst/>
        </a:prstGeom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Clase</a:t>
          </a:r>
          <a:endParaRPr lang="es-MX" sz="1200" kern="1200" dirty="0"/>
        </a:p>
      </dsp:txBody>
      <dsp:txXfrm>
        <a:off x="4271873" y="257176"/>
        <a:ext cx="1878870" cy="342902"/>
      </dsp:txXfrm>
    </dsp:sp>
    <dsp:sp modelId="{A7B763C6-031B-408C-8C7F-C0FD7AA6EA7C}">
      <dsp:nvSpPr>
        <dsp:cNvPr id="0" name=""/>
        <dsp:cNvSpPr/>
      </dsp:nvSpPr>
      <dsp:spPr>
        <a:xfrm>
          <a:off x="6407684" y="257176"/>
          <a:ext cx="1878870" cy="3429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Concepto</a:t>
          </a:r>
          <a:endParaRPr lang="es-MX" sz="1200" kern="1200" dirty="0"/>
        </a:p>
      </dsp:txBody>
      <dsp:txXfrm>
        <a:off x="6407684" y="257176"/>
        <a:ext cx="1878870" cy="34290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52E28A-8A83-4C52-B3C4-913792F8F540}">
      <dsp:nvSpPr>
        <dsp:cNvPr id="0" name=""/>
        <dsp:cNvSpPr/>
      </dsp:nvSpPr>
      <dsp:spPr>
        <a:xfrm>
          <a:off x="0" y="13730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1.IMPUESTOS</a:t>
          </a:r>
          <a:endParaRPr lang="es-MX" sz="1700" b="1" kern="1200" dirty="0">
            <a:latin typeface="Arial" pitchFamily="34" charset="0"/>
            <a:cs typeface="Arial" pitchFamily="34" charset="0"/>
          </a:endParaRPr>
        </a:p>
      </dsp:txBody>
      <dsp:txXfrm>
        <a:off x="0" y="13730"/>
        <a:ext cx="7786742" cy="430560"/>
      </dsp:txXfrm>
    </dsp:sp>
    <dsp:sp modelId="{80851771-E3EA-49CD-B8BA-349B42D405A7}">
      <dsp:nvSpPr>
        <dsp:cNvPr id="0" name=""/>
        <dsp:cNvSpPr/>
      </dsp:nvSpPr>
      <dsp:spPr>
        <a:xfrm>
          <a:off x="0" y="510530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2.CUOTAS Y APORTACIONES DE SEGURIDAD SOCIAL</a:t>
          </a:r>
          <a:endParaRPr lang="es-MX" sz="1700" b="1" kern="1200" dirty="0">
            <a:latin typeface="Arial" pitchFamily="34" charset="0"/>
            <a:cs typeface="Arial" pitchFamily="34" charset="0"/>
          </a:endParaRPr>
        </a:p>
      </dsp:txBody>
      <dsp:txXfrm>
        <a:off x="0" y="510530"/>
        <a:ext cx="7786742" cy="430560"/>
      </dsp:txXfrm>
    </dsp:sp>
    <dsp:sp modelId="{00CE43EB-0A48-4199-8D72-250F60F8BF9F}">
      <dsp:nvSpPr>
        <dsp:cNvPr id="0" name=""/>
        <dsp:cNvSpPr/>
      </dsp:nvSpPr>
      <dsp:spPr>
        <a:xfrm>
          <a:off x="0" y="1007330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3.CONTRIBUCIONES DE MEJORAS</a:t>
          </a:r>
          <a:endParaRPr lang="es-MX" sz="1700" b="1" kern="1200" dirty="0">
            <a:latin typeface="Arial" pitchFamily="34" charset="0"/>
            <a:cs typeface="Arial" pitchFamily="34" charset="0"/>
          </a:endParaRPr>
        </a:p>
      </dsp:txBody>
      <dsp:txXfrm>
        <a:off x="0" y="1007330"/>
        <a:ext cx="7786742" cy="430560"/>
      </dsp:txXfrm>
    </dsp:sp>
    <dsp:sp modelId="{7AF1B57A-1CE7-44A9-9206-1B73EF1E3F7E}">
      <dsp:nvSpPr>
        <dsp:cNvPr id="0" name=""/>
        <dsp:cNvSpPr/>
      </dsp:nvSpPr>
      <dsp:spPr>
        <a:xfrm>
          <a:off x="0" y="1504130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4.DERECHOS</a:t>
          </a:r>
          <a:endParaRPr lang="es-MX" sz="1700" b="1" kern="1200" dirty="0">
            <a:latin typeface="Arial" pitchFamily="34" charset="0"/>
            <a:cs typeface="Arial" pitchFamily="34" charset="0"/>
          </a:endParaRPr>
        </a:p>
      </dsp:txBody>
      <dsp:txXfrm>
        <a:off x="0" y="1504130"/>
        <a:ext cx="7786742" cy="430560"/>
      </dsp:txXfrm>
    </dsp:sp>
    <dsp:sp modelId="{D13C1E8B-E754-44FE-81D0-EB69B497BE81}">
      <dsp:nvSpPr>
        <dsp:cNvPr id="0" name=""/>
        <dsp:cNvSpPr/>
      </dsp:nvSpPr>
      <dsp:spPr>
        <a:xfrm>
          <a:off x="0" y="2000930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5.PRODUCTOS</a:t>
          </a:r>
          <a:endParaRPr lang="es-MX" sz="1700" b="1" kern="1200" dirty="0">
            <a:latin typeface="Arial" pitchFamily="34" charset="0"/>
            <a:cs typeface="Arial" pitchFamily="34" charset="0"/>
          </a:endParaRPr>
        </a:p>
      </dsp:txBody>
      <dsp:txXfrm>
        <a:off x="0" y="2000930"/>
        <a:ext cx="7786742" cy="430560"/>
      </dsp:txXfrm>
    </dsp:sp>
    <dsp:sp modelId="{A35F7E80-E561-4716-A3D5-8F754F624000}">
      <dsp:nvSpPr>
        <dsp:cNvPr id="0" name=""/>
        <dsp:cNvSpPr/>
      </dsp:nvSpPr>
      <dsp:spPr>
        <a:xfrm>
          <a:off x="0" y="2497730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6.APROVECHAMIENTOS</a:t>
          </a:r>
          <a:endParaRPr lang="es-MX" sz="1700" b="1" kern="1200" dirty="0">
            <a:latin typeface="Arial" pitchFamily="34" charset="0"/>
            <a:cs typeface="Arial" pitchFamily="34" charset="0"/>
          </a:endParaRPr>
        </a:p>
      </dsp:txBody>
      <dsp:txXfrm>
        <a:off x="0" y="2497730"/>
        <a:ext cx="7786742" cy="430560"/>
      </dsp:txXfrm>
    </dsp:sp>
    <dsp:sp modelId="{7EF7832A-AFB1-4EDE-9FB4-366EEE274AB2}">
      <dsp:nvSpPr>
        <dsp:cNvPr id="0" name=""/>
        <dsp:cNvSpPr/>
      </dsp:nvSpPr>
      <dsp:spPr>
        <a:xfrm>
          <a:off x="0" y="2994530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7.INGRESOS POR VENTA DE BIENES Y SERVICIOS</a:t>
          </a:r>
          <a:endParaRPr lang="es-MX" sz="1700" b="1" kern="1200" dirty="0">
            <a:latin typeface="Arial" pitchFamily="34" charset="0"/>
            <a:cs typeface="Arial" pitchFamily="34" charset="0"/>
          </a:endParaRPr>
        </a:p>
      </dsp:txBody>
      <dsp:txXfrm>
        <a:off x="0" y="2994530"/>
        <a:ext cx="7786742" cy="430560"/>
      </dsp:txXfrm>
    </dsp:sp>
    <dsp:sp modelId="{03C2C047-F84D-4415-AD3C-D2F3E20622F2}">
      <dsp:nvSpPr>
        <dsp:cNvPr id="0" name=""/>
        <dsp:cNvSpPr/>
      </dsp:nvSpPr>
      <dsp:spPr>
        <a:xfrm>
          <a:off x="0" y="3491331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8.PARTICIPACIONES Y APORTACIONES</a:t>
          </a:r>
          <a:endParaRPr lang="es-MX" sz="1700" b="1" kern="1200" dirty="0">
            <a:latin typeface="Arial" pitchFamily="34" charset="0"/>
            <a:cs typeface="Arial" pitchFamily="34" charset="0"/>
          </a:endParaRPr>
        </a:p>
      </dsp:txBody>
      <dsp:txXfrm>
        <a:off x="0" y="3491331"/>
        <a:ext cx="7786742" cy="430560"/>
      </dsp:txXfrm>
    </dsp:sp>
    <dsp:sp modelId="{8B0DB026-D59E-465C-9A19-636EAF233BDE}">
      <dsp:nvSpPr>
        <dsp:cNvPr id="0" name=""/>
        <dsp:cNvSpPr/>
      </dsp:nvSpPr>
      <dsp:spPr>
        <a:xfrm>
          <a:off x="0" y="3988131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9.TRANSFERENCIAS,ASIGNACIONES,SUBSIDIOS Y OTRAS AYUDAS</a:t>
          </a:r>
          <a:endParaRPr lang="es-MX" sz="1700" b="1" kern="1200" dirty="0">
            <a:latin typeface="Arial" pitchFamily="34" charset="0"/>
            <a:cs typeface="Arial" pitchFamily="34" charset="0"/>
          </a:endParaRPr>
        </a:p>
      </dsp:txBody>
      <dsp:txXfrm>
        <a:off x="0" y="3988131"/>
        <a:ext cx="7786742" cy="430560"/>
      </dsp:txXfrm>
    </dsp:sp>
    <dsp:sp modelId="{AC53A45C-25A5-49DA-8A09-4504040BBB10}">
      <dsp:nvSpPr>
        <dsp:cNvPr id="0" name=""/>
        <dsp:cNvSpPr/>
      </dsp:nvSpPr>
      <dsp:spPr>
        <a:xfrm>
          <a:off x="0" y="4484931"/>
          <a:ext cx="7786742" cy="43056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l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latin typeface="Arial" pitchFamily="34" charset="0"/>
              <a:cs typeface="Arial" pitchFamily="34" charset="0"/>
            </a:rPr>
            <a:t>0.INGRESOS DERIVADOS DE FINANCIAMIENTO</a:t>
          </a:r>
          <a:endParaRPr lang="es-MX" sz="1700" kern="1200" dirty="0">
            <a:latin typeface="Arial" pitchFamily="34" charset="0"/>
            <a:cs typeface="Arial" pitchFamily="34" charset="0"/>
          </a:endParaRPr>
        </a:p>
      </dsp:txBody>
      <dsp:txXfrm>
        <a:off x="0" y="4484931"/>
        <a:ext cx="7786742" cy="4305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F2029-2BE4-4AF5-A4B3-3CCBCC5C27C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1D635-7BD2-45D2-8063-C6BBF004667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FCFD74-1068-47C2-B138-DE5CCB4545B8}" type="datetimeFigureOut">
              <a:rPr lang="es-MX" smtClean="0"/>
              <a:pPr/>
              <a:t>22/05/2015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0F878EE-81B0-4C4C-919C-ED23B18D3477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diagramData" Target="../diagrams/data4.xml"/><Relationship Id="rId7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microsoft.com/office/2007/relationships/diagramDrawing" Target="../diagrams/drawing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956429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es-MX" dirty="0" smtClean="0"/>
              <a:t>FUENTES DE INGRESOS DE LOS ENTES PÚBLICOS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71566" y="4158122"/>
            <a:ext cx="7772400" cy="1199704"/>
          </a:xfrm>
        </p:spPr>
        <p:txBody>
          <a:bodyPr>
            <a:normAutofit/>
          </a:bodyPr>
          <a:lstStyle/>
          <a:p>
            <a:endParaRPr lang="es-MX" dirty="0" smtClean="0"/>
          </a:p>
          <a:p>
            <a:r>
              <a:rPr lang="es-MX" dirty="0" smtClean="0"/>
              <a:t>ZACATECAS, MAYO 2015</a:t>
            </a:r>
            <a:endParaRPr lang="es-MX" dirty="0"/>
          </a:p>
        </p:txBody>
      </p:sp>
      <p:pic>
        <p:nvPicPr>
          <p:cNvPr id="4" name="3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71414"/>
            <a:ext cx="2483768" cy="908720"/>
          </a:xfrm>
          <a:prstGeom prst="rect">
            <a:avLst/>
          </a:prstGeom>
        </p:spPr>
      </p:pic>
      <p:pic>
        <p:nvPicPr>
          <p:cNvPr id="6" name="5 Imagen" descr="Encabezado.png"/>
          <p:cNvPicPr>
            <a:picLocks noChangeAspect="1"/>
          </p:cNvPicPr>
          <p:nvPr/>
        </p:nvPicPr>
        <p:blipFill>
          <a:blip r:embed="rId3" cstate="print"/>
          <a:srcRect l="40550" r="23225"/>
          <a:stretch>
            <a:fillRect/>
          </a:stretch>
        </p:blipFill>
        <p:spPr>
          <a:xfrm>
            <a:off x="6084168" y="188640"/>
            <a:ext cx="2528193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571480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718674" y="2522463"/>
            <a:ext cx="778674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Son las contribuciones establecidas en ley que deben pagar las personas físicas y morales que se encuentran en la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situación jurídica o de hecho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prevista por la misma y que sean distintas de las aportaciones de seguridad social, contribuciones de mejoras y derechos.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928662" y="2071678"/>
            <a:ext cx="2571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1.- IMPUESTOS: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928662" y="1071546"/>
            <a:ext cx="25717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1.- IMPUESTOS:</a:t>
            </a:r>
            <a:endParaRPr lang="es-ES_tradnl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1428736"/>
            <a:ext cx="8135966" cy="4662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11.- Impuestos sobre los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ingresos               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12.- Impuestos sobre el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patrimonio     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13.- Impuestos sobre la producción, el consumo y las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transacciones 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14.-Impuestos al comercio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exterior 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15.- Impuestos sobre Nóminas y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Asimilables 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16.- Impuestos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Ecológicos 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17.- 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Accesorios  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18.- Otros Impuestos</a:t>
            </a:r>
          </a:p>
          <a:p>
            <a:pPr marL="449263" indent="-449263"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19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.- Impuestos </a:t>
            </a:r>
            <a:r>
              <a:rPr lang="es-ES" dirty="0">
                <a:latin typeface="Arial" pitchFamily="34" charset="0"/>
                <a:cs typeface="Arial" pitchFamily="34" charset="0"/>
              </a:rPr>
              <a:t>no comprendidos en las fracciones de la Ley de Ingresos causadas en ejercicios fiscales anteriores pendientes de liquidación o pago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 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428596" y="1571612"/>
            <a:ext cx="8215370" cy="2231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900" dirty="0">
                <a:latin typeface="Arial" pitchFamily="34" charset="0"/>
                <a:cs typeface="Arial" pitchFamily="34" charset="0"/>
              </a:rPr>
              <a:t>Son las contribuciones establecidas en ley a cargo de personas que son sustituidas por el Estado en el cumplimiento de obligaciones fijadas por la ley en materia de seguridad social o a las personas que se beneficien en forma especial por servicios de seguridad social proporcionados por el mismo Estado.</a:t>
            </a:r>
            <a:endParaRPr lang="es-ES_tradnl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3 CuadroTexto"/>
          <p:cNvSpPr txBox="1">
            <a:spLocks noChangeArrowheads="1"/>
          </p:cNvSpPr>
          <p:nvPr/>
        </p:nvSpPr>
        <p:spPr bwMode="auto">
          <a:xfrm>
            <a:off x="714348" y="1142984"/>
            <a:ext cx="69294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 smtClean="0"/>
              <a:t>2.- CUOTAS Y APORTACIONES DE SEGURIDAD SOCIAL:</a:t>
            </a:r>
            <a:endParaRPr lang="es-ES_tradnl" dirty="0"/>
          </a:p>
        </p:txBody>
      </p:sp>
      <p:sp>
        <p:nvSpPr>
          <p:cNvPr id="12" name="11 CuadroTexto"/>
          <p:cNvSpPr txBox="1"/>
          <p:nvPr/>
        </p:nvSpPr>
        <p:spPr>
          <a:xfrm>
            <a:off x="928662" y="3857628"/>
            <a:ext cx="7000924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21.- Aportaciones para Fondos de Vivienda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22.- Cuotas para el Seguro Social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23.- Cuotas de Ahorro para el Retiro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449263" indent="-449263"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24.- Otras Cuotas y Aportaciones para la seguridad social </a:t>
            </a:r>
          </a:p>
          <a:p>
            <a:pPr marL="449263" indent="-449263"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25.- Accesorios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85728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512849" y="2214554"/>
            <a:ext cx="7572428" cy="95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Son las establecidas en Ley a cargo de las personas físicas y morales que se beneficien de manera directa por obras públicas.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3 CuadroTexto"/>
          <p:cNvSpPr txBox="1">
            <a:spLocks noChangeArrowheads="1"/>
          </p:cNvSpPr>
          <p:nvPr/>
        </p:nvSpPr>
        <p:spPr bwMode="auto">
          <a:xfrm>
            <a:off x="870039" y="1457254"/>
            <a:ext cx="54038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b="1" dirty="0" smtClean="0"/>
              <a:t>3.- CONTRIBUCIONES DE MEJORAS:</a:t>
            </a:r>
            <a:endParaRPr lang="es-ES_tradnl" sz="20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868723" y="3500438"/>
            <a:ext cx="7572427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31.- Contribución de mejoras por obras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públicas. 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449263" indent="-449263" algn="just">
              <a:lnSpc>
                <a:spcPct val="150000"/>
              </a:lnSpc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39.- Contribuciones de Mejoras no comprendidas en las fracciones de la Ley de Ingresos causadas en ejercicios fiscales anteriores pendientes de liquidación o pago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85728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500034" y="1833255"/>
            <a:ext cx="8143932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Son las contribuciones establecidas en Ley por el uso o aprovechamiento de los bienes del dominio público, así como por recibir servicios que presta el Estado en sus funciones de derecho público, </a:t>
            </a:r>
            <a:r>
              <a:rPr lang="es-ES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excepto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cuando se presten por </a:t>
            </a:r>
            <a:r>
              <a:rPr lang="es-ES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organismos descentralizados 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 órganos desconcentrados </a:t>
            </a:r>
            <a:r>
              <a:rPr lang="es-ES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cuando 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en este último caso, </a:t>
            </a:r>
            <a:r>
              <a:rPr lang="es-ES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se trate de contraprestaciones que no se encuentren previstas en las Leyes</a:t>
            </a:r>
            <a:r>
              <a:rPr lang="es-E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b="1" u="sng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Fiscales</a:t>
            </a:r>
            <a:r>
              <a:rPr lang="es-ES" b="1" u="sng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respectivas</a:t>
            </a:r>
            <a:r>
              <a:rPr lang="es-ES" dirty="0">
                <a:latin typeface="Arial" pitchFamily="34" charset="0"/>
                <a:cs typeface="Arial" pitchFamily="34" charset="0"/>
              </a:rPr>
              <a:t>. </a:t>
            </a:r>
            <a:endParaRPr lang="es-ES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También </a:t>
            </a:r>
            <a:r>
              <a:rPr lang="es-ES" dirty="0">
                <a:latin typeface="Arial" pitchFamily="34" charset="0"/>
                <a:cs typeface="Arial" pitchFamily="34" charset="0"/>
              </a:rPr>
              <a:t>son derechos las contribuciones a cargo de los organismos públicos descentralizados por prestar servicios exclusivos del Estado</a:t>
            </a:r>
            <a:r>
              <a:rPr lang="es-ES" dirty="0" smtClean="0"/>
              <a:t>. (Titulo I Cap. 15 LDF derogado)</a:t>
            </a:r>
            <a:endParaRPr lang="es-ES_tradnl" dirty="0"/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1142976" y="1333189"/>
            <a:ext cx="21336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dirty="0" smtClean="0"/>
              <a:t>4.- DERECHOS: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85728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7" name="1 CuadroTexto"/>
          <p:cNvSpPr txBox="1">
            <a:spLocks noChangeArrowheads="1"/>
          </p:cNvSpPr>
          <p:nvPr/>
        </p:nvSpPr>
        <p:spPr bwMode="auto">
          <a:xfrm>
            <a:off x="714349" y="1930385"/>
            <a:ext cx="7413652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6575" indent="-536575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41.- Derechos por el uso, goce, aprovechamiento o explotación de bienes de dominio público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42.- Derechos a los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hidrocarburos  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43.- Derechos por prestación de servicios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44.- Otros Derechos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45.- Accesorios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49.- Derechos no comprendidos en las fracciones de la Ley de Ingresos causadas en ejercicios fiscales anteriores pendientes de liquidación o pago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3 CuadroTexto"/>
          <p:cNvSpPr txBox="1">
            <a:spLocks noChangeArrowheads="1"/>
          </p:cNvSpPr>
          <p:nvPr/>
        </p:nvSpPr>
        <p:spPr bwMode="auto">
          <a:xfrm>
            <a:off x="1182414" y="1357298"/>
            <a:ext cx="65106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b="1" u="sng" dirty="0"/>
              <a:t>4.- Derechos:</a:t>
            </a:r>
            <a:endParaRPr lang="es-ES_tradnl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85728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714348" y="1778989"/>
            <a:ext cx="8001056" cy="142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Son contraprestaciones por los servicios que preste el Estado en sus funciones de derecho privado, así como por el uso, aprovechamiento o enajenación de bienes del dominio privado.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1571604" y="1262935"/>
            <a:ext cx="21336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dirty="0" smtClean="0"/>
              <a:t>5.- PRODUCTOS</a:t>
            </a:r>
            <a:endParaRPr lang="es-ES_tradnl" dirty="0"/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904160" y="3616629"/>
            <a:ext cx="7715303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6575" indent="-536575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51.- Productos de tipo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corriente 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52.- Productos de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capital 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59.- Productos no comprendidos en las fracciones de la Ley de Ingresos causadas en ejercicios fiscales anteriores pendientes de liquidación o pago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714348" y="1571612"/>
            <a:ext cx="79296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Son los ingresos que percibe el Estado por funciones de derecho público distintos de las contribuciones, de los ingresos derivados de financiamientos y de los que obtengan los organismos descentralizados y las empresas de participación estatal</a:t>
            </a:r>
            <a:r>
              <a:rPr lang="es-ES" dirty="0">
                <a:latin typeface="Arial" pitchFamily="34" charset="0"/>
                <a:cs typeface="Arial" pitchFamily="34" charset="0"/>
              </a:rPr>
              <a:t>.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1071538" y="1214422"/>
            <a:ext cx="38354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 smtClean="0"/>
              <a:t>6.- APROVECHAMIENTOS:</a:t>
            </a:r>
            <a:endParaRPr lang="es-ES_tradnl" dirty="0"/>
          </a:p>
        </p:txBody>
      </p:sp>
      <p:sp>
        <p:nvSpPr>
          <p:cNvPr id="13" name="1 CuadroTexto"/>
          <p:cNvSpPr txBox="1">
            <a:spLocks noChangeArrowheads="1"/>
          </p:cNvSpPr>
          <p:nvPr/>
        </p:nvSpPr>
        <p:spPr bwMode="auto">
          <a:xfrm>
            <a:off x="832722" y="3714752"/>
            <a:ext cx="8001055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9263" indent="-449263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61.- Aprovechamientos de tipo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corriente; 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449263" indent="-449263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62.- Aprovechamientos de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capital 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449263" indent="-449263" algn="just"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69.- Aprovechamientos no comprendidos en las fracciones de la Ley de Ingresos causadas en ejercicios fiscales anteriores pendientes de liquidación o pago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10" name="2 CuadroTexto"/>
          <p:cNvSpPr txBox="1">
            <a:spLocks noChangeArrowheads="1"/>
          </p:cNvSpPr>
          <p:nvPr/>
        </p:nvSpPr>
        <p:spPr bwMode="auto">
          <a:xfrm>
            <a:off x="571472" y="1983274"/>
            <a:ext cx="7929618" cy="142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Son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recursos propios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que obtienen las diversas entidades que conforman el sector paraestatal y gobierno central por sus actividades de producción y/o comercialización.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3 CuadroTexto"/>
          <p:cNvSpPr txBox="1">
            <a:spLocks noChangeArrowheads="1"/>
          </p:cNvSpPr>
          <p:nvPr/>
        </p:nvSpPr>
        <p:spPr bwMode="auto">
          <a:xfrm>
            <a:off x="1214414" y="1405873"/>
            <a:ext cx="68358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 smtClean="0"/>
              <a:t>7.-INGRESOS POR VENTAS DE BIENES Y SERVICIOS:</a:t>
            </a:r>
            <a:endParaRPr lang="es-ES_tradnl" dirty="0"/>
          </a:p>
        </p:txBody>
      </p:sp>
      <p:sp>
        <p:nvSpPr>
          <p:cNvPr id="12" name="1 CuadroTexto"/>
          <p:cNvSpPr txBox="1">
            <a:spLocks noChangeArrowheads="1"/>
          </p:cNvSpPr>
          <p:nvPr/>
        </p:nvSpPr>
        <p:spPr bwMode="auto">
          <a:xfrm>
            <a:off x="582783" y="3674938"/>
            <a:ext cx="828680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9263" indent="-449263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71.- Ingresos por ventas de bienes y servicios de organismos descentralizados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449263" indent="-449263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72.- Ingresos de operación de entidades paraestatales empresariales 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 marL="449263" indent="-449263" algn="just"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73.-Ingresos por ventas de bienes y servicios producidos en establecimientos del Gobierno Central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4" name="2 CuadroTexto"/>
          <p:cNvSpPr txBox="1">
            <a:spLocks noChangeArrowheads="1"/>
          </p:cNvSpPr>
          <p:nvPr/>
        </p:nvSpPr>
        <p:spPr bwMode="auto">
          <a:xfrm>
            <a:off x="571472" y="1714488"/>
            <a:ext cx="792961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Recursos recibidos en concepto de participaciones y aportaciones por las entidades federativas y los municipios. Incluye los recursos que se reciben y están destinados a la ejecución de programas federales y estatales a través de las entidades federativas mediante la reasignación de responsabilidades y recursos presupuestarios, en los términos de los convenios que se celebren.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1571604" y="1214422"/>
            <a:ext cx="53625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 smtClean="0"/>
              <a:t>8.- PARTICIPACIONES Y APORTACIONES:</a:t>
            </a:r>
            <a:endParaRPr lang="es-ES_tradnl" dirty="0"/>
          </a:p>
        </p:txBody>
      </p:sp>
      <p:sp>
        <p:nvSpPr>
          <p:cNvPr id="7" name="1 CuadroTexto"/>
          <p:cNvSpPr txBox="1">
            <a:spLocks noChangeArrowheads="1"/>
          </p:cNvSpPr>
          <p:nvPr/>
        </p:nvSpPr>
        <p:spPr bwMode="auto">
          <a:xfrm>
            <a:off x="1643042" y="4714884"/>
            <a:ext cx="3367088" cy="133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81.- Participaciones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82.- Aportaciones 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83.- Convenios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Llamada de flecha hacia abajo"/>
          <p:cNvSpPr/>
          <p:nvPr/>
        </p:nvSpPr>
        <p:spPr>
          <a:xfrm>
            <a:off x="1428728" y="214290"/>
            <a:ext cx="6929486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CONTENIDO</a:t>
            </a:r>
            <a:endParaRPr lang="es-MX" sz="3200" b="1" dirty="0"/>
          </a:p>
        </p:txBody>
      </p:sp>
      <p:sp>
        <p:nvSpPr>
          <p:cNvPr id="4" name="3 Pergamino vertical"/>
          <p:cNvSpPr/>
          <p:nvPr/>
        </p:nvSpPr>
        <p:spPr>
          <a:xfrm>
            <a:off x="1357290" y="1357298"/>
            <a:ext cx="7072362" cy="442915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496" lvl="0" indent="-457200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s-MX" sz="2000" dirty="0" smtClean="0">
                <a:solidFill>
                  <a:schemeClr val="tx1"/>
                </a:solidFill>
              </a:rPr>
              <a:t>	Objetivo</a:t>
            </a:r>
          </a:p>
          <a:p>
            <a:pPr marL="482346" lvl="0" indent="-400050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s-MX" sz="2000" dirty="0" smtClean="0">
                <a:solidFill>
                  <a:schemeClr val="tx1"/>
                </a:solidFill>
              </a:rPr>
              <a:t>Clasificador Presupuestario de Ingresos</a:t>
            </a:r>
          </a:p>
          <a:p>
            <a:pPr marL="482346" lvl="0" indent="-400050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s-MX" sz="2000" dirty="0" smtClean="0">
                <a:solidFill>
                  <a:schemeClr val="tx1"/>
                </a:solidFill>
              </a:rPr>
              <a:t>Plan de Cuentas</a:t>
            </a:r>
          </a:p>
          <a:p>
            <a:pPr marL="482346" lvl="0" indent="-400050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s-MX" sz="2000" dirty="0" smtClean="0">
                <a:solidFill>
                  <a:schemeClr val="tx1"/>
                </a:solidFill>
              </a:rPr>
              <a:t>Momentos Contables de los Ingresos</a:t>
            </a:r>
          </a:p>
          <a:p>
            <a:pPr marL="482346" lvl="0" indent="-400050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+mj-lt"/>
              <a:buAutoNum type="arabicPeriod"/>
              <a:defRPr/>
            </a:pPr>
            <a:r>
              <a:rPr lang="es-MX" sz="2000" dirty="0" smtClean="0">
                <a:solidFill>
                  <a:schemeClr val="tx1"/>
                </a:solidFill>
              </a:rPr>
              <a:t>Ejercicios Prácticos</a:t>
            </a:r>
          </a:p>
        </p:txBody>
      </p:sp>
      <p:pic>
        <p:nvPicPr>
          <p:cNvPr id="5" name="4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357166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4" name="2 CuadroTexto"/>
          <p:cNvSpPr txBox="1">
            <a:spLocks noChangeArrowheads="1"/>
          </p:cNvSpPr>
          <p:nvPr/>
        </p:nvSpPr>
        <p:spPr bwMode="auto">
          <a:xfrm>
            <a:off x="714348" y="2599979"/>
            <a:ext cx="7786742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Recursos recibidos en forma directa o indirecta a los sectores público, privado y externo, organismos y empresas paraestatales y apoyos como parte de su política económica y social, de acuerdo a las estrategias y prioridades de desarrollo para el sostenimiento y desempeño de sus actividades.</a:t>
            </a:r>
            <a:endParaRPr lang="es-ES_tradnl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3 CuadroTexto"/>
          <p:cNvSpPr txBox="1">
            <a:spLocks noChangeArrowheads="1"/>
          </p:cNvSpPr>
          <p:nvPr/>
        </p:nvSpPr>
        <p:spPr bwMode="auto">
          <a:xfrm>
            <a:off x="642910" y="1802019"/>
            <a:ext cx="80724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 smtClean="0"/>
              <a:t>9.- TRANSFERENCIAS, ASIGNACIONES, SUBSIDIOS Y OTRAS AYUDAS: </a:t>
            </a:r>
            <a:endParaRPr lang="es-ES_trad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428604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8" name="1 CuadroTexto"/>
          <p:cNvSpPr txBox="1">
            <a:spLocks noChangeArrowheads="1"/>
          </p:cNvSpPr>
          <p:nvPr/>
        </p:nvSpPr>
        <p:spPr bwMode="auto">
          <a:xfrm>
            <a:off x="960436" y="2843941"/>
            <a:ext cx="732634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91.-Transferencias Internas y Asignaciones al Sector Público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92.- Transferencias al Resto del Sector Público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93.- Subsidios y Subvenciones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94.- Ayudas sociales 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95.- Pensiones y Jubilaciones </a:t>
            </a:r>
            <a:endParaRPr lang="es-ES_tradnl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ES" dirty="0">
                <a:latin typeface="Arial" pitchFamily="34" charset="0"/>
                <a:cs typeface="Arial" pitchFamily="34" charset="0"/>
              </a:rPr>
              <a:t>96.- Transferencias a Fideicomisos, mandatos y análogos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3 CuadroTexto"/>
          <p:cNvSpPr txBox="1">
            <a:spLocks noChangeArrowheads="1"/>
          </p:cNvSpPr>
          <p:nvPr/>
        </p:nvSpPr>
        <p:spPr bwMode="auto">
          <a:xfrm>
            <a:off x="1349375" y="1852615"/>
            <a:ext cx="69230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b="1" u="sng" dirty="0"/>
              <a:t>9.- Transferencias, Asignaciones, Subsidios y Otras Ayudas</a:t>
            </a:r>
            <a:endParaRPr lang="es-ES_tradnl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CODIFICACIÓN DEL CRI POR RUBRO Y TIPO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8" name="2 CuadroTexto"/>
          <p:cNvSpPr txBox="1">
            <a:spLocks noChangeArrowheads="1"/>
          </p:cNvSpPr>
          <p:nvPr/>
        </p:nvSpPr>
        <p:spPr bwMode="auto">
          <a:xfrm>
            <a:off x="571472" y="1500174"/>
            <a:ext cx="8143932" cy="3546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900" dirty="0">
                <a:latin typeface="Arial" pitchFamily="34" charset="0"/>
                <a:cs typeface="Arial" pitchFamily="34" charset="0"/>
              </a:rPr>
              <a:t>Son los ingresos obtenidos por la celebración de </a:t>
            </a:r>
            <a:r>
              <a:rPr lang="es-ES" sz="1900" b="1" dirty="0">
                <a:latin typeface="Arial" pitchFamily="34" charset="0"/>
                <a:cs typeface="Arial" pitchFamily="34" charset="0"/>
              </a:rPr>
              <a:t>empréstitos</a:t>
            </a:r>
            <a:r>
              <a:rPr lang="es-ES" sz="1900" dirty="0">
                <a:latin typeface="Arial" pitchFamily="34" charset="0"/>
                <a:cs typeface="Arial" pitchFamily="34" charset="0"/>
              </a:rPr>
              <a:t> internos y externos, </a:t>
            </a:r>
            <a:r>
              <a:rPr lang="es-ES" sz="1900" b="1" dirty="0">
                <a:latin typeface="Arial" pitchFamily="34" charset="0"/>
                <a:cs typeface="Arial" pitchFamily="34" charset="0"/>
              </a:rPr>
              <a:t>autorizados o ratificados por el </a:t>
            </a:r>
            <a:r>
              <a:rPr lang="es-ES" sz="1900" dirty="0">
                <a:latin typeface="Arial" pitchFamily="34" charset="0"/>
                <a:cs typeface="Arial" pitchFamily="34" charset="0"/>
              </a:rPr>
              <a:t>H. Congreso de la Unión y </a:t>
            </a:r>
            <a:r>
              <a:rPr lang="es-ES" sz="1900" b="1" dirty="0">
                <a:latin typeface="Arial" pitchFamily="34" charset="0"/>
                <a:cs typeface="Arial" pitchFamily="34" charset="0"/>
              </a:rPr>
              <a:t>Congresos de los Estados </a:t>
            </a:r>
            <a:r>
              <a:rPr lang="es-ES" sz="1900" dirty="0">
                <a:latin typeface="Arial" pitchFamily="34" charset="0"/>
                <a:cs typeface="Arial" pitchFamily="34" charset="0"/>
              </a:rPr>
              <a:t>y Asamblea Legislativa del Distrito Federal. Siendo principalmente los créditos por instrumento de emisiones en los mercados nacionales e internacionales de capital, organismos financieros internacionales, créditos bilaterales y otras fuentes. Asimismo, incluye los financiamientos derivados del rescate y/o aplicación de activos financieros</a:t>
            </a:r>
            <a:endParaRPr lang="es-ES_tradnl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3 CuadroTexto"/>
          <p:cNvSpPr txBox="1">
            <a:spLocks noChangeArrowheads="1"/>
          </p:cNvSpPr>
          <p:nvPr/>
        </p:nvSpPr>
        <p:spPr bwMode="auto">
          <a:xfrm>
            <a:off x="785786" y="1123933"/>
            <a:ext cx="65722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0.- INGRESOS DERIVADOS DE FINANCIAMIENTOS:</a:t>
            </a:r>
            <a:endParaRPr lang="es-ES_tradnl" dirty="0"/>
          </a:p>
        </p:txBody>
      </p:sp>
      <p:sp>
        <p:nvSpPr>
          <p:cNvPr id="11" name="1 CuadroTexto"/>
          <p:cNvSpPr txBox="1">
            <a:spLocks noChangeArrowheads="1"/>
          </p:cNvSpPr>
          <p:nvPr/>
        </p:nvSpPr>
        <p:spPr bwMode="auto">
          <a:xfrm>
            <a:off x="1674822" y="5143512"/>
            <a:ext cx="4325938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/>
              <a:t>01.- Endeudamiento interno</a:t>
            </a:r>
            <a:endParaRPr lang="es-ES_tradnl" dirty="0"/>
          </a:p>
          <a:p>
            <a:pPr>
              <a:lnSpc>
                <a:spcPct val="150000"/>
              </a:lnSpc>
            </a:pPr>
            <a:r>
              <a:rPr lang="es-ES" dirty="0"/>
              <a:t>02.- Endeudamiento externo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4738710"/>
            <a:ext cx="7943880" cy="833430"/>
          </a:xfrm>
        </p:spPr>
        <p:txBody>
          <a:bodyPr/>
          <a:lstStyle/>
          <a:p>
            <a:pPr lvl="0" algn="ctr"/>
            <a:r>
              <a:rPr lang="es-MX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2. PLAN DE CUENTAS</a:t>
            </a:r>
            <a:endParaRPr lang="es-MX" dirty="0"/>
          </a:p>
        </p:txBody>
      </p:sp>
      <p:pic>
        <p:nvPicPr>
          <p:cNvPr id="6" name="5 Marcador de contenido" descr="CONT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857232"/>
            <a:ext cx="6500858" cy="3429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14290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PLAN DE CUENTAS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55576" y="1142984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Comprende la numeración de cuentas ordenadas sistemáticamente e identificadas con nombres para distinguir un tipo de partida de otras, para los fines del registro contable de las transacciones.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3095817" y="2968636"/>
          <a:ext cx="5619768" cy="3246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9 Pentágono"/>
          <p:cNvSpPr/>
          <p:nvPr/>
        </p:nvSpPr>
        <p:spPr>
          <a:xfrm>
            <a:off x="2192335" y="3178856"/>
            <a:ext cx="914400" cy="1241425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solidFill>
                <a:schemeClr val="tx1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357158" y="3035450"/>
            <a:ext cx="2515881" cy="14651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solidFill>
                  <a:srgbClr val="660066"/>
                </a:solidFill>
              </a:rPr>
              <a:t>PRIMER AGREGADO:</a:t>
            </a:r>
            <a:endParaRPr lang="es-ES_tradnl" sz="2000" dirty="0">
              <a:solidFill>
                <a:srgbClr val="660066"/>
              </a:solidFill>
            </a:endParaRPr>
          </a:p>
        </p:txBody>
      </p:sp>
      <p:sp>
        <p:nvSpPr>
          <p:cNvPr id="12" name="11 Pentágono"/>
          <p:cNvSpPr/>
          <p:nvPr/>
        </p:nvSpPr>
        <p:spPr>
          <a:xfrm>
            <a:off x="2159600" y="4786655"/>
            <a:ext cx="896938" cy="1128712"/>
          </a:xfrm>
          <a:prstGeom prst="homePlat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dirty="0">
              <a:solidFill>
                <a:schemeClr val="tx1"/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357158" y="4643446"/>
            <a:ext cx="2466470" cy="146181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accent4">
                    <a:lumMod val="50000"/>
                  </a:schemeClr>
                </a:solidFill>
              </a:rPr>
              <a:t>SEGUNDO AGREGADO:</a:t>
            </a:r>
            <a:endParaRPr lang="es-ES_tradnl" sz="20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214678" y="2496917"/>
            <a:ext cx="5429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>
                <a:latin typeface="Lucida Sans Unicode" pitchFamily="34" charset="0"/>
              </a:rPr>
              <a:t>Elementos de la Base de Codificación (Niveles de agregación)</a:t>
            </a:r>
            <a:endParaRPr lang="es-ES_tradnl" b="1" dirty="0"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ESTRUCTURA DEL PLAN DE CUANTAS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39" name="38 Elipse"/>
          <p:cNvSpPr/>
          <p:nvPr/>
        </p:nvSpPr>
        <p:spPr>
          <a:xfrm>
            <a:off x="-142908" y="1071546"/>
            <a:ext cx="6215106" cy="4286280"/>
          </a:xfrm>
          <a:prstGeom prst="ellipse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0" name="39 Elipse"/>
          <p:cNvSpPr/>
          <p:nvPr/>
        </p:nvSpPr>
        <p:spPr>
          <a:xfrm>
            <a:off x="500034" y="2643182"/>
            <a:ext cx="8429684" cy="3786214"/>
          </a:xfrm>
          <a:prstGeom prst="ellipse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1" name="40 Elipse"/>
          <p:cNvSpPr/>
          <p:nvPr/>
        </p:nvSpPr>
        <p:spPr>
          <a:xfrm>
            <a:off x="928662" y="2372019"/>
            <a:ext cx="5929353" cy="342601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2" name="41 Elipse"/>
          <p:cNvSpPr/>
          <p:nvPr/>
        </p:nvSpPr>
        <p:spPr>
          <a:xfrm>
            <a:off x="928662" y="1928802"/>
            <a:ext cx="3500462" cy="285752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3" name="42 Elipse"/>
          <p:cNvSpPr/>
          <p:nvPr/>
        </p:nvSpPr>
        <p:spPr>
          <a:xfrm>
            <a:off x="928663" y="1500174"/>
            <a:ext cx="2928958" cy="285752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1142976" y="1357298"/>
            <a:ext cx="7572375" cy="14773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lain"/>
              <a:defRPr/>
            </a:pPr>
            <a:r>
              <a:rPr lang="es-ES" sz="2000" b="1" dirty="0" smtClean="0">
                <a:solidFill>
                  <a:schemeClr val="bg1"/>
                </a:solidFill>
                <a:cs typeface="Arial" pitchFamily="34" charset="0"/>
              </a:rPr>
              <a:t>ACTIVO</a:t>
            </a:r>
            <a:endParaRPr lang="es-ES" sz="2000" b="1" dirty="0">
              <a:solidFill>
                <a:schemeClr val="bg1"/>
              </a:solidFill>
              <a:cs typeface="Arial" pitchFamily="34" charset="0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lain" startAt="2"/>
              <a:defRPr/>
            </a:pP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PASIVO</a:t>
            </a:r>
            <a:endParaRPr lang="es-ES" sz="2000" b="1" dirty="0">
              <a:solidFill>
                <a:schemeClr val="bg1"/>
              </a:solidFill>
              <a:latin typeface="+mn-lt"/>
            </a:endParaRPr>
          </a:p>
          <a:p>
            <a:pPr marL="457200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lain" startAt="2"/>
              <a:defRPr/>
            </a:pP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HACIENDA </a:t>
            </a:r>
            <a:r>
              <a:rPr lang="es-ES" sz="2000" b="1" dirty="0">
                <a:solidFill>
                  <a:schemeClr val="bg1"/>
                </a:solidFill>
                <a:latin typeface="+mn-lt"/>
              </a:rPr>
              <a:t>PUBLICA/ </a:t>
            </a: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PATRIMONIO</a:t>
            </a:r>
            <a:r>
              <a:rPr lang="es-ES" b="1" dirty="0">
                <a:solidFill>
                  <a:schemeClr val="bg1"/>
                </a:solidFill>
                <a:latin typeface="+mn-lt"/>
              </a:rPr>
              <a:t>	</a:t>
            </a:r>
          </a:p>
        </p:txBody>
      </p:sp>
      <p:sp>
        <p:nvSpPr>
          <p:cNvPr id="45" name="44 Elipse"/>
          <p:cNvSpPr/>
          <p:nvPr/>
        </p:nvSpPr>
        <p:spPr>
          <a:xfrm>
            <a:off x="971600" y="2780928"/>
            <a:ext cx="6120680" cy="36004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6" name="45 Elipse"/>
          <p:cNvSpPr/>
          <p:nvPr/>
        </p:nvSpPr>
        <p:spPr>
          <a:xfrm>
            <a:off x="928662" y="3214686"/>
            <a:ext cx="4786345" cy="440203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142976" y="2714620"/>
            <a:ext cx="628648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3538" indent="-363538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lain" startAt="4"/>
              <a:defRPr/>
            </a:pP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 INGRESOS  Y OTROS BENEFICIOS</a:t>
            </a:r>
            <a:endParaRPr lang="es-ES_tradnl" sz="2000" b="1" dirty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AutoNum type="arabicPlain" startAt="5"/>
              <a:defRPr/>
            </a:pP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 GASTOS </a:t>
            </a:r>
            <a:r>
              <a:rPr lang="es-ES" sz="2000" b="1" dirty="0">
                <a:solidFill>
                  <a:schemeClr val="bg1"/>
                </a:solidFill>
                <a:latin typeface="+mn-lt"/>
              </a:rPr>
              <a:t>Y OTRAS </a:t>
            </a: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PERDIDAS</a:t>
            </a:r>
            <a:endParaRPr lang="es-ES_tradnl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8" name="47 Elipse"/>
          <p:cNvSpPr/>
          <p:nvPr/>
        </p:nvSpPr>
        <p:spPr>
          <a:xfrm>
            <a:off x="785786" y="3714752"/>
            <a:ext cx="6572296" cy="49211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49" name="48 Elipse"/>
          <p:cNvSpPr/>
          <p:nvPr/>
        </p:nvSpPr>
        <p:spPr>
          <a:xfrm>
            <a:off x="857224" y="4274681"/>
            <a:ext cx="5643602" cy="440203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50" name="1 CuadroTexto"/>
          <p:cNvSpPr txBox="1">
            <a:spLocks noChangeArrowheads="1"/>
          </p:cNvSpPr>
          <p:nvPr/>
        </p:nvSpPr>
        <p:spPr bwMode="auto">
          <a:xfrm>
            <a:off x="1142999" y="3786190"/>
            <a:ext cx="68580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6   CUENTAS </a:t>
            </a:r>
            <a:r>
              <a:rPr lang="es-ES" sz="2000" b="1" dirty="0">
                <a:solidFill>
                  <a:schemeClr val="bg1"/>
                </a:solidFill>
                <a:latin typeface="+mn-lt"/>
              </a:rPr>
              <a:t>DE CIERRE </a:t>
            </a: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CONTABLE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6"/>
              <a:defRPr/>
            </a:pPr>
            <a:endParaRPr lang="es-ES" sz="600" b="1" dirty="0" smtClean="0">
              <a:solidFill>
                <a:schemeClr val="bg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900" b="1" dirty="0">
              <a:solidFill>
                <a:schemeClr val="bg1"/>
              </a:solidFill>
              <a:latin typeface="+mn-lt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7   CUENTAS </a:t>
            </a:r>
            <a:r>
              <a:rPr lang="es-ES" sz="2000" b="1" dirty="0">
                <a:solidFill>
                  <a:schemeClr val="bg1"/>
                </a:solidFill>
                <a:latin typeface="+mn-lt"/>
              </a:rPr>
              <a:t>DE ORDEN </a:t>
            </a:r>
            <a:r>
              <a:rPr lang="es-ES" sz="2000" b="1" dirty="0" smtClean="0">
                <a:solidFill>
                  <a:schemeClr val="bg1"/>
                </a:solidFill>
                <a:latin typeface="+mn-lt"/>
              </a:rPr>
              <a:t>CONTABLES</a:t>
            </a:r>
            <a:endParaRPr lang="es-ES_tradnl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1" name="50 Elipse"/>
          <p:cNvSpPr/>
          <p:nvPr/>
        </p:nvSpPr>
        <p:spPr>
          <a:xfrm>
            <a:off x="831848" y="4796559"/>
            <a:ext cx="6643734" cy="399349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52" name="1 CuadroTexto"/>
          <p:cNvSpPr txBox="1">
            <a:spLocks noChangeArrowheads="1"/>
          </p:cNvSpPr>
          <p:nvPr/>
        </p:nvSpPr>
        <p:spPr bwMode="auto">
          <a:xfrm>
            <a:off x="1142976" y="4814840"/>
            <a:ext cx="65897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000" b="1" dirty="0" smtClean="0">
                <a:solidFill>
                  <a:schemeClr val="bg1"/>
                </a:solidFill>
                <a:latin typeface="Lucida Sans Unicode" pitchFamily="34" charset="0"/>
              </a:rPr>
              <a:t>8   CUENTAS </a:t>
            </a:r>
            <a:r>
              <a:rPr lang="es-ES" sz="2000" b="1" dirty="0">
                <a:solidFill>
                  <a:schemeClr val="bg1"/>
                </a:solidFill>
                <a:latin typeface="Lucida Sans Unicode" pitchFamily="34" charset="0"/>
              </a:rPr>
              <a:t>DE ORDEN </a:t>
            </a:r>
            <a:r>
              <a:rPr lang="es-ES" sz="2000" b="1" dirty="0" smtClean="0">
                <a:solidFill>
                  <a:schemeClr val="bg1"/>
                </a:solidFill>
                <a:latin typeface="Lucida Sans Unicode" pitchFamily="34" charset="0"/>
              </a:rPr>
              <a:t>PRESUPUESTARIAS</a:t>
            </a:r>
            <a:endParaRPr lang="es-ES" b="1" dirty="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53" name="52 Elipse"/>
          <p:cNvSpPr/>
          <p:nvPr/>
        </p:nvSpPr>
        <p:spPr>
          <a:xfrm>
            <a:off x="857224" y="5286388"/>
            <a:ext cx="7429552" cy="500066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54" name="1 CuadroTexto"/>
          <p:cNvSpPr txBox="1">
            <a:spLocks noChangeArrowheads="1"/>
          </p:cNvSpPr>
          <p:nvPr/>
        </p:nvSpPr>
        <p:spPr bwMode="auto">
          <a:xfrm>
            <a:off x="1142976" y="5359422"/>
            <a:ext cx="685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00113" indent="-900113"/>
            <a:r>
              <a:rPr lang="es-ES" sz="2000" b="1" dirty="0">
                <a:solidFill>
                  <a:schemeClr val="bg1"/>
                </a:solidFill>
                <a:latin typeface="Lucida Sans Unicode" pitchFamily="34" charset="0"/>
              </a:rPr>
              <a:t>9   </a:t>
            </a:r>
            <a:r>
              <a:rPr lang="es-ES" sz="2000" b="1" dirty="0" smtClean="0">
                <a:solidFill>
                  <a:schemeClr val="bg1"/>
                </a:solidFill>
                <a:latin typeface="Lucida Sans Unicode" pitchFamily="34" charset="0"/>
              </a:rPr>
              <a:t>CUENTAS DE CIERRE PRESUPUESTARIO</a:t>
            </a:r>
            <a:endParaRPr lang="es-ES_tradnl" sz="2000" b="1" dirty="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LOS INGRESOS EN EL PLAN DE CUENTAS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1546"/>
            <a:ext cx="8284570" cy="5126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1" name="4 Grupo"/>
          <p:cNvGrpSpPr/>
          <p:nvPr/>
        </p:nvGrpSpPr>
        <p:grpSpPr>
          <a:xfrm>
            <a:off x="4929190" y="1071546"/>
            <a:ext cx="2714645" cy="1008112"/>
            <a:chOff x="4166742" y="908720"/>
            <a:chExt cx="2714645" cy="1008112"/>
          </a:xfrm>
        </p:grpSpPr>
        <p:sp>
          <p:nvSpPr>
            <p:cNvPr id="22" name="21 Flecha derecha"/>
            <p:cNvSpPr/>
            <p:nvPr/>
          </p:nvSpPr>
          <p:spPr>
            <a:xfrm rot="10800000">
              <a:off x="4166742" y="908720"/>
              <a:ext cx="1073648" cy="1008112"/>
            </a:xfrm>
            <a:prstGeom prst="rightArrow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500" dirty="0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4666809" y="1136714"/>
              <a:ext cx="2214578" cy="55399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sz="1500" dirty="0" smtClean="0"/>
                <a:t>Todos los impuestos establecidos en Ley</a:t>
              </a:r>
              <a:endParaRPr lang="es-MX" sz="1500" dirty="0"/>
            </a:p>
          </p:txBody>
        </p:sp>
      </p:grpSp>
      <p:grpSp>
        <p:nvGrpSpPr>
          <p:cNvPr id="24" name="7 Grupo"/>
          <p:cNvGrpSpPr/>
          <p:nvPr/>
        </p:nvGrpSpPr>
        <p:grpSpPr>
          <a:xfrm>
            <a:off x="4929190" y="3131278"/>
            <a:ext cx="2520280" cy="1512168"/>
            <a:chOff x="6300192" y="4005064"/>
            <a:chExt cx="2520280" cy="1512168"/>
          </a:xfrm>
        </p:grpSpPr>
        <p:sp>
          <p:nvSpPr>
            <p:cNvPr id="25" name="24 Flecha derecha"/>
            <p:cNvSpPr/>
            <p:nvPr/>
          </p:nvSpPr>
          <p:spPr>
            <a:xfrm rot="10800000">
              <a:off x="6300192" y="4149080"/>
              <a:ext cx="2160240" cy="1368152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6" name="25 Elipse"/>
            <p:cNvSpPr/>
            <p:nvPr/>
          </p:nvSpPr>
          <p:spPr>
            <a:xfrm>
              <a:off x="6948264" y="4005064"/>
              <a:ext cx="1872208" cy="1512168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7164288" y="4372362"/>
              <a:ext cx="15121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2400"/>
                </a:spcAft>
              </a:pPr>
              <a:r>
                <a:rPr lang="es-MX" sz="1600" dirty="0" smtClean="0">
                  <a:solidFill>
                    <a:schemeClr val="bg1"/>
                  </a:solidFill>
                </a:rPr>
                <a:t>En materia de seguridad social</a:t>
              </a:r>
              <a:endParaRPr lang="es-MX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11 Grupo"/>
          <p:cNvGrpSpPr/>
          <p:nvPr/>
        </p:nvGrpSpPr>
        <p:grpSpPr>
          <a:xfrm>
            <a:off x="5514599" y="5286388"/>
            <a:ext cx="2813058" cy="1071570"/>
            <a:chOff x="6444208" y="1962651"/>
            <a:chExt cx="1987945" cy="1374702"/>
          </a:xfrm>
        </p:grpSpPr>
        <p:sp>
          <p:nvSpPr>
            <p:cNvPr id="29" name="28 Flecha a la derecha con muesca"/>
            <p:cNvSpPr/>
            <p:nvPr/>
          </p:nvSpPr>
          <p:spPr>
            <a:xfrm rot="10800000">
              <a:off x="6444208" y="1962651"/>
              <a:ext cx="1961721" cy="1374702"/>
            </a:xfrm>
            <a:prstGeom prst="notchedRightArrow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500" dirty="0"/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6838255" y="2260050"/>
              <a:ext cx="1593898" cy="71071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1500" dirty="0" smtClean="0"/>
                <a:t>De beneficiados por obras  públicas</a:t>
              </a:r>
              <a:endParaRPr lang="es-MX" sz="15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LOS INGRESOS EN EL PLAN DE CUENTAS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15" name="20 Marcador de contenido"/>
          <p:cNvSpPr>
            <a:spLocks noGrp="1"/>
          </p:cNvSpPr>
          <p:nvPr>
            <p:ph idx="4294967295"/>
          </p:nvPr>
        </p:nvSpPr>
        <p:spPr>
          <a:xfrm>
            <a:off x="158776" y="1122381"/>
            <a:ext cx="8128000" cy="5021263"/>
          </a:xfrm>
        </p:spPr>
        <p:txBody>
          <a:bodyPr>
            <a:normAutofit/>
          </a:bodyPr>
          <a:lstStyle/>
          <a:p>
            <a:endParaRPr lang="es-MX" sz="1400" dirty="0" smtClean="0"/>
          </a:p>
          <a:p>
            <a:pPr>
              <a:buNone/>
            </a:pPr>
            <a:r>
              <a:rPr lang="es-MX" sz="1600" dirty="0" smtClean="0"/>
              <a:t>4.1.4	</a:t>
            </a:r>
            <a:r>
              <a:rPr lang="es-MX" sz="1600" u="sng" dirty="0" smtClean="0"/>
              <a:t>Derechos</a:t>
            </a:r>
            <a:endParaRPr lang="es-MX" sz="1600" dirty="0" smtClean="0"/>
          </a:p>
          <a:p>
            <a:pPr marL="892175" indent="-782638">
              <a:buNone/>
            </a:pPr>
            <a:r>
              <a:rPr lang="es-MX" sz="1600" dirty="0" smtClean="0"/>
              <a:t>4.1.4.1	Derechos por el Uso, Goce, Aprovechamiento o Explotación de Bienes de Dominio Público</a:t>
            </a:r>
          </a:p>
          <a:p>
            <a:pPr>
              <a:buNone/>
            </a:pPr>
            <a:r>
              <a:rPr lang="es-MX" sz="1600" dirty="0" smtClean="0"/>
              <a:t>4.1.4.2	Derechos a los Hidrocarburos</a:t>
            </a:r>
          </a:p>
          <a:p>
            <a:pPr>
              <a:buNone/>
            </a:pPr>
            <a:r>
              <a:rPr lang="es-MX" sz="1600" dirty="0" smtClean="0"/>
              <a:t>4.1.4.3	Derechos por Prestación de Servicios</a:t>
            </a:r>
          </a:p>
          <a:p>
            <a:pPr>
              <a:buNone/>
            </a:pPr>
            <a:r>
              <a:rPr lang="es-MX" sz="1600" dirty="0" smtClean="0"/>
              <a:t>4.1.4.4	Accesorios de Derechos</a:t>
            </a:r>
          </a:p>
          <a:p>
            <a:pPr>
              <a:buNone/>
            </a:pPr>
            <a:r>
              <a:rPr lang="es-MX" sz="1600" dirty="0" smtClean="0"/>
              <a:t>4.1.4.9	Otros Derechos</a:t>
            </a:r>
          </a:p>
          <a:p>
            <a:pPr>
              <a:buNone/>
            </a:pPr>
            <a:endParaRPr lang="es-MX" sz="1600" dirty="0" smtClean="0"/>
          </a:p>
          <a:p>
            <a:pPr>
              <a:buNone/>
            </a:pPr>
            <a:r>
              <a:rPr lang="es-MX" sz="1600" dirty="0" smtClean="0"/>
              <a:t>4.1.5	</a:t>
            </a:r>
            <a:r>
              <a:rPr lang="es-MX" sz="1600" u="sng" dirty="0" smtClean="0"/>
              <a:t>Productos de Tipo Corriente</a:t>
            </a:r>
            <a:endParaRPr lang="es-MX" sz="1600" dirty="0" smtClean="0"/>
          </a:p>
          <a:p>
            <a:pPr marL="892175" indent="-782638">
              <a:buNone/>
            </a:pPr>
            <a:r>
              <a:rPr lang="es-MX" sz="1600" dirty="0" smtClean="0"/>
              <a:t>4.1.5.1	Productos Derivados del Uso y Aprovechamiento de Bienes no Sujetos a Régimen de Dominio Público</a:t>
            </a:r>
          </a:p>
          <a:p>
            <a:pPr>
              <a:buNone/>
            </a:pPr>
            <a:r>
              <a:rPr lang="es-MX" sz="1600" dirty="0" smtClean="0"/>
              <a:t>4.1.5.2	Enajenación de Bienes Muebles no Sujetos a ser Inventariados</a:t>
            </a:r>
          </a:p>
          <a:p>
            <a:pPr>
              <a:buNone/>
            </a:pPr>
            <a:r>
              <a:rPr lang="es-MX" sz="1600" dirty="0" smtClean="0"/>
              <a:t>4.1.5.3	Accesorios de Productos</a:t>
            </a:r>
          </a:p>
          <a:p>
            <a:pPr>
              <a:buNone/>
            </a:pPr>
            <a:r>
              <a:rPr lang="es-MX" sz="1600" dirty="0" smtClean="0"/>
              <a:t>4.1.5.9	Otros Productos que Generan Ingresos Corrientes</a:t>
            </a:r>
          </a:p>
          <a:p>
            <a:pPr>
              <a:buNone/>
            </a:pPr>
            <a:endParaRPr lang="es-MX" sz="1600" dirty="0"/>
          </a:p>
        </p:txBody>
      </p:sp>
      <p:grpSp>
        <p:nvGrpSpPr>
          <p:cNvPr id="16" name="3 Grupo"/>
          <p:cNvGrpSpPr/>
          <p:nvPr/>
        </p:nvGrpSpPr>
        <p:grpSpPr>
          <a:xfrm>
            <a:off x="4926285" y="1995016"/>
            <a:ext cx="3654038" cy="1505422"/>
            <a:chOff x="6300191" y="4056396"/>
            <a:chExt cx="2274165" cy="1081746"/>
          </a:xfrm>
        </p:grpSpPr>
        <p:sp>
          <p:nvSpPr>
            <p:cNvPr id="17" name="16 Flecha derecha"/>
            <p:cNvSpPr/>
            <p:nvPr/>
          </p:nvSpPr>
          <p:spPr>
            <a:xfrm rot="10800000">
              <a:off x="6300191" y="4149080"/>
              <a:ext cx="1958085" cy="989062"/>
            </a:xfrm>
            <a:prstGeom prst="rightArrow">
              <a:avLst/>
            </a:prstGeom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17 Elipse"/>
            <p:cNvSpPr/>
            <p:nvPr/>
          </p:nvSpPr>
          <p:spPr>
            <a:xfrm>
              <a:off x="6702147" y="4056396"/>
              <a:ext cx="1872209" cy="1081745"/>
            </a:xfrm>
            <a:prstGeom prst="ellipse">
              <a:avLst/>
            </a:prstGeom>
            <a:scene3d>
              <a:camera prst="orthographicFront"/>
              <a:lightRig rig="twoPt" dir="t"/>
            </a:scene3d>
            <a:sp3d prstMaterial="metal"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6914865" y="4266192"/>
              <a:ext cx="1610179" cy="563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2400"/>
                </a:spcAft>
              </a:pPr>
              <a:r>
                <a:rPr lang="es-MX" sz="1500" dirty="0" smtClean="0">
                  <a:solidFill>
                    <a:schemeClr val="bg1"/>
                  </a:solidFill>
                </a:rPr>
                <a:t>Establecidas en Ley por uso o aprovechamiento de bienes de dominio público</a:t>
              </a:r>
              <a:endParaRPr lang="es-MX" sz="15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1" name="3 Grupo"/>
          <p:cNvGrpSpPr/>
          <p:nvPr/>
        </p:nvGrpSpPr>
        <p:grpSpPr>
          <a:xfrm>
            <a:off x="3500430" y="5431500"/>
            <a:ext cx="3436817" cy="1355086"/>
            <a:chOff x="6300192" y="4056398"/>
            <a:chExt cx="2138973" cy="973719"/>
          </a:xfrm>
        </p:grpSpPr>
        <p:sp>
          <p:nvSpPr>
            <p:cNvPr id="24" name="23 Flecha derecha"/>
            <p:cNvSpPr/>
            <p:nvPr/>
          </p:nvSpPr>
          <p:spPr>
            <a:xfrm rot="10800000">
              <a:off x="6300192" y="4149079"/>
              <a:ext cx="1319856" cy="778371"/>
            </a:xfrm>
            <a:prstGeom prst="rightArrow">
              <a:avLst/>
            </a:prstGeom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8" name="27 Elipse"/>
            <p:cNvSpPr/>
            <p:nvPr/>
          </p:nvSpPr>
          <p:spPr>
            <a:xfrm>
              <a:off x="6566957" y="4056398"/>
              <a:ext cx="1872208" cy="973719"/>
            </a:xfrm>
            <a:prstGeom prst="ellipse">
              <a:avLst/>
            </a:prstGeom>
            <a:scene3d>
              <a:camera prst="orthographicFront"/>
              <a:lightRig rig="twoPt" dir="t"/>
            </a:scene3d>
            <a:sp3d prstMaterial="metal"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6714763" y="4208789"/>
              <a:ext cx="1610179" cy="729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2400"/>
                </a:spcAft>
              </a:pPr>
              <a:r>
                <a:rPr lang="es-MX" sz="1500" dirty="0" smtClean="0">
                  <a:solidFill>
                    <a:schemeClr val="bg1"/>
                  </a:solidFill>
                </a:rPr>
                <a:t>Por contraprestaciones  que preste el Estado en sus funciones de derecho privado</a:t>
              </a:r>
              <a:endParaRPr lang="es-MX" sz="15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LOS INGRESOS EN EL PLAN DE CUENTAS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13" name="19 Marcador de contenido"/>
          <p:cNvSpPr>
            <a:spLocks noGrp="1"/>
          </p:cNvSpPr>
          <p:nvPr>
            <p:ph idx="4294967295"/>
          </p:nvPr>
        </p:nvSpPr>
        <p:spPr>
          <a:xfrm>
            <a:off x="200037" y="1285860"/>
            <a:ext cx="8515367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1800" dirty="0" smtClean="0"/>
              <a:t>4.1.6	</a:t>
            </a:r>
            <a:r>
              <a:rPr lang="es-MX" sz="1800" u="sng" dirty="0" smtClean="0"/>
              <a:t>Aprovechamientos de Tipo Corriente</a:t>
            </a:r>
            <a:endParaRPr lang="es-MX" sz="1800" dirty="0" smtClean="0"/>
          </a:p>
          <a:p>
            <a:pPr>
              <a:buNone/>
            </a:pPr>
            <a:r>
              <a:rPr lang="es-MX" sz="1800" dirty="0" smtClean="0"/>
              <a:t>4.1.6.1	Incentivos Derivados de la Colaboración Fiscal</a:t>
            </a:r>
          </a:p>
          <a:p>
            <a:pPr>
              <a:buNone/>
            </a:pPr>
            <a:r>
              <a:rPr lang="es-MX" sz="1800" dirty="0" smtClean="0"/>
              <a:t>4.1.6.2	Multas</a:t>
            </a:r>
          </a:p>
          <a:p>
            <a:pPr>
              <a:buNone/>
            </a:pPr>
            <a:r>
              <a:rPr lang="es-MX" sz="1800" dirty="0" smtClean="0"/>
              <a:t>4.1.6.3	Indemnizaciones</a:t>
            </a:r>
          </a:p>
          <a:p>
            <a:pPr>
              <a:buNone/>
            </a:pPr>
            <a:r>
              <a:rPr lang="es-MX" sz="1800" dirty="0" smtClean="0"/>
              <a:t>4.1.6.4	Reintegros</a:t>
            </a:r>
          </a:p>
          <a:p>
            <a:pPr>
              <a:buNone/>
            </a:pPr>
            <a:r>
              <a:rPr lang="es-MX" sz="1800" dirty="0" smtClean="0"/>
              <a:t>4.1.6.5	Aprovechamientos Provenientes de Obras Públicas</a:t>
            </a:r>
          </a:p>
          <a:p>
            <a:pPr>
              <a:buNone/>
            </a:pPr>
            <a:r>
              <a:rPr lang="es-MX" sz="1800" dirty="0" smtClean="0"/>
              <a:t>4.1.6.6	Aprovechamientos por Participaciones Derivadas de la Aplicación de Leyes</a:t>
            </a:r>
          </a:p>
          <a:p>
            <a:pPr>
              <a:buNone/>
            </a:pPr>
            <a:r>
              <a:rPr lang="es-MX" sz="1800" dirty="0" smtClean="0"/>
              <a:t>4.1.6.7	Aprovechamientos por Aportaciones y Cooperaciones</a:t>
            </a:r>
          </a:p>
          <a:p>
            <a:pPr>
              <a:buNone/>
            </a:pPr>
            <a:r>
              <a:rPr lang="es-MX" sz="1800" dirty="0" smtClean="0"/>
              <a:t>4.1.6.8	Accesorios de Aprovechamientos</a:t>
            </a:r>
          </a:p>
          <a:p>
            <a:pPr>
              <a:buNone/>
            </a:pPr>
            <a:r>
              <a:rPr lang="es-MX" sz="1800" dirty="0" smtClean="0"/>
              <a:t>4.1.6.9	Otros Aprovechamientos</a:t>
            </a:r>
          </a:p>
          <a:p>
            <a:endParaRPr lang="es-MX" dirty="0"/>
          </a:p>
        </p:txBody>
      </p:sp>
      <p:grpSp>
        <p:nvGrpSpPr>
          <p:cNvPr id="14" name="7 Grupo"/>
          <p:cNvGrpSpPr/>
          <p:nvPr/>
        </p:nvGrpSpPr>
        <p:grpSpPr>
          <a:xfrm>
            <a:off x="4572001" y="4342874"/>
            <a:ext cx="3357585" cy="1872208"/>
            <a:chOff x="6300192" y="4050794"/>
            <a:chExt cx="2670806" cy="1512168"/>
          </a:xfrm>
        </p:grpSpPr>
        <p:sp>
          <p:nvSpPr>
            <p:cNvPr id="16" name="15 Flecha derecha"/>
            <p:cNvSpPr/>
            <p:nvPr/>
          </p:nvSpPr>
          <p:spPr>
            <a:xfrm rot="10800000">
              <a:off x="6300192" y="4149080"/>
              <a:ext cx="2160240" cy="1368152"/>
            </a:xfrm>
            <a:prstGeom prst="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" name="19 Elipse"/>
            <p:cNvSpPr/>
            <p:nvPr/>
          </p:nvSpPr>
          <p:spPr>
            <a:xfrm>
              <a:off x="6868448" y="4050794"/>
              <a:ext cx="2102550" cy="1512168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7092279" y="4207685"/>
              <a:ext cx="1708242" cy="1193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2400"/>
                </a:spcAft>
              </a:pPr>
              <a:r>
                <a:rPr lang="es-MX" sz="1500" dirty="0" smtClean="0">
                  <a:solidFill>
                    <a:schemeClr val="bg1"/>
                  </a:solidFill>
                </a:rPr>
                <a:t>Los que percibe el Estado  por funciones de derecho público diferentes a las contribuciones</a:t>
              </a:r>
              <a:endParaRPr lang="es-MX" sz="15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LOS INGRESOS EN EL PLAN DE CUENTAS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8874" y="1000108"/>
            <a:ext cx="739832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3 Grupo"/>
          <p:cNvGrpSpPr/>
          <p:nvPr/>
        </p:nvGrpSpPr>
        <p:grpSpPr>
          <a:xfrm>
            <a:off x="6286512" y="1000108"/>
            <a:ext cx="1954269" cy="1309380"/>
            <a:chOff x="6948264" y="4005064"/>
            <a:chExt cx="1872208" cy="1512168"/>
          </a:xfrm>
        </p:grpSpPr>
        <p:sp>
          <p:nvSpPr>
            <p:cNvPr id="12" name="11 Elipse"/>
            <p:cNvSpPr/>
            <p:nvPr/>
          </p:nvSpPr>
          <p:spPr>
            <a:xfrm>
              <a:off x="6948264" y="4005064"/>
              <a:ext cx="1872208" cy="1512168"/>
            </a:xfrm>
            <a:prstGeom prst="ellipse">
              <a:avLst/>
            </a:prstGeom>
            <a:scene3d>
              <a:camera prst="orthographicFront"/>
              <a:lightRig rig="twoPt" dir="t"/>
            </a:scene3d>
            <a:sp3d prstMaterial="metal"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6982394" y="4206522"/>
              <a:ext cx="1820268" cy="1021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2400"/>
                </a:spcAft>
              </a:pPr>
              <a:r>
                <a:rPr lang="es-MX" sz="1600" dirty="0" smtClean="0">
                  <a:solidFill>
                    <a:schemeClr val="bg1"/>
                  </a:solidFill>
                </a:rPr>
                <a:t>Por la comercialización de bienes y servicios</a:t>
              </a:r>
              <a:endParaRPr lang="es-MX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7 Grupo"/>
          <p:cNvGrpSpPr/>
          <p:nvPr/>
        </p:nvGrpSpPr>
        <p:grpSpPr>
          <a:xfrm>
            <a:off x="6858016" y="4214818"/>
            <a:ext cx="2149434" cy="1619172"/>
            <a:chOff x="6948264" y="4005064"/>
            <a:chExt cx="1872208" cy="1512168"/>
          </a:xfrm>
        </p:grpSpPr>
        <p:sp>
          <p:nvSpPr>
            <p:cNvPr id="17" name="16 Elipse"/>
            <p:cNvSpPr/>
            <p:nvPr/>
          </p:nvSpPr>
          <p:spPr>
            <a:xfrm>
              <a:off x="6948264" y="4005064"/>
              <a:ext cx="1872208" cy="1512168"/>
            </a:xfrm>
            <a:prstGeom prst="ellipse">
              <a:avLst/>
            </a:prstGeom>
            <a:scene3d>
              <a:camera prst="orthographicFront"/>
              <a:lightRig rig="twoPt" dir="t"/>
            </a:scene3d>
            <a:sp3d prstMaterial="metal"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7036570" y="4243274"/>
              <a:ext cx="1783902" cy="712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2400"/>
                </a:spcAft>
              </a:pPr>
              <a:r>
                <a:rPr lang="es-MX" sz="1200" dirty="0" smtClean="0">
                  <a:solidFill>
                    <a:schemeClr val="bg1"/>
                  </a:solidFill>
                </a:rPr>
                <a:t>De contribuciones, productos y aprovechamientos que no estén comprendidos en Ley de Ingresos en el ejercicio actual</a:t>
              </a:r>
              <a:endParaRPr lang="es-MX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1142976" y="357166"/>
            <a:ext cx="6929486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b="1" dirty="0" smtClean="0"/>
              <a:t>OBJETIVOS </a:t>
            </a:r>
            <a:endParaRPr lang="es-MX" sz="32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71472" y="1500174"/>
            <a:ext cx="80724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 algn="just">
              <a:buBlip>
                <a:blip r:embed="rId2"/>
              </a:buBlip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Los participantes aplicarán a detalle el Clasificador por Rubro de Ingresos  unificando así la practica presupuestaria conforme la normativa que el Consejo Nacional de Armonización Contable ( CONAC) establece.</a:t>
            </a:r>
          </a:p>
          <a:p>
            <a:pPr algn="just">
              <a:buBlip>
                <a:blip r:embed="rId2"/>
              </a:buBlip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269875" indent="-269875" algn="just">
              <a:buBlip>
                <a:blip r:embed="rId2"/>
              </a:buBlip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Conocerán los criterios de registro de las operaciones presupuestarias y patrimoniales relacionadas con los ingresos  más recurrentes de los entes públicos.</a:t>
            </a:r>
          </a:p>
          <a:p>
            <a:pPr algn="just">
              <a:buBlip>
                <a:blip r:embed="rId2"/>
              </a:buBlip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marL="269875" indent="-269875" algn="just">
              <a:buBlip>
                <a:blip r:embed="rId2"/>
              </a:buBlip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Aplicarán los conocimientos adquiridos en el desarrollo de ejercicios prácticos sencillos generando documentos personales de consulta. </a:t>
            </a:r>
          </a:p>
          <a:p>
            <a:pPr algn="just">
              <a:buBlip>
                <a:blip r:embed="rId2"/>
              </a:buBlip>
            </a:pPr>
            <a:endParaRPr lang="es-MX" dirty="0" smtClean="0"/>
          </a:p>
          <a:p>
            <a:pPr>
              <a:buBlip>
                <a:blip r:embed="rId2"/>
              </a:buBlip>
            </a:pPr>
            <a:endParaRPr lang="es-MX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LOS INGRESOS EN EL PLAN DE CUENTAS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92" y="1101944"/>
            <a:ext cx="842493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7 Grupo"/>
          <p:cNvGrpSpPr/>
          <p:nvPr/>
        </p:nvGrpSpPr>
        <p:grpSpPr>
          <a:xfrm>
            <a:off x="4067944" y="1714488"/>
            <a:ext cx="3440967" cy="1008112"/>
            <a:chOff x="3995936" y="908720"/>
            <a:chExt cx="3440967" cy="1008112"/>
          </a:xfrm>
        </p:grpSpPr>
        <p:sp>
          <p:nvSpPr>
            <p:cNvPr id="15" name="14 Flecha derecha"/>
            <p:cNvSpPr/>
            <p:nvPr/>
          </p:nvSpPr>
          <p:spPr>
            <a:xfrm rot="10800000">
              <a:off x="3995936" y="908720"/>
              <a:ext cx="1244454" cy="1008112"/>
            </a:xfrm>
            <a:prstGeom prst="rightArrow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500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499992" y="1136573"/>
              <a:ext cx="2936911" cy="55399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sz="1500" dirty="0" smtClean="0"/>
                <a:t>Que reciben las Entidades Federativas y Municipios</a:t>
              </a:r>
              <a:endParaRPr lang="es-MX" sz="1500" dirty="0"/>
            </a:p>
          </p:txBody>
        </p:sp>
      </p:grpSp>
      <p:grpSp>
        <p:nvGrpSpPr>
          <p:cNvPr id="19" name="10 Grupo"/>
          <p:cNvGrpSpPr/>
          <p:nvPr/>
        </p:nvGrpSpPr>
        <p:grpSpPr>
          <a:xfrm>
            <a:off x="4500562" y="4857760"/>
            <a:ext cx="3436977" cy="1008112"/>
            <a:chOff x="3995936" y="908720"/>
            <a:chExt cx="3436977" cy="1008112"/>
          </a:xfrm>
        </p:grpSpPr>
        <p:sp>
          <p:nvSpPr>
            <p:cNvPr id="20" name="19 Flecha derecha"/>
            <p:cNvSpPr/>
            <p:nvPr/>
          </p:nvSpPr>
          <p:spPr>
            <a:xfrm rot="10800000">
              <a:off x="3995936" y="908720"/>
              <a:ext cx="1244454" cy="1008112"/>
            </a:xfrm>
            <a:prstGeom prst="rightArrow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500" dirty="0"/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4496002" y="1136573"/>
              <a:ext cx="2936911" cy="55399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s-MX" sz="1500" dirty="0" smtClean="0"/>
                <a:t>De los sectores público, privado y externo.</a:t>
              </a:r>
              <a:endParaRPr lang="es-MX" sz="15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LOS INGRESOS EN EL PLAN DE CUENTAS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30917" y="1142984"/>
            <a:ext cx="9060635" cy="534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8" name="3 Grupo"/>
          <p:cNvGrpSpPr/>
          <p:nvPr/>
        </p:nvGrpSpPr>
        <p:grpSpPr>
          <a:xfrm>
            <a:off x="4643440" y="857232"/>
            <a:ext cx="3071833" cy="1143008"/>
            <a:chOff x="6444208" y="2054298"/>
            <a:chExt cx="2902873" cy="1374702"/>
          </a:xfrm>
        </p:grpSpPr>
        <p:sp>
          <p:nvSpPr>
            <p:cNvPr id="19" name="18 Flecha a la derecha con muesca"/>
            <p:cNvSpPr/>
            <p:nvPr/>
          </p:nvSpPr>
          <p:spPr>
            <a:xfrm rot="10800000">
              <a:off x="6444208" y="2054298"/>
              <a:ext cx="1961721" cy="1374702"/>
            </a:xfrm>
            <a:prstGeom prst="notch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glow rad="63500">
                <a:schemeClr val="accent4">
                  <a:satMod val="175000"/>
                  <a:alpha val="40000"/>
                </a:schemeClr>
              </a:glow>
              <a:softEdge rad="12700"/>
            </a:effectLst>
            <a:scene3d>
              <a:camera prst="perspectiveRigh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00" dirty="0"/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7058785" y="2287038"/>
              <a:ext cx="2288296" cy="888395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1400" dirty="0" smtClean="0"/>
                <a:t>Utilidades por participación patrimonial e intereses ganados</a:t>
              </a:r>
              <a:endParaRPr lang="es-MX" sz="1400" dirty="0"/>
            </a:p>
          </p:txBody>
        </p:sp>
      </p:grpSp>
      <p:grpSp>
        <p:nvGrpSpPr>
          <p:cNvPr id="23" name="6 Grupo"/>
          <p:cNvGrpSpPr/>
          <p:nvPr/>
        </p:nvGrpSpPr>
        <p:grpSpPr>
          <a:xfrm>
            <a:off x="4714876" y="2500306"/>
            <a:ext cx="2943997" cy="1161721"/>
            <a:chOff x="6444208" y="2054299"/>
            <a:chExt cx="2325713" cy="1167564"/>
          </a:xfrm>
        </p:grpSpPr>
        <p:sp>
          <p:nvSpPr>
            <p:cNvPr id="24" name="23 Flecha a la derecha con muesca"/>
            <p:cNvSpPr/>
            <p:nvPr/>
          </p:nvSpPr>
          <p:spPr>
            <a:xfrm rot="10800000">
              <a:off x="6444208" y="2054299"/>
              <a:ext cx="1961721" cy="1167564"/>
            </a:xfrm>
            <a:prstGeom prst="notched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glow rad="63500">
                <a:schemeClr val="accent4">
                  <a:satMod val="175000"/>
                  <a:alpha val="40000"/>
                </a:schemeClr>
              </a:glow>
              <a:softEdge rad="12700"/>
            </a:effectLst>
            <a:scene3d>
              <a:camera prst="perspectiveRigh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500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6986093" y="2216701"/>
              <a:ext cx="1783828" cy="835177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Diferencia a favor entre el resultado en libros y el real al fin del periodo ( falta lineamientos CONAC)</a:t>
              </a:r>
              <a:endParaRPr lang="es-MX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LOS INGRESOS EN EL PLAN DE CUENTAS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28660" y="1029366"/>
            <a:ext cx="791312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3 Grupo"/>
          <p:cNvGrpSpPr/>
          <p:nvPr/>
        </p:nvGrpSpPr>
        <p:grpSpPr>
          <a:xfrm>
            <a:off x="6643702" y="909290"/>
            <a:ext cx="2390517" cy="1162388"/>
            <a:chOff x="6496359" y="4005064"/>
            <a:chExt cx="2324113" cy="1109552"/>
          </a:xfrm>
        </p:grpSpPr>
        <p:sp>
          <p:nvSpPr>
            <p:cNvPr id="14" name="13 Flecha derecha"/>
            <p:cNvSpPr/>
            <p:nvPr/>
          </p:nvSpPr>
          <p:spPr>
            <a:xfrm rot="10800000">
              <a:off x="6496359" y="4023563"/>
              <a:ext cx="2160239" cy="1033727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" name="16 Elipse"/>
            <p:cNvSpPr/>
            <p:nvPr/>
          </p:nvSpPr>
          <p:spPr>
            <a:xfrm>
              <a:off x="6948264" y="4005064"/>
              <a:ext cx="1872208" cy="1109552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7140285" y="4159945"/>
              <a:ext cx="1512168" cy="9107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2400"/>
                </a:spcAft>
              </a:pPr>
              <a:r>
                <a:rPr lang="es-MX" sz="1400" b="1" dirty="0" smtClean="0">
                  <a:solidFill>
                    <a:schemeClr val="bg1"/>
                  </a:solidFill>
                </a:rPr>
                <a:t>Se establece anualmente (lineamientos CONAC)</a:t>
              </a:r>
              <a:endParaRPr lang="es-MX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9" name="7 Grupo"/>
          <p:cNvGrpSpPr/>
          <p:nvPr/>
        </p:nvGrpSpPr>
        <p:grpSpPr>
          <a:xfrm>
            <a:off x="4286252" y="1811861"/>
            <a:ext cx="2425762" cy="1259949"/>
            <a:chOff x="6164037" y="3678934"/>
            <a:chExt cx="2358378" cy="1150388"/>
          </a:xfrm>
        </p:grpSpPr>
        <p:sp>
          <p:nvSpPr>
            <p:cNvPr id="22" name="21 Flecha derecha"/>
            <p:cNvSpPr/>
            <p:nvPr/>
          </p:nvSpPr>
          <p:spPr>
            <a:xfrm rot="10800000">
              <a:off x="6164037" y="3720480"/>
              <a:ext cx="1736340" cy="1071598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22 Elipse"/>
            <p:cNvSpPr/>
            <p:nvPr/>
          </p:nvSpPr>
          <p:spPr>
            <a:xfrm>
              <a:off x="6650208" y="3678934"/>
              <a:ext cx="1872207" cy="1150388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6702214" y="3808651"/>
              <a:ext cx="1750192" cy="9554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2400"/>
                </a:spcAft>
              </a:pPr>
              <a:r>
                <a:rPr lang="es-MX" sz="1200" b="1" dirty="0" smtClean="0">
                  <a:solidFill>
                    <a:schemeClr val="bg1"/>
                  </a:solidFill>
                </a:rPr>
                <a:t>Se establece en forma anual por contingencias de pasivo (lineamientos </a:t>
              </a:r>
              <a:r>
                <a:rPr lang="es-MX" sz="1100" b="1" dirty="0" smtClean="0">
                  <a:solidFill>
                    <a:schemeClr val="bg1"/>
                  </a:solidFill>
                </a:rPr>
                <a:t>CONAC</a:t>
              </a:r>
              <a:r>
                <a:rPr lang="es-MX" sz="1200" b="1" dirty="0" smtClean="0">
                  <a:solidFill>
                    <a:schemeClr val="bg1"/>
                  </a:solidFill>
                </a:rPr>
                <a:t>)</a:t>
              </a:r>
              <a:endParaRPr lang="es-MX" sz="1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5" name="11 Grupo"/>
          <p:cNvGrpSpPr/>
          <p:nvPr/>
        </p:nvGrpSpPr>
        <p:grpSpPr>
          <a:xfrm>
            <a:off x="5500690" y="4786323"/>
            <a:ext cx="2639735" cy="1357322"/>
            <a:chOff x="6000117" y="4209638"/>
            <a:chExt cx="2309769" cy="1295626"/>
          </a:xfrm>
        </p:grpSpPr>
        <p:sp>
          <p:nvSpPr>
            <p:cNvPr id="26" name="25 Flecha derecha"/>
            <p:cNvSpPr/>
            <p:nvPr/>
          </p:nvSpPr>
          <p:spPr>
            <a:xfrm rot="10800000">
              <a:off x="6000117" y="4285462"/>
              <a:ext cx="2160239" cy="1151610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7" name="26 Elipse"/>
            <p:cNvSpPr/>
            <p:nvPr/>
          </p:nvSpPr>
          <p:spPr>
            <a:xfrm>
              <a:off x="6437678" y="4209638"/>
              <a:ext cx="1872208" cy="1295626"/>
            </a:xfrm>
            <a:prstGeom prst="ellipse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 dirty="0"/>
            </a:p>
          </p:txBody>
        </p:sp>
        <p:sp>
          <p:nvSpPr>
            <p:cNvPr id="28" name="27 CuadroTexto"/>
            <p:cNvSpPr txBox="1"/>
            <p:nvPr/>
          </p:nvSpPr>
          <p:spPr>
            <a:xfrm>
              <a:off x="6613233" y="4331294"/>
              <a:ext cx="1512169" cy="11163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  <a:spcAft>
                  <a:spcPts val="2400"/>
                </a:spcAft>
              </a:pPr>
              <a:r>
                <a:rPr lang="es-MX" sz="1400" b="1" dirty="0" smtClean="0">
                  <a:solidFill>
                    <a:schemeClr val="bg1"/>
                  </a:solidFill>
                </a:rPr>
                <a:t>Transacciones y eventos inusuales, que no son propios del ente público.</a:t>
              </a:r>
              <a:endParaRPr lang="es-MX" sz="1400" b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4738710"/>
            <a:ext cx="7943880" cy="833430"/>
          </a:xfrm>
        </p:spPr>
        <p:txBody>
          <a:bodyPr/>
          <a:lstStyle/>
          <a:p>
            <a:pPr lvl="0" algn="ctr"/>
            <a:r>
              <a:rPr lang="es-MX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3. MOMENTOS CONTABLES DE LOS INGRESOS.</a:t>
            </a:r>
            <a:r>
              <a:rPr lang="es-MX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pic>
        <p:nvPicPr>
          <p:cNvPr id="6" name="5 Marcador de contenido" descr="13516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1" y="727073"/>
            <a:ext cx="6429420" cy="355918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14290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MOMENTOS CONTABLES DE INGRESOS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graphicFrame>
        <p:nvGraphicFramePr>
          <p:cNvPr id="15" name="14 Diagrama"/>
          <p:cNvGraphicFramePr/>
          <p:nvPr/>
        </p:nvGraphicFramePr>
        <p:xfrm>
          <a:off x="2547966" y="1500174"/>
          <a:ext cx="5595934" cy="3206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7736" y="1714488"/>
            <a:ext cx="1813844" cy="3264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16" y="2857496"/>
            <a:ext cx="1357322" cy="90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18" name="17 CuadroTexto"/>
          <p:cNvSpPr txBox="1"/>
          <p:nvPr/>
        </p:nvSpPr>
        <p:spPr>
          <a:xfrm>
            <a:off x="2500298" y="5786454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i="1" dirty="0" smtClean="0">
                <a:solidFill>
                  <a:srgbClr val="0070C0"/>
                </a:solidFill>
              </a:rPr>
              <a:t>ART. 38 LGCG</a:t>
            </a:r>
          </a:p>
          <a:p>
            <a:pPr algn="r"/>
            <a:r>
              <a:rPr lang="es-MX" sz="1400" b="1" i="1" dirty="0" smtClean="0">
                <a:solidFill>
                  <a:srgbClr val="0070C0"/>
                </a:solidFill>
              </a:rPr>
              <a:t>Documento publicado en DOF el 09 de dic. 2009</a:t>
            </a:r>
            <a:endParaRPr lang="es-MX" sz="1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85728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DOCUMENTACIÓN SOPORTE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8" name="7 Llamada de flecha a la derecha"/>
          <p:cNvSpPr/>
          <p:nvPr/>
        </p:nvSpPr>
        <p:spPr>
          <a:xfrm>
            <a:off x="928694" y="1928801"/>
            <a:ext cx="2357422" cy="3286148"/>
          </a:xfrm>
          <a:prstGeom prst="right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MOMENTOS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CONTABLES</a:t>
            </a:r>
            <a:endParaRPr lang="es-MX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357554" y="1500173"/>
            <a:ext cx="1643074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Estimado</a:t>
            </a:r>
            <a:endParaRPr lang="es-MX" dirty="0"/>
          </a:p>
        </p:txBody>
      </p:sp>
      <p:sp>
        <p:nvSpPr>
          <p:cNvPr id="11" name="10 Pentágono"/>
          <p:cNvSpPr/>
          <p:nvPr/>
        </p:nvSpPr>
        <p:spPr>
          <a:xfrm rot="10800000" flipV="1">
            <a:off x="5143501" y="1428735"/>
            <a:ext cx="2976673" cy="1000132"/>
          </a:xfrm>
          <a:prstGeom prst="homePlate">
            <a:avLst>
              <a:gd name="adj" fmla="val 82368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Ley de Ingresos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3357554" y="2500305"/>
            <a:ext cx="1643074" cy="78581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Modificado</a:t>
            </a:r>
            <a:endParaRPr lang="es-MX" dirty="0"/>
          </a:p>
        </p:txBody>
      </p:sp>
      <p:sp>
        <p:nvSpPr>
          <p:cNvPr id="13" name="12 Pentágono"/>
          <p:cNvSpPr/>
          <p:nvPr/>
        </p:nvSpPr>
        <p:spPr>
          <a:xfrm rot="10800000" flipV="1">
            <a:off x="5143504" y="2500305"/>
            <a:ext cx="3000396" cy="1143008"/>
          </a:xfrm>
          <a:prstGeom prst="homePlate">
            <a:avLst>
              <a:gd name="adj" fmla="val 82368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Decretos de Modificación de la Ley  Ingresos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3357554" y="3714751"/>
            <a:ext cx="1714512" cy="8572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Devengado</a:t>
            </a:r>
            <a:endParaRPr lang="es-MX" dirty="0"/>
          </a:p>
        </p:txBody>
      </p:sp>
      <p:sp>
        <p:nvSpPr>
          <p:cNvPr id="19" name="18 Pentágono"/>
          <p:cNvSpPr/>
          <p:nvPr/>
        </p:nvSpPr>
        <p:spPr>
          <a:xfrm rot="10800000" flipV="1">
            <a:off x="5214942" y="3714751"/>
            <a:ext cx="2919434" cy="1143008"/>
          </a:xfrm>
          <a:prstGeom prst="homePlate">
            <a:avLst>
              <a:gd name="adj" fmla="val 82368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Derecho jurídico al cobro.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3357554" y="4929197"/>
            <a:ext cx="1785950" cy="92869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Recaudado</a:t>
            </a:r>
            <a:endParaRPr lang="es-MX" dirty="0"/>
          </a:p>
        </p:txBody>
      </p:sp>
      <p:sp>
        <p:nvSpPr>
          <p:cNvPr id="21" name="20 Pentágono"/>
          <p:cNvSpPr/>
          <p:nvPr/>
        </p:nvSpPr>
        <p:spPr>
          <a:xfrm rot="10800000" flipV="1">
            <a:off x="5286380" y="4929197"/>
            <a:ext cx="2857520" cy="1000132"/>
          </a:xfrm>
          <a:prstGeom prst="homePlate">
            <a:avLst>
              <a:gd name="adj" fmla="val 82368"/>
            </a:avLst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Cobro en efectivo o cualquier otro medio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14290"/>
            <a:ext cx="7500990" cy="1071570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MX" sz="2400" b="1" dirty="0" smtClean="0"/>
              <a:t>REGISTROS CONTABLES Y PRESUPUESTALES (INGRESOS)</a:t>
            </a:r>
            <a:endParaRPr lang="es-MX" sz="24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15" name="14 Rectángulo redondeado"/>
          <p:cNvSpPr/>
          <p:nvPr/>
        </p:nvSpPr>
        <p:spPr>
          <a:xfrm>
            <a:off x="1095524" y="2731013"/>
            <a:ext cx="3762126" cy="58144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</a:rPr>
              <a:t>8.1.1 Estimado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542010" y="2719392"/>
            <a:ext cx="647258" cy="5937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7" name="16 Rectángulo redondeado"/>
          <p:cNvSpPr/>
          <p:nvPr/>
        </p:nvSpPr>
        <p:spPr>
          <a:xfrm>
            <a:off x="1113514" y="3385208"/>
            <a:ext cx="3762126" cy="58144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</a:rPr>
              <a:t>8.1.3 Modificado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542010" y="3373442"/>
            <a:ext cx="647258" cy="5937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2" name="21 Rectángulo redondeado"/>
          <p:cNvSpPr/>
          <p:nvPr/>
        </p:nvSpPr>
        <p:spPr>
          <a:xfrm>
            <a:off x="1113514" y="4031966"/>
            <a:ext cx="3762126" cy="58144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</a:rPr>
              <a:t>8.1.4 Devengado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23" name="22 Elipse"/>
          <p:cNvSpPr/>
          <p:nvPr/>
        </p:nvSpPr>
        <p:spPr>
          <a:xfrm>
            <a:off x="542010" y="4021142"/>
            <a:ext cx="647258" cy="59213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1113514" y="4678724"/>
            <a:ext cx="3762126" cy="58144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</a:rPr>
              <a:t>8.1.5 Recaudado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25" name="24 Elipse"/>
          <p:cNvSpPr/>
          <p:nvPr/>
        </p:nvSpPr>
        <p:spPr>
          <a:xfrm>
            <a:off x="542010" y="4667255"/>
            <a:ext cx="648799" cy="59213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470572" y="2013370"/>
            <a:ext cx="4815808" cy="4154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Cuentas de Orden Presupuestarias</a:t>
            </a:r>
            <a:r>
              <a:rPr lang="es-MX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MX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867408" y="2000240"/>
            <a:ext cx="2776558" cy="41549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1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Cuentas Contables:</a:t>
            </a:r>
            <a:endParaRPr lang="es-MX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5572132" y="4000504"/>
            <a:ext cx="3286148" cy="58144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 smtClean="0">
                <a:solidFill>
                  <a:schemeClr val="tx1"/>
                </a:solidFill>
              </a:rPr>
              <a:t>4 Ingresos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5572132" y="4704944"/>
            <a:ext cx="3286148" cy="581444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 smtClean="0">
                <a:solidFill>
                  <a:schemeClr val="tx1"/>
                </a:solidFill>
              </a:rPr>
              <a:t>1 Activo/ 1.1.1.2 Bancos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14290"/>
            <a:ext cx="7500990" cy="1071570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MX" sz="2400" b="1" dirty="0" smtClean="0"/>
              <a:t>REGISTROS CONTABLES Y PRESUPUESTALES (INGRESOS)</a:t>
            </a:r>
            <a:endParaRPr lang="es-MX" sz="2400" b="1" dirty="0"/>
          </a:p>
        </p:txBody>
      </p:sp>
      <p:grpSp>
        <p:nvGrpSpPr>
          <p:cNvPr id="135" name="25 Grupo"/>
          <p:cNvGrpSpPr/>
          <p:nvPr/>
        </p:nvGrpSpPr>
        <p:grpSpPr>
          <a:xfrm>
            <a:off x="716058" y="1918256"/>
            <a:ext cx="1584176" cy="864096"/>
            <a:chOff x="3563888" y="1700808"/>
            <a:chExt cx="1584176" cy="864096"/>
          </a:xfrm>
        </p:grpSpPr>
        <p:cxnSp>
          <p:nvCxnSpPr>
            <p:cNvPr id="136" name="135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136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137 Grupo"/>
          <p:cNvGrpSpPr/>
          <p:nvPr/>
        </p:nvGrpSpPr>
        <p:grpSpPr>
          <a:xfrm>
            <a:off x="716058" y="3993664"/>
            <a:ext cx="1584176" cy="864096"/>
            <a:chOff x="3563888" y="1700808"/>
            <a:chExt cx="1584176" cy="864096"/>
          </a:xfrm>
        </p:grpSpPr>
        <p:cxnSp>
          <p:nvCxnSpPr>
            <p:cNvPr id="139" name="138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139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140 Grupo"/>
          <p:cNvGrpSpPr/>
          <p:nvPr/>
        </p:nvGrpSpPr>
        <p:grpSpPr>
          <a:xfrm>
            <a:off x="2588266" y="1918256"/>
            <a:ext cx="1584176" cy="1010678"/>
            <a:chOff x="3563888" y="1700808"/>
            <a:chExt cx="1584176" cy="864096"/>
          </a:xfrm>
        </p:grpSpPr>
        <p:cxnSp>
          <p:nvCxnSpPr>
            <p:cNvPr id="142" name="141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142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143 Grupo"/>
          <p:cNvGrpSpPr/>
          <p:nvPr/>
        </p:nvGrpSpPr>
        <p:grpSpPr>
          <a:xfrm>
            <a:off x="4604490" y="1918256"/>
            <a:ext cx="1584176" cy="864096"/>
            <a:chOff x="3563888" y="1700808"/>
            <a:chExt cx="1584176" cy="864096"/>
          </a:xfrm>
        </p:grpSpPr>
        <p:cxnSp>
          <p:nvCxnSpPr>
            <p:cNvPr id="145" name="144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145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37 Grupo"/>
          <p:cNvGrpSpPr/>
          <p:nvPr/>
        </p:nvGrpSpPr>
        <p:grpSpPr>
          <a:xfrm>
            <a:off x="6620714" y="1918256"/>
            <a:ext cx="1584176" cy="1153554"/>
            <a:chOff x="3563888" y="1700808"/>
            <a:chExt cx="1584176" cy="864096"/>
          </a:xfrm>
        </p:grpSpPr>
        <p:cxnSp>
          <p:nvCxnSpPr>
            <p:cNvPr id="148" name="147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148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40 Grupo"/>
          <p:cNvGrpSpPr/>
          <p:nvPr/>
        </p:nvGrpSpPr>
        <p:grpSpPr>
          <a:xfrm>
            <a:off x="6692722" y="3993664"/>
            <a:ext cx="1584176" cy="864096"/>
            <a:chOff x="3563888" y="1700808"/>
            <a:chExt cx="1584176" cy="864096"/>
          </a:xfrm>
        </p:grpSpPr>
        <p:cxnSp>
          <p:nvCxnSpPr>
            <p:cNvPr id="151" name="150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151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43 Grupo"/>
          <p:cNvGrpSpPr/>
          <p:nvPr/>
        </p:nvGrpSpPr>
        <p:grpSpPr>
          <a:xfrm>
            <a:off x="4676498" y="3993664"/>
            <a:ext cx="1584176" cy="864096"/>
            <a:chOff x="3563888" y="1700808"/>
            <a:chExt cx="1584176" cy="864096"/>
          </a:xfrm>
        </p:grpSpPr>
        <p:cxnSp>
          <p:nvCxnSpPr>
            <p:cNvPr id="154" name="153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154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46 Grupo"/>
          <p:cNvGrpSpPr/>
          <p:nvPr/>
        </p:nvGrpSpPr>
        <p:grpSpPr>
          <a:xfrm>
            <a:off x="2588266" y="3993664"/>
            <a:ext cx="1584176" cy="864096"/>
            <a:chOff x="3563888" y="1700808"/>
            <a:chExt cx="1584176" cy="864096"/>
          </a:xfrm>
        </p:grpSpPr>
        <p:cxnSp>
          <p:nvCxnSpPr>
            <p:cNvPr id="157" name="156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157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9" name="158 CuadroTexto"/>
          <p:cNvSpPr txBox="1"/>
          <p:nvPr/>
        </p:nvSpPr>
        <p:spPr>
          <a:xfrm>
            <a:off x="604532" y="1239836"/>
            <a:ext cx="18408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811</a:t>
            </a:r>
          </a:p>
          <a:p>
            <a:pPr algn="ctr"/>
            <a:r>
              <a:rPr lang="es-MX" sz="1400" dirty="0" smtClean="0"/>
              <a:t>Ley de Ingresos Estimada</a:t>
            </a:r>
          </a:p>
        </p:txBody>
      </p:sp>
      <p:sp>
        <p:nvSpPr>
          <p:cNvPr id="160" name="159 CuadroTexto"/>
          <p:cNvSpPr txBox="1"/>
          <p:nvPr/>
        </p:nvSpPr>
        <p:spPr>
          <a:xfrm>
            <a:off x="2373382" y="1214706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812</a:t>
            </a:r>
          </a:p>
          <a:p>
            <a:pPr algn="ctr"/>
            <a:r>
              <a:rPr lang="es-MX" sz="1400" dirty="0" smtClean="0"/>
              <a:t>Ley de Ingresos por Ejecutar</a:t>
            </a:r>
            <a:endParaRPr lang="es-MX" sz="1000" dirty="0"/>
          </a:p>
        </p:txBody>
      </p:sp>
      <p:sp>
        <p:nvSpPr>
          <p:cNvPr id="161" name="160 CuadroTexto"/>
          <p:cNvSpPr txBox="1"/>
          <p:nvPr/>
        </p:nvSpPr>
        <p:spPr>
          <a:xfrm>
            <a:off x="4389606" y="1214422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813</a:t>
            </a:r>
          </a:p>
          <a:p>
            <a:pPr algn="ctr"/>
            <a:r>
              <a:rPr lang="es-MX" sz="1400" dirty="0" smtClean="0"/>
              <a:t>Ley de Ingresos Modificada</a:t>
            </a:r>
            <a:endParaRPr lang="es-MX" sz="1000" dirty="0"/>
          </a:p>
        </p:txBody>
      </p:sp>
      <p:sp>
        <p:nvSpPr>
          <p:cNvPr id="162" name="161 CuadroTexto"/>
          <p:cNvSpPr txBox="1"/>
          <p:nvPr/>
        </p:nvSpPr>
        <p:spPr>
          <a:xfrm>
            <a:off x="6404690" y="1214422"/>
            <a:ext cx="2199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814</a:t>
            </a:r>
          </a:p>
          <a:p>
            <a:pPr algn="ctr"/>
            <a:r>
              <a:rPr lang="es-MX" sz="1400" dirty="0" smtClean="0"/>
              <a:t>Ley de Ingresos Devengada</a:t>
            </a:r>
            <a:endParaRPr lang="es-MX" sz="1000" dirty="0"/>
          </a:p>
        </p:txBody>
      </p:sp>
      <p:sp>
        <p:nvSpPr>
          <p:cNvPr id="163" name="162 CuadroTexto"/>
          <p:cNvSpPr txBox="1"/>
          <p:nvPr/>
        </p:nvSpPr>
        <p:spPr>
          <a:xfrm>
            <a:off x="500034" y="3275864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815</a:t>
            </a:r>
          </a:p>
          <a:p>
            <a:pPr algn="ctr"/>
            <a:r>
              <a:rPr lang="es-MX" sz="1400" dirty="0" smtClean="0"/>
              <a:t>Ley de Ingresos Recaudada</a:t>
            </a:r>
            <a:endParaRPr lang="es-MX" sz="1000" dirty="0"/>
          </a:p>
        </p:txBody>
      </p:sp>
      <p:sp>
        <p:nvSpPr>
          <p:cNvPr id="164" name="163 CuadroTexto"/>
          <p:cNvSpPr txBox="1"/>
          <p:nvPr/>
        </p:nvSpPr>
        <p:spPr>
          <a:xfrm>
            <a:off x="2246466" y="3275864"/>
            <a:ext cx="22145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1124</a:t>
            </a:r>
          </a:p>
          <a:p>
            <a:pPr algn="ctr"/>
            <a:r>
              <a:rPr lang="es-MX" sz="1400" dirty="0" smtClean="0"/>
              <a:t>Ingresos por Recuperar a Corto Plazo</a:t>
            </a:r>
          </a:p>
        </p:txBody>
      </p:sp>
      <p:sp>
        <p:nvSpPr>
          <p:cNvPr id="165" name="164 CuadroTexto"/>
          <p:cNvSpPr txBox="1"/>
          <p:nvPr/>
        </p:nvSpPr>
        <p:spPr>
          <a:xfrm>
            <a:off x="4532482" y="3214686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4112</a:t>
            </a:r>
          </a:p>
          <a:p>
            <a:pPr algn="ctr"/>
            <a:r>
              <a:rPr lang="es-MX" sz="1400" dirty="0" smtClean="0"/>
              <a:t>Impuestos sobre el Patrimonio</a:t>
            </a:r>
          </a:p>
        </p:txBody>
      </p:sp>
      <p:sp>
        <p:nvSpPr>
          <p:cNvPr id="166" name="165 CuadroTexto"/>
          <p:cNvSpPr txBox="1"/>
          <p:nvPr/>
        </p:nvSpPr>
        <p:spPr>
          <a:xfrm>
            <a:off x="6675622" y="342900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1112</a:t>
            </a:r>
          </a:p>
          <a:p>
            <a:pPr algn="ctr"/>
            <a:r>
              <a:rPr lang="es-MX" sz="1400" dirty="0" smtClean="0"/>
              <a:t>Bancos / Tesorería</a:t>
            </a:r>
            <a:endParaRPr lang="es-MX" sz="1400" dirty="0"/>
          </a:p>
        </p:txBody>
      </p:sp>
      <p:sp>
        <p:nvSpPr>
          <p:cNvPr id="167" name="166 CuadroTexto"/>
          <p:cNvSpPr txBox="1"/>
          <p:nvPr/>
        </p:nvSpPr>
        <p:spPr>
          <a:xfrm>
            <a:off x="960582" y="194094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1) 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167 CuadroTexto"/>
          <p:cNvSpPr txBox="1"/>
          <p:nvPr/>
        </p:nvSpPr>
        <p:spPr>
          <a:xfrm>
            <a:off x="3318036" y="1928802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(1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168 CuadroTexto"/>
          <p:cNvSpPr txBox="1"/>
          <p:nvPr/>
        </p:nvSpPr>
        <p:spPr>
          <a:xfrm>
            <a:off x="4818234" y="1953086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2)  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169 CuadroTexto"/>
          <p:cNvSpPr txBox="1"/>
          <p:nvPr/>
        </p:nvSpPr>
        <p:spPr>
          <a:xfrm>
            <a:off x="7390002" y="195308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(4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1" name="170 CuadroTexto"/>
          <p:cNvSpPr txBox="1"/>
          <p:nvPr/>
        </p:nvSpPr>
        <p:spPr>
          <a:xfrm>
            <a:off x="1532086" y="4009257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(5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171 CuadroTexto"/>
          <p:cNvSpPr txBox="1"/>
          <p:nvPr/>
        </p:nvSpPr>
        <p:spPr>
          <a:xfrm>
            <a:off x="2532218" y="4000504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4a) 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172 CuadroTexto"/>
          <p:cNvSpPr txBox="1"/>
          <p:nvPr/>
        </p:nvSpPr>
        <p:spPr>
          <a:xfrm>
            <a:off x="5389738" y="4000504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(4a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173 CuadroTexto"/>
          <p:cNvSpPr txBox="1"/>
          <p:nvPr/>
        </p:nvSpPr>
        <p:spPr>
          <a:xfrm>
            <a:off x="6675622" y="4000504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 5a)  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174 CuadroTexto"/>
          <p:cNvSpPr txBox="1"/>
          <p:nvPr/>
        </p:nvSpPr>
        <p:spPr>
          <a:xfrm>
            <a:off x="3389474" y="2214554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(2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6" name="175 CuadroTexto"/>
          <p:cNvSpPr txBox="1"/>
          <p:nvPr/>
        </p:nvSpPr>
        <p:spPr>
          <a:xfrm>
            <a:off x="2746532" y="1928802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4) 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176 CuadroTexto"/>
          <p:cNvSpPr txBox="1"/>
          <p:nvPr/>
        </p:nvSpPr>
        <p:spPr>
          <a:xfrm>
            <a:off x="6675622" y="1928802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 5)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177 CuadroTexto"/>
          <p:cNvSpPr txBox="1"/>
          <p:nvPr/>
        </p:nvSpPr>
        <p:spPr>
          <a:xfrm>
            <a:off x="3389474" y="4000504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(5a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178 CuadroTexto"/>
          <p:cNvSpPr txBox="1"/>
          <p:nvPr/>
        </p:nvSpPr>
        <p:spPr>
          <a:xfrm>
            <a:off x="3960978" y="5039218"/>
            <a:ext cx="503657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s-MX" sz="1400" dirty="0" smtClean="0"/>
              <a:t>Ley de Ingresos Estimada </a:t>
            </a:r>
          </a:p>
          <a:p>
            <a:pPr marL="342900" indent="-342900">
              <a:buAutoNum type="arabicParenBoth"/>
            </a:pPr>
            <a:r>
              <a:rPr lang="es-MX" sz="1400" dirty="0" smtClean="0"/>
              <a:t>Modificación positiva a la Ley de Ingresos Estimada</a:t>
            </a:r>
          </a:p>
          <a:p>
            <a:pPr marL="342900" indent="-342900">
              <a:buAutoNum type="arabicParenBoth"/>
            </a:pPr>
            <a:r>
              <a:rPr lang="es-MX" sz="1400" dirty="0" smtClean="0"/>
              <a:t>Modificación negativa a la Ley de Ingresos Estimada</a:t>
            </a:r>
          </a:p>
          <a:p>
            <a:pPr marL="342900" indent="-342900">
              <a:buAutoNum type="arabicParenBoth"/>
            </a:pPr>
            <a:r>
              <a:rPr lang="es-MX" sz="1400" dirty="0" smtClean="0"/>
              <a:t>Se devenga impuestos patrimoniales</a:t>
            </a:r>
          </a:p>
          <a:p>
            <a:pPr marL="342900" indent="-342900"/>
            <a:r>
              <a:rPr lang="es-MX" sz="1400" dirty="0" smtClean="0"/>
              <a:t>(4a) Registro automático del devengo patrimonial</a:t>
            </a:r>
          </a:p>
          <a:p>
            <a:pPr marL="342900" indent="-342900">
              <a:buAutoNum type="arabicParenBoth" startAt="5"/>
            </a:pPr>
            <a:r>
              <a:rPr lang="es-MX" sz="1400" dirty="0" smtClean="0"/>
              <a:t>Se recauda por concepto de impuestos patrimoniales</a:t>
            </a:r>
          </a:p>
          <a:p>
            <a:pPr marL="342900" indent="-342900"/>
            <a:r>
              <a:rPr lang="es-MX" sz="1400" dirty="0" smtClean="0"/>
              <a:t>(5a)  Registro automático del pago patrimonial</a:t>
            </a:r>
            <a:endParaRPr lang="es-MX" sz="1400" dirty="0"/>
          </a:p>
        </p:txBody>
      </p:sp>
      <p:sp>
        <p:nvSpPr>
          <p:cNvPr id="180" name="179 CuadroTexto"/>
          <p:cNvSpPr txBox="1"/>
          <p:nvPr/>
        </p:nvSpPr>
        <p:spPr>
          <a:xfrm>
            <a:off x="5246862" y="1928802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(3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180 CuadroTexto"/>
          <p:cNvSpPr txBox="1"/>
          <p:nvPr/>
        </p:nvSpPr>
        <p:spPr>
          <a:xfrm>
            <a:off x="3318036" y="2509059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MX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(3 R </a:t>
            </a:r>
            <a:endParaRPr lang="es-MX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181 Elipse"/>
          <p:cNvSpPr/>
          <p:nvPr/>
        </p:nvSpPr>
        <p:spPr>
          <a:xfrm>
            <a:off x="6715140" y="1923672"/>
            <a:ext cx="648072" cy="648072"/>
          </a:xfrm>
          <a:prstGeom prst="ellipse">
            <a:avLst/>
          </a:prstGeom>
          <a:noFill/>
          <a:ln w="44450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sp>
        <p:nvSpPr>
          <p:cNvPr id="183" name="182 Elipse"/>
          <p:cNvSpPr/>
          <p:nvPr/>
        </p:nvSpPr>
        <p:spPr>
          <a:xfrm>
            <a:off x="3428992" y="4000504"/>
            <a:ext cx="648072" cy="648072"/>
          </a:xfrm>
          <a:prstGeom prst="ellipse">
            <a:avLst/>
          </a:prstGeom>
          <a:noFill/>
          <a:ln w="44450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sp>
        <p:nvSpPr>
          <p:cNvPr id="184" name="183 Elipse"/>
          <p:cNvSpPr/>
          <p:nvPr/>
        </p:nvSpPr>
        <p:spPr>
          <a:xfrm>
            <a:off x="6786578" y="4000504"/>
            <a:ext cx="648072" cy="648072"/>
          </a:xfrm>
          <a:prstGeom prst="ellipse">
            <a:avLst/>
          </a:prstGeom>
          <a:noFill/>
          <a:ln w="44450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sp>
        <p:nvSpPr>
          <p:cNvPr id="185" name="184 Elipse"/>
          <p:cNvSpPr/>
          <p:nvPr/>
        </p:nvSpPr>
        <p:spPr>
          <a:xfrm>
            <a:off x="7429520" y="1928802"/>
            <a:ext cx="648072" cy="648072"/>
          </a:xfrm>
          <a:prstGeom prst="ellipse">
            <a:avLst/>
          </a:prstGeom>
          <a:noFill/>
          <a:ln w="44450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sp>
        <p:nvSpPr>
          <p:cNvPr id="186" name="185 Elipse"/>
          <p:cNvSpPr/>
          <p:nvPr/>
        </p:nvSpPr>
        <p:spPr>
          <a:xfrm>
            <a:off x="2643174" y="3995374"/>
            <a:ext cx="648072" cy="648072"/>
          </a:xfrm>
          <a:prstGeom prst="ellipse">
            <a:avLst/>
          </a:prstGeom>
          <a:noFill/>
          <a:ln w="44450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sp>
        <p:nvSpPr>
          <p:cNvPr id="187" name="186 Elipse"/>
          <p:cNvSpPr/>
          <p:nvPr/>
        </p:nvSpPr>
        <p:spPr>
          <a:xfrm>
            <a:off x="5429256" y="3995374"/>
            <a:ext cx="648072" cy="648072"/>
          </a:xfrm>
          <a:prstGeom prst="ellipse">
            <a:avLst/>
          </a:prstGeom>
          <a:noFill/>
          <a:ln w="44450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  <p:sp>
        <p:nvSpPr>
          <p:cNvPr id="188" name="187 Elipse"/>
          <p:cNvSpPr/>
          <p:nvPr/>
        </p:nvSpPr>
        <p:spPr>
          <a:xfrm>
            <a:off x="1500166" y="4000504"/>
            <a:ext cx="648072" cy="648072"/>
          </a:xfrm>
          <a:prstGeom prst="ellipse">
            <a:avLst/>
          </a:prstGeom>
          <a:noFill/>
          <a:ln w="44450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80" grpId="0"/>
      <p:bldP spid="181" grpId="0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14290"/>
            <a:ext cx="7500990" cy="1143008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REFORMA A LOS MOMENTOS CONTABLES</a:t>
            </a:r>
          </a:p>
          <a:p>
            <a:pPr algn="ctr"/>
            <a:r>
              <a:rPr lang="es-MX" sz="2400" b="1" dirty="0" smtClean="0"/>
              <a:t>(INGRESOS)</a:t>
            </a:r>
            <a:endParaRPr lang="es-MX" sz="2400" b="1" dirty="0"/>
          </a:p>
        </p:txBody>
      </p:sp>
      <p:sp>
        <p:nvSpPr>
          <p:cNvPr id="3" name="2 Rectángulo redondeado"/>
          <p:cNvSpPr/>
          <p:nvPr/>
        </p:nvSpPr>
        <p:spPr>
          <a:xfrm>
            <a:off x="1071538" y="1504419"/>
            <a:ext cx="3875422" cy="58144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</a:rPr>
              <a:t>     Ingresos Estimados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4" name="3 Elipse"/>
          <p:cNvSpPr/>
          <p:nvPr/>
        </p:nvSpPr>
        <p:spPr>
          <a:xfrm>
            <a:off x="732338" y="1492798"/>
            <a:ext cx="666750" cy="593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071538" y="2218799"/>
            <a:ext cx="3875422" cy="58144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  </a:t>
            </a:r>
            <a:r>
              <a:rPr lang="es-MX" sz="2000" b="1" dirty="0" smtClean="0">
                <a:solidFill>
                  <a:schemeClr val="tx1"/>
                </a:solidFill>
              </a:rPr>
              <a:t>   Ingresos</a:t>
            </a:r>
            <a:r>
              <a:rPr lang="es-ES" sz="2000" b="1" dirty="0" smtClean="0">
                <a:solidFill>
                  <a:schemeClr val="tx1"/>
                </a:solidFill>
              </a:rPr>
              <a:t> Modificados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732069" y="2207033"/>
            <a:ext cx="666750" cy="593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415592" y="2948248"/>
            <a:ext cx="3585036" cy="58144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    </a:t>
            </a:r>
            <a:r>
              <a:rPr lang="es-ES" sz="2000" b="1" dirty="0" smtClean="0">
                <a:solidFill>
                  <a:schemeClr val="tx1"/>
                </a:solidFill>
              </a:rPr>
              <a:t>Ingresos Devengados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428728" y="3576121"/>
            <a:ext cx="3571900" cy="58144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    </a:t>
            </a:r>
            <a:r>
              <a:rPr lang="es-ES" sz="2000" b="1" dirty="0" smtClean="0">
                <a:solidFill>
                  <a:schemeClr val="tx1"/>
                </a:solidFill>
              </a:rPr>
              <a:t>Ingresos Recaudados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357158" y="2933179"/>
            <a:ext cx="1285883" cy="128163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1" name="10 Flecha derecha"/>
          <p:cNvSpPr/>
          <p:nvPr/>
        </p:nvSpPr>
        <p:spPr>
          <a:xfrm>
            <a:off x="5143504" y="3076055"/>
            <a:ext cx="500066" cy="92869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5715008" y="3196612"/>
            <a:ext cx="3286148" cy="344709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000" b="1" dirty="0" smtClean="0"/>
              <a:t>SIMULTANEO:</a:t>
            </a:r>
          </a:p>
          <a:p>
            <a:r>
              <a:rPr lang="es-MX" sz="2000" dirty="0" smtClean="0">
                <a:latin typeface="Cambria" pitchFamily="18" charset="0"/>
              </a:rPr>
              <a:t>Impuestos, cuotas y aportaciones de seguridad social, contribuciones de mejoras, derechos, productos, aprovechamientos, participaciones, recursos por convenios e ingresos por financiamientos.</a:t>
            </a:r>
            <a:endParaRPr lang="es-MX" sz="2000" b="1" dirty="0" smtClean="0"/>
          </a:p>
          <a:p>
            <a:endParaRPr lang="es-MX" sz="20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71472" y="5191796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i="1" dirty="0" smtClean="0">
                <a:solidFill>
                  <a:srgbClr val="0070C0"/>
                </a:solidFill>
              </a:rPr>
              <a:t>ART. 38 LGCG</a:t>
            </a:r>
          </a:p>
          <a:p>
            <a:pPr algn="r"/>
            <a:r>
              <a:rPr lang="es-MX" sz="1400" b="1" i="1" dirty="0" smtClean="0">
                <a:solidFill>
                  <a:srgbClr val="0070C0"/>
                </a:solidFill>
              </a:rPr>
              <a:t>Documento publicado en DOF el 08 de ago. 2013</a:t>
            </a:r>
            <a:endParaRPr lang="es-MX" sz="1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14290"/>
            <a:ext cx="7500990" cy="1143008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/>
              <a:t>REFORMA A LOS MOMENTOS CONTABLES</a:t>
            </a:r>
          </a:p>
          <a:p>
            <a:pPr algn="ctr"/>
            <a:r>
              <a:rPr lang="es-MX" sz="2400" b="1" dirty="0" smtClean="0"/>
              <a:t>(INGRESOS)</a:t>
            </a:r>
            <a:endParaRPr lang="es-MX" sz="2400" b="1" dirty="0"/>
          </a:p>
        </p:txBody>
      </p:sp>
      <p:sp>
        <p:nvSpPr>
          <p:cNvPr id="57" name="56 Rectángulo redondeado"/>
          <p:cNvSpPr/>
          <p:nvPr/>
        </p:nvSpPr>
        <p:spPr>
          <a:xfrm>
            <a:off x="982379" y="1702955"/>
            <a:ext cx="3875422" cy="58144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</a:rPr>
              <a:t>     Ingresos Estimados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58" name="57 Elipse"/>
          <p:cNvSpPr/>
          <p:nvPr/>
        </p:nvSpPr>
        <p:spPr>
          <a:xfrm>
            <a:off x="643179" y="1691334"/>
            <a:ext cx="666750" cy="593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9" name="58 Rectángulo redondeado"/>
          <p:cNvSpPr/>
          <p:nvPr/>
        </p:nvSpPr>
        <p:spPr>
          <a:xfrm>
            <a:off x="982379" y="2417335"/>
            <a:ext cx="3875422" cy="58144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  </a:t>
            </a:r>
            <a:r>
              <a:rPr lang="es-MX" sz="2000" b="1" dirty="0" smtClean="0">
                <a:solidFill>
                  <a:schemeClr val="tx1"/>
                </a:solidFill>
              </a:rPr>
              <a:t>   Ingresos</a:t>
            </a:r>
            <a:r>
              <a:rPr lang="es-ES" sz="2000" b="1" dirty="0" smtClean="0">
                <a:solidFill>
                  <a:schemeClr val="tx1"/>
                </a:solidFill>
              </a:rPr>
              <a:t> Modificados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60" name="59 Elipse"/>
          <p:cNvSpPr/>
          <p:nvPr/>
        </p:nvSpPr>
        <p:spPr>
          <a:xfrm>
            <a:off x="642910" y="2405569"/>
            <a:ext cx="666750" cy="593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61" name="60 Rectángulo redondeado"/>
          <p:cNvSpPr/>
          <p:nvPr/>
        </p:nvSpPr>
        <p:spPr>
          <a:xfrm>
            <a:off x="1112119" y="3181592"/>
            <a:ext cx="3727912" cy="58144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    </a:t>
            </a:r>
            <a:r>
              <a:rPr lang="es-ES" sz="2000" b="1" dirty="0" smtClean="0">
                <a:solidFill>
                  <a:schemeClr val="tx1"/>
                </a:solidFill>
              </a:rPr>
              <a:t>Ingresos Devengados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62" name="61 Rectángulo redondeado"/>
          <p:cNvSpPr/>
          <p:nvPr/>
        </p:nvSpPr>
        <p:spPr>
          <a:xfrm>
            <a:off x="1077625" y="3955129"/>
            <a:ext cx="3762406" cy="58144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tx1"/>
                </a:solidFill>
              </a:rPr>
              <a:t>    </a:t>
            </a:r>
            <a:r>
              <a:rPr lang="es-ES" sz="2000" b="1" dirty="0" smtClean="0">
                <a:solidFill>
                  <a:schemeClr val="tx1"/>
                </a:solidFill>
              </a:rPr>
              <a:t>Ingresos Recaudados</a:t>
            </a:r>
            <a:endParaRPr lang="es-ES" sz="2000" b="1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1"/>
              </a:solidFill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5143504" y="1977086"/>
            <a:ext cx="3500462" cy="224676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000" b="1" dirty="0" smtClean="0"/>
              <a:t>REGISTRO INDIVIDUAL:</a:t>
            </a:r>
          </a:p>
          <a:p>
            <a:pPr>
              <a:lnSpc>
                <a:spcPct val="150000"/>
              </a:lnSpc>
            </a:pPr>
            <a:endParaRPr lang="es-MX" sz="2000" b="1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</a:pPr>
            <a:r>
              <a:rPr lang="es-MX" sz="2000" b="1" dirty="0" smtClean="0">
                <a:latin typeface="Cambria" pitchFamily="18" charset="0"/>
              </a:rPr>
              <a:t>Tratándose de ingresos por venta de bienes y servicios e ingresos por aportaciones</a:t>
            </a:r>
            <a:endParaRPr lang="es-MX" sz="2000" b="1" dirty="0"/>
          </a:p>
        </p:txBody>
      </p:sp>
      <p:sp>
        <p:nvSpPr>
          <p:cNvPr id="64" name="63 Elipse"/>
          <p:cNvSpPr/>
          <p:nvPr/>
        </p:nvSpPr>
        <p:spPr>
          <a:xfrm>
            <a:off x="672819" y="3191532"/>
            <a:ext cx="666750" cy="593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65" name="64 Elipse"/>
          <p:cNvSpPr/>
          <p:nvPr/>
        </p:nvSpPr>
        <p:spPr>
          <a:xfrm>
            <a:off x="696627" y="3955129"/>
            <a:ext cx="666750" cy="593725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66" name="65 CuadroTexto"/>
          <p:cNvSpPr txBox="1"/>
          <p:nvPr/>
        </p:nvSpPr>
        <p:spPr>
          <a:xfrm>
            <a:off x="4143372" y="5357826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i="1" dirty="0" smtClean="0">
                <a:solidFill>
                  <a:srgbClr val="0070C0"/>
                </a:solidFill>
              </a:rPr>
              <a:t>ART. 38 LGCG</a:t>
            </a:r>
          </a:p>
          <a:p>
            <a:pPr algn="r"/>
            <a:r>
              <a:rPr lang="es-MX" sz="1400" b="1" i="1" dirty="0" smtClean="0">
                <a:solidFill>
                  <a:srgbClr val="0070C0"/>
                </a:solidFill>
              </a:rPr>
              <a:t>Documento publicado en DOF el 08 de ago. 2013</a:t>
            </a:r>
            <a:endParaRPr lang="es-MX" sz="1400" b="1" i="1" dirty="0">
              <a:solidFill>
                <a:srgbClr val="0070C0"/>
              </a:solidFill>
            </a:endParaRPr>
          </a:p>
        </p:txBody>
      </p:sp>
      <p:pic>
        <p:nvPicPr>
          <p:cNvPr id="67" name="66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4738710"/>
            <a:ext cx="7943880" cy="833430"/>
          </a:xfrm>
        </p:spPr>
        <p:txBody>
          <a:bodyPr/>
          <a:lstStyle/>
          <a:p>
            <a:pPr lvl="0" algn="ctr"/>
            <a:r>
              <a:rPr lang="es-MX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1. CLASIFICADOR PRESUPUESTARIO DE INGRESOS.</a:t>
            </a:r>
            <a:r>
              <a:rPr lang="es-MX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pic>
        <p:nvPicPr>
          <p:cNvPr id="5" name="4 Marcador de contenido" descr="balance-ucav-curso (1)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928670"/>
            <a:ext cx="6429420" cy="3429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214290"/>
            <a:ext cx="7500990" cy="1071570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Cambria" pitchFamily="18" charset="0"/>
              </a:rPr>
              <a:t> </a:t>
            </a:r>
            <a:r>
              <a:rPr lang="es-MX" sz="2400" b="1" dirty="0" smtClean="0"/>
              <a:t>REGISTROS CONTABLES Y PRESUPUESTALES (REFORMA INGRESOS)</a:t>
            </a:r>
            <a:endParaRPr lang="es-MX" sz="2400" b="1" dirty="0"/>
          </a:p>
        </p:txBody>
      </p:sp>
      <p:grpSp>
        <p:nvGrpSpPr>
          <p:cNvPr id="57" name="25 Grupo"/>
          <p:cNvGrpSpPr/>
          <p:nvPr/>
        </p:nvGrpSpPr>
        <p:grpSpPr>
          <a:xfrm>
            <a:off x="827014" y="1846818"/>
            <a:ext cx="1584176" cy="864096"/>
            <a:chOff x="3563888" y="1700808"/>
            <a:chExt cx="1584176" cy="864096"/>
          </a:xfrm>
        </p:grpSpPr>
        <p:cxnSp>
          <p:nvCxnSpPr>
            <p:cNvPr id="58" name="57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28 Grupo"/>
          <p:cNvGrpSpPr/>
          <p:nvPr/>
        </p:nvGrpSpPr>
        <p:grpSpPr>
          <a:xfrm>
            <a:off x="827014" y="3922226"/>
            <a:ext cx="1584176" cy="864096"/>
            <a:chOff x="3563888" y="1700808"/>
            <a:chExt cx="1584176" cy="864096"/>
          </a:xfrm>
        </p:grpSpPr>
        <p:cxnSp>
          <p:nvCxnSpPr>
            <p:cNvPr id="61" name="60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31 Grupo"/>
          <p:cNvGrpSpPr/>
          <p:nvPr/>
        </p:nvGrpSpPr>
        <p:grpSpPr>
          <a:xfrm>
            <a:off x="2699222" y="1846818"/>
            <a:ext cx="1584176" cy="1010678"/>
            <a:chOff x="3563888" y="1700808"/>
            <a:chExt cx="1584176" cy="864096"/>
          </a:xfrm>
        </p:grpSpPr>
        <p:cxnSp>
          <p:nvCxnSpPr>
            <p:cNvPr id="64" name="63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34 Grupo"/>
          <p:cNvGrpSpPr/>
          <p:nvPr/>
        </p:nvGrpSpPr>
        <p:grpSpPr>
          <a:xfrm>
            <a:off x="4715446" y="1846818"/>
            <a:ext cx="1584176" cy="864096"/>
            <a:chOff x="3563888" y="1700808"/>
            <a:chExt cx="1584176" cy="864096"/>
          </a:xfrm>
        </p:grpSpPr>
        <p:cxnSp>
          <p:nvCxnSpPr>
            <p:cNvPr id="67" name="66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37 Grupo"/>
          <p:cNvGrpSpPr/>
          <p:nvPr/>
        </p:nvGrpSpPr>
        <p:grpSpPr>
          <a:xfrm>
            <a:off x="6731670" y="1846818"/>
            <a:ext cx="1584176" cy="1153554"/>
            <a:chOff x="3563888" y="1700808"/>
            <a:chExt cx="1584176" cy="864096"/>
          </a:xfrm>
        </p:grpSpPr>
        <p:cxnSp>
          <p:nvCxnSpPr>
            <p:cNvPr id="70" name="69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43 Grupo"/>
          <p:cNvGrpSpPr/>
          <p:nvPr/>
        </p:nvGrpSpPr>
        <p:grpSpPr>
          <a:xfrm>
            <a:off x="4787454" y="3922226"/>
            <a:ext cx="1584176" cy="864096"/>
            <a:chOff x="3563888" y="1700808"/>
            <a:chExt cx="1584176" cy="864096"/>
          </a:xfrm>
        </p:grpSpPr>
        <p:cxnSp>
          <p:nvCxnSpPr>
            <p:cNvPr id="76" name="75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76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46 Grupo"/>
          <p:cNvGrpSpPr/>
          <p:nvPr/>
        </p:nvGrpSpPr>
        <p:grpSpPr>
          <a:xfrm>
            <a:off x="2699222" y="3922226"/>
            <a:ext cx="1584176" cy="864096"/>
            <a:chOff x="3563888" y="1700808"/>
            <a:chExt cx="1584176" cy="864096"/>
          </a:xfrm>
        </p:grpSpPr>
        <p:cxnSp>
          <p:nvCxnSpPr>
            <p:cNvPr id="79" name="78 Conector recto"/>
            <p:cNvCxnSpPr/>
            <p:nvPr/>
          </p:nvCxnSpPr>
          <p:spPr>
            <a:xfrm>
              <a:off x="3563888" y="1700808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79 Conector recto"/>
            <p:cNvCxnSpPr/>
            <p:nvPr/>
          </p:nvCxnSpPr>
          <p:spPr>
            <a:xfrm>
              <a:off x="4338613" y="1700808"/>
              <a:ext cx="17363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80 CuadroTexto"/>
          <p:cNvSpPr txBox="1"/>
          <p:nvPr/>
        </p:nvSpPr>
        <p:spPr>
          <a:xfrm>
            <a:off x="715488" y="1168398"/>
            <a:ext cx="18408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811</a:t>
            </a:r>
          </a:p>
          <a:p>
            <a:pPr algn="ctr"/>
            <a:r>
              <a:rPr lang="es-MX" sz="1400" dirty="0" smtClean="0"/>
              <a:t>Ley de Ingresos Estimada</a:t>
            </a:r>
          </a:p>
        </p:txBody>
      </p:sp>
      <p:sp>
        <p:nvSpPr>
          <p:cNvPr id="82" name="81 CuadroTexto"/>
          <p:cNvSpPr txBox="1"/>
          <p:nvPr/>
        </p:nvSpPr>
        <p:spPr>
          <a:xfrm>
            <a:off x="2484338" y="1143268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812</a:t>
            </a:r>
          </a:p>
          <a:p>
            <a:pPr algn="ctr"/>
            <a:r>
              <a:rPr lang="es-MX" sz="1400" dirty="0" smtClean="0"/>
              <a:t>Ley de Ingresos por Ejecutar</a:t>
            </a:r>
            <a:endParaRPr lang="es-MX" sz="1000" dirty="0"/>
          </a:p>
        </p:txBody>
      </p:sp>
      <p:sp>
        <p:nvSpPr>
          <p:cNvPr id="83" name="82 CuadroTexto"/>
          <p:cNvSpPr txBox="1"/>
          <p:nvPr/>
        </p:nvSpPr>
        <p:spPr>
          <a:xfrm>
            <a:off x="4500562" y="1142984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813</a:t>
            </a:r>
          </a:p>
          <a:p>
            <a:pPr algn="ctr"/>
            <a:r>
              <a:rPr lang="es-MX" sz="1400" dirty="0" smtClean="0"/>
              <a:t>Ley de Ingresos Modificada</a:t>
            </a:r>
            <a:endParaRPr lang="es-MX" sz="1000" dirty="0"/>
          </a:p>
        </p:txBody>
      </p:sp>
      <p:sp>
        <p:nvSpPr>
          <p:cNvPr id="84" name="83 CuadroTexto"/>
          <p:cNvSpPr txBox="1"/>
          <p:nvPr/>
        </p:nvSpPr>
        <p:spPr>
          <a:xfrm>
            <a:off x="6515646" y="1142984"/>
            <a:ext cx="2199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814</a:t>
            </a:r>
          </a:p>
          <a:p>
            <a:pPr algn="ctr"/>
            <a:r>
              <a:rPr lang="es-MX" sz="1400" dirty="0" smtClean="0"/>
              <a:t>Ley de Ingresos Devengada</a:t>
            </a:r>
            <a:endParaRPr lang="es-MX" sz="1000" dirty="0"/>
          </a:p>
        </p:txBody>
      </p:sp>
      <p:sp>
        <p:nvSpPr>
          <p:cNvPr id="85" name="84 CuadroTexto"/>
          <p:cNvSpPr txBox="1"/>
          <p:nvPr/>
        </p:nvSpPr>
        <p:spPr>
          <a:xfrm>
            <a:off x="610990" y="3204426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815</a:t>
            </a:r>
          </a:p>
          <a:p>
            <a:pPr algn="ctr"/>
            <a:r>
              <a:rPr lang="es-MX" sz="1400" dirty="0" smtClean="0"/>
              <a:t>Ley de Ingresos Recaudada</a:t>
            </a:r>
            <a:endParaRPr lang="es-MX" sz="1000" dirty="0"/>
          </a:p>
        </p:txBody>
      </p:sp>
      <p:sp>
        <p:nvSpPr>
          <p:cNvPr id="86" name="85 CuadroTexto"/>
          <p:cNvSpPr txBox="1"/>
          <p:nvPr/>
        </p:nvSpPr>
        <p:spPr>
          <a:xfrm>
            <a:off x="2357422" y="3204426"/>
            <a:ext cx="22145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4112</a:t>
            </a:r>
          </a:p>
          <a:p>
            <a:pPr algn="ctr"/>
            <a:r>
              <a:rPr lang="es-MX" sz="1400" dirty="0" smtClean="0"/>
              <a:t>Impuestos sobre el Patrimonio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4643438" y="314324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1112</a:t>
            </a:r>
          </a:p>
          <a:p>
            <a:pPr algn="ctr"/>
            <a:r>
              <a:rPr lang="es-MX" sz="1400" dirty="0" smtClean="0"/>
              <a:t>Bancos / Tesorería</a:t>
            </a:r>
            <a:endParaRPr lang="es-MX" sz="1400" dirty="0"/>
          </a:p>
        </p:txBody>
      </p:sp>
      <p:sp>
        <p:nvSpPr>
          <p:cNvPr id="89" name="88 CuadroTexto"/>
          <p:cNvSpPr txBox="1"/>
          <p:nvPr/>
        </p:nvSpPr>
        <p:spPr>
          <a:xfrm>
            <a:off x="1071538" y="1869506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1) 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89 CuadroTexto"/>
          <p:cNvSpPr txBox="1"/>
          <p:nvPr/>
        </p:nvSpPr>
        <p:spPr>
          <a:xfrm>
            <a:off x="3428992" y="185736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(1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90 CuadroTexto"/>
          <p:cNvSpPr txBox="1"/>
          <p:nvPr/>
        </p:nvSpPr>
        <p:spPr>
          <a:xfrm>
            <a:off x="4929190" y="1881648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2)  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91 CuadroTexto"/>
          <p:cNvSpPr txBox="1"/>
          <p:nvPr/>
        </p:nvSpPr>
        <p:spPr>
          <a:xfrm>
            <a:off x="7500958" y="1881648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(4-1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92 CuadroTexto"/>
          <p:cNvSpPr txBox="1"/>
          <p:nvPr/>
        </p:nvSpPr>
        <p:spPr>
          <a:xfrm>
            <a:off x="1643042" y="3937819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(4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96 CuadroTexto"/>
          <p:cNvSpPr txBox="1"/>
          <p:nvPr/>
        </p:nvSpPr>
        <p:spPr>
          <a:xfrm>
            <a:off x="3500430" y="2143116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(2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97 CuadroTexto"/>
          <p:cNvSpPr txBox="1"/>
          <p:nvPr/>
        </p:nvSpPr>
        <p:spPr>
          <a:xfrm>
            <a:off x="2857488" y="1857364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4-1) 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98 CuadroTexto"/>
          <p:cNvSpPr txBox="1"/>
          <p:nvPr/>
        </p:nvSpPr>
        <p:spPr>
          <a:xfrm>
            <a:off x="6786578" y="1857364"/>
            <a:ext cx="9286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 4 )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99 CuadroTexto"/>
          <p:cNvSpPr txBox="1"/>
          <p:nvPr/>
        </p:nvSpPr>
        <p:spPr>
          <a:xfrm>
            <a:off x="3500430" y="392906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(4a-1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100 CuadroTexto"/>
          <p:cNvSpPr txBox="1"/>
          <p:nvPr/>
        </p:nvSpPr>
        <p:spPr>
          <a:xfrm>
            <a:off x="3261822" y="5036020"/>
            <a:ext cx="570476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s-MX" sz="1400" dirty="0" smtClean="0"/>
              <a:t>Ley de Ingresos Estimada </a:t>
            </a:r>
          </a:p>
          <a:p>
            <a:pPr marL="342900" indent="-342900">
              <a:buAutoNum type="arabicParenBoth"/>
            </a:pPr>
            <a:r>
              <a:rPr lang="es-MX" sz="1400" dirty="0" smtClean="0"/>
              <a:t>Modificación positiva a la Ley de Ingresos Estimada</a:t>
            </a:r>
          </a:p>
          <a:p>
            <a:pPr marL="342900" indent="-342900">
              <a:buAutoNum type="arabicParenBoth"/>
            </a:pPr>
            <a:r>
              <a:rPr lang="es-MX" sz="1400" dirty="0" smtClean="0"/>
              <a:t>Modificación negativa a la Ley de Ingresos Estimada</a:t>
            </a:r>
          </a:p>
          <a:p>
            <a:pPr marL="342900" indent="-342900"/>
            <a:r>
              <a:rPr lang="es-MX" sz="1400" dirty="0" smtClean="0"/>
              <a:t>(4, 4-1, 4a, 4a-1) Registros automáticos del devengado/recaudado simultaneo por el ingreso por concepto de impuesto patrimonial.</a:t>
            </a:r>
          </a:p>
          <a:p>
            <a:pPr marL="342900" indent="-342900"/>
            <a:endParaRPr lang="es-MX" sz="1400" dirty="0" smtClean="0"/>
          </a:p>
        </p:txBody>
      </p:sp>
      <p:sp>
        <p:nvSpPr>
          <p:cNvPr id="102" name="101 CuadroTexto"/>
          <p:cNvSpPr txBox="1"/>
          <p:nvPr/>
        </p:nvSpPr>
        <p:spPr>
          <a:xfrm>
            <a:off x="5357818" y="185736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(3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102 CuadroTexto"/>
          <p:cNvSpPr txBox="1"/>
          <p:nvPr/>
        </p:nvSpPr>
        <p:spPr>
          <a:xfrm>
            <a:off x="3428992" y="2437621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s-MX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(3 R </a:t>
            </a:r>
            <a:endParaRPr lang="es-MX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104 CuadroTexto"/>
          <p:cNvSpPr txBox="1"/>
          <p:nvPr/>
        </p:nvSpPr>
        <p:spPr>
          <a:xfrm>
            <a:off x="4572000" y="3929066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latin typeface="Arial" pitchFamily="34" charset="0"/>
                <a:cs typeface="Arial" pitchFamily="34" charset="0"/>
              </a:rPr>
              <a:t>   (4a-1 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1" grpId="0"/>
      <p:bldP spid="92" grpId="0"/>
      <p:bldP spid="93" grpId="0"/>
      <p:bldP spid="97" grpId="0"/>
      <p:bldP spid="98" grpId="0"/>
      <p:bldP spid="99" grpId="0"/>
      <p:bldP spid="100" grpId="0"/>
      <p:bldP spid="102" grpId="0"/>
      <p:bldP spid="103" grpId="0"/>
      <p:bldP spid="10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4738710"/>
            <a:ext cx="7943880" cy="833430"/>
          </a:xfrm>
        </p:spPr>
        <p:txBody>
          <a:bodyPr/>
          <a:lstStyle/>
          <a:p>
            <a:pPr lvl="0" algn="ctr"/>
            <a:r>
              <a:rPr lang="es-MX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4. EJERCICIOS PRÁCTICOS.</a:t>
            </a:r>
            <a:r>
              <a:rPr lang="es-MX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pic>
        <p:nvPicPr>
          <p:cNvPr id="6" name="5 Marcador de contenido" descr="296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857232"/>
            <a:ext cx="6429420" cy="36020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Logo_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285728"/>
            <a:ext cx="5143500" cy="1571634"/>
          </a:xfrm>
          <a:prstGeom prst="rect">
            <a:avLst/>
          </a:prstGeom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0034" y="5143512"/>
            <a:ext cx="821534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400" b="1" dirty="0">
              <a:latin typeface="Arial Narrow" pitchFamily="34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www.indetec.gob.mx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latin typeface="Arial Narrow" pitchFamily="34" charset="0"/>
                <a:cs typeface="+mn-cs"/>
              </a:rPr>
              <a:t>Domicilio: Lerdo de Tejada No. 2469, Col. Arcos Sur. C.P. 44500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latin typeface="Arial Narrow" pitchFamily="34" charset="0"/>
                <a:cs typeface="+mn-cs"/>
              </a:rPr>
              <a:t>Tel. y Fax (01 33) 3669 5550 al 59. Guadalajara, Jalisco, México.</a:t>
            </a:r>
            <a:endParaRPr lang="es-ES" sz="2400" dirty="0">
              <a:latin typeface="Arial Narrow" pitchFamily="34" charset="0"/>
              <a:cs typeface="+mn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2411760" y="2857496"/>
            <a:ext cx="3929090" cy="195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95288" y="2357430"/>
            <a:ext cx="821531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5400" dirty="0">
                <a:solidFill>
                  <a:srgbClr val="552579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atura MT Script Capitals" pitchFamily="66" charset="0"/>
                <a:cs typeface="+mn-cs"/>
              </a:rPr>
              <a:t>Gracias por su </a:t>
            </a:r>
            <a:r>
              <a:rPr lang="es-MX" sz="5400" dirty="0" smtClean="0">
                <a:solidFill>
                  <a:srgbClr val="552579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Matura MT Script Capitals" pitchFamily="66" charset="0"/>
                <a:cs typeface="+mn-cs"/>
              </a:rPr>
              <a:t>Atención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200" dirty="0" smtClean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es-ES" sz="1400" b="1" dirty="0" smtClean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ES" b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LCP </a:t>
            </a:r>
            <a:r>
              <a:rPr lang="es-ES" b="1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Anielka</a:t>
            </a:r>
            <a:r>
              <a:rPr lang="es-ES" b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Yanet</a:t>
            </a:r>
            <a:r>
              <a:rPr lang="es-ES" b="1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 Arias Rivera    </a:t>
            </a:r>
            <a:r>
              <a:rPr lang="es-ES" b="1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aariasr@indetec.gob.mx</a:t>
            </a:r>
          </a:p>
          <a:p>
            <a:pPr algn="ctr">
              <a:defRPr/>
            </a:pPr>
            <a:endParaRPr lang="es-MX" sz="1600" dirty="0" smtClean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200" dirty="0" smtClean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571480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CLASIFICADOR POR RUBRO DE INGRESOS </a:t>
            </a:r>
            <a:endParaRPr lang="es-MX" sz="2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71472" y="1912846"/>
            <a:ext cx="8072494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CONCEPTO</a:t>
            </a:r>
          </a:p>
          <a:p>
            <a:pPr algn="just">
              <a:lnSpc>
                <a:spcPct val="150000"/>
              </a:lnSpc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Es el documento que ordena, agrupa y presenta los ingresos públicos en función de su diferente naturaleza y el carácter de las transacciones que les dan origen.</a:t>
            </a:r>
          </a:p>
          <a:p>
            <a:pPr algn="just">
              <a:lnSpc>
                <a:spcPct val="150000"/>
              </a:lnSpc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50000"/>
              </a:lnSpc>
            </a:pPr>
            <a:endParaRPr lang="es-MX" sz="1400" b="1" i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MX" sz="14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DOF 9 de diciembre 2009</a:t>
            </a:r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1000100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OBJETIVOS DEL CRI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84277" y="1071546"/>
            <a:ext cx="8131127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Identificar los INGRESOS  que los entes públicos captan.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Realizar el análisis económico-financiero.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Facilitar la toma de decisiones de los entes públicos.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Contribuir a la definición de la política presupuestaria por periodo determinado.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Medir el efecto de la recaudación.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Determinar la elasticidad de los ingresos tributarios con relación a variables que constituyen su base imponible.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Establecer la característica e importancia de los recursos en la economía del sector público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Identificar los medios de financiamiento originados en variación de saldos de cuentas del activo y pasivo.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1000100" y="285728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BASE DE CODIFICACIÓN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84277" y="1460687"/>
            <a:ext cx="8131127" cy="4611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El CRI permitirá el registro analítico de las transacciones de </a:t>
            </a:r>
            <a:r>
              <a:rPr lang="es-ES" u="sng" dirty="0" smtClean="0">
                <a:latin typeface="Arial" pitchFamily="34" charset="0"/>
                <a:cs typeface="Arial" pitchFamily="34" charset="0"/>
              </a:rPr>
              <a:t>INGRESOS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, siendo el instrumento que permite vincular los aspectos presupuestarios y contables de los recursos, tiene una codificación básica de DOS dígitos conservando la armonización con el PLAN DE CUENTAS.</a:t>
            </a:r>
          </a:p>
          <a:p>
            <a:pPr algn="just">
              <a:lnSpc>
                <a:spcPct val="150000"/>
              </a:lnSpc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La norma contable del CRI prevé la obligación de desagregar este rubro al nivel de TIPO y la desagregación posterior en CLASE   y CONCEPTO   de acuerdo a las necesidades de las unidades administrativas o instancias competentes  en materia de Contabilidad Gubernamental y de Ingresos de cada orden de gobierno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1000100" y="357166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EJEMPLO DE CODIFICACIÓN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graphicFrame>
        <p:nvGraphicFramePr>
          <p:cNvPr id="7" name="6 Diagrama"/>
          <p:cNvGraphicFramePr/>
          <p:nvPr/>
        </p:nvGraphicFramePr>
        <p:xfrm>
          <a:off x="428596" y="1643050"/>
          <a:ext cx="8286808" cy="85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428625" y="2786058"/>
          <a:ext cx="8429688" cy="2845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010"/>
                <a:gridCol w="2857520"/>
                <a:gridCol w="1857388"/>
                <a:gridCol w="2571770"/>
              </a:tblGrid>
              <a:tr h="298186"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CRI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Nombre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Cuenta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Nombre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</a:tr>
              <a:tr h="494180"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Impuestos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411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Impuestos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</a:tr>
              <a:tr h="511176"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12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Impuestos sobre el Patrimonio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4112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Impuestos sobre el Patrimonio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</a:tr>
              <a:tr h="494180"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12-01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Impuesto Predial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4112-01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Impuesto Predial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</a:tr>
              <a:tr h="494180"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12-01-01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Predial Urbano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4112-01-01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Predial Urbano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</a:tr>
              <a:tr h="494180"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12-01-02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Predial Rústico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4112-01-02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500" dirty="0" smtClean="0"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Predial Rústico</a:t>
                      </a:r>
                      <a:endParaRPr lang="es-MX" sz="1500" dirty="0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de flecha hacia abajo"/>
          <p:cNvSpPr/>
          <p:nvPr/>
        </p:nvSpPr>
        <p:spPr>
          <a:xfrm>
            <a:off x="928662" y="142852"/>
            <a:ext cx="7358114" cy="928694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/>
              <a:t>RUBROS DE INGRESOS</a:t>
            </a:r>
            <a:endParaRPr lang="es-MX" sz="2800" b="1" dirty="0"/>
          </a:p>
        </p:txBody>
      </p:sp>
      <p:pic>
        <p:nvPicPr>
          <p:cNvPr id="9" name="8 Imagen" descr="descar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6143644"/>
            <a:ext cx="1983734" cy="642918"/>
          </a:xfrm>
          <a:prstGeom prst="rect">
            <a:avLst/>
          </a:prstGeom>
        </p:spPr>
      </p:pic>
      <p:graphicFrame>
        <p:nvGraphicFramePr>
          <p:cNvPr id="10" name="9 Diagrama"/>
          <p:cNvGraphicFramePr/>
          <p:nvPr/>
        </p:nvGraphicFramePr>
        <p:xfrm>
          <a:off x="714348" y="1142984"/>
          <a:ext cx="7786742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866</TotalTime>
  <Words>2244</Words>
  <Application>Microsoft Office PowerPoint</Application>
  <PresentationFormat>Presentación en pantalla (4:3)</PresentationFormat>
  <Paragraphs>378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42</vt:i4>
      </vt:variant>
    </vt:vector>
  </HeadingPairs>
  <TitlesOfParts>
    <vt:vector size="43" baseType="lpstr">
      <vt:lpstr>Concurrencia</vt:lpstr>
      <vt:lpstr>FUENTES DE INGRESOS DE LOS ENTES PÚBLICOS</vt:lpstr>
      <vt:lpstr>Diapositiva 2</vt:lpstr>
      <vt:lpstr>Diapositiva 3</vt:lpstr>
      <vt:lpstr>1. CLASIFICADOR PRESUPUESTARIO DE INGRESOS. 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2. PLAN DE CUENTAS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3. MOMENTOS CONTABLES DE LOS INGRESOS. 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4. EJERCICIOS PRÁCTICOS. </vt:lpstr>
      <vt:lpstr>Diapositiva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FINANCIAMIENTO PÚBLICO</dc:title>
  <dc:creator>Usuario</dc:creator>
  <cp:lastModifiedBy>Usuario</cp:lastModifiedBy>
  <cp:revision>112</cp:revision>
  <dcterms:created xsi:type="dcterms:W3CDTF">2015-05-18T20:43:02Z</dcterms:created>
  <dcterms:modified xsi:type="dcterms:W3CDTF">2015-05-22T18:19:29Z</dcterms:modified>
</cp:coreProperties>
</file>