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4501" r:id="rId2"/>
    <p:sldMasterId id="2147484515" r:id="rId3"/>
  </p:sldMasterIdLst>
  <p:notesMasterIdLst>
    <p:notesMasterId r:id="rId71"/>
  </p:notesMasterIdLst>
  <p:handoutMasterIdLst>
    <p:handoutMasterId r:id="rId72"/>
  </p:handoutMasterIdLst>
  <p:sldIdLst>
    <p:sldId id="1197" r:id="rId4"/>
    <p:sldId id="1282" r:id="rId5"/>
    <p:sldId id="1284" r:id="rId6"/>
    <p:sldId id="1257" r:id="rId7"/>
    <p:sldId id="1281" r:id="rId8"/>
    <p:sldId id="1232" r:id="rId9"/>
    <p:sldId id="1233" r:id="rId10"/>
    <p:sldId id="1260" r:id="rId11"/>
    <p:sldId id="1261" r:id="rId12"/>
    <p:sldId id="1262" r:id="rId13"/>
    <p:sldId id="1288" r:id="rId14"/>
    <p:sldId id="1263" r:id="rId15"/>
    <p:sldId id="1264" r:id="rId16"/>
    <p:sldId id="1265" r:id="rId17"/>
    <p:sldId id="1266" r:id="rId18"/>
    <p:sldId id="1267" r:id="rId19"/>
    <p:sldId id="1268" r:id="rId20"/>
    <p:sldId id="1269" r:id="rId21"/>
    <p:sldId id="1270" r:id="rId22"/>
    <p:sldId id="1271" r:id="rId23"/>
    <p:sldId id="1272" r:id="rId24"/>
    <p:sldId id="1285" r:id="rId25"/>
    <p:sldId id="1256" r:id="rId26"/>
    <p:sldId id="1289" r:id="rId27"/>
    <p:sldId id="1196" r:id="rId28"/>
    <p:sldId id="1187" r:id="rId29"/>
    <p:sldId id="1188" r:id="rId30"/>
    <p:sldId id="1146" r:id="rId31"/>
    <p:sldId id="1199" r:id="rId32"/>
    <p:sldId id="1200" r:id="rId33"/>
    <p:sldId id="1201" r:id="rId34"/>
    <p:sldId id="1202" r:id="rId35"/>
    <p:sldId id="1203" r:id="rId36"/>
    <p:sldId id="1204" r:id="rId37"/>
    <p:sldId id="1205" r:id="rId38"/>
    <p:sldId id="1206" r:id="rId39"/>
    <p:sldId id="1198" r:id="rId40"/>
    <p:sldId id="1279" r:id="rId41"/>
    <p:sldId id="1287" r:id="rId42"/>
    <p:sldId id="1290" r:id="rId43"/>
    <p:sldId id="1207" r:id="rId44"/>
    <p:sldId id="1224" r:id="rId45"/>
    <p:sldId id="1225" r:id="rId46"/>
    <p:sldId id="1226" r:id="rId47"/>
    <p:sldId id="1227" r:id="rId48"/>
    <p:sldId id="1228" r:id="rId49"/>
    <p:sldId id="1229" r:id="rId50"/>
    <p:sldId id="1230" r:id="rId51"/>
    <p:sldId id="1231" r:id="rId52"/>
    <p:sldId id="1215" r:id="rId53"/>
    <p:sldId id="1216" r:id="rId54"/>
    <p:sldId id="1217" r:id="rId55"/>
    <p:sldId id="1218" r:id="rId56"/>
    <p:sldId id="1219" r:id="rId57"/>
    <p:sldId id="1220" r:id="rId58"/>
    <p:sldId id="1221" r:id="rId59"/>
    <p:sldId id="1258" r:id="rId60"/>
    <p:sldId id="1259" r:id="rId61"/>
    <p:sldId id="1286" r:id="rId62"/>
    <p:sldId id="1273" r:id="rId63"/>
    <p:sldId id="1274" r:id="rId64"/>
    <p:sldId id="1275" r:id="rId65"/>
    <p:sldId id="1276" r:id="rId66"/>
    <p:sldId id="1277" r:id="rId67"/>
    <p:sldId id="1278" r:id="rId68"/>
    <p:sldId id="1291" r:id="rId69"/>
    <p:sldId id="1047" r:id="rId70"/>
  </p:sldIdLst>
  <p:sldSz cx="9144000" cy="6858000" type="screen4x3"/>
  <p:notesSz cx="7315200" cy="96012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00080"/>
    <a:srgbClr val="FFCC99"/>
    <a:srgbClr val="996600"/>
    <a:srgbClr val="CC9900"/>
    <a:srgbClr val="AEE0C2"/>
    <a:srgbClr val="ACC777"/>
    <a:srgbClr val="33CC33"/>
    <a:srgbClr val="003300"/>
    <a:srgbClr val="BBD1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6343" autoAdjust="0"/>
  </p:normalViewPr>
  <p:slideViewPr>
    <p:cSldViewPr snapToGrid="0">
      <p:cViewPr>
        <p:scale>
          <a:sx n="80" d="100"/>
          <a:sy n="80" d="100"/>
        </p:scale>
        <p:origin x="-156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792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FC16F-670B-4963-9A16-4595F1EA76C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A8FC751-0B55-4F89-8600-61CDF45E9BE3}">
      <dgm:prSet phldrT="[Texto]" custT="1"/>
      <dgm:spPr/>
      <dgm:t>
        <a:bodyPr/>
        <a:lstStyle/>
        <a:p>
          <a:r>
            <a:rPr lang="es-MX" sz="1800" b="1" dirty="0" smtClean="0"/>
            <a:t>CLASIFICADOR POR OBJETO DEL GASTO</a:t>
          </a:r>
          <a:endParaRPr lang="es-MX" sz="1800" b="1" dirty="0"/>
        </a:p>
      </dgm:t>
    </dgm:pt>
    <dgm:pt modelId="{E24A9898-82F4-4D42-BB59-8C45320B5F52}" type="parTrans" cxnId="{2C99D6F9-3BB9-4E81-A233-3734BC6D8F85}">
      <dgm:prSet/>
      <dgm:spPr/>
      <dgm:t>
        <a:bodyPr/>
        <a:lstStyle/>
        <a:p>
          <a:endParaRPr lang="es-MX" sz="2000"/>
        </a:p>
      </dgm:t>
    </dgm:pt>
    <dgm:pt modelId="{B08C89B7-05BC-4554-AB78-33996AC11EB6}" type="sibTrans" cxnId="{2C99D6F9-3BB9-4E81-A233-3734BC6D8F85}">
      <dgm:prSet/>
      <dgm:spPr/>
      <dgm:t>
        <a:bodyPr/>
        <a:lstStyle/>
        <a:p>
          <a:endParaRPr lang="es-MX" sz="2000"/>
        </a:p>
      </dgm:t>
    </dgm:pt>
    <dgm:pt modelId="{1C7E8DC8-6A1C-4D3C-A086-AFAE116D3D9A}">
      <dgm:prSet phldrT="[Texto]" custT="1"/>
      <dgm:spPr/>
      <dgm:t>
        <a:bodyPr/>
        <a:lstStyle/>
        <a:p>
          <a:r>
            <a:rPr lang="es-MX" sz="1800" b="1" dirty="0" smtClean="0"/>
            <a:t>CLASIFICADOR POR TIPO DE GASTO</a:t>
          </a:r>
          <a:endParaRPr lang="es-MX" sz="1800" b="1" dirty="0"/>
        </a:p>
      </dgm:t>
    </dgm:pt>
    <dgm:pt modelId="{F6EF8B3B-6B53-42AC-8727-8D733F8ED4E2}" type="parTrans" cxnId="{CE6D3EF1-5245-41B1-A9A3-F0D2E763A04B}">
      <dgm:prSet/>
      <dgm:spPr/>
      <dgm:t>
        <a:bodyPr/>
        <a:lstStyle/>
        <a:p>
          <a:endParaRPr lang="es-MX" sz="2000"/>
        </a:p>
      </dgm:t>
    </dgm:pt>
    <dgm:pt modelId="{B8B49605-DF75-44EA-B209-E3509E38529F}" type="sibTrans" cxnId="{CE6D3EF1-5245-41B1-A9A3-F0D2E763A04B}">
      <dgm:prSet/>
      <dgm:spPr/>
      <dgm:t>
        <a:bodyPr/>
        <a:lstStyle/>
        <a:p>
          <a:endParaRPr lang="es-MX" sz="2000"/>
        </a:p>
      </dgm:t>
    </dgm:pt>
    <dgm:pt modelId="{3733E691-C20B-451D-9857-F793EC07940A}">
      <dgm:prSet phldrT="[Texto]" custT="1"/>
      <dgm:spPr/>
      <dgm:t>
        <a:bodyPr/>
        <a:lstStyle/>
        <a:p>
          <a:r>
            <a:rPr lang="es-MX" sz="1800" b="1" dirty="0" smtClean="0"/>
            <a:t>CLASIFICACIÓN FUNCIONAL</a:t>
          </a:r>
          <a:endParaRPr lang="es-MX" sz="1800" b="1" dirty="0"/>
        </a:p>
      </dgm:t>
    </dgm:pt>
    <dgm:pt modelId="{E2E25701-BC52-4669-8DD6-1C43548E59A7}" type="parTrans" cxnId="{77643AA0-182D-49D2-B6B1-7D61BC4267F2}">
      <dgm:prSet/>
      <dgm:spPr/>
      <dgm:t>
        <a:bodyPr/>
        <a:lstStyle/>
        <a:p>
          <a:endParaRPr lang="es-MX" sz="2000"/>
        </a:p>
      </dgm:t>
    </dgm:pt>
    <dgm:pt modelId="{90940A0E-1C69-49FD-B2C1-28A973CA99B5}" type="sibTrans" cxnId="{77643AA0-182D-49D2-B6B1-7D61BC4267F2}">
      <dgm:prSet/>
      <dgm:spPr/>
      <dgm:t>
        <a:bodyPr/>
        <a:lstStyle/>
        <a:p>
          <a:endParaRPr lang="es-MX" sz="2000"/>
        </a:p>
      </dgm:t>
    </dgm:pt>
    <dgm:pt modelId="{921286B3-5A63-4653-B11D-30F3090FDC28}">
      <dgm:prSet phldrT="[Texto]" custT="1"/>
      <dgm:spPr/>
      <dgm:t>
        <a:bodyPr/>
        <a:lstStyle/>
        <a:p>
          <a:r>
            <a:rPr lang="es-MX" sz="1800" b="1" dirty="0" smtClean="0"/>
            <a:t>CLASIFICADOR POR FUENTE DE FINANCIAMIENTO</a:t>
          </a:r>
          <a:endParaRPr lang="es-MX" sz="1800" b="1" dirty="0"/>
        </a:p>
      </dgm:t>
    </dgm:pt>
    <dgm:pt modelId="{0BEA5769-1B2C-4B75-9F47-9FE5E4FE15E0}" type="parTrans" cxnId="{A8AF7BEC-ABAD-4426-AEB0-D828D93A48CB}">
      <dgm:prSet/>
      <dgm:spPr/>
      <dgm:t>
        <a:bodyPr/>
        <a:lstStyle/>
        <a:p>
          <a:endParaRPr lang="es-MX" sz="2000"/>
        </a:p>
      </dgm:t>
    </dgm:pt>
    <dgm:pt modelId="{A31D8804-820C-4165-8AAE-79C2F2295BDB}" type="sibTrans" cxnId="{A8AF7BEC-ABAD-4426-AEB0-D828D93A48CB}">
      <dgm:prSet/>
      <dgm:spPr/>
      <dgm:t>
        <a:bodyPr/>
        <a:lstStyle/>
        <a:p>
          <a:endParaRPr lang="es-MX" sz="2000"/>
        </a:p>
      </dgm:t>
    </dgm:pt>
    <dgm:pt modelId="{F4359F26-2F17-4A29-A522-4F7B783ED98D}">
      <dgm:prSet phldrT="[Texto]" custT="1"/>
      <dgm:spPr/>
      <dgm:t>
        <a:bodyPr/>
        <a:lstStyle/>
        <a:p>
          <a:r>
            <a:rPr lang="es-MX" sz="1800" b="1" dirty="0" smtClean="0"/>
            <a:t>CLASIFICACIÓN PROGRAMATICA</a:t>
          </a:r>
          <a:endParaRPr lang="es-MX" sz="1800" b="1" dirty="0"/>
        </a:p>
      </dgm:t>
    </dgm:pt>
    <dgm:pt modelId="{A0037474-ECC8-4588-936C-638CEE2A7726}" type="parTrans" cxnId="{7A20CE50-32D3-440E-BA3C-FC6F3F9162AD}">
      <dgm:prSet/>
      <dgm:spPr/>
      <dgm:t>
        <a:bodyPr/>
        <a:lstStyle/>
        <a:p>
          <a:endParaRPr lang="es-MX" sz="2000"/>
        </a:p>
      </dgm:t>
    </dgm:pt>
    <dgm:pt modelId="{740F96F6-DAA1-46F2-936C-AAD9C163F229}" type="sibTrans" cxnId="{7A20CE50-32D3-440E-BA3C-FC6F3F9162AD}">
      <dgm:prSet/>
      <dgm:spPr/>
      <dgm:t>
        <a:bodyPr/>
        <a:lstStyle/>
        <a:p>
          <a:endParaRPr lang="es-MX" sz="2000"/>
        </a:p>
      </dgm:t>
    </dgm:pt>
    <dgm:pt modelId="{8CF40D56-5B97-4BF0-A13E-F59F4365807E}">
      <dgm:prSet phldrT="[Texto]" custT="1"/>
      <dgm:spPr/>
      <dgm:t>
        <a:bodyPr/>
        <a:lstStyle/>
        <a:p>
          <a:r>
            <a:rPr lang="es-MX" sz="1800" b="1" dirty="0" smtClean="0"/>
            <a:t>CLASIFICACIÓN ADMINISTRATIVA</a:t>
          </a:r>
          <a:endParaRPr lang="es-MX" sz="1800" b="1" dirty="0"/>
        </a:p>
      </dgm:t>
    </dgm:pt>
    <dgm:pt modelId="{9C0B9209-4EF1-4BB8-914F-3690A1FFB288}" type="parTrans" cxnId="{CEBD3AF2-18A3-44FE-9BEF-D833B16ADD4D}">
      <dgm:prSet/>
      <dgm:spPr/>
      <dgm:t>
        <a:bodyPr/>
        <a:lstStyle/>
        <a:p>
          <a:endParaRPr lang="es-MX" sz="2000"/>
        </a:p>
      </dgm:t>
    </dgm:pt>
    <dgm:pt modelId="{6CEE2251-F717-4A9F-89C1-9FCD6AB44C5F}" type="sibTrans" cxnId="{CEBD3AF2-18A3-44FE-9BEF-D833B16ADD4D}">
      <dgm:prSet/>
      <dgm:spPr/>
      <dgm:t>
        <a:bodyPr/>
        <a:lstStyle/>
        <a:p>
          <a:endParaRPr lang="es-MX" sz="2000"/>
        </a:p>
      </dgm:t>
    </dgm:pt>
    <dgm:pt modelId="{02A0E9B1-139D-4DE0-80DF-A8D75227C8BF}">
      <dgm:prSet phldrT="[Texto]" custT="1"/>
      <dgm:spPr/>
      <dgm:t>
        <a:bodyPr/>
        <a:lstStyle/>
        <a:p>
          <a:r>
            <a:rPr lang="es-MX" sz="1800" b="1" dirty="0" smtClean="0"/>
            <a:t>CLASIFICADOR POR RUBRO DE INGRESOS</a:t>
          </a:r>
          <a:endParaRPr lang="es-MX" sz="1800" b="1" dirty="0"/>
        </a:p>
      </dgm:t>
    </dgm:pt>
    <dgm:pt modelId="{EDD541E8-9F65-43FA-9E0F-C8EFF6F4A493}" type="parTrans" cxnId="{79C020A9-1E31-43DA-BAE2-C70526DF0E60}">
      <dgm:prSet/>
      <dgm:spPr/>
      <dgm:t>
        <a:bodyPr/>
        <a:lstStyle/>
        <a:p>
          <a:endParaRPr lang="es-MX"/>
        </a:p>
      </dgm:t>
    </dgm:pt>
    <dgm:pt modelId="{7C7C17B4-C494-4353-9412-932A863C189B}" type="sibTrans" cxnId="{79C020A9-1E31-43DA-BAE2-C70526DF0E60}">
      <dgm:prSet/>
      <dgm:spPr/>
      <dgm:t>
        <a:bodyPr/>
        <a:lstStyle/>
        <a:p>
          <a:endParaRPr lang="es-MX"/>
        </a:p>
      </dgm:t>
    </dgm:pt>
    <dgm:pt modelId="{481BBC10-533B-4147-BF90-27AC28E6B718}" type="pres">
      <dgm:prSet presAssocID="{868FC16F-670B-4963-9A16-4595F1EA76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E533F9-B4A6-46DD-8111-CB57EFA8B411}" type="pres">
      <dgm:prSet presAssocID="{02A0E9B1-139D-4DE0-80DF-A8D75227C8BF}" presName="parentLin" presStyleCnt="0"/>
      <dgm:spPr/>
    </dgm:pt>
    <dgm:pt modelId="{FB854CF5-44FE-47B3-807D-FCCA8F128ACB}" type="pres">
      <dgm:prSet presAssocID="{02A0E9B1-139D-4DE0-80DF-A8D75227C8BF}" presName="parentLeftMargin" presStyleLbl="node1" presStyleIdx="0" presStyleCnt="7"/>
      <dgm:spPr/>
      <dgm:t>
        <a:bodyPr/>
        <a:lstStyle/>
        <a:p>
          <a:endParaRPr lang="es-MX"/>
        </a:p>
      </dgm:t>
    </dgm:pt>
    <dgm:pt modelId="{8149FB07-51D6-4794-AD35-FDB0C2BAE845}" type="pres">
      <dgm:prSet presAssocID="{02A0E9B1-139D-4DE0-80DF-A8D75227C8BF}" presName="parentText" presStyleLbl="node1" presStyleIdx="0" presStyleCnt="7" custScaleX="142857" custLinFactNeighborX="-1357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BB6529-C1D7-474A-B78B-1FA4E794FB6C}" type="pres">
      <dgm:prSet presAssocID="{02A0E9B1-139D-4DE0-80DF-A8D75227C8BF}" presName="negativeSpace" presStyleCnt="0"/>
      <dgm:spPr/>
    </dgm:pt>
    <dgm:pt modelId="{E1C64D68-6790-4676-B919-90B00418F755}" type="pres">
      <dgm:prSet presAssocID="{02A0E9B1-139D-4DE0-80DF-A8D75227C8BF}" presName="childText" presStyleLbl="conFgAcc1" presStyleIdx="0" presStyleCnt="7">
        <dgm:presLayoutVars>
          <dgm:bulletEnabled val="1"/>
        </dgm:presLayoutVars>
      </dgm:prSet>
      <dgm:spPr/>
    </dgm:pt>
    <dgm:pt modelId="{659E949F-35CE-4FB5-BEB9-9EEDA413B0BC}" type="pres">
      <dgm:prSet presAssocID="{7C7C17B4-C494-4353-9412-932A863C189B}" presName="spaceBetweenRectangles" presStyleCnt="0"/>
      <dgm:spPr/>
    </dgm:pt>
    <dgm:pt modelId="{13E0D66F-5989-4709-A4E4-5B2CAE35570A}" type="pres">
      <dgm:prSet presAssocID="{FA8FC751-0B55-4F89-8600-61CDF45E9BE3}" presName="parentLin" presStyleCnt="0"/>
      <dgm:spPr/>
      <dgm:t>
        <a:bodyPr/>
        <a:lstStyle/>
        <a:p>
          <a:endParaRPr lang="es-MX"/>
        </a:p>
      </dgm:t>
    </dgm:pt>
    <dgm:pt modelId="{0FCD4334-0201-44AB-8F33-D1E1CA49EDF2}" type="pres">
      <dgm:prSet presAssocID="{FA8FC751-0B55-4F89-8600-61CDF45E9BE3}" presName="parentLeftMargin" presStyleLbl="node1" presStyleIdx="0" presStyleCnt="7"/>
      <dgm:spPr/>
      <dgm:t>
        <a:bodyPr/>
        <a:lstStyle/>
        <a:p>
          <a:endParaRPr lang="es-MX"/>
        </a:p>
      </dgm:t>
    </dgm:pt>
    <dgm:pt modelId="{1B4C41AD-558F-469A-BE15-6F95BCCC8C2B}" type="pres">
      <dgm:prSet presAssocID="{FA8FC751-0B55-4F89-8600-61CDF45E9BE3}" presName="parentText" presStyleLbl="node1" presStyleIdx="1" presStyleCnt="7" custScaleX="142857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41687B-E3A7-44B1-989A-913C88EFDDE8}" type="pres">
      <dgm:prSet presAssocID="{FA8FC751-0B55-4F89-8600-61CDF45E9BE3}" presName="negativeSpace" presStyleCnt="0"/>
      <dgm:spPr/>
      <dgm:t>
        <a:bodyPr/>
        <a:lstStyle/>
        <a:p>
          <a:endParaRPr lang="es-MX"/>
        </a:p>
      </dgm:t>
    </dgm:pt>
    <dgm:pt modelId="{A50B4D20-5B0F-4B55-B222-54709DEC8C16}" type="pres">
      <dgm:prSet presAssocID="{FA8FC751-0B55-4F89-8600-61CDF45E9BE3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582579-EA04-4E14-9746-B309791BF11F}" type="pres">
      <dgm:prSet presAssocID="{B08C89B7-05BC-4554-AB78-33996AC11EB6}" presName="spaceBetweenRectangles" presStyleCnt="0"/>
      <dgm:spPr/>
      <dgm:t>
        <a:bodyPr/>
        <a:lstStyle/>
        <a:p>
          <a:endParaRPr lang="es-MX"/>
        </a:p>
      </dgm:t>
    </dgm:pt>
    <dgm:pt modelId="{AF52BDAF-6476-4A45-8647-35E7019EF08B}" type="pres">
      <dgm:prSet presAssocID="{1C7E8DC8-6A1C-4D3C-A086-AFAE116D3D9A}" presName="parentLin" presStyleCnt="0"/>
      <dgm:spPr/>
      <dgm:t>
        <a:bodyPr/>
        <a:lstStyle/>
        <a:p>
          <a:endParaRPr lang="es-MX"/>
        </a:p>
      </dgm:t>
    </dgm:pt>
    <dgm:pt modelId="{47228947-09B6-4CA2-B422-58CA95D344E8}" type="pres">
      <dgm:prSet presAssocID="{1C7E8DC8-6A1C-4D3C-A086-AFAE116D3D9A}" presName="parentLeftMargin" presStyleLbl="node1" presStyleIdx="1" presStyleCnt="7"/>
      <dgm:spPr/>
      <dgm:t>
        <a:bodyPr/>
        <a:lstStyle/>
        <a:p>
          <a:endParaRPr lang="es-MX"/>
        </a:p>
      </dgm:t>
    </dgm:pt>
    <dgm:pt modelId="{DE44A2EF-4F66-434A-B70E-E6899B709FFC}" type="pres">
      <dgm:prSet presAssocID="{1C7E8DC8-6A1C-4D3C-A086-AFAE116D3D9A}" presName="parentText" presStyleLbl="node1" presStyleIdx="2" presStyleCnt="7" custScaleX="142857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7FE170-73ED-470F-BA80-5EAF63E9857B}" type="pres">
      <dgm:prSet presAssocID="{1C7E8DC8-6A1C-4D3C-A086-AFAE116D3D9A}" presName="negativeSpace" presStyleCnt="0"/>
      <dgm:spPr/>
      <dgm:t>
        <a:bodyPr/>
        <a:lstStyle/>
        <a:p>
          <a:endParaRPr lang="es-MX"/>
        </a:p>
      </dgm:t>
    </dgm:pt>
    <dgm:pt modelId="{2CDF67EC-7C25-4EB1-99EB-986859849F3F}" type="pres">
      <dgm:prSet presAssocID="{1C7E8DC8-6A1C-4D3C-A086-AFAE116D3D9A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A4E3A1-EA97-42C1-9D4F-6441439D9128}" type="pres">
      <dgm:prSet presAssocID="{B8B49605-DF75-44EA-B209-E3509E38529F}" presName="spaceBetweenRectangles" presStyleCnt="0"/>
      <dgm:spPr/>
      <dgm:t>
        <a:bodyPr/>
        <a:lstStyle/>
        <a:p>
          <a:endParaRPr lang="es-MX"/>
        </a:p>
      </dgm:t>
    </dgm:pt>
    <dgm:pt modelId="{8F2C326A-6E92-42B9-9944-C7099DCB6A13}" type="pres">
      <dgm:prSet presAssocID="{3733E691-C20B-451D-9857-F793EC07940A}" presName="parentLin" presStyleCnt="0"/>
      <dgm:spPr/>
      <dgm:t>
        <a:bodyPr/>
        <a:lstStyle/>
        <a:p>
          <a:endParaRPr lang="es-MX"/>
        </a:p>
      </dgm:t>
    </dgm:pt>
    <dgm:pt modelId="{F1C050B6-D1B9-444F-B3EF-88684F397B25}" type="pres">
      <dgm:prSet presAssocID="{3733E691-C20B-451D-9857-F793EC07940A}" presName="parentLeftMargin" presStyleLbl="node1" presStyleIdx="2" presStyleCnt="7"/>
      <dgm:spPr/>
      <dgm:t>
        <a:bodyPr/>
        <a:lstStyle/>
        <a:p>
          <a:endParaRPr lang="es-MX"/>
        </a:p>
      </dgm:t>
    </dgm:pt>
    <dgm:pt modelId="{E6E8A8AA-1D71-4487-91FE-CE553F108A6D}" type="pres">
      <dgm:prSet presAssocID="{3733E691-C20B-451D-9857-F793EC07940A}" presName="parentText" presStyleLbl="node1" presStyleIdx="3" presStyleCnt="7" custScaleX="150037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55FCA2-9AED-4937-AE2C-62D6E303A03C}" type="pres">
      <dgm:prSet presAssocID="{3733E691-C20B-451D-9857-F793EC07940A}" presName="negativeSpace" presStyleCnt="0"/>
      <dgm:spPr/>
      <dgm:t>
        <a:bodyPr/>
        <a:lstStyle/>
        <a:p>
          <a:endParaRPr lang="es-MX"/>
        </a:p>
      </dgm:t>
    </dgm:pt>
    <dgm:pt modelId="{869A1EF7-FF15-4895-A938-03C7CCF409A0}" type="pres">
      <dgm:prSet presAssocID="{3733E691-C20B-451D-9857-F793EC07940A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ECDCE9-67A1-4D41-A735-B8D18C8F5FBE}" type="pres">
      <dgm:prSet presAssocID="{90940A0E-1C69-49FD-B2C1-28A973CA99B5}" presName="spaceBetweenRectangles" presStyleCnt="0"/>
      <dgm:spPr/>
      <dgm:t>
        <a:bodyPr/>
        <a:lstStyle/>
        <a:p>
          <a:endParaRPr lang="es-MX"/>
        </a:p>
      </dgm:t>
    </dgm:pt>
    <dgm:pt modelId="{AB94E109-F6C7-4A63-86BD-FB0F6422F348}" type="pres">
      <dgm:prSet presAssocID="{F4359F26-2F17-4A29-A522-4F7B783ED98D}" presName="parentLin" presStyleCnt="0"/>
      <dgm:spPr/>
      <dgm:t>
        <a:bodyPr/>
        <a:lstStyle/>
        <a:p>
          <a:endParaRPr lang="es-MX"/>
        </a:p>
      </dgm:t>
    </dgm:pt>
    <dgm:pt modelId="{65AD7FE7-DB17-4DE0-B1F8-045543F5F2E3}" type="pres">
      <dgm:prSet presAssocID="{F4359F26-2F17-4A29-A522-4F7B783ED98D}" presName="parentLeftMargin" presStyleLbl="node1" presStyleIdx="3" presStyleCnt="7"/>
      <dgm:spPr/>
      <dgm:t>
        <a:bodyPr/>
        <a:lstStyle/>
        <a:p>
          <a:endParaRPr lang="es-MX"/>
        </a:p>
      </dgm:t>
    </dgm:pt>
    <dgm:pt modelId="{5B433A1D-6FB3-48F4-87E4-C0E36BCF76C1}" type="pres">
      <dgm:prSet presAssocID="{F4359F26-2F17-4A29-A522-4F7B783ED98D}" presName="parentText" presStyleLbl="node1" presStyleIdx="4" presStyleCnt="7" custScaleX="142857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5C7715-B8DC-413C-9B7F-B258FD17888D}" type="pres">
      <dgm:prSet presAssocID="{F4359F26-2F17-4A29-A522-4F7B783ED98D}" presName="negativeSpace" presStyleCnt="0"/>
      <dgm:spPr/>
      <dgm:t>
        <a:bodyPr/>
        <a:lstStyle/>
        <a:p>
          <a:endParaRPr lang="es-MX"/>
        </a:p>
      </dgm:t>
    </dgm:pt>
    <dgm:pt modelId="{4874C144-E04C-4AD3-AE83-44E55452BD2A}" type="pres">
      <dgm:prSet presAssocID="{F4359F26-2F17-4A29-A522-4F7B783ED98D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D468A9-E86A-4B2B-88D4-72A09DF257D2}" type="pres">
      <dgm:prSet presAssocID="{740F96F6-DAA1-46F2-936C-AAD9C163F229}" presName="spaceBetweenRectangles" presStyleCnt="0"/>
      <dgm:spPr/>
      <dgm:t>
        <a:bodyPr/>
        <a:lstStyle/>
        <a:p>
          <a:endParaRPr lang="es-MX"/>
        </a:p>
      </dgm:t>
    </dgm:pt>
    <dgm:pt modelId="{63C30BCF-1793-409A-AE07-A696CAA38627}" type="pres">
      <dgm:prSet presAssocID="{8CF40D56-5B97-4BF0-A13E-F59F4365807E}" presName="parentLin" presStyleCnt="0"/>
      <dgm:spPr/>
      <dgm:t>
        <a:bodyPr/>
        <a:lstStyle/>
        <a:p>
          <a:endParaRPr lang="es-MX"/>
        </a:p>
      </dgm:t>
    </dgm:pt>
    <dgm:pt modelId="{3B056C00-F4B4-467A-A110-71011540C51B}" type="pres">
      <dgm:prSet presAssocID="{8CF40D56-5B97-4BF0-A13E-F59F4365807E}" presName="parentLeftMargin" presStyleLbl="node1" presStyleIdx="4" presStyleCnt="7"/>
      <dgm:spPr/>
      <dgm:t>
        <a:bodyPr/>
        <a:lstStyle/>
        <a:p>
          <a:endParaRPr lang="es-MX"/>
        </a:p>
      </dgm:t>
    </dgm:pt>
    <dgm:pt modelId="{90AB0D71-C7C8-4F69-B080-4A8CCC7210A7}" type="pres">
      <dgm:prSet presAssocID="{8CF40D56-5B97-4BF0-A13E-F59F4365807E}" presName="parentText" presStyleLbl="node1" presStyleIdx="5" presStyleCnt="7" custScaleX="142857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A36E9C-9423-4974-B4DF-2AFF1C75B0DA}" type="pres">
      <dgm:prSet presAssocID="{8CF40D56-5B97-4BF0-A13E-F59F4365807E}" presName="negativeSpace" presStyleCnt="0"/>
      <dgm:spPr/>
      <dgm:t>
        <a:bodyPr/>
        <a:lstStyle/>
        <a:p>
          <a:endParaRPr lang="es-MX"/>
        </a:p>
      </dgm:t>
    </dgm:pt>
    <dgm:pt modelId="{EB3795F2-DEF8-4FC9-80C1-D6F4372A88BE}" type="pres">
      <dgm:prSet presAssocID="{8CF40D56-5B97-4BF0-A13E-F59F4365807E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EB35ED-064B-4D31-A234-5C5CA6072C4E}" type="pres">
      <dgm:prSet presAssocID="{6CEE2251-F717-4A9F-89C1-9FCD6AB44C5F}" presName="spaceBetweenRectangles" presStyleCnt="0"/>
      <dgm:spPr/>
      <dgm:t>
        <a:bodyPr/>
        <a:lstStyle/>
        <a:p>
          <a:endParaRPr lang="es-MX"/>
        </a:p>
      </dgm:t>
    </dgm:pt>
    <dgm:pt modelId="{16A8D204-BF7C-4C27-9308-3EF9A689E537}" type="pres">
      <dgm:prSet presAssocID="{921286B3-5A63-4653-B11D-30F3090FDC28}" presName="parentLin" presStyleCnt="0"/>
      <dgm:spPr/>
      <dgm:t>
        <a:bodyPr/>
        <a:lstStyle/>
        <a:p>
          <a:endParaRPr lang="es-MX"/>
        </a:p>
      </dgm:t>
    </dgm:pt>
    <dgm:pt modelId="{A7475E80-21A3-42DE-B71D-342EC397B8EA}" type="pres">
      <dgm:prSet presAssocID="{921286B3-5A63-4653-B11D-30F3090FDC28}" presName="parentLeftMargin" presStyleLbl="node1" presStyleIdx="5" presStyleCnt="7"/>
      <dgm:spPr/>
      <dgm:t>
        <a:bodyPr/>
        <a:lstStyle/>
        <a:p>
          <a:endParaRPr lang="es-MX"/>
        </a:p>
      </dgm:t>
    </dgm:pt>
    <dgm:pt modelId="{7CA92B9B-8297-4C78-9FFC-D86A404F165D}" type="pres">
      <dgm:prSet presAssocID="{921286B3-5A63-4653-B11D-30F3090FDC28}" presName="parentText" presStyleLbl="node1" presStyleIdx="6" presStyleCnt="7" custScaleX="142857" custScaleY="150552" custLinFactX="2008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FB7420-77B8-48FC-94A2-7228DBFC7EFC}" type="pres">
      <dgm:prSet presAssocID="{921286B3-5A63-4653-B11D-30F3090FDC28}" presName="negativeSpace" presStyleCnt="0"/>
      <dgm:spPr/>
      <dgm:t>
        <a:bodyPr/>
        <a:lstStyle/>
        <a:p>
          <a:endParaRPr lang="es-MX"/>
        </a:p>
      </dgm:t>
    </dgm:pt>
    <dgm:pt modelId="{26E25F18-968A-4935-8AAA-D798490FB97B}" type="pres">
      <dgm:prSet presAssocID="{921286B3-5A63-4653-B11D-30F3090FDC28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8FAB3B-DA29-43B2-8AE4-07FFA6B0151E}" type="presOf" srcId="{8CF40D56-5B97-4BF0-A13E-F59F4365807E}" destId="{90AB0D71-C7C8-4F69-B080-4A8CCC7210A7}" srcOrd="1" destOrd="0" presId="urn:microsoft.com/office/officeart/2005/8/layout/list1"/>
    <dgm:cxn modelId="{5492555B-4611-4332-B0B9-C9C1734F1BCC}" type="presOf" srcId="{1C7E8DC8-6A1C-4D3C-A086-AFAE116D3D9A}" destId="{47228947-09B6-4CA2-B422-58CA95D344E8}" srcOrd="0" destOrd="0" presId="urn:microsoft.com/office/officeart/2005/8/layout/list1"/>
    <dgm:cxn modelId="{2FDC4214-7926-48A6-BF09-DF4B24542CEC}" type="presOf" srcId="{868FC16F-670B-4963-9A16-4595F1EA76CD}" destId="{481BBC10-533B-4147-BF90-27AC28E6B718}" srcOrd="0" destOrd="0" presId="urn:microsoft.com/office/officeart/2005/8/layout/list1"/>
    <dgm:cxn modelId="{2C99D6F9-3BB9-4E81-A233-3734BC6D8F85}" srcId="{868FC16F-670B-4963-9A16-4595F1EA76CD}" destId="{FA8FC751-0B55-4F89-8600-61CDF45E9BE3}" srcOrd="1" destOrd="0" parTransId="{E24A9898-82F4-4D42-BB59-8C45320B5F52}" sibTransId="{B08C89B7-05BC-4554-AB78-33996AC11EB6}"/>
    <dgm:cxn modelId="{79C020A9-1E31-43DA-BAE2-C70526DF0E60}" srcId="{868FC16F-670B-4963-9A16-4595F1EA76CD}" destId="{02A0E9B1-139D-4DE0-80DF-A8D75227C8BF}" srcOrd="0" destOrd="0" parTransId="{EDD541E8-9F65-43FA-9E0F-C8EFF6F4A493}" sibTransId="{7C7C17B4-C494-4353-9412-932A863C189B}"/>
    <dgm:cxn modelId="{40E369DB-5B1D-40EC-AA1F-FB475A3D3C71}" type="presOf" srcId="{3733E691-C20B-451D-9857-F793EC07940A}" destId="{E6E8A8AA-1D71-4487-91FE-CE553F108A6D}" srcOrd="1" destOrd="0" presId="urn:microsoft.com/office/officeart/2005/8/layout/list1"/>
    <dgm:cxn modelId="{CE6D3EF1-5245-41B1-A9A3-F0D2E763A04B}" srcId="{868FC16F-670B-4963-9A16-4595F1EA76CD}" destId="{1C7E8DC8-6A1C-4D3C-A086-AFAE116D3D9A}" srcOrd="2" destOrd="0" parTransId="{F6EF8B3B-6B53-42AC-8727-8D733F8ED4E2}" sibTransId="{B8B49605-DF75-44EA-B209-E3509E38529F}"/>
    <dgm:cxn modelId="{A6928186-CB77-4BBF-8E42-DDC59A326DCE}" type="presOf" srcId="{921286B3-5A63-4653-B11D-30F3090FDC28}" destId="{A7475E80-21A3-42DE-B71D-342EC397B8EA}" srcOrd="0" destOrd="0" presId="urn:microsoft.com/office/officeart/2005/8/layout/list1"/>
    <dgm:cxn modelId="{82BE7FB1-CF00-4E99-8AEB-D4F6817A8BF2}" type="presOf" srcId="{FA8FC751-0B55-4F89-8600-61CDF45E9BE3}" destId="{1B4C41AD-558F-469A-BE15-6F95BCCC8C2B}" srcOrd="1" destOrd="0" presId="urn:microsoft.com/office/officeart/2005/8/layout/list1"/>
    <dgm:cxn modelId="{CEBD3AF2-18A3-44FE-9BEF-D833B16ADD4D}" srcId="{868FC16F-670B-4963-9A16-4595F1EA76CD}" destId="{8CF40D56-5B97-4BF0-A13E-F59F4365807E}" srcOrd="5" destOrd="0" parTransId="{9C0B9209-4EF1-4BB8-914F-3690A1FFB288}" sibTransId="{6CEE2251-F717-4A9F-89C1-9FCD6AB44C5F}"/>
    <dgm:cxn modelId="{B8FEF159-CFFA-4590-9EA1-8943B335D857}" type="presOf" srcId="{8CF40D56-5B97-4BF0-A13E-F59F4365807E}" destId="{3B056C00-F4B4-467A-A110-71011540C51B}" srcOrd="0" destOrd="0" presId="urn:microsoft.com/office/officeart/2005/8/layout/list1"/>
    <dgm:cxn modelId="{7A20CE50-32D3-440E-BA3C-FC6F3F9162AD}" srcId="{868FC16F-670B-4963-9A16-4595F1EA76CD}" destId="{F4359F26-2F17-4A29-A522-4F7B783ED98D}" srcOrd="4" destOrd="0" parTransId="{A0037474-ECC8-4588-936C-638CEE2A7726}" sibTransId="{740F96F6-DAA1-46F2-936C-AAD9C163F229}"/>
    <dgm:cxn modelId="{B7A51370-DD2D-4B09-BFC5-E662D1FB4B96}" type="presOf" srcId="{921286B3-5A63-4653-B11D-30F3090FDC28}" destId="{7CA92B9B-8297-4C78-9FFC-D86A404F165D}" srcOrd="1" destOrd="0" presId="urn:microsoft.com/office/officeart/2005/8/layout/list1"/>
    <dgm:cxn modelId="{7CB17D9C-AC91-4FAF-8DE6-1040DCC70001}" type="presOf" srcId="{FA8FC751-0B55-4F89-8600-61CDF45E9BE3}" destId="{0FCD4334-0201-44AB-8F33-D1E1CA49EDF2}" srcOrd="0" destOrd="0" presId="urn:microsoft.com/office/officeart/2005/8/layout/list1"/>
    <dgm:cxn modelId="{98C528C1-F599-468A-BEC4-1E054A385100}" type="presOf" srcId="{F4359F26-2F17-4A29-A522-4F7B783ED98D}" destId="{65AD7FE7-DB17-4DE0-B1F8-045543F5F2E3}" srcOrd="0" destOrd="0" presId="urn:microsoft.com/office/officeart/2005/8/layout/list1"/>
    <dgm:cxn modelId="{BE8F7868-5C75-490F-A59D-445A84D976FB}" type="presOf" srcId="{02A0E9B1-139D-4DE0-80DF-A8D75227C8BF}" destId="{8149FB07-51D6-4794-AD35-FDB0C2BAE845}" srcOrd="1" destOrd="0" presId="urn:microsoft.com/office/officeart/2005/8/layout/list1"/>
    <dgm:cxn modelId="{85906E12-E226-4591-9150-41B68738C549}" type="presOf" srcId="{F4359F26-2F17-4A29-A522-4F7B783ED98D}" destId="{5B433A1D-6FB3-48F4-87E4-C0E36BCF76C1}" srcOrd="1" destOrd="0" presId="urn:microsoft.com/office/officeart/2005/8/layout/list1"/>
    <dgm:cxn modelId="{A8AF7BEC-ABAD-4426-AEB0-D828D93A48CB}" srcId="{868FC16F-670B-4963-9A16-4595F1EA76CD}" destId="{921286B3-5A63-4653-B11D-30F3090FDC28}" srcOrd="6" destOrd="0" parTransId="{0BEA5769-1B2C-4B75-9F47-9FE5E4FE15E0}" sibTransId="{A31D8804-820C-4165-8AAE-79C2F2295BDB}"/>
    <dgm:cxn modelId="{82C6DD59-1AD1-4594-851C-3CAB59C5AC2A}" type="presOf" srcId="{1C7E8DC8-6A1C-4D3C-A086-AFAE116D3D9A}" destId="{DE44A2EF-4F66-434A-B70E-E6899B709FFC}" srcOrd="1" destOrd="0" presId="urn:microsoft.com/office/officeart/2005/8/layout/list1"/>
    <dgm:cxn modelId="{77643AA0-182D-49D2-B6B1-7D61BC4267F2}" srcId="{868FC16F-670B-4963-9A16-4595F1EA76CD}" destId="{3733E691-C20B-451D-9857-F793EC07940A}" srcOrd="3" destOrd="0" parTransId="{E2E25701-BC52-4669-8DD6-1C43548E59A7}" sibTransId="{90940A0E-1C69-49FD-B2C1-28A973CA99B5}"/>
    <dgm:cxn modelId="{9AB9029F-C7B4-486E-B9DB-47E385200BB1}" type="presOf" srcId="{02A0E9B1-139D-4DE0-80DF-A8D75227C8BF}" destId="{FB854CF5-44FE-47B3-807D-FCCA8F128ACB}" srcOrd="0" destOrd="0" presId="urn:microsoft.com/office/officeart/2005/8/layout/list1"/>
    <dgm:cxn modelId="{0E8D0B77-38C4-42ED-B8C3-6182C4B24A87}" type="presOf" srcId="{3733E691-C20B-451D-9857-F793EC07940A}" destId="{F1C050B6-D1B9-444F-B3EF-88684F397B25}" srcOrd="0" destOrd="0" presId="urn:microsoft.com/office/officeart/2005/8/layout/list1"/>
    <dgm:cxn modelId="{70FF9FF1-8501-4BB7-AD40-16EC39EF32FF}" type="presParOf" srcId="{481BBC10-533B-4147-BF90-27AC28E6B718}" destId="{EAE533F9-B4A6-46DD-8111-CB57EFA8B411}" srcOrd="0" destOrd="0" presId="urn:microsoft.com/office/officeart/2005/8/layout/list1"/>
    <dgm:cxn modelId="{E1B72FEC-578B-46B8-97C8-64E8ED43BBC4}" type="presParOf" srcId="{EAE533F9-B4A6-46DD-8111-CB57EFA8B411}" destId="{FB854CF5-44FE-47B3-807D-FCCA8F128ACB}" srcOrd="0" destOrd="0" presId="urn:microsoft.com/office/officeart/2005/8/layout/list1"/>
    <dgm:cxn modelId="{D080D2B4-1EEA-4AAD-8CB5-30DCCA2BC81B}" type="presParOf" srcId="{EAE533F9-B4A6-46DD-8111-CB57EFA8B411}" destId="{8149FB07-51D6-4794-AD35-FDB0C2BAE845}" srcOrd="1" destOrd="0" presId="urn:microsoft.com/office/officeart/2005/8/layout/list1"/>
    <dgm:cxn modelId="{91C28C5F-5897-44D7-AA96-C28894CC71C6}" type="presParOf" srcId="{481BBC10-533B-4147-BF90-27AC28E6B718}" destId="{45BB6529-C1D7-474A-B78B-1FA4E794FB6C}" srcOrd="1" destOrd="0" presId="urn:microsoft.com/office/officeart/2005/8/layout/list1"/>
    <dgm:cxn modelId="{F6D75C22-54D5-42D2-88E0-5987AA7FF201}" type="presParOf" srcId="{481BBC10-533B-4147-BF90-27AC28E6B718}" destId="{E1C64D68-6790-4676-B919-90B00418F755}" srcOrd="2" destOrd="0" presId="urn:microsoft.com/office/officeart/2005/8/layout/list1"/>
    <dgm:cxn modelId="{BD35FD4E-5A94-42D3-922F-2EC5E3FD2D0A}" type="presParOf" srcId="{481BBC10-533B-4147-BF90-27AC28E6B718}" destId="{659E949F-35CE-4FB5-BEB9-9EEDA413B0BC}" srcOrd="3" destOrd="0" presId="urn:microsoft.com/office/officeart/2005/8/layout/list1"/>
    <dgm:cxn modelId="{E8B7B42E-64D0-4EAF-A15D-669DD1DC16A7}" type="presParOf" srcId="{481BBC10-533B-4147-BF90-27AC28E6B718}" destId="{13E0D66F-5989-4709-A4E4-5B2CAE35570A}" srcOrd="4" destOrd="0" presId="urn:microsoft.com/office/officeart/2005/8/layout/list1"/>
    <dgm:cxn modelId="{4C64169D-31CC-474D-BBEC-AD1A7A487CB1}" type="presParOf" srcId="{13E0D66F-5989-4709-A4E4-5B2CAE35570A}" destId="{0FCD4334-0201-44AB-8F33-D1E1CA49EDF2}" srcOrd="0" destOrd="0" presId="urn:microsoft.com/office/officeart/2005/8/layout/list1"/>
    <dgm:cxn modelId="{C0F0D9F3-48E4-454C-9A91-4428E8343340}" type="presParOf" srcId="{13E0D66F-5989-4709-A4E4-5B2CAE35570A}" destId="{1B4C41AD-558F-469A-BE15-6F95BCCC8C2B}" srcOrd="1" destOrd="0" presId="urn:microsoft.com/office/officeart/2005/8/layout/list1"/>
    <dgm:cxn modelId="{5BA75A01-EF4C-4D09-B537-AD1B15228CB7}" type="presParOf" srcId="{481BBC10-533B-4147-BF90-27AC28E6B718}" destId="{FF41687B-E3A7-44B1-989A-913C88EFDDE8}" srcOrd="5" destOrd="0" presId="urn:microsoft.com/office/officeart/2005/8/layout/list1"/>
    <dgm:cxn modelId="{AD47C38C-FDE6-4CCE-8936-8F9A172B54D9}" type="presParOf" srcId="{481BBC10-533B-4147-BF90-27AC28E6B718}" destId="{A50B4D20-5B0F-4B55-B222-54709DEC8C16}" srcOrd="6" destOrd="0" presId="urn:microsoft.com/office/officeart/2005/8/layout/list1"/>
    <dgm:cxn modelId="{F4B8E0C8-7C00-46CD-9526-9967AD39021F}" type="presParOf" srcId="{481BBC10-533B-4147-BF90-27AC28E6B718}" destId="{CE582579-EA04-4E14-9746-B309791BF11F}" srcOrd="7" destOrd="0" presId="urn:microsoft.com/office/officeart/2005/8/layout/list1"/>
    <dgm:cxn modelId="{29117118-86C6-4C78-831E-468CACC432CB}" type="presParOf" srcId="{481BBC10-533B-4147-BF90-27AC28E6B718}" destId="{AF52BDAF-6476-4A45-8647-35E7019EF08B}" srcOrd="8" destOrd="0" presId="urn:microsoft.com/office/officeart/2005/8/layout/list1"/>
    <dgm:cxn modelId="{98F9CC79-6E6E-4677-B977-A0EFA784CF99}" type="presParOf" srcId="{AF52BDAF-6476-4A45-8647-35E7019EF08B}" destId="{47228947-09B6-4CA2-B422-58CA95D344E8}" srcOrd="0" destOrd="0" presId="urn:microsoft.com/office/officeart/2005/8/layout/list1"/>
    <dgm:cxn modelId="{41AE7A4C-89C2-4F82-8010-517AFB598267}" type="presParOf" srcId="{AF52BDAF-6476-4A45-8647-35E7019EF08B}" destId="{DE44A2EF-4F66-434A-B70E-E6899B709FFC}" srcOrd="1" destOrd="0" presId="urn:microsoft.com/office/officeart/2005/8/layout/list1"/>
    <dgm:cxn modelId="{80EE4254-7EBE-4ADF-8ADF-55B4E4F25BAE}" type="presParOf" srcId="{481BBC10-533B-4147-BF90-27AC28E6B718}" destId="{C97FE170-73ED-470F-BA80-5EAF63E9857B}" srcOrd="9" destOrd="0" presId="urn:microsoft.com/office/officeart/2005/8/layout/list1"/>
    <dgm:cxn modelId="{DE28555F-039D-4EF8-83EB-06F9C197F108}" type="presParOf" srcId="{481BBC10-533B-4147-BF90-27AC28E6B718}" destId="{2CDF67EC-7C25-4EB1-99EB-986859849F3F}" srcOrd="10" destOrd="0" presId="urn:microsoft.com/office/officeart/2005/8/layout/list1"/>
    <dgm:cxn modelId="{76D22F31-A835-432A-BB00-31BE8F9A0DAF}" type="presParOf" srcId="{481BBC10-533B-4147-BF90-27AC28E6B718}" destId="{C0A4E3A1-EA97-42C1-9D4F-6441439D9128}" srcOrd="11" destOrd="0" presId="urn:microsoft.com/office/officeart/2005/8/layout/list1"/>
    <dgm:cxn modelId="{6256EE44-C02E-4AA5-BC68-1410385D8A68}" type="presParOf" srcId="{481BBC10-533B-4147-BF90-27AC28E6B718}" destId="{8F2C326A-6E92-42B9-9944-C7099DCB6A13}" srcOrd="12" destOrd="0" presId="urn:microsoft.com/office/officeart/2005/8/layout/list1"/>
    <dgm:cxn modelId="{A636F79E-B39E-4ACB-BE89-05537E6D1449}" type="presParOf" srcId="{8F2C326A-6E92-42B9-9944-C7099DCB6A13}" destId="{F1C050B6-D1B9-444F-B3EF-88684F397B25}" srcOrd="0" destOrd="0" presId="urn:microsoft.com/office/officeart/2005/8/layout/list1"/>
    <dgm:cxn modelId="{5AC2E69A-3949-4988-9230-31EDD1BE62C7}" type="presParOf" srcId="{8F2C326A-6E92-42B9-9944-C7099DCB6A13}" destId="{E6E8A8AA-1D71-4487-91FE-CE553F108A6D}" srcOrd="1" destOrd="0" presId="urn:microsoft.com/office/officeart/2005/8/layout/list1"/>
    <dgm:cxn modelId="{FAF0E602-17B3-4C02-9D4E-94E810D42E3C}" type="presParOf" srcId="{481BBC10-533B-4147-BF90-27AC28E6B718}" destId="{1B55FCA2-9AED-4937-AE2C-62D6E303A03C}" srcOrd="13" destOrd="0" presId="urn:microsoft.com/office/officeart/2005/8/layout/list1"/>
    <dgm:cxn modelId="{6FB852B9-BB03-45A3-8AD2-4EA9D059C07C}" type="presParOf" srcId="{481BBC10-533B-4147-BF90-27AC28E6B718}" destId="{869A1EF7-FF15-4895-A938-03C7CCF409A0}" srcOrd="14" destOrd="0" presId="urn:microsoft.com/office/officeart/2005/8/layout/list1"/>
    <dgm:cxn modelId="{193D13AE-5AD8-4313-A33E-1C4B0D476C88}" type="presParOf" srcId="{481BBC10-533B-4147-BF90-27AC28E6B718}" destId="{31ECDCE9-67A1-4D41-A735-B8D18C8F5FBE}" srcOrd="15" destOrd="0" presId="urn:microsoft.com/office/officeart/2005/8/layout/list1"/>
    <dgm:cxn modelId="{C79BE37C-3AC9-4C5A-8B57-7AAF72BB36F5}" type="presParOf" srcId="{481BBC10-533B-4147-BF90-27AC28E6B718}" destId="{AB94E109-F6C7-4A63-86BD-FB0F6422F348}" srcOrd="16" destOrd="0" presId="urn:microsoft.com/office/officeart/2005/8/layout/list1"/>
    <dgm:cxn modelId="{FFEAC028-A759-474B-BB02-58437004E1EA}" type="presParOf" srcId="{AB94E109-F6C7-4A63-86BD-FB0F6422F348}" destId="{65AD7FE7-DB17-4DE0-B1F8-045543F5F2E3}" srcOrd="0" destOrd="0" presId="urn:microsoft.com/office/officeart/2005/8/layout/list1"/>
    <dgm:cxn modelId="{27B23611-8BF0-4381-95C5-7368CFD162CB}" type="presParOf" srcId="{AB94E109-F6C7-4A63-86BD-FB0F6422F348}" destId="{5B433A1D-6FB3-48F4-87E4-C0E36BCF76C1}" srcOrd="1" destOrd="0" presId="urn:microsoft.com/office/officeart/2005/8/layout/list1"/>
    <dgm:cxn modelId="{64B5062F-9A8E-4832-ABF1-C3EFDDED7ABA}" type="presParOf" srcId="{481BBC10-533B-4147-BF90-27AC28E6B718}" destId="{A05C7715-B8DC-413C-9B7F-B258FD17888D}" srcOrd="17" destOrd="0" presId="urn:microsoft.com/office/officeart/2005/8/layout/list1"/>
    <dgm:cxn modelId="{F7C1EBBF-B9B5-4CC1-A625-B5955DEC0B25}" type="presParOf" srcId="{481BBC10-533B-4147-BF90-27AC28E6B718}" destId="{4874C144-E04C-4AD3-AE83-44E55452BD2A}" srcOrd="18" destOrd="0" presId="urn:microsoft.com/office/officeart/2005/8/layout/list1"/>
    <dgm:cxn modelId="{10BEFCD8-BF93-46C8-B4DB-63BA85A65658}" type="presParOf" srcId="{481BBC10-533B-4147-BF90-27AC28E6B718}" destId="{4FD468A9-E86A-4B2B-88D4-72A09DF257D2}" srcOrd="19" destOrd="0" presId="urn:microsoft.com/office/officeart/2005/8/layout/list1"/>
    <dgm:cxn modelId="{2275F569-95AC-4241-A4AE-57EDEC803BC4}" type="presParOf" srcId="{481BBC10-533B-4147-BF90-27AC28E6B718}" destId="{63C30BCF-1793-409A-AE07-A696CAA38627}" srcOrd="20" destOrd="0" presId="urn:microsoft.com/office/officeart/2005/8/layout/list1"/>
    <dgm:cxn modelId="{A4E721C0-7BDC-41B8-9940-3D9387878C27}" type="presParOf" srcId="{63C30BCF-1793-409A-AE07-A696CAA38627}" destId="{3B056C00-F4B4-467A-A110-71011540C51B}" srcOrd="0" destOrd="0" presId="urn:microsoft.com/office/officeart/2005/8/layout/list1"/>
    <dgm:cxn modelId="{EFA34E24-4903-48C1-9C5D-D7DEED93D8AF}" type="presParOf" srcId="{63C30BCF-1793-409A-AE07-A696CAA38627}" destId="{90AB0D71-C7C8-4F69-B080-4A8CCC7210A7}" srcOrd="1" destOrd="0" presId="urn:microsoft.com/office/officeart/2005/8/layout/list1"/>
    <dgm:cxn modelId="{F73CEF04-2B33-4238-9063-2FADFC0ADB5B}" type="presParOf" srcId="{481BBC10-533B-4147-BF90-27AC28E6B718}" destId="{06A36E9C-9423-4974-B4DF-2AFF1C75B0DA}" srcOrd="21" destOrd="0" presId="urn:microsoft.com/office/officeart/2005/8/layout/list1"/>
    <dgm:cxn modelId="{FB070B1F-828C-470A-9837-7173A0DD3958}" type="presParOf" srcId="{481BBC10-533B-4147-BF90-27AC28E6B718}" destId="{EB3795F2-DEF8-4FC9-80C1-D6F4372A88BE}" srcOrd="22" destOrd="0" presId="urn:microsoft.com/office/officeart/2005/8/layout/list1"/>
    <dgm:cxn modelId="{FD64B58F-40E0-45FC-8DCF-EC0C004E45E5}" type="presParOf" srcId="{481BBC10-533B-4147-BF90-27AC28E6B718}" destId="{8DEB35ED-064B-4D31-A234-5C5CA6072C4E}" srcOrd="23" destOrd="0" presId="urn:microsoft.com/office/officeart/2005/8/layout/list1"/>
    <dgm:cxn modelId="{F36C8346-FC3C-4020-A5C5-21B636A7BB0C}" type="presParOf" srcId="{481BBC10-533B-4147-BF90-27AC28E6B718}" destId="{16A8D204-BF7C-4C27-9308-3EF9A689E537}" srcOrd="24" destOrd="0" presId="urn:microsoft.com/office/officeart/2005/8/layout/list1"/>
    <dgm:cxn modelId="{575A18FC-CFC9-44D3-9B20-8518E8C96929}" type="presParOf" srcId="{16A8D204-BF7C-4C27-9308-3EF9A689E537}" destId="{A7475E80-21A3-42DE-B71D-342EC397B8EA}" srcOrd="0" destOrd="0" presId="urn:microsoft.com/office/officeart/2005/8/layout/list1"/>
    <dgm:cxn modelId="{6695FEDF-CC55-4EBA-BF31-AC4AA81CEDF8}" type="presParOf" srcId="{16A8D204-BF7C-4C27-9308-3EF9A689E537}" destId="{7CA92B9B-8297-4C78-9FFC-D86A404F165D}" srcOrd="1" destOrd="0" presId="urn:microsoft.com/office/officeart/2005/8/layout/list1"/>
    <dgm:cxn modelId="{79D16CA6-FCBF-401D-928D-FD2F7B164F79}" type="presParOf" srcId="{481BBC10-533B-4147-BF90-27AC28E6B718}" destId="{10FB7420-77B8-48FC-94A2-7228DBFC7EFC}" srcOrd="25" destOrd="0" presId="urn:microsoft.com/office/officeart/2005/8/layout/list1"/>
    <dgm:cxn modelId="{5E6A84F5-D536-4CE7-ADB3-5E319E569F3E}" type="presParOf" srcId="{481BBC10-533B-4147-BF90-27AC28E6B718}" destId="{26E25F18-968A-4935-8AAA-D798490FB97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7311A-85D6-4E3E-B767-6CA27C52352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7678265-98D8-4A78-A7F8-0C245EC1E72F}">
      <dgm:prSet phldrT="[Texto]" custT="1"/>
      <dgm:spPr/>
      <dgm:t>
        <a:bodyPr/>
        <a:lstStyle/>
        <a:p>
          <a:pPr algn="l"/>
          <a:r>
            <a:rPr lang="es-MX" sz="1600" b="1" dirty="0" smtClean="0">
              <a:latin typeface="Kristen ITC" pitchFamily="66" charset="0"/>
            </a:rPr>
            <a:t>CAPÍTULO</a:t>
          </a:r>
          <a:endParaRPr lang="es-MX" sz="1600" b="1" dirty="0">
            <a:latin typeface="Kristen ITC" pitchFamily="66" charset="0"/>
          </a:endParaRPr>
        </a:p>
      </dgm:t>
    </dgm:pt>
    <dgm:pt modelId="{FF19B17A-1F40-4095-90C8-70DA9F032742}" type="parTrans" cxnId="{78572979-A752-4B0B-9A33-9C19783E84AD}">
      <dgm:prSet/>
      <dgm:spPr/>
      <dgm:t>
        <a:bodyPr/>
        <a:lstStyle/>
        <a:p>
          <a:endParaRPr lang="es-MX" sz="1600"/>
        </a:p>
      </dgm:t>
    </dgm:pt>
    <dgm:pt modelId="{0F0FBA2C-8A6D-4437-84B3-3AE32AF8226E}" type="sibTrans" cxnId="{78572979-A752-4B0B-9A33-9C19783E84AD}">
      <dgm:prSet/>
      <dgm:spPr/>
      <dgm:t>
        <a:bodyPr/>
        <a:lstStyle/>
        <a:p>
          <a:endParaRPr lang="es-MX" sz="1600"/>
        </a:p>
      </dgm:t>
    </dgm:pt>
    <dgm:pt modelId="{E4A8EF54-7F80-40BE-934A-CC273C00A6E4}">
      <dgm:prSet phldrT="[Texto]" custT="1"/>
      <dgm:spPr/>
      <dgm:t>
        <a:bodyPr/>
        <a:lstStyle/>
        <a:p>
          <a:pPr algn="ctr"/>
          <a:r>
            <a:rPr lang="es-MX" sz="1600" b="1" dirty="0"/>
            <a:t>X000</a:t>
          </a:r>
        </a:p>
      </dgm:t>
    </dgm:pt>
    <dgm:pt modelId="{64CF80F5-8F02-4198-A7AC-739E1C376D3F}" type="parTrans" cxnId="{694EE72F-81DC-4A08-B774-5143D075CFC4}">
      <dgm:prSet/>
      <dgm:spPr/>
      <dgm:t>
        <a:bodyPr/>
        <a:lstStyle/>
        <a:p>
          <a:endParaRPr lang="es-MX" sz="1600"/>
        </a:p>
      </dgm:t>
    </dgm:pt>
    <dgm:pt modelId="{98160BBE-B95E-47C7-B07E-B83E68A883F8}" type="sibTrans" cxnId="{694EE72F-81DC-4A08-B774-5143D075CFC4}">
      <dgm:prSet/>
      <dgm:spPr/>
      <dgm:t>
        <a:bodyPr/>
        <a:lstStyle/>
        <a:p>
          <a:endParaRPr lang="es-MX" sz="1600"/>
        </a:p>
      </dgm:t>
    </dgm:pt>
    <dgm:pt modelId="{4D8C4230-B37C-4138-A243-83C33193025B}">
      <dgm:prSet phldrT="[Texto]" custT="1"/>
      <dgm:spPr/>
      <dgm:t>
        <a:bodyPr/>
        <a:lstStyle/>
        <a:p>
          <a:r>
            <a:rPr lang="es-MX" sz="1600" b="1" dirty="0" smtClean="0">
              <a:latin typeface="Kristen ITC" pitchFamily="66" charset="0"/>
            </a:rPr>
            <a:t>CONCEPTO</a:t>
          </a:r>
          <a:endParaRPr lang="es-MX" sz="1600" b="1" dirty="0">
            <a:latin typeface="Kristen ITC" pitchFamily="66" charset="0"/>
          </a:endParaRPr>
        </a:p>
      </dgm:t>
    </dgm:pt>
    <dgm:pt modelId="{D108E7D2-DD35-4D66-97EB-372AA2F0F56C}" type="parTrans" cxnId="{F4E381BE-33BB-481C-B473-38CB8F1DD77A}">
      <dgm:prSet/>
      <dgm:spPr/>
      <dgm:t>
        <a:bodyPr/>
        <a:lstStyle/>
        <a:p>
          <a:endParaRPr lang="es-MX" sz="1600"/>
        </a:p>
      </dgm:t>
    </dgm:pt>
    <dgm:pt modelId="{1765060C-661B-4FF5-8FC1-4B75B105B53D}" type="sibTrans" cxnId="{F4E381BE-33BB-481C-B473-38CB8F1DD77A}">
      <dgm:prSet/>
      <dgm:spPr/>
      <dgm:t>
        <a:bodyPr/>
        <a:lstStyle/>
        <a:p>
          <a:endParaRPr lang="es-MX" sz="1600"/>
        </a:p>
      </dgm:t>
    </dgm:pt>
    <dgm:pt modelId="{45B2912F-7AAB-44E9-88A1-20C0503AE338}">
      <dgm:prSet phldrT="[Texto]" custT="1"/>
      <dgm:spPr/>
      <dgm:t>
        <a:bodyPr/>
        <a:lstStyle/>
        <a:p>
          <a:r>
            <a:rPr lang="es-MX" sz="1600" b="1" dirty="0"/>
            <a:t>XX00</a:t>
          </a:r>
        </a:p>
      </dgm:t>
    </dgm:pt>
    <dgm:pt modelId="{F5C10134-2536-4978-9661-D0028024584B}" type="parTrans" cxnId="{ED68334D-2DB3-47BB-84DF-6C28FD3DD77E}">
      <dgm:prSet/>
      <dgm:spPr/>
      <dgm:t>
        <a:bodyPr/>
        <a:lstStyle/>
        <a:p>
          <a:endParaRPr lang="es-MX" sz="1600"/>
        </a:p>
      </dgm:t>
    </dgm:pt>
    <dgm:pt modelId="{921BF732-D045-4543-9EED-98AE952BCED2}" type="sibTrans" cxnId="{ED68334D-2DB3-47BB-84DF-6C28FD3DD77E}">
      <dgm:prSet/>
      <dgm:spPr/>
      <dgm:t>
        <a:bodyPr/>
        <a:lstStyle/>
        <a:p>
          <a:endParaRPr lang="es-MX" sz="1600"/>
        </a:p>
      </dgm:t>
    </dgm:pt>
    <dgm:pt modelId="{29AF9525-3EF6-459F-B846-4E4A5A9678A6}">
      <dgm:prSet phldrT="[Texto]" custT="1"/>
      <dgm:spPr/>
      <dgm:t>
        <a:bodyPr/>
        <a:lstStyle/>
        <a:p>
          <a:pPr algn="ctr"/>
          <a:r>
            <a:rPr lang="es-MX" sz="1600" b="1" dirty="0" smtClean="0">
              <a:latin typeface="Kristen ITC" pitchFamily="66" charset="0"/>
            </a:rPr>
            <a:t>PARTIDA</a:t>
          </a:r>
          <a:endParaRPr lang="es-MX" sz="1600" b="1" dirty="0">
            <a:latin typeface="Kristen ITC" pitchFamily="66" charset="0"/>
          </a:endParaRPr>
        </a:p>
      </dgm:t>
    </dgm:pt>
    <dgm:pt modelId="{C8525489-86C0-4419-9E5E-D3CE8EC213BD}" type="parTrans" cxnId="{383882CD-A59E-408C-82C0-0D93B0D444C9}">
      <dgm:prSet/>
      <dgm:spPr/>
      <dgm:t>
        <a:bodyPr/>
        <a:lstStyle/>
        <a:p>
          <a:endParaRPr lang="es-MX" sz="1600"/>
        </a:p>
      </dgm:t>
    </dgm:pt>
    <dgm:pt modelId="{26D3B13A-7BD1-4DAA-8137-9AA3B2DE110D}" type="sibTrans" cxnId="{383882CD-A59E-408C-82C0-0D93B0D444C9}">
      <dgm:prSet/>
      <dgm:spPr/>
      <dgm:t>
        <a:bodyPr/>
        <a:lstStyle/>
        <a:p>
          <a:endParaRPr lang="es-MX" sz="1600"/>
        </a:p>
      </dgm:t>
    </dgm:pt>
    <dgm:pt modelId="{7320F8C0-2298-4EAC-A19E-E0357BC9F8C4}">
      <dgm:prSet phldrT="[Texto]" custT="1"/>
      <dgm:spPr/>
      <dgm:t>
        <a:bodyPr/>
        <a:lstStyle/>
        <a:p>
          <a:r>
            <a:rPr lang="es-MX" sz="1600" b="1" dirty="0" smtClean="0">
              <a:latin typeface="Kristen ITC" pitchFamily="66" charset="0"/>
            </a:rPr>
            <a:t>GENÉRICA</a:t>
          </a:r>
        </a:p>
        <a:p>
          <a:r>
            <a:rPr lang="es-MX" sz="1600" b="1" dirty="0" smtClean="0"/>
            <a:t>XXX0</a:t>
          </a:r>
          <a:endParaRPr lang="es-MX" sz="1600" b="1" dirty="0"/>
        </a:p>
      </dgm:t>
    </dgm:pt>
    <dgm:pt modelId="{5A266C09-A088-40B2-B15E-E0ED7F58D98F}" type="parTrans" cxnId="{B4A91432-47FF-42DA-B9C9-FA7DA51ECAC3}">
      <dgm:prSet/>
      <dgm:spPr/>
      <dgm:t>
        <a:bodyPr/>
        <a:lstStyle/>
        <a:p>
          <a:endParaRPr lang="es-MX" sz="1600"/>
        </a:p>
      </dgm:t>
    </dgm:pt>
    <dgm:pt modelId="{22F2DBAB-920C-4D5C-9192-67B5CFFE429D}" type="sibTrans" cxnId="{B4A91432-47FF-42DA-B9C9-FA7DA51ECAC3}">
      <dgm:prSet/>
      <dgm:spPr/>
      <dgm:t>
        <a:bodyPr/>
        <a:lstStyle/>
        <a:p>
          <a:endParaRPr lang="es-MX" sz="1600"/>
        </a:p>
      </dgm:t>
    </dgm:pt>
    <dgm:pt modelId="{3BC6D493-38BF-4B92-AAD0-C00817AED4D5}">
      <dgm:prSet phldrT="[Texto]" custT="1"/>
      <dgm:spPr/>
      <dgm:t>
        <a:bodyPr/>
        <a:lstStyle/>
        <a:p>
          <a:r>
            <a:rPr lang="es-MX" sz="1600" b="1" dirty="0" smtClean="0">
              <a:latin typeface="Kristen ITC" pitchFamily="66" charset="0"/>
            </a:rPr>
            <a:t>ESPECÍFICA</a:t>
          </a:r>
        </a:p>
        <a:p>
          <a:r>
            <a:rPr lang="es-MX" sz="1600" b="1" dirty="0" smtClean="0"/>
            <a:t>XXXX</a:t>
          </a:r>
          <a:endParaRPr lang="es-MX" sz="1600" b="1" dirty="0"/>
        </a:p>
      </dgm:t>
    </dgm:pt>
    <dgm:pt modelId="{FBC72238-9492-4DBC-B11F-003B08F1D24E}" type="parTrans" cxnId="{31FC8DCE-6940-40B4-B941-F58C70DBFFDD}">
      <dgm:prSet/>
      <dgm:spPr/>
      <dgm:t>
        <a:bodyPr/>
        <a:lstStyle/>
        <a:p>
          <a:endParaRPr lang="es-MX" sz="1600"/>
        </a:p>
      </dgm:t>
    </dgm:pt>
    <dgm:pt modelId="{213B6973-2AA2-42A2-91DD-E229BF75BEE5}" type="sibTrans" cxnId="{31FC8DCE-6940-40B4-B941-F58C70DBFFDD}">
      <dgm:prSet/>
      <dgm:spPr/>
      <dgm:t>
        <a:bodyPr/>
        <a:lstStyle/>
        <a:p>
          <a:endParaRPr lang="es-MX" sz="1600"/>
        </a:p>
      </dgm:t>
    </dgm:pt>
    <dgm:pt modelId="{968F2F45-769B-44CA-B8EC-ED5DC3BC6738}" type="pres">
      <dgm:prSet presAssocID="{36A7311A-85D6-4E3E-B767-6CA27C52352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52ABF80-270B-4276-B846-362A48EDFF2D}" type="pres">
      <dgm:prSet presAssocID="{36A7311A-85D6-4E3E-B767-6CA27C523526}" presName="outerBox" presStyleCnt="0"/>
      <dgm:spPr/>
      <dgm:t>
        <a:bodyPr/>
        <a:lstStyle/>
        <a:p>
          <a:endParaRPr lang="es-ES"/>
        </a:p>
      </dgm:t>
    </dgm:pt>
    <dgm:pt modelId="{14C8AC91-2239-4B94-8C64-C5EEC351DCFE}" type="pres">
      <dgm:prSet presAssocID="{36A7311A-85D6-4E3E-B767-6CA27C523526}" presName="outerBoxParent" presStyleLbl="node1" presStyleIdx="0" presStyleCnt="3" custLinFactNeighborX="-731" custLinFactNeighborY="16416"/>
      <dgm:spPr/>
      <dgm:t>
        <a:bodyPr/>
        <a:lstStyle/>
        <a:p>
          <a:endParaRPr lang="es-MX"/>
        </a:p>
      </dgm:t>
    </dgm:pt>
    <dgm:pt modelId="{BA80A52E-B806-4B7F-B6E5-D3B3B5C73B4E}" type="pres">
      <dgm:prSet presAssocID="{36A7311A-85D6-4E3E-B767-6CA27C523526}" presName="outerBoxChildren" presStyleCnt="0"/>
      <dgm:spPr/>
      <dgm:t>
        <a:bodyPr/>
        <a:lstStyle/>
        <a:p>
          <a:endParaRPr lang="es-ES"/>
        </a:p>
      </dgm:t>
    </dgm:pt>
    <dgm:pt modelId="{35C3DDF6-1FCC-48AC-8DA4-0CB7ED9284EF}" type="pres">
      <dgm:prSet presAssocID="{E4A8EF54-7F80-40BE-934A-CC273C00A6E4}" presName="oChild" presStyleLbl="fgAcc1" presStyleIdx="0" presStyleCnt="4" custScaleY="40713" custLinFactNeighborX="1771" custLinFactNeighborY="-6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D6D90D-3F14-46CB-8FF6-029CB30A2C9C}" type="pres">
      <dgm:prSet presAssocID="{36A7311A-85D6-4E3E-B767-6CA27C523526}" presName="middleBox" presStyleCnt="0"/>
      <dgm:spPr/>
      <dgm:t>
        <a:bodyPr/>
        <a:lstStyle/>
        <a:p>
          <a:endParaRPr lang="es-ES"/>
        </a:p>
      </dgm:t>
    </dgm:pt>
    <dgm:pt modelId="{5BF7D633-40E2-4D87-9CAC-3F06CB422541}" type="pres">
      <dgm:prSet presAssocID="{36A7311A-85D6-4E3E-B767-6CA27C523526}" presName="middleBoxParent" presStyleLbl="node1" presStyleIdx="1" presStyleCnt="3"/>
      <dgm:spPr/>
      <dgm:t>
        <a:bodyPr/>
        <a:lstStyle/>
        <a:p>
          <a:endParaRPr lang="es-MX"/>
        </a:p>
      </dgm:t>
    </dgm:pt>
    <dgm:pt modelId="{1A42C6E3-3161-4D79-BC39-42CAD09B52E7}" type="pres">
      <dgm:prSet presAssocID="{36A7311A-85D6-4E3E-B767-6CA27C523526}" presName="middleBoxChildren" presStyleCnt="0"/>
      <dgm:spPr/>
      <dgm:t>
        <a:bodyPr/>
        <a:lstStyle/>
        <a:p>
          <a:endParaRPr lang="es-ES"/>
        </a:p>
      </dgm:t>
    </dgm:pt>
    <dgm:pt modelId="{A03C5732-F136-4F5D-A56F-1D208F7202E3}" type="pres">
      <dgm:prSet presAssocID="{45B2912F-7AAB-44E9-88A1-20C0503AE338}" presName="mChild" presStyleLbl="fgAcc1" presStyleIdx="1" presStyleCnt="4" custScaleY="75833" custLinFactNeighborY="-14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0831F2-44FA-4CBE-B977-71DA3F65DB51}" type="pres">
      <dgm:prSet presAssocID="{36A7311A-85D6-4E3E-B767-6CA27C523526}" presName="centerBox" presStyleCnt="0"/>
      <dgm:spPr/>
      <dgm:t>
        <a:bodyPr/>
        <a:lstStyle/>
        <a:p>
          <a:endParaRPr lang="es-ES"/>
        </a:p>
      </dgm:t>
    </dgm:pt>
    <dgm:pt modelId="{6F182BCA-4709-44EC-8691-ECA69F57FD26}" type="pres">
      <dgm:prSet presAssocID="{36A7311A-85D6-4E3E-B767-6CA27C523526}" presName="centerBoxParent" presStyleLbl="node1" presStyleIdx="2" presStyleCnt="3" custScaleY="118780"/>
      <dgm:spPr/>
      <dgm:t>
        <a:bodyPr/>
        <a:lstStyle/>
        <a:p>
          <a:endParaRPr lang="es-MX"/>
        </a:p>
      </dgm:t>
    </dgm:pt>
    <dgm:pt modelId="{9AA9D190-3FAC-43C7-9005-2FF7F091ACB2}" type="pres">
      <dgm:prSet presAssocID="{36A7311A-85D6-4E3E-B767-6CA27C523526}" presName="centerBoxChildren" presStyleCnt="0"/>
      <dgm:spPr/>
      <dgm:t>
        <a:bodyPr/>
        <a:lstStyle/>
        <a:p>
          <a:endParaRPr lang="es-ES"/>
        </a:p>
      </dgm:t>
    </dgm:pt>
    <dgm:pt modelId="{3065A6C0-68DA-453E-9E78-707F71950BB0}" type="pres">
      <dgm:prSet presAssocID="{7320F8C0-2298-4EAC-A19E-E0357BC9F8C4}" presName="cChild" presStyleLbl="fgAcc1" presStyleIdx="2" presStyleCnt="4" custScaleY="1462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2D4DEE-E269-425F-959A-389354CBB1E7}" type="pres">
      <dgm:prSet presAssocID="{22F2DBAB-920C-4D5C-9192-67B5CFFE429D}" presName="centerSibTrans" presStyleCnt="0"/>
      <dgm:spPr/>
      <dgm:t>
        <a:bodyPr/>
        <a:lstStyle/>
        <a:p>
          <a:endParaRPr lang="es-ES"/>
        </a:p>
      </dgm:t>
    </dgm:pt>
    <dgm:pt modelId="{85ED1976-F95D-4179-BD50-EE0504258983}" type="pres">
      <dgm:prSet presAssocID="{3BC6D493-38BF-4B92-AAD0-C00817AED4D5}" presName="cChild" presStyleLbl="fgAcc1" presStyleIdx="3" presStyleCnt="4" custScaleY="1462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4A42DF-6BC3-4732-9AF3-FF33A00D28C1}" type="presOf" srcId="{4D8C4230-B37C-4138-A243-83C33193025B}" destId="{5BF7D633-40E2-4D87-9CAC-3F06CB422541}" srcOrd="0" destOrd="0" presId="urn:microsoft.com/office/officeart/2005/8/layout/target2"/>
    <dgm:cxn modelId="{38351B89-AD1C-48EB-88DC-5964FE627970}" type="presOf" srcId="{45B2912F-7AAB-44E9-88A1-20C0503AE338}" destId="{A03C5732-F136-4F5D-A56F-1D208F7202E3}" srcOrd="0" destOrd="0" presId="urn:microsoft.com/office/officeart/2005/8/layout/target2"/>
    <dgm:cxn modelId="{383882CD-A59E-408C-82C0-0D93B0D444C9}" srcId="{36A7311A-85D6-4E3E-B767-6CA27C523526}" destId="{29AF9525-3EF6-459F-B846-4E4A5A9678A6}" srcOrd="2" destOrd="0" parTransId="{C8525489-86C0-4419-9E5E-D3CE8EC213BD}" sibTransId="{26D3B13A-7BD1-4DAA-8137-9AA3B2DE110D}"/>
    <dgm:cxn modelId="{1DC39EC0-C2D6-42FD-B0AF-479A06D412A4}" type="presOf" srcId="{37678265-98D8-4A78-A7F8-0C245EC1E72F}" destId="{14C8AC91-2239-4B94-8C64-C5EEC351DCFE}" srcOrd="0" destOrd="0" presId="urn:microsoft.com/office/officeart/2005/8/layout/target2"/>
    <dgm:cxn modelId="{31FC8DCE-6940-40B4-B941-F58C70DBFFDD}" srcId="{29AF9525-3EF6-459F-B846-4E4A5A9678A6}" destId="{3BC6D493-38BF-4B92-AAD0-C00817AED4D5}" srcOrd="1" destOrd="0" parTransId="{FBC72238-9492-4DBC-B11F-003B08F1D24E}" sibTransId="{213B6973-2AA2-42A2-91DD-E229BF75BEE5}"/>
    <dgm:cxn modelId="{7698623E-CF20-42EF-8317-299386C77DC5}" type="presOf" srcId="{E4A8EF54-7F80-40BE-934A-CC273C00A6E4}" destId="{35C3DDF6-1FCC-48AC-8DA4-0CB7ED9284EF}" srcOrd="0" destOrd="0" presId="urn:microsoft.com/office/officeart/2005/8/layout/target2"/>
    <dgm:cxn modelId="{9A12D5B3-156E-4FCC-9B76-6A0DEC03C7FA}" type="presOf" srcId="{36A7311A-85D6-4E3E-B767-6CA27C523526}" destId="{968F2F45-769B-44CA-B8EC-ED5DC3BC6738}" srcOrd="0" destOrd="0" presId="urn:microsoft.com/office/officeart/2005/8/layout/target2"/>
    <dgm:cxn modelId="{ED68334D-2DB3-47BB-84DF-6C28FD3DD77E}" srcId="{4D8C4230-B37C-4138-A243-83C33193025B}" destId="{45B2912F-7AAB-44E9-88A1-20C0503AE338}" srcOrd="0" destOrd="0" parTransId="{F5C10134-2536-4978-9661-D0028024584B}" sibTransId="{921BF732-D045-4543-9EED-98AE952BCED2}"/>
    <dgm:cxn modelId="{B4A91432-47FF-42DA-B9C9-FA7DA51ECAC3}" srcId="{29AF9525-3EF6-459F-B846-4E4A5A9678A6}" destId="{7320F8C0-2298-4EAC-A19E-E0357BC9F8C4}" srcOrd="0" destOrd="0" parTransId="{5A266C09-A088-40B2-B15E-E0ED7F58D98F}" sibTransId="{22F2DBAB-920C-4D5C-9192-67B5CFFE429D}"/>
    <dgm:cxn modelId="{F14FA4A1-1D1D-4654-93C0-2A07C8E3DE4B}" type="presOf" srcId="{3BC6D493-38BF-4B92-AAD0-C00817AED4D5}" destId="{85ED1976-F95D-4179-BD50-EE0504258983}" srcOrd="0" destOrd="0" presId="urn:microsoft.com/office/officeart/2005/8/layout/target2"/>
    <dgm:cxn modelId="{E7D83170-DF2C-4EAC-B521-96FFAB5DE7E2}" type="presOf" srcId="{29AF9525-3EF6-459F-B846-4E4A5A9678A6}" destId="{6F182BCA-4709-44EC-8691-ECA69F57FD26}" srcOrd="0" destOrd="0" presId="urn:microsoft.com/office/officeart/2005/8/layout/target2"/>
    <dgm:cxn modelId="{694EE72F-81DC-4A08-B774-5143D075CFC4}" srcId="{37678265-98D8-4A78-A7F8-0C245EC1E72F}" destId="{E4A8EF54-7F80-40BE-934A-CC273C00A6E4}" srcOrd="0" destOrd="0" parTransId="{64CF80F5-8F02-4198-A7AC-739E1C376D3F}" sibTransId="{98160BBE-B95E-47C7-B07E-B83E68A883F8}"/>
    <dgm:cxn modelId="{322B8124-883D-45D5-968B-C66BED1E9066}" type="presOf" srcId="{7320F8C0-2298-4EAC-A19E-E0357BC9F8C4}" destId="{3065A6C0-68DA-453E-9E78-707F71950BB0}" srcOrd="0" destOrd="0" presId="urn:microsoft.com/office/officeart/2005/8/layout/target2"/>
    <dgm:cxn modelId="{F4E381BE-33BB-481C-B473-38CB8F1DD77A}" srcId="{36A7311A-85D6-4E3E-B767-6CA27C523526}" destId="{4D8C4230-B37C-4138-A243-83C33193025B}" srcOrd="1" destOrd="0" parTransId="{D108E7D2-DD35-4D66-97EB-372AA2F0F56C}" sibTransId="{1765060C-661B-4FF5-8FC1-4B75B105B53D}"/>
    <dgm:cxn modelId="{78572979-A752-4B0B-9A33-9C19783E84AD}" srcId="{36A7311A-85D6-4E3E-B767-6CA27C523526}" destId="{37678265-98D8-4A78-A7F8-0C245EC1E72F}" srcOrd="0" destOrd="0" parTransId="{FF19B17A-1F40-4095-90C8-70DA9F032742}" sibTransId="{0F0FBA2C-8A6D-4437-84B3-3AE32AF8226E}"/>
    <dgm:cxn modelId="{05F8BE25-A9D0-4F3E-806E-E00589148FE5}" type="presParOf" srcId="{968F2F45-769B-44CA-B8EC-ED5DC3BC6738}" destId="{852ABF80-270B-4276-B846-362A48EDFF2D}" srcOrd="0" destOrd="0" presId="urn:microsoft.com/office/officeart/2005/8/layout/target2"/>
    <dgm:cxn modelId="{9A2123EA-9560-4C3E-A12E-A0AD56298970}" type="presParOf" srcId="{852ABF80-270B-4276-B846-362A48EDFF2D}" destId="{14C8AC91-2239-4B94-8C64-C5EEC351DCFE}" srcOrd="0" destOrd="0" presId="urn:microsoft.com/office/officeart/2005/8/layout/target2"/>
    <dgm:cxn modelId="{8D8CC72A-344C-410B-A323-E1EB1C8920BA}" type="presParOf" srcId="{852ABF80-270B-4276-B846-362A48EDFF2D}" destId="{BA80A52E-B806-4B7F-B6E5-D3B3B5C73B4E}" srcOrd="1" destOrd="0" presId="urn:microsoft.com/office/officeart/2005/8/layout/target2"/>
    <dgm:cxn modelId="{466CAB72-507E-4FE6-A44A-C64209349075}" type="presParOf" srcId="{BA80A52E-B806-4B7F-B6E5-D3B3B5C73B4E}" destId="{35C3DDF6-1FCC-48AC-8DA4-0CB7ED9284EF}" srcOrd="0" destOrd="0" presId="urn:microsoft.com/office/officeart/2005/8/layout/target2"/>
    <dgm:cxn modelId="{4D25C8D5-23B8-464F-B11B-BAAF5AE6A530}" type="presParOf" srcId="{968F2F45-769B-44CA-B8EC-ED5DC3BC6738}" destId="{ACD6D90D-3F14-46CB-8FF6-029CB30A2C9C}" srcOrd="1" destOrd="0" presId="urn:microsoft.com/office/officeart/2005/8/layout/target2"/>
    <dgm:cxn modelId="{7032EA6A-D3D0-404D-816B-CFDC89370460}" type="presParOf" srcId="{ACD6D90D-3F14-46CB-8FF6-029CB30A2C9C}" destId="{5BF7D633-40E2-4D87-9CAC-3F06CB422541}" srcOrd="0" destOrd="0" presId="urn:microsoft.com/office/officeart/2005/8/layout/target2"/>
    <dgm:cxn modelId="{D815E982-5C5E-443C-BA4E-72AE157AA1EC}" type="presParOf" srcId="{ACD6D90D-3F14-46CB-8FF6-029CB30A2C9C}" destId="{1A42C6E3-3161-4D79-BC39-42CAD09B52E7}" srcOrd="1" destOrd="0" presId="urn:microsoft.com/office/officeart/2005/8/layout/target2"/>
    <dgm:cxn modelId="{EFD73FD2-DD39-46B2-968D-08795B39A994}" type="presParOf" srcId="{1A42C6E3-3161-4D79-BC39-42CAD09B52E7}" destId="{A03C5732-F136-4F5D-A56F-1D208F7202E3}" srcOrd="0" destOrd="0" presId="urn:microsoft.com/office/officeart/2005/8/layout/target2"/>
    <dgm:cxn modelId="{583F47EB-2BF2-4D4E-92B3-D569D4CFABAA}" type="presParOf" srcId="{968F2F45-769B-44CA-B8EC-ED5DC3BC6738}" destId="{9C0831F2-44FA-4CBE-B977-71DA3F65DB51}" srcOrd="2" destOrd="0" presId="urn:microsoft.com/office/officeart/2005/8/layout/target2"/>
    <dgm:cxn modelId="{65555B3C-60F4-4983-BC0C-344CC534B83F}" type="presParOf" srcId="{9C0831F2-44FA-4CBE-B977-71DA3F65DB51}" destId="{6F182BCA-4709-44EC-8691-ECA69F57FD26}" srcOrd="0" destOrd="0" presId="urn:microsoft.com/office/officeart/2005/8/layout/target2"/>
    <dgm:cxn modelId="{4010A13C-BEAF-4A47-BF9D-E576830F3557}" type="presParOf" srcId="{9C0831F2-44FA-4CBE-B977-71DA3F65DB51}" destId="{9AA9D190-3FAC-43C7-9005-2FF7F091ACB2}" srcOrd="1" destOrd="0" presId="urn:microsoft.com/office/officeart/2005/8/layout/target2"/>
    <dgm:cxn modelId="{98FF6982-058E-4E6F-AAC4-ACEB1008D1E0}" type="presParOf" srcId="{9AA9D190-3FAC-43C7-9005-2FF7F091ACB2}" destId="{3065A6C0-68DA-453E-9E78-707F71950BB0}" srcOrd="0" destOrd="0" presId="urn:microsoft.com/office/officeart/2005/8/layout/target2"/>
    <dgm:cxn modelId="{38E30BDA-06A5-46CB-90E6-C0F0FD40D225}" type="presParOf" srcId="{9AA9D190-3FAC-43C7-9005-2FF7F091ACB2}" destId="{302D4DEE-E269-425F-959A-389354CBB1E7}" srcOrd="1" destOrd="0" presId="urn:microsoft.com/office/officeart/2005/8/layout/target2"/>
    <dgm:cxn modelId="{F7004899-C129-4EA8-A69B-2A214FE8D698}" type="presParOf" srcId="{9AA9D190-3FAC-43C7-9005-2FF7F091ACB2}" destId="{85ED1976-F95D-4179-BD50-EE0504258983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E2600-4AA8-4763-8D74-77E9D7BCBE5B}" type="doc">
      <dgm:prSet loTypeId="urn:microsoft.com/office/officeart/2005/8/layout/target1" loCatId="relationship" qsTypeId="urn:microsoft.com/office/officeart/2005/8/quickstyle/3d3" qsCatId="3D" csTypeId="urn:microsoft.com/office/officeart/2005/8/colors/accent6_3" csCatId="accent6" phldr="0"/>
      <dgm:spPr/>
    </dgm:pt>
    <dgm:pt modelId="{803FED2C-E18F-459E-A65E-0EF9C14C2F05}">
      <dgm:prSet phldrT="[Texto]" phldr="1"/>
      <dgm:spPr/>
      <dgm:t>
        <a:bodyPr/>
        <a:lstStyle/>
        <a:p>
          <a:endParaRPr lang="es-MX" dirty="0"/>
        </a:p>
      </dgm:t>
    </dgm:pt>
    <dgm:pt modelId="{87F7B3FF-6FC7-4784-BD95-BFB054FFC5D7}" type="parTrans" cxnId="{C178A9AB-5FB4-4003-9BF6-DCF04F92A230}">
      <dgm:prSet/>
      <dgm:spPr/>
      <dgm:t>
        <a:bodyPr/>
        <a:lstStyle/>
        <a:p>
          <a:endParaRPr lang="es-MX"/>
        </a:p>
      </dgm:t>
    </dgm:pt>
    <dgm:pt modelId="{BB89ED1B-565C-4CF6-9EBC-11E7510650F6}" type="sibTrans" cxnId="{C178A9AB-5FB4-4003-9BF6-DCF04F92A230}">
      <dgm:prSet/>
      <dgm:spPr/>
      <dgm:t>
        <a:bodyPr/>
        <a:lstStyle/>
        <a:p>
          <a:endParaRPr lang="es-MX"/>
        </a:p>
      </dgm:t>
    </dgm:pt>
    <dgm:pt modelId="{9ED51C74-EE30-46E6-89BD-E63276ABD75B}">
      <dgm:prSet phldrT="[Texto]" phldr="1"/>
      <dgm:spPr/>
      <dgm:t>
        <a:bodyPr/>
        <a:lstStyle/>
        <a:p>
          <a:endParaRPr lang="es-MX" dirty="0"/>
        </a:p>
      </dgm:t>
    </dgm:pt>
    <dgm:pt modelId="{31FA3C29-8904-4587-971C-F46D3833A4FD}" type="parTrans" cxnId="{77AC77E0-AA32-496D-B491-4FCFDE29D98F}">
      <dgm:prSet/>
      <dgm:spPr/>
      <dgm:t>
        <a:bodyPr/>
        <a:lstStyle/>
        <a:p>
          <a:endParaRPr lang="es-MX"/>
        </a:p>
      </dgm:t>
    </dgm:pt>
    <dgm:pt modelId="{3B427600-1999-4987-B863-2D01915685F6}" type="sibTrans" cxnId="{77AC77E0-AA32-496D-B491-4FCFDE29D98F}">
      <dgm:prSet/>
      <dgm:spPr/>
      <dgm:t>
        <a:bodyPr/>
        <a:lstStyle/>
        <a:p>
          <a:endParaRPr lang="es-MX"/>
        </a:p>
      </dgm:t>
    </dgm:pt>
    <dgm:pt modelId="{6DB66E5C-6628-41EC-8182-BC5A2B60E38E}">
      <dgm:prSet phldrT="[Texto]" phldr="1"/>
      <dgm:spPr/>
      <dgm:t>
        <a:bodyPr/>
        <a:lstStyle/>
        <a:p>
          <a:endParaRPr lang="es-MX" dirty="0"/>
        </a:p>
      </dgm:t>
    </dgm:pt>
    <dgm:pt modelId="{96B75CB3-0A97-4038-A779-A92EF57C2541}" type="sibTrans" cxnId="{8ED94106-4491-4620-A752-B4C2416A3A04}">
      <dgm:prSet/>
      <dgm:spPr/>
      <dgm:t>
        <a:bodyPr/>
        <a:lstStyle/>
        <a:p>
          <a:endParaRPr lang="es-MX"/>
        </a:p>
      </dgm:t>
    </dgm:pt>
    <dgm:pt modelId="{119DE560-971E-46D6-8BCD-463033B42FC3}" type="parTrans" cxnId="{8ED94106-4491-4620-A752-B4C2416A3A04}">
      <dgm:prSet/>
      <dgm:spPr/>
      <dgm:t>
        <a:bodyPr/>
        <a:lstStyle/>
        <a:p>
          <a:endParaRPr lang="es-MX"/>
        </a:p>
      </dgm:t>
    </dgm:pt>
    <dgm:pt modelId="{78B59EDE-F4E1-47D3-9AC2-D59EF4FDD678}" type="pres">
      <dgm:prSet presAssocID="{DF0E2600-4AA8-4763-8D74-77E9D7BCBE5B}" presName="composite" presStyleCnt="0">
        <dgm:presLayoutVars>
          <dgm:chMax val="5"/>
          <dgm:dir/>
          <dgm:resizeHandles val="exact"/>
        </dgm:presLayoutVars>
      </dgm:prSet>
      <dgm:spPr/>
    </dgm:pt>
    <dgm:pt modelId="{BAF10119-5B8D-4260-895C-38381607665F}" type="pres">
      <dgm:prSet presAssocID="{6DB66E5C-6628-41EC-8182-BC5A2B60E38E}" presName="circle1" presStyleLbl="lnNode1" presStyleIdx="0" presStyleCnt="3"/>
      <dgm:spPr/>
    </dgm:pt>
    <dgm:pt modelId="{AA7636D0-6D6B-4946-AFA3-C129501F27FA}" type="pres">
      <dgm:prSet presAssocID="{6DB66E5C-6628-41EC-8182-BC5A2B60E38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28D97F-6321-4049-B917-183B3BA565D4}" type="pres">
      <dgm:prSet presAssocID="{6DB66E5C-6628-41EC-8182-BC5A2B60E38E}" presName="line1" presStyleLbl="callout" presStyleIdx="0" presStyleCnt="6" custLinFactY="-208464" custLinFactNeighborY="-300000"/>
      <dgm:spPr/>
    </dgm:pt>
    <dgm:pt modelId="{DF16F95D-1EE0-411F-90E8-728B9976942C}" type="pres">
      <dgm:prSet presAssocID="{6DB66E5C-6628-41EC-8182-BC5A2B60E38E}" presName="d1" presStyleLbl="callout" presStyleIdx="1" presStyleCnt="6" custLinFactNeighborY="-9273"/>
      <dgm:spPr/>
    </dgm:pt>
    <dgm:pt modelId="{1493368B-56E0-468D-9EB0-5751A43B7B74}" type="pres">
      <dgm:prSet presAssocID="{803FED2C-E18F-459E-A65E-0EF9C14C2F05}" presName="circle2" presStyleLbl="lnNode1" presStyleIdx="1" presStyleCnt="3"/>
      <dgm:spPr/>
    </dgm:pt>
    <dgm:pt modelId="{FBA64A18-0F63-4093-964C-5F6A50A62205}" type="pres">
      <dgm:prSet presAssocID="{803FED2C-E18F-459E-A65E-0EF9C14C2F05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6A4425-D939-4BC3-B88D-4725C162A7F3}" type="pres">
      <dgm:prSet presAssocID="{803FED2C-E18F-459E-A65E-0EF9C14C2F05}" presName="line2" presStyleLbl="callout" presStyleIdx="2" presStyleCnt="6" custLinFactY="42906" custLinFactNeighborY="100000"/>
      <dgm:spPr/>
    </dgm:pt>
    <dgm:pt modelId="{D829E71F-0332-4066-9365-D24C90CC0C17}" type="pres">
      <dgm:prSet presAssocID="{803FED2C-E18F-459E-A65E-0EF9C14C2F05}" presName="d2" presStyleLbl="callout" presStyleIdx="3" presStyleCnt="6" custLinFactNeighborY="3344"/>
      <dgm:spPr/>
    </dgm:pt>
    <dgm:pt modelId="{4D609AA4-0D8B-4642-ACA0-9D835F8AAE00}" type="pres">
      <dgm:prSet presAssocID="{9ED51C74-EE30-46E6-89BD-E63276ABD75B}" presName="circle3" presStyleLbl="lnNode1" presStyleIdx="2" presStyleCnt="3"/>
      <dgm:spPr/>
    </dgm:pt>
    <dgm:pt modelId="{F2546C09-9E91-4F11-B6D2-EB384E83FD3E}" type="pres">
      <dgm:prSet presAssocID="{9ED51C74-EE30-46E6-89BD-E63276ABD75B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17119F-DD32-4B10-A72E-A08855F1179E}" type="pres">
      <dgm:prSet presAssocID="{9ED51C74-EE30-46E6-89BD-E63276ABD75B}" presName="line3" presStyleLbl="callout" presStyleIdx="4" presStyleCnt="6" custLinFactY="391305" custLinFactNeighborX="-12084" custLinFactNeighborY="400000"/>
      <dgm:spPr/>
    </dgm:pt>
    <dgm:pt modelId="{90FC0321-F471-4EBD-9504-DD9A0903ED66}" type="pres">
      <dgm:prSet presAssocID="{9ED51C74-EE30-46E6-89BD-E63276ABD75B}" presName="d3" presStyleLbl="callout" presStyleIdx="5" presStyleCnt="6" custLinFactNeighborX="-5935" custLinFactNeighborY="23475"/>
      <dgm:spPr/>
    </dgm:pt>
  </dgm:ptLst>
  <dgm:cxnLst>
    <dgm:cxn modelId="{C178A9AB-5FB4-4003-9BF6-DCF04F92A230}" srcId="{DF0E2600-4AA8-4763-8D74-77E9D7BCBE5B}" destId="{803FED2C-E18F-459E-A65E-0EF9C14C2F05}" srcOrd="1" destOrd="0" parTransId="{87F7B3FF-6FC7-4784-BD95-BFB054FFC5D7}" sibTransId="{BB89ED1B-565C-4CF6-9EBC-11E7510650F6}"/>
    <dgm:cxn modelId="{D58DF5E5-8261-47F9-A9AC-821891B69116}" type="presOf" srcId="{6DB66E5C-6628-41EC-8182-BC5A2B60E38E}" destId="{AA7636D0-6D6B-4946-AFA3-C129501F27FA}" srcOrd="0" destOrd="0" presId="urn:microsoft.com/office/officeart/2005/8/layout/target1"/>
    <dgm:cxn modelId="{77AC77E0-AA32-496D-B491-4FCFDE29D98F}" srcId="{DF0E2600-4AA8-4763-8D74-77E9D7BCBE5B}" destId="{9ED51C74-EE30-46E6-89BD-E63276ABD75B}" srcOrd="2" destOrd="0" parTransId="{31FA3C29-8904-4587-971C-F46D3833A4FD}" sibTransId="{3B427600-1999-4987-B863-2D01915685F6}"/>
    <dgm:cxn modelId="{8ED94106-4491-4620-A752-B4C2416A3A04}" srcId="{DF0E2600-4AA8-4763-8D74-77E9D7BCBE5B}" destId="{6DB66E5C-6628-41EC-8182-BC5A2B60E38E}" srcOrd="0" destOrd="0" parTransId="{119DE560-971E-46D6-8BCD-463033B42FC3}" sibTransId="{96B75CB3-0A97-4038-A779-A92EF57C2541}"/>
    <dgm:cxn modelId="{296BB9C1-F200-40DF-BC8B-79FFBF178891}" type="presOf" srcId="{DF0E2600-4AA8-4763-8D74-77E9D7BCBE5B}" destId="{78B59EDE-F4E1-47D3-9AC2-D59EF4FDD678}" srcOrd="0" destOrd="0" presId="urn:microsoft.com/office/officeart/2005/8/layout/target1"/>
    <dgm:cxn modelId="{41F5678D-7DBE-4CC2-966F-61AAE04288A3}" type="presOf" srcId="{9ED51C74-EE30-46E6-89BD-E63276ABD75B}" destId="{F2546C09-9E91-4F11-B6D2-EB384E83FD3E}" srcOrd="0" destOrd="0" presId="urn:microsoft.com/office/officeart/2005/8/layout/target1"/>
    <dgm:cxn modelId="{35EE2834-32CE-4D0A-8B0B-6B96ABFBC643}" type="presOf" srcId="{803FED2C-E18F-459E-A65E-0EF9C14C2F05}" destId="{FBA64A18-0F63-4093-964C-5F6A50A62205}" srcOrd="0" destOrd="0" presId="urn:microsoft.com/office/officeart/2005/8/layout/target1"/>
    <dgm:cxn modelId="{312D19ED-29BF-4AA9-8B6D-29DA88A53AB0}" type="presParOf" srcId="{78B59EDE-F4E1-47D3-9AC2-D59EF4FDD678}" destId="{BAF10119-5B8D-4260-895C-38381607665F}" srcOrd="0" destOrd="0" presId="urn:microsoft.com/office/officeart/2005/8/layout/target1"/>
    <dgm:cxn modelId="{72A3C7AD-F6D1-48FC-A8AA-2C915C840CF5}" type="presParOf" srcId="{78B59EDE-F4E1-47D3-9AC2-D59EF4FDD678}" destId="{AA7636D0-6D6B-4946-AFA3-C129501F27FA}" srcOrd="1" destOrd="0" presId="urn:microsoft.com/office/officeart/2005/8/layout/target1"/>
    <dgm:cxn modelId="{090A84B3-72C9-4C9F-AE3D-DDA2668A2425}" type="presParOf" srcId="{78B59EDE-F4E1-47D3-9AC2-D59EF4FDD678}" destId="{8528D97F-6321-4049-B917-183B3BA565D4}" srcOrd="2" destOrd="0" presId="urn:microsoft.com/office/officeart/2005/8/layout/target1"/>
    <dgm:cxn modelId="{030C4AC4-EB86-4DEB-ACB1-6741739C1AD2}" type="presParOf" srcId="{78B59EDE-F4E1-47D3-9AC2-D59EF4FDD678}" destId="{DF16F95D-1EE0-411F-90E8-728B9976942C}" srcOrd="3" destOrd="0" presId="urn:microsoft.com/office/officeart/2005/8/layout/target1"/>
    <dgm:cxn modelId="{257A3680-6B8F-439C-A568-700A7B442B95}" type="presParOf" srcId="{78B59EDE-F4E1-47D3-9AC2-D59EF4FDD678}" destId="{1493368B-56E0-468D-9EB0-5751A43B7B74}" srcOrd="4" destOrd="0" presId="urn:microsoft.com/office/officeart/2005/8/layout/target1"/>
    <dgm:cxn modelId="{2E3F4D11-FCB2-40F5-B1AF-A520857602F1}" type="presParOf" srcId="{78B59EDE-F4E1-47D3-9AC2-D59EF4FDD678}" destId="{FBA64A18-0F63-4093-964C-5F6A50A62205}" srcOrd="5" destOrd="0" presId="urn:microsoft.com/office/officeart/2005/8/layout/target1"/>
    <dgm:cxn modelId="{C2556CAA-3E6C-4547-8335-8738B0D0FB5F}" type="presParOf" srcId="{78B59EDE-F4E1-47D3-9AC2-D59EF4FDD678}" destId="{D06A4425-D939-4BC3-B88D-4725C162A7F3}" srcOrd="6" destOrd="0" presId="urn:microsoft.com/office/officeart/2005/8/layout/target1"/>
    <dgm:cxn modelId="{55FFBEF4-8B4C-4277-AA1F-31E890E241D0}" type="presParOf" srcId="{78B59EDE-F4E1-47D3-9AC2-D59EF4FDD678}" destId="{D829E71F-0332-4066-9365-D24C90CC0C17}" srcOrd="7" destOrd="0" presId="urn:microsoft.com/office/officeart/2005/8/layout/target1"/>
    <dgm:cxn modelId="{3A319EC7-11D2-4507-963C-298E12427207}" type="presParOf" srcId="{78B59EDE-F4E1-47D3-9AC2-D59EF4FDD678}" destId="{4D609AA4-0D8B-4642-ACA0-9D835F8AAE00}" srcOrd="8" destOrd="0" presId="urn:microsoft.com/office/officeart/2005/8/layout/target1"/>
    <dgm:cxn modelId="{56B5E2D7-B5E7-4D95-8A6F-05744292ED22}" type="presParOf" srcId="{78B59EDE-F4E1-47D3-9AC2-D59EF4FDD678}" destId="{F2546C09-9E91-4F11-B6D2-EB384E83FD3E}" srcOrd="9" destOrd="0" presId="urn:microsoft.com/office/officeart/2005/8/layout/target1"/>
    <dgm:cxn modelId="{3CD96BA4-7CAA-432A-A683-6DB6E35F91E0}" type="presParOf" srcId="{78B59EDE-F4E1-47D3-9AC2-D59EF4FDD678}" destId="{D217119F-DD32-4B10-A72E-A08855F1179E}" srcOrd="10" destOrd="0" presId="urn:microsoft.com/office/officeart/2005/8/layout/target1"/>
    <dgm:cxn modelId="{A7382E20-4C8A-491D-9E1C-01F0855868CF}" type="presParOf" srcId="{78B59EDE-F4E1-47D3-9AC2-D59EF4FDD678}" destId="{90FC0321-F471-4EBD-9504-DD9A0903ED6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26FE2-27E2-45F3-9EA3-285CB3AADA11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C8FF0CD-FB66-4476-82FE-BED1A9F2C590}">
      <dgm:prSet phldrT="[Texto]" custT="1"/>
      <dgm:spPr/>
      <dgm:t>
        <a:bodyPr/>
        <a:lstStyle/>
        <a:p>
          <a:r>
            <a:rPr lang="es-ES" sz="2000" b="1" dirty="0" smtClean="0">
              <a:effectLst/>
            </a:rPr>
            <a:t>Género:  1     Activo</a:t>
          </a:r>
          <a:endParaRPr lang="es-ES_tradnl" sz="2000" b="1" dirty="0" smtClean="0">
            <a:effectLst/>
          </a:endParaRPr>
        </a:p>
        <a:p>
          <a:r>
            <a:rPr lang="es-ES" sz="2000" b="1" dirty="0" smtClean="0">
              <a:effectLst/>
            </a:rPr>
            <a:t>Grupo:    1.1  Activo Circulante</a:t>
          </a:r>
          <a:endParaRPr lang="es-ES_tradnl" sz="2000" b="1" dirty="0" smtClean="0">
            <a:effectLst/>
          </a:endParaRPr>
        </a:p>
        <a:p>
          <a:r>
            <a:rPr lang="es-ES" sz="2000" b="1" dirty="0" smtClean="0">
              <a:effectLst/>
            </a:rPr>
            <a:t>Rubro: 1.1.1  Efectivo y Equivalentes</a:t>
          </a:r>
          <a:endParaRPr lang="es-MX" sz="2000" b="1" dirty="0">
            <a:effectLst/>
          </a:endParaRPr>
        </a:p>
      </dgm:t>
    </dgm:pt>
    <dgm:pt modelId="{5443D7F2-3882-4A03-A3B1-38D6BC06695B}" type="parTrans" cxnId="{2F6DA500-46B0-4D62-9725-88AA0C3FD350}">
      <dgm:prSet/>
      <dgm:spPr/>
      <dgm:t>
        <a:bodyPr/>
        <a:lstStyle/>
        <a:p>
          <a:endParaRPr lang="es-MX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1283B-9CEB-4B5F-B476-2CBB93000067}" type="sibTrans" cxnId="{2F6DA500-46B0-4D62-9725-88AA0C3FD350}">
      <dgm:prSet/>
      <dgm:spPr/>
      <dgm:t>
        <a:bodyPr/>
        <a:lstStyle/>
        <a:p>
          <a:endParaRPr lang="es-MX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BC8C61-FF9E-4FF8-9892-453021A02455}">
      <dgm:prSet phldrT="[Texto]" custT="1"/>
      <dgm:spPr/>
      <dgm:t>
        <a:bodyPr/>
        <a:lstStyle/>
        <a:p>
          <a:r>
            <a:rPr lang="es-ES" sz="2000" b="1" dirty="0" smtClean="0">
              <a:effectLst/>
            </a:rPr>
            <a:t>Cuenta : 1.1.1.1	   Efectivo</a:t>
          </a:r>
        </a:p>
        <a:p>
          <a:r>
            <a:rPr lang="es-ES" sz="2000" b="1" dirty="0" smtClean="0">
              <a:effectLst/>
            </a:rPr>
            <a:t>Subcuenta: 1.1.1.1.1    Caja </a:t>
          </a:r>
          <a:endParaRPr lang="es-MX" sz="2000" b="1" dirty="0" smtClean="0">
            <a:effectLst/>
          </a:endParaRPr>
        </a:p>
      </dgm:t>
    </dgm:pt>
    <dgm:pt modelId="{AD7C04AA-F631-4724-9A1E-EC363EC280F3}" type="parTrans" cxnId="{18FDBC62-2E5C-4C73-8E85-31A220EF7321}">
      <dgm:prSet/>
      <dgm:spPr/>
      <dgm:t>
        <a:bodyPr/>
        <a:lstStyle/>
        <a:p>
          <a:endParaRPr lang="es-MX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9E807-AFED-4F99-AA98-8AFA4C65ED9B}" type="sibTrans" cxnId="{18FDBC62-2E5C-4C73-8E85-31A220EF7321}">
      <dgm:prSet/>
      <dgm:spPr/>
      <dgm:t>
        <a:bodyPr/>
        <a:lstStyle/>
        <a:p>
          <a:endParaRPr lang="es-MX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D9801-B008-493C-80F8-F52BACEB56CA}" type="pres">
      <dgm:prSet presAssocID="{CFB26FE2-27E2-45F3-9EA3-285CB3AAD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621B3B-9DAD-435B-9E10-1C6B3CAC5622}" type="pres">
      <dgm:prSet presAssocID="{9C8FF0CD-FB66-4476-82FE-BED1A9F2C590}" presName="parentText" presStyleLbl="node1" presStyleIdx="0" presStyleCnt="2" custLinFactNeighborY="-824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E13A86-32EB-42BF-A871-1264626B6C27}" type="pres">
      <dgm:prSet presAssocID="{DD21283B-9CEB-4B5F-B476-2CBB93000067}" presName="spacer" presStyleCnt="0"/>
      <dgm:spPr/>
      <dgm:t>
        <a:bodyPr/>
        <a:lstStyle/>
        <a:p>
          <a:endParaRPr lang="es-MX"/>
        </a:p>
      </dgm:t>
    </dgm:pt>
    <dgm:pt modelId="{F6FEC756-1A66-4C84-8734-061DF8EA0DF9}" type="pres">
      <dgm:prSet presAssocID="{66BC8C61-FF9E-4FF8-9892-453021A02455}" presName="parentText" presStyleLbl="node1" presStyleIdx="1" presStyleCnt="2" custScaleY="79332" custLinFactNeighborX="-49576" custLinFactNeighborY="-2031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ABC3BC-8610-4F64-8238-E6298A363C29}" type="presOf" srcId="{9C8FF0CD-FB66-4476-82FE-BED1A9F2C590}" destId="{B2621B3B-9DAD-435B-9E10-1C6B3CAC5622}" srcOrd="0" destOrd="0" presId="urn:microsoft.com/office/officeart/2005/8/layout/vList2"/>
    <dgm:cxn modelId="{2F6DA500-46B0-4D62-9725-88AA0C3FD350}" srcId="{CFB26FE2-27E2-45F3-9EA3-285CB3AADA11}" destId="{9C8FF0CD-FB66-4476-82FE-BED1A9F2C590}" srcOrd="0" destOrd="0" parTransId="{5443D7F2-3882-4A03-A3B1-38D6BC06695B}" sibTransId="{DD21283B-9CEB-4B5F-B476-2CBB93000067}"/>
    <dgm:cxn modelId="{42D20083-3BAD-41D2-935F-79AEEBCAF983}" type="presOf" srcId="{66BC8C61-FF9E-4FF8-9892-453021A02455}" destId="{F6FEC756-1A66-4C84-8734-061DF8EA0DF9}" srcOrd="0" destOrd="0" presId="urn:microsoft.com/office/officeart/2005/8/layout/vList2"/>
    <dgm:cxn modelId="{7723D29D-D3FB-4764-9E9D-AA59C9B4DF1B}" type="presOf" srcId="{CFB26FE2-27E2-45F3-9EA3-285CB3AADA11}" destId="{98ED9801-B008-493C-80F8-F52BACEB56CA}" srcOrd="0" destOrd="0" presId="urn:microsoft.com/office/officeart/2005/8/layout/vList2"/>
    <dgm:cxn modelId="{18FDBC62-2E5C-4C73-8E85-31A220EF7321}" srcId="{CFB26FE2-27E2-45F3-9EA3-285CB3AADA11}" destId="{66BC8C61-FF9E-4FF8-9892-453021A02455}" srcOrd="1" destOrd="0" parTransId="{AD7C04AA-F631-4724-9A1E-EC363EC280F3}" sibTransId="{7BC9E807-AFED-4F99-AA98-8AFA4C65ED9B}"/>
    <dgm:cxn modelId="{0F59DACB-2068-4BFA-B88A-F06FF0FD638F}" type="presParOf" srcId="{98ED9801-B008-493C-80F8-F52BACEB56CA}" destId="{B2621B3B-9DAD-435B-9E10-1C6B3CAC5622}" srcOrd="0" destOrd="0" presId="urn:microsoft.com/office/officeart/2005/8/layout/vList2"/>
    <dgm:cxn modelId="{FA78FE81-AF2E-4E2A-AD17-5445F10A0B58}" type="presParOf" srcId="{98ED9801-B008-493C-80F8-F52BACEB56CA}" destId="{F7E13A86-32EB-42BF-A871-1264626B6C27}" srcOrd="1" destOrd="0" presId="urn:microsoft.com/office/officeart/2005/8/layout/vList2"/>
    <dgm:cxn modelId="{9FAC415D-D67E-4389-8DD3-61BC6D173D00}" type="presParOf" srcId="{98ED9801-B008-493C-80F8-F52BACEB56CA}" destId="{F6FEC756-1A66-4C84-8734-061DF8EA0D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64D68-6790-4676-B919-90B00418F755}">
      <dsp:nvSpPr>
        <dsp:cNvPr id="0" name=""/>
        <dsp:cNvSpPr/>
      </dsp:nvSpPr>
      <dsp:spPr>
        <a:xfrm>
          <a:off x="0" y="2689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9FB07-51D6-4794-AD35-FDB0C2BAE845}">
      <dsp:nvSpPr>
        <dsp:cNvPr id="0" name=""/>
        <dsp:cNvSpPr/>
      </dsp:nvSpPr>
      <dsp:spPr>
        <a:xfrm>
          <a:off x="320366" y="47507"/>
          <a:ext cx="741373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CLASIFICADOR POR RUBRO DE INGRESOS</a:t>
          </a:r>
          <a:endParaRPr lang="es-MX" sz="1800" b="1" kern="1200" dirty="0"/>
        </a:p>
      </dsp:txBody>
      <dsp:txXfrm>
        <a:off x="320366" y="47507"/>
        <a:ext cx="7413730" cy="442800"/>
      </dsp:txXfrm>
    </dsp:sp>
    <dsp:sp modelId="{A50B4D20-5B0F-4B55-B222-54709DEC8C16}">
      <dsp:nvSpPr>
        <dsp:cNvPr id="0" name=""/>
        <dsp:cNvSpPr/>
      </dsp:nvSpPr>
      <dsp:spPr>
        <a:xfrm>
          <a:off x="0" y="9493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2701260"/>
              <a:satOff val="5556"/>
              <a:lumOff val="-4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C41AD-558F-469A-BE15-6F95BCCC8C2B}">
      <dsp:nvSpPr>
        <dsp:cNvPr id="0" name=""/>
        <dsp:cNvSpPr/>
      </dsp:nvSpPr>
      <dsp:spPr>
        <a:xfrm>
          <a:off x="372595" y="727907"/>
          <a:ext cx="7413730" cy="442800"/>
        </a:xfrm>
        <a:prstGeom prst="roundRect">
          <a:avLst/>
        </a:prstGeom>
        <a:gradFill rotWithShape="0">
          <a:gsLst>
            <a:gs pos="0">
              <a:schemeClr val="accent2">
                <a:hueOff val="-2701260"/>
                <a:satOff val="5556"/>
                <a:lumOff val="-425"/>
                <a:alphaOff val="0"/>
                <a:tint val="64000"/>
                <a:lumMod val="118000"/>
              </a:schemeClr>
            </a:gs>
            <a:gs pos="100000">
              <a:schemeClr val="accent2">
                <a:hueOff val="-2701260"/>
                <a:satOff val="5556"/>
                <a:lumOff val="-42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CLASIFICADOR POR OBJETO DEL GASTO</a:t>
          </a:r>
          <a:endParaRPr lang="es-MX" sz="1800" b="1" kern="1200" dirty="0"/>
        </a:p>
      </dsp:txBody>
      <dsp:txXfrm>
        <a:off x="372595" y="727907"/>
        <a:ext cx="7413730" cy="442800"/>
      </dsp:txXfrm>
    </dsp:sp>
    <dsp:sp modelId="{2CDF67EC-7C25-4EB1-99EB-986859849F3F}">
      <dsp:nvSpPr>
        <dsp:cNvPr id="0" name=""/>
        <dsp:cNvSpPr/>
      </dsp:nvSpPr>
      <dsp:spPr>
        <a:xfrm>
          <a:off x="0" y="16297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5402520"/>
              <a:satOff val="11111"/>
              <a:lumOff val="-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4A2EF-4F66-434A-B70E-E6899B709FFC}">
      <dsp:nvSpPr>
        <dsp:cNvPr id="0" name=""/>
        <dsp:cNvSpPr/>
      </dsp:nvSpPr>
      <dsp:spPr>
        <a:xfrm>
          <a:off x="372595" y="1408307"/>
          <a:ext cx="7413730" cy="442800"/>
        </a:xfrm>
        <a:prstGeom prst="roundRect">
          <a:avLst/>
        </a:prstGeom>
        <a:gradFill rotWithShape="0">
          <a:gsLst>
            <a:gs pos="0">
              <a:schemeClr val="accent2">
                <a:hueOff val="-5402520"/>
                <a:satOff val="11111"/>
                <a:lumOff val="-850"/>
                <a:alphaOff val="0"/>
                <a:tint val="64000"/>
                <a:lumMod val="118000"/>
              </a:schemeClr>
            </a:gs>
            <a:gs pos="100000">
              <a:schemeClr val="accent2">
                <a:hueOff val="-5402520"/>
                <a:satOff val="11111"/>
                <a:lumOff val="-85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CLASIFICADOR POR TIPO DE GASTO</a:t>
          </a:r>
          <a:endParaRPr lang="es-MX" sz="1800" b="1" kern="1200" dirty="0"/>
        </a:p>
      </dsp:txBody>
      <dsp:txXfrm>
        <a:off x="372595" y="1408307"/>
        <a:ext cx="7413730" cy="442800"/>
      </dsp:txXfrm>
    </dsp:sp>
    <dsp:sp modelId="{869A1EF7-FF15-4895-A938-03C7CCF409A0}">
      <dsp:nvSpPr>
        <dsp:cNvPr id="0" name=""/>
        <dsp:cNvSpPr/>
      </dsp:nvSpPr>
      <dsp:spPr>
        <a:xfrm>
          <a:off x="0" y="23101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8A8AA-1D71-4487-91FE-CE553F108A6D}">
      <dsp:nvSpPr>
        <dsp:cNvPr id="0" name=""/>
        <dsp:cNvSpPr/>
      </dsp:nvSpPr>
      <dsp:spPr>
        <a:xfrm>
          <a:off x="359350" y="2088707"/>
          <a:ext cx="7426975" cy="442800"/>
        </a:xfrm>
        <a:prstGeom prst="roundRect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tint val="64000"/>
                <a:lumMod val="118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CLASIFICACIÓN FUNCIONAL</a:t>
          </a:r>
          <a:endParaRPr lang="es-MX" sz="1800" b="1" kern="1200" dirty="0"/>
        </a:p>
      </dsp:txBody>
      <dsp:txXfrm>
        <a:off x="359350" y="2088707"/>
        <a:ext cx="7426975" cy="442800"/>
      </dsp:txXfrm>
    </dsp:sp>
    <dsp:sp modelId="{4874C144-E04C-4AD3-AE83-44E55452BD2A}">
      <dsp:nvSpPr>
        <dsp:cNvPr id="0" name=""/>
        <dsp:cNvSpPr/>
      </dsp:nvSpPr>
      <dsp:spPr>
        <a:xfrm>
          <a:off x="0" y="29905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0805041"/>
              <a:satOff val="22223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3A1D-6FB3-48F4-87E4-C0E36BCF76C1}">
      <dsp:nvSpPr>
        <dsp:cNvPr id="0" name=""/>
        <dsp:cNvSpPr/>
      </dsp:nvSpPr>
      <dsp:spPr>
        <a:xfrm>
          <a:off x="372595" y="2769107"/>
          <a:ext cx="7413730" cy="442800"/>
        </a:xfrm>
        <a:prstGeom prst="roundRect">
          <a:avLst/>
        </a:prstGeom>
        <a:gradFill rotWithShape="0">
          <a:gsLst>
            <a:gs pos="0">
              <a:schemeClr val="accent2">
                <a:hueOff val="-10805041"/>
                <a:satOff val="22223"/>
                <a:lumOff val="-1699"/>
                <a:alphaOff val="0"/>
                <a:tint val="64000"/>
                <a:lumMod val="118000"/>
              </a:schemeClr>
            </a:gs>
            <a:gs pos="100000">
              <a:schemeClr val="accent2">
                <a:hueOff val="-10805041"/>
                <a:satOff val="22223"/>
                <a:lumOff val="-169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CLASIFICACIÓN PROGRAMATICA</a:t>
          </a:r>
          <a:endParaRPr lang="es-MX" sz="1800" b="1" kern="1200" dirty="0"/>
        </a:p>
      </dsp:txBody>
      <dsp:txXfrm>
        <a:off x="372595" y="2769107"/>
        <a:ext cx="7413730" cy="442800"/>
      </dsp:txXfrm>
    </dsp:sp>
    <dsp:sp modelId="{EB3795F2-DEF8-4FC9-80C1-D6F4372A88BE}">
      <dsp:nvSpPr>
        <dsp:cNvPr id="0" name=""/>
        <dsp:cNvSpPr/>
      </dsp:nvSpPr>
      <dsp:spPr>
        <a:xfrm>
          <a:off x="0" y="3670907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3506300"/>
              <a:satOff val="27778"/>
              <a:lumOff val="-21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B0D71-C7C8-4F69-B080-4A8CCC7210A7}">
      <dsp:nvSpPr>
        <dsp:cNvPr id="0" name=""/>
        <dsp:cNvSpPr/>
      </dsp:nvSpPr>
      <dsp:spPr>
        <a:xfrm>
          <a:off x="372595" y="3449507"/>
          <a:ext cx="7413730" cy="442800"/>
        </a:xfrm>
        <a:prstGeom prst="roundRect">
          <a:avLst/>
        </a:prstGeom>
        <a:gradFill rotWithShape="0">
          <a:gsLst>
            <a:gs pos="0">
              <a:schemeClr val="accent2">
                <a:hueOff val="-13506300"/>
                <a:satOff val="27778"/>
                <a:lumOff val="-2124"/>
                <a:alphaOff val="0"/>
                <a:tint val="64000"/>
                <a:lumMod val="118000"/>
              </a:schemeClr>
            </a:gs>
            <a:gs pos="100000">
              <a:schemeClr val="accent2">
                <a:hueOff val="-13506300"/>
                <a:satOff val="27778"/>
                <a:lumOff val="-212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CLASIFICACIÓN ADMINISTRATIVA</a:t>
          </a:r>
          <a:endParaRPr lang="es-MX" sz="1800" b="1" kern="1200" dirty="0"/>
        </a:p>
      </dsp:txBody>
      <dsp:txXfrm>
        <a:off x="372595" y="3449507"/>
        <a:ext cx="7413730" cy="442800"/>
      </dsp:txXfrm>
    </dsp:sp>
    <dsp:sp modelId="{26E25F18-968A-4935-8AAA-D798490FB97B}">
      <dsp:nvSpPr>
        <dsp:cNvPr id="0" name=""/>
        <dsp:cNvSpPr/>
      </dsp:nvSpPr>
      <dsp:spPr>
        <a:xfrm>
          <a:off x="0" y="4575152"/>
          <a:ext cx="77863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92B9B-8297-4C78-9FFC-D86A404F165D}">
      <dsp:nvSpPr>
        <dsp:cNvPr id="0" name=""/>
        <dsp:cNvSpPr/>
      </dsp:nvSpPr>
      <dsp:spPr>
        <a:xfrm>
          <a:off x="372595" y="4129907"/>
          <a:ext cx="7413730" cy="666644"/>
        </a:xfrm>
        <a:prstGeom prst="round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64000"/>
                <a:lumMod val="11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013" tIns="0" rIns="206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CLASIFICADOR POR FUENTE DE FINANCIAMIENTO</a:t>
          </a:r>
          <a:endParaRPr lang="es-MX" sz="1800" b="1" kern="1200" dirty="0"/>
        </a:p>
      </dsp:txBody>
      <dsp:txXfrm>
        <a:off x="372595" y="4129907"/>
        <a:ext cx="7413730" cy="666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8AC91-2239-4B94-8C64-C5EEC351DCFE}">
      <dsp:nvSpPr>
        <dsp:cNvPr id="0" name=""/>
        <dsp:cNvSpPr/>
      </dsp:nvSpPr>
      <dsp:spPr>
        <a:xfrm>
          <a:off x="0" y="0"/>
          <a:ext cx="7075324" cy="2796727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2170571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Kristen ITC" pitchFamily="66" charset="0"/>
            </a:rPr>
            <a:t>CAPÍTULO</a:t>
          </a:r>
          <a:endParaRPr lang="es-MX" sz="1600" b="1" kern="1200" dirty="0">
            <a:latin typeface="Kristen ITC" pitchFamily="66" charset="0"/>
          </a:endParaRPr>
        </a:p>
      </dsp:txBody>
      <dsp:txXfrm>
        <a:off x="0" y="0"/>
        <a:ext cx="7075324" cy="2796727"/>
      </dsp:txXfrm>
    </dsp:sp>
    <dsp:sp modelId="{35C3DDF6-1FCC-48AC-8DA4-0CB7ED9284EF}">
      <dsp:nvSpPr>
        <dsp:cNvPr id="0" name=""/>
        <dsp:cNvSpPr/>
      </dsp:nvSpPr>
      <dsp:spPr>
        <a:xfrm>
          <a:off x="195678" y="686613"/>
          <a:ext cx="1061298" cy="7970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X000</a:t>
          </a:r>
        </a:p>
      </dsp:txBody>
      <dsp:txXfrm>
        <a:off x="195678" y="686613"/>
        <a:ext cx="1061298" cy="797042"/>
      </dsp:txXfrm>
    </dsp:sp>
    <dsp:sp modelId="{5BF7D633-40E2-4D87-9CAC-3F06CB422541}">
      <dsp:nvSpPr>
        <dsp:cNvPr id="0" name=""/>
        <dsp:cNvSpPr/>
      </dsp:nvSpPr>
      <dsp:spPr>
        <a:xfrm>
          <a:off x="1415064" y="699181"/>
          <a:ext cx="5483376" cy="1957708"/>
        </a:xfrm>
        <a:prstGeom prst="roundRect">
          <a:avLst>
            <a:gd name="adj" fmla="val 10500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1243145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Kristen ITC" pitchFamily="66" charset="0"/>
            </a:rPr>
            <a:t>CONCEPTO</a:t>
          </a:r>
          <a:endParaRPr lang="es-MX" sz="1600" b="1" kern="1200" dirty="0">
            <a:latin typeface="Kristen ITC" pitchFamily="66" charset="0"/>
          </a:endParaRPr>
        </a:p>
      </dsp:txBody>
      <dsp:txXfrm>
        <a:off x="1415064" y="699181"/>
        <a:ext cx="5483376" cy="1957708"/>
      </dsp:txXfrm>
    </dsp:sp>
    <dsp:sp modelId="{A03C5732-F136-4F5D-A56F-1D208F7202E3}">
      <dsp:nvSpPr>
        <dsp:cNvPr id="0" name=""/>
        <dsp:cNvSpPr/>
      </dsp:nvSpPr>
      <dsp:spPr>
        <a:xfrm>
          <a:off x="1552149" y="1224926"/>
          <a:ext cx="1096675" cy="85363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XX00</a:t>
          </a:r>
        </a:p>
      </dsp:txBody>
      <dsp:txXfrm>
        <a:off x="1552149" y="1224926"/>
        <a:ext cx="1096675" cy="853638"/>
      </dsp:txXfrm>
    </dsp:sp>
    <dsp:sp modelId="{6F182BCA-4709-44EC-8691-ECA69F57FD26}">
      <dsp:nvSpPr>
        <dsp:cNvPr id="0" name=""/>
        <dsp:cNvSpPr/>
      </dsp:nvSpPr>
      <dsp:spPr>
        <a:xfrm>
          <a:off x="2794752" y="1293318"/>
          <a:ext cx="3926804" cy="1328780"/>
        </a:xfrm>
        <a:prstGeom prst="roundRect">
          <a:avLst>
            <a:gd name="adj" fmla="val 105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31439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Kristen ITC" pitchFamily="66" charset="0"/>
            </a:rPr>
            <a:t>PARTIDA</a:t>
          </a:r>
          <a:endParaRPr lang="es-MX" sz="1600" b="1" kern="1200" dirty="0">
            <a:latin typeface="Kristen ITC" pitchFamily="66" charset="0"/>
          </a:endParaRPr>
        </a:p>
      </dsp:txBody>
      <dsp:txXfrm>
        <a:off x="2794752" y="1293318"/>
        <a:ext cx="3926804" cy="1328780"/>
      </dsp:txXfrm>
    </dsp:sp>
    <dsp:sp modelId="{3065A6C0-68DA-453E-9E78-707F71950BB0}">
      <dsp:nvSpPr>
        <dsp:cNvPr id="0" name=""/>
        <dsp:cNvSpPr/>
      </dsp:nvSpPr>
      <dsp:spPr>
        <a:xfrm>
          <a:off x="2892923" y="1785282"/>
          <a:ext cx="1837909" cy="7363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Kristen ITC" pitchFamily="66" charset="0"/>
            </a:rPr>
            <a:t>GENÉRICA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XXX0</a:t>
          </a:r>
          <a:endParaRPr lang="es-MX" sz="1600" b="1" kern="1200" dirty="0"/>
        </a:p>
      </dsp:txBody>
      <dsp:txXfrm>
        <a:off x="2892923" y="1785282"/>
        <a:ext cx="1837909" cy="736394"/>
      </dsp:txXfrm>
    </dsp:sp>
    <dsp:sp modelId="{85ED1976-F95D-4179-BD50-EE0504258983}">
      <dsp:nvSpPr>
        <dsp:cNvPr id="0" name=""/>
        <dsp:cNvSpPr/>
      </dsp:nvSpPr>
      <dsp:spPr>
        <a:xfrm>
          <a:off x="4783120" y="1785282"/>
          <a:ext cx="1837909" cy="7363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Kristen ITC" pitchFamily="66" charset="0"/>
            </a:rPr>
            <a:t>ESPECÍFICA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XXXX</a:t>
          </a:r>
          <a:endParaRPr lang="es-MX" sz="1600" b="1" kern="1200" dirty="0"/>
        </a:p>
      </dsp:txBody>
      <dsp:txXfrm>
        <a:off x="4783120" y="1785282"/>
        <a:ext cx="1837909" cy="7363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09AA4-0D8B-4642-ACA0-9D835F8AAE00}">
      <dsp:nvSpPr>
        <dsp:cNvPr id="0" name=""/>
        <dsp:cNvSpPr/>
      </dsp:nvSpPr>
      <dsp:spPr>
        <a:xfrm>
          <a:off x="0" y="1364453"/>
          <a:ext cx="2871807" cy="2871807"/>
        </a:xfrm>
        <a:prstGeom prst="ellipse">
          <a:avLst/>
        </a:prstGeom>
        <a:solidFill>
          <a:schemeClr val="accent6">
            <a:shade val="80000"/>
            <a:hueOff val="-423579"/>
            <a:satOff val="18022"/>
            <a:lumOff val="24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93368B-56E0-468D-9EB0-5751A43B7B74}">
      <dsp:nvSpPr>
        <dsp:cNvPr id="0" name=""/>
        <dsp:cNvSpPr/>
      </dsp:nvSpPr>
      <dsp:spPr>
        <a:xfrm>
          <a:off x="574361" y="1938815"/>
          <a:ext cx="1723084" cy="1723084"/>
        </a:xfrm>
        <a:prstGeom prst="ellipse">
          <a:avLst/>
        </a:prstGeom>
        <a:solidFill>
          <a:schemeClr val="accent6">
            <a:shade val="80000"/>
            <a:hueOff val="-211790"/>
            <a:satOff val="9011"/>
            <a:lumOff val="124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F10119-5B8D-4260-895C-38381607665F}">
      <dsp:nvSpPr>
        <dsp:cNvPr id="0" name=""/>
        <dsp:cNvSpPr/>
      </dsp:nvSpPr>
      <dsp:spPr>
        <a:xfrm>
          <a:off x="1148723" y="2513176"/>
          <a:ext cx="574361" cy="574361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7636D0-6D6B-4946-AFA3-C129501F27FA}">
      <dsp:nvSpPr>
        <dsp:cNvPr id="0" name=""/>
        <dsp:cNvSpPr/>
      </dsp:nvSpPr>
      <dsp:spPr>
        <a:xfrm>
          <a:off x="3350442" y="407184"/>
          <a:ext cx="1435903" cy="83761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3350442" y="407184"/>
        <a:ext cx="1435903" cy="837610"/>
      </dsp:txXfrm>
    </dsp:sp>
    <dsp:sp modelId="{8528D97F-6321-4049-B917-183B3BA565D4}">
      <dsp:nvSpPr>
        <dsp:cNvPr id="0" name=""/>
        <dsp:cNvSpPr/>
      </dsp:nvSpPr>
      <dsp:spPr>
        <a:xfrm>
          <a:off x="2991466" y="642942"/>
          <a:ext cx="358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6F95D-1EE0-411F-90E8-728B9976942C}">
      <dsp:nvSpPr>
        <dsp:cNvPr id="0" name=""/>
        <dsp:cNvSpPr/>
      </dsp:nvSpPr>
      <dsp:spPr>
        <a:xfrm rot="5400000">
          <a:off x="1226022" y="853311"/>
          <a:ext cx="1973889" cy="1554126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64A18-0F63-4093-964C-5F6A50A62205}">
      <dsp:nvSpPr>
        <dsp:cNvPr id="0" name=""/>
        <dsp:cNvSpPr/>
      </dsp:nvSpPr>
      <dsp:spPr>
        <a:xfrm>
          <a:off x="3350442" y="1244795"/>
          <a:ext cx="1435903" cy="83761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3350442" y="1244795"/>
        <a:ext cx="1435903" cy="837610"/>
      </dsp:txXfrm>
    </dsp:sp>
    <dsp:sp modelId="{D06A4425-D939-4BC3-B88D-4725C162A7F3}">
      <dsp:nvSpPr>
        <dsp:cNvPr id="0" name=""/>
        <dsp:cNvSpPr/>
      </dsp:nvSpPr>
      <dsp:spPr>
        <a:xfrm>
          <a:off x="2991466" y="1715046"/>
          <a:ext cx="358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9E71F-0332-4066-9365-D24C90CC0C17}">
      <dsp:nvSpPr>
        <dsp:cNvPr id="0" name=""/>
        <dsp:cNvSpPr/>
      </dsp:nvSpPr>
      <dsp:spPr>
        <a:xfrm rot="5400000">
          <a:off x="1649709" y="1912329"/>
          <a:ext cx="1538140" cy="114250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46C09-9E91-4F11-B6D2-EB384E83FD3E}">
      <dsp:nvSpPr>
        <dsp:cNvPr id="0" name=""/>
        <dsp:cNvSpPr/>
      </dsp:nvSpPr>
      <dsp:spPr>
        <a:xfrm>
          <a:off x="3350442" y="2082405"/>
          <a:ext cx="1435903" cy="83761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3350442" y="2082405"/>
        <a:ext cx="1435903" cy="837610"/>
      </dsp:txXfrm>
    </dsp:sp>
    <dsp:sp modelId="{D217119F-DD32-4B10-A72E-A08855F1179E}">
      <dsp:nvSpPr>
        <dsp:cNvPr id="0" name=""/>
        <dsp:cNvSpPr/>
      </dsp:nvSpPr>
      <dsp:spPr>
        <a:xfrm>
          <a:off x="2948087" y="2786080"/>
          <a:ext cx="358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0321-F471-4EBD-9504-DD9A0903ED66}">
      <dsp:nvSpPr>
        <dsp:cNvPr id="0" name=""/>
        <dsp:cNvSpPr/>
      </dsp:nvSpPr>
      <dsp:spPr>
        <a:xfrm rot="5400000">
          <a:off x="2030546" y="2942744"/>
          <a:ext cx="1098945" cy="730875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21B3B-9DAD-435B-9E10-1C6B3CAC5622}">
      <dsp:nvSpPr>
        <dsp:cNvPr id="0" name=""/>
        <dsp:cNvSpPr/>
      </dsp:nvSpPr>
      <dsp:spPr>
        <a:xfrm>
          <a:off x="0" y="612168"/>
          <a:ext cx="5619768" cy="136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Género:  1     Activo</a:t>
          </a:r>
          <a:endParaRPr lang="es-ES_tradnl" sz="2000" b="1" kern="1200" dirty="0" smtClean="0">
            <a:effectLst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Grupo:    1.1  Activo Circulante</a:t>
          </a:r>
          <a:endParaRPr lang="es-ES_tradnl" sz="2000" b="1" kern="1200" dirty="0" smtClean="0">
            <a:effectLst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Rubro: 1.1.1  Efectivo y Equivalentes</a:t>
          </a:r>
          <a:endParaRPr lang="es-MX" sz="2000" b="1" kern="1200" dirty="0">
            <a:effectLst/>
          </a:endParaRPr>
        </a:p>
      </dsp:txBody>
      <dsp:txXfrm>
        <a:off x="0" y="612168"/>
        <a:ext cx="5619768" cy="1368900"/>
      </dsp:txXfrm>
    </dsp:sp>
    <dsp:sp modelId="{F6FEC756-1A66-4C84-8734-061DF8EA0DF9}">
      <dsp:nvSpPr>
        <dsp:cNvPr id="0" name=""/>
        <dsp:cNvSpPr/>
      </dsp:nvSpPr>
      <dsp:spPr>
        <a:xfrm>
          <a:off x="0" y="2284602"/>
          <a:ext cx="5619768" cy="10859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Cuenta : 1.1.1.1	   Efectivo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Subcuenta: 1.1.1.1.1    Caja </a:t>
          </a:r>
          <a:endParaRPr lang="es-MX" sz="2000" b="1" kern="1200" dirty="0" smtClean="0">
            <a:effectLst/>
          </a:endParaRPr>
        </a:p>
      </dsp:txBody>
      <dsp:txXfrm>
        <a:off x="0" y="2284602"/>
        <a:ext cx="5619768" cy="108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9390BA-2FD5-42B2-9F23-54338ED5983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94764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DF21E0-7460-43E5-8584-3ECB26B21EB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86732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18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3E8BA-0345-4145-973E-9DC09C2B19B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60CB-42BF-4838-819B-F7FFF6E830D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36C0-6971-4BF6-8F71-A2F775B59A0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55DD-3461-42B8-BF25-AF942CBAA69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2F6C-0F9F-4FD6-A06D-4DBAB3ED04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533753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844386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CA30F74-FDE2-4936-B497-77D93EE7368E}" type="datetimeFigureOut">
              <a:rPr lang="es-MX" smtClean="0"/>
              <a:pPr/>
              <a:t>29/05/2015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AF3-72BE-4D85-BC02-B24438697EC9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9 Grupo"/>
          <p:cNvGrpSpPr/>
          <p:nvPr userDrawn="1"/>
        </p:nvGrpSpPr>
        <p:grpSpPr>
          <a:xfrm>
            <a:off x="5940152" y="188640"/>
            <a:ext cx="2160240" cy="792088"/>
            <a:chOff x="5940152" y="188640"/>
            <a:chExt cx="2088232" cy="1105548"/>
          </a:xfrm>
        </p:grpSpPr>
        <p:pic>
          <p:nvPicPr>
            <p:cNvPr id="8" name="Picture 12" descr="http://www.indetec.gob.mx/Imagenes/Logo_5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188640"/>
              <a:ext cx="2088042" cy="110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 userDrawn="1"/>
          </p:nvSpPr>
          <p:spPr>
            <a:xfrm>
              <a:off x="6372200" y="908720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xmlns="" val="210664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523432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35199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02D5154-0B7C-4D94-8AD7-E2AFD1EFE7A5}" type="datetimeFigureOut">
              <a:rPr lang="es-MX" smtClean="0">
                <a:solidFill>
                  <a:prstClr val="black"/>
                </a:solidFill>
              </a:rPr>
              <a:pPr defTabSz="914400"/>
              <a:t>29/05/2015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2F59-1640-4AC7-A3C9-60F7A17BBC8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63540" y="6434138"/>
            <a:ext cx="83867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677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C090E-28AE-40F8-B456-B607E5E9CCC0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68756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70C3-B203-4C85-819F-AFD1A32844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F6F2454B-2F5C-4D1B-9105-8D43E4AA2C5F}" type="datetimeFigureOut">
              <a:rPr lang="es-MX" smtClean="0"/>
              <a:pPr/>
              <a:t>29/05/2015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8163-A4C7-4DFB-927A-0576929C2A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81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9808117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2804829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3132402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0" y="71414"/>
            <a:ext cx="9144000" cy="6926600"/>
            <a:chOff x="-13648" y="103540"/>
            <a:chExt cx="9157648" cy="6926198"/>
          </a:xfrm>
        </p:grpSpPr>
        <p:pic>
          <p:nvPicPr>
            <p:cNvPr id="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648" y="5355964"/>
              <a:ext cx="9157648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 userDrawn="1"/>
          </p:nvSpPr>
          <p:spPr>
            <a:xfrm>
              <a:off x="1146957" y="6581751"/>
              <a:ext cx="3659596" cy="2769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s-MX" sz="1200" b="1" i="1" dirty="0">
                  <a:solidFill>
                    <a:srgbClr val="F9B639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itchFamily="34" charset="-128"/>
                  <a:ea typeface="Adobe Gothic Std B" pitchFamily="34" charset="-128"/>
                  <a:cs typeface="Arial" charset="0"/>
                </a:rPr>
                <a:t>Años  al Servicio de las Haciendas Públicas</a:t>
              </a:r>
            </a:p>
          </p:txBody>
        </p:sp>
        <p:pic>
          <p:nvPicPr>
            <p:cNvPr id="5" name="Picture 2" descr="http://www.icreson.gob.mx/PAGINANUEVA/images/indetec.g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020272" y="103540"/>
              <a:ext cx="2016224" cy="733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44969" y="5583272"/>
              <a:ext cx="1324772" cy="1446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s-MX" sz="8800" b="1" i="1" dirty="0">
                  <a:solidFill>
                    <a:srgbClr val="F9B639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Arial" charset="0"/>
                </a:rPr>
                <a:t>40</a:t>
              </a:r>
            </a:p>
          </p:txBody>
        </p:sp>
        <p:sp>
          <p:nvSpPr>
            <p:cNvPr id="7" name="6 CuadroTexto"/>
            <p:cNvSpPr txBox="1"/>
            <p:nvPr userDrawn="1"/>
          </p:nvSpPr>
          <p:spPr>
            <a:xfrm>
              <a:off x="367302" y="6398254"/>
              <a:ext cx="870814" cy="14241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114300">
                <a:prstClr val="black"/>
              </a:innerShdw>
              <a:softEdge rad="63500"/>
            </a:effectLst>
          </p:spPr>
          <p:txBody>
            <a:bodyPr wrap="none">
              <a:prstTxWarp prst="textTriangleInverted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defTabSz="914400">
                <a:defRPr/>
              </a:pPr>
              <a:r>
                <a:rPr lang="es-MX" sz="1200" b="1" i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dobe Gothic Std B" pitchFamily="34" charset="-128"/>
                  <a:ea typeface="Adobe Gothic Std B" pitchFamily="34" charset="-128"/>
                </a:rPr>
                <a:t>1973 - 2013</a:t>
              </a:r>
            </a:p>
          </p:txBody>
        </p:sp>
        <p:pic>
          <p:nvPicPr>
            <p:cNvPr id="8" name="Picture 2" descr="http://www.icreson.gob.mx/PAGINANUEVA/images/indetec.gif"/>
            <p:cNvPicPr>
              <a:picLocks noChangeAspect="1" noChangeArrowheads="1"/>
            </p:cNvPicPr>
            <p:nvPr userDrawn="1"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96335" y="6178953"/>
              <a:ext cx="935305" cy="274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grpSp>
        <p:nvGrpSpPr>
          <p:cNvPr id="9" name="11 Grupo"/>
          <p:cNvGrpSpPr>
            <a:grpSpLocks/>
          </p:cNvGrpSpPr>
          <p:nvPr userDrawn="1"/>
        </p:nvGrpSpPr>
        <p:grpSpPr bwMode="auto">
          <a:xfrm>
            <a:off x="25400" y="103188"/>
            <a:ext cx="9144000" cy="6926600"/>
            <a:chOff x="-13648" y="103540"/>
            <a:chExt cx="9157648" cy="692619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648" y="5355964"/>
              <a:ext cx="9157648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 userDrawn="1"/>
          </p:nvSpPr>
          <p:spPr>
            <a:xfrm>
              <a:off x="1146957" y="6581751"/>
              <a:ext cx="3659596" cy="2769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2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itchFamily="34" charset="-128"/>
                  <a:ea typeface="Adobe Gothic Std B" pitchFamily="34" charset="-128"/>
                  <a:cs typeface="Arial" charset="0"/>
                </a:rPr>
                <a:t>Años  al Servicio de las Haciendas Públicas</a:t>
              </a:r>
            </a:p>
          </p:txBody>
        </p:sp>
        <p:pic>
          <p:nvPicPr>
            <p:cNvPr id="12" name="Picture 2" descr="http://www.icreson.gob.mx/PAGINANUEVA/images/indetec.g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020272" y="103540"/>
              <a:ext cx="2016224" cy="733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3" name="12 CuadroTexto"/>
            <p:cNvSpPr txBox="1"/>
            <p:nvPr userDrawn="1"/>
          </p:nvSpPr>
          <p:spPr>
            <a:xfrm>
              <a:off x="44969" y="5583272"/>
              <a:ext cx="1324772" cy="1446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88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Arial" charset="0"/>
                </a:rPr>
                <a:t>40</a:t>
              </a:r>
            </a:p>
          </p:txBody>
        </p:sp>
        <p:sp>
          <p:nvSpPr>
            <p:cNvPr id="14" name="13 CuadroTexto"/>
            <p:cNvSpPr txBox="1"/>
            <p:nvPr userDrawn="1"/>
          </p:nvSpPr>
          <p:spPr>
            <a:xfrm>
              <a:off x="367302" y="6398254"/>
              <a:ext cx="870814" cy="14241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114300">
                <a:prstClr val="black"/>
              </a:innerShdw>
              <a:softEdge rad="63500"/>
            </a:effectLst>
          </p:spPr>
          <p:txBody>
            <a:bodyPr wrap="none">
              <a:prstTxWarp prst="textTriangleInverted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s-MX" sz="1200" b="1" i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dobe Gothic Std B" pitchFamily="34" charset="-128"/>
                  <a:ea typeface="Adobe Gothic Std B" pitchFamily="34" charset="-128"/>
                  <a:cs typeface="+mn-cs"/>
                </a:rPr>
                <a:t>1973 - 2013</a:t>
              </a:r>
            </a:p>
          </p:txBody>
        </p:sp>
        <p:pic>
          <p:nvPicPr>
            <p:cNvPr id="15" name="Picture 2" descr="http://www.icreson.gob.mx/PAGINANUEVA/images/indetec.gif"/>
            <p:cNvPicPr>
              <a:picLocks noChangeAspect="1" noChangeArrowheads="1"/>
            </p:cNvPicPr>
            <p:nvPr userDrawn="1"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96335" y="6178953"/>
              <a:ext cx="935305" cy="274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xmlns="" val="49601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1115616" y="908720"/>
            <a:ext cx="8028384" cy="594928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Picture 12" descr="http://www.indetec.gob.mx/Imagenes/Logo_5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55" y="44624"/>
            <a:ext cx="2424224" cy="8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144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8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CBC7C32-C556-470A-ADAB-5A09E37D7ECB}" type="datetime1">
              <a:rPr lang="es-MX" smtClean="0"/>
              <a:pPr>
                <a:defRPr/>
              </a:pPr>
              <a:t>29/05/2015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12" y="326594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10" y="295738"/>
            <a:ext cx="628649" cy="767687"/>
          </a:xfrm>
        </p:spPr>
        <p:txBody>
          <a:bodyPr/>
          <a:lstStyle/>
          <a:p>
            <a:pPr>
              <a:defRPr/>
            </a:pPr>
            <a:fld id="{52F014EB-28CD-470A-8A7D-4608C79A7C45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5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4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0F74-FDE2-4936-B497-77D93EE7368E}" type="datetimeFigureOut">
              <a:rPr lang="es-MX" smtClean="0"/>
              <a:pPr/>
              <a:t>29/05/2015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AF3-72BE-4D85-BC02-B24438697EC9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2" name="9 Grupo"/>
          <p:cNvGrpSpPr/>
          <p:nvPr userDrawn="1"/>
        </p:nvGrpSpPr>
        <p:grpSpPr>
          <a:xfrm>
            <a:off x="5940152" y="188640"/>
            <a:ext cx="2160240" cy="792088"/>
            <a:chOff x="5940152" y="188640"/>
            <a:chExt cx="2088232" cy="1105548"/>
          </a:xfrm>
        </p:grpSpPr>
        <p:pic>
          <p:nvPicPr>
            <p:cNvPr id="23" name="Picture 12" descr="http://www.indetec.gob.mx/Imagenes/Logo_5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188640"/>
              <a:ext cx="2088042" cy="110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Rectángulo"/>
            <p:cNvSpPr/>
            <p:nvPr userDrawn="1"/>
          </p:nvSpPr>
          <p:spPr>
            <a:xfrm>
              <a:off x="6372200" y="908720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9" y="2603509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9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C119-B873-4AF3-9BF7-7E2C8296074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9" y="3179771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9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9" y="3179771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C090E-28AE-40F8-B456-B607E5E9CCC0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8" name="Picture 12" descr="http://www.indetec.gob.mx/Imagenes/Logo_5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67" y="182603"/>
            <a:ext cx="15716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icreson.gob.mx/PAGINANUEVA/images/indetec.gi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9" y="3129289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454B-2F5C-4D1B-9105-8D43E4AA2C5F}" type="datetimeFigureOut">
              <a:rPr lang="es-MX" smtClean="0"/>
              <a:pPr/>
              <a:t>29/05/2015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8163-A4C7-4DFB-927A-0576929C2A2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42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7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0" y="5029208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9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9" y="3179773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5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5" y="3179772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71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42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42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D7CC-9ECD-4E2A-A31B-BFF9E9FE5C8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9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9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3" y="4532853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3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6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42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42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47"/>
            <a:ext cx="2733212" cy="304801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4" y="6391847"/>
            <a:ext cx="742949" cy="304799"/>
          </a:xfr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20" y="1278467"/>
            <a:ext cx="4692019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33" y="6391847"/>
            <a:ext cx="744101" cy="304799"/>
          </a:xfr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1466-8776-4CCA-93F5-2A910ABE44F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37C4-27D4-488E-898C-433EAEE007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C2F9-9502-4C11-9601-3E2407879C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9595-1D51-4611-BBB9-5615AC5501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73BF-54B7-46C1-95D5-743DB73245E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91C95-A95E-4922-9B9D-8DF58B4BC83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41247"/>
            <a:ext cx="357158" cy="661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://www.indetec.gob.mx/Imagenes/Logo_5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6" y="142860"/>
            <a:ext cx="1571636" cy="5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02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33" y="6391847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47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0" y="295738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63AC16-CA58-43CC-9A8F-FA60E89B5B3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indetec.gob.mx/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06282" y="2718454"/>
            <a:ext cx="7671458" cy="2868168"/>
          </a:xfrm>
        </p:spPr>
        <p:txBody>
          <a:bodyPr/>
          <a:lstStyle/>
          <a:p>
            <a:pPr marL="269875" indent="-269875" algn="ctr"/>
            <a:r>
              <a:rPr lang="es-MX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TALLER DE EJCUCION DEL GASTO CORREINTE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628904" y="5427023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>
                    <a:lumMod val="85000"/>
                  </a:schemeClr>
                </a:solidFill>
              </a:rPr>
              <a:t>Zacatecas, Junio 2015</a:t>
            </a:r>
            <a:endParaRPr lang="es-MX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3 Imagen" descr="Zacatca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3117" y="11875"/>
            <a:ext cx="942975" cy="890649"/>
          </a:xfrm>
          <a:prstGeom prst="rect">
            <a:avLst/>
          </a:prstGeom>
        </p:spPr>
      </p:pic>
      <p:pic>
        <p:nvPicPr>
          <p:cNvPr id="5" name="4 Imagen" descr="Zacatecas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9377" y="231631"/>
            <a:ext cx="1524000" cy="409575"/>
          </a:xfrm>
          <a:prstGeom prst="rect">
            <a:avLst/>
          </a:prstGeom>
        </p:spPr>
      </p:pic>
      <p:pic>
        <p:nvPicPr>
          <p:cNvPr id="7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6823" y="6247675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2922" y="1142984"/>
            <a:ext cx="7782416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3200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7000"/>
            </a:pPr>
            <a:r>
              <a:rPr lang="es-ES" b="1" dirty="0">
                <a:solidFill>
                  <a:srgbClr val="4D0068"/>
                </a:solidFill>
              </a:rPr>
              <a:t>  INVERSIONES FINANCIERAS Y OTRAS PROVISIONES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Erogaciones que realiza la administración pública en la adquisición de acciones, bonos y otros títulos y valores; así como en préstamos otorgados a diversos agentes económicos. Se incluyen las aportaciones de capital a las entidades públicas; así como las erogaciones contingentes e imprevistas para el cumplimiento de obligaciones del Gobierno.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8000"/>
            </a:pPr>
            <a:r>
              <a:rPr lang="es-ES" b="1" dirty="0">
                <a:solidFill>
                  <a:srgbClr val="4D0068"/>
                </a:solidFill>
              </a:rPr>
              <a:t>  PARTICIPACIONES Y APORTACIONES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a cubrir las participaciones y aportaciones para las entidades federativas y los municipios. Incluye ...</a:t>
            </a: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9000"/>
            </a:pPr>
            <a:r>
              <a:rPr lang="es-ES" b="1" dirty="0">
                <a:solidFill>
                  <a:srgbClr val="4D0068"/>
                </a:solidFill>
              </a:rPr>
              <a:t>  DEUDA PÚBLICA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a cubrir obligaciones del Gobierno por concepto de deuda pública interna y externa derivada de la contratación de empréstitos; incluye la amortización, los intereses, gastos y comisiones de la deuda pública, así como las erogaciones relacionadas con la emisión y/o contratación de deuda. Asimismo, incluye los adeudos de ejercicios fiscales anteriores (ADEFAS).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768" y="932652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2922" y="1142984"/>
            <a:ext cx="7782416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3200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7000"/>
            </a:pPr>
            <a:r>
              <a:rPr lang="es-ES" b="1" dirty="0">
                <a:solidFill>
                  <a:srgbClr val="4D0068"/>
                </a:solidFill>
              </a:rPr>
              <a:t>  INVERSIONES FINANCIERAS Y OTRAS PROVISIONES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Erogaciones que realiza la administración pública en la adquisición de acciones, bonos y otros títulos y valores; así como en préstamos otorgados a diversos agentes económicos. Se incluyen las aportaciones de capital a las entidades públicas; así como las erogaciones contingentes e imprevistas para el cumplimiento de obligaciones del Gobierno.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8000"/>
            </a:pPr>
            <a:r>
              <a:rPr lang="es-ES" b="1" dirty="0">
                <a:solidFill>
                  <a:srgbClr val="4D0068"/>
                </a:solidFill>
              </a:rPr>
              <a:t>  PARTICIPACIONES Y APORTACIONES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a cubrir las participaciones y aportaciones para las entidades federativas y los municipios. Incluye ...</a:t>
            </a: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9000"/>
            </a:pPr>
            <a:r>
              <a:rPr lang="es-ES" b="1" dirty="0">
                <a:solidFill>
                  <a:srgbClr val="4D0068"/>
                </a:solidFill>
              </a:rPr>
              <a:t>  DEUDA PÚBLICA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a cubrir obligaciones del Gobierno por concepto de deuda pública interna y externa derivada de la contratación de empréstitos; incluye la amortización, los intereses, gastos y comisiones de la deuda pública, así como las erogaciones relacionadas con la emisión y/o contratación de deuda. Asimismo, incluye los adeudos de ejercicios fiscales anteriores (ADEFAS).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768" y="932652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1 CuadroTexto"/>
          <p:cNvSpPr txBox="1">
            <a:spLocks noChangeArrowheads="1"/>
          </p:cNvSpPr>
          <p:nvPr/>
        </p:nvSpPr>
        <p:spPr bwMode="auto">
          <a:xfrm>
            <a:off x="925016" y="2647469"/>
            <a:ext cx="74231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1100	Remuneraciones al personal de carácter permanente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1200	Remuneraciones al personal de carácter transitorio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1300	Remuneraciones adicionales y especiales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1400	Seguridad Social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1500	Otras prestaciones sociales y económicas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1600	Previsiones</a:t>
            </a:r>
            <a:endParaRPr lang="es-ES_tradnl" dirty="0">
              <a:latin typeface="Lucida Sans Unicode" pitchFamily="34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1700	Pago de estímulos a servidores </a:t>
            </a:r>
            <a:r>
              <a:rPr lang="es-MX" dirty="0" smtClean="0">
                <a:latin typeface="Lucida Sans Unicode" pitchFamily="34" charset="0"/>
              </a:rPr>
              <a:t>públicos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642910" y="2072093"/>
            <a:ext cx="587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1000 </a:t>
            </a:r>
            <a:r>
              <a:rPr lang="es-MX" sz="2400" b="1" dirty="0">
                <a:latin typeface="+mn-lt"/>
              </a:rPr>
              <a:t> Servicios personales: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8146" y="873274"/>
            <a:ext cx="6650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1 CuadroTexto"/>
          <p:cNvSpPr txBox="1">
            <a:spLocks noChangeArrowheads="1"/>
          </p:cNvSpPr>
          <p:nvPr/>
        </p:nvSpPr>
        <p:spPr bwMode="auto">
          <a:xfrm>
            <a:off x="673074" y="1560500"/>
            <a:ext cx="761370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2100	Materiales de administración, emisión de documentos y artículos oficiales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2200	Alimentos y utensilios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2300	Materias primas y materiales de producción y comercialización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2400	Materiales y artículos de construcción y de reparación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2500	Productos químicos, farmacéuticos y de laboratorio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2600	Combustibles, lubricantes y aditivos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2700	Vestuario, blancos, prendas de protección y artículos deportivos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2800	Materiales y suministros para seguridad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2900	Herramientas, refacciones y accesorios menores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428597" y="1214422"/>
            <a:ext cx="5849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2000</a:t>
            </a:r>
            <a:r>
              <a:rPr lang="es-MX" sz="2400" b="1" dirty="0">
                <a:latin typeface="+mn-lt"/>
              </a:rPr>
              <a:t>	Materiales y suministros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45673" y="27950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1 CuadroTexto"/>
          <p:cNvSpPr txBox="1">
            <a:spLocks noChangeArrowheads="1"/>
          </p:cNvSpPr>
          <p:nvPr/>
        </p:nvSpPr>
        <p:spPr bwMode="auto">
          <a:xfrm>
            <a:off x="1204916" y="2055816"/>
            <a:ext cx="701042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3100	Servicios básicos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3200	Servicios de arrendamiento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3300	Servicios profesionales, científicos, técnicos y otros servicios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3400	Servicios financieros, bancarios y comerciales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3500	Servicios de instalación, reparación, mantenimiento y conservación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3600	Servicios de comunicación social y publicidad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3700	Servicios de traslado y viáticos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3800	Servicios oficiales</a:t>
            </a:r>
            <a:endParaRPr lang="es-ES_tradnl" dirty="0">
              <a:latin typeface="Lucida Sans Unicode" pitchFamily="34" charset="0"/>
            </a:endParaRPr>
          </a:p>
          <a:p>
            <a:pPr marL="812800" indent="-812800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3900	Otros servicios generales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020763" y="1698625"/>
            <a:ext cx="584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3000</a:t>
            </a:r>
            <a:r>
              <a:rPr lang="es-MX" sz="2400" b="1" dirty="0">
                <a:latin typeface="+mn-lt"/>
              </a:rPr>
              <a:t>	Servicios generales</a:t>
            </a:r>
            <a:endParaRPr lang="es-ES_tradnl" sz="2400" b="1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1 CuadroTexto"/>
          <p:cNvSpPr txBox="1">
            <a:spLocks noChangeArrowheads="1"/>
          </p:cNvSpPr>
          <p:nvPr/>
        </p:nvSpPr>
        <p:spPr bwMode="auto">
          <a:xfrm>
            <a:off x="1247777" y="2681288"/>
            <a:ext cx="696756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4100	Transferencias internas y asignaciones al sector público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4200	Transferencias al resto del sector público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4300	Subsidios y subvenciones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4400	Ayudas sociales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4500	Pensiones y jubilaciones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4600	Transferencias a fideicomisos, mandatos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             y otros análogos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4900	Transferencias al exterior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901700" y="1836742"/>
            <a:ext cx="7199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4000</a:t>
            </a:r>
            <a:r>
              <a:rPr lang="es-MX" sz="2400" b="1" dirty="0">
                <a:latin typeface="+mn-lt"/>
              </a:rPr>
              <a:t>	Transferencias, asignaciones, subsidios y otras ayudas</a:t>
            </a:r>
            <a:endParaRPr lang="es-ES_tradnl" sz="2400" b="1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1 CuadroTexto"/>
          <p:cNvSpPr txBox="1">
            <a:spLocks noChangeArrowheads="1"/>
          </p:cNvSpPr>
          <p:nvPr/>
        </p:nvSpPr>
        <p:spPr bwMode="auto">
          <a:xfrm>
            <a:off x="1131890" y="2276475"/>
            <a:ext cx="759142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5100	Mobiliario y equipo de administración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5200	Mobiliario y equipo educacional y recreativo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5300	Equipo e instrumental médico y de laboratorio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5400	Vehículos y equipo de transporte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5500	Equipo de defensa y seguridad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5600	Maquinaria, otros equipos y herramientas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5700	Activos biológicos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5800	Bienes inmuebles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5900	Activos intangibles</a:t>
            </a:r>
            <a:endParaRPr lang="es-ES_tradnl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857252" y="1852613"/>
            <a:ext cx="7256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5000</a:t>
            </a:r>
            <a:r>
              <a:rPr lang="es-MX" sz="2400" b="1" dirty="0">
                <a:latin typeface="+mn-lt"/>
              </a:rPr>
              <a:t>	Bienes muebles, inmuebles e intangibles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1 CuadroTexto"/>
          <p:cNvSpPr txBox="1">
            <a:spLocks noChangeArrowheads="1"/>
          </p:cNvSpPr>
          <p:nvPr/>
        </p:nvSpPr>
        <p:spPr bwMode="auto">
          <a:xfrm>
            <a:off x="1510716" y="2863201"/>
            <a:ext cx="714057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6100	Obra pública en bienes de dominio público</a:t>
            </a:r>
            <a:endParaRPr lang="es-ES_tradnl" dirty="0">
              <a:latin typeface="Lucida Sans Unicod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6200	Obra pública en bienes propios</a:t>
            </a:r>
            <a:endParaRPr lang="es-ES_tradnl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Lucida Sans Unicode" pitchFamily="34" charset="0"/>
              </a:rPr>
              <a:t>6300	Proyectos productivos y acciones de fomento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056691" y="2279006"/>
            <a:ext cx="4179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6000</a:t>
            </a:r>
            <a:r>
              <a:rPr lang="es-MX" sz="2400" b="1" dirty="0">
                <a:latin typeface="+mn-lt"/>
              </a:rPr>
              <a:t>	Inversión pública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1 CuadroTexto"/>
          <p:cNvSpPr txBox="1">
            <a:spLocks noChangeArrowheads="1"/>
          </p:cNvSpPr>
          <p:nvPr/>
        </p:nvSpPr>
        <p:spPr bwMode="auto">
          <a:xfrm>
            <a:off x="804836" y="2593975"/>
            <a:ext cx="7419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7100	Inversiones para el fomento de actividades productivas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7200	Acciones y participaciones de capital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7300	Compra de títulos y valores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7400	Concesión de préstamos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7500	Inversiones en fideicomisos, mandatos y otros análogos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7600	Otras inversiones financieras</a:t>
            </a:r>
            <a:endParaRPr lang="es-ES_tradnl">
              <a:latin typeface="Lucida Sans Unicode" pitchFamily="34" charset="0"/>
            </a:endParaRPr>
          </a:p>
          <a:p>
            <a:pPr marL="812800" indent="-812800" algn="just"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7900	Provisiones para contingencias y otras erogaciones especiales.</a:t>
            </a:r>
            <a:endParaRPr lang="es-ES_tradnl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642912" y="2093913"/>
            <a:ext cx="764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7000</a:t>
            </a:r>
            <a:r>
              <a:rPr lang="es-MX" sz="2400" b="1" dirty="0">
                <a:latin typeface="+mn-lt"/>
              </a:rPr>
              <a:t>	Inversiones financieras y otras provisiones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1 CuadroTexto"/>
          <p:cNvSpPr txBox="1">
            <a:spLocks noChangeArrowheads="1"/>
          </p:cNvSpPr>
          <p:nvPr/>
        </p:nvSpPr>
        <p:spPr bwMode="auto">
          <a:xfrm>
            <a:off x="2027214" y="3294063"/>
            <a:ext cx="46291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8100	Participaciones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8300	Aportaciones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8500	Convenios</a:t>
            </a:r>
            <a:endParaRPr lang="es-ES_tradnl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214417" y="2643188"/>
            <a:ext cx="6472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8000</a:t>
            </a:r>
            <a:r>
              <a:rPr lang="es-MX" sz="2400" b="1" dirty="0">
                <a:latin typeface="+mn-lt"/>
              </a:rPr>
              <a:t>	Participaciones y aportaciones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Contenido</a:t>
            </a:r>
            <a:r>
              <a:rPr lang="es-MX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s-MX" sz="4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97005" y="2314871"/>
            <a:ext cx="772160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496" lvl="0" indent="-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Objetivo</a:t>
            </a:r>
          </a:p>
          <a:p>
            <a:pPr marL="482346" lvl="0" indent="-4000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Clasificador por Objeto del Gasto</a:t>
            </a:r>
          </a:p>
          <a:p>
            <a:pPr marL="482346" lvl="0" indent="-4000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Clasificador por Tipo de Gasto</a:t>
            </a:r>
          </a:p>
          <a:p>
            <a:pPr marL="482346" lvl="0" indent="-4000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Plan de Cuentas</a:t>
            </a:r>
          </a:p>
          <a:p>
            <a:pPr marL="482346" lvl="0" indent="-4000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Momentos Contables de los Egresos</a:t>
            </a:r>
          </a:p>
          <a:p>
            <a:pPr marL="482346" lvl="0" indent="-4000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dirty="0" smtClean="0"/>
              <a:t>Ejercicios Prácticos</a:t>
            </a:r>
          </a:p>
        </p:txBody>
      </p:sp>
      <p:pic>
        <p:nvPicPr>
          <p:cNvPr id="4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1 CuadroTexto"/>
          <p:cNvSpPr txBox="1">
            <a:spLocks noChangeArrowheads="1"/>
          </p:cNvSpPr>
          <p:nvPr/>
        </p:nvSpPr>
        <p:spPr bwMode="auto">
          <a:xfrm>
            <a:off x="1177900" y="2713035"/>
            <a:ext cx="6959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9100	Amortización de la deuda pública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9200	Intereses de la deuda pública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9300	Comisiones de la deuda pública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9400	Gastos de la deuda pública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9500	Costo por coberturas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9600	Apoyos financieros</a:t>
            </a:r>
            <a:endParaRPr lang="es-ES_tradnl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Lucida Sans Unicode" pitchFamily="34" charset="0"/>
              </a:rPr>
              <a:t>9900	Adeudos de ejercicios fiscales anteriores (ADEFAS)</a:t>
            </a:r>
            <a:endParaRPr lang="es-ES_tradnl">
              <a:latin typeface="Lucida Sans Unicode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000102" y="2214554"/>
            <a:ext cx="553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9000</a:t>
            </a:r>
            <a:r>
              <a:rPr lang="es-MX" sz="2400" b="1" dirty="0">
                <a:latin typeface="+mn-lt"/>
              </a:rPr>
              <a:t>	Deuda pública</a:t>
            </a:r>
            <a:endParaRPr lang="es-ES_tradnl" sz="2400" b="1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Estructura de Codificación del COG: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Capítulos y Concepto del Gasto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642912" y="2924944"/>
            <a:ext cx="74231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>
              <a:lnSpc>
                <a:spcPct val="150000"/>
              </a:lnSpc>
              <a:buAutoNum type="arabicPlain" startAt="1100"/>
            </a:pPr>
            <a:r>
              <a:rPr lang="es-MX" sz="2000" b="1" dirty="0" smtClean="0">
                <a:latin typeface="Lucida Sans Unicode" pitchFamily="34" charset="0"/>
              </a:rPr>
              <a:t>Remuneraciones </a:t>
            </a:r>
            <a:r>
              <a:rPr lang="es-MX" sz="2000" b="1" dirty="0">
                <a:latin typeface="Lucida Sans Unicode" pitchFamily="34" charset="0"/>
              </a:rPr>
              <a:t>al personal de carácter </a:t>
            </a:r>
            <a:r>
              <a:rPr lang="es-MX" sz="2000" b="1" dirty="0" smtClean="0">
                <a:latin typeface="Lucida Sans Unicode" pitchFamily="34" charset="0"/>
              </a:rPr>
              <a:t>permanente</a:t>
            </a:r>
          </a:p>
          <a:p>
            <a:pPr marL="711200" indent="-711200">
              <a:lnSpc>
                <a:spcPct val="150000"/>
              </a:lnSpc>
            </a:pPr>
            <a:endParaRPr lang="es-MX" sz="2000" b="1" dirty="0" smtClean="0">
              <a:latin typeface="Lucida Sans Unicode" pitchFamily="34" charset="0"/>
            </a:endParaRPr>
          </a:p>
          <a:p>
            <a:pPr marL="1435100" indent="-709613">
              <a:lnSpc>
                <a:spcPct val="150000"/>
              </a:lnSpc>
              <a:buAutoNum type="arabicPlain" startAt="111"/>
            </a:pPr>
            <a:r>
              <a:rPr lang="es-MX" dirty="0" smtClean="0">
                <a:latin typeface="Lucida Sans Unicode" pitchFamily="34" charset="0"/>
              </a:rPr>
              <a:t>Dietas</a:t>
            </a:r>
          </a:p>
          <a:p>
            <a:pPr marL="1608138" indent="-882650">
              <a:lnSpc>
                <a:spcPct val="150000"/>
              </a:lnSpc>
            </a:pPr>
            <a:r>
              <a:rPr lang="es-MX" dirty="0" smtClean="0">
                <a:latin typeface="Lucida Sans Unicode" pitchFamily="34" charset="0"/>
              </a:rPr>
              <a:t>112   Haberes</a:t>
            </a:r>
          </a:p>
          <a:p>
            <a:pPr marL="711200" indent="14288">
              <a:lnSpc>
                <a:spcPct val="150000"/>
              </a:lnSpc>
            </a:pPr>
            <a:r>
              <a:rPr lang="es-MX" dirty="0" smtClean="0">
                <a:latin typeface="Lucida Sans Unicode" pitchFamily="34" charset="0"/>
              </a:rPr>
              <a:t>113   Sueldos base al personal permanente</a:t>
            </a:r>
          </a:p>
          <a:p>
            <a:pPr marL="711200" indent="-711200">
              <a:lnSpc>
                <a:spcPct val="150000"/>
              </a:lnSpc>
            </a:pPr>
            <a:endParaRPr lang="es-ES_tradnl" dirty="0">
              <a:latin typeface="Lucida Sans Unicode" pitchFamily="34" charset="0"/>
            </a:endParaRPr>
          </a:p>
        </p:txBody>
      </p:sp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428596" y="1928802"/>
            <a:ext cx="587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1000 </a:t>
            </a:r>
            <a:r>
              <a:rPr lang="es-MX" sz="2400" b="1" dirty="0">
                <a:latin typeface="+mn-lt"/>
              </a:rPr>
              <a:t> Servicios personales: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98173" y="588258"/>
            <a:ext cx="594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EJEMPLOS:</a:t>
            </a:r>
          </a:p>
          <a:p>
            <a:pPr algn="ctr"/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Capitulo, Concepto y Partida </a:t>
            </a:r>
            <a:r>
              <a:rPr lang="es-MX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Generica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 noGrp="1"/>
          </p:cNvSpPr>
          <p:nvPr>
            <p:ph type="ctrTitle"/>
          </p:nvPr>
        </p:nvSpPr>
        <p:spPr>
          <a:xfrm>
            <a:off x="2820606" y="2979703"/>
            <a:ext cx="510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TIPO DE GASTO</a:t>
            </a: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325" y="6223925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10786" y="1463957"/>
            <a:ext cx="85838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cs typeface="Arial" pitchFamily="34" charset="0"/>
              </a:rPr>
              <a:t>Relaciona las transacciones públicas que generan gastos con los grandes agregados de la clasificación </a:t>
            </a:r>
            <a:r>
              <a:rPr lang="es-MX" sz="2300" b="1" dirty="0" smtClean="0">
                <a:cs typeface="Arial" pitchFamily="34" charset="0"/>
              </a:rPr>
              <a:t>económica</a:t>
            </a:r>
            <a:r>
              <a:rPr lang="es-MX" sz="2300" dirty="0" smtClean="0">
                <a:cs typeface="Arial" pitchFamily="34" charset="0"/>
              </a:rPr>
              <a:t> presentándolos en:</a:t>
            </a:r>
            <a:endParaRPr lang="es-MX" sz="2300" dirty="0">
              <a:cs typeface="Arial" pitchFamily="34" charset="0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535791" y="2393151"/>
          <a:ext cx="4786346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Pentágono"/>
          <p:cNvSpPr/>
          <p:nvPr/>
        </p:nvSpPr>
        <p:spPr>
          <a:xfrm>
            <a:off x="6746593" y="2676041"/>
            <a:ext cx="861431" cy="7886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FFFFD9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893380" y="2604072"/>
            <a:ext cx="2370143" cy="930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FFD9"/>
                </a:solidFill>
              </a:rPr>
              <a:t>Corriente</a:t>
            </a:r>
            <a:endParaRPr lang="es-ES_tradnl" sz="2000" dirty="0">
              <a:solidFill>
                <a:srgbClr val="FFFFD9"/>
              </a:solidFill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6965081" y="4747586"/>
            <a:ext cx="916419" cy="86028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FFFFD9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823650" y="4540098"/>
            <a:ext cx="2643206" cy="12858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D9"/>
                </a:solidFill>
              </a:rPr>
              <a:t>Amortización Deuda y Disminución Pasivos</a:t>
            </a:r>
            <a:endParaRPr lang="es-ES_tradnl" dirty="0">
              <a:solidFill>
                <a:srgbClr val="FFFFD9"/>
              </a:solidFill>
            </a:endParaRPr>
          </a:p>
        </p:txBody>
      </p:sp>
      <p:sp>
        <p:nvSpPr>
          <p:cNvPr id="16" name="15 Pentágono"/>
          <p:cNvSpPr/>
          <p:nvPr/>
        </p:nvSpPr>
        <p:spPr>
          <a:xfrm>
            <a:off x="6679329" y="3661350"/>
            <a:ext cx="1000132" cy="7886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FFFFD9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893380" y="3592774"/>
            <a:ext cx="2370143" cy="930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FFD9"/>
                </a:solidFill>
              </a:rPr>
              <a:t>De Capital</a:t>
            </a:r>
            <a:endParaRPr lang="es-ES_tradnl" sz="2000" dirty="0">
              <a:solidFill>
                <a:srgbClr val="FFFFD9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7519" y="825770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TIPO DE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6856" y="3277481"/>
            <a:ext cx="6571060" cy="706964"/>
          </a:xfrm>
        </p:spPr>
        <p:txBody>
          <a:bodyPr/>
          <a:lstStyle/>
          <a:p>
            <a:pPr marL="269875" indent="-269875" algn="ctr"/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EJERCICIOS </a:t>
            </a: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PRACTICOS</a:t>
            </a:r>
            <a:b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MX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0574" y="6117047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 noGrp="1"/>
          </p:cNvSpPr>
          <p:nvPr>
            <p:ph type="ctrTitle"/>
          </p:nvPr>
        </p:nvSpPr>
        <p:spPr>
          <a:xfrm>
            <a:off x="2678118" y="3324030"/>
            <a:ext cx="5105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CUENTAS</a:t>
            </a: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198" y="5927041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8758" y="1126895"/>
            <a:ext cx="836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cs typeface="Arial" pitchFamily="34" charset="0"/>
              </a:rPr>
              <a:t>Comprende la numeración de cuentas ordenadas sistemáticamente e identificadas con nombres para distinguir un tipo de partida de otras, para los fines del registro contable de las transacciones.</a:t>
            </a:r>
            <a:endParaRPr lang="es-MX" sz="2000" dirty="0"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095817" y="2611446"/>
          <a:ext cx="561976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Pentágono"/>
          <p:cNvSpPr/>
          <p:nvPr/>
        </p:nvSpPr>
        <p:spPr>
          <a:xfrm>
            <a:off x="2218338" y="3226951"/>
            <a:ext cx="914400" cy="1368801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83162" y="3166664"/>
            <a:ext cx="2515881" cy="14651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660066"/>
                </a:solidFill>
              </a:rPr>
              <a:t>PRIMER AGREGADO:</a:t>
            </a:r>
            <a:endParaRPr lang="es-ES_tradnl" sz="2000" dirty="0">
              <a:solidFill>
                <a:srgbClr val="660066"/>
              </a:solidFill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2183351" y="4780019"/>
            <a:ext cx="896938" cy="1359526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57160" y="4731817"/>
            <a:ext cx="2466470" cy="14618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SEGUNDO AGREGADO:</a:t>
            </a:r>
            <a:endParaRPr lang="es-ES_tradn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5013" y="2411048"/>
            <a:ext cx="8383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Lucida Sans Unicode" pitchFamily="34" charset="0"/>
              </a:rPr>
              <a:t>Elementos de la Base de Codificación (Niveles de agregación):</a:t>
            </a:r>
            <a:endParaRPr lang="es-ES_tradnl" sz="2000" b="1" dirty="0">
              <a:latin typeface="Lucida Sans Unicode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69426" y="410123"/>
            <a:ext cx="5949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5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Elipse"/>
          <p:cNvSpPr/>
          <p:nvPr/>
        </p:nvSpPr>
        <p:spPr>
          <a:xfrm>
            <a:off x="249375" y="1071546"/>
            <a:ext cx="5664530" cy="4286280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34 Elipse"/>
          <p:cNvSpPr/>
          <p:nvPr/>
        </p:nvSpPr>
        <p:spPr>
          <a:xfrm>
            <a:off x="951285" y="2429432"/>
            <a:ext cx="7919573" cy="4286280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Elipse"/>
          <p:cNvSpPr/>
          <p:nvPr/>
        </p:nvSpPr>
        <p:spPr>
          <a:xfrm>
            <a:off x="1023664" y="2372025"/>
            <a:ext cx="5929353" cy="34260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023663" y="1928802"/>
            <a:ext cx="3500462" cy="28575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023665" y="1500174"/>
            <a:ext cx="2928958" cy="28575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237978" y="1357298"/>
            <a:ext cx="75723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s-ES" sz="2000" b="1" dirty="0" smtClean="0">
                <a:solidFill>
                  <a:schemeClr val="bg1"/>
                </a:solidFill>
                <a:cs typeface="Arial" pitchFamily="34" charset="0"/>
              </a:rPr>
              <a:t>ACTIVO</a:t>
            </a:r>
            <a:endParaRPr lang="es-ES" sz="2000" b="1" dirty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2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PASIVO</a:t>
            </a:r>
            <a:endParaRPr lang="es-ES" sz="2000" b="1" dirty="0">
              <a:solidFill>
                <a:schemeClr val="bg1"/>
              </a:solidFill>
              <a:latin typeface="+mn-lt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lain" startAt="2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HACIENDA </a:t>
            </a:r>
            <a:r>
              <a:rPr lang="es-ES" sz="2000" b="1" dirty="0">
                <a:solidFill>
                  <a:schemeClr val="bg1"/>
                </a:solidFill>
                <a:latin typeface="+mn-lt"/>
              </a:rPr>
              <a:t>PUBLICA/ </a:t>
            </a: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PATRIMONIO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  <p:sp>
        <p:nvSpPr>
          <p:cNvPr id="25" name="24 Elipse"/>
          <p:cNvSpPr/>
          <p:nvPr/>
        </p:nvSpPr>
        <p:spPr>
          <a:xfrm>
            <a:off x="1066602" y="2780928"/>
            <a:ext cx="6120680" cy="36004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1023665" y="3214687"/>
            <a:ext cx="4786345" cy="44020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237979" y="2714626"/>
            <a:ext cx="62864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lain" startAt="4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 INGRESOS  Y OTROS BENEFICIOS</a:t>
            </a:r>
            <a:endParaRPr lang="es-ES_tradnl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lain" startAt="5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 GASTOS </a:t>
            </a:r>
            <a:r>
              <a:rPr lang="es-ES" sz="2000" b="1" dirty="0">
                <a:solidFill>
                  <a:schemeClr val="bg1"/>
                </a:solidFill>
                <a:latin typeface="+mn-lt"/>
              </a:rPr>
              <a:t>Y OTRAS </a:t>
            </a: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PERDIDAS</a:t>
            </a:r>
            <a:endParaRPr lang="es-ES_tradnl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80787" y="3714752"/>
            <a:ext cx="6572296" cy="49211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952224" y="4274687"/>
            <a:ext cx="5643602" cy="44020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0" name="1 CuadroTexto"/>
          <p:cNvSpPr txBox="1">
            <a:spLocks noChangeArrowheads="1"/>
          </p:cNvSpPr>
          <p:nvPr/>
        </p:nvSpPr>
        <p:spPr bwMode="auto">
          <a:xfrm>
            <a:off x="1237999" y="3786196"/>
            <a:ext cx="6858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6   CUENTAS </a:t>
            </a:r>
            <a:r>
              <a:rPr lang="es-ES" sz="2000" b="1" dirty="0">
                <a:solidFill>
                  <a:schemeClr val="bg1"/>
                </a:solidFill>
                <a:latin typeface="+mn-lt"/>
              </a:rPr>
              <a:t>DE CIERRE </a:t>
            </a: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CONTABLE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endParaRPr lang="es-ES" sz="6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b="1" dirty="0">
              <a:solidFill>
                <a:schemeClr val="bg1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7   CUENTAS </a:t>
            </a:r>
            <a:r>
              <a:rPr lang="es-ES" sz="2000" b="1" dirty="0">
                <a:solidFill>
                  <a:schemeClr val="bg1"/>
                </a:solidFill>
                <a:latin typeface="+mn-lt"/>
              </a:rPr>
              <a:t>DE ORDEN </a:t>
            </a: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CONTABLES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926848" y="4796565"/>
            <a:ext cx="6643734" cy="39934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2" name="1 CuadroTexto"/>
          <p:cNvSpPr txBox="1">
            <a:spLocks noChangeArrowheads="1"/>
          </p:cNvSpPr>
          <p:nvPr/>
        </p:nvSpPr>
        <p:spPr bwMode="auto">
          <a:xfrm>
            <a:off x="1237977" y="4814840"/>
            <a:ext cx="6589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bg1"/>
                </a:solidFill>
                <a:latin typeface="Lucida Sans Unicode" pitchFamily="34" charset="0"/>
              </a:rPr>
              <a:t>8   CUENTAS </a:t>
            </a:r>
            <a:r>
              <a:rPr lang="es-ES" sz="2000" b="1" dirty="0">
                <a:solidFill>
                  <a:schemeClr val="bg1"/>
                </a:solidFill>
                <a:latin typeface="Lucida Sans Unicode" pitchFamily="34" charset="0"/>
              </a:rPr>
              <a:t>DE ORDEN </a:t>
            </a:r>
            <a:r>
              <a:rPr lang="es-ES" sz="2000" b="1" dirty="0" smtClean="0">
                <a:solidFill>
                  <a:schemeClr val="bg1"/>
                </a:solidFill>
                <a:latin typeface="Lucida Sans Unicode" pitchFamily="34" charset="0"/>
              </a:rPr>
              <a:t>PRESUPUESTARIAS</a:t>
            </a:r>
            <a:endParaRPr lang="es-ES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952226" y="5286388"/>
            <a:ext cx="7429552" cy="50006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1237976" y="5359422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0113" indent="-900113"/>
            <a:r>
              <a:rPr lang="es-ES" sz="2000" b="1" dirty="0">
                <a:solidFill>
                  <a:schemeClr val="bg1"/>
                </a:solidFill>
                <a:latin typeface="Lucida Sans Unicode" pitchFamily="34" charset="0"/>
              </a:rPr>
              <a:t>9   </a:t>
            </a:r>
            <a:r>
              <a:rPr lang="es-ES" sz="2000" b="1" dirty="0" smtClean="0">
                <a:solidFill>
                  <a:schemeClr val="bg1"/>
                </a:solidFill>
                <a:latin typeface="Lucida Sans Unicode" pitchFamily="34" charset="0"/>
              </a:rPr>
              <a:t>CUENTAS DE CIERRE PRESUPUESTARIO</a:t>
            </a:r>
            <a:endParaRPr lang="es-ES_tradnl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959426" y="410123"/>
            <a:ext cx="5949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Estructura del PLAN DE CUENTAS</a:t>
            </a:r>
            <a:endParaRPr lang="es-ES_tradn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9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1116282" y="2089398"/>
            <a:ext cx="7113318" cy="1924444"/>
          </a:xfrm>
          <a:prstGeom prst="rect">
            <a:avLst/>
          </a:prstGeom>
          <a:gradFill>
            <a:gsLst>
              <a:gs pos="0">
                <a:srgbClr val="80008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 algn="ctr" eaLnBrk="0" hangingPunct="0"/>
            <a:r>
              <a:rPr lang="es-ES" sz="3200" b="1" dirty="0" smtClean="0">
                <a:cs typeface="Times New Roman" pitchFamily="18" charset="0"/>
              </a:rPr>
              <a:t>Estructura de los gastos en el Plan de Cuentas</a:t>
            </a:r>
            <a:endParaRPr lang="es-MX" sz="3200" b="1" dirty="0"/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4" y="721810"/>
            <a:ext cx="7949863" cy="62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6090739" y="1577510"/>
            <a:ext cx="2736304" cy="1584176"/>
            <a:chOff x="6300192" y="4005064"/>
            <a:chExt cx="2520280" cy="1512168"/>
          </a:xfrm>
        </p:grpSpPr>
        <p:sp>
          <p:nvSpPr>
            <p:cNvPr id="5" name="4 Flecha derecha"/>
            <p:cNvSpPr/>
            <p:nvPr/>
          </p:nvSpPr>
          <p:spPr>
            <a:xfrm rot="10800000">
              <a:off x="6300192" y="4149080"/>
              <a:ext cx="2160240" cy="1368152"/>
            </a:xfrm>
            <a:prstGeom prst="rightArrow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  <a:scene3d>
              <a:camera prst="orthographicFront"/>
              <a:lightRig rig="twoPt" dir="t"/>
            </a:scene3d>
            <a:sp3d prstMaterial="metal"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096070" y="4348739"/>
              <a:ext cx="1610179" cy="74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Todos los gastos relacionados con el personal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5842880" y="4437116"/>
            <a:ext cx="3096344" cy="1788906"/>
            <a:chOff x="6300192" y="4005064"/>
            <a:chExt cx="2520280" cy="1522799"/>
          </a:xfrm>
        </p:grpSpPr>
        <p:sp>
          <p:nvSpPr>
            <p:cNvPr id="9" name="8 Flecha derecha"/>
            <p:cNvSpPr/>
            <p:nvPr/>
          </p:nvSpPr>
          <p:spPr>
            <a:xfrm rot="10800000">
              <a:off x="6300192" y="4149080"/>
              <a:ext cx="2160240" cy="1368152"/>
            </a:xfrm>
            <a:prstGeom prst="rightArrow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  <a:scene3d>
              <a:camera prst="orthographicFront"/>
              <a:lightRig rig="twoPt" dir="t"/>
            </a:scene3d>
            <a:sp3d prstMaterial="metal"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096070" y="4073799"/>
              <a:ext cx="1610179" cy="145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Insumos y suministros que se requieren para la prestación de bienes y servicios y realización de actividades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1769426" y="184498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2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768" y="4103967"/>
            <a:ext cx="3776345" cy="1735667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Que los participantes comprendan la  finalidad y aplicación de los Clasificadores Presupuestarios  de  Egresos  Públicos e identifiquen el vinculo Contable/Presupuestal y puedan así aplicar los conocimientos adquiridos en el desarrollo de ejercicios prácticos</a:t>
            </a:r>
            <a:endParaRPr lang="es-MX" sz="2400" b="1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228" y="3258257"/>
            <a:ext cx="2778919" cy="2933700"/>
          </a:xfrm>
          <a:prstGeom prst="rect">
            <a:avLst/>
          </a:prstGeom>
        </p:spPr>
      </p:pic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4825389" y="1421647"/>
            <a:ext cx="4318612" cy="228382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OBJETIVO</a:t>
            </a:r>
            <a:endParaRPr lang="es-MX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4"/>
            <a:ext cx="924810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6078105" y="1698172"/>
            <a:ext cx="3065895" cy="1805050"/>
            <a:chOff x="6300192" y="4005064"/>
            <a:chExt cx="2520280" cy="1512168"/>
          </a:xfrm>
        </p:grpSpPr>
        <p:sp>
          <p:nvSpPr>
            <p:cNvPr id="5" name="4 Flecha derecha"/>
            <p:cNvSpPr/>
            <p:nvPr/>
          </p:nvSpPr>
          <p:spPr>
            <a:xfrm rot="10800000">
              <a:off x="6300192" y="4149080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164288" y="4126721"/>
              <a:ext cx="15121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Por los servicios que se contraten con particulares o instituciones del propio sector público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6331269" y="4630144"/>
            <a:ext cx="2634601" cy="1687529"/>
            <a:chOff x="6300192" y="4005064"/>
            <a:chExt cx="2520280" cy="1512168"/>
          </a:xfrm>
        </p:grpSpPr>
        <p:sp>
          <p:nvSpPr>
            <p:cNvPr id="9" name="8 Flecha derecha"/>
            <p:cNvSpPr/>
            <p:nvPr/>
          </p:nvSpPr>
          <p:spPr>
            <a:xfrm rot="10800000">
              <a:off x="6300192" y="4149080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164288" y="4126721"/>
              <a:ext cx="1512168" cy="104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A los entes públicos contenidos en el Presupuesto de Egresos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745676" y="315123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837732"/>
            <a:ext cx="8629412" cy="60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4 Grupo"/>
          <p:cNvGrpSpPr/>
          <p:nvPr/>
        </p:nvGrpSpPr>
        <p:grpSpPr>
          <a:xfrm>
            <a:off x="5364088" y="836712"/>
            <a:ext cx="3684283" cy="1008112"/>
            <a:chOff x="3995936" y="908720"/>
            <a:chExt cx="3684283" cy="1008112"/>
          </a:xfrm>
        </p:grpSpPr>
        <p:sp>
          <p:nvSpPr>
            <p:cNvPr id="6" name="5 Flecha derecha"/>
            <p:cNvSpPr/>
            <p:nvPr/>
          </p:nvSpPr>
          <p:spPr>
            <a:xfrm rot="10800000">
              <a:off x="3995936" y="908720"/>
              <a:ext cx="1244454" cy="100811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599292" y="994073"/>
              <a:ext cx="3080927" cy="811736"/>
            </a:xfrm>
            <a:prstGeom prst="rect">
              <a:avLst/>
            </a:prstGeom>
            <a:scene3d>
              <a:camera prst="orthographicFront"/>
              <a:lightRig rig="soft" dir="t"/>
            </a:scene3d>
            <a:sp3d prstMaterial="matte">
              <a:bevelT/>
              <a:bevelB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1500" dirty="0" smtClean="0"/>
                <a:t>Entes públicos que no forman parte del presupuesto  de egresos</a:t>
              </a:r>
              <a:endParaRPr lang="es-MX" sz="1500" dirty="0"/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3131840" y="2204864"/>
            <a:ext cx="4514270" cy="1008112"/>
            <a:chOff x="3995936" y="908720"/>
            <a:chExt cx="3403064" cy="1008112"/>
          </a:xfrm>
        </p:grpSpPr>
        <p:sp>
          <p:nvSpPr>
            <p:cNvPr id="9" name="8 Flecha derecha"/>
            <p:cNvSpPr/>
            <p:nvPr/>
          </p:nvSpPr>
          <p:spPr>
            <a:xfrm rot="10800000">
              <a:off x="3995936" y="908720"/>
              <a:ext cx="1244454" cy="100811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462090" y="993361"/>
              <a:ext cx="2936910" cy="784830"/>
            </a:xfrm>
            <a:prstGeom prst="rect">
              <a:avLst/>
            </a:prstGeom>
            <a:scene3d>
              <a:camera prst="orthographicFront"/>
              <a:lightRig rig="soft" dir="t"/>
            </a:scene3d>
            <a:sp3d prstMaterial="matte">
              <a:bevelT/>
              <a:bevelB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1500" dirty="0" smtClean="0"/>
                <a:t>Otorgadas  para el desarrollo de actividades prioritarias de interés general</a:t>
              </a:r>
              <a:endParaRPr lang="es-MX" sz="1500" dirty="0"/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4499992" y="3789040"/>
            <a:ext cx="3744416" cy="1008112"/>
            <a:chOff x="3995936" y="908720"/>
            <a:chExt cx="3744416" cy="1008112"/>
          </a:xfrm>
        </p:grpSpPr>
        <p:sp>
          <p:nvSpPr>
            <p:cNvPr id="12" name="11 Flecha derecha"/>
            <p:cNvSpPr/>
            <p:nvPr/>
          </p:nvSpPr>
          <p:spPr>
            <a:xfrm rot="10800000">
              <a:off x="3995936" y="908720"/>
              <a:ext cx="1244454" cy="100811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587417" y="1005948"/>
              <a:ext cx="3152935" cy="784830"/>
            </a:xfrm>
            <a:prstGeom prst="rect">
              <a:avLst/>
            </a:prstGeom>
            <a:scene3d>
              <a:camera prst="orthographicFront"/>
              <a:lightRig rig="soft" dir="t"/>
            </a:scene3d>
            <a:sp3d prstMaterial="matte">
              <a:bevelT/>
              <a:bevelB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1500" dirty="0" smtClean="0"/>
                <a:t>A personas, Instituciones diversos sectores de la población</a:t>
              </a:r>
              <a:endParaRPr lang="es-MX" sz="1500" dirty="0"/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3779914" y="5445224"/>
            <a:ext cx="5052435" cy="1008112"/>
            <a:chOff x="3995936" y="908720"/>
            <a:chExt cx="5052435" cy="1008112"/>
          </a:xfrm>
        </p:grpSpPr>
        <p:sp>
          <p:nvSpPr>
            <p:cNvPr id="15" name="14 Flecha derecha"/>
            <p:cNvSpPr/>
            <p:nvPr/>
          </p:nvSpPr>
          <p:spPr>
            <a:xfrm rot="10800000">
              <a:off x="3995936" y="908720"/>
              <a:ext cx="1244454" cy="100811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599292" y="993361"/>
              <a:ext cx="4449079" cy="784830"/>
            </a:xfrm>
            <a:prstGeom prst="rect">
              <a:avLst/>
            </a:prstGeom>
            <a:scene3d>
              <a:camera prst="orthographicFront"/>
              <a:lightRig rig="soft" dir="t"/>
            </a:scene3d>
            <a:sp3d prstMaterial="matte">
              <a:bevelT/>
              <a:bevelB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1500" dirty="0" smtClean="0"/>
                <a:t>Los cubiertos por el Gobierno Federal, Estatal y Municipal o Instituto de Seguridad Social correspondiente</a:t>
              </a:r>
              <a:endParaRPr lang="es-MX" sz="1500" dirty="0"/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721926" y="267623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59" y="908720"/>
            <a:ext cx="8520357" cy="575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6300192" y="836712"/>
            <a:ext cx="2520280" cy="1527860"/>
            <a:chOff x="6300192" y="4005064"/>
            <a:chExt cx="2520280" cy="1527860"/>
          </a:xfrm>
        </p:grpSpPr>
        <p:sp>
          <p:nvSpPr>
            <p:cNvPr id="5" name="4 Flecha derecha"/>
            <p:cNvSpPr/>
            <p:nvPr/>
          </p:nvSpPr>
          <p:spPr>
            <a:xfrm rot="10800000">
              <a:off x="6300192" y="4089705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092280" y="4055596"/>
              <a:ext cx="16561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A entes públicos que se les han encomendado ciertas acciones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860034" y="2204864"/>
            <a:ext cx="2808313" cy="1440160"/>
            <a:chOff x="6300192" y="4077072"/>
            <a:chExt cx="2586604" cy="1440160"/>
          </a:xfrm>
        </p:grpSpPr>
        <p:sp>
          <p:nvSpPr>
            <p:cNvPr id="9" name="8 Flecha derecha"/>
            <p:cNvSpPr/>
            <p:nvPr/>
          </p:nvSpPr>
          <p:spPr>
            <a:xfrm rot="10800000">
              <a:off x="6300192" y="4113455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6963424" y="4077072"/>
              <a:ext cx="1923372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096071" y="4221088"/>
              <a:ext cx="1656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Aportaciones de seguridad social a organismos correspondientes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11 Grupo"/>
          <p:cNvGrpSpPr/>
          <p:nvPr/>
        </p:nvGrpSpPr>
        <p:grpSpPr>
          <a:xfrm>
            <a:off x="5629128" y="3717032"/>
            <a:ext cx="2471256" cy="1440160"/>
            <a:chOff x="6199440" y="4005064"/>
            <a:chExt cx="2621032" cy="1512168"/>
          </a:xfrm>
        </p:grpSpPr>
        <p:sp>
          <p:nvSpPr>
            <p:cNvPr id="13" name="12 Flecha derecha"/>
            <p:cNvSpPr/>
            <p:nvPr/>
          </p:nvSpPr>
          <p:spPr>
            <a:xfrm rot="10800000">
              <a:off x="6199440" y="4086736"/>
              <a:ext cx="2160243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164288" y="4307498"/>
              <a:ext cx="1512168" cy="82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A instituciones no lucrativas </a:t>
              </a:r>
            </a:p>
          </p:txBody>
        </p:sp>
      </p:grpSp>
      <p:grpSp>
        <p:nvGrpSpPr>
          <p:cNvPr id="8" name="15 Grupo"/>
          <p:cNvGrpSpPr/>
          <p:nvPr/>
        </p:nvGrpSpPr>
        <p:grpSpPr>
          <a:xfrm>
            <a:off x="5999528" y="5157192"/>
            <a:ext cx="2964963" cy="1512168"/>
            <a:chOff x="6349670" y="4005064"/>
            <a:chExt cx="2470802" cy="1512168"/>
          </a:xfrm>
        </p:grpSpPr>
        <p:sp>
          <p:nvSpPr>
            <p:cNvPr id="17" name="16 Flecha derecha"/>
            <p:cNvSpPr/>
            <p:nvPr/>
          </p:nvSpPr>
          <p:spPr>
            <a:xfrm rot="10800000">
              <a:off x="6349670" y="4077830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7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029537" y="4088947"/>
              <a:ext cx="16931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400" b="1" dirty="0" smtClean="0">
                  <a:solidFill>
                    <a:schemeClr val="bg1"/>
                  </a:solidFill>
                </a:rPr>
                <a:t>A instituciones y órganos internacionales derivados de acuerdos, convenios o tratados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1769426" y="184498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870" y="1628806"/>
            <a:ext cx="943739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4 Grupo"/>
          <p:cNvGrpSpPr/>
          <p:nvPr/>
        </p:nvGrpSpPr>
        <p:grpSpPr>
          <a:xfrm>
            <a:off x="5868144" y="1484792"/>
            <a:ext cx="2736304" cy="1656185"/>
            <a:chOff x="6300192" y="4005064"/>
            <a:chExt cx="2520280" cy="1512168"/>
          </a:xfrm>
        </p:grpSpPr>
        <p:sp>
          <p:nvSpPr>
            <p:cNvPr id="6" name="5 Flecha derecha"/>
            <p:cNvSpPr/>
            <p:nvPr/>
          </p:nvSpPr>
          <p:spPr>
            <a:xfrm rot="10800000">
              <a:off x="6300192" y="4073183"/>
              <a:ext cx="2160240" cy="136815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096070" y="4082344"/>
              <a:ext cx="1521339" cy="134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Las que corresponden a entidades federativas y municipios (SNCF)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5652120" y="3284984"/>
            <a:ext cx="2736304" cy="1584176"/>
            <a:chOff x="6300192" y="4005064"/>
            <a:chExt cx="2520280" cy="1512168"/>
          </a:xfrm>
        </p:grpSpPr>
        <p:sp>
          <p:nvSpPr>
            <p:cNvPr id="10" name="9 Flecha derecha"/>
            <p:cNvSpPr/>
            <p:nvPr/>
          </p:nvSpPr>
          <p:spPr>
            <a:xfrm rot="10800000">
              <a:off x="6300192" y="4081069"/>
              <a:ext cx="2160240" cy="136815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096071" y="4051128"/>
              <a:ext cx="1578117" cy="141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Las  que corresponden a entidades federativas y municipios (SNCF)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12 Grupo"/>
          <p:cNvGrpSpPr/>
          <p:nvPr/>
        </p:nvGrpSpPr>
        <p:grpSpPr>
          <a:xfrm>
            <a:off x="5364090" y="4797152"/>
            <a:ext cx="2736304" cy="1656184"/>
            <a:chOff x="6300192" y="4005064"/>
            <a:chExt cx="2520280" cy="1512168"/>
          </a:xfrm>
        </p:grpSpPr>
        <p:sp>
          <p:nvSpPr>
            <p:cNvPr id="14" name="13 Flecha derecha"/>
            <p:cNvSpPr/>
            <p:nvPr/>
          </p:nvSpPr>
          <p:spPr>
            <a:xfrm rot="10800000">
              <a:off x="6300192" y="4073183"/>
              <a:ext cx="2160240" cy="136815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228716" y="4531035"/>
              <a:ext cx="1512168" cy="50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Reasignación de recursos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733801" y="445748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609" y="1412776"/>
            <a:ext cx="880606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6 Grupo"/>
          <p:cNvGrpSpPr/>
          <p:nvPr/>
        </p:nvGrpSpPr>
        <p:grpSpPr>
          <a:xfrm>
            <a:off x="5574808" y="1900666"/>
            <a:ext cx="2880320" cy="1784561"/>
            <a:chOff x="6300192" y="4005064"/>
            <a:chExt cx="2520280" cy="1512168"/>
          </a:xfrm>
        </p:grpSpPr>
        <p:sp>
          <p:nvSpPr>
            <p:cNvPr id="8" name="7 Flecha derecha"/>
            <p:cNvSpPr/>
            <p:nvPr/>
          </p:nvSpPr>
          <p:spPr>
            <a:xfrm rot="10800000">
              <a:off x="6300192" y="4068581"/>
              <a:ext cx="2160240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164288" y="4236206"/>
              <a:ext cx="1584176" cy="105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Derivados  de los diversos créditos o financiamientos contratados a plazo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769426" y="469498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68761"/>
            <a:ext cx="8644206" cy="523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5219315" y="2564909"/>
            <a:ext cx="3200290" cy="1708160"/>
            <a:chOff x="6499851" y="1988838"/>
            <a:chExt cx="2499308" cy="1461688"/>
          </a:xfrm>
        </p:grpSpPr>
        <p:sp>
          <p:nvSpPr>
            <p:cNvPr id="5" name="4 Flecha a la derecha con muesca"/>
            <p:cNvSpPr/>
            <p:nvPr/>
          </p:nvSpPr>
          <p:spPr>
            <a:xfrm rot="10800000">
              <a:off x="6499851" y="2033975"/>
              <a:ext cx="1961720" cy="1374702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softEdge rad="12700"/>
            </a:effectLst>
            <a:scene3d>
              <a:camera prst="perspectiveRigh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324676" y="1988838"/>
              <a:ext cx="1674483" cy="14616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500" dirty="0" smtClean="0"/>
                <a:t>Estimaciones, depreciaciones , amortizaciones, provisiones de conformidad a los lineamientos CONAC</a:t>
              </a:r>
              <a:endParaRPr lang="es-MX" sz="1500" dirty="0"/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6251177" y="4558136"/>
            <a:ext cx="2771924" cy="1705078"/>
            <a:chOff x="6267383" y="4005064"/>
            <a:chExt cx="2553089" cy="1512168"/>
          </a:xfrm>
        </p:grpSpPr>
        <p:sp>
          <p:nvSpPr>
            <p:cNvPr id="8" name="7 Flecha derecha"/>
            <p:cNvSpPr/>
            <p:nvPr/>
          </p:nvSpPr>
          <p:spPr>
            <a:xfrm rot="10800000">
              <a:off x="6267383" y="4085891"/>
              <a:ext cx="2160241" cy="136815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092279" y="4221088"/>
              <a:ext cx="1661869" cy="110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b="1" dirty="0" smtClean="0">
                  <a:solidFill>
                    <a:schemeClr val="bg1"/>
                  </a:solidFill>
                </a:rPr>
                <a:t>Diferencia entre el resultado en libros y el real (lineamientos CONAC)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745676" y="410123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412776"/>
            <a:ext cx="92823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4 Grupo"/>
          <p:cNvGrpSpPr/>
          <p:nvPr/>
        </p:nvGrpSpPr>
        <p:grpSpPr>
          <a:xfrm>
            <a:off x="5444184" y="1723806"/>
            <a:ext cx="3048847" cy="1728753"/>
            <a:chOff x="6338853" y="4005064"/>
            <a:chExt cx="2481619" cy="1512168"/>
          </a:xfrm>
        </p:grpSpPr>
        <p:sp>
          <p:nvSpPr>
            <p:cNvPr id="6" name="5 Flecha derecha"/>
            <p:cNvSpPr/>
            <p:nvPr/>
          </p:nvSpPr>
          <p:spPr>
            <a:xfrm rot="10800000">
              <a:off x="6338853" y="4076369"/>
              <a:ext cx="2160239" cy="136815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092277" y="4118621"/>
              <a:ext cx="1584175" cy="129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Aumento en estimaciones  por contingencias de activo y pasivo . (Lineamientos CONAC)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5667534" y="4040695"/>
            <a:ext cx="3096344" cy="1728753"/>
            <a:chOff x="6300192" y="4005064"/>
            <a:chExt cx="2520280" cy="1512168"/>
          </a:xfrm>
        </p:grpSpPr>
        <p:sp>
          <p:nvSpPr>
            <p:cNvPr id="10" name="9 Flecha derecha"/>
            <p:cNvSpPr/>
            <p:nvPr/>
          </p:nvSpPr>
          <p:spPr>
            <a:xfrm rot="10800000">
              <a:off x="6300192" y="4076369"/>
              <a:ext cx="2160240" cy="136815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6948264" y="4005064"/>
              <a:ext cx="1872208" cy="151216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120748" y="4174466"/>
              <a:ext cx="1555708" cy="129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2400"/>
                </a:spcAft>
              </a:pPr>
              <a:r>
                <a:rPr lang="es-MX" sz="1500" dirty="0" smtClean="0">
                  <a:solidFill>
                    <a:schemeClr val="bg1"/>
                  </a:solidFill>
                </a:rPr>
                <a:t>Los que necesita el ente público para su operación pero no se consideraron en los rubros anteriores</a:t>
              </a:r>
              <a:endParaRPr lang="es-MX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769426" y="457623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00" y="2189452"/>
            <a:ext cx="8918369" cy="14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698174" y="540757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PLAN DE CUENTAS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4648" y="1411267"/>
          <a:ext cx="8488716" cy="4965777"/>
        </p:xfrm>
        <a:graphic>
          <a:graphicData uri="http://schemas.openxmlformats.org/drawingml/2006/table">
            <a:tbl>
              <a:tblPr/>
              <a:tblGrid>
                <a:gridCol w="604311"/>
                <a:gridCol w="1360670"/>
                <a:gridCol w="538591"/>
                <a:gridCol w="431651"/>
                <a:gridCol w="1347476"/>
                <a:gridCol w="1475035"/>
                <a:gridCol w="1365491"/>
                <a:gridCol w="1365491"/>
              </a:tblGrid>
              <a:tr h="197413">
                <a:tc row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COG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Nombre del COG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Características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Cuentas Contables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60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Cargo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Cuenta Cargo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Abono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Cuenta Abono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Dietas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Permanente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Haberes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Permanente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base al personal permanente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Permanente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4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por adscripción laboral en el extranjero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Permanente 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Honorarios asimilables a salarios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Transitorio 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base al personal eventual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Transitorio 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Retribuciones por servicios de carácter social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Transitorio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5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Retribución a los representantes de los trabajadores y de los patrones en de Conciliación y Arbitraje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5.1.1.2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Remuneraciones al Personal de carácter Transitorio 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2.1.1.1</a:t>
                      </a:r>
                      <a:endParaRPr lang="es-MX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ts val="108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Servicios Personales por Pagar a Corto Plazo </a:t>
                      </a:r>
                      <a:endParaRPr lang="es-MX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27" marR="33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757551" y="718873"/>
            <a:ext cx="5949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MATRIZ de Conversión: Gasto DEVENGADO</a:t>
            </a:r>
            <a:endParaRPr lang="es-ES_tradn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117793"/>
            <a:ext cx="3923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ALINEACIÓN DE CUENTAS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880576"/>
          <a:ext cx="3024336" cy="534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500" dirty="0" smtClean="0"/>
                        <a:t>ESTADO</a:t>
                      </a:r>
                      <a:r>
                        <a:rPr lang="es-MX" sz="1500" baseline="0" dirty="0" smtClean="0"/>
                        <a:t> DE POSICIÓN FINANCIERA AL 31 DE DICIEMBRE DE 2013</a:t>
                      </a:r>
                      <a:endParaRPr lang="es-MX" sz="1500" dirty="0"/>
                    </a:p>
                  </a:txBody>
                  <a:tcPr/>
                </a:tc>
              </a:tr>
              <a:tr h="287472">
                <a:tc>
                  <a:txBody>
                    <a:bodyPr/>
                    <a:lstStyle/>
                    <a:p>
                      <a:r>
                        <a:rPr lang="es-MX" sz="1500" b="1" dirty="0" smtClean="0"/>
                        <a:t>ACTIVO</a:t>
                      </a:r>
                      <a:endParaRPr lang="es-MX" sz="1500" b="1" dirty="0"/>
                    </a:p>
                  </a:txBody>
                  <a:tcPr/>
                </a:tc>
              </a:tr>
              <a:tr h="276672">
                <a:tc>
                  <a:txBody>
                    <a:bodyPr/>
                    <a:lstStyle/>
                    <a:p>
                      <a:pPr marL="180975" indent="0">
                        <a:tabLst>
                          <a:tab pos="271463" algn="l"/>
                        </a:tabLst>
                      </a:pPr>
                      <a:r>
                        <a:rPr lang="es-MX" sz="1500" dirty="0" smtClean="0"/>
                        <a:t>ACTIVO CIRCULANTE</a:t>
                      </a:r>
                      <a:endParaRPr lang="es-MX" sz="1500" dirty="0"/>
                    </a:p>
                  </a:txBody>
                  <a:tcPr/>
                </a:tc>
              </a:tr>
              <a:tr h="265872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Caja</a:t>
                      </a:r>
                      <a:endParaRPr lang="es-MX" sz="1500" dirty="0"/>
                    </a:p>
                  </a:txBody>
                  <a:tcPr/>
                </a:tc>
              </a:tr>
              <a:tr h="255072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Banco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Cuentas por cobrar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es-MX" sz="1500" dirty="0" smtClean="0"/>
                        <a:t>ACTIVO FIJO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Inmuebles</a:t>
                      </a:r>
                      <a:r>
                        <a:rPr lang="es-MX" sz="1500" baseline="0" dirty="0" smtClean="0"/>
                        <a:t> y equipo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b="1" dirty="0" smtClean="0"/>
                        <a:t>PASIVO</a:t>
                      </a:r>
                      <a:endParaRPr lang="es-MX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es-MX" sz="1500" dirty="0" smtClean="0"/>
                        <a:t>PASIVO</a:t>
                      </a:r>
                      <a:r>
                        <a:rPr lang="es-MX" sz="1500" baseline="0" dirty="0" smtClean="0"/>
                        <a:t> CIRCULANTE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Cuentas </a:t>
                      </a:r>
                      <a:r>
                        <a:rPr lang="es-MX" sz="1500" baseline="0" dirty="0" smtClean="0"/>
                        <a:t>por pagar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Impuestos por pagar</a:t>
                      </a:r>
                      <a:endParaRPr lang="es-MX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500" b="1" dirty="0" smtClean="0"/>
                        <a:t>PATRIMONIO</a:t>
                      </a:r>
                      <a:endParaRPr lang="es-MX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25475" indent="0"/>
                      <a:r>
                        <a:rPr lang="es-MX" sz="1500" dirty="0" smtClean="0"/>
                        <a:t>Remanente</a:t>
                      </a:r>
                      <a:r>
                        <a:rPr lang="es-MX" sz="1500" baseline="0" dirty="0" smtClean="0"/>
                        <a:t> de ejercicio anterior.</a:t>
                      </a:r>
                      <a:endParaRPr lang="es-MX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164459" y="0"/>
          <a:ext cx="4752528" cy="67983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3811"/>
                <a:gridCol w="3608717"/>
              </a:tblGrid>
              <a:tr h="42409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CODIFIC</a:t>
                      </a:r>
                      <a:r>
                        <a:rPr lang="es-MX" sz="1200" u="sng" dirty="0" smtClean="0"/>
                        <a:t>A</a:t>
                      </a:r>
                      <a:r>
                        <a:rPr lang="es-MX" sz="1200" dirty="0" smtClean="0"/>
                        <a:t>CIÓN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ALINEACIÓN DE CUENTAS 2014</a:t>
                      </a:r>
                      <a:endParaRPr lang="es-MX" sz="14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/>
                        <a:t>1.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u="sng" dirty="0" smtClean="0"/>
                        <a:t>ACTIVO</a:t>
                      </a:r>
                      <a:endParaRPr lang="es-MX" sz="1400" b="1" u="sng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>
                        <a:tabLst>
                          <a:tab pos="271463" algn="l"/>
                        </a:tabLst>
                      </a:pPr>
                      <a:r>
                        <a:rPr lang="es-MX" sz="1400" b="1" dirty="0" smtClean="0"/>
                        <a:t>1.1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>
                        <a:tabLst>
                          <a:tab pos="271463" algn="l"/>
                        </a:tabLst>
                      </a:pPr>
                      <a:r>
                        <a:rPr lang="es-MX" sz="1400" b="1" dirty="0" smtClean="0"/>
                        <a:t>ACTIVO  CIRCULANTE</a:t>
                      </a:r>
                      <a:endParaRPr lang="es-MX" sz="1400" b="1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1.1.1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es-MX" sz="1400" dirty="0" smtClean="0"/>
                        <a:t>Efectivo y Equivalentes</a:t>
                      </a:r>
                      <a:endParaRPr lang="es-MX" sz="1400" dirty="0"/>
                    </a:p>
                  </a:txBody>
                  <a:tcPr/>
                </a:tc>
              </a:tr>
              <a:tr h="217175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1.1.1.1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Efectivo</a:t>
                      </a:r>
                      <a:endParaRPr lang="es-MX" sz="14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1588" indent="0" algn="l"/>
                      <a:r>
                        <a:rPr lang="es-MX" sz="1400" dirty="0" smtClean="0"/>
                        <a:t>1.1.1.2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Bancos</a:t>
                      </a:r>
                      <a:endParaRPr lang="es-MX" sz="1400" dirty="0"/>
                    </a:p>
                  </a:txBody>
                  <a:tcPr/>
                </a:tc>
              </a:tr>
              <a:tr h="334488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1.1.2.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es-MX" sz="1300" dirty="0" smtClean="0"/>
                        <a:t>Derechos a Recibir Efectivo o Equivalentes</a:t>
                      </a:r>
                      <a:endParaRPr lang="es-MX" sz="13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1.1.2.2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Cuentas por Cobrar</a:t>
                      </a:r>
                      <a:endParaRPr lang="es-MX" sz="14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b="1" dirty="0" smtClean="0"/>
                        <a:t>1.2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s-MX" sz="1400" b="1" dirty="0" smtClean="0"/>
                        <a:t>ACTIVO NO CIRCULANTE</a:t>
                      </a:r>
                      <a:endParaRPr lang="es-MX" sz="1400" b="1" dirty="0"/>
                    </a:p>
                  </a:txBody>
                  <a:tcPr/>
                </a:tc>
              </a:tr>
              <a:tr h="452366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1.2.3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es-MX" sz="1300" dirty="0" smtClean="0"/>
                        <a:t>Bienes</a:t>
                      </a:r>
                      <a:r>
                        <a:rPr lang="es-MX" sz="1300" baseline="0" dirty="0" smtClean="0"/>
                        <a:t>  Inmuebles, Infraestructuras y Construcciones en Proceso</a:t>
                      </a:r>
                      <a:endParaRPr lang="es-MX" sz="13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1.2.3.3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Edificios No Habitacionales</a:t>
                      </a:r>
                      <a:endParaRPr lang="es-MX" sz="14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1.2.4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es-MX" sz="1400" dirty="0" smtClean="0"/>
                        <a:t>Bienes Muebles</a:t>
                      </a:r>
                      <a:endParaRPr lang="es-MX" sz="1400" dirty="0"/>
                    </a:p>
                  </a:txBody>
                  <a:tcPr/>
                </a:tc>
              </a:tr>
              <a:tr h="300925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1.2.4.1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300" dirty="0" smtClean="0"/>
                        <a:t>Mobiliario</a:t>
                      </a:r>
                      <a:r>
                        <a:rPr lang="es-MX" sz="1300" baseline="0" dirty="0" smtClean="0"/>
                        <a:t> y Equipo de Administración</a:t>
                      </a:r>
                      <a:endParaRPr lang="es-MX" sz="13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/>
                        <a:t>2.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u="sng" dirty="0" smtClean="0"/>
                        <a:t>PASIVO</a:t>
                      </a:r>
                      <a:endParaRPr lang="es-MX" sz="1400" b="1" u="sng" dirty="0"/>
                    </a:p>
                  </a:txBody>
                  <a:tcPr/>
                </a:tc>
              </a:tr>
              <a:tr h="281697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b="1" dirty="0" smtClean="0"/>
                        <a:t>2.1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s-MX" sz="1400" b="1" dirty="0" smtClean="0"/>
                        <a:t>PASIVO CIRCULANTE</a:t>
                      </a:r>
                      <a:endParaRPr lang="es-MX" sz="1400" b="1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2.1.1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Cuentas por Pagar a Corto Plazo</a:t>
                      </a:r>
                      <a:endParaRPr lang="es-MX" sz="1400" dirty="0" smtClean="0"/>
                    </a:p>
                  </a:txBody>
                  <a:tcPr/>
                </a:tc>
              </a:tr>
              <a:tr h="242113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2.1.1.2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Proveedores</a:t>
                      </a:r>
                      <a:endParaRPr lang="es-MX" sz="1400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2.1.1.7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Impuestos por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Pagar</a:t>
                      </a:r>
                      <a:endParaRPr lang="es-MX" sz="1400" dirty="0"/>
                    </a:p>
                  </a:txBody>
                  <a:tcPr/>
                </a:tc>
              </a:tr>
              <a:tr h="307739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/>
                        <a:t>3.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u="sng" dirty="0" smtClean="0"/>
                        <a:t>HACIENDA PUBLICA O PATRIMONIO</a:t>
                      </a:r>
                      <a:endParaRPr lang="es-MX" sz="1400" b="1" u="sng" dirty="0"/>
                    </a:p>
                  </a:txBody>
                  <a:tcPr/>
                </a:tc>
              </a:tr>
              <a:tr h="367514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/>
                        <a:t>3.2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s-MX" sz="1400" b="1" dirty="0" smtClean="0"/>
                        <a:t>HACIENDA PUBLICA O PATRIMONIO</a:t>
                      </a:r>
                      <a:endParaRPr lang="es-MX" sz="1400" b="1" dirty="0"/>
                    </a:p>
                  </a:txBody>
                  <a:tcPr/>
                </a:tc>
              </a:tr>
              <a:tr h="282729">
                <a:tc>
                  <a:txBody>
                    <a:bodyPr/>
                    <a:lstStyle/>
                    <a:p>
                      <a:pPr marL="0" indent="0" algn="l"/>
                      <a:r>
                        <a:rPr lang="es-MX" sz="1400" dirty="0" smtClean="0"/>
                        <a:t>3.2.2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5475" indent="0"/>
                      <a:r>
                        <a:rPr lang="es-MX" sz="1400" dirty="0" smtClean="0"/>
                        <a:t>Resultado de Ejercicios Anteriores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1" name="70 Conector recto de flecha"/>
          <p:cNvCxnSpPr/>
          <p:nvPr/>
        </p:nvCxnSpPr>
        <p:spPr>
          <a:xfrm flipV="1">
            <a:off x="3051958" y="617517"/>
            <a:ext cx="1092530" cy="9500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V="1">
            <a:off x="3061855" y="902525"/>
            <a:ext cx="1130135" cy="10192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3083626" y="1793174"/>
            <a:ext cx="1072738" cy="732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flipV="1">
            <a:off x="3081646" y="2398816"/>
            <a:ext cx="1074718" cy="5047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V="1">
            <a:off x="3073730" y="1460665"/>
            <a:ext cx="1058883" cy="758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V="1">
            <a:off x="3073730" y="2790701"/>
            <a:ext cx="1070758" cy="4492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V="1">
            <a:off x="3073729" y="3538847"/>
            <a:ext cx="1118261" cy="811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3083626" y="3618016"/>
            <a:ext cx="1084614" cy="4789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3059875" y="4033652"/>
            <a:ext cx="1096489" cy="41959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3069771" y="4328556"/>
            <a:ext cx="1096489" cy="41959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3079667" y="4754088"/>
            <a:ext cx="1052946" cy="60168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3101439" y="5096493"/>
            <a:ext cx="1054925" cy="5799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3077687" y="5476504"/>
            <a:ext cx="1019300" cy="52053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3087583" y="5925787"/>
            <a:ext cx="1033155" cy="73627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585778" y="1486996"/>
          <a:ext cx="77863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335815" y="798017"/>
            <a:ext cx="604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CLASIFICADORES PRESUPUESTARIOS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9FB07-51D6-4794-AD35-FDB0C2BA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8149FB07-51D6-4794-AD35-FDB0C2BA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4C41AD-558F-469A-BE15-6F95BCCC8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1B4C41AD-558F-469A-BE15-6F95BCCC8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44A2EF-4F66-434A-B70E-E6899B709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DE44A2EF-4F66-434A-B70E-E6899B709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E8A8AA-1D71-4487-91FE-CE553F108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E6E8A8AA-1D71-4487-91FE-CE553F108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433A1D-6FB3-48F4-87E4-C0E36BCF7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5B433A1D-6FB3-48F4-87E4-C0E36BCF7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AB0D71-C7C8-4F69-B080-4A8CCC72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90AB0D71-C7C8-4F69-B080-4A8CCC721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A92B9B-8297-4C78-9FFC-D86A404F1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7CA92B9B-8297-4C78-9FFC-D86A404F1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64D68-6790-4676-B919-90B00418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E1C64D68-6790-4676-B919-90B00418F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0B4D20-5B0F-4B55-B222-54709DEC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A50B4D20-5B0F-4B55-B222-54709DEC8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DF67EC-7C25-4EB1-99EB-986859849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2CDF67EC-7C25-4EB1-99EB-986859849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9A1EF7-FF15-4895-A938-03C7CCF40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869A1EF7-FF15-4895-A938-03C7CCF40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74C144-E04C-4AD3-AE83-44E55452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graphicEl>
                                              <a:dgm id="{4874C144-E04C-4AD3-AE83-44E55452B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3795F2-DEF8-4FC9-80C1-D6F4372A8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graphicEl>
                                              <a:dgm id="{EB3795F2-DEF8-4FC9-80C1-D6F4372A8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E25F18-968A-4935-8AAA-D798490FB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graphicEl>
                                              <a:dgm id="{26E25F18-968A-4935-8AAA-D798490FB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5604" y="3538738"/>
            <a:ext cx="6571060" cy="706964"/>
          </a:xfrm>
        </p:spPr>
        <p:txBody>
          <a:bodyPr/>
          <a:lstStyle/>
          <a:p>
            <a:pPr marL="269875" indent="-269875" algn="ctr"/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EJERCICIO PRACTICO</a:t>
            </a:r>
            <a:b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MX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0574" y="6117047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08810" y="2659025"/>
            <a:ext cx="6263458" cy="2868168"/>
          </a:xfrm>
        </p:spPr>
        <p:txBody>
          <a:bodyPr/>
          <a:lstStyle/>
          <a:p>
            <a:pPr algn="ctr"/>
            <a:r>
              <a:rPr lang="es-MX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MOMENTOS CONTABLES DE LOS EGRESOS</a:t>
            </a:r>
            <a:endParaRPr lang="es-MX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324" y="6176423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684" y="3388283"/>
            <a:ext cx="8579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es-MX" sz="2000" dirty="0" smtClean="0">
              <a:cs typeface="Arial" pitchFamily="34" charset="0"/>
            </a:endParaRPr>
          </a:p>
          <a:p>
            <a:pPr marL="625475" indent="-174625" algn="just">
              <a:buFont typeface="Arial" pitchFamily="34" charset="0"/>
              <a:buChar char="•"/>
            </a:pPr>
            <a:r>
              <a:rPr lang="es-MX" sz="2000" dirty="0" smtClean="0">
                <a:cs typeface="Arial" pitchFamily="34" charset="0"/>
              </a:rPr>
              <a:t>Determinar los documentos con los cuales se registraran los momentos contables del gasto.</a:t>
            </a:r>
          </a:p>
          <a:p>
            <a:pPr marL="625475" indent="-174625" algn="just">
              <a:buFont typeface="Arial" pitchFamily="34" charset="0"/>
              <a:buChar char="•"/>
            </a:pPr>
            <a:endParaRPr lang="es-MX" sz="2000" dirty="0" smtClean="0">
              <a:cs typeface="Arial" pitchFamily="34" charset="0"/>
            </a:endParaRPr>
          </a:p>
          <a:p>
            <a:pPr marL="625475" indent="-174625" algn="just">
              <a:buFont typeface="Arial" pitchFamily="34" charset="0"/>
              <a:buChar char="•"/>
            </a:pPr>
            <a:r>
              <a:rPr lang="es-MX" sz="2000" dirty="0" smtClean="0">
                <a:cs typeface="Arial" pitchFamily="34" charset="0"/>
              </a:rPr>
              <a:t>Desarrollar en detalle y a nivel de cada partida del Clasificador por Objeto del Gasto, la correspondiente metodología analítica de registro (clave presupuestaria).</a:t>
            </a:r>
            <a:endParaRPr lang="es-MX" sz="2000" dirty="0"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839954"/>
            <a:ext cx="652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cs typeface="Arial" pitchFamily="34" charset="0"/>
              </a:rPr>
              <a:t>ACCIONES RELEVANTES A DESARROLLAR:</a:t>
            </a:r>
            <a:endParaRPr lang="es-MX" sz="2000" dirty="0"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309" y="1548879"/>
            <a:ext cx="842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cs typeface="Arial" pitchFamily="34" charset="0"/>
              </a:rPr>
              <a:t>Muestra las etapas presupuestales del gasto las cuales deben reflejar el aprobado, modificado, comprometido, devengado, ejercido  y pagado.</a:t>
            </a:r>
            <a:endParaRPr lang="es-MX" sz="2000" dirty="0"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21005" y="548629"/>
            <a:ext cx="509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Cambria" pitchFamily="18" charset="0"/>
              </a:rPr>
              <a:t>MOMENTOS CONTABLES DE LOS EGRESOS </a:t>
            </a:r>
            <a:endParaRPr lang="es-MX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19684" y="1386225"/>
            <a:ext cx="875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cs typeface="Arial" pitchFamily="34" charset="0"/>
              </a:rPr>
              <a:t>Muestra las etapas presupuestales del gasto las cuales deben reflejar:</a:t>
            </a:r>
            <a:endParaRPr lang="es-MX" sz="2000" dirty="0"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39515" y="2230947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Aprobado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286000" y="2219332"/>
            <a:ext cx="666750" cy="5937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069972" y="2885142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Modificado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516188" y="2873382"/>
            <a:ext cx="666750" cy="5937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326445" y="3531900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Comprometido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773363" y="3521076"/>
            <a:ext cx="666750" cy="5921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638673" y="4178658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Devengado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084515" y="4167195"/>
            <a:ext cx="668337" cy="5921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869130" y="4821702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Ejercido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314700" y="4810132"/>
            <a:ext cx="668338" cy="5937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4125603" y="5490762"/>
            <a:ext cx="3875422" cy="581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    </a:t>
            </a:r>
            <a:r>
              <a:rPr lang="es-ES" sz="2000" b="1" dirty="0">
                <a:solidFill>
                  <a:schemeClr val="tx1"/>
                </a:solidFill>
              </a:rPr>
              <a:t>Gasto Pagado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571875" y="5478470"/>
            <a:ext cx="666750" cy="5937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682262" y="346755"/>
            <a:ext cx="461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Cambria" pitchFamily="18" charset="0"/>
              </a:rPr>
              <a:t>MOMENTOS CONTABLES DE LOS EGRESOS </a:t>
            </a:r>
            <a:endParaRPr lang="es-MX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451262" y="3209490"/>
            <a:ext cx="832460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Arial Narrow" pitchFamily="34" charset="0"/>
              </a:rPr>
              <a:t>El momento contable del gasto aprobado es el que refleja las </a:t>
            </a:r>
            <a:r>
              <a:rPr lang="es-ES" sz="2800" u="sng" dirty="0">
                <a:latin typeface="Arial Narrow" pitchFamily="34" charset="0"/>
              </a:rPr>
              <a:t>asignaciones presupuestarias</a:t>
            </a:r>
            <a:r>
              <a:rPr lang="es-ES" sz="2800" dirty="0">
                <a:latin typeface="Arial Narrow" pitchFamily="34" charset="0"/>
              </a:rPr>
              <a:t> anuales comprometidas en el Presupuesto de Egresos.</a:t>
            </a:r>
            <a:endParaRPr lang="es-ES_tradnl" sz="2800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77253" y="2274903"/>
            <a:ext cx="3486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Black" pitchFamily="34" charset="0"/>
              </a:rPr>
              <a:t>Gasto Aprobado: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86010" y="964262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53475" y="2022864"/>
            <a:ext cx="377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1" dirty="0">
                <a:latin typeface="Arial Black" pitchFamily="34" charset="0"/>
              </a:rPr>
              <a:t>Gasto Modificado: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25632" y="3090133"/>
            <a:ext cx="86571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Arial Narrow" pitchFamily="34" charset="0"/>
              </a:rPr>
              <a:t>El gasto modificado es el momento contable que refleja la asignación presupuestaria que resulta de incorporar, en su caso, las </a:t>
            </a:r>
            <a:r>
              <a:rPr lang="es-ES" sz="2800" u="sng" dirty="0">
                <a:latin typeface="Arial Narrow" pitchFamily="34" charset="0"/>
              </a:rPr>
              <a:t>adecuaciones presupuestarias </a:t>
            </a:r>
            <a:r>
              <a:rPr lang="es-ES" sz="2800" dirty="0">
                <a:latin typeface="Arial Narrow" pitchFamily="34" charset="0"/>
              </a:rPr>
              <a:t>al presupuesto aprobado.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6010" y="964262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82100" y="1591661"/>
            <a:ext cx="4725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1" dirty="0">
                <a:latin typeface="Arial Black" pitchFamily="34" charset="0"/>
              </a:rPr>
              <a:t>Gasto Comprometido: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96883" y="2580064"/>
            <a:ext cx="858586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>
                <a:latin typeface="Arial Narrow" pitchFamily="34" charset="0"/>
              </a:rPr>
              <a:t>El gasto comprometido es el momento contable que </a:t>
            </a:r>
            <a:r>
              <a:rPr lang="es-ES" sz="2300" b="1" u="sng" dirty="0">
                <a:latin typeface="Arial Narrow" pitchFamily="34" charset="0"/>
              </a:rPr>
              <a:t>refleja la aprobación por autoridad competente de un acto administrativo, u otro instrumento jurídico que formaliza una relación jurídica con terceros para la adquisición de bienes y servicios o ejecución de obras</a:t>
            </a:r>
            <a:r>
              <a:rPr lang="es-ES" sz="2300" dirty="0">
                <a:latin typeface="Arial Narrow" pitchFamily="34" charset="0"/>
              </a:rPr>
              <a:t>. En el caso de las obras a ejecutarse o de bienes y servicios a recibirse durante varios ejercicios, el compromiso será registrado por la parte que se ejecutará o recibirá, durante cada ejercicio.</a:t>
            </a:r>
            <a:endParaRPr lang="es-ES_tradnl" sz="2300" dirty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6010" y="786137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40709" y="1709470"/>
            <a:ext cx="4216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1" dirty="0">
                <a:latin typeface="Arial Black" pitchFamily="34" charset="0"/>
              </a:rPr>
              <a:t>Gasto Devengado: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332507" y="2830434"/>
            <a:ext cx="85739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 Narrow" pitchFamily="34" charset="0"/>
              </a:rPr>
              <a:t>El gasto devengado es el momento contable que refleja el </a:t>
            </a:r>
            <a:r>
              <a:rPr lang="es-ES" sz="2400" u="sng" dirty="0">
                <a:latin typeface="Arial Narrow" pitchFamily="34" charset="0"/>
              </a:rPr>
              <a:t>reconocimiento </a:t>
            </a:r>
            <a:r>
              <a:rPr lang="es-ES" sz="2400" dirty="0">
                <a:latin typeface="Arial Narrow" pitchFamily="34" charset="0"/>
              </a:rPr>
              <a:t>de una </a:t>
            </a:r>
            <a:r>
              <a:rPr lang="es-ES" sz="2400" b="1" dirty="0">
                <a:latin typeface="Arial Narrow" pitchFamily="34" charset="0"/>
              </a:rPr>
              <a:t>obligación de pago </a:t>
            </a:r>
            <a:r>
              <a:rPr lang="es-ES" sz="2400" dirty="0">
                <a:latin typeface="Arial Narrow" pitchFamily="34" charset="0"/>
              </a:rPr>
              <a:t>a favor de terceros por la </a:t>
            </a:r>
            <a:r>
              <a:rPr lang="es-ES" sz="2400" b="1" dirty="0">
                <a:latin typeface="Arial Narrow" pitchFamily="34" charset="0"/>
              </a:rPr>
              <a:t>recepción de conformidad de bienes, servicios y obras oportunamente contratados</a:t>
            </a:r>
            <a:r>
              <a:rPr lang="es-ES" sz="2400" dirty="0">
                <a:latin typeface="Arial Narrow" pitchFamily="34" charset="0"/>
              </a:rPr>
              <a:t>; así como de las obligaciones que derivan de tratados, leyes, decretos, resoluciones y sentencias definitivas.</a:t>
            </a:r>
            <a:endParaRPr lang="es-ES_tradnl" sz="2400" dirty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6010" y="845512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84599" y="1799742"/>
            <a:ext cx="4138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1" dirty="0">
                <a:latin typeface="Arial Black" pitchFamily="34" charset="0"/>
              </a:rPr>
              <a:t>Gasto Ejercido: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344384" y="2817704"/>
            <a:ext cx="83483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Arial Narrow" pitchFamily="34" charset="0"/>
              </a:rPr>
              <a:t>El gasto ejercido es el momento contable que refleja la </a:t>
            </a:r>
            <a:r>
              <a:rPr lang="es-ES" sz="2800" b="1" dirty="0">
                <a:latin typeface="Arial Narrow" pitchFamily="34" charset="0"/>
              </a:rPr>
              <a:t>emisión</a:t>
            </a:r>
            <a:r>
              <a:rPr lang="es-ES" sz="2800" dirty="0">
                <a:latin typeface="Arial Narrow" pitchFamily="34" charset="0"/>
              </a:rPr>
              <a:t> de una cuenta por liquidar certificada o documento equivalente debidamente aprobado por la </a:t>
            </a:r>
            <a:r>
              <a:rPr lang="es-ES" sz="2800" b="1" dirty="0">
                <a:latin typeface="Arial Narrow" pitchFamily="34" charset="0"/>
              </a:rPr>
              <a:t>autoridad competente </a:t>
            </a:r>
            <a:r>
              <a:rPr lang="es-ES" sz="2800" dirty="0">
                <a:latin typeface="Arial Narrow" pitchFamily="34" charset="0"/>
              </a:rPr>
              <a:t>(como la Orden de Pago) .</a:t>
            </a:r>
            <a:endParaRPr lang="es-ES_tradnl" sz="2800" dirty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6010" y="964262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33952" y="1937801"/>
            <a:ext cx="4177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1" dirty="0">
                <a:latin typeface="Arial Black" pitchFamily="34" charset="0"/>
              </a:rPr>
              <a:t>Gasto Pagado: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368132" y="3046031"/>
            <a:ext cx="8467107" cy="25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Arial Narrow" pitchFamily="34" charset="0"/>
              </a:rPr>
              <a:t>El gasto pagado es el momento contable que refleja la </a:t>
            </a:r>
            <a:r>
              <a:rPr lang="es-ES" sz="2800" b="1" dirty="0">
                <a:latin typeface="Arial Narrow" pitchFamily="34" charset="0"/>
              </a:rPr>
              <a:t>cancelación</a:t>
            </a:r>
            <a:r>
              <a:rPr lang="es-ES" sz="2800" dirty="0">
                <a:latin typeface="Arial Narrow" pitchFamily="34" charset="0"/>
              </a:rPr>
              <a:t> total o parcial de las </a:t>
            </a:r>
            <a:r>
              <a:rPr lang="es-ES" sz="2800" b="1" dirty="0">
                <a:latin typeface="Arial Narrow" pitchFamily="34" charset="0"/>
              </a:rPr>
              <a:t>obligaciones de pago</a:t>
            </a:r>
            <a:r>
              <a:rPr lang="es-ES" sz="2800" dirty="0">
                <a:latin typeface="Arial Narrow" pitchFamily="34" charset="0"/>
              </a:rPr>
              <a:t>, que se concreta mediante el </a:t>
            </a:r>
            <a:r>
              <a:rPr lang="es-ES" sz="2800" b="1" dirty="0">
                <a:latin typeface="Arial Narrow" pitchFamily="34" charset="0"/>
              </a:rPr>
              <a:t>desembolso </a:t>
            </a:r>
            <a:r>
              <a:rPr lang="es-ES" sz="2800" dirty="0">
                <a:latin typeface="Arial Narrow" pitchFamily="34" charset="0"/>
              </a:rPr>
              <a:t>de efectivo o cualquier otro medio de pago.</a:t>
            </a:r>
            <a:endParaRPr lang="es-ES_tradnl" sz="2800" dirty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6010" y="1011762"/>
            <a:ext cx="608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mbria" pitchFamily="18" charset="0"/>
              </a:rPr>
              <a:t>MOMENTOS CONTABLES DE LOS EGRESOS </a:t>
            </a:r>
            <a:endParaRPr lang="es-MX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ctrTitle"/>
          </p:nvPr>
        </p:nvSpPr>
        <p:spPr>
          <a:xfrm>
            <a:off x="2678118" y="2765905"/>
            <a:ext cx="5105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 (COG) </a:t>
            </a:r>
          </a:p>
        </p:txBody>
      </p:sp>
      <p:pic>
        <p:nvPicPr>
          <p:cNvPr id="5" name="Picture 12" descr="http://www.indetec.gob.mx/Imagenes/Logo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55" y="44624"/>
            <a:ext cx="2424224" cy="8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8698" y="6212050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1258" y="1563296"/>
          <a:ext cx="8609610" cy="478028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72666"/>
                <a:gridCol w="2685547"/>
                <a:gridCol w="3251397"/>
              </a:tblGrid>
              <a:tr h="190919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2756"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Servicios personales por nómina y repercusiones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inicio del ejercicio por el monto anual, revisable mensualmente con la plantilla autorizada.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de término del periodo pactado.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56"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Otros servicios personales fuera de nómina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acordarse el beneficio por la autoridad competente.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en que se autoriza el pago por haber cumplido los requisitos en término de las disposiciones aplicables.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37"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ES" sz="1600" dirty="0" smtClean="0">
                        <a:latin typeface="Arial"/>
                        <a:ea typeface="Times New Roman"/>
                      </a:endParaRPr>
                    </a:p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Bienes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Al </a:t>
                      </a:r>
                      <a:r>
                        <a:rPr lang="es-ES" sz="1600" dirty="0">
                          <a:latin typeface="Arial"/>
                          <a:ea typeface="Times New Roman"/>
                        </a:rPr>
                        <a:t>formalizarse el contrato o pedido por autoridad competente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.</a:t>
                      </a:r>
                    </a:p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ES" sz="1600" dirty="0" smtClean="0">
                        <a:latin typeface="Arial"/>
                        <a:ea typeface="Times New Roman"/>
                      </a:endParaRPr>
                    </a:p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En </a:t>
                      </a:r>
                      <a:r>
                        <a:rPr lang="es-ES" sz="1600" dirty="0">
                          <a:latin typeface="Arial"/>
                          <a:ea typeface="Times New Roman"/>
                        </a:rPr>
                        <a:t>la fecha en que se reciben de conformidad los bienes.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9383" y="1576881"/>
          <a:ext cx="8586600" cy="4847669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5524"/>
                <a:gridCol w="2678370"/>
                <a:gridCol w="3242706"/>
              </a:tblGrid>
              <a:tr h="400798">
                <a:tc>
                  <a:txBody>
                    <a:bodyPr/>
                    <a:lstStyle/>
                    <a:p>
                      <a:pPr marL="0" indent="182880" algn="ctr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TIPO</a:t>
                      </a:r>
                      <a:endParaRPr kumimoji="0" lang="es-ES_tradnl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880" algn="ctr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COMPROMETIDO</a:t>
                      </a:r>
                      <a:endParaRPr kumimoji="0" lang="es-ES_tradnl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880" algn="ctr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DEVENGADO</a:t>
                      </a:r>
                      <a:endParaRPr kumimoji="0" lang="es-ES_tradnl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1305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Servicios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formalizarse el contrato, pedido o estimación por autoridad competente.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de la recepción de conformidad, para el periodo o avance pactado de conformidad con las condiciones del contrato.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22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Comisiones financieras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el momento en el que se conoce su aplicación por parte de 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      las </a:t>
                      </a:r>
                      <a:r>
                        <a:rPr lang="es-ES" sz="1600" dirty="0">
                          <a:latin typeface="Arial"/>
                          <a:ea typeface="Times New Roman"/>
                        </a:rPr>
                        <a:t>instituciones financieras.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4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Gastos de viaje y viáticos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formalizarse mediante oficio de comisión o equivalente.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de la autorización de la documentación comprobatoria presentada por el servidor público.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0634" y="1712326"/>
          <a:ext cx="8477359" cy="4795352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31613"/>
                <a:gridCol w="2644295"/>
                <a:gridCol w="3201451"/>
              </a:tblGrid>
              <a:tr h="433207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762908"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Inmuebles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formalizarse el contrato de promesa de compra venta o su equivalente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.</a:t>
                      </a:r>
                    </a:p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Cuando se traslade la propiedad del bien.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237"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Obra pública y servicios relacionados con las mismas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ES" sz="1600" dirty="0" smtClean="0">
                        <a:latin typeface="Arial"/>
                        <a:ea typeface="Times New Roman"/>
                      </a:endParaRPr>
                    </a:p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Al </a:t>
                      </a:r>
                      <a:r>
                        <a:rPr lang="es-ES" sz="1600" dirty="0">
                          <a:latin typeface="Arial"/>
                          <a:ea typeface="Times New Roman"/>
                        </a:rPr>
                        <a:t>formalizarse el contrato por autoridad competente.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de aceptación de las estimaciones de avance de obra (contrato de obra a precios unitarios), o en la fecha de recepción de conformidad de la obra (contrato a precio alzado).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1258" y="1538787"/>
          <a:ext cx="8567022" cy="4885763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59445"/>
                <a:gridCol w="2672263"/>
                <a:gridCol w="3235314"/>
              </a:tblGrid>
              <a:tr h="44416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32481"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Recursos por convenio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 la formalización de los convenios respectivos.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de cumplimiento de los requisitos establecidos en los convenios respectivos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801">
                <a:tc>
                  <a:txBody>
                    <a:bodyPr/>
                    <a:lstStyle/>
                    <a:p>
                      <a:pPr marL="261938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Recursos por aportaciones 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inicio del ejercicio, por el monto total de las aportaciones previstas en el Presupuesto de Egresos o cuando se conoce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</a:rPr>
                        <a:t>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De conformidad con los calendarios de pago y cumplimiento de las reglas de operación.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321"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Recursos por participaciones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momento de liquidar las participaciones.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9382" y="1762739"/>
          <a:ext cx="8621486" cy="4317433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76353"/>
                <a:gridCol w="2689252"/>
                <a:gridCol w="3255881"/>
              </a:tblGrid>
              <a:tr h="432291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85142"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Donativos o apoyos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 la firma del convenio de donación o acuerdo de autoridad competente por el cual se dispone la asignación de recursos.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1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el momento en que se hace exigible el pago de conformidad con el convenio o acuerdo firmado o a la fecha en que se autoriza el pago por haber cumplido los requisitos en término de las disposiciones aplicables.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1257" y="1646075"/>
          <a:ext cx="8645236" cy="4802226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3726"/>
                <a:gridCol w="2696659"/>
                <a:gridCol w="3264851"/>
              </a:tblGrid>
              <a:tr h="476911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94583"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Subsidios 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autorizarse la solicitud o acto requerido.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inicio del ejercicio por el monto anual, del padrón de beneficiarios elegibles, revisable mensualmente.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En la fecha en que se hace exigible el pago de conformidad con reglas de operación y/o demás disposiciones aplicables.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732">
                <a:tc>
                  <a:txBody>
                    <a:bodyPr/>
                    <a:lstStyle/>
                    <a:p>
                      <a:pPr indent="18288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Transferencias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inicio del ejercicio con el Presupuesto de Egresos, revisable mensualmente.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De conformidad con los calendarios de pago.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009" y="1805758"/>
          <a:ext cx="8490684" cy="353813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35748"/>
                <a:gridCol w="2648451"/>
                <a:gridCol w="3206485"/>
              </a:tblGrid>
              <a:tr h="505448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TIPO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COMPROMETIDO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DEVENGADO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32690">
                <a:tc>
                  <a:txBody>
                    <a:bodyPr/>
                    <a:lstStyle/>
                    <a:p>
                      <a:pPr marL="261938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Intereses y amortizaciones de la deuda pública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inicio del ejercicio por el monto total presupuestado con base en los vencimientos proyectados de la deuda, revisable mensualmente.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</a:rPr>
                        <a:t>Al vencimiento de los intereses y amortización de capital, según calendario.</a:t>
                      </a:r>
                      <a:endParaRPr lang="es-ES_tradnl" sz="1600" dirty="0">
                        <a:latin typeface="Arial"/>
                        <a:ea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7 CuadroTexto"/>
          <p:cNvSpPr txBox="1">
            <a:spLocks noChangeArrowheads="1"/>
          </p:cNvSpPr>
          <p:nvPr/>
        </p:nvSpPr>
        <p:spPr bwMode="auto">
          <a:xfrm>
            <a:off x="1438347" y="295381"/>
            <a:ext cx="68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Criterios de Registro del Egreso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Comprometido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y Devengado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Rectángulo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25 Grupo"/>
          <p:cNvGrpSpPr/>
          <p:nvPr/>
        </p:nvGrpSpPr>
        <p:grpSpPr>
          <a:xfrm>
            <a:off x="755576" y="2060848"/>
            <a:ext cx="1584176" cy="864096"/>
            <a:chOff x="3563888" y="1700808"/>
            <a:chExt cx="1584176" cy="864096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8 Grupo"/>
          <p:cNvGrpSpPr/>
          <p:nvPr/>
        </p:nvGrpSpPr>
        <p:grpSpPr>
          <a:xfrm>
            <a:off x="755576" y="3861048"/>
            <a:ext cx="1584176" cy="864096"/>
            <a:chOff x="3563888" y="1700808"/>
            <a:chExt cx="1584176" cy="864096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31 Grupo"/>
          <p:cNvGrpSpPr/>
          <p:nvPr/>
        </p:nvGrpSpPr>
        <p:grpSpPr>
          <a:xfrm>
            <a:off x="2627785" y="2060848"/>
            <a:ext cx="1584176" cy="864096"/>
            <a:chOff x="3563888" y="1700808"/>
            <a:chExt cx="1584176" cy="864096"/>
          </a:xfrm>
        </p:grpSpPr>
        <p:cxnSp>
          <p:nvCxnSpPr>
            <p:cNvPr id="33" name="32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34 Grupo"/>
          <p:cNvGrpSpPr/>
          <p:nvPr/>
        </p:nvGrpSpPr>
        <p:grpSpPr>
          <a:xfrm>
            <a:off x="4644010" y="2060848"/>
            <a:ext cx="1584176" cy="864096"/>
            <a:chOff x="3563888" y="1700808"/>
            <a:chExt cx="1584176" cy="864096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37 Grupo"/>
          <p:cNvGrpSpPr/>
          <p:nvPr/>
        </p:nvGrpSpPr>
        <p:grpSpPr>
          <a:xfrm>
            <a:off x="6660232" y="2060848"/>
            <a:ext cx="1584176" cy="864096"/>
            <a:chOff x="3563888" y="1700808"/>
            <a:chExt cx="1584176" cy="864096"/>
          </a:xfrm>
        </p:grpSpPr>
        <p:cxnSp>
          <p:nvCxnSpPr>
            <p:cNvPr id="39" name="38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40 Grupo"/>
          <p:cNvGrpSpPr/>
          <p:nvPr/>
        </p:nvGrpSpPr>
        <p:grpSpPr>
          <a:xfrm>
            <a:off x="6732241" y="3861048"/>
            <a:ext cx="1584176" cy="864096"/>
            <a:chOff x="3563888" y="1700808"/>
            <a:chExt cx="1584176" cy="864096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43 Grupo"/>
          <p:cNvGrpSpPr/>
          <p:nvPr/>
        </p:nvGrpSpPr>
        <p:grpSpPr>
          <a:xfrm>
            <a:off x="4716016" y="3861048"/>
            <a:ext cx="1584176" cy="864096"/>
            <a:chOff x="3563888" y="1700808"/>
            <a:chExt cx="1584176" cy="864096"/>
          </a:xfrm>
        </p:grpSpPr>
        <p:cxnSp>
          <p:nvCxnSpPr>
            <p:cNvPr id="45" name="44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46 Grupo"/>
          <p:cNvGrpSpPr/>
          <p:nvPr/>
        </p:nvGrpSpPr>
        <p:grpSpPr>
          <a:xfrm>
            <a:off x="2627785" y="3861048"/>
            <a:ext cx="1584176" cy="864096"/>
            <a:chOff x="3563888" y="1700808"/>
            <a:chExt cx="1584176" cy="864096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9 Grupo"/>
          <p:cNvGrpSpPr/>
          <p:nvPr/>
        </p:nvGrpSpPr>
        <p:grpSpPr>
          <a:xfrm>
            <a:off x="755576" y="5805264"/>
            <a:ext cx="1584176" cy="864096"/>
            <a:chOff x="3563888" y="1700808"/>
            <a:chExt cx="1584176" cy="864096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53 CuadroTexto"/>
          <p:cNvSpPr txBox="1"/>
          <p:nvPr/>
        </p:nvSpPr>
        <p:spPr>
          <a:xfrm>
            <a:off x="539552" y="13221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821</a:t>
            </a:r>
          </a:p>
          <a:p>
            <a:pPr algn="ctr"/>
            <a:r>
              <a:rPr lang="es-MX" sz="1400" dirty="0" smtClean="0"/>
              <a:t>Presupuesto  de</a:t>
            </a:r>
          </a:p>
          <a:p>
            <a:pPr algn="ctr"/>
            <a:r>
              <a:rPr lang="es-MX" sz="1400" dirty="0" smtClean="0"/>
              <a:t> Egresos Aprobado</a:t>
            </a:r>
            <a:endParaRPr lang="es-MX" sz="14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411760" y="13221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822</a:t>
            </a:r>
          </a:p>
          <a:p>
            <a:pPr algn="ctr"/>
            <a:r>
              <a:rPr lang="es-MX" sz="1400" dirty="0" smtClean="0"/>
              <a:t>Presupuesto de</a:t>
            </a:r>
          </a:p>
          <a:p>
            <a:pPr algn="ctr"/>
            <a:r>
              <a:rPr lang="es-MX" sz="1400" dirty="0" smtClean="0"/>
              <a:t> Egresos por Ejercer</a:t>
            </a:r>
            <a:endParaRPr lang="es-MX" sz="14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691680" y="206085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771800" y="204110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427984" y="1106747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823</a:t>
            </a:r>
          </a:p>
          <a:p>
            <a:pPr algn="ctr"/>
            <a:r>
              <a:rPr lang="es-MX" sz="1400" dirty="0" smtClean="0"/>
              <a:t>Modificaciones al  Presupuesto Egresos Aprobado</a:t>
            </a:r>
            <a:endParaRPr lang="es-MX" sz="14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5580112" y="21131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71800" y="22768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71800" y="254516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(3) R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4860032" y="21131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(3) </a:t>
            </a:r>
            <a:endParaRPr lang="es-MX" sz="14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6804248" y="21131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563888" y="206085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6444208" y="112474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824</a:t>
            </a:r>
          </a:p>
          <a:p>
            <a:pPr algn="ctr"/>
            <a:r>
              <a:rPr lang="es-MX" sz="1400" dirty="0" smtClean="0"/>
              <a:t>Presupuesto de Egresos Comprometido</a:t>
            </a:r>
            <a:endParaRPr lang="es-MX" sz="14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39552" y="31223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825</a:t>
            </a:r>
          </a:p>
          <a:p>
            <a:pPr algn="ctr"/>
            <a:r>
              <a:rPr lang="es-MX" sz="1400" dirty="0" smtClean="0"/>
              <a:t>Presupuesto de Egresos Devengado</a:t>
            </a:r>
            <a:endParaRPr lang="es-MX" sz="14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971600" y="39330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96336" y="21131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483770" y="312238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826</a:t>
            </a:r>
          </a:p>
          <a:p>
            <a:pPr algn="ctr"/>
            <a:r>
              <a:rPr lang="es-MX" sz="1400" dirty="0" smtClean="0"/>
              <a:t>Presupuesto de Egresos Ejercido</a:t>
            </a:r>
            <a:endParaRPr lang="es-MX" sz="14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2843808" y="39330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1691680" y="39330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572000" y="312238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827</a:t>
            </a:r>
          </a:p>
          <a:p>
            <a:pPr algn="ctr"/>
            <a:r>
              <a:rPr lang="es-MX" sz="1400" dirty="0" smtClean="0"/>
              <a:t>Presupuesto de Egresos Pagado</a:t>
            </a:r>
            <a:endParaRPr lang="es-MX" sz="14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5076056" y="39330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563888" y="39330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6516216" y="31223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5126</a:t>
            </a:r>
          </a:p>
          <a:p>
            <a:pPr algn="ctr"/>
            <a:r>
              <a:rPr lang="es-MX" sz="1400" dirty="0" smtClean="0"/>
              <a:t>Combustibles, Lubricantes y Aditivos</a:t>
            </a:r>
            <a:endParaRPr lang="es-MX" sz="14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611560" y="486916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2112</a:t>
            </a:r>
          </a:p>
          <a:p>
            <a:pPr algn="ctr"/>
            <a:r>
              <a:rPr lang="es-MX" sz="1400" dirty="0" smtClean="0"/>
              <a:t>Proveedores por Pagar  a Corto Plazo</a:t>
            </a:r>
            <a:endParaRPr lang="es-MX" sz="14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1619674" y="5857533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4644009" y="4782057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s-MX" sz="1400" dirty="0" smtClean="0"/>
              <a:t>Presupuesto de Egresos Aprobado </a:t>
            </a:r>
          </a:p>
          <a:p>
            <a:pPr marL="342900" indent="-342900">
              <a:buAutoNum type="arabicParenBoth"/>
            </a:pPr>
            <a:r>
              <a:rPr lang="es-MX" sz="1400" dirty="0" smtClean="0"/>
              <a:t>Modificación positiva al Presupuesto de Egresos</a:t>
            </a:r>
          </a:p>
          <a:p>
            <a:pPr marL="342900" indent="-342900">
              <a:buAutoNum type="arabicParenBoth"/>
            </a:pPr>
            <a:r>
              <a:rPr lang="es-MX" sz="1400" dirty="0" smtClean="0"/>
              <a:t>Modificación Negativa al Presupuesto de Egresos</a:t>
            </a:r>
          </a:p>
          <a:p>
            <a:pPr marL="342900" indent="-342900">
              <a:buAutoNum type="arabicParenBoth"/>
            </a:pPr>
            <a:r>
              <a:rPr lang="es-MX" sz="1400" dirty="0" smtClean="0"/>
              <a:t>Se finca pedido de lubricantes</a:t>
            </a:r>
          </a:p>
          <a:p>
            <a:pPr marL="342900" indent="-342900">
              <a:buAutoNum type="arabicParenBoth"/>
            </a:pPr>
            <a:r>
              <a:rPr lang="es-MX" sz="1400" dirty="0" smtClean="0"/>
              <a:t>Se reciben de conformidad los lubricantes</a:t>
            </a:r>
          </a:p>
          <a:p>
            <a:pPr marL="342900" indent="-342900"/>
            <a:r>
              <a:rPr lang="es-MX" sz="1400" dirty="0" smtClean="0"/>
              <a:t>(5 a) Registro automático del devengo patrimonial</a:t>
            </a:r>
          </a:p>
          <a:p>
            <a:pPr marL="342900" indent="-342900"/>
            <a:r>
              <a:rPr lang="es-MX" sz="1400" dirty="0" smtClean="0"/>
              <a:t>(6)    Se ordena el pago al proveedor</a:t>
            </a:r>
          </a:p>
          <a:p>
            <a:pPr marL="342900" indent="-342900">
              <a:buAutoNum type="arabicParenBoth" startAt="7"/>
            </a:pPr>
            <a:r>
              <a:rPr lang="es-MX" sz="1400" dirty="0" smtClean="0"/>
              <a:t>Se extiende el cheque de pago al proveedor</a:t>
            </a:r>
          </a:p>
          <a:p>
            <a:pPr marL="342900" indent="-342900"/>
            <a:r>
              <a:rPr lang="es-MX" sz="1400" dirty="0" smtClean="0"/>
              <a:t>(7 a)  Registro automático del pago patrimonial</a:t>
            </a:r>
            <a:endParaRPr lang="es-MX" sz="14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843809" y="50666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1112</a:t>
            </a:r>
          </a:p>
          <a:p>
            <a:pPr algn="ctr"/>
            <a:r>
              <a:rPr lang="es-MX" sz="1400" dirty="0" smtClean="0"/>
              <a:t>Bancos / Tesorería</a:t>
            </a:r>
            <a:endParaRPr lang="es-MX" sz="14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707904" y="587727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971600" y="58575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956650" y="3861052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grpSp>
        <p:nvGrpSpPr>
          <p:cNvPr id="11" name="79 Grupo"/>
          <p:cNvGrpSpPr/>
          <p:nvPr/>
        </p:nvGrpSpPr>
        <p:grpSpPr>
          <a:xfrm>
            <a:off x="2915818" y="5733256"/>
            <a:ext cx="1584176" cy="864096"/>
            <a:chOff x="3563888" y="1700808"/>
            <a:chExt cx="1584176" cy="864096"/>
          </a:xfrm>
        </p:grpSpPr>
        <p:cxnSp>
          <p:nvCxnSpPr>
            <p:cNvPr id="88" name="8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Elipse"/>
          <p:cNvSpPr/>
          <p:nvPr/>
        </p:nvSpPr>
        <p:spPr>
          <a:xfrm>
            <a:off x="827584" y="3861048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89 Elipse"/>
          <p:cNvSpPr/>
          <p:nvPr/>
        </p:nvSpPr>
        <p:spPr>
          <a:xfrm>
            <a:off x="6876256" y="3789040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1" name="90 Elipse"/>
          <p:cNvSpPr/>
          <p:nvPr/>
        </p:nvSpPr>
        <p:spPr>
          <a:xfrm>
            <a:off x="1547664" y="5805264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2" name="91 Elipse"/>
          <p:cNvSpPr/>
          <p:nvPr/>
        </p:nvSpPr>
        <p:spPr>
          <a:xfrm>
            <a:off x="3635896" y="5733256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3" name="92 Elipse"/>
          <p:cNvSpPr/>
          <p:nvPr/>
        </p:nvSpPr>
        <p:spPr>
          <a:xfrm>
            <a:off x="4932040" y="3861048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4" name="93 Elipse"/>
          <p:cNvSpPr/>
          <p:nvPr/>
        </p:nvSpPr>
        <p:spPr>
          <a:xfrm>
            <a:off x="899592" y="5805264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1" name="80 CuadroTexto"/>
          <p:cNvSpPr txBox="1"/>
          <p:nvPr/>
        </p:nvSpPr>
        <p:spPr>
          <a:xfrm>
            <a:off x="2123728" y="55741"/>
            <a:ext cx="555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1: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Contables de los Egresos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3" grpId="0"/>
      <p:bldP spid="84" grpId="0"/>
      <p:bldP spid="85" grpId="0"/>
      <p:bldP spid="86" grpId="0"/>
      <p:bldP spid="82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Rectángulo"/>
          <p:cNvSpPr/>
          <p:nvPr/>
        </p:nvSpPr>
        <p:spPr>
          <a:xfrm>
            <a:off x="0" y="11956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25 Grupo"/>
          <p:cNvGrpSpPr/>
          <p:nvPr/>
        </p:nvGrpSpPr>
        <p:grpSpPr>
          <a:xfrm>
            <a:off x="755576" y="2179748"/>
            <a:ext cx="1584176" cy="864096"/>
            <a:chOff x="3563888" y="1700808"/>
            <a:chExt cx="1584176" cy="864096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8 Grupo"/>
          <p:cNvGrpSpPr/>
          <p:nvPr/>
        </p:nvGrpSpPr>
        <p:grpSpPr>
          <a:xfrm>
            <a:off x="755576" y="4065126"/>
            <a:ext cx="1584176" cy="864096"/>
            <a:chOff x="3563888" y="1700808"/>
            <a:chExt cx="1584176" cy="864096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31 Grupo"/>
          <p:cNvGrpSpPr/>
          <p:nvPr/>
        </p:nvGrpSpPr>
        <p:grpSpPr>
          <a:xfrm>
            <a:off x="2627785" y="2179748"/>
            <a:ext cx="1584176" cy="864096"/>
            <a:chOff x="3563888" y="1700808"/>
            <a:chExt cx="1584176" cy="864096"/>
          </a:xfrm>
        </p:grpSpPr>
        <p:cxnSp>
          <p:nvCxnSpPr>
            <p:cNvPr id="33" name="32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34 Grupo"/>
          <p:cNvGrpSpPr/>
          <p:nvPr/>
        </p:nvGrpSpPr>
        <p:grpSpPr>
          <a:xfrm>
            <a:off x="4644010" y="2179748"/>
            <a:ext cx="1584176" cy="864096"/>
            <a:chOff x="3563888" y="1700808"/>
            <a:chExt cx="1584176" cy="864096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37 Grupo"/>
          <p:cNvGrpSpPr/>
          <p:nvPr/>
        </p:nvGrpSpPr>
        <p:grpSpPr>
          <a:xfrm>
            <a:off x="6660232" y="2179748"/>
            <a:ext cx="1584176" cy="864096"/>
            <a:chOff x="3563888" y="1700808"/>
            <a:chExt cx="1584176" cy="864096"/>
          </a:xfrm>
        </p:grpSpPr>
        <p:cxnSp>
          <p:nvCxnSpPr>
            <p:cNvPr id="39" name="38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40 Grupo"/>
          <p:cNvGrpSpPr/>
          <p:nvPr/>
        </p:nvGrpSpPr>
        <p:grpSpPr>
          <a:xfrm>
            <a:off x="6732241" y="4065126"/>
            <a:ext cx="1584176" cy="864096"/>
            <a:chOff x="3563888" y="1700808"/>
            <a:chExt cx="1584176" cy="864096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43 Grupo"/>
          <p:cNvGrpSpPr/>
          <p:nvPr/>
        </p:nvGrpSpPr>
        <p:grpSpPr>
          <a:xfrm>
            <a:off x="4716016" y="4065126"/>
            <a:ext cx="1584176" cy="864096"/>
            <a:chOff x="3563888" y="1700808"/>
            <a:chExt cx="1584176" cy="864096"/>
          </a:xfrm>
        </p:grpSpPr>
        <p:cxnSp>
          <p:nvCxnSpPr>
            <p:cNvPr id="45" name="44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46 Grupo"/>
          <p:cNvGrpSpPr/>
          <p:nvPr/>
        </p:nvGrpSpPr>
        <p:grpSpPr>
          <a:xfrm>
            <a:off x="2627785" y="4065126"/>
            <a:ext cx="1584176" cy="864096"/>
            <a:chOff x="3563888" y="1700808"/>
            <a:chExt cx="1584176" cy="864096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9 Grupo"/>
          <p:cNvGrpSpPr/>
          <p:nvPr/>
        </p:nvGrpSpPr>
        <p:grpSpPr>
          <a:xfrm>
            <a:off x="755576" y="5948164"/>
            <a:ext cx="1584176" cy="864096"/>
            <a:chOff x="3563888" y="1700808"/>
            <a:chExt cx="1584176" cy="864096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53 CuadroTexto"/>
          <p:cNvSpPr txBox="1"/>
          <p:nvPr/>
        </p:nvSpPr>
        <p:spPr>
          <a:xfrm>
            <a:off x="642912" y="1144138"/>
            <a:ext cx="184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821</a:t>
            </a:r>
          </a:p>
          <a:p>
            <a:pPr algn="ctr"/>
            <a:r>
              <a:rPr lang="es-MX" sz="1400" dirty="0" smtClean="0"/>
              <a:t>Presupuesto  de</a:t>
            </a:r>
          </a:p>
          <a:p>
            <a:pPr algn="ctr"/>
            <a:r>
              <a:rPr lang="es-MX" sz="1400" dirty="0" smtClean="0"/>
              <a:t> Egresos Aprobado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2411760" y="111900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822</a:t>
            </a:r>
          </a:p>
          <a:p>
            <a:pPr algn="ctr"/>
            <a:r>
              <a:rPr lang="es-MX" sz="1400" dirty="0" smtClean="0"/>
              <a:t>Presupuesto de</a:t>
            </a:r>
          </a:p>
          <a:p>
            <a:pPr algn="ctr"/>
            <a:r>
              <a:rPr lang="es-MX" sz="1400" dirty="0" smtClean="0"/>
              <a:t> Egresos por Ejercer </a:t>
            </a:r>
            <a:endParaRPr lang="es-MX" sz="1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691680" y="217975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771800" y="216000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427984" y="92870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823</a:t>
            </a:r>
          </a:p>
          <a:p>
            <a:pPr algn="ctr"/>
            <a:r>
              <a:rPr lang="es-MX" sz="1400" dirty="0" smtClean="0"/>
              <a:t>Modificaciones al  Presupuesto Egresos Aprobado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5580112" y="22320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71800" y="23957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71800" y="27252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(3) R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4860032" y="22320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(3) </a:t>
            </a:r>
            <a:endParaRPr lang="es-MX" sz="14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6804248" y="22320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563888" y="217975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6444208" y="1082582"/>
            <a:ext cx="219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824</a:t>
            </a:r>
          </a:p>
          <a:p>
            <a:pPr algn="ctr"/>
            <a:r>
              <a:rPr lang="es-MX" sz="1400" dirty="0" smtClean="0"/>
              <a:t>Presupuesto de Egresos Comprometido </a:t>
            </a:r>
            <a:endParaRPr lang="es-MX" sz="10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39552" y="2990136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825</a:t>
            </a:r>
          </a:p>
          <a:p>
            <a:pPr algn="ctr"/>
            <a:r>
              <a:rPr lang="es-MX" sz="1400" dirty="0" smtClean="0"/>
              <a:t>Presupuesto de Egresos Devengado</a:t>
            </a:r>
            <a:endParaRPr lang="es-MX" sz="1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971600" y="41371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96336" y="22320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483770" y="299013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826</a:t>
            </a:r>
          </a:p>
          <a:p>
            <a:pPr algn="ctr"/>
            <a:r>
              <a:rPr lang="es-MX" sz="1400" dirty="0" smtClean="0"/>
              <a:t>Presupuesto de Egresos Ejercido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2843808" y="41371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1691680" y="41371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572000" y="307183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827</a:t>
            </a:r>
          </a:p>
          <a:p>
            <a:pPr algn="ctr"/>
            <a:r>
              <a:rPr lang="es-MX" sz="1400" dirty="0" smtClean="0"/>
              <a:t>Presupuesto de Egresos Pagado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5076056" y="41371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563888" y="41371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6357951" y="3333302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1151 Almacén Mat. Y Sumin. Consumo</a:t>
            </a:r>
          </a:p>
          <a:p>
            <a:pPr algn="ctr"/>
            <a:r>
              <a:rPr lang="es-MX" sz="1400" dirty="0" smtClean="0"/>
              <a:t>11512 Alimentos y Utensilios</a:t>
            </a:r>
            <a:endParaRPr lang="es-MX" sz="14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611560" y="501206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2112</a:t>
            </a:r>
          </a:p>
          <a:p>
            <a:pPr algn="ctr"/>
            <a:r>
              <a:rPr lang="es-MX" sz="1400" dirty="0" smtClean="0"/>
              <a:t>Proveedores por Pagar  a Corto Plazo</a:t>
            </a:r>
            <a:endParaRPr lang="es-MX" sz="14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1619674" y="6000433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843809" y="52095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1112</a:t>
            </a:r>
          </a:p>
          <a:p>
            <a:pPr algn="ctr"/>
            <a:r>
              <a:rPr lang="es-MX" sz="1400" dirty="0" smtClean="0"/>
              <a:t>Bancos / Tesorería</a:t>
            </a:r>
            <a:endParaRPr lang="es-MX" sz="14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707904" y="602017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971600" y="60004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956650" y="4065132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grpSp>
        <p:nvGrpSpPr>
          <p:cNvPr id="11" name="79 Grupo"/>
          <p:cNvGrpSpPr/>
          <p:nvPr/>
        </p:nvGrpSpPr>
        <p:grpSpPr>
          <a:xfrm>
            <a:off x="2915818" y="5876156"/>
            <a:ext cx="1584176" cy="864096"/>
            <a:chOff x="3563888" y="1700808"/>
            <a:chExt cx="1584176" cy="864096"/>
          </a:xfrm>
        </p:grpSpPr>
        <p:cxnSp>
          <p:nvCxnSpPr>
            <p:cNvPr id="88" name="8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Elipse"/>
          <p:cNvSpPr/>
          <p:nvPr/>
        </p:nvSpPr>
        <p:spPr>
          <a:xfrm>
            <a:off x="827584" y="4065126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89 Elipse"/>
          <p:cNvSpPr/>
          <p:nvPr/>
        </p:nvSpPr>
        <p:spPr>
          <a:xfrm>
            <a:off x="6876256" y="3993118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1" name="90 Elipse"/>
          <p:cNvSpPr/>
          <p:nvPr/>
        </p:nvSpPr>
        <p:spPr>
          <a:xfrm>
            <a:off x="1547664" y="5948164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2" name="91 Elipse"/>
          <p:cNvSpPr/>
          <p:nvPr/>
        </p:nvSpPr>
        <p:spPr>
          <a:xfrm>
            <a:off x="3635896" y="5876156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3" name="92 Elipse"/>
          <p:cNvSpPr/>
          <p:nvPr/>
        </p:nvSpPr>
        <p:spPr>
          <a:xfrm>
            <a:off x="4932040" y="4065126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4" name="93 Elipse"/>
          <p:cNvSpPr/>
          <p:nvPr/>
        </p:nvSpPr>
        <p:spPr>
          <a:xfrm>
            <a:off x="899592" y="5948164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7" name="86 CuadroTexto"/>
          <p:cNvSpPr txBox="1"/>
          <p:nvPr/>
        </p:nvSpPr>
        <p:spPr>
          <a:xfrm>
            <a:off x="571473" y="185738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5" name="94 CuadroTexto"/>
          <p:cNvSpPr txBox="1"/>
          <p:nvPr/>
        </p:nvSpPr>
        <p:spPr>
          <a:xfrm>
            <a:off x="2577451" y="1857388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4574858" y="1857388"/>
            <a:ext cx="178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6575122" y="1857388"/>
            <a:ext cx="178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571473" y="371475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9" name="98 CuadroTexto"/>
          <p:cNvSpPr txBox="1"/>
          <p:nvPr/>
        </p:nvSpPr>
        <p:spPr>
          <a:xfrm>
            <a:off x="2506013" y="3714752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4649153" y="3714776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grpSp>
        <p:nvGrpSpPr>
          <p:cNvPr id="13" name="79 Grupo"/>
          <p:cNvGrpSpPr/>
          <p:nvPr/>
        </p:nvGrpSpPr>
        <p:grpSpPr>
          <a:xfrm>
            <a:off x="4845212" y="5857916"/>
            <a:ext cx="1584176" cy="864096"/>
            <a:chOff x="3563888" y="1700808"/>
            <a:chExt cx="1584176" cy="864096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109 CuadroTexto"/>
          <p:cNvSpPr txBox="1"/>
          <p:nvPr/>
        </p:nvSpPr>
        <p:spPr>
          <a:xfrm>
            <a:off x="4643438" y="5190690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5122 Alimentos y Utensilios</a:t>
            </a:r>
          </a:p>
          <a:p>
            <a:pPr algn="ctr"/>
            <a:r>
              <a:rPr lang="es-MX" sz="1400" dirty="0" smtClean="0"/>
              <a:t>221 productos alimenticios para personas</a:t>
            </a:r>
            <a:endParaRPr lang="es-MX" sz="14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7640414" y="40719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(8)</a:t>
            </a:r>
            <a:endParaRPr lang="es-MX" sz="1400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5072066" y="592936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(8)</a:t>
            </a:r>
            <a:endParaRPr lang="es-MX" sz="1400" dirty="0"/>
          </a:p>
        </p:txBody>
      </p:sp>
      <p:cxnSp>
        <p:nvCxnSpPr>
          <p:cNvPr id="114" name="113 Conector recto de flecha"/>
          <p:cNvCxnSpPr/>
          <p:nvPr/>
        </p:nvCxnSpPr>
        <p:spPr>
          <a:xfrm rot="10800000" flipV="1">
            <a:off x="5429257" y="4500570"/>
            <a:ext cx="2428892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7" name="116 CuadroTexto"/>
          <p:cNvSpPr txBox="1"/>
          <p:nvPr/>
        </p:nvSpPr>
        <p:spPr>
          <a:xfrm>
            <a:off x="6786578" y="607221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Operación:</a:t>
            </a:r>
          </a:p>
          <a:p>
            <a:r>
              <a:rPr lang="es-MX" sz="1600" dirty="0" smtClean="0"/>
              <a:t>(8)   salida de almacén</a:t>
            </a:r>
            <a:endParaRPr lang="es-MX" sz="16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2123728" y="55741"/>
            <a:ext cx="555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2: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Contables de los Egresos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83" grpId="0"/>
      <p:bldP spid="84" grpId="0"/>
      <p:bldP spid="85" grpId="0"/>
      <p:bldP spid="86" grpId="0"/>
      <p:bldP spid="82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0" grpId="0"/>
      <p:bldP spid="111" grpId="0"/>
      <p:bldP spid="112" grpId="0"/>
      <p:bldP spid="1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Rectángulo"/>
          <p:cNvSpPr/>
          <p:nvPr/>
        </p:nvSpPr>
        <p:spPr>
          <a:xfrm>
            <a:off x="0" y="11956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25 Grupo"/>
          <p:cNvGrpSpPr/>
          <p:nvPr/>
        </p:nvGrpSpPr>
        <p:grpSpPr>
          <a:xfrm>
            <a:off x="755576" y="2179748"/>
            <a:ext cx="1584176" cy="864096"/>
            <a:chOff x="3563888" y="1700808"/>
            <a:chExt cx="1584176" cy="864096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8 Grupo"/>
          <p:cNvGrpSpPr/>
          <p:nvPr/>
        </p:nvGrpSpPr>
        <p:grpSpPr>
          <a:xfrm>
            <a:off x="755576" y="4065126"/>
            <a:ext cx="1584176" cy="864096"/>
            <a:chOff x="3563888" y="1700808"/>
            <a:chExt cx="1584176" cy="864096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31 Grupo"/>
          <p:cNvGrpSpPr/>
          <p:nvPr/>
        </p:nvGrpSpPr>
        <p:grpSpPr>
          <a:xfrm>
            <a:off x="2627784" y="2179748"/>
            <a:ext cx="1584176" cy="864096"/>
            <a:chOff x="3563888" y="1700808"/>
            <a:chExt cx="1584176" cy="864096"/>
          </a:xfrm>
        </p:grpSpPr>
        <p:cxnSp>
          <p:nvCxnSpPr>
            <p:cNvPr id="33" name="32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34 Grupo"/>
          <p:cNvGrpSpPr/>
          <p:nvPr/>
        </p:nvGrpSpPr>
        <p:grpSpPr>
          <a:xfrm>
            <a:off x="4644008" y="2179748"/>
            <a:ext cx="1584176" cy="864096"/>
            <a:chOff x="3563888" y="1700808"/>
            <a:chExt cx="1584176" cy="864096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37 Grupo"/>
          <p:cNvGrpSpPr/>
          <p:nvPr/>
        </p:nvGrpSpPr>
        <p:grpSpPr>
          <a:xfrm>
            <a:off x="6660232" y="2179748"/>
            <a:ext cx="1584176" cy="864096"/>
            <a:chOff x="3563888" y="1700808"/>
            <a:chExt cx="1584176" cy="864096"/>
          </a:xfrm>
        </p:grpSpPr>
        <p:cxnSp>
          <p:nvCxnSpPr>
            <p:cNvPr id="39" name="38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40 Grupo"/>
          <p:cNvGrpSpPr/>
          <p:nvPr/>
        </p:nvGrpSpPr>
        <p:grpSpPr>
          <a:xfrm>
            <a:off x="6732240" y="4065126"/>
            <a:ext cx="1584176" cy="864096"/>
            <a:chOff x="3563888" y="1700808"/>
            <a:chExt cx="1584176" cy="864096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43 Grupo"/>
          <p:cNvGrpSpPr/>
          <p:nvPr/>
        </p:nvGrpSpPr>
        <p:grpSpPr>
          <a:xfrm>
            <a:off x="4716016" y="4065126"/>
            <a:ext cx="1584176" cy="864096"/>
            <a:chOff x="3563888" y="1700808"/>
            <a:chExt cx="1584176" cy="864096"/>
          </a:xfrm>
        </p:grpSpPr>
        <p:cxnSp>
          <p:nvCxnSpPr>
            <p:cNvPr id="45" name="44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46 Grupo"/>
          <p:cNvGrpSpPr/>
          <p:nvPr/>
        </p:nvGrpSpPr>
        <p:grpSpPr>
          <a:xfrm>
            <a:off x="2627784" y="4065126"/>
            <a:ext cx="1584176" cy="864096"/>
            <a:chOff x="3563888" y="1700808"/>
            <a:chExt cx="1584176" cy="864096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9 Grupo"/>
          <p:cNvGrpSpPr/>
          <p:nvPr/>
        </p:nvGrpSpPr>
        <p:grpSpPr>
          <a:xfrm>
            <a:off x="755576" y="5948164"/>
            <a:ext cx="1584176" cy="864096"/>
            <a:chOff x="3563888" y="1700808"/>
            <a:chExt cx="1584176" cy="864096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53 CuadroTexto"/>
          <p:cNvSpPr txBox="1"/>
          <p:nvPr/>
        </p:nvSpPr>
        <p:spPr>
          <a:xfrm>
            <a:off x="642910" y="1144138"/>
            <a:ext cx="184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821</a:t>
            </a:r>
          </a:p>
          <a:p>
            <a:pPr algn="ctr"/>
            <a:r>
              <a:rPr lang="es-MX" sz="1400" dirty="0" smtClean="0"/>
              <a:t>Presupuesto  de</a:t>
            </a:r>
          </a:p>
          <a:p>
            <a:pPr algn="ctr"/>
            <a:r>
              <a:rPr lang="es-MX" sz="1400" dirty="0" smtClean="0"/>
              <a:t> Egresos Aprobado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2411760" y="111900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822</a:t>
            </a:r>
          </a:p>
          <a:p>
            <a:pPr algn="ctr"/>
            <a:r>
              <a:rPr lang="es-MX" sz="1400" dirty="0" smtClean="0"/>
              <a:t>Presupuesto de</a:t>
            </a:r>
          </a:p>
          <a:p>
            <a:pPr algn="ctr"/>
            <a:r>
              <a:rPr lang="es-MX" sz="1400" dirty="0" smtClean="0"/>
              <a:t> Egresos por Ejercer </a:t>
            </a:r>
            <a:endParaRPr lang="es-MX" sz="1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691680" y="21797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771800" y="216000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(1)</a:t>
            </a:r>
            <a:endParaRPr lang="es-MX" sz="14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427984" y="92869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823</a:t>
            </a:r>
          </a:p>
          <a:p>
            <a:pPr algn="ctr"/>
            <a:r>
              <a:rPr lang="es-MX" sz="1400" dirty="0" smtClean="0"/>
              <a:t>Modificaciones al  Presupuesto Egresos Aprobado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5580112" y="22320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71800" y="23957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(2)</a:t>
            </a:r>
            <a:endParaRPr lang="es-MX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71800" y="272523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(3) R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4860032" y="22320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(3) </a:t>
            </a:r>
            <a:endParaRPr lang="es-MX" sz="14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6804248" y="22320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563888" y="21797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(4)</a:t>
            </a:r>
            <a:endParaRPr lang="es-MX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6444208" y="1082582"/>
            <a:ext cx="219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824</a:t>
            </a:r>
          </a:p>
          <a:p>
            <a:pPr algn="ctr"/>
            <a:r>
              <a:rPr lang="es-MX" sz="1400" dirty="0" smtClean="0"/>
              <a:t>Presupuesto de Egresos Comprometido </a:t>
            </a:r>
            <a:endParaRPr lang="es-MX" sz="10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39552" y="2990136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825</a:t>
            </a:r>
          </a:p>
          <a:p>
            <a:pPr algn="ctr"/>
            <a:r>
              <a:rPr lang="es-MX" sz="1400" dirty="0" smtClean="0"/>
              <a:t>Presupuesto de Egresos Devengado</a:t>
            </a:r>
            <a:endParaRPr lang="es-MX" sz="1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971600" y="41371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96336" y="22320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(5)</a:t>
            </a:r>
            <a:endParaRPr lang="es-MX" sz="14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483768" y="299013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826</a:t>
            </a:r>
          </a:p>
          <a:p>
            <a:pPr algn="ctr"/>
            <a:r>
              <a:rPr lang="es-MX" sz="1400" dirty="0" smtClean="0"/>
              <a:t>Presupuesto de Egresos Ejercido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2843808" y="41371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1691680" y="41371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(6)</a:t>
            </a:r>
            <a:endParaRPr lang="es-MX" sz="14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572000" y="307183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827</a:t>
            </a:r>
          </a:p>
          <a:p>
            <a:pPr algn="ctr"/>
            <a:r>
              <a:rPr lang="es-MX" sz="1400" dirty="0" smtClean="0"/>
              <a:t>Presupuesto de Egresos Pagado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5076056" y="41371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563888" y="41371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(7)</a:t>
            </a:r>
            <a:endParaRPr lang="es-MX" sz="14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6271690" y="3044157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1235 Obra en Proceso en Bienes No Capitalizables</a:t>
            </a:r>
          </a:p>
          <a:p>
            <a:pPr algn="ctr"/>
            <a:r>
              <a:rPr lang="es-MX" sz="1200" dirty="0" smtClean="0"/>
              <a:t>Ó </a:t>
            </a:r>
          </a:p>
          <a:p>
            <a:pPr algn="ctr"/>
            <a:r>
              <a:rPr lang="es-MX" sz="1200" dirty="0" smtClean="0"/>
              <a:t>1236 Obra en Proceso en Bienes Propios</a:t>
            </a:r>
            <a:endParaRPr lang="es-MX" sz="12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611560" y="50120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2113</a:t>
            </a:r>
          </a:p>
          <a:p>
            <a:pPr algn="ctr"/>
            <a:r>
              <a:rPr lang="es-MX" sz="1400" dirty="0" smtClean="0"/>
              <a:t>Contratistas por Obras Públicas  por Pagar a Corto Plazo</a:t>
            </a:r>
            <a:endParaRPr lang="es-MX" sz="14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1619672" y="6000427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555776" y="52826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1112</a:t>
            </a:r>
          </a:p>
          <a:p>
            <a:pPr algn="ctr"/>
            <a:r>
              <a:rPr lang="es-MX" sz="1400" dirty="0" smtClean="0"/>
              <a:t>Bancos / Tesorería</a:t>
            </a:r>
            <a:endParaRPr lang="es-MX" sz="14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419872" y="60932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971600" y="600042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(7 a)</a:t>
            </a:r>
            <a:endParaRPr lang="es-MX" sz="14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956648" y="406512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(5 a)</a:t>
            </a:r>
            <a:endParaRPr lang="es-MX" sz="1400" dirty="0"/>
          </a:p>
        </p:txBody>
      </p:sp>
      <p:grpSp>
        <p:nvGrpSpPr>
          <p:cNvPr id="11" name="79 Grupo"/>
          <p:cNvGrpSpPr/>
          <p:nvPr/>
        </p:nvGrpSpPr>
        <p:grpSpPr>
          <a:xfrm>
            <a:off x="2627784" y="5949280"/>
            <a:ext cx="1584176" cy="864096"/>
            <a:chOff x="3563888" y="1700808"/>
            <a:chExt cx="1584176" cy="864096"/>
          </a:xfrm>
        </p:grpSpPr>
        <p:cxnSp>
          <p:nvCxnSpPr>
            <p:cNvPr id="88" name="87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Elipse"/>
          <p:cNvSpPr/>
          <p:nvPr/>
        </p:nvSpPr>
        <p:spPr>
          <a:xfrm>
            <a:off x="827584" y="4065126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89 Elipse"/>
          <p:cNvSpPr/>
          <p:nvPr/>
        </p:nvSpPr>
        <p:spPr>
          <a:xfrm>
            <a:off x="6876256" y="3993118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1" name="90 Elipse"/>
          <p:cNvSpPr/>
          <p:nvPr/>
        </p:nvSpPr>
        <p:spPr>
          <a:xfrm>
            <a:off x="1547664" y="5948164"/>
            <a:ext cx="648072" cy="648072"/>
          </a:xfrm>
          <a:prstGeom prst="ellipse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2" name="91 Elipse"/>
          <p:cNvSpPr/>
          <p:nvPr/>
        </p:nvSpPr>
        <p:spPr>
          <a:xfrm>
            <a:off x="3347864" y="5949280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3" name="92 Elipse"/>
          <p:cNvSpPr/>
          <p:nvPr/>
        </p:nvSpPr>
        <p:spPr>
          <a:xfrm>
            <a:off x="4932040" y="4065126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4" name="93 Elipse"/>
          <p:cNvSpPr/>
          <p:nvPr/>
        </p:nvSpPr>
        <p:spPr>
          <a:xfrm>
            <a:off x="899592" y="5948164"/>
            <a:ext cx="648072" cy="648072"/>
          </a:xfrm>
          <a:prstGeom prst="ellipse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7" name="86 CuadroTexto"/>
          <p:cNvSpPr txBox="1"/>
          <p:nvPr/>
        </p:nvSpPr>
        <p:spPr>
          <a:xfrm>
            <a:off x="571472" y="185738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5" name="94 CuadroTexto"/>
          <p:cNvSpPr txBox="1"/>
          <p:nvPr/>
        </p:nvSpPr>
        <p:spPr>
          <a:xfrm>
            <a:off x="2577451" y="1857388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4574858" y="1857388"/>
            <a:ext cx="178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6575122" y="1857388"/>
            <a:ext cx="178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571472" y="371475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99" name="98 CuadroTexto"/>
          <p:cNvSpPr txBox="1"/>
          <p:nvPr/>
        </p:nvSpPr>
        <p:spPr>
          <a:xfrm>
            <a:off x="2506013" y="3714752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4649153" y="3714776"/>
            <a:ext cx="17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(221 Productos alimenticios para personas)</a:t>
            </a:r>
            <a:endParaRPr lang="es-MX" sz="800" dirty="0"/>
          </a:p>
        </p:txBody>
      </p:sp>
      <p:grpSp>
        <p:nvGrpSpPr>
          <p:cNvPr id="12" name="79 Grupo"/>
          <p:cNvGrpSpPr/>
          <p:nvPr/>
        </p:nvGrpSpPr>
        <p:grpSpPr>
          <a:xfrm>
            <a:off x="4610378" y="5949280"/>
            <a:ext cx="1584176" cy="864096"/>
            <a:chOff x="3563888" y="1700808"/>
            <a:chExt cx="1584176" cy="864096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109 CuadroTexto"/>
          <p:cNvSpPr txBox="1"/>
          <p:nvPr/>
        </p:nvSpPr>
        <p:spPr>
          <a:xfrm>
            <a:off x="4283968" y="539257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5611 Construcción en Bienes NO Capitalizables</a:t>
            </a:r>
            <a:endParaRPr lang="es-MX" sz="14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7640414" y="407196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(8)</a:t>
            </a:r>
            <a:endParaRPr lang="es-MX" sz="1400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4837232" y="60207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(8)</a:t>
            </a:r>
            <a:endParaRPr lang="es-MX" sz="1400" dirty="0"/>
          </a:p>
        </p:txBody>
      </p:sp>
      <p:cxnSp>
        <p:nvCxnSpPr>
          <p:cNvPr id="114" name="113 Conector recto de flecha"/>
          <p:cNvCxnSpPr/>
          <p:nvPr/>
        </p:nvCxnSpPr>
        <p:spPr>
          <a:xfrm flipH="1">
            <a:off x="5429256" y="4437112"/>
            <a:ext cx="2311096" cy="1706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79 Grupo"/>
          <p:cNvGrpSpPr/>
          <p:nvPr/>
        </p:nvGrpSpPr>
        <p:grpSpPr>
          <a:xfrm>
            <a:off x="6770618" y="5929924"/>
            <a:ext cx="1584176" cy="864096"/>
            <a:chOff x="3563888" y="1700808"/>
            <a:chExt cx="1584176" cy="864096"/>
          </a:xfrm>
        </p:grpSpPr>
        <p:cxnSp>
          <p:nvCxnSpPr>
            <p:cNvPr id="107" name="106 Conector recto"/>
            <p:cNvCxnSpPr/>
            <p:nvPr/>
          </p:nvCxnSpPr>
          <p:spPr>
            <a:xfrm>
              <a:off x="3563888" y="170080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4338613" y="1700808"/>
              <a:ext cx="17363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108 CuadroTexto"/>
          <p:cNvSpPr txBox="1"/>
          <p:nvPr/>
        </p:nvSpPr>
        <p:spPr>
          <a:xfrm>
            <a:off x="6444208" y="53732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1233 Edificios NO Habitacionales</a:t>
            </a:r>
            <a:endParaRPr lang="es-MX" sz="1400" dirty="0"/>
          </a:p>
        </p:txBody>
      </p:sp>
      <p:sp>
        <p:nvSpPr>
          <p:cNvPr id="113" name="112 CuadroTexto"/>
          <p:cNvSpPr txBox="1"/>
          <p:nvPr/>
        </p:nvSpPr>
        <p:spPr>
          <a:xfrm>
            <a:off x="6997472" y="600136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(8)</a:t>
            </a:r>
            <a:endParaRPr lang="es-MX" sz="1400" dirty="0"/>
          </a:p>
        </p:txBody>
      </p:sp>
      <p:cxnSp>
        <p:nvCxnSpPr>
          <p:cNvPr id="115" name="114 Conector recto de flecha"/>
          <p:cNvCxnSpPr/>
          <p:nvPr/>
        </p:nvCxnSpPr>
        <p:spPr>
          <a:xfrm flipH="1">
            <a:off x="7308304" y="4509120"/>
            <a:ext cx="504056" cy="1440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2123728" y="55741"/>
            <a:ext cx="555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3: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Contables de los Egresos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83" grpId="0"/>
      <p:bldP spid="84" grpId="0"/>
      <p:bldP spid="85" grpId="0"/>
      <p:bldP spid="86" grpId="0"/>
      <p:bldP spid="82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0" grpId="0"/>
      <p:bldP spid="111" grpId="0"/>
      <p:bldP spid="112" grpId="0"/>
      <p:bldP spid="109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96883" y="1361489"/>
            <a:ext cx="857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cs typeface="Arial" pitchFamily="34" charset="0"/>
              </a:rPr>
              <a:t>Resume, ordena y presenta los gastos programados en el presupuesto, de acuerdo con  la naturaleza de los bienes, servicios, activo y pasivos financieros.</a:t>
            </a:r>
            <a:endParaRPr lang="es-MX" sz="2000" dirty="0"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50" y="2367968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CODIFICACIÓN 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1323834" y="2935335"/>
          <a:ext cx="7075324" cy="279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2190" y="5486407"/>
            <a:ext cx="3296763" cy="1159583"/>
            <a:chOff x="5026" y="7184"/>
            <a:chExt cx="2341" cy="1369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16200000">
              <a:off x="4913" y="7297"/>
              <a:ext cx="742" cy="51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2400" dirty="0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482" y="7555"/>
              <a:ext cx="1885" cy="99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Nivel de Armonización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9 Marcador de número de diapositiva"/>
          <p:cNvSpPr txBox="1">
            <a:spLocks/>
          </p:cNvSpPr>
          <p:nvPr/>
        </p:nvSpPr>
        <p:spPr>
          <a:xfrm>
            <a:off x="8777289" y="6408744"/>
            <a:ext cx="366712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0B343-0AF6-4BB8-9D22-76FA9CEF7F47}" type="slidenum">
              <a:rPr kumimoji="0" lang="es-MX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2519" y="754521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C8AC91-2239-4B94-8C64-C5EEC351D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14C8AC91-2239-4B94-8C64-C5EEC351D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F7D633-40E2-4D87-9CAC-3F06CB422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5BF7D633-40E2-4D87-9CAC-3F06CB422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182BCA-4709-44EC-8691-ECA69F57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6F182BCA-4709-44EC-8691-ECA69F57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C3DDF6-1FCC-48AC-8DA4-0CB7ED92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35C3DDF6-1FCC-48AC-8DA4-0CB7ED928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3C5732-F136-4F5D-A56F-1D208F72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A03C5732-F136-4F5D-A56F-1D208F720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65A6C0-68DA-453E-9E78-707F71950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3065A6C0-68DA-453E-9E78-707F71950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ED1976-F95D-4179-BD50-EE050425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85ED1976-F95D-4179-BD50-EE050425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Graphic spid="13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155" y="1072758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OPERACIONES:</a:t>
            </a:r>
          </a:p>
          <a:p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Se aprueba presupuesto para Servicios Personales (Capitulo 1000) por: </a:t>
            </a:r>
            <a:r>
              <a:rPr lang="es-MX" b="1" dirty="0" smtClean="0"/>
              <a:t>$ 2,000,000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El monto anual de la nomina del Personal de Carácter Permanente es por: </a:t>
            </a:r>
            <a:r>
              <a:rPr lang="es-MX" b="1" dirty="0" smtClean="0"/>
              <a:t>$ 1,920,000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Se devenga la nomina correspondiente a la primer quincena del año.</a:t>
            </a:r>
          </a:p>
          <a:p>
            <a:pPr marL="342900" indent="-342900"/>
            <a:r>
              <a:rPr lang="es-MX" dirty="0" smtClean="0"/>
              <a:t>	Los elementos de la nomina son los siguientes:</a:t>
            </a:r>
          </a:p>
          <a:p>
            <a:r>
              <a:rPr lang="es-MX" dirty="0" smtClean="0"/>
              <a:t>	Remuneraciones:			$ 80,000</a:t>
            </a:r>
          </a:p>
          <a:p>
            <a:r>
              <a:rPr lang="es-MX" dirty="0" smtClean="0"/>
              <a:t>	Subsidio al Empleo:		</a:t>
            </a:r>
            <a:r>
              <a:rPr lang="es-MX" u="sng" dirty="0" smtClean="0"/>
              <a:t>$   2,000</a:t>
            </a:r>
            <a:endParaRPr lang="es-MX" dirty="0" smtClean="0"/>
          </a:p>
          <a:p>
            <a:r>
              <a:rPr lang="es-MX" dirty="0" smtClean="0"/>
              <a:t>	Total Remuneraciones:		$ 82,000</a:t>
            </a:r>
          </a:p>
          <a:p>
            <a:r>
              <a:rPr lang="es-MX" dirty="0" smtClean="0"/>
              <a:t>		ISR retenido:	            		$   7,000</a:t>
            </a:r>
          </a:p>
          <a:p>
            <a:r>
              <a:rPr lang="es-MX" dirty="0" smtClean="0"/>
              <a:t> 		Descuento de préstamos: 		$ 15,000</a:t>
            </a:r>
          </a:p>
          <a:p>
            <a:r>
              <a:rPr lang="es-MX" dirty="0" smtClean="0"/>
              <a:t>		Aportaciones de Seguridad Social:   $   6,500</a:t>
            </a:r>
          </a:p>
          <a:p>
            <a:r>
              <a:rPr lang="es-MX" dirty="0" smtClean="0"/>
              <a:t>		Retenciones Crédito INFONAVIT:      </a:t>
            </a:r>
            <a:r>
              <a:rPr lang="es-MX" u="sng" dirty="0" smtClean="0"/>
              <a:t>$  1,250</a:t>
            </a:r>
          </a:p>
          <a:p>
            <a:r>
              <a:rPr lang="es-MX" dirty="0" smtClean="0"/>
              <a:t> 		Total retenciones y deducciones:	$ 29,750</a:t>
            </a:r>
          </a:p>
          <a:p>
            <a:r>
              <a:rPr lang="es-MX" dirty="0" smtClean="0"/>
              <a:t>		</a:t>
            </a:r>
            <a:r>
              <a:rPr lang="es-MX" b="1" dirty="0" smtClean="0"/>
              <a:t>Importe neto:</a:t>
            </a:r>
            <a:r>
              <a:rPr lang="es-MX" dirty="0" smtClean="0"/>
              <a:t>			</a:t>
            </a:r>
            <a:r>
              <a:rPr lang="es-MX" b="1" u="dbl" dirty="0" smtClean="0"/>
              <a:t>$ 52,250</a:t>
            </a:r>
          </a:p>
          <a:p>
            <a:pPr marL="342900" indent="-342900">
              <a:buAutoNum type="arabicPeriod" startAt="4"/>
            </a:pPr>
            <a:r>
              <a:rPr lang="es-MX" dirty="0" smtClean="0"/>
              <a:t>Se autoriza el pago de la nomina de la primera quincena</a:t>
            </a:r>
          </a:p>
          <a:p>
            <a:pPr marL="342900" indent="-342900">
              <a:buAutoNum type="arabicPeriod" startAt="4"/>
            </a:pPr>
            <a:endParaRPr lang="es-MX" dirty="0" smtClean="0"/>
          </a:p>
          <a:p>
            <a:pPr marL="342900" indent="-342900">
              <a:buAutoNum type="arabicPeriod" startAt="4"/>
            </a:pPr>
            <a:r>
              <a:rPr lang="es-MX" dirty="0" smtClean="0"/>
              <a:t>Se realiza el pago de la nomina del personal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11853" y="67616"/>
            <a:ext cx="555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Contables de los Egresos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872244" y="3328694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384412" y="3328694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03417" y="2671919"/>
            <a:ext cx="33535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821-113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Aprobado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83359" y="333740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2,000,000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1)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014098" y="3328694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26266" y="3328694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884080" y="2667266"/>
            <a:ext cx="3273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822-113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x Ejercer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73507" y="332869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1)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2,000,000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1256" y="133849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Se aprueba presupuesto para Servicios Personales (Capitulo 1000) por: </a:t>
            </a:r>
            <a:r>
              <a:rPr lang="es-MX" b="1" dirty="0" smtClean="0"/>
              <a:t>$ 2,000,000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147478" y="364491"/>
            <a:ext cx="555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RESOLUCION: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  <p:bldP spid="15" grpId="0" build="allAtOnce"/>
      <p:bldP spid="16" grpId="0" build="allAtOnce"/>
      <p:bldP spid="17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741619" y="3353960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253787" y="3353960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49231" y="2697185"/>
            <a:ext cx="3600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822-113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POR EJERCER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52734" y="336266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1,920,000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027149" y="3353960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39317" y="3353960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625424" y="2692532"/>
            <a:ext cx="38170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824-113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COMPROMETIDO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86558" y="335396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2)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1,920,000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06653" y="136224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MX" dirty="0" smtClean="0"/>
              <a:t>2.  El monto anual de la nomina del Personal de Carácter Permanente es por: </a:t>
            </a:r>
            <a:r>
              <a:rPr lang="es-MX" b="1" dirty="0" smtClean="0"/>
              <a:t>$ 1,920,000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7478" y="364491"/>
            <a:ext cx="555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RESOLUCION: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  <p:bldP spid="15" grpId="0" build="allAtOnce"/>
      <p:bldP spid="16" grpId="0" build="allAtOnce"/>
      <p:bldP spid="19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281866" y="2887803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336912" y="2887803"/>
            <a:ext cx="25074" cy="10801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76766" y="2023713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824-113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COMPROMETIDO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5859" y="28965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80,000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3)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311282" y="2887803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271159" y="2023713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825-113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DEVENGADO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39274" y="28878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3)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80,000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6391402" y="2887803"/>
            <a:ext cx="0" cy="11521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417770" y="129433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MX" dirty="0" smtClean="0"/>
              <a:t>3.  Se devenga la nomina correspondiente a la primer quincena del año.</a:t>
            </a:r>
          </a:p>
        </p:txBody>
      </p:sp>
      <p:cxnSp>
        <p:nvCxnSpPr>
          <p:cNvPr id="47" name="46 Conector recto"/>
          <p:cNvCxnSpPr/>
          <p:nvPr/>
        </p:nvCxnSpPr>
        <p:spPr>
          <a:xfrm>
            <a:off x="1288270" y="5048043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2343316" y="5048043"/>
            <a:ext cx="25074" cy="10801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1003641" y="4183953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5111-113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Remuneraciones al personal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 carácter PERMANENTE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391402" y="504804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80,000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3a)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5317686" y="5048043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4997040" y="4183953"/>
            <a:ext cx="2872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2111-01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Servicios Personales por Pagar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 Corto Plazo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047506" y="504804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3a)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80,000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>
            <a:off x="6397806" y="5048043"/>
            <a:ext cx="0" cy="11521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147478" y="364491"/>
            <a:ext cx="555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RESOLUCION: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  <p:bldP spid="15" grpId="0" build="allAtOnce"/>
      <p:bldP spid="16" grpId="0" build="allAtOnce"/>
      <p:bldP spid="46" grpId="0" build="allAtOnce"/>
      <p:bldP spid="49" grpId="0" build="allAtOnce"/>
      <p:bldP spid="50" grpId="0" build="allAtOnce"/>
      <p:bldP spid="52" grpId="0" build="allAtOnce"/>
      <p:bldP spid="53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765369" y="3151327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277537" y="3151327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37905" y="2494552"/>
            <a:ext cx="34708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825-113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DEVENGADO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85193" y="316003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80,000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4)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110274" y="3151327"/>
            <a:ext cx="30243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622442" y="3151327"/>
            <a:ext cx="0" cy="23762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001896" y="2489899"/>
            <a:ext cx="32303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826-113 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Presupuesto de egresos EJERCIDO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162" y="315132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4)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80,000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4779" y="1402726"/>
            <a:ext cx="790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MX" sz="2000" dirty="0" smtClean="0"/>
              <a:t>4.  Se autoriza el pago de la nomina de la primera quincena.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7478" y="364491"/>
            <a:ext cx="555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RESOLUCION: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  <p:bldP spid="15" grpId="0" build="allAtOnce"/>
      <p:bldP spid="16" grpId="0" build="allAtOnce"/>
      <p:bldP spid="19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Elipse"/>
          <p:cNvSpPr/>
          <p:nvPr/>
        </p:nvSpPr>
        <p:spPr>
          <a:xfrm>
            <a:off x="1907704" y="2006258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179514" y="98072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MX" dirty="0" smtClean="0"/>
              <a:t>5. Se realiza el pago de la nomina del personal.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395536" y="2060848"/>
            <a:ext cx="1800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331640" y="2060848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131842" y="2060848"/>
            <a:ext cx="1800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067944" y="2060848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789099" y="2060848"/>
            <a:ext cx="18722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725203" y="2060848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3131840" y="5589240"/>
            <a:ext cx="19442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067944" y="5589240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95536" y="5589240"/>
            <a:ext cx="19442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31640" y="5589240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868144" y="3789040"/>
            <a:ext cx="19442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6804248" y="3789040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3131841" y="3789040"/>
            <a:ext cx="18722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067944" y="3789040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95536" y="3789040"/>
            <a:ext cx="19442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1331640" y="3789040"/>
            <a:ext cx="0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05070" y="1412776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826-113</a:t>
            </a:r>
          </a:p>
          <a:p>
            <a:pPr algn="ctr"/>
            <a:r>
              <a:rPr lang="es-MX" sz="1200" dirty="0" smtClean="0"/>
              <a:t>Presupuesto de egresos</a:t>
            </a:r>
          </a:p>
          <a:p>
            <a:pPr algn="ctr"/>
            <a:r>
              <a:rPr lang="es-MX" sz="1200" dirty="0" smtClean="0"/>
              <a:t>EJERCIDO</a:t>
            </a:r>
            <a:endParaRPr lang="es-MX" sz="12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100165" y="1412776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827-113</a:t>
            </a:r>
          </a:p>
          <a:p>
            <a:pPr algn="ctr"/>
            <a:r>
              <a:rPr lang="es-MX" sz="1200" dirty="0" smtClean="0"/>
              <a:t>Presupuesto de egresos</a:t>
            </a:r>
          </a:p>
          <a:p>
            <a:pPr algn="ctr"/>
            <a:r>
              <a:rPr lang="es-MX" sz="1200" dirty="0" smtClean="0"/>
              <a:t>PAGADO</a:t>
            </a:r>
            <a:endParaRPr lang="es-MX" sz="12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331643" y="2060854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80,000  5)</a:t>
            </a:r>
            <a:endParaRPr lang="es-MX" sz="14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059835" y="2060854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5)  80,000 </a:t>
            </a:r>
            <a:endParaRPr lang="es-MX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5916406" y="1412776"/>
            <a:ext cx="160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2111-01</a:t>
            </a:r>
          </a:p>
          <a:p>
            <a:pPr algn="ctr"/>
            <a:r>
              <a:rPr lang="es-MX" sz="1200" dirty="0" smtClean="0"/>
              <a:t>Servicios Personales </a:t>
            </a:r>
          </a:p>
          <a:p>
            <a:pPr algn="ctr"/>
            <a:r>
              <a:rPr lang="es-MX" sz="1200" dirty="0" smtClean="0"/>
              <a:t>Por Pagar a C.P.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655554" y="2060854"/>
            <a:ext cx="1141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5a)  80,000 </a:t>
            </a:r>
            <a:endParaRPr lang="es-MX" sz="1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725206" y="2060854"/>
            <a:ext cx="108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80,000  3a)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23529" y="3140974"/>
            <a:ext cx="210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2117-1-1</a:t>
            </a:r>
          </a:p>
          <a:p>
            <a:pPr algn="ctr"/>
            <a:r>
              <a:rPr lang="es-MX" sz="1200" dirty="0" smtClean="0"/>
              <a:t>Retenciones y Cont. X Pagar</a:t>
            </a:r>
          </a:p>
          <a:p>
            <a:pPr algn="ctr"/>
            <a:r>
              <a:rPr lang="es-MX" sz="1200" dirty="0" smtClean="0"/>
              <a:t>Impuestos I.S.P.T.</a:t>
            </a:r>
            <a:endParaRPr lang="es-MX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331643" y="3789046"/>
            <a:ext cx="992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7,000  5a)</a:t>
            </a:r>
            <a:endParaRPr lang="es-MX" sz="14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30123" y="3140974"/>
            <a:ext cx="210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2117-2-1</a:t>
            </a:r>
          </a:p>
          <a:p>
            <a:pPr algn="ctr"/>
            <a:r>
              <a:rPr lang="es-MX" sz="1200" dirty="0" smtClean="0"/>
              <a:t>Retenciones y Cont. X Pagar</a:t>
            </a:r>
          </a:p>
          <a:p>
            <a:pPr algn="ctr"/>
            <a:r>
              <a:rPr lang="es-MX" sz="1200" dirty="0" smtClean="0"/>
              <a:t>Seguridad Social IMSS</a:t>
            </a:r>
            <a:endParaRPr lang="es-MX" sz="12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4067947" y="3789046"/>
            <a:ext cx="992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6,500  5a)</a:t>
            </a:r>
            <a:endParaRPr lang="es-MX" sz="14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5680625" y="3140974"/>
            <a:ext cx="219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/>
              <a:t>2117-2-2</a:t>
            </a:r>
          </a:p>
          <a:p>
            <a:pPr algn="ctr"/>
            <a:r>
              <a:rPr lang="es-MX" sz="1200" dirty="0" smtClean="0"/>
              <a:t>Retenciones y Cont. X Pagar</a:t>
            </a:r>
          </a:p>
          <a:p>
            <a:pPr algn="ctr"/>
            <a:r>
              <a:rPr lang="es-MX" sz="1200" dirty="0" smtClean="0"/>
              <a:t>Seguridad Social INFONAVIT</a:t>
            </a:r>
            <a:endParaRPr lang="es-MX" sz="12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804251" y="378904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1,250  5a)</a:t>
            </a:r>
            <a:endParaRPr lang="es-MX" sz="14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591034" y="4941174"/>
            <a:ext cx="153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1123-1-117</a:t>
            </a:r>
          </a:p>
          <a:p>
            <a:pPr algn="ctr"/>
            <a:r>
              <a:rPr lang="es-MX" sz="1200" dirty="0" smtClean="0"/>
              <a:t>Deudores Diversos</a:t>
            </a:r>
          </a:p>
          <a:p>
            <a:pPr algn="ctr"/>
            <a:r>
              <a:rPr lang="es-MX" sz="1200" dirty="0" smtClean="0"/>
              <a:t>Empleados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323531" y="5605598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S)  15,000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31641" y="558924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15,000  5a)</a:t>
            </a:r>
            <a:endParaRPr lang="es-MX" sz="1400" dirty="0"/>
          </a:p>
        </p:txBody>
      </p:sp>
      <p:cxnSp>
        <p:nvCxnSpPr>
          <p:cNvPr id="59" name="58 Conector recto"/>
          <p:cNvCxnSpPr/>
          <p:nvPr/>
        </p:nvCxnSpPr>
        <p:spPr>
          <a:xfrm>
            <a:off x="5861107" y="5589240"/>
            <a:ext cx="19442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6797214" y="5589240"/>
            <a:ext cx="7037" cy="936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3005242" y="4941174"/>
            <a:ext cx="214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1122-01</a:t>
            </a:r>
          </a:p>
          <a:p>
            <a:pPr algn="ctr"/>
            <a:r>
              <a:rPr lang="es-MX" sz="1200" dirty="0" smtClean="0"/>
              <a:t>Cuentas por Cobrar a C.P.</a:t>
            </a:r>
          </a:p>
          <a:p>
            <a:pPr algn="ctr"/>
            <a:r>
              <a:rPr lang="es-MX" sz="1200" dirty="0" smtClean="0"/>
              <a:t>Subsidio Al  Empleo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131843" y="5589246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5a) 2,000</a:t>
            </a:r>
            <a:endParaRPr lang="es-MX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007320" y="5013176"/>
            <a:ext cx="1567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1112</a:t>
            </a:r>
          </a:p>
          <a:p>
            <a:pPr algn="ctr"/>
            <a:r>
              <a:rPr lang="es-MX" sz="1400" dirty="0" smtClean="0"/>
              <a:t>Bancos/</a:t>
            </a:r>
            <a:r>
              <a:rPr lang="es-MX" sz="1400" dirty="0" err="1" smtClean="0"/>
              <a:t>Tesoreria</a:t>
            </a:r>
            <a:endParaRPr lang="es-MX" sz="1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797212" y="558924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52,250  5a)</a:t>
            </a:r>
            <a:endParaRPr lang="es-MX" sz="1400" dirty="0"/>
          </a:p>
        </p:txBody>
      </p:sp>
      <p:sp>
        <p:nvSpPr>
          <p:cNvPr id="79" name="78 Elipse"/>
          <p:cNvSpPr/>
          <p:nvPr/>
        </p:nvSpPr>
        <p:spPr>
          <a:xfrm>
            <a:off x="2987824" y="1999885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0" name="79 Elipse"/>
          <p:cNvSpPr/>
          <p:nvPr/>
        </p:nvSpPr>
        <p:spPr>
          <a:xfrm>
            <a:off x="1835696" y="371703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80 Elipse"/>
          <p:cNvSpPr/>
          <p:nvPr/>
        </p:nvSpPr>
        <p:spPr>
          <a:xfrm>
            <a:off x="5652120" y="19888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81 Elipse"/>
          <p:cNvSpPr/>
          <p:nvPr/>
        </p:nvSpPr>
        <p:spPr>
          <a:xfrm>
            <a:off x="4609172" y="3725741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82 Elipse"/>
          <p:cNvSpPr/>
          <p:nvPr/>
        </p:nvSpPr>
        <p:spPr>
          <a:xfrm>
            <a:off x="7345476" y="371703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Elipse"/>
          <p:cNvSpPr/>
          <p:nvPr/>
        </p:nvSpPr>
        <p:spPr>
          <a:xfrm>
            <a:off x="1962294" y="5525941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84 Elipse"/>
          <p:cNvSpPr/>
          <p:nvPr/>
        </p:nvSpPr>
        <p:spPr>
          <a:xfrm>
            <a:off x="3114422" y="553465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85 Elipse"/>
          <p:cNvSpPr/>
          <p:nvPr/>
        </p:nvSpPr>
        <p:spPr>
          <a:xfrm>
            <a:off x="7434902" y="553465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9" name="98 Conector recto de flecha"/>
          <p:cNvCxnSpPr>
            <a:stCxn id="81" idx="4"/>
          </p:cNvCxnSpPr>
          <p:nvPr/>
        </p:nvCxnSpPr>
        <p:spPr>
          <a:xfrm flipH="1">
            <a:off x="2339752" y="2420888"/>
            <a:ext cx="35283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>
            <a:stCxn id="81" idx="4"/>
          </p:cNvCxnSpPr>
          <p:nvPr/>
        </p:nvCxnSpPr>
        <p:spPr>
          <a:xfrm flipH="1">
            <a:off x="5004048" y="2420888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>
            <a:stCxn id="81" idx="4"/>
          </p:cNvCxnSpPr>
          <p:nvPr/>
        </p:nvCxnSpPr>
        <p:spPr>
          <a:xfrm flipH="1">
            <a:off x="2411760" y="2420888"/>
            <a:ext cx="3456384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>
            <a:stCxn id="81" idx="4"/>
          </p:cNvCxnSpPr>
          <p:nvPr/>
        </p:nvCxnSpPr>
        <p:spPr>
          <a:xfrm flipH="1">
            <a:off x="3491880" y="2420888"/>
            <a:ext cx="2376264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>
            <a:stCxn id="81" idx="4"/>
            <a:endCxn id="83" idx="1"/>
          </p:cNvCxnSpPr>
          <p:nvPr/>
        </p:nvCxnSpPr>
        <p:spPr>
          <a:xfrm>
            <a:off x="5868145" y="2420888"/>
            <a:ext cx="1540604" cy="1359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81" idx="4"/>
            <a:endCxn id="86" idx="1"/>
          </p:cNvCxnSpPr>
          <p:nvPr/>
        </p:nvCxnSpPr>
        <p:spPr>
          <a:xfrm>
            <a:off x="5868144" y="2420888"/>
            <a:ext cx="1630030" cy="317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2147478" y="364491"/>
            <a:ext cx="555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RESOLUCION: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9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1" grpId="0" build="allAtOnce"/>
      <p:bldP spid="62" grpId="0" build="allAtOnce"/>
      <p:bldP spid="40" grpId="0" build="allAtOnce"/>
      <p:bldP spid="41" grpId="0" build="allAtOnce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731" y="3277481"/>
            <a:ext cx="6571060" cy="706964"/>
          </a:xfrm>
        </p:spPr>
        <p:txBody>
          <a:bodyPr/>
          <a:lstStyle/>
          <a:p>
            <a:pPr marL="269875" indent="-269875" algn="ctr"/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EJERCICIOS </a:t>
            </a: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PRACTICOS</a:t>
            </a:r>
            <a:b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 y 4</a:t>
            </a:r>
            <a:r>
              <a:rPr lang="es-MX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MX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0574" y="6117047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5"/>
          <p:cNvSpPr txBox="1">
            <a:spLocks noChangeArrowheads="1"/>
          </p:cNvSpPr>
          <p:nvPr/>
        </p:nvSpPr>
        <p:spPr bwMode="auto">
          <a:xfrm>
            <a:off x="5118977" y="4084966"/>
            <a:ext cx="3786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Domicilio: </a:t>
            </a:r>
          </a:p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Lerdo de Tejada No. 2469, </a:t>
            </a:r>
          </a:p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Col. Arcos Sur. C.P. 44500</a:t>
            </a:r>
          </a:p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Tel. (01 33) 3669 5550 al 59</a:t>
            </a:r>
          </a:p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Guadalajara, Jalisco</a:t>
            </a:r>
          </a:p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México</a:t>
            </a:r>
            <a:endParaRPr lang="es-ES" sz="2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5044" name="Text Box 6"/>
          <p:cNvSpPr txBox="1">
            <a:spLocks noChangeArrowheads="1"/>
          </p:cNvSpPr>
          <p:nvPr/>
        </p:nvSpPr>
        <p:spPr bwMode="auto">
          <a:xfrm>
            <a:off x="794118" y="4173508"/>
            <a:ext cx="3313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Página Web </a:t>
            </a:r>
            <a:r>
              <a:rPr lang="es-MX" sz="2000" b="1" dirty="0" err="1" smtClean="0">
                <a:solidFill>
                  <a:schemeClr val="accent4">
                    <a:lumMod val="75000"/>
                  </a:schemeClr>
                </a:solidFill>
              </a:rPr>
              <a:t>Indetec</a:t>
            </a:r>
            <a:endParaRPr lang="es-MX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MX" sz="2000" b="1" dirty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algn="ctr"/>
            <a:endParaRPr lang="es-MX" sz="2000" b="1" dirty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algn="ctr"/>
            <a:endParaRPr lang="es-MX" sz="2000" b="1" dirty="0" smtClean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algn="ctr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www.indetec.gob.mx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45" name="Picture 7" descr="TgC_mundo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601" y="4618198"/>
            <a:ext cx="681540" cy="72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1769423" y="1357388"/>
            <a:ext cx="5438899" cy="889166"/>
          </a:xfrm>
          <a:prstGeom prst="roundRect">
            <a:avLst/>
          </a:prstGeo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8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6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MX" sz="8800" b="1" dirty="0">
              <a:ln w="11430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6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23528" y="1775666"/>
            <a:ext cx="4251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1000  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SERVICIOS PERSONALES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3416" y="2167644"/>
            <a:ext cx="4756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2000  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MATERIALES Y SUMINISTROS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33418" y="2567754"/>
            <a:ext cx="611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3000  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SERVICIOS GENERALES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33416" y="2999802"/>
            <a:ext cx="8596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804863"/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4000  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TRANSFERENCIAS, ASIGNACIONES , SUBSIDIOS Y OTRAS    AYUDAS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33416" y="3658722"/>
            <a:ext cx="703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5000  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BIENES MUEBLES, INMUEBLES E INTANGIBLES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528" y="4090770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6000  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INVERSION PUBLICA</a:t>
            </a:r>
            <a:endParaRPr lang="es-MX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3419" y="4522818"/>
            <a:ext cx="7692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7000  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INVERSIONES FINANCIERAS Y OTRAS PROVISIONES</a:t>
            </a:r>
            <a:endParaRPr lang="es-MX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62787" y="4954866"/>
            <a:ext cx="569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8000  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PARTICIPACIONES Y APORTACIONES</a:t>
            </a:r>
            <a:endParaRPr lang="es-MX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71790" y="5314906"/>
            <a:ext cx="3135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9000  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DEUDA PUBLICA</a:t>
            </a:r>
            <a:endParaRPr lang="es-MX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65018" y="968277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519596" y="1602487"/>
            <a:ext cx="7695745" cy="47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1900" b="1" u="sng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1000"/>
            </a:pPr>
            <a:r>
              <a:rPr lang="es-ES" sz="1900" b="1" dirty="0">
                <a:solidFill>
                  <a:srgbClr val="4D0068"/>
                </a:solidFill>
              </a:rPr>
              <a:t> SERVICIOS PERSONALES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1900" dirty="0"/>
              <a:t>	</a:t>
            </a:r>
            <a:r>
              <a:rPr lang="es-ES" sz="1900" dirty="0">
                <a:solidFill>
                  <a:srgbClr val="FF0000"/>
                </a:solidFill>
              </a:rPr>
              <a:t>Remuneraciones del personal </a:t>
            </a:r>
            <a:r>
              <a:rPr lang="es-ES" sz="1900" dirty="0"/>
              <a:t>tales como: sueldos, salarios, dietas, honorarios asimilables al salario, prestaciones y gastos de seguridad social</a:t>
            </a:r>
            <a:endParaRPr lang="es-ES" sz="1900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1900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2000"/>
            </a:pPr>
            <a:r>
              <a:rPr lang="es-ES" sz="1900" b="1" dirty="0">
                <a:solidFill>
                  <a:srgbClr val="4D0068"/>
                </a:solidFill>
              </a:rPr>
              <a:t> MATERIALES Y SUMINISTROS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sz="1900" dirty="0"/>
              <a:t>	Asignaciones destinadas a la adquisición de toda clase de insumos y suministros requeridos para la prestación de bienes y servicios públicos y </a:t>
            </a:r>
            <a:r>
              <a:rPr lang="es-ES" sz="1900" dirty="0">
                <a:solidFill>
                  <a:srgbClr val="FF0000"/>
                </a:solidFill>
              </a:rPr>
              <a:t>para el desempeño de las actividades administrativas</a:t>
            </a:r>
            <a:endParaRPr lang="es-ES" sz="19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1900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3000"/>
            </a:pPr>
            <a:r>
              <a:rPr lang="es-ES" sz="1900" b="1" dirty="0">
                <a:solidFill>
                  <a:srgbClr val="4D0068"/>
                </a:solidFill>
              </a:rPr>
              <a:t> SERVICIOS GENERALES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sz="1900" dirty="0"/>
              <a:t>	Asignaciones destinadas a cubrir el costo de todo tipo de </a:t>
            </a:r>
            <a:r>
              <a:rPr lang="es-ES" sz="1900" dirty="0">
                <a:solidFill>
                  <a:srgbClr val="FF0000"/>
                </a:solidFill>
              </a:rPr>
              <a:t>servicios que se contraten</a:t>
            </a:r>
            <a:r>
              <a:rPr lang="es-ES" sz="1900" dirty="0"/>
              <a:t> con particulares o instituciones del propio sector público; así como los servicios oficiales requeridos para el desempeño de actividades vinculadas con la función </a:t>
            </a:r>
            <a:r>
              <a:rPr lang="es-ES" sz="1900" dirty="0" smtClean="0"/>
              <a:t>pública</a:t>
            </a:r>
            <a:r>
              <a:rPr lang="es-ES" b="1" dirty="0">
                <a:solidFill>
                  <a:srgbClr val="4D0068"/>
                </a:solidFill>
              </a:rPr>
              <a:t>.</a:t>
            </a:r>
            <a:endParaRPr lang="es-ES" sz="1900" b="1" dirty="0">
              <a:solidFill>
                <a:srgbClr val="4D0068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768" y="932652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20209" y="1578685"/>
            <a:ext cx="7795131" cy="494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3200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4000"/>
            </a:pPr>
            <a:r>
              <a:rPr lang="es-ES" b="1" dirty="0">
                <a:solidFill>
                  <a:srgbClr val="4D0068"/>
                </a:solidFill>
              </a:rPr>
              <a:t>  TRANSFERENCIAS, ASIGNACIONES, SUBSIDIOS Y OTRAS AYUDAS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en forma directa o indirecta a los sectores público, privado y externo, organismos y empresas paraestatales y apoyos como parte de su política económica y social, ...</a:t>
            </a:r>
            <a:endParaRPr lang="es-ES" b="1" dirty="0">
              <a:solidFill>
                <a:srgbClr val="4D0068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5000"/>
            </a:pPr>
            <a:r>
              <a:rPr lang="es-ES" b="1" dirty="0">
                <a:solidFill>
                  <a:srgbClr val="4D0068"/>
                </a:solidFill>
              </a:rPr>
              <a:t>  BIENES MUEBLES, INMUEBLES E INTANGIBLES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Agrupa las asignaciones destinadas a la adquisición de toda clase de bienes muebles, inmuebles e intangibles, requeridos en el desempeño de las actividades de los entes públicos. Incluye los pagos por adjudicación, expropiación e indemnización de bienes muebles e inmuebles a favor del Gobierno.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6000"/>
            </a:pPr>
            <a:r>
              <a:rPr lang="es-ES" b="1" dirty="0">
                <a:solidFill>
                  <a:srgbClr val="4D0068"/>
                </a:solidFill>
              </a:rPr>
              <a:t>  INVERSIÓN PÚBLICA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	Asignaciones destinadas a obras y proyectos productivos y acciones de fomento. Incluye los gastos en estudios de pre-inversión y preparación del proyecto.</a:t>
            </a:r>
            <a:endParaRPr lang="es-MX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6000"/>
            </a:pPr>
            <a:endParaRPr lang="es-ES" b="1" dirty="0">
              <a:solidFill>
                <a:srgbClr val="4D006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lain" startAt="6000"/>
            </a:pPr>
            <a:endParaRPr lang="es-ES" b="1" dirty="0">
              <a:solidFill>
                <a:srgbClr val="4D0068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768" y="932652"/>
            <a:ext cx="711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CLASIFICADOR POR OBJETO DEL GASTO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icreson.gob.mx/PAGINANUEVA/images/indetec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7644" y="6200174"/>
            <a:ext cx="935320" cy="2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b="1" dirty="0" smtClean="0"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ala de reuniones Ion">
  <a:themeElements>
    <a:clrScheme name="Personalizado 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70C0"/>
      </a:hlink>
      <a:folHlink>
        <a:srgbClr val="0070C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15006</TotalTime>
  <Words>3052</Words>
  <Application>Microsoft Office PowerPoint</Application>
  <PresentationFormat>Presentación en pantalla (4:3)</PresentationFormat>
  <Paragraphs>779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67</vt:i4>
      </vt:variant>
    </vt:vector>
  </HeadingPairs>
  <TitlesOfParts>
    <vt:vector size="70" baseType="lpstr">
      <vt:lpstr>Diseño personalizado</vt:lpstr>
      <vt:lpstr>Tema de Office</vt:lpstr>
      <vt:lpstr>Sala de reuniones Ion</vt:lpstr>
      <vt:lpstr>TALLER DE EJCUCION DEL GASTO CORREINTE</vt:lpstr>
      <vt:lpstr>Contenido </vt:lpstr>
      <vt:lpstr>Que los participantes comprendan la  finalidad y aplicación de los Clasificadores Presupuestarios  de  Egresos  Públicos e identifiquen el vinculo Contable/Presupuestal y puedan así aplicar los conocimientos adquiridos en el desarrollo de ejercicios prácticos</vt:lpstr>
      <vt:lpstr>Diapositiva 4</vt:lpstr>
      <vt:lpstr>CLASIFICADOR POR OBJETO DEL GASTO (COG)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CLASIFICADOR POR TIPO DE GASTO</vt:lpstr>
      <vt:lpstr>Diapositiva 23</vt:lpstr>
      <vt:lpstr>EJERCICIOS PRACTICOS 1 </vt:lpstr>
      <vt:lpstr>PLAN DE CUENTAS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EJERCICIO PRACTICO 2 </vt:lpstr>
      <vt:lpstr>MOMENTOS CONTABLES DE LOS EGRESOS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EJERCICIOS PRACTICOS 3 y 4 </vt:lpstr>
      <vt:lpstr>Diapositiva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pgutierrez</dc:creator>
  <cp:lastModifiedBy>Usuario</cp:lastModifiedBy>
  <cp:revision>1338</cp:revision>
  <dcterms:created xsi:type="dcterms:W3CDTF">2008-12-08T21:09:29Z</dcterms:created>
  <dcterms:modified xsi:type="dcterms:W3CDTF">2015-05-29T18:21:01Z</dcterms:modified>
</cp:coreProperties>
</file>