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4" r:id="rId1"/>
    <p:sldMasterId id="2147484405" r:id="rId2"/>
  </p:sldMasterIdLst>
  <p:notesMasterIdLst>
    <p:notesMasterId r:id="rId78"/>
  </p:notesMasterIdLst>
  <p:handoutMasterIdLst>
    <p:handoutMasterId r:id="rId79"/>
  </p:handoutMasterIdLst>
  <p:sldIdLst>
    <p:sldId id="666" r:id="rId3"/>
    <p:sldId id="361" r:id="rId4"/>
    <p:sldId id="381" r:id="rId5"/>
    <p:sldId id="383" r:id="rId6"/>
    <p:sldId id="813" r:id="rId7"/>
    <p:sldId id="814" r:id="rId8"/>
    <p:sldId id="739" r:id="rId9"/>
    <p:sldId id="808" r:id="rId10"/>
    <p:sldId id="809" r:id="rId11"/>
    <p:sldId id="803" r:id="rId12"/>
    <p:sldId id="816" r:id="rId13"/>
    <p:sldId id="806" r:id="rId14"/>
    <p:sldId id="807" r:id="rId15"/>
    <p:sldId id="812" r:id="rId16"/>
    <p:sldId id="740" r:id="rId17"/>
    <p:sldId id="741" r:id="rId18"/>
    <p:sldId id="590" r:id="rId19"/>
    <p:sldId id="785" r:id="rId20"/>
    <p:sldId id="770" r:id="rId21"/>
    <p:sldId id="771" r:id="rId22"/>
    <p:sldId id="772" r:id="rId23"/>
    <p:sldId id="774" r:id="rId24"/>
    <p:sldId id="775" r:id="rId25"/>
    <p:sldId id="786" r:id="rId26"/>
    <p:sldId id="787" r:id="rId27"/>
    <p:sldId id="776" r:id="rId28"/>
    <p:sldId id="779" r:id="rId29"/>
    <p:sldId id="780" r:id="rId30"/>
    <p:sldId id="788" r:id="rId31"/>
    <p:sldId id="781" r:id="rId32"/>
    <p:sldId id="784" r:id="rId33"/>
    <p:sldId id="745" r:id="rId34"/>
    <p:sldId id="746" r:id="rId35"/>
    <p:sldId id="582" r:id="rId36"/>
    <p:sldId id="832" r:id="rId37"/>
    <p:sldId id="676" r:id="rId38"/>
    <p:sldId id="744" r:id="rId39"/>
    <p:sldId id="766" r:id="rId40"/>
    <p:sldId id="737" r:id="rId41"/>
    <p:sldId id="747" r:id="rId42"/>
    <p:sldId id="754" r:id="rId43"/>
    <p:sldId id="762" r:id="rId44"/>
    <p:sldId id="760" r:id="rId45"/>
    <p:sldId id="757" r:id="rId46"/>
    <p:sldId id="758" r:id="rId47"/>
    <p:sldId id="759" r:id="rId48"/>
    <p:sldId id="761" r:id="rId49"/>
    <p:sldId id="763" r:id="rId50"/>
    <p:sldId id="767" r:id="rId51"/>
    <p:sldId id="769" r:id="rId52"/>
    <p:sldId id="801" r:id="rId53"/>
    <p:sldId id="802" r:id="rId54"/>
    <p:sldId id="751" r:id="rId55"/>
    <p:sldId id="817" r:id="rId56"/>
    <p:sldId id="764" r:id="rId57"/>
    <p:sldId id="765" r:id="rId58"/>
    <p:sldId id="793" r:id="rId59"/>
    <p:sldId id="789" r:id="rId60"/>
    <p:sldId id="790" r:id="rId61"/>
    <p:sldId id="791" r:id="rId62"/>
    <p:sldId id="715" r:id="rId63"/>
    <p:sldId id="818" r:id="rId64"/>
    <p:sldId id="819" r:id="rId65"/>
    <p:sldId id="820" r:id="rId66"/>
    <p:sldId id="830" r:id="rId67"/>
    <p:sldId id="821" r:id="rId68"/>
    <p:sldId id="822" r:id="rId69"/>
    <p:sldId id="823" r:id="rId70"/>
    <p:sldId id="824" r:id="rId71"/>
    <p:sldId id="825" r:id="rId72"/>
    <p:sldId id="826" r:id="rId73"/>
    <p:sldId id="827" r:id="rId74"/>
    <p:sldId id="828" r:id="rId75"/>
    <p:sldId id="829" r:id="rId76"/>
    <p:sldId id="655" r:id="rId77"/>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1" clrIdx="0">
    <p:extLst>
      <p:ext uri="{19B8F6BF-5375-455C-9EA6-DF929625EA0E}">
        <p15:presenceInfo xmlns=""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00080"/>
    <a:srgbClr val="66CCFF"/>
    <a:srgbClr val="ACC777"/>
    <a:srgbClr val="00FFFF"/>
    <a:srgbClr val="996600"/>
    <a:srgbClr val="CC9900"/>
    <a:srgbClr val="AEE0C2"/>
    <a:srgbClr val="33CC33"/>
    <a:srgbClr val="003300"/>
    <a:srgbClr val="BBD18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881" autoAdjust="0"/>
    <p:restoredTop sz="98804" autoAdjust="0"/>
  </p:normalViewPr>
  <p:slideViewPr>
    <p:cSldViewPr snapToGrid="0">
      <p:cViewPr varScale="1">
        <p:scale>
          <a:sx n="90" d="100"/>
          <a:sy n="90" d="100"/>
        </p:scale>
        <p:origin x="-81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792" y="-9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diagrams/_rels/data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6E483-8609-4BB6-BD57-F36892C926D8}"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MX"/>
        </a:p>
      </dgm:t>
    </dgm:pt>
    <dgm:pt modelId="{651922A8-D36A-40B0-851A-4A8EADB7E5D0}">
      <dgm:prSet phldrT="[Texto]"/>
      <dgm:spPr>
        <a:solidFill>
          <a:schemeClr val="accent1">
            <a:lumMod val="50000"/>
          </a:schemeClr>
        </a:solidFill>
      </dgm:spPr>
      <dgm:t>
        <a:bodyPr/>
        <a:lstStyle/>
        <a:p>
          <a:pPr algn="just"/>
          <a:r>
            <a:rPr lang="es-MX" dirty="0" smtClean="0">
              <a:latin typeface="+mn-lt"/>
            </a:rPr>
            <a:t>Activo</a:t>
          </a:r>
          <a:endParaRPr lang="es-MX" dirty="0">
            <a:latin typeface="+mn-lt"/>
          </a:endParaRPr>
        </a:p>
      </dgm:t>
    </dgm:pt>
    <dgm:pt modelId="{CBEA0721-7789-4686-86A8-B6CE9486FE18}" type="parTrans" cxnId="{27BFC520-9829-494A-AB77-0241F805DC0F}">
      <dgm:prSet/>
      <dgm:spPr/>
      <dgm:t>
        <a:bodyPr/>
        <a:lstStyle/>
        <a:p>
          <a:pPr algn="just"/>
          <a:endParaRPr lang="es-MX"/>
        </a:p>
      </dgm:t>
    </dgm:pt>
    <dgm:pt modelId="{18BF7EEE-D85D-49D5-AC51-FE10B2552300}" type="sibTrans" cxnId="{27BFC520-9829-494A-AB77-0241F805DC0F}">
      <dgm:prSet/>
      <dgm:spPr/>
      <dgm:t>
        <a:bodyPr/>
        <a:lstStyle/>
        <a:p>
          <a:pPr algn="just"/>
          <a:endParaRPr lang="es-MX"/>
        </a:p>
      </dgm:t>
    </dgm:pt>
    <dgm:pt modelId="{AE712C90-420D-4057-A6CC-6F54CE006CAD}">
      <dgm:prSet custT="1"/>
      <dgm:spPr/>
      <dgm:t>
        <a:bodyPr/>
        <a:lstStyle/>
        <a:p>
          <a:pPr algn="l"/>
          <a:r>
            <a:rPr lang="es-MX" sz="2400" b="1" dirty="0" smtClean="0">
              <a:solidFill>
                <a:schemeClr val="accent5">
                  <a:lumMod val="50000"/>
                </a:schemeClr>
              </a:solidFill>
              <a:latin typeface="+mn-lt"/>
              <a:cs typeface="Arial" pitchFamily="34" charset="0"/>
            </a:rPr>
            <a:t>-Recurso controlado por un ente público.</a:t>
          </a:r>
        </a:p>
        <a:p>
          <a:pPr algn="l"/>
          <a:r>
            <a:rPr lang="es-MX" sz="2400" b="1" dirty="0" smtClean="0">
              <a:solidFill>
                <a:schemeClr val="accent5">
                  <a:lumMod val="50000"/>
                </a:schemeClr>
              </a:solidFill>
              <a:latin typeface="+mn-lt"/>
              <a:cs typeface="Arial" pitchFamily="34" charset="0"/>
            </a:rPr>
            <a:t>-Identificado </a:t>
          </a:r>
        </a:p>
        <a:p>
          <a:pPr algn="l"/>
          <a:r>
            <a:rPr lang="es-MX" sz="2400" b="1" dirty="0" smtClean="0">
              <a:solidFill>
                <a:schemeClr val="accent5">
                  <a:lumMod val="50000"/>
                </a:schemeClr>
              </a:solidFill>
              <a:latin typeface="+mn-lt"/>
              <a:cs typeface="Arial" pitchFamily="34" charset="0"/>
            </a:rPr>
            <a:t>-Cuantificado en términos monetarios</a:t>
          </a:r>
        </a:p>
        <a:p>
          <a:pPr algn="l"/>
          <a:r>
            <a:rPr lang="es-MX" sz="2400" b="1" dirty="0" smtClean="0">
              <a:solidFill>
                <a:schemeClr val="accent5">
                  <a:lumMod val="50000"/>
                </a:schemeClr>
              </a:solidFill>
              <a:latin typeface="+mn-lt"/>
              <a:cs typeface="Arial" pitchFamily="34" charset="0"/>
            </a:rPr>
            <a:t>-Se esperan beneficios </a:t>
          </a:r>
          <a:r>
            <a:rPr lang="es-MX" sz="2400" b="1" dirty="0" smtClean="0">
              <a:solidFill>
                <a:schemeClr val="tx2">
                  <a:lumMod val="50000"/>
                </a:schemeClr>
              </a:solidFill>
              <a:latin typeface="+mn-lt"/>
              <a:cs typeface="Arial" pitchFamily="34" charset="0"/>
            </a:rPr>
            <a:t>futuros</a:t>
          </a:r>
        </a:p>
        <a:p>
          <a:pPr algn="l"/>
          <a:r>
            <a:rPr lang="es-MX" sz="2400" b="1" dirty="0" smtClean="0">
              <a:solidFill>
                <a:schemeClr val="accent5">
                  <a:lumMod val="50000"/>
                </a:schemeClr>
              </a:solidFill>
              <a:latin typeface="+mn-lt"/>
              <a:cs typeface="Arial" pitchFamily="34" charset="0"/>
            </a:rPr>
            <a:t>-Derivado de operaciones ocurridas en el pasado</a:t>
          </a:r>
          <a:endParaRPr lang="es-MX" sz="2000" dirty="0">
            <a:latin typeface="+mn-lt"/>
          </a:endParaRPr>
        </a:p>
      </dgm:t>
    </dgm:pt>
    <dgm:pt modelId="{A24B15B8-8D09-4F77-80E8-6D0461EF4757}" type="parTrans" cxnId="{ECC90A80-9040-4B61-A620-B6F36947EBEC}">
      <dgm:prSet/>
      <dgm:spPr/>
      <dgm:t>
        <a:bodyPr/>
        <a:lstStyle/>
        <a:p>
          <a:pPr algn="just"/>
          <a:endParaRPr lang="es-MX"/>
        </a:p>
      </dgm:t>
    </dgm:pt>
    <dgm:pt modelId="{218B49FB-200E-443F-8EE8-265BED5B8485}" type="sibTrans" cxnId="{ECC90A80-9040-4B61-A620-B6F36947EBEC}">
      <dgm:prSet/>
      <dgm:spPr/>
      <dgm:t>
        <a:bodyPr/>
        <a:lstStyle/>
        <a:p>
          <a:pPr algn="just"/>
          <a:endParaRPr lang="es-MX"/>
        </a:p>
      </dgm:t>
    </dgm:pt>
    <dgm:pt modelId="{C8CC44FA-7152-4869-91F0-1A7343F730EF}" type="pres">
      <dgm:prSet presAssocID="{E436E483-8609-4BB6-BD57-F36892C926D8}" presName="theList" presStyleCnt="0">
        <dgm:presLayoutVars>
          <dgm:dir/>
          <dgm:animLvl val="lvl"/>
          <dgm:resizeHandles val="exact"/>
        </dgm:presLayoutVars>
      </dgm:prSet>
      <dgm:spPr/>
      <dgm:t>
        <a:bodyPr/>
        <a:lstStyle/>
        <a:p>
          <a:endParaRPr lang="es-MX"/>
        </a:p>
      </dgm:t>
    </dgm:pt>
    <dgm:pt modelId="{E5A027B3-993A-4835-AC39-E21FA69968F9}" type="pres">
      <dgm:prSet presAssocID="{651922A8-D36A-40B0-851A-4A8EADB7E5D0}" presName="compNode" presStyleCnt="0"/>
      <dgm:spPr/>
    </dgm:pt>
    <dgm:pt modelId="{7055FBCA-E647-4A22-9E50-BF51AA352529}" type="pres">
      <dgm:prSet presAssocID="{651922A8-D36A-40B0-851A-4A8EADB7E5D0}" presName="noGeometry" presStyleCnt="0"/>
      <dgm:spPr/>
    </dgm:pt>
    <dgm:pt modelId="{26CD6A7D-59D3-4B1E-8854-5D495C664BA0}" type="pres">
      <dgm:prSet presAssocID="{651922A8-D36A-40B0-851A-4A8EADB7E5D0}" presName="childTextVisible" presStyleLbl="bgAccFollowNode1" presStyleIdx="0" presStyleCnt="1" custScaleX="119415" custScaleY="104642">
        <dgm:presLayoutVars>
          <dgm:bulletEnabled val="1"/>
        </dgm:presLayoutVars>
      </dgm:prSet>
      <dgm:spPr/>
      <dgm:t>
        <a:bodyPr/>
        <a:lstStyle/>
        <a:p>
          <a:endParaRPr lang="es-MX"/>
        </a:p>
      </dgm:t>
    </dgm:pt>
    <dgm:pt modelId="{C68191C2-A4E3-461D-A7DC-0B489F627890}" type="pres">
      <dgm:prSet presAssocID="{651922A8-D36A-40B0-851A-4A8EADB7E5D0}" presName="childTextHidden" presStyleLbl="bgAccFollowNode1" presStyleIdx="0" presStyleCnt="1"/>
      <dgm:spPr/>
      <dgm:t>
        <a:bodyPr/>
        <a:lstStyle/>
        <a:p>
          <a:endParaRPr lang="es-MX"/>
        </a:p>
      </dgm:t>
    </dgm:pt>
    <dgm:pt modelId="{FCDC86FC-607A-4561-8EF8-6A06809D4682}" type="pres">
      <dgm:prSet presAssocID="{651922A8-D36A-40B0-851A-4A8EADB7E5D0}" presName="parentText" presStyleLbl="node1" presStyleIdx="0" presStyleCnt="1" custScaleX="81139" custScaleY="86534" custLinFactNeighborX="-4578" custLinFactNeighborY="-654">
        <dgm:presLayoutVars>
          <dgm:chMax val="1"/>
          <dgm:bulletEnabled val="1"/>
        </dgm:presLayoutVars>
      </dgm:prSet>
      <dgm:spPr/>
      <dgm:t>
        <a:bodyPr/>
        <a:lstStyle/>
        <a:p>
          <a:endParaRPr lang="es-MX"/>
        </a:p>
      </dgm:t>
    </dgm:pt>
  </dgm:ptLst>
  <dgm:cxnLst>
    <dgm:cxn modelId="{29F0CC37-5391-4B2E-B31D-756966E40491}" type="presOf" srcId="{AE712C90-420D-4057-A6CC-6F54CE006CAD}" destId="{C68191C2-A4E3-461D-A7DC-0B489F627890}" srcOrd="1" destOrd="0" presId="urn:microsoft.com/office/officeart/2005/8/layout/hProcess6"/>
    <dgm:cxn modelId="{E4F48F99-0AFE-4C26-BE96-77EF0E8E75A4}" type="presOf" srcId="{E436E483-8609-4BB6-BD57-F36892C926D8}" destId="{C8CC44FA-7152-4869-91F0-1A7343F730EF}" srcOrd="0" destOrd="0" presId="urn:microsoft.com/office/officeart/2005/8/layout/hProcess6"/>
    <dgm:cxn modelId="{695322A8-E4BF-4A8E-A852-940EC48DAAF0}" type="presOf" srcId="{651922A8-D36A-40B0-851A-4A8EADB7E5D0}" destId="{FCDC86FC-607A-4561-8EF8-6A06809D4682}" srcOrd="0" destOrd="0" presId="urn:microsoft.com/office/officeart/2005/8/layout/hProcess6"/>
    <dgm:cxn modelId="{ECC90A80-9040-4B61-A620-B6F36947EBEC}" srcId="{651922A8-D36A-40B0-851A-4A8EADB7E5D0}" destId="{AE712C90-420D-4057-A6CC-6F54CE006CAD}" srcOrd="0" destOrd="0" parTransId="{A24B15B8-8D09-4F77-80E8-6D0461EF4757}" sibTransId="{218B49FB-200E-443F-8EE8-265BED5B8485}"/>
    <dgm:cxn modelId="{27BFC520-9829-494A-AB77-0241F805DC0F}" srcId="{E436E483-8609-4BB6-BD57-F36892C926D8}" destId="{651922A8-D36A-40B0-851A-4A8EADB7E5D0}" srcOrd="0" destOrd="0" parTransId="{CBEA0721-7789-4686-86A8-B6CE9486FE18}" sibTransId="{18BF7EEE-D85D-49D5-AC51-FE10B2552300}"/>
    <dgm:cxn modelId="{6D305A31-559B-4415-BF6D-29DDC0650D81}" type="presOf" srcId="{AE712C90-420D-4057-A6CC-6F54CE006CAD}" destId="{26CD6A7D-59D3-4B1E-8854-5D495C664BA0}" srcOrd="0" destOrd="0" presId="urn:microsoft.com/office/officeart/2005/8/layout/hProcess6"/>
    <dgm:cxn modelId="{B4EB09B3-7D59-41E9-84E5-288A27327CD5}" type="presParOf" srcId="{C8CC44FA-7152-4869-91F0-1A7343F730EF}" destId="{E5A027B3-993A-4835-AC39-E21FA69968F9}" srcOrd="0" destOrd="0" presId="urn:microsoft.com/office/officeart/2005/8/layout/hProcess6"/>
    <dgm:cxn modelId="{6AAC0564-313A-4509-855E-16738ADE7C0B}" type="presParOf" srcId="{E5A027B3-993A-4835-AC39-E21FA69968F9}" destId="{7055FBCA-E647-4A22-9E50-BF51AA352529}" srcOrd="0" destOrd="0" presId="urn:microsoft.com/office/officeart/2005/8/layout/hProcess6"/>
    <dgm:cxn modelId="{17484142-FD33-4918-A7FC-C96B58198919}" type="presParOf" srcId="{E5A027B3-993A-4835-AC39-E21FA69968F9}" destId="{26CD6A7D-59D3-4B1E-8854-5D495C664BA0}" srcOrd="1" destOrd="0" presId="urn:microsoft.com/office/officeart/2005/8/layout/hProcess6"/>
    <dgm:cxn modelId="{170FFF21-B34D-4BD2-AE56-23CC84BC1529}" type="presParOf" srcId="{E5A027B3-993A-4835-AC39-E21FA69968F9}" destId="{C68191C2-A4E3-461D-A7DC-0B489F627890}" srcOrd="2" destOrd="0" presId="urn:microsoft.com/office/officeart/2005/8/layout/hProcess6"/>
    <dgm:cxn modelId="{5EB8B771-D2AA-4C34-A7D3-BBE37AE25629}" type="presParOf" srcId="{E5A027B3-993A-4835-AC39-E21FA69968F9}" destId="{FCDC86FC-607A-4561-8EF8-6A06809D4682}" srcOrd="3" destOrd="0" presId="urn:microsoft.com/office/officeart/2005/8/layout/hProcess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5EB118-269A-4082-B58B-AA65387329DB}" type="doc">
      <dgm:prSet loTypeId="urn:microsoft.com/office/officeart/2005/8/layout/hierarchy4" loCatId="list" qsTypeId="urn:microsoft.com/office/officeart/2005/8/quickstyle/3d3" qsCatId="3D" csTypeId="urn:microsoft.com/office/officeart/2005/8/colors/colorful3" csCatId="colorful" phldr="1"/>
      <dgm:spPr/>
      <dgm:t>
        <a:bodyPr/>
        <a:lstStyle/>
        <a:p>
          <a:endParaRPr lang="es-MX"/>
        </a:p>
      </dgm:t>
    </dgm:pt>
    <dgm:pt modelId="{75526051-C2C8-40EB-973D-93448995890B}">
      <dgm:prSet custT="1">
        <dgm:style>
          <a:lnRef idx="2">
            <a:schemeClr val="accent2"/>
          </a:lnRef>
          <a:fillRef idx="1">
            <a:schemeClr val="lt1"/>
          </a:fillRef>
          <a:effectRef idx="0">
            <a:schemeClr val="accent2"/>
          </a:effectRef>
          <a:fontRef idx="minor">
            <a:schemeClr val="dk1"/>
          </a:fontRef>
        </dgm:style>
      </dgm:prSet>
      <dgm:spPr>
        <a:noFill/>
        <a:ln>
          <a:noFill/>
        </a:ln>
      </dgm:spPr>
      <dgm:t>
        <a:bodyPr/>
        <a:lstStyle/>
        <a:p>
          <a:pPr algn="just"/>
          <a:r>
            <a:rPr lang="es-ES" sz="1800" b="0" dirty="0" smtClean="0">
              <a:solidFill>
                <a:schemeClr val="tx2">
                  <a:lumMod val="50000"/>
                </a:schemeClr>
              </a:solidFill>
            </a:rPr>
            <a:t>En este caso, cuando se concluya la obra, se deberá transferir el saldo de la cuenta de construcciones en proceso a la cuenta de bienes inmuebles o infraestructura que corresponda.</a:t>
          </a:r>
          <a:endParaRPr lang="es-MX" sz="1800" b="0" dirty="0">
            <a:solidFill>
              <a:schemeClr val="tx2">
                <a:lumMod val="50000"/>
              </a:schemeClr>
            </a:solidFill>
          </a:endParaRPr>
        </a:p>
      </dgm:t>
    </dgm:pt>
    <dgm:pt modelId="{ECA96D7F-7803-4B7E-8EE3-1051D86F61C2}" type="parTrans" cxnId="{9DE10D7F-B943-4D9C-BCE2-C7144DC35414}">
      <dgm:prSet/>
      <dgm:spPr/>
      <dgm:t>
        <a:bodyPr/>
        <a:lstStyle/>
        <a:p>
          <a:endParaRPr lang="es-MX"/>
        </a:p>
      </dgm:t>
    </dgm:pt>
    <dgm:pt modelId="{FEF3B440-F456-49D0-ACBC-2E3E9F6F26D0}" type="sibTrans" cxnId="{9DE10D7F-B943-4D9C-BCE2-C7144DC35414}">
      <dgm:prSet/>
      <dgm:spPr/>
      <dgm:t>
        <a:bodyPr/>
        <a:lstStyle/>
        <a:p>
          <a:endParaRPr lang="es-MX"/>
        </a:p>
      </dgm:t>
    </dgm:pt>
    <dgm:pt modelId="{13AD1C5E-689B-4802-A5A1-BA54CCFBD896}" type="pres">
      <dgm:prSet presAssocID="{125EB118-269A-4082-B58B-AA65387329DB}" presName="Name0" presStyleCnt="0">
        <dgm:presLayoutVars>
          <dgm:chPref val="1"/>
          <dgm:dir/>
          <dgm:animOne val="branch"/>
          <dgm:animLvl val="lvl"/>
          <dgm:resizeHandles/>
        </dgm:presLayoutVars>
      </dgm:prSet>
      <dgm:spPr/>
      <dgm:t>
        <a:bodyPr/>
        <a:lstStyle/>
        <a:p>
          <a:endParaRPr lang="es-MX"/>
        </a:p>
      </dgm:t>
    </dgm:pt>
    <dgm:pt modelId="{084A90F1-5D78-474E-B9DB-A2ED030BCF29}" type="pres">
      <dgm:prSet presAssocID="{75526051-C2C8-40EB-973D-93448995890B}" presName="vertOne" presStyleCnt="0"/>
      <dgm:spPr/>
    </dgm:pt>
    <dgm:pt modelId="{37932AB4-7343-457A-8DB5-5BB2FCDE8373}" type="pres">
      <dgm:prSet presAssocID="{75526051-C2C8-40EB-973D-93448995890B}" presName="txOne" presStyleLbl="node0" presStyleIdx="0" presStyleCnt="1" custLinFactNeighborY="-487">
        <dgm:presLayoutVars>
          <dgm:chPref val="3"/>
        </dgm:presLayoutVars>
      </dgm:prSet>
      <dgm:spPr/>
      <dgm:t>
        <a:bodyPr/>
        <a:lstStyle/>
        <a:p>
          <a:endParaRPr lang="es-MX"/>
        </a:p>
      </dgm:t>
    </dgm:pt>
    <dgm:pt modelId="{66D0318A-F33A-46D7-9A13-346B84AF9687}" type="pres">
      <dgm:prSet presAssocID="{75526051-C2C8-40EB-973D-93448995890B}" presName="horzOne" presStyleCnt="0"/>
      <dgm:spPr/>
    </dgm:pt>
  </dgm:ptLst>
  <dgm:cxnLst>
    <dgm:cxn modelId="{18005363-8E08-46DD-95F1-03C37DE843B5}" type="presOf" srcId="{75526051-C2C8-40EB-973D-93448995890B}" destId="{37932AB4-7343-457A-8DB5-5BB2FCDE8373}" srcOrd="0" destOrd="0" presId="urn:microsoft.com/office/officeart/2005/8/layout/hierarchy4"/>
    <dgm:cxn modelId="{9DE10D7F-B943-4D9C-BCE2-C7144DC35414}" srcId="{125EB118-269A-4082-B58B-AA65387329DB}" destId="{75526051-C2C8-40EB-973D-93448995890B}" srcOrd="0" destOrd="0" parTransId="{ECA96D7F-7803-4B7E-8EE3-1051D86F61C2}" sibTransId="{FEF3B440-F456-49D0-ACBC-2E3E9F6F26D0}"/>
    <dgm:cxn modelId="{5C754624-C788-4C9D-B8B9-DFCFCF24441E}" type="presOf" srcId="{125EB118-269A-4082-B58B-AA65387329DB}" destId="{13AD1C5E-689B-4802-A5A1-BA54CCFBD896}" srcOrd="0" destOrd="0" presId="urn:microsoft.com/office/officeart/2005/8/layout/hierarchy4"/>
    <dgm:cxn modelId="{AB1A96B5-0C49-4278-92D9-F33F9B8D6DF0}" type="presParOf" srcId="{13AD1C5E-689B-4802-A5A1-BA54CCFBD896}" destId="{084A90F1-5D78-474E-B9DB-A2ED030BCF29}" srcOrd="0" destOrd="0" presId="urn:microsoft.com/office/officeart/2005/8/layout/hierarchy4"/>
    <dgm:cxn modelId="{D115D6D8-FDE4-4C21-A76B-73F71FD2D333}" type="presParOf" srcId="{084A90F1-5D78-474E-B9DB-A2ED030BCF29}" destId="{37932AB4-7343-457A-8DB5-5BB2FCDE8373}" srcOrd="0" destOrd="0" presId="urn:microsoft.com/office/officeart/2005/8/layout/hierarchy4"/>
    <dgm:cxn modelId="{A0D5A12F-36E4-48BB-A2C2-A24D413E37E2}" type="presParOf" srcId="{084A90F1-5D78-474E-B9DB-A2ED030BCF29}" destId="{66D0318A-F33A-46D7-9A13-346B84AF9687}"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6F0070-F053-43A5-B4A5-6984CC344F58}" type="doc">
      <dgm:prSet loTypeId="urn:microsoft.com/office/officeart/2005/8/layout/equation2" loCatId="relationship" qsTypeId="urn:microsoft.com/office/officeart/2005/8/quickstyle/3d1" qsCatId="3D" csTypeId="urn:microsoft.com/office/officeart/2005/8/colors/colorful2" csCatId="colorful" phldr="1"/>
      <dgm:spPr/>
      <dgm:t>
        <a:bodyPr/>
        <a:lstStyle/>
        <a:p>
          <a:endParaRPr lang="es-MX"/>
        </a:p>
      </dgm:t>
    </dgm:pt>
    <dgm:pt modelId="{04E5657C-C888-43FC-A9C7-E4066A58172E}">
      <dgm:prSet phldrT="[Texto]" custT="1"/>
      <dgm:spPr/>
      <dgm:t>
        <a:bodyPr/>
        <a:lstStyle/>
        <a:p>
          <a:r>
            <a:rPr lang="es-ES" sz="1800" dirty="0" smtClean="0"/>
            <a:t>Los bienes muebles  cuyo costo unitario de adquisición sea menor a </a:t>
          </a:r>
          <a:endParaRPr lang="es-MX" sz="1800" dirty="0"/>
        </a:p>
      </dgm:t>
    </dgm:pt>
    <dgm:pt modelId="{75D3A31C-483E-4320-A32D-D3E18F8684DB}" type="parTrans" cxnId="{888BFDD5-2DCD-44B0-920C-0C382FF656B4}">
      <dgm:prSet/>
      <dgm:spPr/>
      <dgm:t>
        <a:bodyPr/>
        <a:lstStyle/>
        <a:p>
          <a:endParaRPr lang="es-MX"/>
        </a:p>
      </dgm:t>
    </dgm:pt>
    <dgm:pt modelId="{67098EE2-D831-4A99-AE7D-7C941DD9DCA0}" type="sibTrans" cxnId="{888BFDD5-2DCD-44B0-920C-0C382FF656B4}">
      <dgm:prSet/>
      <dgm:spPr/>
      <dgm:t>
        <a:bodyPr/>
        <a:lstStyle/>
        <a:p>
          <a:endParaRPr lang="es-MX"/>
        </a:p>
      </dgm:t>
    </dgm:pt>
    <dgm:pt modelId="{38C50A3B-6D45-4B1F-B294-7B4DD21FEC4D}">
      <dgm:prSet phldrT="[Texto]" custT="1"/>
      <dgm:spPr/>
      <dgm:t>
        <a:bodyPr/>
        <a:lstStyle/>
        <a:p>
          <a:r>
            <a:rPr lang="es-ES" sz="1800" dirty="0" smtClean="0"/>
            <a:t>Podrán registrarse contablemente como un gasto</a:t>
          </a:r>
          <a:endParaRPr lang="es-MX" sz="1800" dirty="0"/>
        </a:p>
      </dgm:t>
    </dgm:pt>
    <dgm:pt modelId="{090FE5A3-C5ED-4312-9B45-1E3651C1BEF3}" type="parTrans" cxnId="{4DED1B3E-8EC5-41BF-BEC6-70B81963EC85}">
      <dgm:prSet/>
      <dgm:spPr/>
      <dgm:t>
        <a:bodyPr/>
        <a:lstStyle/>
        <a:p>
          <a:endParaRPr lang="es-MX"/>
        </a:p>
      </dgm:t>
    </dgm:pt>
    <dgm:pt modelId="{18C2FBE9-FF64-44D0-8AA6-8B2225219275}" type="sibTrans" cxnId="{4DED1B3E-8EC5-41BF-BEC6-70B81963EC85}">
      <dgm:prSet/>
      <dgm:spPr/>
      <dgm:t>
        <a:bodyPr/>
        <a:lstStyle/>
        <a:p>
          <a:endParaRPr lang="es-MX"/>
        </a:p>
      </dgm:t>
    </dgm:pt>
    <dgm:pt modelId="{7B670163-67BB-44B9-AF4F-FC617CAC67A8}">
      <dgm:prSet phldrT="[Texto]"/>
      <dgm:spPr/>
      <dgm:t>
        <a:bodyPr/>
        <a:lstStyle/>
        <a:p>
          <a:r>
            <a:rPr lang="es-ES" dirty="0" smtClean="0"/>
            <a:t>35 días de salario mínimo vigente en el Distrito Federal</a:t>
          </a:r>
          <a:endParaRPr lang="es-MX" dirty="0"/>
        </a:p>
      </dgm:t>
    </dgm:pt>
    <dgm:pt modelId="{2575323C-0A0E-4523-86D1-B28BD1605FA0}" type="parTrans" cxnId="{992FFE4C-A8BD-4CF1-ABCB-2D0638B3EF39}">
      <dgm:prSet/>
      <dgm:spPr/>
      <dgm:t>
        <a:bodyPr/>
        <a:lstStyle/>
        <a:p>
          <a:endParaRPr lang="es-MX"/>
        </a:p>
      </dgm:t>
    </dgm:pt>
    <dgm:pt modelId="{245EBE8D-B439-4BC2-82BA-A3A69F7A9703}" type="sibTrans" cxnId="{992FFE4C-A8BD-4CF1-ABCB-2D0638B3EF39}">
      <dgm:prSet/>
      <dgm:spPr/>
      <dgm:t>
        <a:bodyPr/>
        <a:lstStyle/>
        <a:p>
          <a:endParaRPr lang="es-MX"/>
        </a:p>
      </dgm:t>
    </dgm:pt>
    <dgm:pt modelId="{CC304963-A48C-4DB5-9C1E-2B9E5B1B2000}" type="pres">
      <dgm:prSet presAssocID="{AD6F0070-F053-43A5-B4A5-6984CC344F58}" presName="Name0" presStyleCnt="0">
        <dgm:presLayoutVars>
          <dgm:dir/>
          <dgm:resizeHandles val="exact"/>
        </dgm:presLayoutVars>
      </dgm:prSet>
      <dgm:spPr/>
      <dgm:t>
        <a:bodyPr/>
        <a:lstStyle/>
        <a:p>
          <a:endParaRPr lang="es-MX"/>
        </a:p>
      </dgm:t>
    </dgm:pt>
    <dgm:pt modelId="{FDE75C30-5C19-470B-AA5C-EAC64574CD46}" type="pres">
      <dgm:prSet presAssocID="{AD6F0070-F053-43A5-B4A5-6984CC344F58}" presName="vNodes" presStyleCnt="0"/>
      <dgm:spPr/>
    </dgm:pt>
    <dgm:pt modelId="{CF8EF370-C654-47DE-8407-B60B7DEA3275}" type="pres">
      <dgm:prSet presAssocID="{04E5657C-C888-43FC-A9C7-E4066A58172E}" presName="node" presStyleLbl="node1" presStyleIdx="0" presStyleCnt="3" custScaleX="175566" custScaleY="167371">
        <dgm:presLayoutVars>
          <dgm:bulletEnabled val="1"/>
        </dgm:presLayoutVars>
      </dgm:prSet>
      <dgm:spPr/>
      <dgm:t>
        <a:bodyPr/>
        <a:lstStyle/>
        <a:p>
          <a:endParaRPr lang="es-MX"/>
        </a:p>
      </dgm:t>
    </dgm:pt>
    <dgm:pt modelId="{86448DD2-FD6D-41B3-917D-9236BED668D2}" type="pres">
      <dgm:prSet presAssocID="{67098EE2-D831-4A99-AE7D-7C941DD9DCA0}" presName="spacerT" presStyleCnt="0"/>
      <dgm:spPr/>
    </dgm:pt>
    <dgm:pt modelId="{58423745-6029-4EFF-803C-0291B0101D1D}" type="pres">
      <dgm:prSet presAssocID="{67098EE2-D831-4A99-AE7D-7C941DD9DCA0}" presName="sibTrans" presStyleLbl="sibTrans2D1" presStyleIdx="0" presStyleCnt="2" custScaleX="41991" custScaleY="22205"/>
      <dgm:spPr/>
      <dgm:t>
        <a:bodyPr/>
        <a:lstStyle/>
        <a:p>
          <a:endParaRPr lang="es-MX"/>
        </a:p>
      </dgm:t>
    </dgm:pt>
    <dgm:pt modelId="{40FDEA4C-4582-4BBD-BF45-502AD6DAE88C}" type="pres">
      <dgm:prSet presAssocID="{67098EE2-D831-4A99-AE7D-7C941DD9DCA0}" presName="spacerB" presStyleCnt="0"/>
      <dgm:spPr/>
    </dgm:pt>
    <dgm:pt modelId="{5BB13F13-5E4E-4B0E-812D-239A8B420296}" type="pres">
      <dgm:prSet presAssocID="{38C50A3B-6D45-4B1F-B294-7B4DD21FEC4D}" presName="node" presStyleLbl="node1" presStyleIdx="1" presStyleCnt="3" custScaleX="164054" custScaleY="155109">
        <dgm:presLayoutVars>
          <dgm:bulletEnabled val="1"/>
        </dgm:presLayoutVars>
      </dgm:prSet>
      <dgm:spPr/>
      <dgm:t>
        <a:bodyPr/>
        <a:lstStyle/>
        <a:p>
          <a:endParaRPr lang="es-MX"/>
        </a:p>
      </dgm:t>
    </dgm:pt>
    <dgm:pt modelId="{02B321D0-999A-49E2-82B7-A9A44C1335B1}" type="pres">
      <dgm:prSet presAssocID="{AD6F0070-F053-43A5-B4A5-6984CC344F58}" presName="sibTransLast" presStyleLbl="sibTrans2D1" presStyleIdx="1" presStyleCnt="2" custAng="1496199" custScaleX="141908" custScaleY="143861" custLinFactY="-64577" custLinFactNeighborX="3657" custLinFactNeighborY="-100000"/>
      <dgm:spPr/>
      <dgm:t>
        <a:bodyPr/>
        <a:lstStyle/>
        <a:p>
          <a:endParaRPr lang="es-MX"/>
        </a:p>
      </dgm:t>
    </dgm:pt>
    <dgm:pt modelId="{8BBC0E96-E3B4-4D6B-B9B4-E1B1754923FC}" type="pres">
      <dgm:prSet presAssocID="{AD6F0070-F053-43A5-B4A5-6984CC344F58}" presName="connectorText" presStyleLbl="sibTrans2D1" presStyleIdx="1" presStyleCnt="2"/>
      <dgm:spPr/>
      <dgm:t>
        <a:bodyPr/>
        <a:lstStyle/>
        <a:p>
          <a:endParaRPr lang="es-MX"/>
        </a:p>
      </dgm:t>
    </dgm:pt>
    <dgm:pt modelId="{74366AF0-2608-4F13-890E-B300ED012D19}" type="pres">
      <dgm:prSet presAssocID="{AD6F0070-F053-43A5-B4A5-6984CC344F58}" presName="lastNode" presStyleLbl="node1" presStyleIdx="2" presStyleCnt="3" custScaleX="84205" custScaleY="83227" custLinFactNeighborX="34953" custLinFactNeighborY="370">
        <dgm:presLayoutVars>
          <dgm:bulletEnabled val="1"/>
        </dgm:presLayoutVars>
      </dgm:prSet>
      <dgm:spPr/>
      <dgm:t>
        <a:bodyPr/>
        <a:lstStyle/>
        <a:p>
          <a:endParaRPr lang="es-MX"/>
        </a:p>
      </dgm:t>
    </dgm:pt>
  </dgm:ptLst>
  <dgm:cxnLst>
    <dgm:cxn modelId="{34620447-7428-4F09-AAE8-E51434E72280}" type="presOf" srcId="{18C2FBE9-FF64-44D0-8AA6-8B2225219275}" destId="{8BBC0E96-E3B4-4D6B-B9B4-E1B1754923FC}" srcOrd="1" destOrd="0" presId="urn:microsoft.com/office/officeart/2005/8/layout/equation2"/>
    <dgm:cxn modelId="{888BFDD5-2DCD-44B0-920C-0C382FF656B4}" srcId="{AD6F0070-F053-43A5-B4A5-6984CC344F58}" destId="{04E5657C-C888-43FC-A9C7-E4066A58172E}" srcOrd="0" destOrd="0" parTransId="{75D3A31C-483E-4320-A32D-D3E18F8684DB}" sibTransId="{67098EE2-D831-4A99-AE7D-7C941DD9DCA0}"/>
    <dgm:cxn modelId="{4DED1B3E-8EC5-41BF-BEC6-70B81963EC85}" srcId="{AD6F0070-F053-43A5-B4A5-6984CC344F58}" destId="{38C50A3B-6D45-4B1F-B294-7B4DD21FEC4D}" srcOrd="1" destOrd="0" parTransId="{090FE5A3-C5ED-4312-9B45-1E3651C1BEF3}" sibTransId="{18C2FBE9-FF64-44D0-8AA6-8B2225219275}"/>
    <dgm:cxn modelId="{C5D83A18-23B0-45D2-9E53-08E5418A7556}" type="presOf" srcId="{38C50A3B-6D45-4B1F-B294-7B4DD21FEC4D}" destId="{5BB13F13-5E4E-4B0E-812D-239A8B420296}" srcOrd="0" destOrd="0" presId="urn:microsoft.com/office/officeart/2005/8/layout/equation2"/>
    <dgm:cxn modelId="{652E6DB0-A618-4BF0-B2E8-BC6E25C7FD61}" type="presOf" srcId="{18C2FBE9-FF64-44D0-8AA6-8B2225219275}" destId="{02B321D0-999A-49E2-82B7-A9A44C1335B1}" srcOrd="0" destOrd="0" presId="urn:microsoft.com/office/officeart/2005/8/layout/equation2"/>
    <dgm:cxn modelId="{E7CBDBEC-2AE9-4111-AD30-7406B9B5F252}" type="presOf" srcId="{04E5657C-C888-43FC-A9C7-E4066A58172E}" destId="{CF8EF370-C654-47DE-8407-B60B7DEA3275}" srcOrd="0" destOrd="0" presId="urn:microsoft.com/office/officeart/2005/8/layout/equation2"/>
    <dgm:cxn modelId="{992FFE4C-A8BD-4CF1-ABCB-2D0638B3EF39}" srcId="{AD6F0070-F053-43A5-B4A5-6984CC344F58}" destId="{7B670163-67BB-44B9-AF4F-FC617CAC67A8}" srcOrd="2" destOrd="0" parTransId="{2575323C-0A0E-4523-86D1-B28BD1605FA0}" sibTransId="{245EBE8D-B439-4BC2-82BA-A3A69F7A9703}"/>
    <dgm:cxn modelId="{CBEE9E10-1AF2-4F4F-87E0-75C9F88C0B81}" type="presOf" srcId="{AD6F0070-F053-43A5-B4A5-6984CC344F58}" destId="{CC304963-A48C-4DB5-9C1E-2B9E5B1B2000}" srcOrd="0" destOrd="0" presId="urn:microsoft.com/office/officeart/2005/8/layout/equation2"/>
    <dgm:cxn modelId="{2140984B-8A80-4E0A-B5A9-CCC47FCBA361}" type="presOf" srcId="{7B670163-67BB-44B9-AF4F-FC617CAC67A8}" destId="{74366AF0-2608-4F13-890E-B300ED012D19}" srcOrd="0" destOrd="0" presId="urn:microsoft.com/office/officeart/2005/8/layout/equation2"/>
    <dgm:cxn modelId="{A1FC7266-21A5-476A-9387-CF12F1F93CD4}" type="presOf" srcId="{67098EE2-D831-4A99-AE7D-7C941DD9DCA0}" destId="{58423745-6029-4EFF-803C-0291B0101D1D}" srcOrd="0" destOrd="0" presId="urn:microsoft.com/office/officeart/2005/8/layout/equation2"/>
    <dgm:cxn modelId="{1F82DD61-6895-4821-9469-B48E48C7EA0F}" type="presParOf" srcId="{CC304963-A48C-4DB5-9C1E-2B9E5B1B2000}" destId="{FDE75C30-5C19-470B-AA5C-EAC64574CD46}" srcOrd="0" destOrd="0" presId="urn:microsoft.com/office/officeart/2005/8/layout/equation2"/>
    <dgm:cxn modelId="{D98A1818-CBEC-4390-8706-5DCAA316ECC3}" type="presParOf" srcId="{FDE75C30-5C19-470B-AA5C-EAC64574CD46}" destId="{CF8EF370-C654-47DE-8407-B60B7DEA3275}" srcOrd="0" destOrd="0" presId="urn:microsoft.com/office/officeart/2005/8/layout/equation2"/>
    <dgm:cxn modelId="{9699F398-F4B4-4902-BCDE-7FC68450A62D}" type="presParOf" srcId="{FDE75C30-5C19-470B-AA5C-EAC64574CD46}" destId="{86448DD2-FD6D-41B3-917D-9236BED668D2}" srcOrd="1" destOrd="0" presId="urn:microsoft.com/office/officeart/2005/8/layout/equation2"/>
    <dgm:cxn modelId="{CBCBC444-5033-4325-B757-06700C435323}" type="presParOf" srcId="{FDE75C30-5C19-470B-AA5C-EAC64574CD46}" destId="{58423745-6029-4EFF-803C-0291B0101D1D}" srcOrd="2" destOrd="0" presId="urn:microsoft.com/office/officeart/2005/8/layout/equation2"/>
    <dgm:cxn modelId="{1C45744B-CC8A-41CA-83D0-35A839F7E99E}" type="presParOf" srcId="{FDE75C30-5C19-470B-AA5C-EAC64574CD46}" destId="{40FDEA4C-4582-4BBD-BF45-502AD6DAE88C}" srcOrd="3" destOrd="0" presId="urn:microsoft.com/office/officeart/2005/8/layout/equation2"/>
    <dgm:cxn modelId="{72881270-640C-405D-B30C-36D6650EC4A6}" type="presParOf" srcId="{FDE75C30-5C19-470B-AA5C-EAC64574CD46}" destId="{5BB13F13-5E4E-4B0E-812D-239A8B420296}" srcOrd="4" destOrd="0" presId="urn:microsoft.com/office/officeart/2005/8/layout/equation2"/>
    <dgm:cxn modelId="{B50A3BB7-80E1-4616-A59B-5D838D652760}" type="presParOf" srcId="{CC304963-A48C-4DB5-9C1E-2B9E5B1B2000}" destId="{02B321D0-999A-49E2-82B7-A9A44C1335B1}" srcOrd="1" destOrd="0" presId="urn:microsoft.com/office/officeart/2005/8/layout/equation2"/>
    <dgm:cxn modelId="{95AF0826-E46D-45E6-BD46-7731CA3CBBBA}" type="presParOf" srcId="{02B321D0-999A-49E2-82B7-A9A44C1335B1}" destId="{8BBC0E96-E3B4-4D6B-B9B4-E1B1754923FC}" srcOrd="0" destOrd="0" presId="urn:microsoft.com/office/officeart/2005/8/layout/equation2"/>
    <dgm:cxn modelId="{97497DA2-AF71-486A-B1B5-F81FB83AB3E4}" type="presParOf" srcId="{CC304963-A48C-4DB5-9C1E-2B9E5B1B2000}" destId="{74366AF0-2608-4F13-890E-B300ED012D19}" srcOrd="2" destOrd="0" presId="urn:microsoft.com/office/officeart/2005/8/layout/equation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ECD33E-7276-4135-8516-BFCDA5E13FCD}" type="doc">
      <dgm:prSet loTypeId="urn:microsoft.com/office/officeart/2005/8/layout/equation1" loCatId="process" qsTypeId="urn:microsoft.com/office/officeart/2005/8/quickstyle/simple5" qsCatId="simple" csTypeId="urn:microsoft.com/office/officeart/2005/8/colors/accent4_3" csCatId="accent4" phldr="1"/>
      <dgm:spPr/>
    </dgm:pt>
    <dgm:pt modelId="{32260B82-8D60-405C-B664-3CF11AF26A55}">
      <dgm:prSet phldrT="[Texto]" custT="1"/>
      <dgm:spPr/>
      <dgm:t>
        <a:bodyPr/>
        <a:lstStyle/>
        <a:p>
          <a:r>
            <a:rPr lang="es-MX" sz="1800" b="1" dirty="0" smtClean="0">
              <a:latin typeface="+mn-lt"/>
              <a:cs typeface="Arial" pitchFamily="34" charset="0"/>
            </a:rPr>
            <a:t>35 SMDF</a:t>
          </a:r>
          <a:endParaRPr lang="es-MX" sz="1800" b="1" dirty="0">
            <a:latin typeface="+mn-lt"/>
            <a:cs typeface="Arial" pitchFamily="34" charset="0"/>
          </a:endParaRPr>
        </a:p>
      </dgm:t>
    </dgm:pt>
    <dgm:pt modelId="{8BCCFBA5-2AB8-4346-B651-2EA89BFF8EBA}" type="parTrans" cxnId="{5F2E6524-1222-48B0-A446-FB289CDA7FAC}">
      <dgm:prSet/>
      <dgm:spPr/>
      <dgm:t>
        <a:bodyPr/>
        <a:lstStyle/>
        <a:p>
          <a:endParaRPr lang="es-MX" sz="1400">
            <a:latin typeface="Arial" pitchFamily="34" charset="0"/>
            <a:cs typeface="Arial" pitchFamily="34" charset="0"/>
          </a:endParaRPr>
        </a:p>
      </dgm:t>
    </dgm:pt>
    <dgm:pt modelId="{1C049227-D26B-4469-A29B-D3E15C722C5B}" type="sibTrans" cxnId="{5F2E6524-1222-48B0-A446-FB289CDA7FAC}">
      <dgm:prSet custT="1"/>
      <dgm:spPr/>
      <dgm:t>
        <a:bodyPr/>
        <a:lstStyle/>
        <a:p>
          <a:endParaRPr lang="es-MX" sz="1400" dirty="0">
            <a:latin typeface="Arial" pitchFamily="34" charset="0"/>
            <a:cs typeface="Arial" pitchFamily="34" charset="0"/>
          </a:endParaRPr>
        </a:p>
      </dgm:t>
    </dgm:pt>
    <dgm:pt modelId="{7B03D6A0-9632-4E53-B421-69AAAAB9BB5A}">
      <dgm:prSet phldrT="[Texto]" custT="1"/>
      <dgm:spPr/>
      <dgm:t>
        <a:bodyPr/>
        <a:lstStyle/>
        <a:p>
          <a:r>
            <a:rPr lang="es-MX" sz="1800" b="1" dirty="0" smtClean="0">
              <a:latin typeface="+mn-lt"/>
              <a:cs typeface="Arial" pitchFamily="34" charset="0"/>
            </a:rPr>
            <a:t>$ 70.10</a:t>
          </a:r>
          <a:endParaRPr lang="es-MX" sz="1800" b="1" dirty="0">
            <a:latin typeface="+mn-lt"/>
            <a:cs typeface="Arial" pitchFamily="34" charset="0"/>
          </a:endParaRPr>
        </a:p>
      </dgm:t>
    </dgm:pt>
    <dgm:pt modelId="{1F633CF7-3096-4467-9692-6F11ECD86503}" type="parTrans" cxnId="{79E4B79F-D759-4BFD-A8B4-B2289BF81D0E}">
      <dgm:prSet/>
      <dgm:spPr/>
      <dgm:t>
        <a:bodyPr/>
        <a:lstStyle/>
        <a:p>
          <a:endParaRPr lang="es-MX" sz="1400">
            <a:latin typeface="Arial" pitchFamily="34" charset="0"/>
            <a:cs typeface="Arial" pitchFamily="34" charset="0"/>
          </a:endParaRPr>
        </a:p>
      </dgm:t>
    </dgm:pt>
    <dgm:pt modelId="{DF0A92DB-026C-445F-A1A3-F26BF8F524EB}" type="sibTrans" cxnId="{79E4B79F-D759-4BFD-A8B4-B2289BF81D0E}">
      <dgm:prSet custT="1"/>
      <dgm:spPr/>
      <dgm:t>
        <a:bodyPr/>
        <a:lstStyle/>
        <a:p>
          <a:endParaRPr lang="es-MX" sz="1400">
            <a:latin typeface="Arial" pitchFamily="34" charset="0"/>
            <a:cs typeface="Arial" pitchFamily="34" charset="0"/>
          </a:endParaRPr>
        </a:p>
      </dgm:t>
    </dgm:pt>
    <dgm:pt modelId="{DA48ABBD-BB6C-491F-A924-C3B7A279243B}">
      <dgm:prSet phldrT="[Texto]" custT="1"/>
      <dgm:spPr/>
      <dgm:t>
        <a:bodyPr/>
        <a:lstStyle/>
        <a:p>
          <a:r>
            <a:rPr lang="es-MX" sz="1600" b="1" dirty="0" smtClean="0">
              <a:latin typeface="+mn-lt"/>
              <a:cs typeface="Arial" pitchFamily="34" charset="0"/>
            </a:rPr>
            <a:t>$2,453.50</a:t>
          </a:r>
          <a:endParaRPr lang="es-MX" sz="1600" b="1" dirty="0">
            <a:latin typeface="+mn-lt"/>
            <a:cs typeface="Arial" pitchFamily="34" charset="0"/>
          </a:endParaRPr>
        </a:p>
      </dgm:t>
    </dgm:pt>
    <dgm:pt modelId="{B86FFAF8-E2A1-4A56-BEDF-01B91F21F850}" type="parTrans" cxnId="{6F7952C1-6FD1-47CC-B16D-75D3B76C1B6E}">
      <dgm:prSet/>
      <dgm:spPr/>
      <dgm:t>
        <a:bodyPr/>
        <a:lstStyle/>
        <a:p>
          <a:endParaRPr lang="es-MX" sz="1400">
            <a:latin typeface="Arial" pitchFamily="34" charset="0"/>
            <a:cs typeface="Arial" pitchFamily="34" charset="0"/>
          </a:endParaRPr>
        </a:p>
      </dgm:t>
    </dgm:pt>
    <dgm:pt modelId="{E9689523-9101-4A29-BC25-B07B678BDA65}" type="sibTrans" cxnId="{6F7952C1-6FD1-47CC-B16D-75D3B76C1B6E}">
      <dgm:prSet/>
      <dgm:spPr/>
      <dgm:t>
        <a:bodyPr/>
        <a:lstStyle/>
        <a:p>
          <a:endParaRPr lang="es-MX" sz="1400">
            <a:latin typeface="Arial" pitchFamily="34" charset="0"/>
            <a:cs typeface="Arial" pitchFamily="34" charset="0"/>
          </a:endParaRPr>
        </a:p>
      </dgm:t>
    </dgm:pt>
    <dgm:pt modelId="{F639E43A-828E-4336-8D1A-D36CFE43F905}" type="pres">
      <dgm:prSet presAssocID="{6CECD33E-7276-4135-8516-BFCDA5E13FCD}" presName="linearFlow" presStyleCnt="0">
        <dgm:presLayoutVars>
          <dgm:dir/>
          <dgm:resizeHandles val="exact"/>
        </dgm:presLayoutVars>
      </dgm:prSet>
      <dgm:spPr/>
    </dgm:pt>
    <dgm:pt modelId="{35FDBAF8-1A4F-436C-8027-BF90B46CF705}" type="pres">
      <dgm:prSet presAssocID="{32260B82-8D60-405C-B664-3CF11AF26A55}" presName="node" presStyleLbl="node1" presStyleIdx="0" presStyleCnt="3">
        <dgm:presLayoutVars>
          <dgm:bulletEnabled val="1"/>
        </dgm:presLayoutVars>
      </dgm:prSet>
      <dgm:spPr/>
      <dgm:t>
        <a:bodyPr/>
        <a:lstStyle/>
        <a:p>
          <a:endParaRPr lang="es-MX"/>
        </a:p>
      </dgm:t>
    </dgm:pt>
    <dgm:pt modelId="{DC03C45D-7AAA-4289-A0A7-9ECF9399457C}" type="pres">
      <dgm:prSet presAssocID="{1C049227-D26B-4469-A29B-D3E15C722C5B}" presName="spacerL" presStyleCnt="0"/>
      <dgm:spPr/>
    </dgm:pt>
    <dgm:pt modelId="{8CEBCAC8-3689-4842-9256-1A6E71F462FA}" type="pres">
      <dgm:prSet presAssocID="{1C049227-D26B-4469-A29B-D3E15C722C5B}" presName="sibTrans" presStyleLbl="sibTrans2D1" presStyleIdx="0" presStyleCnt="2" custLinFactNeighborX="-18904" custLinFactNeighborY="11900"/>
      <dgm:spPr>
        <a:prstGeom prst="mathMultiply">
          <a:avLst/>
        </a:prstGeom>
      </dgm:spPr>
      <dgm:t>
        <a:bodyPr/>
        <a:lstStyle/>
        <a:p>
          <a:endParaRPr lang="es-MX"/>
        </a:p>
      </dgm:t>
    </dgm:pt>
    <dgm:pt modelId="{C2EA2D85-D497-4048-A0C4-92F3E9715015}" type="pres">
      <dgm:prSet presAssocID="{1C049227-D26B-4469-A29B-D3E15C722C5B}" presName="spacerR" presStyleCnt="0"/>
      <dgm:spPr/>
    </dgm:pt>
    <dgm:pt modelId="{CB0BFFD6-2E45-41C0-B776-97E255CC7A24}" type="pres">
      <dgm:prSet presAssocID="{7B03D6A0-9632-4E53-B421-69AAAAB9BB5A}" presName="node" presStyleLbl="node1" presStyleIdx="1" presStyleCnt="3" custScaleX="109314" custLinFactNeighborX="54612">
        <dgm:presLayoutVars>
          <dgm:bulletEnabled val="1"/>
        </dgm:presLayoutVars>
      </dgm:prSet>
      <dgm:spPr/>
      <dgm:t>
        <a:bodyPr/>
        <a:lstStyle/>
        <a:p>
          <a:endParaRPr lang="es-MX"/>
        </a:p>
      </dgm:t>
    </dgm:pt>
    <dgm:pt modelId="{B2842E4C-7D37-43F1-9B75-31D2CDC0A38D}" type="pres">
      <dgm:prSet presAssocID="{DF0A92DB-026C-445F-A1A3-F26BF8F524EB}" presName="spacerL" presStyleCnt="0"/>
      <dgm:spPr/>
    </dgm:pt>
    <dgm:pt modelId="{C1EC8CE2-4E9E-4A51-9C39-EF38B5535E10}" type="pres">
      <dgm:prSet presAssocID="{DF0A92DB-026C-445F-A1A3-F26BF8F524EB}" presName="sibTrans" presStyleLbl="sibTrans2D1" presStyleIdx="1" presStyleCnt="2"/>
      <dgm:spPr/>
      <dgm:t>
        <a:bodyPr/>
        <a:lstStyle/>
        <a:p>
          <a:endParaRPr lang="es-MX"/>
        </a:p>
      </dgm:t>
    </dgm:pt>
    <dgm:pt modelId="{A38F38E5-7A74-4E22-B9C9-81D1DFDA6F41}" type="pres">
      <dgm:prSet presAssocID="{DF0A92DB-026C-445F-A1A3-F26BF8F524EB}" presName="spacerR" presStyleCnt="0"/>
      <dgm:spPr/>
    </dgm:pt>
    <dgm:pt modelId="{9F54ED7A-63BB-4A28-919E-C382BB938D8F}" type="pres">
      <dgm:prSet presAssocID="{DA48ABBD-BB6C-491F-A924-C3B7A279243B}" presName="node" presStyleLbl="node1" presStyleIdx="2" presStyleCnt="3" custScaleX="140284" custScaleY="126491" custLinFactNeighborX="94987">
        <dgm:presLayoutVars>
          <dgm:bulletEnabled val="1"/>
        </dgm:presLayoutVars>
      </dgm:prSet>
      <dgm:spPr/>
      <dgm:t>
        <a:bodyPr/>
        <a:lstStyle/>
        <a:p>
          <a:endParaRPr lang="es-MX"/>
        </a:p>
      </dgm:t>
    </dgm:pt>
  </dgm:ptLst>
  <dgm:cxnLst>
    <dgm:cxn modelId="{E3D4FE0A-DCE7-4CCE-BEDD-CC008E851138}" type="presOf" srcId="{7B03D6A0-9632-4E53-B421-69AAAAB9BB5A}" destId="{CB0BFFD6-2E45-41C0-B776-97E255CC7A24}" srcOrd="0" destOrd="0" presId="urn:microsoft.com/office/officeart/2005/8/layout/equation1"/>
    <dgm:cxn modelId="{79E4B79F-D759-4BFD-A8B4-B2289BF81D0E}" srcId="{6CECD33E-7276-4135-8516-BFCDA5E13FCD}" destId="{7B03D6A0-9632-4E53-B421-69AAAAB9BB5A}" srcOrd="1" destOrd="0" parTransId="{1F633CF7-3096-4467-9692-6F11ECD86503}" sibTransId="{DF0A92DB-026C-445F-A1A3-F26BF8F524EB}"/>
    <dgm:cxn modelId="{D0BCF159-C6C1-4718-9F90-E4E3D7B98491}" type="presOf" srcId="{DF0A92DB-026C-445F-A1A3-F26BF8F524EB}" destId="{C1EC8CE2-4E9E-4A51-9C39-EF38B5535E10}" srcOrd="0" destOrd="0" presId="urn:microsoft.com/office/officeart/2005/8/layout/equation1"/>
    <dgm:cxn modelId="{EC55CEE4-CAAA-401F-BCFE-25E987F4C21E}" type="presOf" srcId="{6CECD33E-7276-4135-8516-BFCDA5E13FCD}" destId="{F639E43A-828E-4336-8D1A-D36CFE43F905}" srcOrd="0" destOrd="0" presId="urn:microsoft.com/office/officeart/2005/8/layout/equation1"/>
    <dgm:cxn modelId="{5F2E6524-1222-48B0-A446-FB289CDA7FAC}" srcId="{6CECD33E-7276-4135-8516-BFCDA5E13FCD}" destId="{32260B82-8D60-405C-B664-3CF11AF26A55}" srcOrd="0" destOrd="0" parTransId="{8BCCFBA5-2AB8-4346-B651-2EA89BFF8EBA}" sibTransId="{1C049227-D26B-4469-A29B-D3E15C722C5B}"/>
    <dgm:cxn modelId="{DE105A6F-E910-454B-8C3E-E615890DDC1F}" type="presOf" srcId="{1C049227-D26B-4469-A29B-D3E15C722C5B}" destId="{8CEBCAC8-3689-4842-9256-1A6E71F462FA}" srcOrd="0" destOrd="0" presId="urn:microsoft.com/office/officeart/2005/8/layout/equation1"/>
    <dgm:cxn modelId="{2B7BB761-68BB-43F6-85C0-879854C40F02}" type="presOf" srcId="{32260B82-8D60-405C-B664-3CF11AF26A55}" destId="{35FDBAF8-1A4F-436C-8027-BF90B46CF705}" srcOrd="0" destOrd="0" presId="urn:microsoft.com/office/officeart/2005/8/layout/equation1"/>
    <dgm:cxn modelId="{6F7952C1-6FD1-47CC-B16D-75D3B76C1B6E}" srcId="{6CECD33E-7276-4135-8516-BFCDA5E13FCD}" destId="{DA48ABBD-BB6C-491F-A924-C3B7A279243B}" srcOrd="2" destOrd="0" parTransId="{B86FFAF8-E2A1-4A56-BEDF-01B91F21F850}" sibTransId="{E9689523-9101-4A29-BC25-B07B678BDA65}"/>
    <dgm:cxn modelId="{D1D06922-7CEE-4E27-9704-699C5F9DB584}" type="presOf" srcId="{DA48ABBD-BB6C-491F-A924-C3B7A279243B}" destId="{9F54ED7A-63BB-4A28-919E-C382BB938D8F}" srcOrd="0" destOrd="0" presId="urn:microsoft.com/office/officeart/2005/8/layout/equation1"/>
    <dgm:cxn modelId="{E7832D29-22F7-48B6-9475-3B0EAD8B87CD}" type="presParOf" srcId="{F639E43A-828E-4336-8D1A-D36CFE43F905}" destId="{35FDBAF8-1A4F-436C-8027-BF90B46CF705}" srcOrd="0" destOrd="0" presId="urn:microsoft.com/office/officeart/2005/8/layout/equation1"/>
    <dgm:cxn modelId="{FBF790F0-204E-44BC-8432-BBADE9AA6167}" type="presParOf" srcId="{F639E43A-828E-4336-8D1A-D36CFE43F905}" destId="{DC03C45D-7AAA-4289-A0A7-9ECF9399457C}" srcOrd="1" destOrd="0" presId="urn:microsoft.com/office/officeart/2005/8/layout/equation1"/>
    <dgm:cxn modelId="{E4618196-D3D0-4305-B31C-59601187756B}" type="presParOf" srcId="{F639E43A-828E-4336-8D1A-D36CFE43F905}" destId="{8CEBCAC8-3689-4842-9256-1A6E71F462FA}" srcOrd="2" destOrd="0" presId="urn:microsoft.com/office/officeart/2005/8/layout/equation1"/>
    <dgm:cxn modelId="{AD3E5670-15A3-427A-BD0C-8E72E371E55B}" type="presParOf" srcId="{F639E43A-828E-4336-8D1A-D36CFE43F905}" destId="{C2EA2D85-D497-4048-A0C4-92F3E9715015}" srcOrd="3" destOrd="0" presId="urn:microsoft.com/office/officeart/2005/8/layout/equation1"/>
    <dgm:cxn modelId="{E9D9CFFE-B8E0-45D4-BE23-292D6ACA6BF4}" type="presParOf" srcId="{F639E43A-828E-4336-8D1A-D36CFE43F905}" destId="{CB0BFFD6-2E45-41C0-B776-97E255CC7A24}" srcOrd="4" destOrd="0" presId="urn:microsoft.com/office/officeart/2005/8/layout/equation1"/>
    <dgm:cxn modelId="{ACDA8671-0FD8-4C66-9EC1-9A3AED1EA238}" type="presParOf" srcId="{F639E43A-828E-4336-8D1A-D36CFE43F905}" destId="{B2842E4C-7D37-43F1-9B75-31D2CDC0A38D}" srcOrd="5" destOrd="0" presId="urn:microsoft.com/office/officeart/2005/8/layout/equation1"/>
    <dgm:cxn modelId="{1F2DDD0F-965C-4CED-832C-1A2DB646E532}" type="presParOf" srcId="{F639E43A-828E-4336-8D1A-D36CFE43F905}" destId="{C1EC8CE2-4E9E-4A51-9C39-EF38B5535E10}" srcOrd="6" destOrd="0" presId="urn:microsoft.com/office/officeart/2005/8/layout/equation1"/>
    <dgm:cxn modelId="{6DF03EDF-A128-4755-8E19-0125FE36A1BE}" type="presParOf" srcId="{F639E43A-828E-4336-8D1A-D36CFE43F905}" destId="{A38F38E5-7A74-4E22-B9C9-81D1DFDA6F41}" srcOrd="7" destOrd="0" presId="urn:microsoft.com/office/officeart/2005/8/layout/equation1"/>
    <dgm:cxn modelId="{3688CD97-6A55-435A-B914-9C25DEC8634C}" type="presParOf" srcId="{F639E43A-828E-4336-8D1A-D36CFE43F905}" destId="{9F54ED7A-63BB-4A28-919E-C382BB938D8F}" srcOrd="8" destOrd="0" presId="urn:microsoft.com/office/officeart/2005/8/layout/equation1"/>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C58A24-5368-4269-AEEC-8BF82CEE18A2}" type="doc">
      <dgm:prSet loTypeId="urn:microsoft.com/office/officeart/2005/8/layout/vList4#1" loCatId="list" qsTypeId="urn:microsoft.com/office/officeart/2005/8/quickstyle/simple1" qsCatId="simple" csTypeId="urn:microsoft.com/office/officeart/2005/8/colors/colorful1#2" csCatId="colorful" phldr="1"/>
      <dgm:spPr/>
      <dgm:t>
        <a:bodyPr/>
        <a:lstStyle/>
        <a:p>
          <a:endParaRPr lang="es-ES"/>
        </a:p>
      </dgm:t>
    </dgm:pt>
    <dgm:pt modelId="{6DD8E00D-D24E-45A6-9261-E341C8E5E68D}">
      <dgm:prSet phldrT="[Texto]" custT="1"/>
      <dgm:spPr>
        <a:noFill/>
        <a:ln>
          <a:solidFill>
            <a:schemeClr val="bg2">
              <a:lumMod val="25000"/>
            </a:schemeClr>
          </a:solidFill>
        </a:ln>
      </dgm:spPr>
      <dgm:t>
        <a:bodyPr/>
        <a:lstStyle/>
        <a:p>
          <a:r>
            <a:rPr lang="es-MX" sz="2000" dirty="0" smtClean="0">
              <a:solidFill>
                <a:schemeClr val="tx2">
                  <a:lumMod val="50000"/>
                </a:schemeClr>
              </a:solidFill>
            </a:rPr>
            <a:t>Bienes muebles e inmuebles, producto de culturas anteriores al </a:t>
          </a:r>
          <a:r>
            <a:rPr lang="es-MX" sz="2400" dirty="0" smtClean="0">
              <a:solidFill>
                <a:schemeClr val="tx2">
                  <a:lumMod val="50000"/>
                </a:schemeClr>
              </a:solidFill>
            </a:rPr>
            <a:t>establecimiento de la hispánica </a:t>
          </a:r>
          <a:r>
            <a:rPr lang="es-MX" sz="2000" dirty="0" smtClean="0">
              <a:solidFill>
                <a:schemeClr val="tx2">
                  <a:lumMod val="50000"/>
                </a:schemeClr>
              </a:solidFill>
            </a:rPr>
            <a:t>en el territorio nacional, así como los restos humanos, de la flora y de la fauna.</a:t>
          </a:r>
          <a:endParaRPr lang="es-ES" sz="2000" dirty="0">
            <a:solidFill>
              <a:schemeClr val="tx2">
                <a:lumMod val="50000"/>
              </a:schemeClr>
            </a:solidFill>
          </a:endParaRPr>
        </a:p>
      </dgm:t>
    </dgm:pt>
    <dgm:pt modelId="{018B4E0F-C7A6-40E7-ADFB-C31E38CB1894}" type="parTrans" cxnId="{0CE11C13-7C07-473E-A70F-128397423CBA}">
      <dgm:prSet/>
      <dgm:spPr/>
      <dgm:t>
        <a:bodyPr/>
        <a:lstStyle/>
        <a:p>
          <a:endParaRPr lang="es-ES"/>
        </a:p>
      </dgm:t>
    </dgm:pt>
    <dgm:pt modelId="{32E86835-5FDB-4C8F-8541-68D94FA46176}" type="sibTrans" cxnId="{0CE11C13-7C07-473E-A70F-128397423CBA}">
      <dgm:prSet/>
      <dgm:spPr/>
      <dgm:t>
        <a:bodyPr/>
        <a:lstStyle/>
        <a:p>
          <a:endParaRPr lang="es-ES"/>
        </a:p>
      </dgm:t>
    </dgm:pt>
    <dgm:pt modelId="{F0D5A9BF-CB2F-4CD8-8D31-011C26A9A5C0}">
      <dgm:prSet phldrT="[Texto]" custT="1"/>
      <dgm:spPr>
        <a:noFill/>
        <a:ln>
          <a:solidFill>
            <a:schemeClr val="bg2">
              <a:lumMod val="25000"/>
            </a:schemeClr>
          </a:solidFill>
        </a:ln>
      </dgm:spPr>
      <dgm:t>
        <a:bodyPr/>
        <a:lstStyle/>
        <a:p>
          <a:r>
            <a:rPr lang="es-ES" sz="2000" dirty="0" smtClean="0">
              <a:solidFill>
                <a:schemeClr val="tx2">
                  <a:lumMod val="50000"/>
                </a:schemeClr>
              </a:solidFill>
            </a:rPr>
            <a:t>Bienes muebles e inmuebles que revistan valor </a:t>
          </a:r>
          <a:r>
            <a:rPr lang="es-ES" sz="2400" dirty="0" smtClean="0">
              <a:solidFill>
                <a:schemeClr val="tx2">
                  <a:lumMod val="50000"/>
                </a:schemeClr>
              </a:solidFill>
            </a:rPr>
            <a:t>estético relevante</a:t>
          </a:r>
          <a:r>
            <a:rPr lang="es-ES" sz="2000" dirty="0" smtClean="0">
              <a:solidFill>
                <a:schemeClr val="tx2">
                  <a:lumMod val="50000"/>
                </a:schemeClr>
              </a:solidFill>
            </a:rPr>
            <a:t>, los declarados como tales por la autoridad competente. </a:t>
          </a:r>
          <a:endParaRPr lang="es-ES" sz="2000" dirty="0">
            <a:solidFill>
              <a:schemeClr val="tx2">
                <a:lumMod val="50000"/>
              </a:schemeClr>
            </a:solidFill>
          </a:endParaRPr>
        </a:p>
      </dgm:t>
    </dgm:pt>
    <dgm:pt modelId="{CA9B80DB-4AFB-4EA7-9FA4-450CA2A200E3}" type="parTrans" cxnId="{B23CAA27-699B-44D7-9B51-1079E22AF79B}">
      <dgm:prSet/>
      <dgm:spPr/>
      <dgm:t>
        <a:bodyPr/>
        <a:lstStyle/>
        <a:p>
          <a:endParaRPr lang="es-ES"/>
        </a:p>
      </dgm:t>
    </dgm:pt>
    <dgm:pt modelId="{162910DF-6A6E-438C-BFB1-281060C34127}" type="sibTrans" cxnId="{B23CAA27-699B-44D7-9B51-1079E22AF79B}">
      <dgm:prSet/>
      <dgm:spPr/>
      <dgm:t>
        <a:bodyPr/>
        <a:lstStyle/>
        <a:p>
          <a:endParaRPr lang="es-ES"/>
        </a:p>
      </dgm:t>
    </dgm:pt>
    <dgm:pt modelId="{BC4562D4-4280-41C6-806F-16335F8B643F}">
      <dgm:prSet phldrT="[Texto]" custT="1"/>
      <dgm:spPr>
        <a:noFill/>
        <a:ln>
          <a:solidFill>
            <a:schemeClr val="bg2">
              <a:lumMod val="25000"/>
            </a:schemeClr>
          </a:solidFill>
        </a:ln>
      </dgm:spPr>
      <dgm:t>
        <a:bodyPr/>
        <a:lstStyle/>
        <a:p>
          <a:r>
            <a:rPr lang="es-ES" sz="2000" dirty="0" smtClean="0">
              <a:solidFill>
                <a:schemeClr val="tx2">
                  <a:lumMod val="50000"/>
                </a:schemeClr>
              </a:solidFill>
            </a:rPr>
            <a:t>Colecciones científicas y técnicas </a:t>
          </a:r>
          <a:endParaRPr lang="es-ES" sz="2000" dirty="0">
            <a:solidFill>
              <a:schemeClr val="tx2">
                <a:lumMod val="50000"/>
              </a:schemeClr>
            </a:solidFill>
          </a:endParaRPr>
        </a:p>
      </dgm:t>
    </dgm:pt>
    <dgm:pt modelId="{A48DB735-287C-43AD-9A98-49A02745AD87}">
      <dgm:prSet phldrT="[Texto]" custT="1"/>
      <dgm:spPr>
        <a:noFill/>
        <a:ln>
          <a:solidFill>
            <a:schemeClr val="bg2">
              <a:lumMod val="25000"/>
            </a:schemeClr>
          </a:solidFill>
        </a:ln>
      </dgm:spPr>
      <dgm:t>
        <a:bodyPr/>
        <a:lstStyle/>
        <a:p>
          <a:r>
            <a:rPr lang="es-ES" sz="2000" dirty="0" smtClean="0">
              <a:solidFill>
                <a:schemeClr val="tx2">
                  <a:lumMod val="50000"/>
                </a:schemeClr>
              </a:solidFill>
            </a:rPr>
            <a:t>Documentos originales manuscritos relacionados con la historia de México </a:t>
          </a:r>
          <a:endParaRPr lang="es-ES" sz="2000" dirty="0">
            <a:solidFill>
              <a:schemeClr val="tx2">
                <a:lumMod val="50000"/>
              </a:schemeClr>
            </a:solidFill>
          </a:endParaRPr>
        </a:p>
      </dgm:t>
    </dgm:pt>
    <dgm:pt modelId="{5F43C50C-0488-430D-9CD3-8A86212FD9BD}">
      <dgm:prSet phldrT="[Texto]" custT="1"/>
      <dgm:spPr>
        <a:noFill/>
        <a:ln>
          <a:solidFill>
            <a:schemeClr val="bg2">
              <a:lumMod val="25000"/>
            </a:schemeClr>
          </a:solidFill>
        </a:ln>
      </dgm:spPr>
      <dgm:t>
        <a:bodyPr/>
        <a:lstStyle/>
        <a:p>
          <a:r>
            <a:rPr lang="es-ES" sz="2000" dirty="0" smtClean="0">
              <a:solidFill>
                <a:schemeClr val="tx2">
                  <a:lumMod val="50000"/>
                </a:schemeClr>
              </a:solidFill>
            </a:rPr>
            <a:t>Los documentos y expedientes </a:t>
          </a:r>
          <a:endParaRPr lang="es-ES" sz="2000" dirty="0">
            <a:solidFill>
              <a:schemeClr val="tx2">
                <a:lumMod val="50000"/>
              </a:schemeClr>
            </a:solidFill>
          </a:endParaRPr>
        </a:p>
      </dgm:t>
    </dgm:pt>
    <dgm:pt modelId="{FE0ED2A3-32F2-4E83-A4AE-EC31D6808BC7}">
      <dgm:prSet phldrT="[Texto]" custT="1"/>
      <dgm:spPr>
        <a:noFill/>
        <a:ln>
          <a:solidFill>
            <a:schemeClr val="bg2">
              <a:lumMod val="25000"/>
            </a:schemeClr>
          </a:solidFill>
        </a:ln>
      </dgm:spPr>
      <dgm:t>
        <a:bodyPr/>
        <a:lstStyle/>
        <a:p>
          <a:r>
            <a:rPr lang="es-ES" sz="2000" dirty="0" smtClean="0">
              <a:solidFill>
                <a:schemeClr val="tx2">
                  <a:lumMod val="50000"/>
                </a:schemeClr>
              </a:solidFill>
            </a:rPr>
            <a:t>Inmuebles construidos en los siglos XVI al XIX, destinados a templos y sus anexos</a:t>
          </a:r>
          <a:endParaRPr lang="es-ES" sz="2000" dirty="0">
            <a:solidFill>
              <a:schemeClr val="tx2">
                <a:lumMod val="50000"/>
              </a:schemeClr>
            </a:solidFill>
          </a:endParaRPr>
        </a:p>
      </dgm:t>
    </dgm:pt>
    <dgm:pt modelId="{05968EB1-DC61-4214-A138-288FDBB47CC0}" type="sibTrans" cxnId="{82847736-A9F6-4E22-86DB-7318F71E595F}">
      <dgm:prSet/>
      <dgm:spPr/>
      <dgm:t>
        <a:bodyPr/>
        <a:lstStyle/>
        <a:p>
          <a:endParaRPr lang="es-ES"/>
        </a:p>
      </dgm:t>
    </dgm:pt>
    <dgm:pt modelId="{CD1EA971-B05E-4CDA-8FE0-2098CE1A2897}" type="parTrans" cxnId="{82847736-A9F6-4E22-86DB-7318F71E595F}">
      <dgm:prSet/>
      <dgm:spPr/>
      <dgm:t>
        <a:bodyPr/>
        <a:lstStyle/>
        <a:p>
          <a:endParaRPr lang="es-ES"/>
        </a:p>
      </dgm:t>
    </dgm:pt>
    <dgm:pt modelId="{7883D5BA-AD6B-4425-8324-6162751C2FDF}" type="sibTrans" cxnId="{964DAF42-4201-4DC7-A325-264CA0C0ACA0}">
      <dgm:prSet/>
      <dgm:spPr/>
      <dgm:t>
        <a:bodyPr/>
        <a:lstStyle/>
        <a:p>
          <a:endParaRPr lang="es-ES"/>
        </a:p>
      </dgm:t>
    </dgm:pt>
    <dgm:pt modelId="{B376D201-D229-45F9-9459-823BA97C107C}" type="parTrans" cxnId="{964DAF42-4201-4DC7-A325-264CA0C0ACA0}">
      <dgm:prSet/>
      <dgm:spPr/>
      <dgm:t>
        <a:bodyPr/>
        <a:lstStyle/>
        <a:p>
          <a:endParaRPr lang="es-ES"/>
        </a:p>
      </dgm:t>
    </dgm:pt>
    <dgm:pt modelId="{00774181-1C19-4E6A-A2A6-EF60FACBD2A1}" type="sibTrans" cxnId="{F86CF50F-76B6-4091-BF80-458F6077CCD9}">
      <dgm:prSet/>
      <dgm:spPr/>
      <dgm:t>
        <a:bodyPr/>
        <a:lstStyle/>
        <a:p>
          <a:endParaRPr lang="es-ES"/>
        </a:p>
      </dgm:t>
    </dgm:pt>
    <dgm:pt modelId="{218EE383-1CFE-476F-86B6-3ED67DEE37D1}" type="parTrans" cxnId="{F86CF50F-76B6-4091-BF80-458F6077CCD9}">
      <dgm:prSet/>
      <dgm:spPr/>
      <dgm:t>
        <a:bodyPr/>
        <a:lstStyle/>
        <a:p>
          <a:endParaRPr lang="es-ES"/>
        </a:p>
      </dgm:t>
    </dgm:pt>
    <dgm:pt modelId="{F7F3A608-88CF-4138-9099-160E6CAE0D95}" type="sibTrans" cxnId="{6FE6DFBB-986F-4242-A473-500AB858BEEC}">
      <dgm:prSet/>
      <dgm:spPr/>
      <dgm:t>
        <a:bodyPr/>
        <a:lstStyle/>
        <a:p>
          <a:endParaRPr lang="es-ES"/>
        </a:p>
      </dgm:t>
    </dgm:pt>
    <dgm:pt modelId="{649E4E83-5720-47EE-8457-420820688909}" type="parTrans" cxnId="{6FE6DFBB-986F-4242-A473-500AB858BEEC}">
      <dgm:prSet/>
      <dgm:spPr/>
      <dgm:t>
        <a:bodyPr/>
        <a:lstStyle/>
        <a:p>
          <a:endParaRPr lang="es-ES"/>
        </a:p>
      </dgm:t>
    </dgm:pt>
    <dgm:pt modelId="{4FE72954-98A1-4921-931C-26E83A9F26EF}" type="pres">
      <dgm:prSet presAssocID="{8DC58A24-5368-4269-AEEC-8BF82CEE18A2}" presName="linear" presStyleCnt="0">
        <dgm:presLayoutVars>
          <dgm:dir/>
          <dgm:resizeHandles val="exact"/>
        </dgm:presLayoutVars>
      </dgm:prSet>
      <dgm:spPr/>
      <dgm:t>
        <a:bodyPr/>
        <a:lstStyle/>
        <a:p>
          <a:endParaRPr lang="es-MX"/>
        </a:p>
      </dgm:t>
    </dgm:pt>
    <dgm:pt modelId="{5D5445E3-66F4-440C-A580-4226E25FDEF0}" type="pres">
      <dgm:prSet presAssocID="{6DD8E00D-D24E-45A6-9261-E341C8E5E68D}" presName="comp" presStyleCnt="0"/>
      <dgm:spPr/>
    </dgm:pt>
    <dgm:pt modelId="{6CD3C37F-E84B-4D84-99D3-B61839EC5158}" type="pres">
      <dgm:prSet presAssocID="{6DD8E00D-D24E-45A6-9261-E341C8E5E68D}" presName="box" presStyleLbl="node1" presStyleIdx="0" presStyleCnt="3" custScaleX="99509"/>
      <dgm:spPr/>
      <dgm:t>
        <a:bodyPr/>
        <a:lstStyle/>
        <a:p>
          <a:endParaRPr lang="es-ES"/>
        </a:p>
      </dgm:t>
    </dgm:pt>
    <dgm:pt modelId="{8768D9B9-B2FB-47BC-88EB-114ACC77A86D}" type="pres">
      <dgm:prSet presAssocID="{6DD8E00D-D24E-45A6-9261-E341C8E5E68D}" presName="img" presStyleLbl="fgImgPlace1" presStyleIdx="0" presStyleCnt="3"/>
      <dgm:spPr/>
    </dgm:pt>
    <dgm:pt modelId="{98A51F9B-0745-4382-BC99-58B39C2BC43B}" type="pres">
      <dgm:prSet presAssocID="{6DD8E00D-D24E-45A6-9261-E341C8E5E68D}" presName="text" presStyleLbl="node1" presStyleIdx="0" presStyleCnt="3">
        <dgm:presLayoutVars>
          <dgm:bulletEnabled val="1"/>
        </dgm:presLayoutVars>
      </dgm:prSet>
      <dgm:spPr/>
      <dgm:t>
        <a:bodyPr/>
        <a:lstStyle/>
        <a:p>
          <a:endParaRPr lang="es-ES"/>
        </a:p>
      </dgm:t>
    </dgm:pt>
    <dgm:pt modelId="{DEA8471B-730A-4FAC-85E9-4333BAF7CD49}" type="pres">
      <dgm:prSet presAssocID="{32E86835-5FDB-4C8F-8541-68D94FA46176}" presName="spacer" presStyleCnt="0"/>
      <dgm:spPr/>
    </dgm:pt>
    <dgm:pt modelId="{4172F34B-EF49-4668-B678-762236E98AD7}" type="pres">
      <dgm:prSet presAssocID="{F0D5A9BF-CB2F-4CD8-8D31-011C26A9A5C0}" presName="comp" presStyleCnt="0"/>
      <dgm:spPr/>
    </dgm:pt>
    <dgm:pt modelId="{03922C8C-034A-4A27-A1CB-7B413C19CFC9}" type="pres">
      <dgm:prSet presAssocID="{F0D5A9BF-CB2F-4CD8-8D31-011C26A9A5C0}" presName="box" presStyleLbl="node1" presStyleIdx="1" presStyleCnt="3" custScaleX="99561" custScaleY="100374" custLinFactNeighborY="2659"/>
      <dgm:spPr/>
      <dgm:t>
        <a:bodyPr/>
        <a:lstStyle/>
        <a:p>
          <a:endParaRPr lang="es-ES"/>
        </a:p>
      </dgm:t>
    </dgm:pt>
    <dgm:pt modelId="{A5C5A01B-82CA-4F79-9388-2F23A3A86077}" type="pres">
      <dgm:prSet presAssocID="{F0D5A9BF-CB2F-4CD8-8D31-011C26A9A5C0}" presName="img" presStyleLbl="fgImgPlace1" presStyleIdx="1" presStyleCnt="3" custScaleY="44349" custLinFactNeighborX="1507" custLinFactNeighborY="4905"/>
      <dgm:spPr/>
    </dgm:pt>
    <dgm:pt modelId="{621D6843-9619-4B58-8B39-089FE22BCA42}" type="pres">
      <dgm:prSet presAssocID="{F0D5A9BF-CB2F-4CD8-8D31-011C26A9A5C0}" presName="text" presStyleLbl="node1" presStyleIdx="1" presStyleCnt="3">
        <dgm:presLayoutVars>
          <dgm:bulletEnabled val="1"/>
        </dgm:presLayoutVars>
      </dgm:prSet>
      <dgm:spPr/>
      <dgm:t>
        <a:bodyPr/>
        <a:lstStyle/>
        <a:p>
          <a:endParaRPr lang="es-ES"/>
        </a:p>
      </dgm:t>
    </dgm:pt>
    <dgm:pt modelId="{F355C8EE-E49A-4DEB-9332-276CE4815500}" type="pres">
      <dgm:prSet presAssocID="{162910DF-6A6E-438C-BFB1-281060C34127}" presName="spacer" presStyleCnt="0"/>
      <dgm:spPr/>
    </dgm:pt>
    <dgm:pt modelId="{00DC2D73-D520-4D15-8402-061AB7D371FD}" type="pres">
      <dgm:prSet presAssocID="{FE0ED2A3-32F2-4E83-A4AE-EC31D6808BC7}" presName="comp" presStyleCnt="0"/>
      <dgm:spPr/>
    </dgm:pt>
    <dgm:pt modelId="{C243F57C-6A97-4CFB-92A6-3230A9D6364C}" type="pres">
      <dgm:prSet presAssocID="{FE0ED2A3-32F2-4E83-A4AE-EC31D6808BC7}" presName="box" presStyleLbl="node1" presStyleIdx="2" presStyleCnt="3" custScaleX="99415" custScaleY="116900" custLinFactNeighborX="-292"/>
      <dgm:spPr/>
      <dgm:t>
        <a:bodyPr/>
        <a:lstStyle/>
        <a:p>
          <a:endParaRPr lang="es-ES"/>
        </a:p>
      </dgm:t>
    </dgm:pt>
    <dgm:pt modelId="{95240085-C7C1-4547-B869-60B02A127DB1}" type="pres">
      <dgm:prSet presAssocID="{FE0ED2A3-32F2-4E83-A4AE-EC31D6808BC7}" presName="img" presStyleLbl="fgImgPlace1" presStyleIdx="2" presStyleCnt="3"/>
      <dgm:spPr/>
    </dgm:pt>
    <dgm:pt modelId="{C9D57742-F4EB-42C6-B2C3-B44554B71A2B}" type="pres">
      <dgm:prSet presAssocID="{FE0ED2A3-32F2-4E83-A4AE-EC31D6808BC7}" presName="text" presStyleLbl="node1" presStyleIdx="2" presStyleCnt="3">
        <dgm:presLayoutVars>
          <dgm:bulletEnabled val="1"/>
        </dgm:presLayoutVars>
      </dgm:prSet>
      <dgm:spPr/>
      <dgm:t>
        <a:bodyPr/>
        <a:lstStyle/>
        <a:p>
          <a:endParaRPr lang="es-ES"/>
        </a:p>
      </dgm:t>
    </dgm:pt>
  </dgm:ptLst>
  <dgm:cxnLst>
    <dgm:cxn modelId="{82847736-A9F6-4E22-86DB-7318F71E595F}" srcId="{8DC58A24-5368-4269-AEEC-8BF82CEE18A2}" destId="{FE0ED2A3-32F2-4E83-A4AE-EC31D6808BC7}" srcOrd="2" destOrd="0" parTransId="{CD1EA971-B05E-4CDA-8FE0-2098CE1A2897}" sibTransId="{05968EB1-DC61-4214-A138-288FDBB47CC0}"/>
    <dgm:cxn modelId="{E0ABD7FF-085D-452D-838C-0D334B3CEA77}" type="presOf" srcId="{A48DB735-287C-43AD-9A98-49A02745AD87}" destId="{C243F57C-6A97-4CFB-92A6-3230A9D6364C}" srcOrd="0" destOrd="2" presId="urn:microsoft.com/office/officeart/2005/8/layout/vList4#1"/>
    <dgm:cxn modelId="{86A69C78-4889-4389-9614-42E1AEDA42E2}" type="presOf" srcId="{8DC58A24-5368-4269-AEEC-8BF82CEE18A2}" destId="{4FE72954-98A1-4921-931C-26E83A9F26EF}" srcOrd="0" destOrd="0" presId="urn:microsoft.com/office/officeart/2005/8/layout/vList4#1"/>
    <dgm:cxn modelId="{23278B68-0551-4A0B-9672-56F0814CE112}" type="presOf" srcId="{F0D5A9BF-CB2F-4CD8-8D31-011C26A9A5C0}" destId="{03922C8C-034A-4A27-A1CB-7B413C19CFC9}" srcOrd="0" destOrd="0" presId="urn:microsoft.com/office/officeart/2005/8/layout/vList4#1"/>
    <dgm:cxn modelId="{B23CAA27-699B-44D7-9B51-1079E22AF79B}" srcId="{8DC58A24-5368-4269-AEEC-8BF82CEE18A2}" destId="{F0D5A9BF-CB2F-4CD8-8D31-011C26A9A5C0}" srcOrd="1" destOrd="0" parTransId="{CA9B80DB-4AFB-4EA7-9FA4-450CA2A200E3}" sibTransId="{162910DF-6A6E-438C-BFB1-281060C34127}"/>
    <dgm:cxn modelId="{6FE6DFBB-986F-4242-A473-500AB858BEEC}" srcId="{FE0ED2A3-32F2-4E83-A4AE-EC31D6808BC7}" destId="{5F43C50C-0488-430D-9CD3-8A86212FD9BD}" srcOrd="0" destOrd="0" parTransId="{649E4E83-5720-47EE-8457-420820688909}" sibTransId="{F7F3A608-88CF-4138-9099-160E6CAE0D95}"/>
    <dgm:cxn modelId="{F86CF50F-76B6-4091-BF80-458F6077CCD9}" srcId="{FE0ED2A3-32F2-4E83-A4AE-EC31D6808BC7}" destId="{A48DB735-287C-43AD-9A98-49A02745AD87}" srcOrd="1" destOrd="0" parTransId="{218EE383-1CFE-476F-86B6-3ED67DEE37D1}" sibTransId="{00774181-1C19-4E6A-A2A6-EF60FACBD2A1}"/>
    <dgm:cxn modelId="{B2F764F7-32F7-40E2-9A77-C51D14374CA2}" type="presOf" srcId="{6DD8E00D-D24E-45A6-9261-E341C8E5E68D}" destId="{6CD3C37F-E84B-4D84-99D3-B61839EC5158}" srcOrd="0" destOrd="0" presId="urn:microsoft.com/office/officeart/2005/8/layout/vList4#1"/>
    <dgm:cxn modelId="{5E76F932-64EE-45E2-A396-E6380104EA5B}" type="presOf" srcId="{FE0ED2A3-32F2-4E83-A4AE-EC31D6808BC7}" destId="{C243F57C-6A97-4CFB-92A6-3230A9D6364C}" srcOrd="0" destOrd="0" presId="urn:microsoft.com/office/officeart/2005/8/layout/vList4#1"/>
    <dgm:cxn modelId="{B9ECA162-D6EF-4510-91D9-1FCD16B30C1E}" type="presOf" srcId="{6DD8E00D-D24E-45A6-9261-E341C8E5E68D}" destId="{98A51F9B-0745-4382-BC99-58B39C2BC43B}" srcOrd="1" destOrd="0" presId="urn:microsoft.com/office/officeart/2005/8/layout/vList4#1"/>
    <dgm:cxn modelId="{3A552448-B40C-4898-B202-E8E6038B8CE2}" type="presOf" srcId="{A48DB735-287C-43AD-9A98-49A02745AD87}" destId="{C9D57742-F4EB-42C6-B2C3-B44554B71A2B}" srcOrd="1" destOrd="2" presId="urn:microsoft.com/office/officeart/2005/8/layout/vList4#1"/>
    <dgm:cxn modelId="{71DA34A6-141B-4AC4-845A-4EB82B91DC9D}" type="presOf" srcId="{BC4562D4-4280-41C6-806F-16335F8B643F}" destId="{C243F57C-6A97-4CFB-92A6-3230A9D6364C}" srcOrd="0" destOrd="3" presId="urn:microsoft.com/office/officeart/2005/8/layout/vList4#1"/>
    <dgm:cxn modelId="{964DAF42-4201-4DC7-A325-264CA0C0ACA0}" srcId="{FE0ED2A3-32F2-4E83-A4AE-EC31D6808BC7}" destId="{BC4562D4-4280-41C6-806F-16335F8B643F}" srcOrd="2" destOrd="0" parTransId="{B376D201-D229-45F9-9459-823BA97C107C}" sibTransId="{7883D5BA-AD6B-4425-8324-6162751C2FDF}"/>
    <dgm:cxn modelId="{C14DA495-0A0C-410F-9276-308515BCA9B5}" type="presOf" srcId="{BC4562D4-4280-41C6-806F-16335F8B643F}" destId="{C9D57742-F4EB-42C6-B2C3-B44554B71A2B}" srcOrd="1" destOrd="3" presId="urn:microsoft.com/office/officeart/2005/8/layout/vList4#1"/>
    <dgm:cxn modelId="{22F7606C-68FA-4B87-92CE-204110831C9F}" type="presOf" srcId="{5F43C50C-0488-430D-9CD3-8A86212FD9BD}" destId="{C9D57742-F4EB-42C6-B2C3-B44554B71A2B}" srcOrd="1" destOrd="1" presId="urn:microsoft.com/office/officeart/2005/8/layout/vList4#1"/>
    <dgm:cxn modelId="{0CE11C13-7C07-473E-A70F-128397423CBA}" srcId="{8DC58A24-5368-4269-AEEC-8BF82CEE18A2}" destId="{6DD8E00D-D24E-45A6-9261-E341C8E5E68D}" srcOrd="0" destOrd="0" parTransId="{018B4E0F-C7A6-40E7-ADFB-C31E38CB1894}" sibTransId="{32E86835-5FDB-4C8F-8541-68D94FA46176}"/>
    <dgm:cxn modelId="{190848CF-3DF9-4583-AC01-A011886D7BCF}" type="presOf" srcId="{F0D5A9BF-CB2F-4CD8-8D31-011C26A9A5C0}" destId="{621D6843-9619-4B58-8B39-089FE22BCA42}" srcOrd="1" destOrd="0" presId="urn:microsoft.com/office/officeart/2005/8/layout/vList4#1"/>
    <dgm:cxn modelId="{4B0F6ED7-48C9-4BDD-800F-176AB71695DF}" type="presOf" srcId="{5F43C50C-0488-430D-9CD3-8A86212FD9BD}" destId="{C243F57C-6A97-4CFB-92A6-3230A9D6364C}" srcOrd="0" destOrd="1" presId="urn:microsoft.com/office/officeart/2005/8/layout/vList4#1"/>
    <dgm:cxn modelId="{8093ABEC-5F83-4718-867C-CF39B1C49F15}" type="presOf" srcId="{FE0ED2A3-32F2-4E83-A4AE-EC31D6808BC7}" destId="{C9D57742-F4EB-42C6-B2C3-B44554B71A2B}" srcOrd="1" destOrd="0" presId="urn:microsoft.com/office/officeart/2005/8/layout/vList4#1"/>
    <dgm:cxn modelId="{3820EC29-EF96-4F22-9CE3-9B197DD9D3FB}" type="presParOf" srcId="{4FE72954-98A1-4921-931C-26E83A9F26EF}" destId="{5D5445E3-66F4-440C-A580-4226E25FDEF0}" srcOrd="0" destOrd="0" presId="urn:microsoft.com/office/officeart/2005/8/layout/vList4#1"/>
    <dgm:cxn modelId="{2EE023A3-894F-41CB-ACF3-D210ABA54CA1}" type="presParOf" srcId="{5D5445E3-66F4-440C-A580-4226E25FDEF0}" destId="{6CD3C37F-E84B-4D84-99D3-B61839EC5158}" srcOrd="0" destOrd="0" presId="urn:microsoft.com/office/officeart/2005/8/layout/vList4#1"/>
    <dgm:cxn modelId="{4CCED609-8FD5-4CDA-AF30-C4500C987D2B}" type="presParOf" srcId="{5D5445E3-66F4-440C-A580-4226E25FDEF0}" destId="{8768D9B9-B2FB-47BC-88EB-114ACC77A86D}" srcOrd="1" destOrd="0" presId="urn:microsoft.com/office/officeart/2005/8/layout/vList4#1"/>
    <dgm:cxn modelId="{2F3803EA-D5A9-4C34-B24D-6D72EB969E46}" type="presParOf" srcId="{5D5445E3-66F4-440C-A580-4226E25FDEF0}" destId="{98A51F9B-0745-4382-BC99-58B39C2BC43B}" srcOrd="2" destOrd="0" presId="urn:microsoft.com/office/officeart/2005/8/layout/vList4#1"/>
    <dgm:cxn modelId="{74C6EEA8-4D0B-4A30-B3ED-78D6F2E4A464}" type="presParOf" srcId="{4FE72954-98A1-4921-931C-26E83A9F26EF}" destId="{DEA8471B-730A-4FAC-85E9-4333BAF7CD49}" srcOrd="1" destOrd="0" presId="urn:microsoft.com/office/officeart/2005/8/layout/vList4#1"/>
    <dgm:cxn modelId="{6F0791E3-7295-4F33-973E-A3B25854535B}" type="presParOf" srcId="{4FE72954-98A1-4921-931C-26E83A9F26EF}" destId="{4172F34B-EF49-4668-B678-762236E98AD7}" srcOrd="2" destOrd="0" presId="urn:microsoft.com/office/officeart/2005/8/layout/vList4#1"/>
    <dgm:cxn modelId="{CD4B4CC1-9081-48F2-A749-4605E0B45479}" type="presParOf" srcId="{4172F34B-EF49-4668-B678-762236E98AD7}" destId="{03922C8C-034A-4A27-A1CB-7B413C19CFC9}" srcOrd="0" destOrd="0" presId="urn:microsoft.com/office/officeart/2005/8/layout/vList4#1"/>
    <dgm:cxn modelId="{F28C1770-727C-493C-B7D2-A39014526000}" type="presParOf" srcId="{4172F34B-EF49-4668-B678-762236E98AD7}" destId="{A5C5A01B-82CA-4F79-9388-2F23A3A86077}" srcOrd="1" destOrd="0" presId="urn:microsoft.com/office/officeart/2005/8/layout/vList4#1"/>
    <dgm:cxn modelId="{C05648F0-E112-4F2D-91C0-51CF14CB2969}" type="presParOf" srcId="{4172F34B-EF49-4668-B678-762236E98AD7}" destId="{621D6843-9619-4B58-8B39-089FE22BCA42}" srcOrd="2" destOrd="0" presId="urn:microsoft.com/office/officeart/2005/8/layout/vList4#1"/>
    <dgm:cxn modelId="{02988AF1-8CB2-493B-BE2F-0BFB517A69B7}" type="presParOf" srcId="{4FE72954-98A1-4921-931C-26E83A9F26EF}" destId="{F355C8EE-E49A-4DEB-9332-276CE4815500}" srcOrd="3" destOrd="0" presId="urn:microsoft.com/office/officeart/2005/8/layout/vList4#1"/>
    <dgm:cxn modelId="{3EB848A5-0C28-4268-B1C3-1FF02A4F066E}" type="presParOf" srcId="{4FE72954-98A1-4921-931C-26E83A9F26EF}" destId="{00DC2D73-D520-4D15-8402-061AB7D371FD}" srcOrd="4" destOrd="0" presId="urn:microsoft.com/office/officeart/2005/8/layout/vList4#1"/>
    <dgm:cxn modelId="{D248C429-264E-40ED-A6D7-A3EF936DEBF2}" type="presParOf" srcId="{00DC2D73-D520-4D15-8402-061AB7D371FD}" destId="{C243F57C-6A97-4CFB-92A6-3230A9D6364C}" srcOrd="0" destOrd="0" presId="urn:microsoft.com/office/officeart/2005/8/layout/vList4#1"/>
    <dgm:cxn modelId="{B4AB55C9-8524-4DB4-84D4-C9B33C70A664}" type="presParOf" srcId="{00DC2D73-D520-4D15-8402-061AB7D371FD}" destId="{95240085-C7C1-4547-B869-60B02A127DB1}" srcOrd="1" destOrd="0" presId="urn:microsoft.com/office/officeart/2005/8/layout/vList4#1"/>
    <dgm:cxn modelId="{B24E555C-B14E-4B29-A84A-31C7DB6ECC40}" type="presParOf" srcId="{00DC2D73-D520-4D15-8402-061AB7D371FD}" destId="{C9D57742-F4EB-42C6-B2C3-B44554B71A2B}"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C58A24-5368-4269-AEEC-8BF82CEE18A2}" type="doc">
      <dgm:prSet loTypeId="urn:microsoft.com/office/officeart/2005/8/layout/vList4#1" loCatId="list" qsTypeId="urn:microsoft.com/office/officeart/2005/8/quickstyle/simple1" qsCatId="simple" csTypeId="urn:microsoft.com/office/officeart/2005/8/colors/colorful1#2" csCatId="colorful" phldr="1"/>
      <dgm:spPr/>
      <dgm:t>
        <a:bodyPr/>
        <a:lstStyle/>
        <a:p>
          <a:endParaRPr lang="es-ES"/>
        </a:p>
      </dgm:t>
    </dgm:pt>
    <dgm:pt modelId="{9A82FBBA-3242-452D-AFFB-B50F807643AE}">
      <dgm:prSet custT="1"/>
      <dgm:spPr>
        <a:noFill/>
        <a:ln>
          <a:solidFill>
            <a:schemeClr val="bg2">
              <a:lumMod val="50000"/>
            </a:schemeClr>
          </a:solidFill>
        </a:ln>
      </dgm:spPr>
      <dgm:t>
        <a:bodyPr/>
        <a:lstStyle/>
        <a:p>
          <a:r>
            <a:rPr lang="es-MX" sz="2000" b="1" dirty="0" smtClean="0">
              <a:solidFill>
                <a:schemeClr val="tx2">
                  <a:lumMod val="50000"/>
                </a:schemeClr>
              </a:solidFill>
            </a:rPr>
            <a:t>Los bienes en Comodato son los recibidos en préstamo por medio de un contrato en el cual una de las partes (comodante) entrega gratuitamente a otro (comodatario) un bien,  para su uso por un determinado  tiempo.</a:t>
          </a:r>
          <a:endParaRPr lang="es-MX" sz="3200" b="1" dirty="0">
            <a:solidFill>
              <a:schemeClr val="tx2">
                <a:lumMod val="50000"/>
              </a:schemeClr>
            </a:solidFill>
          </a:endParaRPr>
        </a:p>
      </dgm:t>
    </dgm:pt>
    <dgm:pt modelId="{67D11DCD-2344-4F0F-8E5C-3DB91ED55EE2}" type="parTrans" cxnId="{5B215C8F-1CF3-4347-BDDD-09A589E4E766}">
      <dgm:prSet/>
      <dgm:spPr/>
      <dgm:t>
        <a:bodyPr/>
        <a:lstStyle/>
        <a:p>
          <a:endParaRPr lang="es-MX"/>
        </a:p>
      </dgm:t>
    </dgm:pt>
    <dgm:pt modelId="{94A9B8C6-71E7-46E7-A1DF-5AC71087E00E}" type="sibTrans" cxnId="{5B215C8F-1CF3-4347-BDDD-09A589E4E766}">
      <dgm:prSet/>
      <dgm:spPr/>
      <dgm:t>
        <a:bodyPr/>
        <a:lstStyle/>
        <a:p>
          <a:endParaRPr lang="es-MX"/>
        </a:p>
      </dgm:t>
    </dgm:pt>
    <dgm:pt modelId="{4FE72954-98A1-4921-931C-26E83A9F26EF}" type="pres">
      <dgm:prSet presAssocID="{8DC58A24-5368-4269-AEEC-8BF82CEE18A2}" presName="linear" presStyleCnt="0">
        <dgm:presLayoutVars>
          <dgm:dir/>
          <dgm:resizeHandles val="exact"/>
        </dgm:presLayoutVars>
      </dgm:prSet>
      <dgm:spPr/>
      <dgm:t>
        <a:bodyPr/>
        <a:lstStyle/>
        <a:p>
          <a:endParaRPr lang="es-MX"/>
        </a:p>
      </dgm:t>
    </dgm:pt>
    <dgm:pt modelId="{325005EB-B450-424B-9707-6CF06CD4E322}" type="pres">
      <dgm:prSet presAssocID="{9A82FBBA-3242-452D-AFFB-B50F807643AE}" presName="comp" presStyleCnt="0"/>
      <dgm:spPr/>
    </dgm:pt>
    <dgm:pt modelId="{8DF775B2-DC74-4086-9D73-533B2E979E48}" type="pres">
      <dgm:prSet presAssocID="{9A82FBBA-3242-452D-AFFB-B50F807643AE}" presName="box" presStyleLbl="node1" presStyleIdx="0" presStyleCnt="1" custScaleY="73419" custLinFactNeighborY="652"/>
      <dgm:spPr/>
      <dgm:t>
        <a:bodyPr/>
        <a:lstStyle/>
        <a:p>
          <a:endParaRPr lang="es-MX"/>
        </a:p>
      </dgm:t>
    </dgm:pt>
    <dgm:pt modelId="{34F0DC60-2231-4A7E-8567-A782443EEFFA}" type="pres">
      <dgm:prSet presAssocID="{9A82FBBA-3242-452D-AFFB-B50F807643AE}" presName="img" presStyleLbl="fgImgPlace1" presStyleIdx="0" presStyleCnt="1" custScaleY="13888" custLinFactNeighborX="-5816" custLinFactNeighborY="-1811"/>
      <dgm:spPr/>
    </dgm:pt>
    <dgm:pt modelId="{FBADD58A-2ACB-4510-BB69-EA97DBBA4A89}" type="pres">
      <dgm:prSet presAssocID="{9A82FBBA-3242-452D-AFFB-B50F807643AE}" presName="text" presStyleLbl="node1" presStyleIdx="0" presStyleCnt="1">
        <dgm:presLayoutVars>
          <dgm:bulletEnabled val="1"/>
        </dgm:presLayoutVars>
      </dgm:prSet>
      <dgm:spPr/>
      <dgm:t>
        <a:bodyPr/>
        <a:lstStyle/>
        <a:p>
          <a:endParaRPr lang="es-MX"/>
        </a:p>
      </dgm:t>
    </dgm:pt>
  </dgm:ptLst>
  <dgm:cxnLst>
    <dgm:cxn modelId="{B274E440-2EA6-403B-AD54-A49732596ADB}" type="presOf" srcId="{8DC58A24-5368-4269-AEEC-8BF82CEE18A2}" destId="{4FE72954-98A1-4921-931C-26E83A9F26EF}" srcOrd="0" destOrd="0" presId="urn:microsoft.com/office/officeart/2005/8/layout/vList4#1"/>
    <dgm:cxn modelId="{7CB5AA75-6A2E-461B-AB84-1E66BC43E34D}" type="presOf" srcId="{9A82FBBA-3242-452D-AFFB-B50F807643AE}" destId="{8DF775B2-DC74-4086-9D73-533B2E979E48}" srcOrd="0" destOrd="0" presId="urn:microsoft.com/office/officeart/2005/8/layout/vList4#1"/>
    <dgm:cxn modelId="{3A4FD8CB-E52C-4F02-9E21-9AB30684CF02}" type="presOf" srcId="{9A82FBBA-3242-452D-AFFB-B50F807643AE}" destId="{FBADD58A-2ACB-4510-BB69-EA97DBBA4A89}" srcOrd="1" destOrd="0" presId="urn:microsoft.com/office/officeart/2005/8/layout/vList4#1"/>
    <dgm:cxn modelId="{5B215C8F-1CF3-4347-BDDD-09A589E4E766}" srcId="{8DC58A24-5368-4269-AEEC-8BF82CEE18A2}" destId="{9A82FBBA-3242-452D-AFFB-B50F807643AE}" srcOrd="0" destOrd="0" parTransId="{67D11DCD-2344-4F0F-8E5C-3DB91ED55EE2}" sibTransId="{94A9B8C6-71E7-46E7-A1DF-5AC71087E00E}"/>
    <dgm:cxn modelId="{1204B541-DE3F-4DF3-A9B2-22B2627FF146}" type="presParOf" srcId="{4FE72954-98A1-4921-931C-26E83A9F26EF}" destId="{325005EB-B450-424B-9707-6CF06CD4E322}" srcOrd="0" destOrd="0" presId="urn:microsoft.com/office/officeart/2005/8/layout/vList4#1"/>
    <dgm:cxn modelId="{E11363B4-5C33-4D64-9F41-120043F26EC9}" type="presParOf" srcId="{325005EB-B450-424B-9707-6CF06CD4E322}" destId="{8DF775B2-DC74-4086-9D73-533B2E979E48}" srcOrd="0" destOrd="0" presId="urn:microsoft.com/office/officeart/2005/8/layout/vList4#1"/>
    <dgm:cxn modelId="{8918EF0C-F116-4947-A6CA-BC873187E443}" type="presParOf" srcId="{325005EB-B450-424B-9707-6CF06CD4E322}" destId="{34F0DC60-2231-4A7E-8567-A782443EEFFA}" srcOrd="1" destOrd="0" presId="urn:microsoft.com/office/officeart/2005/8/layout/vList4#1"/>
    <dgm:cxn modelId="{986976F9-D271-4E13-95C3-64DFAA3CA798}" type="presParOf" srcId="{325005EB-B450-424B-9707-6CF06CD4E322}" destId="{FBADD58A-2ACB-4510-BB69-EA97DBBA4A89}"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2C7C79-5190-4650-9357-4FEA0955C93C}" type="doc">
      <dgm:prSet loTypeId="urn:microsoft.com/office/officeart/2005/8/layout/vList4#1" loCatId="list" qsTypeId="urn:microsoft.com/office/officeart/2005/8/quickstyle/simple3" qsCatId="simple" csTypeId="urn:microsoft.com/office/officeart/2005/8/colors/colorful4" csCatId="colorful" phldr="1"/>
      <dgm:spPr/>
      <dgm:t>
        <a:bodyPr/>
        <a:lstStyle/>
        <a:p>
          <a:endParaRPr lang="es-MX"/>
        </a:p>
      </dgm:t>
    </dgm:pt>
    <dgm:pt modelId="{A6D6FDC7-0D00-488E-B777-837D238DB289}">
      <dgm:prSet phldrT="[Texto]" custT="1"/>
      <dgm:spPr>
        <a:solidFill>
          <a:srgbClr val="CCFFCC"/>
        </a:solidFill>
      </dgm:spPr>
      <dgm:t>
        <a:bodyPr/>
        <a:lstStyle/>
        <a:p>
          <a:pPr algn="l"/>
          <a:r>
            <a:rPr lang="es-MX" sz="2400" b="1" dirty="0" smtClean="0">
              <a:latin typeface="Arial" pitchFamily="34" charset="0"/>
              <a:cs typeface="Arial" pitchFamily="34" charset="0"/>
            </a:rPr>
            <a:t>VENTA</a:t>
          </a:r>
          <a:endParaRPr lang="es-MX" sz="2400" b="1" dirty="0">
            <a:latin typeface="Arial" pitchFamily="34" charset="0"/>
            <a:cs typeface="Arial" pitchFamily="34" charset="0"/>
          </a:endParaRPr>
        </a:p>
      </dgm:t>
    </dgm:pt>
    <dgm:pt modelId="{9C51C17F-7461-466A-9764-ADDCB6B552B5}" type="parTrans" cxnId="{E08F1603-DFA0-4088-AAD9-D5B7CECD256D}">
      <dgm:prSet/>
      <dgm:spPr/>
      <dgm:t>
        <a:bodyPr/>
        <a:lstStyle/>
        <a:p>
          <a:pPr algn="ctr"/>
          <a:endParaRPr lang="es-MX" sz="2400" b="1" dirty="0">
            <a:latin typeface="Arial" pitchFamily="34" charset="0"/>
            <a:cs typeface="Arial" pitchFamily="34" charset="0"/>
          </a:endParaRPr>
        </a:p>
      </dgm:t>
    </dgm:pt>
    <dgm:pt modelId="{0776A16C-5ED6-414C-A130-F7677151C3CD}" type="sibTrans" cxnId="{E08F1603-DFA0-4088-AAD9-D5B7CECD256D}">
      <dgm:prSet/>
      <dgm:spPr/>
      <dgm:t>
        <a:bodyPr/>
        <a:lstStyle/>
        <a:p>
          <a:pPr algn="ctr"/>
          <a:endParaRPr lang="es-MX" sz="2400" b="1" dirty="0">
            <a:latin typeface="Arial" pitchFamily="34" charset="0"/>
            <a:cs typeface="Arial" pitchFamily="34" charset="0"/>
          </a:endParaRPr>
        </a:p>
      </dgm:t>
    </dgm:pt>
    <dgm:pt modelId="{D745F818-583C-433F-A4F9-0ACF01055269}">
      <dgm:prSet phldrT="[Texto]" custT="1"/>
      <dgm:spPr/>
      <dgm:t>
        <a:bodyPr/>
        <a:lstStyle/>
        <a:p>
          <a:pPr algn="l"/>
          <a:r>
            <a:rPr lang="es-MX" sz="2400" b="1" dirty="0" smtClean="0">
              <a:latin typeface="Arial" pitchFamily="34" charset="0"/>
              <a:cs typeface="Arial" pitchFamily="34" charset="0"/>
            </a:rPr>
            <a:t>TERMINACIÓN DE VIDA ÚTIL</a:t>
          </a:r>
          <a:endParaRPr lang="es-MX" sz="2400" b="1" dirty="0">
            <a:latin typeface="Arial" pitchFamily="34" charset="0"/>
            <a:cs typeface="Arial" pitchFamily="34" charset="0"/>
          </a:endParaRPr>
        </a:p>
      </dgm:t>
    </dgm:pt>
    <dgm:pt modelId="{B0E81D88-6D50-4673-B32E-4B15EE8B04A4}" type="parTrans" cxnId="{753CBEE2-FA2F-469D-9658-4B35395F3297}">
      <dgm:prSet/>
      <dgm:spPr/>
      <dgm:t>
        <a:bodyPr/>
        <a:lstStyle/>
        <a:p>
          <a:pPr algn="ctr"/>
          <a:endParaRPr lang="es-MX" sz="2400" b="1" dirty="0">
            <a:latin typeface="Arial" pitchFamily="34" charset="0"/>
            <a:cs typeface="Arial" pitchFamily="34" charset="0"/>
          </a:endParaRPr>
        </a:p>
      </dgm:t>
    </dgm:pt>
    <dgm:pt modelId="{A16BAC31-4375-48BD-856B-0E71BAEF1D88}" type="sibTrans" cxnId="{753CBEE2-FA2F-469D-9658-4B35395F3297}">
      <dgm:prSet/>
      <dgm:spPr/>
      <dgm:t>
        <a:bodyPr/>
        <a:lstStyle/>
        <a:p>
          <a:pPr algn="ctr"/>
          <a:endParaRPr lang="es-MX" sz="2400" b="1" dirty="0">
            <a:latin typeface="Arial" pitchFamily="34" charset="0"/>
            <a:cs typeface="Arial" pitchFamily="34" charset="0"/>
          </a:endParaRPr>
        </a:p>
      </dgm:t>
    </dgm:pt>
    <dgm:pt modelId="{E1D7DDA6-8DFF-48A1-8F8B-E1521933929A}">
      <dgm:prSet phldrT="[Texto]" custT="1"/>
      <dgm:spPr/>
      <dgm:t>
        <a:bodyPr/>
        <a:lstStyle/>
        <a:p>
          <a:pPr algn="l"/>
          <a:r>
            <a:rPr lang="es-MX" sz="2400" b="1" dirty="0" smtClean="0">
              <a:latin typeface="Arial" pitchFamily="34" charset="0"/>
              <a:cs typeface="Arial" pitchFamily="34" charset="0"/>
            </a:rPr>
            <a:t>OTRAS CAUSAS:</a:t>
          </a:r>
        </a:p>
        <a:p>
          <a:pPr algn="l"/>
          <a:r>
            <a:rPr kumimoji="0" lang="es-MX"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Los bienes no sean localizados, el bien se hubiere extraviado, robado o siniestrado</a:t>
          </a:r>
          <a:endParaRPr lang="es-MX" sz="1800" b="1" dirty="0">
            <a:latin typeface="Arial" pitchFamily="34" charset="0"/>
            <a:cs typeface="Arial" pitchFamily="34" charset="0"/>
          </a:endParaRPr>
        </a:p>
      </dgm:t>
    </dgm:pt>
    <dgm:pt modelId="{2762451C-B379-4BB8-8470-3E36CE465620}" type="parTrans" cxnId="{47C53ACC-E4D2-4912-B9BA-8816A318D559}">
      <dgm:prSet/>
      <dgm:spPr/>
      <dgm:t>
        <a:bodyPr/>
        <a:lstStyle/>
        <a:p>
          <a:pPr algn="ctr"/>
          <a:endParaRPr lang="es-MX" sz="2400" b="1" dirty="0">
            <a:latin typeface="Arial" pitchFamily="34" charset="0"/>
            <a:cs typeface="Arial" pitchFamily="34" charset="0"/>
          </a:endParaRPr>
        </a:p>
      </dgm:t>
    </dgm:pt>
    <dgm:pt modelId="{621D328A-A2C8-4F46-9E6E-196EACACBE8F}" type="sibTrans" cxnId="{47C53ACC-E4D2-4912-B9BA-8816A318D559}">
      <dgm:prSet/>
      <dgm:spPr/>
      <dgm:t>
        <a:bodyPr/>
        <a:lstStyle/>
        <a:p>
          <a:pPr algn="ctr"/>
          <a:endParaRPr lang="es-MX" sz="2400" b="1" dirty="0">
            <a:latin typeface="Arial" pitchFamily="34" charset="0"/>
            <a:cs typeface="Arial" pitchFamily="34" charset="0"/>
          </a:endParaRPr>
        </a:p>
      </dgm:t>
    </dgm:pt>
    <dgm:pt modelId="{ADF1A2A6-B742-426C-9116-DCD811B4D634}" type="pres">
      <dgm:prSet presAssocID="{8C2C7C79-5190-4650-9357-4FEA0955C93C}" presName="linear" presStyleCnt="0">
        <dgm:presLayoutVars>
          <dgm:dir/>
          <dgm:resizeHandles val="exact"/>
        </dgm:presLayoutVars>
      </dgm:prSet>
      <dgm:spPr/>
      <dgm:t>
        <a:bodyPr/>
        <a:lstStyle/>
        <a:p>
          <a:endParaRPr lang="es-MX"/>
        </a:p>
      </dgm:t>
    </dgm:pt>
    <dgm:pt modelId="{C085A96F-AFBE-4E92-8970-94AE8709A3FE}" type="pres">
      <dgm:prSet presAssocID="{A6D6FDC7-0D00-488E-B777-837D238DB289}" presName="comp" presStyleCnt="0"/>
      <dgm:spPr/>
    </dgm:pt>
    <dgm:pt modelId="{1803DC2D-03E3-4E88-9C12-57266297E678}" type="pres">
      <dgm:prSet presAssocID="{A6D6FDC7-0D00-488E-B777-837D238DB289}" presName="box" presStyleLbl="node1" presStyleIdx="0" presStyleCnt="3" custScaleY="80814" custLinFactNeighborX="195" custLinFactNeighborY="-1123"/>
      <dgm:spPr/>
      <dgm:t>
        <a:bodyPr/>
        <a:lstStyle/>
        <a:p>
          <a:endParaRPr lang="es-MX"/>
        </a:p>
      </dgm:t>
    </dgm:pt>
    <dgm:pt modelId="{EB7B9448-FF94-4D93-AAF3-E9723E2FEA2D}" type="pres">
      <dgm:prSet presAssocID="{A6D6FDC7-0D00-488E-B777-837D238DB289}" presName="img" presStyleLbl="fgImgPlace1" presStyleIdx="0" presStyleCnt="3" custScaleY="103825"/>
      <dgm:spPr>
        <a:blipFill rotWithShape="0">
          <a:blip xmlns:r="http://schemas.openxmlformats.org/officeDocument/2006/relationships" r:embed="rId1"/>
          <a:stretch>
            <a:fillRect/>
          </a:stretch>
        </a:blipFill>
      </dgm:spPr>
    </dgm:pt>
    <dgm:pt modelId="{DD3F4035-1B8A-4FFF-BCA6-C3873A06B42B}" type="pres">
      <dgm:prSet presAssocID="{A6D6FDC7-0D00-488E-B777-837D238DB289}" presName="text" presStyleLbl="node1" presStyleIdx="0" presStyleCnt="3">
        <dgm:presLayoutVars>
          <dgm:bulletEnabled val="1"/>
        </dgm:presLayoutVars>
      </dgm:prSet>
      <dgm:spPr/>
      <dgm:t>
        <a:bodyPr/>
        <a:lstStyle/>
        <a:p>
          <a:endParaRPr lang="es-MX"/>
        </a:p>
      </dgm:t>
    </dgm:pt>
    <dgm:pt modelId="{70D7308E-3D34-4186-9556-5929DBDAFA62}" type="pres">
      <dgm:prSet presAssocID="{0776A16C-5ED6-414C-A130-F7677151C3CD}" presName="spacer" presStyleCnt="0"/>
      <dgm:spPr/>
    </dgm:pt>
    <dgm:pt modelId="{A8F10878-04EC-4B30-9201-42729CEFBBEE}" type="pres">
      <dgm:prSet presAssocID="{D745F818-583C-433F-A4F9-0ACF01055269}" presName="comp" presStyleCnt="0"/>
      <dgm:spPr/>
    </dgm:pt>
    <dgm:pt modelId="{11335F5C-9DB9-465D-8305-6B437639BCED}" type="pres">
      <dgm:prSet presAssocID="{D745F818-583C-433F-A4F9-0ACF01055269}" presName="box" presStyleLbl="node1" presStyleIdx="1" presStyleCnt="3" custScaleY="104304"/>
      <dgm:spPr/>
      <dgm:t>
        <a:bodyPr/>
        <a:lstStyle/>
        <a:p>
          <a:endParaRPr lang="es-MX"/>
        </a:p>
      </dgm:t>
    </dgm:pt>
    <dgm:pt modelId="{E2519FB8-7F0B-46BF-8D11-47EB81DB9501}" type="pres">
      <dgm:prSet presAssocID="{D745F818-583C-433F-A4F9-0ACF01055269}" presName="img" presStyleLbl="fgImgPlace1" presStyleIdx="1" presStyleCnt="3" custScaleY="122215"/>
      <dgm:spPr>
        <a:blipFill rotWithShape="0">
          <a:blip xmlns:r="http://schemas.openxmlformats.org/officeDocument/2006/relationships" r:embed="rId2"/>
          <a:stretch>
            <a:fillRect/>
          </a:stretch>
        </a:blipFill>
      </dgm:spPr>
    </dgm:pt>
    <dgm:pt modelId="{61F5B3EF-B28B-4B36-AC02-6C6574B194F9}" type="pres">
      <dgm:prSet presAssocID="{D745F818-583C-433F-A4F9-0ACF01055269}" presName="text" presStyleLbl="node1" presStyleIdx="1" presStyleCnt="3">
        <dgm:presLayoutVars>
          <dgm:bulletEnabled val="1"/>
        </dgm:presLayoutVars>
      </dgm:prSet>
      <dgm:spPr/>
      <dgm:t>
        <a:bodyPr/>
        <a:lstStyle/>
        <a:p>
          <a:endParaRPr lang="es-MX"/>
        </a:p>
      </dgm:t>
    </dgm:pt>
    <dgm:pt modelId="{73857EE7-9652-4429-861C-7CCFBDD9D25E}" type="pres">
      <dgm:prSet presAssocID="{A16BAC31-4375-48BD-856B-0E71BAEF1D88}" presName="spacer" presStyleCnt="0"/>
      <dgm:spPr/>
    </dgm:pt>
    <dgm:pt modelId="{A79F77F0-6F86-4739-9FD3-FEF446C3B033}" type="pres">
      <dgm:prSet presAssocID="{E1D7DDA6-8DFF-48A1-8F8B-E1521933929A}" presName="comp" presStyleCnt="0"/>
      <dgm:spPr/>
    </dgm:pt>
    <dgm:pt modelId="{16B96E3C-A1FB-449F-9B89-BC8B544AB1A0}" type="pres">
      <dgm:prSet presAssocID="{E1D7DDA6-8DFF-48A1-8F8B-E1521933929A}" presName="box" presStyleLbl="node1" presStyleIdx="2" presStyleCnt="3" custScaleY="124421"/>
      <dgm:spPr/>
      <dgm:t>
        <a:bodyPr/>
        <a:lstStyle/>
        <a:p>
          <a:endParaRPr lang="es-MX"/>
        </a:p>
      </dgm:t>
    </dgm:pt>
    <dgm:pt modelId="{115C769E-80F9-472B-97EF-9B319E723F59}" type="pres">
      <dgm:prSet presAssocID="{E1D7DDA6-8DFF-48A1-8F8B-E1521933929A}" presName="img" presStyleLbl="fgImgPlace1" presStyleIdx="2" presStyleCnt="3" custScaleY="138853"/>
      <dgm:spPr>
        <a:blipFill rotWithShape="0">
          <a:blip xmlns:r="http://schemas.openxmlformats.org/officeDocument/2006/relationships" r:embed="rId3"/>
          <a:stretch>
            <a:fillRect/>
          </a:stretch>
        </a:blipFill>
      </dgm:spPr>
    </dgm:pt>
    <dgm:pt modelId="{E0B3CF89-A0D5-4C2D-9BBF-4253C2538C8E}" type="pres">
      <dgm:prSet presAssocID="{E1D7DDA6-8DFF-48A1-8F8B-E1521933929A}" presName="text" presStyleLbl="node1" presStyleIdx="2" presStyleCnt="3">
        <dgm:presLayoutVars>
          <dgm:bulletEnabled val="1"/>
        </dgm:presLayoutVars>
      </dgm:prSet>
      <dgm:spPr/>
      <dgm:t>
        <a:bodyPr/>
        <a:lstStyle/>
        <a:p>
          <a:endParaRPr lang="es-MX"/>
        </a:p>
      </dgm:t>
    </dgm:pt>
  </dgm:ptLst>
  <dgm:cxnLst>
    <dgm:cxn modelId="{A9231214-80CD-4205-8C38-6A0134316D6F}" type="presOf" srcId="{D745F818-583C-433F-A4F9-0ACF01055269}" destId="{61F5B3EF-B28B-4B36-AC02-6C6574B194F9}" srcOrd="1" destOrd="0" presId="urn:microsoft.com/office/officeart/2005/8/layout/vList4#1"/>
    <dgm:cxn modelId="{93F6F88A-7D7E-40CE-BEDC-8C0A93B47A40}" type="presOf" srcId="{8C2C7C79-5190-4650-9357-4FEA0955C93C}" destId="{ADF1A2A6-B742-426C-9116-DCD811B4D634}" srcOrd="0" destOrd="0" presId="urn:microsoft.com/office/officeart/2005/8/layout/vList4#1"/>
    <dgm:cxn modelId="{E649DCC5-E748-4920-9F23-085029EB3DC3}" type="presOf" srcId="{E1D7DDA6-8DFF-48A1-8F8B-E1521933929A}" destId="{16B96E3C-A1FB-449F-9B89-BC8B544AB1A0}" srcOrd="0" destOrd="0" presId="urn:microsoft.com/office/officeart/2005/8/layout/vList4#1"/>
    <dgm:cxn modelId="{47C53ACC-E4D2-4912-B9BA-8816A318D559}" srcId="{8C2C7C79-5190-4650-9357-4FEA0955C93C}" destId="{E1D7DDA6-8DFF-48A1-8F8B-E1521933929A}" srcOrd="2" destOrd="0" parTransId="{2762451C-B379-4BB8-8470-3E36CE465620}" sibTransId="{621D328A-A2C8-4F46-9E6E-196EACACBE8F}"/>
    <dgm:cxn modelId="{5FD1A515-F52D-44A6-92E2-0AE8BA330540}" type="presOf" srcId="{D745F818-583C-433F-A4F9-0ACF01055269}" destId="{11335F5C-9DB9-465D-8305-6B437639BCED}" srcOrd="0" destOrd="0" presId="urn:microsoft.com/office/officeart/2005/8/layout/vList4#1"/>
    <dgm:cxn modelId="{867E3D81-62BD-44FB-AB83-C9C94CD15CA0}" type="presOf" srcId="{A6D6FDC7-0D00-488E-B777-837D238DB289}" destId="{DD3F4035-1B8A-4FFF-BCA6-C3873A06B42B}" srcOrd="1" destOrd="0" presId="urn:microsoft.com/office/officeart/2005/8/layout/vList4#1"/>
    <dgm:cxn modelId="{E08F1603-DFA0-4088-AAD9-D5B7CECD256D}" srcId="{8C2C7C79-5190-4650-9357-4FEA0955C93C}" destId="{A6D6FDC7-0D00-488E-B777-837D238DB289}" srcOrd="0" destOrd="0" parTransId="{9C51C17F-7461-466A-9764-ADDCB6B552B5}" sibTransId="{0776A16C-5ED6-414C-A130-F7677151C3CD}"/>
    <dgm:cxn modelId="{753CBEE2-FA2F-469D-9658-4B35395F3297}" srcId="{8C2C7C79-5190-4650-9357-4FEA0955C93C}" destId="{D745F818-583C-433F-A4F9-0ACF01055269}" srcOrd="1" destOrd="0" parTransId="{B0E81D88-6D50-4673-B32E-4B15EE8B04A4}" sibTransId="{A16BAC31-4375-48BD-856B-0E71BAEF1D88}"/>
    <dgm:cxn modelId="{7F989ECF-82EE-4FC4-826B-7D13E3AE5C43}" type="presOf" srcId="{A6D6FDC7-0D00-488E-B777-837D238DB289}" destId="{1803DC2D-03E3-4E88-9C12-57266297E678}" srcOrd="0" destOrd="0" presId="urn:microsoft.com/office/officeart/2005/8/layout/vList4#1"/>
    <dgm:cxn modelId="{8E89ABE9-3D6B-4DAB-B52F-01A864053B5F}" type="presOf" srcId="{E1D7DDA6-8DFF-48A1-8F8B-E1521933929A}" destId="{E0B3CF89-A0D5-4C2D-9BBF-4253C2538C8E}" srcOrd="1" destOrd="0" presId="urn:microsoft.com/office/officeart/2005/8/layout/vList4#1"/>
    <dgm:cxn modelId="{EF36B099-257F-436F-AE1A-3439E49FEBD7}" type="presParOf" srcId="{ADF1A2A6-B742-426C-9116-DCD811B4D634}" destId="{C085A96F-AFBE-4E92-8970-94AE8709A3FE}" srcOrd="0" destOrd="0" presId="urn:microsoft.com/office/officeart/2005/8/layout/vList4#1"/>
    <dgm:cxn modelId="{C3A313A8-7358-48C5-A5D6-E246856B266E}" type="presParOf" srcId="{C085A96F-AFBE-4E92-8970-94AE8709A3FE}" destId="{1803DC2D-03E3-4E88-9C12-57266297E678}" srcOrd="0" destOrd="0" presId="urn:microsoft.com/office/officeart/2005/8/layout/vList4#1"/>
    <dgm:cxn modelId="{9CF244F2-F24C-4FD1-B5B9-FA3ECCF1AA19}" type="presParOf" srcId="{C085A96F-AFBE-4E92-8970-94AE8709A3FE}" destId="{EB7B9448-FF94-4D93-AAF3-E9723E2FEA2D}" srcOrd="1" destOrd="0" presId="urn:microsoft.com/office/officeart/2005/8/layout/vList4#1"/>
    <dgm:cxn modelId="{25D698F8-D5B6-4A45-8C12-5E24D3B68C94}" type="presParOf" srcId="{C085A96F-AFBE-4E92-8970-94AE8709A3FE}" destId="{DD3F4035-1B8A-4FFF-BCA6-C3873A06B42B}" srcOrd="2" destOrd="0" presId="urn:microsoft.com/office/officeart/2005/8/layout/vList4#1"/>
    <dgm:cxn modelId="{ADB2B748-E88E-496F-86D3-1D0354F3615F}" type="presParOf" srcId="{ADF1A2A6-B742-426C-9116-DCD811B4D634}" destId="{70D7308E-3D34-4186-9556-5929DBDAFA62}" srcOrd="1" destOrd="0" presId="urn:microsoft.com/office/officeart/2005/8/layout/vList4#1"/>
    <dgm:cxn modelId="{2ECB2DA7-7984-4DB1-B36B-EBD4CB525892}" type="presParOf" srcId="{ADF1A2A6-B742-426C-9116-DCD811B4D634}" destId="{A8F10878-04EC-4B30-9201-42729CEFBBEE}" srcOrd="2" destOrd="0" presId="urn:microsoft.com/office/officeart/2005/8/layout/vList4#1"/>
    <dgm:cxn modelId="{4079CF4B-0A4C-448F-B31C-2B8D8A905FE8}" type="presParOf" srcId="{A8F10878-04EC-4B30-9201-42729CEFBBEE}" destId="{11335F5C-9DB9-465D-8305-6B437639BCED}" srcOrd="0" destOrd="0" presId="urn:microsoft.com/office/officeart/2005/8/layout/vList4#1"/>
    <dgm:cxn modelId="{C48F8865-0E5C-445C-B3EC-7BCD0D629B6F}" type="presParOf" srcId="{A8F10878-04EC-4B30-9201-42729CEFBBEE}" destId="{E2519FB8-7F0B-46BF-8D11-47EB81DB9501}" srcOrd="1" destOrd="0" presId="urn:microsoft.com/office/officeart/2005/8/layout/vList4#1"/>
    <dgm:cxn modelId="{7DC5366B-6267-445F-9C19-9D2DDCDDCD14}" type="presParOf" srcId="{A8F10878-04EC-4B30-9201-42729CEFBBEE}" destId="{61F5B3EF-B28B-4B36-AC02-6C6574B194F9}" srcOrd="2" destOrd="0" presId="urn:microsoft.com/office/officeart/2005/8/layout/vList4#1"/>
    <dgm:cxn modelId="{95C22856-4ED3-49FB-9DEB-16B625913BCC}" type="presParOf" srcId="{ADF1A2A6-B742-426C-9116-DCD811B4D634}" destId="{73857EE7-9652-4429-861C-7CCFBDD9D25E}" srcOrd="3" destOrd="0" presId="urn:microsoft.com/office/officeart/2005/8/layout/vList4#1"/>
    <dgm:cxn modelId="{C3FDC376-FEFD-4D08-AB72-540CF02317F3}" type="presParOf" srcId="{ADF1A2A6-B742-426C-9116-DCD811B4D634}" destId="{A79F77F0-6F86-4739-9FD3-FEF446C3B033}" srcOrd="4" destOrd="0" presId="urn:microsoft.com/office/officeart/2005/8/layout/vList4#1"/>
    <dgm:cxn modelId="{45EDF41E-BE1D-4FD4-A9D1-58CB19B940ED}" type="presParOf" srcId="{A79F77F0-6F86-4739-9FD3-FEF446C3B033}" destId="{16B96E3C-A1FB-449F-9B89-BC8B544AB1A0}" srcOrd="0" destOrd="0" presId="urn:microsoft.com/office/officeart/2005/8/layout/vList4#1"/>
    <dgm:cxn modelId="{C9152C79-B39A-4833-A462-7404AA8E1437}" type="presParOf" srcId="{A79F77F0-6F86-4739-9FD3-FEF446C3B033}" destId="{115C769E-80F9-472B-97EF-9B319E723F59}" srcOrd="1" destOrd="0" presId="urn:microsoft.com/office/officeart/2005/8/layout/vList4#1"/>
    <dgm:cxn modelId="{66B156C0-B6FF-439E-9061-0ED66034E810}" type="presParOf" srcId="{A79F77F0-6F86-4739-9FD3-FEF446C3B033}" destId="{E0B3CF89-A0D5-4C2D-9BBF-4253C2538C8E}" srcOrd="2" destOrd="0" presId="urn:microsoft.com/office/officeart/2005/8/layout/vList4#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6CD6A7D-59D3-4B1E-8854-5D495C664BA0}">
      <dsp:nvSpPr>
        <dsp:cNvPr id="0" name=""/>
        <dsp:cNvSpPr/>
      </dsp:nvSpPr>
      <dsp:spPr>
        <a:xfrm>
          <a:off x="891663" y="117167"/>
          <a:ext cx="6956082" cy="5328265"/>
        </a:xfrm>
        <a:prstGeom prst="rightArrow">
          <a:avLst>
            <a:gd name="adj1" fmla="val 70000"/>
            <a:gd name="adj2" fmla="val 50000"/>
          </a:avLst>
        </a:prstGeom>
        <a:solidFill>
          <a:schemeClr val="accent1">
            <a:alpha val="90000"/>
            <a:tint val="40000"/>
            <a:hueOff val="0"/>
            <a:satOff val="0"/>
            <a:lumOff val="0"/>
            <a:alphaOff val="0"/>
          </a:schemeClr>
        </a:solidFill>
        <a:ln w="400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5240" rIns="30480" bIns="15240" numCol="1" spcCol="1270" anchor="ctr" anchorCtr="0">
          <a:noAutofit/>
        </a:bodyPr>
        <a:lstStyle/>
        <a:p>
          <a:pPr lvl="0" algn="l" defTabSz="1066800">
            <a:lnSpc>
              <a:spcPct val="90000"/>
            </a:lnSpc>
            <a:spcBef>
              <a:spcPct val="0"/>
            </a:spcBef>
            <a:spcAft>
              <a:spcPct val="35000"/>
            </a:spcAft>
          </a:pPr>
          <a:r>
            <a:rPr lang="es-MX" sz="2400" b="1" kern="1200" dirty="0" smtClean="0">
              <a:solidFill>
                <a:schemeClr val="accent5">
                  <a:lumMod val="50000"/>
                </a:schemeClr>
              </a:solidFill>
              <a:latin typeface="+mn-lt"/>
              <a:cs typeface="Arial" pitchFamily="34" charset="0"/>
            </a:rPr>
            <a:t>-Recurso controlado por un ente público.</a:t>
          </a:r>
        </a:p>
        <a:p>
          <a:pPr lvl="0" algn="l" defTabSz="1066800">
            <a:lnSpc>
              <a:spcPct val="90000"/>
            </a:lnSpc>
            <a:spcBef>
              <a:spcPct val="0"/>
            </a:spcBef>
            <a:spcAft>
              <a:spcPct val="35000"/>
            </a:spcAft>
          </a:pPr>
          <a:r>
            <a:rPr lang="es-MX" sz="2400" b="1" kern="1200" dirty="0" smtClean="0">
              <a:solidFill>
                <a:schemeClr val="accent5">
                  <a:lumMod val="50000"/>
                </a:schemeClr>
              </a:solidFill>
              <a:latin typeface="+mn-lt"/>
              <a:cs typeface="Arial" pitchFamily="34" charset="0"/>
            </a:rPr>
            <a:t>-Identificado </a:t>
          </a:r>
        </a:p>
        <a:p>
          <a:pPr lvl="0" algn="l" defTabSz="1066800">
            <a:lnSpc>
              <a:spcPct val="90000"/>
            </a:lnSpc>
            <a:spcBef>
              <a:spcPct val="0"/>
            </a:spcBef>
            <a:spcAft>
              <a:spcPct val="35000"/>
            </a:spcAft>
          </a:pPr>
          <a:r>
            <a:rPr lang="es-MX" sz="2400" b="1" kern="1200" dirty="0" smtClean="0">
              <a:solidFill>
                <a:schemeClr val="accent5">
                  <a:lumMod val="50000"/>
                </a:schemeClr>
              </a:solidFill>
              <a:latin typeface="+mn-lt"/>
              <a:cs typeface="Arial" pitchFamily="34" charset="0"/>
            </a:rPr>
            <a:t>-Cuantificado en términos monetarios</a:t>
          </a:r>
        </a:p>
        <a:p>
          <a:pPr lvl="0" algn="l" defTabSz="1066800">
            <a:lnSpc>
              <a:spcPct val="90000"/>
            </a:lnSpc>
            <a:spcBef>
              <a:spcPct val="0"/>
            </a:spcBef>
            <a:spcAft>
              <a:spcPct val="35000"/>
            </a:spcAft>
          </a:pPr>
          <a:r>
            <a:rPr lang="es-MX" sz="2400" b="1" kern="1200" dirty="0" smtClean="0">
              <a:solidFill>
                <a:schemeClr val="accent5">
                  <a:lumMod val="50000"/>
                </a:schemeClr>
              </a:solidFill>
              <a:latin typeface="+mn-lt"/>
              <a:cs typeface="Arial" pitchFamily="34" charset="0"/>
            </a:rPr>
            <a:t>-Se esperan beneficios </a:t>
          </a:r>
          <a:r>
            <a:rPr lang="es-MX" sz="2400" b="1" kern="1200" dirty="0" smtClean="0">
              <a:solidFill>
                <a:schemeClr val="tx2">
                  <a:lumMod val="50000"/>
                </a:schemeClr>
              </a:solidFill>
              <a:latin typeface="+mn-lt"/>
              <a:cs typeface="Arial" pitchFamily="34" charset="0"/>
            </a:rPr>
            <a:t>futuros</a:t>
          </a:r>
        </a:p>
        <a:p>
          <a:pPr lvl="0" algn="l" defTabSz="1066800">
            <a:lnSpc>
              <a:spcPct val="90000"/>
            </a:lnSpc>
            <a:spcBef>
              <a:spcPct val="0"/>
            </a:spcBef>
            <a:spcAft>
              <a:spcPct val="35000"/>
            </a:spcAft>
          </a:pPr>
          <a:r>
            <a:rPr lang="es-MX" sz="2400" b="1" kern="1200" dirty="0" smtClean="0">
              <a:solidFill>
                <a:schemeClr val="accent5">
                  <a:lumMod val="50000"/>
                </a:schemeClr>
              </a:solidFill>
              <a:latin typeface="+mn-lt"/>
              <a:cs typeface="Arial" pitchFamily="34" charset="0"/>
            </a:rPr>
            <a:t>-Derivado de operaciones ocurridas en el pasado</a:t>
          </a:r>
          <a:endParaRPr lang="es-MX" sz="2000" kern="1200" dirty="0">
            <a:latin typeface="+mn-lt"/>
          </a:endParaRPr>
        </a:p>
      </dsp:txBody>
      <dsp:txXfrm>
        <a:off x="2630683" y="117167"/>
        <a:ext cx="5217061" cy="5328265"/>
      </dsp:txXfrm>
    </dsp:sp>
    <dsp:sp modelId="{FCDC86FC-607A-4561-8EF8-6A06809D4682}">
      <dsp:nvSpPr>
        <dsp:cNvPr id="0" name=""/>
        <dsp:cNvSpPr/>
      </dsp:nvSpPr>
      <dsp:spPr>
        <a:xfrm>
          <a:off x="142186" y="1502071"/>
          <a:ext cx="2363227" cy="2520360"/>
        </a:xfrm>
        <a:prstGeom prst="ellipse">
          <a:avLst/>
        </a:prstGeom>
        <a:solidFill>
          <a:schemeClr val="accent1">
            <a:lumMod val="50000"/>
          </a:schemeClr>
        </a:solidFill>
        <a:ln w="4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just" defTabSz="2000250">
            <a:lnSpc>
              <a:spcPct val="90000"/>
            </a:lnSpc>
            <a:spcBef>
              <a:spcPct val="0"/>
            </a:spcBef>
            <a:spcAft>
              <a:spcPct val="35000"/>
            </a:spcAft>
          </a:pPr>
          <a:r>
            <a:rPr lang="es-MX" sz="4500" kern="1200" dirty="0" smtClean="0">
              <a:latin typeface="+mn-lt"/>
            </a:rPr>
            <a:t>Activo</a:t>
          </a:r>
          <a:endParaRPr lang="es-MX" sz="4500" kern="1200" dirty="0">
            <a:latin typeface="+mn-lt"/>
          </a:endParaRPr>
        </a:p>
      </dsp:txBody>
      <dsp:txXfrm>
        <a:off x="142186" y="1502071"/>
        <a:ext cx="2363227" cy="252036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eaLnBrk="0" hangingPunct="0">
              <a:defRPr sz="1200">
                <a:latin typeface="Arial" charset="0"/>
                <a:cs typeface="Arial" charset="0"/>
              </a:defRPr>
            </a:lvl1pPr>
          </a:lstStyle>
          <a:p>
            <a:pPr>
              <a:defRPr/>
            </a:pPr>
            <a:endParaRPr lang="es-ES"/>
          </a:p>
        </p:txBody>
      </p:sp>
      <p:sp>
        <p:nvSpPr>
          <p:cNvPr id="716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88139" tIns="44070" rIns="88139" bIns="44070" numCol="1" anchor="t" anchorCtr="0" compatLnSpc="1">
            <a:prstTxWarp prst="textNoShape">
              <a:avLst/>
            </a:prstTxWarp>
          </a:bodyPr>
          <a:lstStyle>
            <a:lvl1pPr algn="r" eaLnBrk="0" hangingPunct="0">
              <a:defRPr sz="1200">
                <a:latin typeface="Arial" charset="0"/>
                <a:cs typeface="Arial" charset="0"/>
              </a:defRPr>
            </a:lvl1pPr>
          </a:lstStyle>
          <a:p>
            <a:pPr>
              <a:defRPr/>
            </a:pPr>
            <a:fld id="{26060239-E537-45AA-A2FC-F88632F15D5F}" type="datetime1">
              <a:rPr lang="es-MX"/>
              <a:pPr>
                <a:defRPr/>
              </a:pPr>
              <a:t>04/06/2015</a:t>
            </a:fld>
            <a:endParaRPr lang="es-ES" dirty="0"/>
          </a:p>
        </p:txBody>
      </p:sp>
      <p:sp>
        <p:nvSpPr>
          <p:cNvPr id="716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eaLnBrk="0" hangingPunct="0">
              <a:defRPr sz="1200">
                <a:latin typeface="Arial" charset="0"/>
                <a:cs typeface="Arial" charset="0"/>
              </a:defRPr>
            </a:lvl1pPr>
          </a:lstStyle>
          <a:p>
            <a:pPr>
              <a:defRPr/>
            </a:pPr>
            <a:endParaRPr lang="es-ES"/>
          </a:p>
        </p:txBody>
      </p:sp>
      <p:sp>
        <p:nvSpPr>
          <p:cNvPr id="716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88139" tIns="44070" rIns="88139" bIns="44070" numCol="1" anchor="b" anchorCtr="0" compatLnSpc="1">
            <a:prstTxWarp prst="textNoShape">
              <a:avLst/>
            </a:prstTxWarp>
          </a:bodyPr>
          <a:lstStyle>
            <a:lvl1pPr algn="r" eaLnBrk="0" hangingPunct="0">
              <a:defRPr sz="1200">
                <a:latin typeface="Arial" charset="0"/>
                <a:cs typeface="Arial" charset="0"/>
              </a:defRPr>
            </a:lvl1pPr>
          </a:lstStyle>
          <a:p>
            <a:pPr>
              <a:defRPr/>
            </a:pPr>
            <a:fld id="{05E69787-A63C-4561-98C9-AB8D806E507A}" type="slidenum">
              <a:rPr lang="es-ES"/>
              <a:pPr>
                <a:defRPr/>
              </a:pPr>
              <a:t>‹Nº›</a:t>
            </a:fld>
            <a:endParaRPr lang="es-ES" dirty="0"/>
          </a:p>
        </p:txBody>
      </p:sp>
    </p:spTree>
    <p:extLst>
      <p:ext uri="{BB962C8B-B14F-4D97-AF65-F5344CB8AC3E}">
        <p14:creationId xmlns="" xmlns:p14="http://schemas.microsoft.com/office/powerpoint/2010/main" val="31005113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wrap="square" lIns="88139" tIns="44070" rIns="88139" bIns="44070" numCol="1" anchor="t" anchorCtr="0" compatLnSpc="1">
            <a:prstTxWarp prst="textNoShape">
              <a:avLst/>
            </a:prstTxWarp>
          </a:bodyPr>
          <a:lstStyle>
            <a:lvl1pPr>
              <a:defRPr sz="1200">
                <a:latin typeface="Arial" charset="0"/>
                <a:cs typeface="Arial" charset="0"/>
              </a:defRPr>
            </a:lvl1pPr>
          </a:lstStyle>
          <a:p>
            <a:pPr>
              <a:defRPr/>
            </a:pPr>
            <a:endParaRPr lang="es-ES"/>
          </a:p>
        </p:txBody>
      </p:sp>
      <p:sp>
        <p:nvSpPr>
          <p:cNvPr id="3" name="2 Marcador de fecha"/>
          <p:cNvSpPr>
            <a:spLocks noGrp="1"/>
          </p:cNvSpPr>
          <p:nvPr>
            <p:ph type="dt" idx="1"/>
          </p:nvPr>
        </p:nvSpPr>
        <p:spPr>
          <a:xfrm>
            <a:off x="3970338" y="0"/>
            <a:ext cx="3038475" cy="465138"/>
          </a:xfrm>
          <a:prstGeom prst="rect">
            <a:avLst/>
          </a:prstGeom>
        </p:spPr>
        <p:txBody>
          <a:bodyPr vert="horz" lIns="88139" tIns="44070" rIns="88139" bIns="44070" rtlCol="0"/>
          <a:lstStyle>
            <a:lvl1pPr algn="r">
              <a:defRPr sz="1200">
                <a:latin typeface="Arial" charset="0"/>
                <a:cs typeface="Arial" charset="0"/>
              </a:defRPr>
            </a:lvl1pPr>
          </a:lstStyle>
          <a:p>
            <a:pPr>
              <a:defRPr/>
            </a:pPr>
            <a:fld id="{6606A8D3-C975-4C9D-878C-23B286011277}" type="datetime1">
              <a:rPr lang="es-MX"/>
              <a:pPr>
                <a:defRPr/>
              </a:pPr>
              <a:t>04/06/2015</a:t>
            </a:fld>
            <a:endParaRPr lang="es-MX" dirty="0"/>
          </a:p>
        </p:txBody>
      </p:sp>
      <p:sp>
        <p:nvSpPr>
          <p:cNvPr id="4" name="3 Marcador de imagen de diapositiva"/>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88139" tIns="44070" rIns="88139" bIns="44070" rtlCol="0" anchor="ctr"/>
          <a:lstStyle/>
          <a:p>
            <a:pPr lvl="0"/>
            <a:endParaRPr lang="es-MX" noProof="0" dirty="0" smtClean="0"/>
          </a:p>
        </p:txBody>
      </p:sp>
      <p:sp>
        <p:nvSpPr>
          <p:cNvPr id="5" name="4 Marcador de notas"/>
          <p:cNvSpPr>
            <a:spLocks noGrp="1"/>
          </p:cNvSpPr>
          <p:nvPr>
            <p:ph type="body" sz="quarter" idx="3"/>
          </p:nvPr>
        </p:nvSpPr>
        <p:spPr>
          <a:xfrm>
            <a:off x="701675" y="4416425"/>
            <a:ext cx="5607050" cy="4181475"/>
          </a:xfrm>
          <a:prstGeom prst="rect">
            <a:avLst/>
          </a:prstGeom>
        </p:spPr>
        <p:txBody>
          <a:bodyPr vert="horz" lIns="88139" tIns="44070" rIns="88139" bIns="4407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smtClean="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wrap="square" lIns="88139" tIns="44070" rIns="88139" bIns="44070" numCol="1" anchor="b" anchorCtr="0" compatLnSpc="1">
            <a:prstTxWarp prst="textNoShape">
              <a:avLst/>
            </a:prstTxWarp>
          </a:bodyPr>
          <a:lstStyle>
            <a:lvl1pPr>
              <a:defRPr sz="1200">
                <a:latin typeface="Arial" charset="0"/>
                <a:cs typeface="Arial" charset="0"/>
              </a:defRPr>
            </a:lvl1pPr>
          </a:lstStyle>
          <a:p>
            <a:pPr>
              <a:defRPr/>
            </a:pPr>
            <a:endParaRPr lang="es-ES"/>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88139" tIns="44070" rIns="88139" bIns="44070" rtlCol="0" anchor="b"/>
          <a:lstStyle>
            <a:lvl1pPr algn="r">
              <a:defRPr sz="1200">
                <a:latin typeface="Arial" charset="0"/>
                <a:cs typeface="Arial" charset="0"/>
              </a:defRPr>
            </a:lvl1pPr>
          </a:lstStyle>
          <a:p>
            <a:pPr>
              <a:defRPr/>
            </a:pPr>
            <a:fld id="{FCA8331D-62C1-43C8-91A5-4DD2FD4F6AE7}" type="slidenum">
              <a:rPr lang="es-MX"/>
              <a:pPr>
                <a:defRPr/>
              </a:pPr>
              <a:t>‹Nº›</a:t>
            </a:fld>
            <a:endParaRPr lang="es-MX" dirty="0"/>
          </a:p>
        </p:txBody>
      </p:sp>
    </p:spTree>
    <p:extLst>
      <p:ext uri="{BB962C8B-B14F-4D97-AF65-F5344CB8AC3E}">
        <p14:creationId xmlns="" xmlns:p14="http://schemas.microsoft.com/office/powerpoint/2010/main" val="365802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8003"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12800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70C833-45AB-4D95-A1E4-32409925A935}" type="slidenum">
              <a:rPr lang="es-MX" smtClean="0">
                <a:latin typeface="Arial" pitchFamily="34" charset="0"/>
                <a:cs typeface="Arial" pitchFamily="34" charset="0"/>
              </a:rPr>
              <a:pPr/>
              <a:t>2</a:t>
            </a:fld>
            <a:endParaRPr lang="es-MX" smtClean="0">
              <a:latin typeface="Arial" pitchFamily="34" charset="0"/>
              <a:cs typeface="Arial" pitchFamily="34" charset="0"/>
            </a:endParaRPr>
          </a:p>
        </p:txBody>
      </p:sp>
    </p:spTree>
    <p:extLst>
      <p:ext uri="{BB962C8B-B14F-4D97-AF65-F5344CB8AC3E}">
        <p14:creationId xmlns="" xmlns:p14="http://schemas.microsoft.com/office/powerpoint/2010/main" val="141607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FCA8331D-62C1-43C8-91A5-4DD2FD4F6AE7}" type="slidenum">
              <a:rPr lang="es-MX" smtClean="0"/>
              <a:pPr>
                <a:defRPr/>
              </a:pPr>
              <a:t>17</a:t>
            </a:fld>
            <a:endParaRPr lang="es-MX" dirty="0"/>
          </a:p>
        </p:txBody>
      </p:sp>
    </p:spTree>
    <p:extLst>
      <p:ext uri="{BB962C8B-B14F-4D97-AF65-F5344CB8AC3E}">
        <p14:creationId xmlns="" xmlns:p14="http://schemas.microsoft.com/office/powerpoint/2010/main" val="132902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FA9D08A2-86EF-40E7-B52F-3634ABC82480}" type="slidenum">
              <a:rPr lang="es-MX" smtClean="0"/>
              <a:pPr/>
              <a:t>38</a:t>
            </a:fld>
            <a:endParaRPr lang="es-MX"/>
          </a:p>
        </p:txBody>
      </p:sp>
    </p:spTree>
    <p:extLst>
      <p:ext uri="{BB962C8B-B14F-4D97-AF65-F5344CB8AC3E}">
        <p14:creationId xmlns="" xmlns:p14="http://schemas.microsoft.com/office/powerpoint/2010/main" val="2298053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1290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E5CE71-FF61-4B17-9BE9-3F06F6DB3418}" type="slidenum">
              <a:rPr lang="es-MX" smtClean="0">
                <a:latin typeface="Arial" pitchFamily="34" charset="0"/>
                <a:cs typeface="Arial" pitchFamily="34" charset="0"/>
              </a:rPr>
              <a:pPr/>
              <a:t>49</a:t>
            </a:fld>
            <a:endParaRPr lang="es-MX" smtClean="0">
              <a:latin typeface="Arial" pitchFamily="34" charset="0"/>
              <a:cs typeface="Arial" pitchFamily="34" charset="0"/>
            </a:endParaRPr>
          </a:p>
        </p:txBody>
      </p:sp>
    </p:spTree>
    <p:extLst>
      <p:ext uri="{BB962C8B-B14F-4D97-AF65-F5344CB8AC3E}">
        <p14:creationId xmlns="" xmlns:p14="http://schemas.microsoft.com/office/powerpoint/2010/main" val="841221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1290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E5CE71-FF61-4B17-9BE9-3F06F6DB3418}" type="slidenum">
              <a:rPr lang="es-MX" smtClean="0">
                <a:latin typeface="Arial" pitchFamily="34" charset="0"/>
                <a:cs typeface="Arial" pitchFamily="34" charset="0"/>
              </a:rPr>
              <a:pPr/>
              <a:t>50</a:t>
            </a:fld>
            <a:endParaRPr lang="es-MX" smtClean="0">
              <a:latin typeface="Arial" pitchFamily="34" charset="0"/>
              <a:cs typeface="Arial" pitchFamily="34" charset="0"/>
            </a:endParaRPr>
          </a:p>
        </p:txBody>
      </p:sp>
    </p:spTree>
    <p:extLst>
      <p:ext uri="{BB962C8B-B14F-4D97-AF65-F5344CB8AC3E}">
        <p14:creationId xmlns="" xmlns:p14="http://schemas.microsoft.com/office/powerpoint/2010/main" val="221963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1290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E5CE71-FF61-4B17-9BE9-3F06F6DB3418}" type="slidenum">
              <a:rPr lang="es-MX" smtClean="0">
                <a:latin typeface="Arial" pitchFamily="34" charset="0"/>
                <a:cs typeface="Arial" pitchFamily="34" charset="0"/>
              </a:rPr>
              <a:pPr/>
              <a:t>51</a:t>
            </a:fld>
            <a:endParaRPr lang="es-MX" smtClean="0">
              <a:latin typeface="Arial" pitchFamily="34" charset="0"/>
              <a:cs typeface="Arial" pitchFamily="34" charset="0"/>
            </a:endParaRPr>
          </a:p>
        </p:txBody>
      </p:sp>
    </p:spTree>
    <p:extLst>
      <p:ext uri="{BB962C8B-B14F-4D97-AF65-F5344CB8AC3E}">
        <p14:creationId xmlns="" xmlns:p14="http://schemas.microsoft.com/office/powerpoint/2010/main" val="127719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1290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E5CE71-FF61-4B17-9BE9-3F06F6DB3418}" type="slidenum">
              <a:rPr lang="es-MX" smtClean="0">
                <a:latin typeface="Arial" pitchFamily="34" charset="0"/>
                <a:cs typeface="Arial" pitchFamily="34" charset="0"/>
              </a:rPr>
              <a:pPr/>
              <a:t>52</a:t>
            </a:fld>
            <a:endParaRPr lang="es-MX" smtClean="0">
              <a:latin typeface="Arial" pitchFamily="34" charset="0"/>
              <a:cs typeface="Arial" pitchFamily="34" charset="0"/>
            </a:endParaRPr>
          </a:p>
        </p:txBody>
      </p:sp>
    </p:spTree>
    <p:extLst>
      <p:ext uri="{BB962C8B-B14F-4D97-AF65-F5344CB8AC3E}">
        <p14:creationId xmlns="" xmlns:p14="http://schemas.microsoft.com/office/powerpoint/2010/main" val="2242639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902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1290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3E5CE71-FF61-4B17-9BE9-3F06F6DB3418}" type="slidenum">
              <a:rPr lang="es-MX" smtClean="0">
                <a:latin typeface="Arial" pitchFamily="34" charset="0"/>
                <a:cs typeface="Arial" pitchFamily="34" charset="0"/>
              </a:rPr>
              <a:pPr/>
              <a:t>61</a:t>
            </a:fld>
            <a:endParaRPr lang="es-MX" smtClean="0">
              <a:latin typeface="Arial" pitchFamily="34" charset="0"/>
              <a:cs typeface="Arial" pitchFamily="34" charset="0"/>
            </a:endParaRPr>
          </a:p>
        </p:txBody>
      </p:sp>
    </p:spTree>
    <p:extLst>
      <p:ext uri="{BB962C8B-B14F-4D97-AF65-F5344CB8AC3E}">
        <p14:creationId xmlns="" xmlns:p14="http://schemas.microsoft.com/office/powerpoint/2010/main" val="1598536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86A4509B-97F4-457A-8A4D-C687FF450E99}"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F760BC03-F431-42B1-97FA-3D72CC7EAF50}"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49121ED1-6906-4A6D-9AD4-EA07299CE3D9}" type="slidenum">
              <a:rPr lang="es-MX"/>
              <a:pPr>
                <a:defRPr/>
              </a:pPr>
              <a:t>‹Nº›</a:t>
            </a:fld>
            <a:endParaRPr lang="es-MX"/>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282C7B93-D16F-4EC7-B478-10714BC2B962}" type="slidenum">
              <a:rPr lang="es-MX"/>
              <a:pPr>
                <a:defRPr/>
              </a:pPr>
              <a:t>‹Nº›</a:t>
            </a:fld>
            <a:endParaRPr lang="es-MX"/>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pPr>
              <a:defRPr/>
            </a:pPr>
            <a:endParaRPr lang="es-MX"/>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pPr>
              <a:defRPr/>
            </a:pPr>
            <a:endParaRPr lang="es-MX"/>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pPr>
              <a:defRPr/>
            </a:pPr>
            <a:fld id="{86A4509B-97F4-457A-8A4D-C687FF450E99}" type="slidenum">
              <a:rPr lang="es-MX" smtClean="0"/>
              <a:pPr>
                <a:defRPr/>
              </a:pPr>
              <a:t>‹Nº›</a:t>
            </a:fld>
            <a:endParaRPr lang="es-MX"/>
          </a:p>
        </p:txBody>
      </p:sp>
      <p:pic>
        <p:nvPicPr>
          <p:cNvPr id="11" name="10 Imagen" descr="Logo_5 (1).gif"/>
          <p:cNvPicPr>
            <a:picLocks noChangeAspect="1"/>
          </p:cNvPicPr>
          <p:nvPr userDrawn="1"/>
        </p:nvPicPr>
        <p:blipFill>
          <a:blip r:embed="rId3" cstate="print"/>
          <a:stretch>
            <a:fillRect/>
          </a:stretch>
        </p:blipFill>
        <p:spPr>
          <a:xfrm>
            <a:off x="0" y="214290"/>
            <a:ext cx="2675467" cy="11234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MX"/>
          </a:p>
        </p:txBody>
      </p:sp>
      <p:sp>
        <p:nvSpPr>
          <p:cNvPr id="5" name="4 Marcador de pie de página"/>
          <p:cNvSpPr>
            <a:spLocks noGrp="1"/>
          </p:cNvSpPr>
          <p:nvPr>
            <p:ph type="ftr" sz="quarter" idx="11"/>
          </p:nvPr>
        </p:nvSpPr>
        <p:spPr/>
        <p:txBody>
          <a:bodyPr/>
          <a:lstStyle>
            <a:extLst/>
          </a:lstStyle>
          <a:p>
            <a:pPr>
              <a:defRPr/>
            </a:pPr>
            <a:endParaRPr lang="es-MX"/>
          </a:p>
        </p:txBody>
      </p:sp>
      <p:sp>
        <p:nvSpPr>
          <p:cNvPr id="6" name="5 Marcador de número de diapositiva"/>
          <p:cNvSpPr>
            <a:spLocks noGrp="1"/>
          </p:cNvSpPr>
          <p:nvPr>
            <p:ph type="sldNum" sz="quarter" idx="12"/>
          </p:nvPr>
        </p:nvSpPr>
        <p:spPr/>
        <p:txBody>
          <a:bodyPr/>
          <a:lstStyle>
            <a:extLst/>
          </a:lstStyle>
          <a:p>
            <a:pPr>
              <a:defRPr/>
            </a:pPr>
            <a:fld id="{8026EF05-F328-4675-90C9-9E91CC6A813C}" type="slidenum">
              <a:rPr lang="es-MX" smtClean="0"/>
              <a:pPr>
                <a:defRPr/>
              </a:pPr>
              <a:t>‹Nº›</a:t>
            </a:fld>
            <a:endParaRPr lang="es-MX"/>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pPr>
              <a:defRPr/>
            </a:pPr>
            <a:endParaRPr lang="es-MX"/>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pPr>
              <a:defRPr/>
            </a:pPr>
            <a:endParaRPr lang="es-MX"/>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pPr>
              <a:defRPr/>
            </a:pPr>
            <a:fld id="{E44FFFC8-0A45-4670-81C8-78BE982CBF6E}" type="slidenum">
              <a:rPr lang="es-MX" smtClean="0"/>
              <a:pPr>
                <a:defRPr/>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MX"/>
          </a:p>
        </p:txBody>
      </p:sp>
      <p:sp>
        <p:nvSpPr>
          <p:cNvPr id="6" name="5 Marcador de pie de página"/>
          <p:cNvSpPr>
            <a:spLocks noGrp="1"/>
          </p:cNvSpPr>
          <p:nvPr>
            <p:ph type="ftr" sz="quarter" idx="11"/>
          </p:nvPr>
        </p:nvSpPr>
        <p:spPr/>
        <p:txBody>
          <a:bodyPr/>
          <a:lstStyle>
            <a:extLst/>
          </a:lstStyle>
          <a:p>
            <a:pPr>
              <a:defRPr/>
            </a:pPr>
            <a:endParaRPr lang="es-MX"/>
          </a:p>
        </p:txBody>
      </p:sp>
      <p:sp>
        <p:nvSpPr>
          <p:cNvPr id="7" name="6 Marcador de número de diapositiva"/>
          <p:cNvSpPr>
            <a:spLocks noGrp="1"/>
          </p:cNvSpPr>
          <p:nvPr>
            <p:ph type="sldNum" sz="quarter" idx="12"/>
          </p:nvPr>
        </p:nvSpPr>
        <p:spPr/>
        <p:txBody>
          <a:bodyPr/>
          <a:lstStyle>
            <a:extLst/>
          </a:lstStyle>
          <a:p>
            <a:pPr>
              <a:defRPr/>
            </a:pPr>
            <a:fld id="{E6C44CD9-E08B-4A7E-A003-60693DF6F224}" type="slidenum">
              <a:rPr lang="es-MX" smtClean="0"/>
              <a:pPr>
                <a:defRPr/>
              </a:pPr>
              <a:t>‹Nº›</a:t>
            </a:fld>
            <a:endParaRPr lang="es-MX"/>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endParaRPr lang="es-MX"/>
          </a:p>
        </p:txBody>
      </p:sp>
      <p:sp>
        <p:nvSpPr>
          <p:cNvPr id="8" name="7 Marcador de pie de página"/>
          <p:cNvSpPr>
            <a:spLocks noGrp="1"/>
          </p:cNvSpPr>
          <p:nvPr>
            <p:ph type="ftr" sz="quarter" idx="11"/>
          </p:nvPr>
        </p:nvSpPr>
        <p:spPr/>
        <p:txBody>
          <a:bodyPr/>
          <a:lstStyle>
            <a:extLst/>
          </a:lstStyle>
          <a:p>
            <a:pPr>
              <a:defRPr/>
            </a:pPr>
            <a:endParaRPr lang="es-MX"/>
          </a:p>
        </p:txBody>
      </p:sp>
      <p:sp>
        <p:nvSpPr>
          <p:cNvPr id="9" name="8 Marcador de número de diapositiva"/>
          <p:cNvSpPr>
            <a:spLocks noGrp="1"/>
          </p:cNvSpPr>
          <p:nvPr>
            <p:ph type="sldNum" sz="quarter" idx="12"/>
          </p:nvPr>
        </p:nvSpPr>
        <p:spPr/>
        <p:txBody>
          <a:bodyPr/>
          <a:lstStyle>
            <a:extLst/>
          </a:lstStyle>
          <a:p>
            <a:pPr>
              <a:defRPr/>
            </a:pPr>
            <a:fld id="{4C553EBA-AEFB-4C9A-9EF5-2C71B574818F}" type="slidenum">
              <a:rPr lang="es-MX" smtClean="0"/>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8026EF05-F328-4675-90C9-9E91CC6A813C}" type="slidenum">
              <a:rPr lang="es-MX"/>
              <a:pPr>
                <a:defRPr/>
              </a:pPr>
              <a:t>‹Nº›</a:t>
            </a:fld>
            <a:endParaRPr lang="es-MX"/>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endParaRPr lang="es-MX"/>
          </a:p>
        </p:txBody>
      </p:sp>
      <p:sp>
        <p:nvSpPr>
          <p:cNvPr id="4" name="3 Marcador de pie de página"/>
          <p:cNvSpPr>
            <a:spLocks noGrp="1"/>
          </p:cNvSpPr>
          <p:nvPr>
            <p:ph type="ftr" sz="quarter" idx="11"/>
          </p:nvPr>
        </p:nvSpPr>
        <p:spPr/>
        <p:txBody>
          <a:bodyPr/>
          <a:lstStyle>
            <a:extLst/>
          </a:lstStyle>
          <a:p>
            <a:pPr>
              <a:defRPr/>
            </a:pPr>
            <a:endParaRPr lang="es-MX"/>
          </a:p>
        </p:txBody>
      </p:sp>
      <p:sp>
        <p:nvSpPr>
          <p:cNvPr id="5" name="4 Marcador de número de diapositiva"/>
          <p:cNvSpPr>
            <a:spLocks noGrp="1"/>
          </p:cNvSpPr>
          <p:nvPr>
            <p:ph type="sldNum" sz="quarter" idx="12"/>
          </p:nvPr>
        </p:nvSpPr>
        <p:spPr/>
        <p:txBody>
          <a:bodyPr/>
          <a:lstStyle>
            <a:extLst/>
          </a:lstStyle>
          <a:p>
            <a:pPr>
              <a:defRPr/>
            </a:pPr>
            <a:fld id="{4FCE70CA-B999-451B-9977-D6ABE53DB3E0}" type="slidenum">
              <a:rPr lang="es-MX" smtClean="0"/>
              <a:pPr>
                <a:defRPr/>
              </a:pPr>
              <a:t>‹Nº›</a:t>
            </a:fld>
            <a:endParaRPr lang="es-MX"/>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pPr>
              <a:defRPr/>
            </a:pPr>
            <a:endParaRPr lang="es-MX"/>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pPr>
              <a:defRPr/>
            </a:pPr>
            <a:endParaRPr lang="es-MX"/>
          </a:p>
        </p:txBody>
      </p:sp>
      <p:sp>
        <p:nvSpPr>
          <p:cNvPr id="4" name="3 Marcador de número de diapositiva"/>
          <p:cNvSpPr>
            <a:spLocks noGrp="1"/>
          </p:cNvSpPr>
          <p:nvPr>
            <p:ph type="sldNum" sz="quarter" idx="12"/>
          </p:nvPr>
        </p:nvSpPr>
        <p:spPr/>
        <p:txBody>
          <a:bodyPr/>
          <a:lstStyle>
            <a:extLst/>
          </a:lstStyle>
          <a:p>
            <a:pPr>
              <a:defRPr/>
            </a:pPr>
            <a:fld id="{4A140194-3D07-4C8E-B4CF-6E74C6A7D134}" type="slidenum">
              <a:rPr lang="es-MX" smtClean="0"/>
              <a:pPr>
                <a:defRPr/>
              </a:pPr>
              <a:t>‹Nº›</a:t>
            </a:fld>
            <a:endParaRPr lang="es-MX"/>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MX"/>
          </a:p>
        </p:txBody>
      </p:sp>
      <p:sp>
        <p:nvSpPr>
          <p:cNvPr id="6" name="5 Marcador de pie de página"/>
          <p:cNvSpPr>
            <a:spLocks noGrp="1"/>
          </p:cNvSpPr>
          <p:nvPr>
            <p:ph type="ftr" sz="quarter" idx="11"/>
          </p:nvPr>
        </p:nvSpPr>
        <p:spPr/>
        <p:txBody>
          <a:bodyPr/>
          <a:lstStyle>
            <a:extLst/>
          </a:lstStyle>
          <a:p>
            <a:pPr>
              <a:defRPr/>
            </a:pPr>
            <a:endParaRPr lang="es-MX"/>
          </a:p>
        </p:txBody>
      </p:sp>
      <p:sp>
        <p:nvSpPr>
          <p:cNvPr id="7" name="6 Marcador de número de diapositiva"/>
          <p:cNvSpPr>
            <a:spLocks noGrp="1"/>
          </p:cNvSpPr>
          <p:nvPr>
            <p:ph type="sldNum" sz="quarter" idx="12"/>
          </p:nvPr>
        </p:nvSpPr>
        <p:spPr/>
        <p:txBody>
          <a:bodyPr/>
          <a:lstStyle>
            <a:extLst/>
          </a:lstStyle>
          <a:p>
            <a:pPr>
              <a:defRPr/>
            </a:pPr>
            <a:fld id="{49FD573E-2EFD-4BE2-B439-18A855F4DF19}" type="slidenum">
              <a:rPr lang="es-MX" smtClean="0"/>
              <a:pPr>
                <a:defRPr/>
              </a:pPr>
              <a:t>‹Nº›</a:t>
            </a:fld>
            <a:endParaRPr lang="es-MX"/>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pPr>
              <a:defRPr/>
            </a:pPr>
            <a:endParaRPr lang="es-MX"/>
          </a:p>
        </p:txBody>
      </p:sp>
      <p:sp>
        <p:nvSpPr>
          <p:cNvPr id="6" name="5 Marcador de pie de página"/>
          <p:cNvSpPr>
            <a:spLocks noGrp="1"/>
          </p:cNvSpPr>
          <p:nvPr>
            <p:ph type="ftr" sz="quarter" idx="11"/>
          </p:nvPr>
        </p:nvSpPr>
        <p:spPr/>
        <p:txBody>
          <a:bodyPr/>
          <a:lstStyle>
            <a:extLst/>
          </a:lstStyle>
          <a:p>
            <a:pPr>
              <a:defRPr/>
            </a:pPr>
            <a:endParaRPr lang="es-MX"/>
          </a:p>
        </p:txBody>
      </p:sp>
      <p:sp>
        <p:nvSpPr>
          <p:cNvPr id="7" name="6 Marcador de número de diapositiva"/>
          <p:cNvSpPr>
            <a:spLocks noGrp="1"/>
          </p:cNvSpPr>
          <p:nvPr>
            <p:ph type="sldNum" sz="quarter" idx="12"/>
          </p:nvPr>
        </p:nvSpPr>
        <p:spPr/>
        <p:txBody>
          <a:bodyPr/>
          <a:lstStyle>
            <a:extLst/>
          </a:lstStyle>
          <a:p>
            <a:pPr>
              <a:defRPr/>
            </a:pPr>
            <a:fld id="{CB280EC9-3CAB-441C-B21D-C1F47CF33082}" type="slidenum">
              <a:rPr lang="es-MX" smtClean="0"/>
              <a:pPr>
                <a:defRPr/>
              </a:pPr>
              <a:t>‹Nº›</a:t>
            </a:fld>
            <a:endParaRPr lang="es-MX"/>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MX"/>
          </a:p>
        </p:txBody>
      </p:sp>
      <p:sp>
        <p:nvSpPr>
          <p:cNvPr id="5" name="4 Marcador de pie de página"/>
          <p:cNvSpPr>
            <a:spLocks noGrp="1"/>
          </p:cNvSpPr>
          <p:nvPr>
            <p:ph type="ftr" sz="quarter" idx="11"/>
          </p:nvPr>
        </p:nvSpPr>
        <p:spPr/>
        <p:txBody>
          <a:bodyPr/>
          <a:lstStyle>
            <a:extLst/>
          </a:lstStyle>
          <a:p>
            <a:pPr>
              <a:defRPr/>
            </a:pPr>
            <a:endParaRPr lang="es-MX"/>
          </a:p>
        </p:txBody>
      </p:sp>
      <p:sp>
        <p:nvSpPr>
          <p:cNvPr id="6" name="5 Marcador de número de diapositiva"/>
          <p:cNvSpPr>
            <a:spLocks noGrp="1"/>
          </p:cNvSpPr>
          <p:nvPr>
            <p:ph type="sldNum" sz="quarter" idx="12"/>
          </p:nvPr>
        </p:nvSpPr>
        <p:spPr/>
        <p:txBody>
          <a:bodyPr/>
          <a:lstStyle>
            <a:extLst/>
          </a:lstStyle>
          <a:p>
            <a:pPr>
              <a:defRPr/>
            </a:pPr>
            <a:fld id="{F760BC03-F431-42B1-97FA-3D72CC7EAF50}" type="slidenum">
              <a:rPr lang="es-MX" smtClean="0"/>
              <a:pPr>
                <a:defRPr/>
              </a:pPr>
              <a:t>‹Nº›</a:t>
            </a:fld>
            <a:endParaRPr lang="es-MX"/>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pPr>
              <a:defRPr/>
            </a:pPr>
            <a:endParaRPr lang="es-MX"/>
          </a:p>
        </p:txBody>
      </p:sp>
      <p:sp>
        <p:nvSpPr>
          <p:cNvPr id="5" name="4 Marcador de pie de página"/>
          <p:cNvSpPr>
            <a:spLocks noGrp="1"/>
          </p:cNvSpPr>
          <p:nvPr>
            <p:ph type="ftr" sz="quarter" idx="11"/>
          </p:nvPr>
        </p:nvSpPr>
        <p:spPr>
          <a:xfrm>
            <a:off x="457200" y="6556248"/>
            <a:ext cx="3657600" cy="228600"/>
          </a:xfrm>
        </p:spPr>
        <p:txBody>
          <a:bodyPr/>
          <a:lstStyle>
            <a:extLst/>
          </a:lstStyle>
          <a:p>
            <a:pPr>
              <a:defRPr/>
            </a:pPr>
            <a:endParaRPr lang="es-MX"/>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pPr>
              <a:defRPr/>
            </a:pPr>
            <a:fld id="{49121ED1-6906-4A6D-9AD4-EA07299CE3D9}" type="slidenum">
              <a:rPr lang="es-MX" smtClean="0"/>
              <a:pPr>
                <a:defRPr/>
              </a:pPr>
              <a:t>‹Nº›</a:t>
            </a:fld>
            <a:endParaRPr lang="es-MX"/>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Diseño personalizado">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endParaRPr lang="es-MX" dirty="0"/>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9A5699AF-DE5D-4EE7-A210-E4DF0EDF6D86}" type="slidenum">
              <a:rPr lang="es-MX"/>
              <a:pPr>
                <a:defRPr/>
              </a:pPr>
              <a:t>‹Nº›</a:t>
            </a:fld>
            <a:endParaRPr lang="es-MX"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Imagen panorámica con descripción">
    <p:spTree>
      <p:nvGrpSpPr>
        <p:cNvPr id="1" name=""/>
        <p:cNvGrpSpPr/>
        <p:nvPr/>
      </p:nvGrpSpPr>
      <p:grpSpPr>
        <a:xfrm>
          <a:off x="0" y="0"/>
          <a:ext cx="0" cy="0"/>
          <a:chOff x="0" y="0"/>
          <a:chExt cx="0" cy="0"/>
        </a:xfrm>
      </p:grpSpPr>
      <p:grpSp>
        <p:nvGrpSpPr>
          <p:cNvPr id="8" name="Group 8"/>
          <p:cNvGrpSpPr/>
          <p:nvPr/>
        </p:nvGrpSpPr>
        <p:grpSpPr>
          <a:xfrm>
            <a:off x="0" y="0"/>
            <a:ext cx="9144000" cy="6858000"/>
            <a:chOff x="0" y="0"/>
            <a:chExt cx="12192000" cy="6858000"/>
          </a:xfrm>
        </p:grpSpPr>
        <p:sp>
          <p:nvSpPr>
            <p:cNvPr id="13" name="Rectangle 12"/>
            <p:cNvSpPr/>
            <p:nvPr/>
          </p:nvSpPr>
          <p:spPr>
            <a:xfrm>
              <a:off x="0" y="0"/>
              <a:ext cx="12192000" cy="6858000"/>
            </a:xfrm>
            <a:prstGeom prst="rect">
              <a:avLst/>
            </a:prstGeom>
            <a:blipFill>
              <a:blip r:embed="rId2" cstate="print">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866216" y="4969927"/>
            <a:ext cx="6619244"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66216" y="685800"/>
            <a:ext cx="661924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866215" y="5536665"/>
            <a:ext cx="661924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E44FFFC8-0A45-4670-81C8-78BE982CBF6E}"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E6C44CD9-E08B-4A7E-A003-60693DF6F224}"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4C553EBA-AEFB-4C9A-9EF5-2C71B574818F}"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4FCE70CA-B999-451B-9977-D6ABE53DB3E0}"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4A140194-3D07-4C8E-B4CF-6E74C6A7D134}"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49FD573E-2EFD-4BE2-B439-18A855F4DF19}"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B280EC9-3CAB-441C-B21D-C1F47CF33082}"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MX" smtClean="0"/>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A2B17419-9D6D-4720-8BE7-95F62C843054}"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 id="2147484244" r:id="rId12"/>
    <p:sldLayoutId id="2147484431" r:id="rId13"/>
    <p:sldLayoutId id="2147484496"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6"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pPr>
              <a:defRPr/>
            </a:pPr>
            <a:endParaRPr lang="es-MX"/>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pPr>
              <a:defRPr/>
            </a:pPr>
            <a:endParaRPr lang="es-MX"/>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a:defRPr/>
            </a:pPr>
            <a:fld id="{A2B17419-9D6D-4720-8BE7-95F62C843054}" type="slidenum">
              <a:rPr lang="es-MX" smtClean="0"/>
              <a:pPr>
                <a:defRPr/>
              </a:pPr>
              <a:t>‹Nº›</a:t>
            </a:fld>
            <a:endParaRPr lang="es-MX"/>
          </a:p>
        </p:txBody>
      </p:sp>
    </p:spTree>
  </p:cSld>
  <p:clrMap bg1="lt1" tx1="dk1" bg2="lt2" tx2="dk2" accent1="accent1" accent2="accent2" accent3="accent3" accent4="accent4" accent5="accent5" accent6="accent6" hlink="hlink" folHlink="folHlink"/>
  <p:sldLayoutIdLst>
    <p:sldLayoutId id="2147484406" r:id="rId1"/>
    <p:sldLayoutId id="2147484407" r:id="rId2"/>
    <p:sldLayoutId id="2147484408" r:id="rId3"/>
    <p:sldLayoutId id="2147484409" r:id="rId4"/>
    <p:sldLayoutId id="2147484410" r:id="rId5"/>
    <p:sldLayoutId id="2147484411" r:id="rId6"/>
    <p:sldLayoutId id="2147484412" r:id="rId7"/>
    <p:sldLayoutId id="2147484413" r:id="rId8"/>
    <p:sldLayoutId id="2147484414" r:id="rId9"/>
    <p:sldLayoutId id="2147484415" r:id="rId10"/>
    <p:sldLayoutId id="2147484416" r:id="rId11"/>
    <p:sldLayoutId id="2147484417" r:id="rId12"/>
    <p:sldLayoutId id="2147484232" r:id="rId13"/>
    <p:sldLayoutId id="2147484497" r:id="rId14"/>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12"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diagramColors" Target="../diagrams/colors3.xml"/><Relationship Id="rId11" Type="http://schemas.microsoft.com/office/2007/relationships/diagramDrawing" Target="../diagrams/drawing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6.xml"/><Relationship Id="rId4" Type="http://schemas.openxmlformats.org/officeDocument/2006/relationships/image" Target="../media/image17.emf"/></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5.emf"/><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5.emf"/><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6.xm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7" Type="http://schemas.microsoft.com/office/2007/relationships/diagramDrawing" Target="../diagrams/drawing5.xml"/><Relationship Id="rId2" Type="http://schemas.openxmlformats.org/officeDocument/2006/relationships/diagramData" Target="../diagrams/data5.xml"/><Relationship Id="rId1" Type="http://schemas.openxmlformats.org/officeDocument/2006/relationships/slideLayout" Target="../slideLayouts/slideLayout26.xml"/><Relationship Id="rId6" Type="http://schemas.openxmlformats.org/officeDocument/2006/relationships/image" Target="../media/image25.jpeg"/><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6.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9 CuadroTexto"/>
          <p:cNvSpPr txBox="1">
            <a:spLocks noChangeArrowheads="1"/>
          </p:cNvSpPr>
          <p:nvPr/>
        </p:nvSpPr>
        <p:spPr bwMode="auto">
          <a:xfrm>
            <a:off x="2536166" y="1872436"/>
            <a:ext cx="6452320" cy="2923877"/>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s-MX" sz="4800" b="1" dirty="0" smtClean="0">
                <a:ln w="11430"/>
                <a:solidFill>
                  <a:schemeClr val="bg1"/>
                </a:solidFill>
                <a:effectLst>
                  <a:outerShdw blurRad="50800" dist="39000" dir="5460000" algn="tl">
                    <a:srgbClr val="000000">
                      <a:alpha val="38000"/>
                    </a:srgbClr>
                  </a:outerShdw>
                </a:effectLst>
                <a:latin typeface="Cambria" panose="02040503050406030204" pitchFamily="18" charset="0"/>
              </a:rPr>
              <a:t>TALLER </a:t>
            </a:r>
          </a:p>
          <a:p>
            <a:pPr algn="ctr" fontAlgn="auto">
              <a:spcBef>
                <a:spcPts val="0"/>
              </a:spcBef>
              <a:spcAft>
                <a:spcPts val="0"/>
              </a:spcAft>
              <a:defRPr/>
            </a:pPr>
            <a:r>
              <a:rPr lang="es-MX" sz="4800" b="1" dirty="0" smtClean="0">
                <a:ln w="11430"/>
                <a:solidFill>
                  <a:schemeClr val="bg1"/>
                </a:solidFill>
                <a:effectLst>
                  <a:outerShdw blurRad="50800" dist="39000" dir="5460000" algn="tl">
                    <a:srgbClr val="000000">
                      <a:alpha val="38000"/>
                    </a:srgbClr>
                  </a:outerShdw>
                </a:effectLst>
                <a:latin typeface="Cambria" panose="02040503050406030204" pitchFamily="18" charset="0"/>
              </a:rPr>
              <a:t>EJECUCIÓN DEL GASTO DE INVERSIÓN </a:t>
            </a:r>
          </a:p>
          <a:p>
            <a:pPr algn="ctr" fontAlgn="auto">
              <a:spcBef>
                <a:spcPts val="0"/>
              </a:spcBef>
              <a:spcAft>
                <a:spcPts val="0"/>
              </a:spcAft>
              <a:defRPr/>
            </a:pPr>
            <a:r>
              <a:rPr lang="es-MX" sz="4000" b="1" dirty="0" smtClean="0">
                <a:ln w="11430"/>
                <a:solidFill>
                  <a:schemeClr val="bg1"/>
                </a:solidFill>
                <a:effectLst>
                  <a:outerShdw blurRad="50800" dist="39000" dir="5460000" algn="tl">
                    <a:srgbClr val="000000">
                      <a:alpha val="38000"/>
                    </a:srgbClr>
                  </a:outerShdw>
                </a:effectLst>
                <a:latin typeface="Cambria" panose="02040503050406030204" pitchFamily="18" charset="0"/>
              </a:rPr>
              <a:t>(</a:t>
            </a:r>
            <a:r>
              <a:rPr lang="es-MX" sz="2800" b="1" dirty="0" smtClean="0">
                <a:ln w="11430"/>
                <a:solidFill>
                  <a:schemeClr val="bg1"/>
                </a:solidFill>
                <a:effectLst>
                  <a:outerShdw blurRad="50800" dist="39000" dir="5460000" algn="tl">
                    <a:srgbClr val="000000">
                      <a:alpha val="38000"/>
                    </a:srgbClr>
                  </a:outerShdw>
                </a:effectLst>
                <a:latin typeface="Cambria" panose="02040503050406030204" pitchFamily="18" charset="0"/>
              </a:rPr>
              <a:t>BIENES MUEBLES E INMUEBLES</a:t>
            </a:r>
            <a:r>
              <a:rPr lang="es-MX" sz="4000" b="1" dirty="0" smtClean="0">
                <a:ln w="11430"/>
                <a:solidFill>
                  <a:schemeClr val="bg1"/>
                </a:solidFill>
                <a:effectLst>
                  <a:outerShdw blurRad="50800" dist="39000" dir="5460000" algn="tl">
                    <a:srgbClr val="000000">
                      <a:alpha val="38000"/>
                    </a:srgbClr>
                  </a:outerShdw>
                </a:effectLst>
                <a:latin typeface="Cambria" panose="02040503050406030204" pitchFamily="18" charset="0"/>
              </a:rPr>
              <a:t>) </a:t>
            </a:r>
            <a:endParaRPr lang="es-MX" sz="4000" b="1" dirty="0">
              <a:ln w="11430"/>
              <a:solidFill>
                <a:schemeClr val="bg1"/>
              </a:solidFill>
              <a:effectLst>
                <a:outerShdw blurRad="50800" dist="39000" dir="5460000" algn="tl">
                  <a:srgbClr val="000000">
                    <a:alpha val="38000"/>
                  </a:srgbClr>
                </a:outerShdw>
              </a:effectLst>
              <a:latin typeface="Cambria" panose="02040503050406030204" pitchFamily="18" charset="0"/>
            </a:endParaRPr>
          </a:p>
        </p:txBody>
      </p:sp>
      <p:sp>
        <p:nvSpPr>
          <p:cNvPr id="57346" name="AutoShape 2" descr="data:image/jpeg;base64,/9j/4AAQSkZJRgABAQAAAQABAAD/2wCEAAkGBxQTEhUUExQWFhUXGBwaGRYXGB0aIBwbHR8cGiIcJBghHCkhHh4lHBsdITEiJSkrLi4vHB8zODMuNygtLiwBCgoKDg0OGxAQGzQkICYsLy4sLywsLCwsLDQsLCwsLCwsLSwsLCwsLCwsLCwsLCwsLCwsLCwsLCwsLCwsLCwsLP/AABEIAIQBfgMBEQACEQEDEQH/xAAcAAEAAgMBAQEAAAAAAAAAAAAABAUDBgcCAQj/xABEEAACAQMCAwUFAwsCBAcBAAABAgMABBESIQUGMRMiQVFhBzJxgZEUsdEjM0JSVHKCkpOhwRZiFUPh8RckRFOistJz/8QAGwEBAAMBAQEBAAAAAAAAAAAAAAECAwQFBgf/xAAzEQACAQIEAwUIAwEAAwAAAAAAAQIDEQQSITETQVEFImFxgTJSkaGxwdHwFCPhQgZy8f/aAAwDAQACEQMRAD8A7jQCgFAKAUBpnMfNZDGKA4wcNJ6+S/Dzrxcd2i4twper/B7OD7OTiqlX0X5KBZGY5Zix8ySa+dxFWbV5O7PRyxirRVi44bcyJ7rEenUfSuWl2hXw7vCXpy+By1qUJ+0jb+H3naLuMMOo/wA19l2X2nDGw6SW6+68Dxa1HhvwJdeoYigFAKAUAoBQCgFAKAUAoBQCgFAKAUAoBQCgFAKAUAoBQCgFAKAUAoBQCgFAKAUAoBQCgFAKAUAoBQFXzPemG1lddm04B9W7oPyzmufFVHToykuh1YOkqteMXtc5XbGvk5H1cy0tzXFiFoc0i2tHrzKiOaaLrh93h19Tj611dj1ZUMZCS5uz9Tir0rwZslfpR5IoBQCgFAKAUAoBQCgFAKAUAoBQCgFAKAUAoBQCgFAKAUAoBQCgFAKAUAoBQCgFAKAUAoBQCgFAKAUBT83WpktJlUZIXUB+6dX+K5sXBzoyS6HZgKihiIt9frocqt3r5WSPq5osbeSsZxurHPJFhFNivPqUWjFxLLhDF5kUfrA/Ib/4rfs3DupioJdb/DU5cRaNKTN6r9CPAFAKAUAoBQCgFAKAUAoBQCgFAKAUAoBQCgFAKAUAoBQCgFAKAUAoBQCgFAKAUAoBQCgFAKAUAoBQCgBoDm3NPKrxOZYFLRE5KruU+Xivw6V4WNwMovPTV19D6TA9oxqRUKrtLr1/01+GavIaPRlAn2hZyFRSzeQGarGlKbyxV2c9TLBXk7I3/lvgxhGp8dow8P0R5fjX0fZ+AWHWaXtP5eB4GMxXFeWOy+Zd16ZwigFAKAUAoBQCgFAKAUAoBQCgFAKAUAoBQCgFAKAUAoBQCgFAKAUAoBQCgFAKAUAoBQCgFAKAUBB4nxeG3GZXAPgvUn4CsK2Ip0VebN6OGqVnaC/BQ83czTW9g1zFCdRIC6/0FbbtGUfdnxGcV0YT+5q6sn8SXRiqmS9/I0r2a81X9xcTh5GnUQM2CAArj3AMAAatx649K7cRSpxiraalq1OMUrGqcG5s4gbqPFxO8jSqDEzEgktgp2Z2A6jAAx8q3nSp5HpyNZU4ZdjbOa+dXteITRT2dvLEpXTqQK5QqDqDkHOTnw9PCuJdn0a0FJpX8kyKTqZO7Nr1Om8u3EctvHLHCYVkXUEKhSB6gfX5iubhRpPLFL0OWpKTl3ncs6kzFAKAUAoBQCgFAKAUAoBQCgMF/drFG8rnCopZj6AZNSld2RKV3Y/PNzz9xB3ZluZEDMSEGnCgnIX3fAbV6iw9NK1juVKCWxj/ANc8R/bJf/j/APmp4FP3SeFDobh7LuMX95eflbmRoYl1ODpwSe6q7L47n+GsMRCnCGi1ZjWjCMdEdhrgOUUAoBQCgFAfGOBk9KA4lx32qXf2iX7M0YhDEJlNRIG2rOfE5PwIr0YYWGVZtzsjQjbUr/8AxS4j/wC5F/SH41b+LTLcCBtvs05pv765YSuvYxpqfSgGWOyrn6n+GsMRSp046bmNanCK0Oo1xnOKAUAoBQCgFAKAUAoBQCgFAKA1fmnmgQ5iiwZfE9Qn4t6V5uNx6pdyHtfQ9PA9nur35+z9f8KDlXhjXMrTS5dU3Od9bdQufTr9K4MDQeIq8SeqXXmzvx+IVCnw6ejfyRz+85+vzctIZWxrI+zkApjOOzKY38s9c19rHD08trep5apQy/cu/aLzBPa3At7X/wApGESQiFVTWzbkkgbgdMfHNZ0KcZxzS1KUoKSvLU9X/M068LhuljRLmWVonu1jUOVUHfVp95sYz/tOPQqUeK48lrYKCzuPLoeeTeZJpors3Ea3bW0BmieVA7Iw8NWnOD73n3T8lWnGLWV2u7MVIJNW0uefZ7zVfzXo1ztJFpZ5g+NKoPEADunOAAOtVxUaVKk5PSxadKNrJa8jqvBeYEnJXGh/BSeo9D5+leDhO0KeIeXZ9CMTgp0VfdFzXoHGQ7visEX5yaJP35FX7zVlGT2RKi3sV0nOfD163tv8pVP3GrcGp7rLcOfQwHn3h37ZD/N/0qeBU90nhT6Hoc9cO/bIP5xTgVOhHDn0LKy47bTfmriGT9yRW/sDVHCS3RDi1uiwFVKigFAR7u+iiGZZEjHm7BR9SalJvYlJvYp5uduHr1vIPlIG+7NacGp7rLcOfQxf6+4d+2RfU/hTgVPdJ4U+hp3tS52t5rTsLWZZDKwDlD0Re9vt4nA+tdGHoyUryRrRptSuzkddx1CgO+eyPgv2ewV2GHnPaHz09EH8u/8AEa8zEzzTt0OKvK8jb7u9jiGqWRIx5uwUfUmsEm9jJJvYpZeeOHrsbyD5OG+7NacCp7rLcOfQ+R89cOJwLyH5tj+5pwKnujhT6FpZ8Yt5fzU8Un7kit9xqjhJboq4tbonVUgoOJc52MEjRS3KLIvvLucZ33wDvitY0ZyV0i6pyaukaj7QfaFbtZvFaTCSSXuErkaUPvHJA6ju/Ot6OHkp3kjWnRea8kcaFd51igOz+zHidjZ2SiS7t1mlJkkBkUEZ2VTv1CgZ9c15+IjOc9E7HJWUpS2N64Xxy2uCwgnjlKgFgjBsA9M46VzShKO6MXFrdEy4uEQanZUHmxAH1NQk3sVsUs/O3D12N5B8pA33ZrRUaj/5Zfhz6GNefOHHb7ZD82x/c04FT3SeFPoWdnx22l/NXEMh8kkVv7A1RwlHdFXGS3RYA1UqKAUB4kmVfeYD4kCgIT8cth1uIR8ZU/GrZJdCcr6HuHi0De7PE3wkU/caOLXIWZLVwehB+FVIPVAUvNXGfs0JI/ON3UHr4n4Af4rkxmI4FO63ex2YHC/yKlnstzmEMbSMAMs7t49STXzKUpystWz6iTjCN9kifz5zNPw0w2dqQmIw7ylQxYkkbAgjqpyfUDwr7fs/BwhSSfL9ufMt/wAibqSK1OPxtYNxBrSA3qziLtuz7pbAbtSvTVg/WurhvPw76WuUyPNkvoeuU+P/APEZHj4jDHddnE8qPoCsujBK5XGQcjb08aVafDV4OwnDIrxdipsufJpHSKWKF7N2VPsojUKqEgAKQMhhnIPn5VeVBJXT16lnSSV09epdc380Hhlw9nw+GKBE0tISmouzKG8T0CkD69KzpUuLHNN3Kwp51mky7gjSO2TTbx2806rJcLGMDxKrjw66tPhnx618t29jrSWHjK/Xy6HbgqV5Ob1S0X5IpyCCpII3BHUGvAjJp3jueo0mrMi+1/mKVewtVcq+gSTaCV3OyrsfRjj4V+iYCm3DNPf9ufP04RzNrbkcrKjOfHzr0Dc+0BntLOWU4ijkkPlGjP8A/UGockt2Q2luer3h80OO2hliz07SNkz8NQGaKSezCaexFKipJNk5a52u7NhokaSPxikJZSPQndT6j6GsqlCE1sZzpRkd64bzBDLaLd6gkJQsWY404yCD6ggj5V5kqbUsvM4nFp5TlPNvtUmlJjs8wx9O1I77eoBGEH1PwrtpYVLWep0woJayOeXU7SNqkZnb9Z2LH6mutJLRHQlbY+2ts8h0xo8jfqopY/QAmobS3DaW5cR8m35GfskwHXvALt8GINU41P3inEh1KKtC4oCz5Z4Sbu6hgHR3Gs+SDdj/ACg/MiqVJ5IuRWcssWzo3PHtM7Mm2sMDR3Wn2IGNsIOhx+sdvKuSjhr96fwOenRvrI5XeXTytrldpG/Wdix+prtSS0R1JJbFpyvyxPfSFIFGF9+RshV+JxufQb1SpVjTV2UnNQWpviexhsb3oDeQgJH17XNc38xe78/8Mf5PgaLzXytNw+ZUl0nUMpInRgNj6gjbI9RXTTqqotDaFRTWhl4Jzpe2u0c7MuCNEnfX4jO4I67HwqJ0YS3QlSjLkWvCPZ7c3kK3SzwkSZZi7NnVk6tXd65zmqSxEYPLYpKsou1jTJVwxAIOCRkdDg4yPQ9a6EbHmgLHl/g0l3OkEWNTZOT0AAySceHh8xVZzUI5mVlJRV2bl/4QXn/uwfVv/wA1z/y4dDL+RHoeIuO/8GiktYDHLdu5Mso3SMAYVB01MBuR0BJpk4zzPRDLxHmexpHEuIS3Da55Hlbzc5+g6D5AV0xio7I2SUdiRwDgk15KIYF1NjJJ2VR5sfAffVZzjBXZEpKKuzoVv7GHI794obyWEsPqZBn6VzPGLlH5/wCGH8ldDUOc+SZuHlTIVkjc4WRRjcb4KnODjfqehrelXVTY1p1VMi8E5ru7VgYZ3wP+W5LofTSenywamdKEt0TKnGW6O5cuc5Q3Fj9rkKxBMiUE7Kw8B552IHU5FedUouM8q1OOVNqWU5rzZ7UriYslpmCLOA//ADGHnn9D4Df1FddPCxWstWdEKCXtGhXVw8hzI7OfN2Lfea6UktjdJLYwrECcBck9ABkn5Va5Ny3teUbyTdLOYjzMZX+7YrN1oLeRR1IrmS35c4nAMiC6QePZlj/ZGNV4lKXNFc9N80ds9nN1JLw6B5WZ3wQWbc7MRueudvGvOrpKo0jkqpKTsalzvf8Aa3TDPdjGgfHqT9dvlXy3aNXPWa5LQ+l7Mo8Ognzev4I3DbwWsU16y6+wUBF6ZkchF38hnNdHY+G41a75fv0Mu0qndVNf9fRFdwnmGPi1zHb8Qt0OdXZSxFkZMKXKnvd5SFPzxtX1kqboxzQZ40oOmrxZXPzzGqm1FnD9gDEGLvayuff7TVntP0s9c+NXVBvvX7xbhP2r6lrxzjUXB5zDw+BAzIrSSzFnJDbhB3thjc/H0rOEHWjebKxi6ivJnuGfh8VmnFVsx25l0LEXYxrMCTqAzgAYLDbbwo1Uc+Fm0+xFpuWS575d4jBxe4Z722AlgQSCWJmAZVYYR18dzt579KyxU/4lFzvp+7FuHKNoxe5d3kpdmdurHNfl1avKtVdSW7Z7VOKhFRXIzcCtg8wLYCIC7E9AF/6/5r1uyaXGrpclr+PmZYyrkpO270OP8xcXN3cy3Bz+UbKg+CDZR/KBX6TThkionnwjljYrquWLrk7gZvbuKDfSSWkI8EXc7+Gdl+LCs6s8kHIpUlljc/R3DuHxQRrHCioijAVRj/ufU715MpOTuzgbbd2an7YGjHDX141F0Efnq1Dp/Dn5Vvhb8RWNKF8+hwOvTO4UBb3XGnNlDaAkIrPI482ZiVHwUb/FvSs1BZ3Moo95yKitC5sns/5cF9diJyREql5MbEgEAKD4Ek9fIGsq9ThxutzOrPLG5+g+GcMht0CQxpGo8FGP+59TXlyk5O7OFtvVmue1LjP2awk0tiSX8mnn3veI+CZ/tWuHhmmjSjHNI/PYFeodwoDY+Eyta2U1wNpLg/Z4mHUIO9K4P8qA+BzWUlnmo9NX9jOSzSS6amuAVqaCgOicn+0aCxtlgW1dmGS7h1Gpz1PTp0AHkBXLVw8pyvcwnRcne5dH20R/skn9RfwrP+G+pT+M+ponO3OUnEHQuqxpHnSgOdz1JY4z0HhXTRoqmtDanSyFTwzhM9wwWCGSQn9VSQPi3ugfE1eU4x3ZdyS3Z1HjWvhPBVti47eYsvdPu6zqfB/2qcZ8yK44WrVs3JHNH+ypfkchAruOoUB1/wBiHBMJLdsN3PZx/uqe8fm2B/DXDi56qJy4iWuU3D2g8dNnZSSqcSHCR/vtsD8hlvlXPRhnmkZU45pWPziSTuSSTuSdyT5k+desd58oDeeROeoeHwsn2Z5JHbU0gdRkdFXBGwA/uTXNWoOo73MalJzd7myn2zx/skn9RfwrL+G+pn/GfU0/njn6TiCrH2axRK2rGrUxOMDLYGMZOwrejh1T13ZrTo5NTWbGxlmYLDG8jHwRS33DA+JrZyUd2aNpbkjiBmhD2jtgJJqdFOR2mkDc+JUDHkDmojaXfRCs+8V9WLGw8k8qPxCcoraI0AMkmM4B6AD9Y748sE+hyrVVTVylSooI7vy9yra2a4giAbxkbvO3xY7/ACG1ebOrKe7OKU5S3LqsygoDxDCqjCgAEk4HmTkn5nelwcUmlLszHqzFvqSa+PqSzSb6s+3hFRiorkjYuE39r9kktrmN3ErEtpA9Mb6gQQVB+NelgMfTwsbNO976W/J5ONwlWtVU4NWS/eRWIllwqL7bBHJLMX7KITsBjIyxGnPRdsnfw8TX0WExbx0dLpeX+nm1qNRT4c2tr6Fb9n4Y1seJdlLnttJtNfcM2z41YzowdWPLbHhXberm4d/XwM+/fISrS6s+NSsbmNraaKMtrifKvGnUEFdiueuOhPlVWp0F3XdENSpLTVEO35sspo04e1o0dmXASQSZkVidpSMYJycnc7E7HpVnRnF576lnTknmvqbnbcsw8OjaKJmdpmDO74zpXouwG2ST9a+R/wDJsfKVONLrq/L/AO/Q6MHepLO+RGkr45HpkTm6++y8MfG0l03Zr5hBnUfoCP4hX3n/AI1hLU+I1vr6LY83Eyz1lHlH6nIa+tKigO0exPgfZ28l0w70x0p//NfH5tn5AV5+LneWXocmIld2OlVyHOcQ9tHG+1ukt1PcgGWHh2j4P1C4/mNejhIWjm6nZh42VznldRuSuFWLTzRwoMtI4UenmfgBk/KolJRTbIk7K5GZgTkdD0+HhUknygNg5I5nbh9wZQmtGXS6dCRnIIPgQfkd/iMq1LiRsUqQzqxvnEfbKuk9hbPq8DKygD5KST/auaODfNmCw75s5rx7js95J2lw+thsoxhVHkq+H3nxJrshCMFaJ0RioqyK2rFj1FGWZVUZZiFUeZJwB9TS9tQdC9qXAza23Do19yNJEY+cjaGJ+LYY/KuXDTzykzCjLM5M53XUbljy3axy3cEcxxE8iq5zjY+GfDJwM+tVqNqLa3KybUW0foReTOHgY+x2/wDSU/3xXlcap7z+Jw8SfU+jk+wH/o7f+kn4U41T3n8RxJ9SLdHhVocuLSIjwwgP8o3qVxJ7XZKzyJPLvM1tdMyWuplT3nCFUB/VyQMnG+BUTpyh7REoOO5x32s8YM/EHT9C3HZqPU4Zj8zgfw134aGWF+p10I2jfqaZXQanxjsakk/TvKlqkVnbxx4KiJMEeORkn5kk/OvGqNuTbPNm25Ns0/24wsbKJgMqk4LemVdQT6ZIHzFdGDfffka4f2jidegdh7hUFlDHSpZQzeSkgE/Ib0ewP0dbcl8PCqFtIGGNiUVifXUck/HNeS61T3mee6k+plHJ9h+x2/8AST8KjjVPefxHEn1I93bcLtd5EtIseYjU/TrUp1JbXYvOR94HzZZ3EvYWpLkDLFIyEUeZbAG52GKTpTiryEoSSuz8+8bRhc3AfOoTSZz562r1IeyrdDvj7KIVWJOsewziEai4hJAlZldQTgsoGDjzwfvrixkXozmxCejOtVwnKVvE+P21v+enij9GcZ/l61eMJS2RZRb2RrEntPtmlWG2jmuZHOFCKFBP7zEHHjnBFa/xpJXloacGSV3obvGTgZGDjcA5wfLON65zE4co8K+OkrM+631JKGqMyaLHjXCra8mt+HtLJDcRRa1OAyMXGt1xnIcBc/DNfbdnQlh8NFpac/31Pma1WTqSqLa/0KT/AItwxYDw3TP2Xa6jed3857vaaM+5gY/d8K78lVviaeRTLNvP8iYos+CTMr9pdzSR4bSFRUjfw3O5YD6DwzVe/XXREd6quiJ3J/s8s7gxXcU0jW+rUsLKAwZT7jMCc4I8OuOu9Vq4icbwa1KzqyXde5f8bu9cznwB0j4Db78mvzTtStxsVKXJaL0PXwtPJSS9SFDGXdUHViB/1rmw9F1aihHmzaclCLk+RpHtW4oJbzsU/N2yiMD/AHdWP3D+E1+r4KiqVJJftjyKV2nJ7s0yus0JXCuHtcTRwJ70jBR6Z6n5DJ+VRKSim2RJ2Vz9QcPs0hiSKMYSNQqj0AxXjNtu7PObu7mHjfEltreWd/djQsfXHQfEnA+dTCLlJJCKu7H5gu7lpZHkc5eRmdj6scn769hKysj0krKxiqQdJ9ifBe0nluWHdiXQv779T8l/+1cmLnZKJz4iVlY1bnTlWWwmYMp7Aseyk/RKncKT4MBtg+W1bUqqqLxNadRTXia+DWpc+Fh50Bs3AeTLidTNIDBbICzzSDHcAydKndjjoTgetYzrRjotWZyqpaLVmuSspYlQQuTpB3IHhk+eOtbGh5oDd/ZFwX7RfCRhlLcaz++chP7gt/CK58VPLC3UxrytG3U7VzBwaK7geCYZVh1HVSOjA+YNedCbg7o5IycXdHBOaeR7qyYlkMkOdpYwSMf7h1U/Hb1r06deM/M7YVYyNYBB8jW5oXFtzTexrpS6mCjw1k/fms3Sg90UdOL5EW947cS7S3ErA+BkbB+WcVKpxWyLKCWyLHlfk64vJFWOJkjJ70zIQoHiQSO8fID0qtStGC1ZWdRRR+heB8IitYUhhXSij5k+LE+JPnXlTm5O7OCUnJ3ZyH2p8mzJcyXcKGSGTvPoBJRsYOVG+k4zkZ8c4ruw9aLiovc66NRWys5yGHnXWbn2gM0N1IMIkknoiO30Cg/dUOK3aDS3aOp+zrkid9ct92nZPGyLBIzEtq2LMpPdwOnjnfbArir1orSG/U5atRbRNY5u9ndzaMzRq08HgyDLKPJkAzt5jI+FbUsRGej0ZrCspb7mmBhXQalrYcx3cKhIrmVFHRQ5wPQA9B8KpKnCTu0VcIvdGO85iuZPzlzMQfAyMB9AalUorZBQitkZOBct3F24WCFjqODIVIQepfGPpvUTqxgtWJTUdz9Ccp8uRWMAijGT1d/F28SfTyHgK8upUc5XZwzm5O7NJ9p3s/edzdWigyEflYuhfAwGXw1Y2I8dvHr0YfEKKyyNaNW2jOPzxlGKOpRx1VgVI+R3rvWuqOta7HkHx8R0Pl86Aky8UmIw08pHkZXI+haoUI9PkRlXQ+cO4bLO2mCJ5GP6ik/UjYfM0lJR3Ycktzu3s55JWxj7SUBrlx3j1CL+ov8Ak+J9AK82vW4jstjiq1Mz02N0rnMjjnMFp2V1KnhrJHwbvD76+XxdPJVkvG/xPscHU4lCMvD6aEaHcgeorltfQ2lorlxx+G2sOJtfXcpdn3ht4lywGjsizEkADGoAZ8fSvvqeapSyRXmz5GLlOGVGsnk+1aM3ovB9g1brobtQc/msdNW+M/P1rbjTTyW73y8zTiSXdtqWPEuGW/Gp2ls5uxkVFEkVwhGVXYOpUkdNiPh08axlKgrSV14FVJ0laSNi5C5gs4oXsrZ5JWiSSQylMI5G5K75xkjG3SuPH54UpVn0f0I4cpzTfNpEXXX5xwr6s+hsZrO9aJw641DOMjPX5114acqE88N/Ezq0VUjllsQ51gZizWdozMSSTDkkncknPXNesu3MYtLr5/kxWBp9X8Sby7wm2nm0NZWmkAlsQgHyG+fM/fXbge1MXXq5ZPS2u/5OfGUIUaWZN35am6WHLNnC4khtoo3GcMqAEZGDv8K9iVWclZs8hzk9Gy2qhUjcQsIp0McyLIhwSrDIONxt8amMnF3RKbWqKn/RXD/2OD+mv4VpxqnvMtxZ9R/orh/7HB/TX8Kcap7zHFn1LThvDYrdNEMaRpnOlAAMnxwKpKTk7tlW29WSZEDAhgCD1BGR9KqQU8/KVi5Ja0gJPj2a/hWiqzWzLqpJbMz2XL9rCcxW8SHzVFB+uKhzk92Q5N7smX1lHMjRyoro2MqwyDgg7j4gVVNp3RCbWqKf/RXD/wBjg/pr+Facap7zLcWfUf6K4f8AscH9NfwpxqnvMcWfUseF8HgtgwgiSIMcsEULkjzxVJTlL2ncq5N7k6qkCgKy85etZTmS3hc+ZRT/AIq6nJbMspNbMiDkywH/AKOD+mv4VbjVPeZPEn1LC04Nbxfm4Ik/dRR/iqOcnuyrk2TqqQKAUBXXvAbabeW3ic+bIpP1xVlOS2ZKk1syGOTLD9jg/pr+FW41T3mW4k+pZWXC4YfzUUafuqB/cCqOTe7Ktt7kuoIFAV99wS3m3lgic+bICfrirKclsyVJrYg/6L4f+xwf01/Cr8ap7zLcWfUm2vAbaP8AN28S/BF/CqOcnuyrk2WIqpAoBQEa94fFMMSxpIP96hvvFSpNbEptFU3JlgetnB/TX8K041T3mW4k+pJtuWrOP3LaFfhGv4VV1JPdkOcnuyzjQKMKAB5AYqhU9UAoDSvaNwnUq3CjdBpf93Ox+RP9/SvL7SoXiqi5b+R7XZGJyydGXPVef+mhBvKvBasfQNGyc+cmS8R7G7tmQsYlVkclRjdgQcHcFiCDX3ODxUeGm9nqfIZuDOUJcma+vC7QWbcNN7H9sM/adH7ISgBOz7TTjoMZ658PCurPPPxMulvUZpZs9tDLy/wOLhcjvxK4SNpYnjSOPXI2l9mY6U2G23zqJzdVWpoSk6itBH3lTlo2Mhupbi3Nk8TRicOe8H2XC6feyNxnbfyrLF2xFKVKzuyzq6qy1Tv8C8m4bMv6BYHoyDUrDzBHhXwlTBV6csri/TU9mGJpTV1L4n2Hg1w/SJh6t3fvqYYHET2h8dBLFUI7y+Gpgd7KGbsbu8RJM4KIGOk+TSadK/OvWw/YNSSzVH8P9/By1O0JNf1R+P4Oj8O4bFCMRqFz1PUn4nqa9Ojh6dFWgrHkVa9Sq7zdz3xCUrFIw6qjEfEAmt46szW5Q8L5pjW0tJLp8STxhhhGOptIJACqd99h49BW86LzyUdkzWVJ5mo8ibb80WzRSS6yqxHEgdGVlJ6AxldWTkYGN/CqOjNNK25R05J2PEPNVu6ylTIGiXU0bQyK+DsCIyupgT4gGjoyVr8/FEunJW/JA4LzL28NnK8hjaQkOghfEjCNnKqSPdGNQYEg6cZOavUpZZSSW3j4kzp5W0euBc4xyxSyS5QJN2Y/JSAYZtCdV3YnqB7udwKVKDTSXTqvUSpNNJdC7veLRROEcnWyO4VUZiVTBbGkHfcbdT4VlGDkroootq5ScA5wjktPtE57PDsp/JuASWYKqgjLkqBsud8jrtWtSg1PLEvOk1LKi24Rx2G4LLGWDpjVG6NGwB6HQwBwfPpWc6cob/krKDjuV/Nt9Mj2kcMnZmabQzaVbbSzdDt1FWoxi1JtbItTimm3yRgnu7m1ubZJJxOlw5jIMaoykKWDArsQMb5HjVlGE4yaVrBKMot2tYlT85WiMQXfSraGkEUhjVs4wZQujrt12qqoTa/1X+BCpSZKvuY7eKUQszGQgMFSN3OliRq7qnbbc+HzqsaUpLMtiFTk1cjXnONpGzKzvhG0u6xSMiN5NIFKjHjvt41aNCbWn1V/gSqUmXqMCARuDuDWJmUj83WocoXbAbQZOzfsw2cae206M5269dq24E7Xt+fhuacKVr/vwPVhxCRr65hJ/JxxwsowNi+vO/U9BUSilTjLm7hxSgn5kTmG8n+2WtvDN2SypKzNoVz3ApHvfGrU4xySk1e1iYJZW2fBe3NrcwxTyLPFOSiyaAjJIAWAIGxUgY8waZYzi3FWaGWMotrSxLvObbWN2RnbuHDusbsiHyaQKVU775O3jiqxoTauvqiFSk1cycT5lt4GCszMxXXiON5cJ+sdCnC+p60jRlLVfN2+pEacpHq65jt0ijlMmpZfzehWdn2z3UUFjt1228ahUpttW2CpybseLfmi2eKWUOQsG8oZHVk2zuhXV09N6l0ZppW32JdOV0uphfnC1CCQu4Vn0ITFINbY1DSNGWBA2I2PQVPAne33Q4Ur2Ml1zTboE1GQtIutY1ikZ9PTUYwpZRnzAqFRk7/lWIVOTI3E+YAy2UltIrRz3KxswGcrolJG4yDqQeoxVo0rZlJapfgsoe0pckfOF8whYriW5kAWO5eJTp3wMBVCqMs2/gCTSVK7SiuVxKGqUehZcI47DcFljLB0wWjdGjYA9DoYA4Pn0qk6cob/AJKyg47njjdtOQXiuTEFQ5Xs0fJGTnLbjypBx2auRFrmir5PluZoIbqa61K6amj7JFG4P6Y3GOvyrSsoxk4JF6qjGTikeuHczxyXRHbHsnAWAGF1V23yRMyAMTtgKcEDO9JUWoba89fsJU2o7eev2J3EuaraB2jd21IAX0Ru4jB3BdlUhBjfc9N6pGjOSuv3yKxpyauj7fc0W0T6GdmcoHCxxu5ZWzgjSpz0PTpSNGclcKnJ6nl+ORSJbSRT6UlmCD8mTrOHzGQRlDlScnGNOPGnDabTWy/WMjTaaPl9zbaxSNG7tlCA7LG7IhPg0gUqvzO3jSNCcldIlUpNXRl4nzLbwOEdmZ9OorHG8pCn9IhFOB6mojSlJXX4+pEacmrlhY3iTRrJEwdGGVYdCKpKLi7Mq007Mz1BB5kQMCCMgjBB8RUNXVmSm07o5XzTy41q+pcmFjs36pP6J/wfH4189jMG6TuvZ+h9VgccsRHLL2vr4/ku+QuNjSbZ2xnPZn49Vz5+Irq7NxKS4UvT8HD2rhHfjRXn+Tnd/wCza8SZlYIsAYk3JkUKEz7xydWrHhjr9a+rjiYZfHoeeq0beJa888uSX1x9osGS7QoiN2ciZRlGN8sNj1+tUo1FTjlnoVpzUFaWgvOWS/D4bOO4hkvIZXka2WVc97OVG+NS5+HvUVW1Rza0fMKffzNaMycpcEls4rhLq6WyeeIpBG0wBDE/nMBsLuAMjfc1FWam04q9t9CKklJppXseOV+SeJNfQy3RcJE4cyPN2mrTuAveJOrzwNs1NStTyNR5+BM6kMtkX3BfZqRxGa4uSrxCVpIlG+tmOoFh4BSeniQD065TxP8AWoxKSrdyyOl1yHOReKDMMoG57NtvkamO6JW5pnBbRx/wXKMNEcmrKnunsSN9u7vtvXXUkv7Nef3OibV5/vM9cXs9UvEtcMsiEWp/JZVu7rJdDjdk2bAydqiErKFn13/eZEXpGz6n3l25ladkjlluYOxbVLPAY3RsjSmsqpfOTkY2x60qRSjdqzvyd/yRNLLd6PwZG4ES8PCFCvmBykoKMNDCCQHOR0yQM9N6mppKp47fFEz0cvH8mKVWNndQhJDLFd9syaGyU7YPlTjD5VScKTVk0pxlfRq3ysWVsyfhb5FunERc8RtniSUxrFMDI0boNR0bd5QayyZKUk3rdczPLlg0/ApuGFlt7RjHIxs7qQzxiNtShzLhwuO/jUD3c9a1nZylrulb5fA0lu9d1p8i/wCH3AuuILcQo4hit3jaR0aPWzsjBQGAJChSc4xlqxkslPK3q2ZyWWFn1HO9h20lihVmT7R39OdhobckdBnG9KEsqk/D7ilKyl5Fpw7lq2gftI4h2gBAdiWIB8AWJwPhWcqs5KzehR1JNWbOecammns549VwJsPmzhttEagMTu5jOoY3yGyx6V201GM09LdW9fqdMEoyT0t1ubnwuMniLPpbSbSIBipAzqJxkjr02rlk/wCq3izCXsW8TU+MTzTQXURa4SU9sBaQW+lCMtgtKYyGDLuSGBOcDeumCjGUXpbTVv7XNoJKSeltNWzofC1JtYgMgmJRuMEHSPA7iuKXtM5pe0c4s7bTaC1ml4j2wXs2tY40Kt4d2Q25XQeuS+2dzmu2TvPPFRtve/2v9jpbvLMrW6/rNw4DbMl/c5VtPYW6hm8dIcHvYwSPHFc1Rp04+b+xjN3gvNmDma4EXELOZ1kMapMGZI3kwWCgZCKTvVqSzU5JeHOxMFeEl5Hy4uDfXVt2SSCGCQyvLJG0YLBSFRVcBicnJOMYFEuHCV3q9OoSyRd92a9aQmBJYJ5+IJL2kuIoY1ZZQzEhlbsGHeB31Nsc5raTzNSilbTd7fM0feaaS/fUl3dmluYRqvLRlto0WZV7YOF/5UipGwLJ5jGc7GqqTnfZ67beqITcr7PXyPcnEbhYbMzAwK3ahp47Ys6jICYjCnsjIu522xioyQzStrtpf4+dhljd219f25Wi2kMfFzi4k7W3i7N5kw0gAlGyhFxuQAuAcYyK0zRvT2Vm725bF7q8NtzbeM25MnDMKSFmy2Ae6OxkGT5b4+eK5oPSfl90YRekv3mYJbsWl/cSzq/ZzpF2cqRtIAUBUxkIpIOTqG2Dk+NWtnppR3V/D1JtmgkuRVRWchFvJ2TosvFO2CFd0jMci6mH6OSM7/rCruS1V/8Am3zRa61V+X3Pi20iflzE7JDxGWR1CktoZdIcL1YAnO3ripun3b7xRN09OqLiwuBdcQS4hRxFFA8bSujR62dkIUBgGIXSTnGO9WUlkp5W9W/Mo1lhZ9TZb4fk3/cb7jWEdzJbmqcK4dLJwMQKCsrWzIA2VOogjBzuPKumc0sRm5XNpSSrX5XKaGNJlhhM3Enk1R6rdkRRGVIOTIbcLpUjqG3xtWjvFt2j53/0vs29P31LW24gtm15HPFIzSzPJHpiZxMrgYXUqkAj3CGx08qzcXUUXF7K2+37uUcc9mn/AISuBwv9vLtD2X/koRpA7qHUxKBgADjbYelVqNcOyd+8yJtZLX5sqba0cLb9xtuKyMe6dl0zd7p7u436bitJSWuv/K+xZta/+v4JFlxFbSK4t5oJJJWmlZEETsswkYsvfClQMEKdRGMVDhnaknpZc9rBxztST/wz2l8LO5uDcRyIJhG6NHG8q91ApiyinBUjbIAI6VDjxILK9vG3rqQ454q3Is+SLV0t2LoY+0mllWM7FFdywBHgcb49azryTlpySRSq05aGwViZigPEsQYFWAKkYIIyCPhUNJqzJjJxd0aPxvkU5L2revZscY/dbw+f1rya/Zv/AFS+H4Pcw3a+mWsvX8op+M3MksBtOIpMEyCJU2YFemc5Rxmr0O0K2Fl/dH1LSwVGq+JhpK/T91RD5L4HFbTSvFfoVkheMBlMbBjjSSDsdJydq9R9q4etFK+t+f8Apx18LXStKD9Nfoa7w3kS7SaJzJbqEkRjILhTjDAlh45rulj8PlfeKvM1ZRfwNn41yA19fTT/AGpDHIwK6VaQhQqjGdlGMHxrGljqagow18tjNOVONmreen+nSuX+Fi1t44A7SCNdId8ZIySOg6AbD0ArGcs0mzklLM7lhVSooBQCgFAKAUB8Y4oCDwLii3NvHOqlVcEgNjIwSN8beFXqQcJOLLTjllYn1QqQJuKKtzHb6Tqkjdw3gAhQEfE6x9KuoXi5FsulydmqFRmgPtAV3AeLLdQiVVKgsy4OM91ivh8KvOGR2LSjldhwPiy3KO6qVCyPHg46odJO3gaTg4OzEo5XYsAaoVGaAwWc7OCWjaMhmADEHIBwG2J2PXzqWktmS1Yzg1BAzQGDiF2IonkIyERmIHUhRmpjHM0iUruwsLsSxRygYDorgHwDAHH96mUbNoNWdiRVSD4DQFPx3jpt5IY0heZ5telUZF9wAnd2A6HzrWnTzJtu1i8YZk3fYx2PMJaZYJ7eW3dwTHrKMH09QGRmAIBzg0lS7uaLv++JLhpdO5YyXpE6xCNyCpZpOiqAcAE+JJ6AeRqij3b3K20uY7biqvPNBpIMQQljjB1gkY+lS4WipdQ42SY4lxRYZIIypJncoCMbEKWyfTC0jDMm+gjG6b6Em0nZgxaMx4ZlAYg5AOA2xOzDcePnVWrEMzA1BABoBmgPtAKAUAoBQCgFAKAUB8ZQeozQXsQZeDW7e9BEf4F/CsZYelLeK+BvHE1o7TfxZ6g4RAm6wxKfMIufripjQpR2ivgRLEVpe1Jv1ZNArUxFAKAUAoBQCgFAKA0qDh8V1PftcltUUmhO+V7FBGrBlwe6Tkvq/CupycIxy8/nqbtuKjb/AOmu8LaSSDhkARZY3hlcxvK0KyOrYGWVGzgEnRjHj4VtOylOWzuuVzWVk5PxNr5QtpYp542EUcelGFvHOZjGx1ZOCilFYY2xjIPnXPWalFP52sYVGmk/nY98blCcRgZiVC2lySR1ABhOR61EFem14r7iPsPzX3NPvITHHaTR27Rap4cXMtxqmkDsOqLkHUpJOSMDwrqTu5Ju+j0S0RutW03yeltCfxqwbtbuUx/akEhJmhn0TW2lVOgK3d7uM4Bz3jkGqQkrRW3g1oysWrJbea0Z0Lh9yssUciElXRWUnYkMARkeeDXHJOLaZzSVnZmlck8Mne11JdvGpklwgjQgd9vEjNdNacVLWN9F9DepKKeq6EHhzKtgY5DNI0l/IgSJlQzNrZtLMdlQhSW3G1XlrUurLurfloWl7d10+wsmktru4EcKwH7FJIIElMoLqRpYjACt4bZz50lacFd3729rB2lFXd9S04Xwq1SC0uTM6yu0Z7cOS0zv+g2cgqxOMY2xtjFZynNylG2munQo5Sbcbf4UvbSMkUIAdJb66DI0piD6WYqhkCscHrpxvpxWtkm30iuVzRpJ38EWEVnLCbpdMMEZtHY28dw0pDjYSBCi6ARkEjqQtUcoyUd2772t6FLppee9j6vCY4YuGzx6hM0kCvIXYlldDlTk7j08MVGdyc4vbUZm3JMjy8Pinsb25nYi4D3A7TWQYtDMqxjfAXSAMfpaj51dScakYx209S12pxittCRIiyrZRdjJcutojdj2ixxKCFGts7s2RgYzjfbeq6rM72135ldru9tfUruFxvJZ3UIkji034RImmYxkdxvs4l2bSzEjYfKrzspxdr93prz1sXlZSTty6fM2Dk/EVxLC1u9tI0av2QlEkRCkrrQjdSSd8gZ28qxraxTTuvKz9TKprFO9/qeucEkN7w8QsqPmfDOuoe6ngCPvpRtknfwFO2WV/AnWnA5mnSe6nWQxBhGkcehQWwCxyxJOBiqOpHK4xW5VzVrRRq89xjl6UlsHEoznfPbOMfGuhK+JXp9DZL+5en0LJeEw3HFLxZu+FihIjLEDcHvYB3I6Z8M+tZ55Roxt1ZTM401bxK/hszN9gBYusd9PHG7HJaNFlCnV44G2fHFaSS7/AP6r7F3/ANeS+x5gYv2UDswhm4ldrJhiNQUysqEjfBYAY8elQ9LyW6ivsRtdrovsWXF4LW1S5iSWddYizbwtggs2kaCR3O06HcbDO3WqQc5tNpc9X+8isXKTTt11f7yK6zhaDiNuogW0WSKbUizdoWChSGdcaQQc4OTnfyq8mpUm731XIs7Om9b7GLhUP2ZraWaMspkUC/t59XamQ6R2kbd4qxIzjOD5VM3nuov0a2t0Jl3rpfB/Y6bXCcooBQCgFAKAUAoBQCgFAKAUAoBQCgFAKAUAoBQFXxDl22nftJYVZsYJ3GoDoGAOGHo2a0jVnFWTLqclsxNy9bNCkJiXs03Qb5U77q2cg7noaKrNPNfUjPK97mfhfCYbcEQoE1HLHclj0yWO5+ZqspyluxKTluZJrCN3EjIC4VkBP6rY1DHTBwPpRSaViLvYq4uT7JRgQLjbGSx04IYacnubge7jpV3XqdS/Fn1Mt9yvayuZJIVLNjVuQHx+soOG+YNRGtOKsmQqkkrJluqgAADAGwArMoYLCxjhTREoVck4GepOT19TUyk5O7Jbb3Ic3L1s0RiMSlC5kxvs5OS4Ochs+Iq6qzTvctnle9z7Y8v20LB44lVwCNe+og4zlict0HXNRKrOSs2Q5yas2Y7Xli1jkEqQqGBJXrhSepVM6VO/UCpdWbVmyXUk1a5ll4BbNGYmhUxs5kKnfvk5LA9Q2Sdx51CqzTvcjPK97nmy5ft4ldUiAEg0uSSWYdMFidWNztnxqZVZO12HOTJMnDYisaFAViKlBv3Sgwp6+AquZ3b6kXZCvOV7SV2kkgVmb3uoDHzKg4LDzIz08qtGtOKsmWVSS2Z6vOW7aXs9cQ/JqEQgspCD9HUCCV9DRVZq9nuFUkuZ9Xly1EbxiCMRyEFkAwCVAAOOgIAG4wdhTizve+o4kr3uZOFcEgtyxijCs2AzElmIHQaiScDyqJVJS3ZEpuW5InsY3eORlBePVobfu6hg/UCqqTSaRCbSsSaggo5uUbNi5aBT2mSw3xk9SFzgE+Y3rVV6i5l+LPqZuIctWszmSSIF2wC4LBsDbGQQcY8PGojVnFWTCqSSsmSV4TCBEBGoEJzEAMBDgrsB6E/Wozy1133IzPXxMcvA7do2iaJSjuZGU599jqLZ6g6t8iiqSTvcZ2ncwxctWqxPF2KlJCC4OSWI6EsTqJHhvt4VPFne9yeJK97n2z5atYmV0hAdCSHJJbcad2JyRgnY7UdWbVmw6kmrXPFvytaJIJFhUMG1KN9Kt11BM6Qc75AqXWm1ZsOpJq1y5rIoKAUAoBQCgFAKAUAoBQCgFAKAUAoBQCgFAKAUAoBQCgFAKAUAoBQCgFAKAUAoBQCgFAKAUAoBQCgFAKAUAoBQCgFAKAUAoBQC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57348" name="AutoShape 4" descr="data:image/jpeg;base64,/9j/4AAQSkZJRgABAQAAAQABAAD/2wCEAAkGBxQTEhUUExQWFhUXGBwaGRYXGB0aIBwbHR8cGiIcJBghHCkhHh4lHBsdITEiJSkrLi4vHB8zODMuNygtLiwBCgoKDg0OGxAQGzQkICYsLy4sLywsLCwsLDQsLCwsLCwsLSwsLCwsLCwsLCwsLCwsLCwsLCwsLCwsLCwsLCwsLP/AABEIAIQBfgMBEQACEQEDEQH/xAAcAAEAAgMBAQEAAAAAAAAAAAAABAUDBgcCAQj/xABEEAACAQMCAwUFAwsCBAcBAAABAgMABBESIQUGMRMiQVFhBzJxgZEUsdEjM0JSVHKCkpOhwRZiFUPh8RckRFOistJz/8QAGwEBAAMBAQEBAAAAAAAAAAAAAAECAwQFBgf/xAAzEQACAQIEAwUIAwEAAwAAAAAAAQIDEQQSITETQVEFImFxgTJSkaGxwdHwFCPhQgZy8f/aAAwDAQACEQMRAD8A7jQCgFAKAUBpnMfNZDGKA4wcNJ6+S/Dzrxcd2i4twper/B7OD7OTiqlX0X5KBZGY5Zix8ySa+dxFWbV5O7PRyxirRVi44bcyJ7rEenUfSuWl2hXw7vCXpy+By1qUJ+0jb+H3naLuMMOo/wA19l2X2nDGw6SW6+68Dxa1HhvwJdeoYigFAKAUAoBQCgFAKAUAoBQCgFAKAUAoBQCgFAKAUAoBQCgFAKAUAoBQCgFAKAUAoBQCgFAKAUAoBQFXzPemG1lddm04B9W7oPyzmufFVHToykuh1YOkqteMXtc5XbGvk5H1cy0tzXFiFoc0i2tHrzKiOaaLrh93h19Tj611dj1ZUMZCS5uz9Tir0rwZslfpR5IoBQCgFAKAUAoBQCgFAKAUAoBQCgFAKAUAoBQCgFAKAUAoBQCgFAKAUAoBQCgFAKAUAoBQCgFAKAUBT83WpktJlUZIXUB+6dX+K5sXBzoyS6HZgKihiIt9frocqt3r5WSPq5osbeSsZxurHPJFhFNivPqUWjFxLLhDF5kUfrA/Ib/4rfs3DupioJdb/DU5cRaNKTN6r9CPAFAKAUAoBQCgFAKAUAoBQCgFAKAUAoBQCgFAKAUAoBQCgFAKAUAoBQCgFAKAUAoBQCgFAKAUAoBQCgBoDm3NPKrxOZYFLRE5KruU+Xivw6V4WNwMovPTV19D6TA9oxqRUKrtLr1/01+GavIaPRlAn2hZyFRSzeQGarGlKbyxV2c9TLBXk7I3/lvgxhGp8dow8P0R5fjX0fZ+AWHWaXtP5eB4GMxXFeWOy+Zd16ZwigFAKAUAoBQCgFAKAUAoBQCgFAKAUAoBQCgFAKAUAoBQCgFAKAUAoBQCgFAKAUAoBQCgFAKAUBB4nxeG3GZXAPgvUn4CsK2Ip0VebN6OGqVnaC/BQ83czTW9g1zFCdRIC6/0FbbtGUfdnxGcV0YT+5q6sn8SXRiqmS9/I0r2a81X9xcTh5GnUQM2CAArj3AMAAatx649K7cRSpxiraalq1OMUrGqcG5s4gbqPFxO8jSqDEzEgktgp2Z2A6jAAx8q3nSp5HpyNZU4ZdjbOa+dXteITRT2dvLEpXTqQK5QqDqDkHOTnw9PCuJdn0a0FJpX8kyKTqZO7Nr1Om8u3EctvHLHCYVkXUEKhSB6gfX5iubhRpPLFL0OWpKTl3ncs6kzFAKAUAoBQCgFAKAUAoBQCgMF/drFG8rnCopZj6AZNSld2RKV3Y/PNzz9xB3ZluZEDMSEGnCgnIX3fAbV6iw9NK1juVKCWxj/ANc8R/bJf/j/APmp4FP3SeFDobh7LuMX95eflbmRoYl1ODpwSe6q7L47n+GsMRCnCGi1ZjWjCMdEdhrgOUUAoBQCgFAfGOBk9KA4lx32qXf2iX7M0YhDEJlNRIG2rOfE5PwIr0YYWGVZtzsjQjbUr/8AxS4j/wC5F/SH41b+LTLcCBtvs05pv765YSuvYxpqfSgGWOyrn6n+GsMRSp046bmNanCK0Oo1xnOKAUAoBQCgFAKAUAoBQCgFAKA1fmnmgQ5iiwZfE9Qn4t6V5uNx6pdyHtfQ9PA9nur35+z9f8KDlXhjXMrTS5dU3Od9bdQufTr9K4MDQeIq8SeqXXmzvx+IVCnw6ejfyRz+85+vzctIZWxrI+zkApjOOzKY38s9c19rHD08trep5apQy/cu/aLzBPa3At7X/wApGESQiFVTWzbkkgbgdMfHNZ0KcZxzS1KUoKSvLU9X/M068LhuljRLmWVonu1jUOVUHfVp95sYz/tOPQqUeK48lrYKCzuPLoeeTeZJpors3Ea3bW0BmieVA7Iw8NWnOD73n3T8lWnGLWV2u7MVIJNW0uefZ7zVfzXo1ztJFpZ5g+NKoPEADunOAAOtVxUaVKk5PSxadKNrJa8jqvBeYEnJXGh/BSeo9D5+leDhO0KeIeXZ9CMTgp0VfdFzXoHGQ7visEX5yaJP35FX7zVlGT2RKi3sV0nOfD163tv8pVP3GrcGp7rLcOfQwHn3h37ZD/N/0qeBU90nhT6Hoc9cO/bIP5xTgVOhHDn0LKy47bTfmriGT9yRW/sDVHCS3RDi1uiwFVKigFAR7u+iiGZZEjHm7BR9SalJvYlJvYp5uduHr1vIPlIG+7NacGp7rLcOfQxf6+4d+2RfU/hTgVPdJ4U+hp3tS52t5rTsLWZZDKwDlD0Re9vt4nA+tdGHoyUryRrRptSuzkddx1CgO+eyPgv2ewV2GHnPaHz09EH8u/8AEa8zEzzTt0OKvK8jb7u9jiGqWRIx5uwUfUmsEm9jJJvYpZeeOHrsbyD5OG+7NacCp7rLcOfQ+R89cOJwLyH5tj+5pwKnujhT6FpZ8Yt5fzU8Un7kit9xqjhJboq4tbonVUgoOJc52MEjRS3KLIvvLucZ33wDvitY0ZyV0i6pyaukaj7QfaFbtZvFaTCSSXuErkaUPvHJA6ju/Ot6OHkp3kjWnRea8kcaFd51igOz+zHidjZ2SiS7t1mlJkkBkUEZ2VTv1CgZ9c15+IjOc9E7HJWUpS2N64Xxy2uCwgnjlKgFgjBsA9M46VzShKO6MXFrdEy4uEQanZUHmxAH1NQk3sVsUs/O3D12N5B8pA33ZrRUaj/5Zfhz6GNefOHHb7ZD82x/c04FT3SeFPoWdnx22l/NXEMh8kkVv7A1RwlHdFXGS3RYA1UqKAUB4kmVfeYD4kCgIT8cth1uIR8ZU/GrZJdCcr6HuHi0De7PE3wkU/caOLXIWZLVwehB+FVIPVAUvNXGfs0JI/ON3UHr4n4Af4rkxmI4FO63ex2YHC/yKlnstzmEMbSMAMs7t49STXzKUpystWz6iTjCN9kifz5zNPw0w2dqQmIw7ylQxYkkbAgjqpyfUDwr7fs/BwhSSfL9ufMt/wAibqSK1OPxtYNxBrSA3qziLtuz7pbAbtSvTVg/WurhvPw76WuUyPNkvoeuU+P/APEZHj4jDHddnE8qPoCsujBK5XGQcjb08aVafDV4OwnDIrxdipsufJpHSKWKF7N2VPsojUKqEgAKQMhhnIPn5VeVBJXT16lnSSV09epdc380Hhlw9nw+GKBE0tISmouzKG8T0CkD69KzpUuLHNN3Kwp51mky7gjSO2TTbx2806rJcLGMDxKrjw66tPhnx618t29jrSWHjK/Xy6HbgqV5Ob1S0X5IpyCCpII3BHUGvAjJp3jueo0mrMi+1/mKVewtVcq+gSTaCV3OyrsfRjj4V+iYCm3DNPf9ufP04RzNrbkcrKjOfHzr0Dc+0BntLOWU4ijkkPlGjP8A/UGockt2Q2luer3h80OO2hliz07SNkz8NQGaKSezCaexFKipJNk5a52u7NhokaSPxikJZSPQndT6j6GsqlCE1sZzpRkd64bzBDLaLd6gkJQsWY404yCD6ggj5V5kqbUsvM4nFp5TlPNvtUmlJjs8wx9O1I77eoBGEH1PwrtpYVLWep0woJayOeXU7SNqkZnb9Z2LH6mutJLRHQlbY+2ts8h0xo8jfqopY/QAmobS3DaW5cR8m35GfskwHXvALt8GINU41P3inEh1KKtC4oCz5Z4Sbu6hgHR3Gs+SDdj/ACg/MiqVJ5IuRWcssWzo3PHtM7Mm2sMDR3Wn2IGNsIOhx+sdvKuSjhr96fwOenRvrI5XeXTytrldpG/Wdix+prtSS0R1JJbFpyvyxPfSFIFGF9+RshV+JxufQb1SpVjTV2UnNQWpviexhsb3oDeQgJH17XNc38xe78/8Mf5PgaLzXytNw+ZUl0nUMpInRgNj6gjbI9RXTTqqotDaFRTWhl4Jzpe2u0c7MuCNEnfX4jO4I67HwqJ0YS3QlSjLkWvCPZ7c3kK3SzwkSZZi7NnVk6tXd65zmqSxEYPLYpKsou1jTJVwxAIOCRkdDg4yPQ9a6EbHmgLHl/g0l3OkEWNTZOT0AAySceHh8xVZzUI5mVlJRV2bl/4QXn/uwfVv/wA1z/y4dDL+RHoeIuO/8GiktYDHLdu5Mso3SMAYVB01MBuR0BJpk4zzPRDLxHmexpHEuIS3Da55Hlbzc5+g6D5AV0xio7I2SUdiRwDgk15KIYF1NjJJ2VR5sfAffVZzjBXZEpKKuzoVv7GHI794obyWEsPqZBn6VzPGLlH5/wCGH8ldDUOc+SZuHlTIVkjc4WRRjcb4KnODjfqehrelXVTY1p1VMi8E5ru7VgYZ3wP+W5LofTSenywamdKEt0TKnGW6O5cuc5Q3Fj9rkKxBMiUE7Kw8B552IHU5FedUouM8q1OOVNqWU5rzZ7UriYslpmCLOA//ADGHnn9D4Df1FddPCxWstWdEKCXtGhXVw8hzI7OfN2Lfea6UktjdJLYwrECcBck9ABkn5Va5Ny3teUbyTdLOYjzMZX+7YrN1oLeRR1IrmS35c4nAMiC6QePZlj/ZGNV4lKXNFc9N80ds9nN1JLw6B5WZ3wQWbc7MRueudvGvOrpKo0jkqpKTsalzvf8Aa3TDPdjGgfHqT9dvlXy3aNXPWa5LQ+l7Mo8Ognzev4I3DbwWsU16y6+wUBF6ZkchF38hnNdHY+G41a75fv0Mu0qndVNf9fRFdwnmGPi1zHb8Qt0OdXZSxFkZMKXKnvd5SFPzxtX1kqboxzQZ40oOmrxZXPzzGqm1FnD9gDEGLvayuff7TVntP0s9c+NXVBvvX7xbhP2r6lrxzjUXB5zDw+BAzIrSSzFnJDbhB3thjc/H0rOEHWjebKxi6ivJnuGfh8VmnFVsx25l0LEXYxrMCTqAzgAYLDbbwo1Uc+Fm0+xFpuWS575d4jBxe4Z722AlgQSCWJmAZVYYR18dzt579KyxU/4lFzvp+7FuHKNoxe5d3kpdmdurHNfl1avKtVdSW7Z7VOKhFRXIzcCtg8wLYCIC7E9AF/6/5r1uyaXGrpclr+PmZYyrkpO270OP8xcXN3cy3Bz+UbKg+CDZR/KBX6TThkionnwjljYrquWLrk7gZvbuKDfSSWkI8EXc7+Gdl+LCs6s8kHIpUlljc/R3DuHxQRrHCioijAVRj/ufU715MpOTuzgbbd2an7YGjHDX141F0Efnq1Dp/Dn5Vvhb8RWNKF8+hwOvTO4UBb3XGnNlDaAkIrPI482ZiVHwUb/FvSs1BZ3Moo95yKitC5sns/5cF9diJyREql5MbEgEAKD4Ek9fIGsq9ThxutzOrPLG5+g+GcMht0CQxpGo8FGP+59TXlyk5O7OFtvVmue1LjP2awk0tiSX8mnn3veI+CZ/tWuHhmmjSjHNI/PYFeodwoDY+Eyta2U1wNpLg/Z4mHUIO9K4P8qA+BzWUlnmo9NX9jOSzSS6amuAVqaCgOicn+0aCxtlgW1dmGS7h1Gpz1PTp0AHkBXLVw8pyvcwnRcne5dH20R/skn9RfwrP+G+pT+M+ponO3OUnEHQuqxpHnSgOdz1JY4z0HhXTRoqmtDanSyFTwzhM9wwWCGSQn9VSQPi3ugfE1eU4x3ZdyS3Z1HjWvhPBVti47eYsvdPu6zqfB/2qcZ8yK44WrVs3JHNH+ypfkchAruOoUB1/wBiHBMJLdsN3PZx/uqe8fm2B/DXDi56qJy4iWuU3D2g8dNnZSSqcSHCR/vtsD8hlvlXPRhnmkZU45pWPziSTuSSTuSdyT5k+desd58oDeeROeoeHwsn2Z5JHbU0gdRkdFXBGwA/uTXNWoOo73MalJzd7myn2zx/skn9RfwrL+G+pn/GfU0/njn6TiCrH2axRK2rGrUxOMDLYGMZOwrejh1T13ZrTo5NTWbGxlmYLDG8jHwRS33DA+JrZyUd2aNpbkjiBmhD2jtgJJqdFOR2mkDc+JUDHkDmojaXfRCs+8V9WLGw8k8qPxCcoraI0AMkmM4B6AD9Y748sE+hyrVVTVylSooI7vy9yra2a4giAbxkbvO3xY7/ACG1ebOrKe7OKU5S3LqsygoDxDCqjCgAEk4HmTkn5nelwcUmlLszHqzFvqSa+PqSzSb6s+3hFRiorkjYuE39r9kktrmN3ErEtpA9Mb6gQQVB+NelgMfTwsbNO976W/J5ONwlWtVU4NWS/eRWIllwqL7bBHJLMX7KITsBjIyxGnPRdsnfw8TX0WExbx0dLpeX+nm1qNRT4c2tr6Fb9n4Y1seJdlLnttJtNfcM2z41YzowdWPLbHhXberm4d/XwM+/fISrS6s+NSsbmNraaKMtrifKvGnUEFdiueuOhPlVWp0F3XdENSpLTVEO35sspo04e1o0dmXASQSZkVidpSMYJycnc7E7HpVnRnF576lnTknmvqbnbcsw8OjaKJmdpmDO74zpXouwG2ST9a+R/wDJsfKVONLrq/L/AO/Q6MHepLO+RGkr45HpkTm6++y8MfG0l03Zr5hBnUfoCP4hX3n/AI1hLU+I1vr6LY83Eyz1lHlH6nIa+tKigO0exPgfZ28l0w70x0p//NfH5tn5AV5+LneWXocmIld2OlVyHOcQ9tHG+1ukt1PcgGWHh2j4P1C4/mNejhIWjm6nZh42VznldRuSuFWLTzRwoMtI4UenmfgBk/KolJRTbIk7K5GZgTkdD0+HhUknygNg5I5nbh9wZQmtGXS6dCRnIIPgQfkd/iMq1LiRsUqQzqxvnEfbKuk9hbPq8DKygD5KST/auaODfNmCw75s5rx7js95J2lw+thsoxhVHkq+H3nxJrshCMFaJ0RioqyK2rFj1FGWZVUZZiFUeZJwB9TS9tQdC9qXAza23Do19yNJEY+cjaGJ+LYY/KuXDTzykzCjLM5M53XUbljy3axy3cEcxxE8iq5zjY+GfDJwM+tVqNqLa3KybUW0foReTOHgY+x2/wDSU/3xXlcap7z+Jw8SfU+jk+wH/o7f+kn4U41T3n8RxJ9SLdHhVocuLSIjwwgP8o3qVxJ7XZKzyJPLvM1tdMyWuplT3nCFUB/VyQMnG+BUTpyh7REoOO5x32s8YM/EHT9C3HZqPU4Zj8zgfw134aGWF+p10I2jfqaZXQanxjsakk/TvKlqkVnbxx4KiJMEeORkn5kk/OvGqNuTbPNm25Ns0/24wsbKJgMqk4LemVdQT6ZIHzFdGDfffka4f2jidegdh7hUFlDHSpZQzeSkgE/Ib0ewP0dbcl8PCqFtIGGNiUVifXUck/HNeS61T3mee6k+plHJ9h+x2/8AST8KjjVPefxHEn1I93bcLtd5EtIseYjU/TrUp1JbXYvOR94HzZZ3EvYWpLkDLFIyEUeZbAG52GKTpTiryEoSSuz8+8bRhc3AfOoTSZz562r1IeyrdDvj7KIVWJOsewziEai4hJAlZldQTgsoGDjzwfvrixkXozmxCejOtVwnKVvE+P21v+enij9GcZ/l61eMJS2RZRb2RrEntPtmlWG2jmuZHOFCKFBP7zEHHjnBFa/xpJXloacGSV3obvGTgZGDjcA5wfLON65zE4co8K+OkrM+631JKGqMyaLHjXCra8mt+HtLJDcRRa1OAyMXGt1xnIcBc/DNfbdnQlh8NFpac/31Pma1WTqSqLa/0KT/AItwxYDw3TP2Xa6jed3857vaaM+5gY/d8K78lVviaeRTLNvP8iYos+CTMr9pdzSR4bSFRUjfw3O5YD6DwzVe/XXREd6quiJ3J/s8s7gxXcU0jW+rUsLKAwZT7jMCc4I8OuOu9Vq4icbwa1KzqyXde5f8bu9cznwB0j4Db78mvzTtStxsVKXJaL0PXwtPJSS9SFDGXdUHViB/1rmw9F1aihHmzaclCLk+RpHtW4oJbzsU/N2yiMD/AHdWP3D+E1+r4KiqVJJftjyKV2nJ7s0yus0JXCuHtcTRwJ70jBR6Z6n5DJ+VRKSim2RJ2Vz9QcPs0hiSKMYSNQqj0AxXjNtu7PObu7mHjfEltreWd/djQsfXHQfEnA+dTCLlJJCKu7H5gu7lpZHkc5eRmdj6scn769hKysj0krKxiqQdJ9ifBe0nluWHdiXQv779T8l/+1cmLnZKJz4iVlY1bnTlWWwmYMp7Aseyk/RKncKT4MBtg+W1bUqqqLxNadRTXia+DWpc+Fh50Bs3AeTLidTNIDBbICzzSDHcAydKndjjoTgetYzrRjotWZyqpaLVmuSspYlQQuTpB3IHhk+eOtbGh5oDd/ZFwX7RfCRhlLcaz++chP7gt/CK58VPLC3UxrytG3U7VzBwaK7geCYZVh1HVSOjA+YNedCbg7o5IycXdHBOaeR7qyYlkMkOdpYwSMf7h1U/Hb1r06deM/M7YVYyNYBB8jW5oXFtzTexrpS6mCjw1k/fms3Sg90UdOL5EW947cS7S3ErA+BkbB+WcVKpxWyLKCWyLHlfk64vJFWOJkjJ70zIQoHiQSO8fID0qtStGC1ZWdRRR+heB8IitYUhhXSij5k+LE+JPnXlTm5O7OCUnJ3ZyH2p8mzJcyXcKGSGTvPoBJRsYOVG+k4zkZ8c4ruw9aLiovc66NRWys5yGHnXWbn2gM0N1IMIkknoiO30Cg/dUOK3aDS3aOp+zrkid9ct92nZPGyLBIzEtq2LMpPdwOnjnfbArir1orSG/U5atRbRNY5u9ndzaMzRq08HgyDLKPJkAzt5jI+FbUsRGej0ZrCspb7mmBhXQalrYcx3cKhIrmVFHRQ5wPQA9B8KpKnCTu0VcIvdGO85iuZPzlzMQfAyMB9AalUorZBQitkZOBct3F24WCFjqODIVIQepfGPpvUTqxgtWJTUdz9Ccp8uRWMAijGT1d/F28SfTyHgK8upUc5XZwzm5O7NJ9p3s/edzdWigyEflYuhfAwGXw1Y2I8dvHr0YfEKKyyNaNW2jOPzxlGKOpRx1VgVI+R3rvWuqOta7HkHx8R0Pl86Aky8UmIw08pHkZXI+haoUI9PkRlXQ+cO4bLO2mCJ5GP6ik/UjYfM0lJR3Ycktzu3s55JWxj7SUBrlx3j1CL+ov8Ak+J9AK82vW4jstjiq1Mz02N0rnMjjnMFp2V1KnhrJHwbvD76+XxdPJVkvG/xPscHU4lCMvD6aEaHcgeorltfQ2lorlxx+G2sOJtfXcpdn3ht4lywGjsizEkADGoAZ8fSvvqeapSyRXmz5GLlOGVGsnk+1aM3ovB9g1brobtQc/msdNW+M/P1rbjTTyW73y8zTiSXdtqWPEuGW/Gp2ls5uxkVFEkVwhGVXYOpUkdNiPh08axlKgrSV14FVJ0laSNi5C5gs4oXsrZ5JWiSSQylMI5G5K75xkjG3SuPH54UpVn0f0I4cpzTfNpEXXX5xwr6s+hsZrO9aJw641DOMjPX5114acqE88N/Ezq0VUjllsQ51gZizWdozMSSTDkkncknPXNesu3MYtLr5/kxWBp9X8Sby7wm2nm0NZWmkAlsQgHyG+fM/fXbge1MXXq5ZPS2u/5OfGUIUaWZN35am6WHLNnC4khtoo3GcMqAEZGDv8K9iVWclZs8hzk9Gy2qhUjcQsIp0McyLIhwSrDIONxt8amMnF3RKbWqKn/RXD/2OD+mv4VpxqnvMtxZ9R/orh/7HB/TX8Kcap7zHFn1LThvDYrdNEMaRpnOlAAMnxwKpKTk7tlW29WSZEDAhgCD1BGR9KqQU8/KVi5Ja0gJPj2a/hWiqzWzLqpJbMz2XL9rCcxW8SHzVFB+uKhzk92Q5N7smX1lHMjRyoro2MqwyDgg7j4gVVNp3RCbWqKf/RXD/wBjg/pr+Facap7zLcWfUf6K4f8AscH9NfwpxqnvMcWfUseF8HgtgwgiSIMcsEULkjzxVJTlL2ncq5N7k6qkCgKy85etZTmS3hc+ZRT/AIq6nJbMspNbMiDkywH/AKOD+mv4VbjVPeZPEn1LC04Nbxfm4Ik/dRR/iqOcnuyrk2TqqQKAUBXXvAbabeW3ic+bIpP1xVlOS2ZKk1syGOTLD9jg/pr+FW41T3mW4k+pZWXC4YfzUUafuqB/cCqOTe7Ktt7kuoIFAV99wS3m3lgic+bICfrirKclsyVJrYg/6L4f+xwf01/Cr8ap7zLcWfUm2vAbaP8AN28S/BF/CqOcnuyrk2WIqpAoBQEa94fFMMSxpIP96hvvFSpNbEptFU3JlgetnB/TX8K041T3mW4k+pJtuWrOP3LaFfhGv4VV1JPdkOcnuyzjQKMKAB5AYqhU9UAoDSvaNwnUq3CjdBpf93Ox+RP9/SvL7SoXiqi5b+R7XZGJyydGXPVef+mhBvKvBasfQNGyc+cmS8R7G7tmQsYlVkclRjdgQcHcFiCDX3ODxUeGm9nqfIZuDOUJcma+vC7QWbcNN7H9sM/adH7ISgBOz7TTjoMZ658PCurPPPxMulvUZpZs9tDLy/wOLhcjvxK4SNpYnjSOPXI2l9mY6U2G23zqJzdVWpoSk6itBH3lTlo2Mhupbi3Nk8TRicOe8H2XC6feyNxnbfyrLF2xFKVKzuyzq6qy1Tv8C8m4bMv6BYHoyDUrDzBHhXwlTBV6csri/TU9mGJpTV1L4n2Hg1w/SJh6t3fvqYYHET2h8dBLFUI7y+Gpgd7KGbsbu8RJM4KIGOk+TSadK/OvWw/YNSSzVH8P9/By1O0JNf1R+P4Oj8O4bFCMRqFz1PUn4nqa9Ojh6dFWgrHkVa9Sq7zdz3xCUrFIw6qjEfEAmt46szW5Q8L5pjW0tJLp8STxhhhGOptIJACqd99h49BW86LzyUdkzWVJ5mo8ibb80WzRSS6yqxHEgdGVlJ6AxldWTkYGN/CqOjNNK25R05J2PEPNVu6ylTIGiXU0bQyK+DsCIyupgT4gGjoyVr8/FEunJW/JA4LzL28NnK8hjaQkOghfEjCNnKqSPdGNQYEg6cZOavUpZZSSW3j4kzp5W0euBc4xyxSyS5QJN2Y/JSAYZtCdV3YnqB7udwKVKDTSXTqvUSpNNJdC7veLRROEcnWyO4VUZiVTBbGkHfcbdT4VlGDkroootq5ScA5wjktPtE57PDsp/JuASWYKqgjLkqBsud8jrtWtSg1PLEvOk1LKi24Rx2G4LLGWDpjVG6NGwB6HQwBwfPpWc6cob/krKDjuV/Nt9Mj2kcMnZmabQzaVbbSzdDt1FWoxi1JtbItTimm3yRgnu7m1ubZJJxOlw5jIMaoykKWDArsQMb5HjVlGE4yaVrBKMot2tYlT85WiMQXfSraGkEUhjVs4wZQujrt12qqoTa/1X+BCpSZKvuY7eKUQszGQgMFSN3OliRq7qnbbc+HzqsaUpLMtiFTk1cjXnONpGzKzvhG0u6xSMiN5NIFKjHjvt41aNCbWn1V/gSqUmXqMCARuDuDWJmUj83WocoXbAbQZOzfsw2cae206M5269dq24E7Xt+fhuacKVr/vwPVhxCRr65hJ/JxxwsowNi+vO/U9BUSilTjLm7hxSgn5kTmG8n+2WtvDN2SypKzNoVz3ApHvfGrU4xySk1e1iYJZW2fBe3NrcwxTyLPFOSiyaAjJIAWAIGxUgY8waZYzi3FWaGWMotrSxLvObbWN2RnbuHDusbsiHyaQKVU775O3jiqxoTauvqiFSk1cycT5lt4GCszMxXXiON5cJ+sdCnC+p60jRlLVfN2+pEacpHq65jt0ijlMmpZfzehWdn2z3UUFjt1228ahUpttW2CpybseLfmi2eKWUOQsG8oZHVk2zuhXV09N6l0ZppW32JdOV0uphfnC1CCQu4Vn0ITFINbY1DSNGWBA2I2PQVPAne33Q4Ur2Ml1zTboE1GQtIutY1ikZ9PTUYwpZRnzAqFRk7/lWIVOTI3E+YAy2UltIrRz3KxswGcrolJG4yDqQeoxVo0rZlJapfgsoe0pckfOF8whYriW5kAWO5eJTp3wMBVCqMs2/gCTSVK7SiuVxKGqUehZcI47DcFljLB0wWjdGjYA9DoYA4Pn0qk6cob/AJKyg47njjdtOQXiuTEFQ5Xs0fJGTnLbjypBx2auRFrmir5PluZoIbqa61K6amj7JFG4P6Y3GOvyrSsoxk4JF6qjGTikeuHczxyXRHbHsnAWAGF1V23yRMyAMTtgKcEDO9JUWoba89fsJU2o7eev2J3EuaraB2jd21IAX0Ru4jB3BdlUhBjfc9N6pGjOSuv3yKxpyauj7fc0W0T6GdmcoHCxxu5ZWzgjSpz0PTpSNGclcKnJ6nl+ORSJbSRT6UlmCD8mTrOHzGQRlDlScnGNOPGnDabTWy/WMjTaaPl9zbaxSNG7tlCA7LG7IhPg0gUqvzO3jSNCcldIlUpNXRl4nzLbwOEdmZ9OorHG8pCn9IhFOB6mojSlJXX4+pEacmrlhY3iTRrJEwdGGVYdCKpKLi7Mq007Mz1BB5kQMCCMgjBB8RUNXVmSm07o5XzTy41q+pcmFjs36pP6J/wfH4189jMG6TuvZ+h9VgccsRHLL2vr4/ku+QuNjSbZ2xnPZn49Vz5+Irq7NxKS4UvT8HD2rhHfjRXn+Tnd/wCza8SZlYIsAYk3JkUKEz7xydWrHhjr9a+rjiYZfHoeeq0beJa888uSX1x9osGS7QoiN2ciZRlGN8sNj1+tUo1FTjlnoVpzUFaWgvOWS/D4bOO4hkvIZXka2WVc97OVG+NS5+HvUVW1Rza0fMKffzNaMycpcEls4rhLq6WyeeIpBG0wBDE/nMBsLuAMjfc1FWam04q9t9CKklJppXseOV+SeJNfQy3RcJE4cyPN2mrTuAveJOrzwNs1NStTyNR5+BM6kMtkX3BfZqRxGa4uSrxCVpIlG+tmOoFh4BSeniQD065TxP8AWoxKSrdyyOl1yHOReKDMMoG57NtvkamO6JW5pnBbRx/wXKMNEcmrKnunsSN9u7vtvXXUkv7Nef3OibV5/vM9cXs9UvEtcMsiEWp/JZVu7rJdDjdk2bAydqiErKFn13/eZEXpGz6n3l25ladkjlluYOxbVLPAY3RsjSmsqpfOTkY2x60qRSjdqzvyd/yRNLLd6PwZG4ES8PCFCvmBykoKMNDCCQHOR0yQM9N6mppKp47fFEz0cvH8mKVWNndQhJDLFd9syaGyU7YPlTjD5VScKTVk0pxlfRq3ysWVsyfhb5FunERc8RtniSUxrFMDI0boNR0bd5QayyZKUk3rdczPLlg0/ApuGFlt7RjHIxs7qQzxiNtShzLhwuO/jUD3c9a1nZylrulb5fA0lu9d1p8i/wCH3AuuILcQo4hit3jaR0aPWzsjBQGAJChSc4xlqxkslPK3q2ZyWWFn1HO9h20lihVmT7R39OdhobckdBnG9KEsqk/D7ilKyl5Fpw7lq2gftI4h2gBAdiWIB8AWJwPhWcqs5KzehR1JNWbOecammns549VwJsPmzhttEagMTu5jOoY3yGyx6V201GM09LdW9fqdMEoyT0t1ubnwuMniLPpbSbSIBipAzqJxkjr02rlk/wCq3izCXsW8TU+MTzTQXURa4SU9sBaQW+lCMtgtKYyGDLuSGBOcDeumCjGUXpbTVv7XNoJKSeltNWzofC1JtYgMgmJRuMEHSPA7iuKXtM5pe0c4s7bTaC1ml4j2wXs2tY40Kt4d2Q25XQeuS+2dzmu2TvPPFRtve/2v9jpbvLMrW6/rNw4DbMl/c5VtPYW6hm8dIcHvYwSPHFc1Rp04+b+xjN3gvNmDma4EXELOZ1kMapMGZI3kwWCgZCKTvVqSzU5JeHOxMFeEl5Hy4uDfXVt2SSCGCQyvLJG0YLBSFRVcBicnJOMYFEuHCV3q9OoSyRd92a9aQmBJYJ5+IJL2kuIoY1ZZQzEhlbsGHeB31Nsc5raTzNSilbTd7fM0feaaS/fUl3dmluYRqvLRlto0WZV7YOF/5UipGwLJ5jGc7GqqTnfZ67beqITcr7PXyPcnEbhYbMzAwK3ahp47Ys6jICYjCnsjIu522xioyQzStrtpf4+dhljd219f25Wi2kMfFzi4k7W3i7N5kw0gAlGyhFxuQAuAcYyK0zRvT2Vm725bF7q8NtzbeM25MnDMKSFmy2Ae6OxkGT5b4+eK5oPSfl90YRekv3mYJbsWl/cSzq/ZzpF2cqRtIAUBUxkIpIOTqG2Dk+NWtnppR3V/D1JtmgkuRVRWchFvJ2TosvFO2CFd0jMci6mH6OSM7/rCruS1V/8Am3zRa61V+X3Pi20iflzE7JDxGWR1CktoZdIcL1YAnO3ripun3b7xRN09OqLiwuBdcQS4hRxFFA8bSujR62dkIUBgGIXSTnGO9WUlkp5W9W/Mo1lhZ9TZb4fk3/cb7jWEdzJbmqcK4dLJwMQKCsrWzIA2VOogjBzuPKumc0sRm5XNpSSrX5XKaGNJlhhM3Enk1R6rdkRRGVIOTIbcLpUjqG3xtWjvFt2j53/0vs29P31LW24gtm15HPFIzSzPJHpiZxMrgYXUqkAj3CGx08qzcXUUXF7K2+37uUcc9mn/AISuBwv9vLtD2X/koRpA7qHUxKBgADjbYelVqNcOyd+8yJtZLX5sqba0cLb9xtuKyMe6dl0zd7p7u436bitJSWuv/K+xZta/+v4JFlxFbSK4t5oJJJWmlZEETsswkYsvfClQMEKdRGMVDhnaknpZc9rBxztST/wz2l8LO5uDcRyIJhG6NHG8q91ApiyinBUjbIAI6VDjxILK9vG3rqQ454q3Is+SLV0t2LoY+0mllWM7FFdywBHgcb49azryTlpySRSq05aGwViZigPEsQYFWAKkYIIyCPhUNJqzJjJxd0aPxvkU5L2revZscY/dbw+f1rya/Zv/AFS+H4Pcw3a+mWsvX8op+M3MksBtOIpMEyCJU2YFemc5Rxmr0O0K2Fl/dH1LSwVGq+JhpK/T91RD5L4HFbTSvFfoVkheMBlMbBjjSSDsdJydq9R9q4etFK+t+f8Apx18LXStKD9Nfoa7w3kS7SaJzJbqEkRjILhTjDAlh45rulj8PlfeKvM1ZRfwNn41yA19fTT/AGpDHIwK6VaQhQqjGdlGMHxrGljqagow18tjNOVONmreen+nSuX+Fi1t44A7SCNdId8ZIySOg6AbD0ArGcs0mzklLM7lhVSooBQCgFAKAUB8Y4oCDwLii3NvHOqlVcEgNjIwSN8beFXqQcJOLLTjllYn1QqQJuKKtzHb6Tqkjdw3gAhQEfE6x9KuoXi5FsulydmqFRmgPtAV3AeLLdQiVVKgsy4OM91ivh8KvOGR2LSjldhwPiy3KO6qVCyPHg46odJO3gaTg4OzEo5XYsAaoVGaAwWc7OCWjaMhmADEHIBwG2J2PXzqWktmS1Yzg1BAzQGDiF2IonkIyERmIHUhRmpjHM0iUruwsLsSxRygYDorgHwDAHH96mUbNoNWdiRVSD4DQFPx3jpt5IY0heZ5telUZF9wAnd2A6HzrWnTzJtu1i8YZk3fYx2PMJaZYJ7eW3dwTHrKMH09QGRmAIBzg0lS7uaLv++JLhpdO5YyXpE6xCNyCpZpOiqAcAE+JJ6AeRqij3b3K20uY7biqvPNBpIMQQljjB1gkY+lS4WipdQ42SY4lxRYZIIypJncoCMbEKWyfTC0jDMm+gjG6b6Em0nZgxaMx4ZlAYg5AOA2xOzDcePnVWrEMzA1BABoBmgPtAKAUAoBQCgFAKAUB8ZQeozQXsQZeDW7e9BEf4F/CsZYelLeK+BvHE1o7TfxZ6g4RAm6wxKfMIufripjQpR2ivgRLEVpe1Jv1ZNArUxFAKAUAoBQCgFAKA0qDh8V1PftcltUUmhO+V7FBGrBlwe6Tkvq/CupycIxy8/nqbtuKjb/AOmu8LaSSDhkARZY3hlcxvK0KyOrYGWVGzgEnRjHj4VtOylOWzuuVzWVk5PxNr5QtpYp542EUcelGFvHOZjGx1ZOCilFYY2xjIPnXPWalFP52sYVGmk/nY98blCcRgZiVC2lySR1ABhOR61EFem14r7iPsPzX3NPvITHHaTR27Rap4cXMtxqmkDsOqLkHUpJOSMDwrqTu5Ju+j0S0RutW03yeltCfxqwbtbuUx/akEhJmhn0TW2lVOgK3d7uM4Bz3jkGqQkrRW3g1oysWrJbea0Z0Lh9yssUciElXRWUnYkMARkeeDXHJOLaZzSVnZmlck8Mne11JdvGpklwgjQgd9vEjNdNacVLWN9F9DepKKeq6EHhzKtgY5DNI0l/IgSJlQzNrZtLMdlQhSW3G1XlrUurLurfloWl7d10+wsmktru4EcKwH7FJIIElMoLqRpYjACt4bZz50lacFd3729rB2lFXd9S04Xwq1SC0uTM6yu0Z7cOS0zv+g2cgqxOMY2xtjFZynNylG2munQo5Sbcbf4UvbSMkUIAdJb66DI0piD6WYqhkCscHrpxvpxWtkm30iuVzRpJ38EWEVnLCbpdMMEZtHY28dw0pDjYSBCi6ARkEjqQtUcoyUd2772t6FLppee9j6vCY4YuGzx6hM0kCvIXYlldDlTk7j08MVGdyc4vbUZm3JMjy8Pinsb25nYi4D3A7TWQYtDMqxjfAXSAMfpaj51dScakYx209S12pxittCRIiyrZRdjJcutojdj2ixxKCFGts7s2RgYzjfbeq6rM72135ldru9tfUruFxvJZ3UIkji034RImmYxkdxvs4l2bSzEjYfKrzspxdr93prz1sXlZSTty6fM2Dk/EVxLC1u9tI0av2QlEkRCkrrQjdSSd8gZ28qxraxTTuvKz9TKprFO9/qeucEkN7w8QsqPmfDOuoe6ngCPvpRtknfwFO2WV/AnWnA5mnSe6nWQxBhGkcehQWwCxyxJOBiqOpHK4xW5VzVrRRq89xjl6UlsHEoznfPbOMfGuhK+JXp9DZL+5en0LJeEw3HFLxZu+FihIjLEDcHvYB3I6Z8M+tZ55Roxt1ZTM401bxK/hszN9gBYusd9PHG7HJaNFlCnV44G2fHFaSS7/AP6r7F3/ANeS+x5gYv2UDswhm4ldrJhiNQUysqEjfBYAY8elQ9LyW6ivsRtdrovsWXF4LW1S5iSWddYizbwtggs2kaCR3O06HcbDO3WqQc5tNpc9X+8isXKTTt11f7yK6zhaDiNuogW0WSKbUizdoWChSGdcaQQc4OTnfyq8mpUm731XIs7Om9b7GLhUP2ZraWaMspkUC/t59XamQ6R2kbd4qxIzjOD5VM3nuov0a2t0Jl3rpfB/Y6bXCcooBQCgFAKAUAoBQCgFAKAUAoBQCgFAKAUAoBQFXxDl22nftJYVZsYJ3GoDoGAOGHo2a0jVnFWTLqclsxNy9bNCkJiXs03Qb5U77q2cg7noaKrNPNfUjPK97mfhfCYbcEQoE1HLHclj0yWO5+ZqspyluxKTluZJrCN3EjIC4VkBP6rY1DHTBwPpRSaViLvYq4uT7JRgQLjbGSx04IYacnubge7jpV3XqdS/Fn1Mt9yvayuZJIVLNjVuQHx+soOG+YNRGtOKsmQqkkrJluqgAADAGwArMoYLCxjhTREoVck4GepOT19TUyk5O7Jbb3Ic3L1s0RiMSlC5kxvs5OS4Ochs+Iq6qzTvctnle9z7Y8v20LB44lVwCNe+og4zlict0HXNRKrOSs2Q5yas2Y7Xli1jkEqQqGBJXrhSepVM6VO/UCpdWbVmyXUk1a5ll4BbNGYmhUxs5kKnfvk5LA9Q2Sdx51CqzTvcjPK97nmy5ft4ldUiAEg0uSSWYdMFidWNztnxqZVZO12HOTJMnDYisaFAViKlBv3Sgwp6+AquZ3b6kXZCvOV7SV2kkgVmb3uoDHzKg4LDzIz08qtGtOKsmWVSS2Z6vOW7aXs9cQ/JqEQgspCD9HUCCV9DRVZq9nuFUkuZ9Xly1EbxiCMRyEFkAwCVAAOOgIAG4wdhTizve+o4kr3uZOFcEgtyxijCs2AzElmIHQaiScDyqJVJS3ZEpuW5InsY3eORlBePVobfu6hg/UCqqTSaRCbSsSaggo5uUbNi5aBT2mSw3xk9SFzgE+Y3rVV6i5l+LPqZuIctWszmSSIF2wC4LBsDbGQQcY8PGojVnFWTCqSSsmSV4TCBEBGoEJzEAMBDgrsB6E/Wozy1133IzPXxMcvA7do2iaJSjuZGU599jqLZ6g6t8iiqSTvcZ2ncwxctWqxPF2KlJCC4OSWI6EsTqJHhvt4VPFne9yeJK97n2z5atYmV0hAdCSHJJbcad2JyRgnY7UdWbVmw6kmrXPFvytaJIJFhUMG1KN9Kt11BM6Qc75AqXWm1ZsOpJq1y5rIoKAUAoBQCgFAKAUAoBQCgFAKAUAoBQCgFAKAUAoBQCgFAKAUAoBQCgFAKAUAoBQCgFAKAUAoBQCgFAKAUAoBQCgFAKAUAoBQCgP/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
        <p:nvSpPr>
          <p:cNvPr id="10" name="9 CuadroTexto"/>
          <p:cNvSpPr txBox="1"/>
          <p:nvPr/>
        </p:nvSpPr>
        <p:spPr>
          <a:xfrm>
            <a:off x="3031166" y="5943600"/>
            <a:ext cx="5848350" cy="369332"/>
          </a:xfrm>
          <a:prstGeom prst="rect">
            <a:avLst/>
          </a:prstGeom>
          <a:noFill/>
        </p:spPr>
        <p:txBody>
          <a:bodyPr wrap="square" rtlCol="0">
            <a:spAutoFit/>
          </a:bodyPr>
          <a:lstStyle/>
          <a:p>
            <a:pPr algn="r"/>
            <a:r>
              <a:rPr lang="es-MX" b="1" dirty="0" smtClean="0">
                <a:solidFill>
                  <a:schemeClr val="bg1"/>
                </a:solidFill>
                <a:latin typeface="Cambria" panose="02040503050406030204" pitchFamily="18" charset="0"/>
              </a:rPr>
              <a:t>Zacatecas, Junio </a:t>
            </a:r>
            <a:r>
              <a:rPr lang="es-MX" b="1" dirty="0" smtClean="0">
                <a:solidFill>
                  <a:schemeClr val="bg1"/>
                </a:solidFill>
                <a:latin typeface="Cambria" panose="02040503050406030204" pitchFamily="18" charset="0"/>
              </a:rPr>
              <a:t>de 2015</a:t>
            </a:r>
            <a:endParaRPr lang="es-MX" b="1" dirty="0">
              <a:solidFill>
                <a:schemeClr val="bg1"/>
              </a:solidFill>
              <a:latin typeface="Cambria" panose="02040503050406030204" pitchFamily="18" charset="0"/>
            </a:endParaRPr>
          </a:p>
        </p:txBody>
      </p:sp>
      <p:pic>
        <p:nvPicPr>
          <p:cNvPr id="7" name="Imagen 2"/>
          <p:cNvPicPr>
            <a:picLocks noChangeAspect="1"/>
          </p:cNvPicPr>
          <p:nvPr/>
        </p:nvPicPr>
        <p:blipFill>
          <a:blip r:embed="rId2"/>
          <a:stretch>
            <a:fillRect/>
          </a:stretch>
        </p:blipFill>
        <p:spPr>
          <a:xfrm>
            <a:off x="6028586" y="240366"/>
            <a:ext cx="2952328" cy="10250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 xmlns:p14="http://schemas.microsoft.com/office/powerpoint/2010/main" val="2502779595"/>
              </p:ext>
            </p:extLst>
          </p:nvPr>
        </p:nvGraphicFramePr>
        <p:xfrm>
          <a:off x="268013" y="2351314"/>
          <a:ext cx="7698994" cy="925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215661" y="174176"/>
            <a:ext cx="7677510" cy="817862"/>
          </a:xfrm>
          <a:prstGeom prst="round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algn="ctr" fontAlgn="auto">
              <a:spcBef>
                <a:spcPts val="600"/>
              </a:spcBef>
              <a:spcAft>
                <a:spcPts val="0"/>
              </a:spcAft>
              <a:buClr>
                <a:schemeClr val="tx2"/>
              </a:buClr>
              <a:buSzPct val="73000"/>
            </a:pPr>
            <a:r>
              <a:rPr lang="es-MX" sz="2800" b="1" dirty="0" smtClean="0">
                <a:solidFill>
                  <a:schemeClr val="tx2"/>
                </a:solidFill>
                <a:latin typeface="Cambria" panose="02040503050406030204" pitchFamily="18" charset="0"/>
                <a:cs typeface="+mn-cs"/>
              </a:rPr>
              <a:t>OBRAS QUE SE REGISTRAN EN LA CONTABILIDAD</a:t>
            </a:r>
            <a:endParaRPr lang="es-MX" sz="2800" b="1" dirty="0">
              <a:solidFill>
                <a:schemeClr val="tx2"/>
              </a:solidFill>
              <a:latin typeface="Cambria" panose="02040503050406030204" pitchFamily="18" charset="0"/>
              <a:cs typeface="+mn-cs"/>
            </a:endParaRPr>
          </a:p>
        </p:txBody>
      </p:sp>
      <p:sp>
        <p:nvSpPr>
          <p:cNvPr id="7" name="Rectángulo 6"/>
          <p:cNvSpPr/>
          <p:nvPr/>
        </p:nvSpPr>
        <p:spPr>
          <a:xfrm>
            <a:off x="304800" y="1443224"/>
            <a:ext cx="7554686" cy="81469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a:r>
              <a:rPr lang="es-ES" dirty="0">
                <a:solidFill>
                  <a:schemeClr val="tx1"/>
                </a:solidFill>
              </a:rPr>
              <a:t>Es aquélla realizada por el ente público en </a:t>
            </a:r>
            <a:r>
              <a:rPr lang="es-ES" dirty="0" smtClean="0">
                <a:solidFill>
                  <a:schemeClr val="tx1"/>
                </a:solidFill>
              </a:rPr>
              <a:t>inmuebles </a:t>
            </a:r>
            <a:r>
              <a:rPr lang="es-ES" dirty="0">
                <a:solidFill>
                  <a:schemeClr val="tx1"/>
                </a:solidFill>
              </a:rPr>
              <a:t>que cumplen con la definición de activo y que incremente su </a:t>
            </a:r>
            <a:r>
              <a:rPr lang="es-ES" dirty="0" smtClean="0">
                <a:solidFill>
                  <a:schemeClr val="tx1"/>
                </a:solidFill>
              </a:rPr>
              <a:t>valor</a:t>
            </a:r>
            <a:endParaRPr lang="es-MX" dirty="0">
              <a:solidFill>
                <a:schemeClr val="tx1"/>
              </a:solidFill>
            </a:endParaRPr>
          </a:p>
        </p:txBody>
      </p:sp>
      <p:sp>
        <p:nvSpPr>
          <p:cNvPr id="2" name="Rectángulo 1"/>
          <p:cNvSpPr/>
          <p:nvPr/>
        </p:nvSpPr>
        <p:spPr>
          <a:xfrm>
            <a:off x="394599" y="1073892"/>
            <a:ext cx="2955489" cy="369332"/>
          </a:xfrm>
          <a:prstGeom prst="rect">
            <a:avLst/>
          </a:prstGeom>
        </p:spPr>
        <p:txBody>
          <a:bodyPr wrap="none">
            <a:spAutoFit/>
          </a:bodyPr>
          <a:lstStyle/>
          <a:p>
            <a:pPr marL="274320" indent="-274320" algn="ctr" fontAlgn="auto">
              <a:spcBef>
                <a:spcPts val="600"/>
              </a:spcBef>
              <a:spcAft>
                <a:spcPts val="0"/>
              </a:spcAft>
              <a:buClr>
                <a:schemeClr val="tx2"/>
              </a:buClr>
              <a:buSzPct val="73000"/>
            </a:pPr>
            <a:r>
              <a:rPr lang="es-MX" b="1" dirty="0" smtClean="0">
                <a:solidFill>
                  <a:schemeClr val="tx2"/>
                </a:solidFill>
                <a:latin typeface="Cambria" panose="02040503050406030204" pitchFamily="18" charset="0"/>
              </a:rPr>
              <a:t>Obra Pública Capitalizable</a:t>
            </a:r>
            <a:endParaRPr lang="es-MX" b="1" dirty="0">
              <a:solidFill>
                <a:schemeClr val="tx2"/>
              </a:solidFill>
              <a:latin typeface="Cambria" panose="02040503050406030204" pitchFamily="18" charset="0"/>
            </a:endParaRPr>
          </a:p>
        </p:txBody>
      </p:sp>
      <p:sp>
        <p:nvSpPr>
          <p:cNvPr id="4" name="Rectángulo 3"/>
          <p:cNvSpPr/>
          <p:nvPr/>
        </p:nvSpPr>
        <p:spPr>
          <a:xfrm>
            <a:off x="493985" y="3472934"/>
            <a:ext cx="2913169" cy="369332"/>
          </a:xfrm>
          <a:prstGeom prst="rect">
            <a:avLst/>
          </a:prstGeom>
        </p:spPr>
        <p:txBody>
          <a:bodyPr wrap="none">
            <a:spAutoFit/>
          </a:bodyPr>
          <a:lstStyle/>
          <a:p>
            <a:pPr marL="274320" indent="-274320" algn="ctr" fontAlgn="auto">
              <a:spcBef>
                <a:spcPts val="600"/>
              </a:spcBef>
              <a:spcAft>
                <a:spcPts val="0"/>
              </a:spcAft>
              <a:buClr>
                <a:schemeClr val="tx2"/>
              </a:buClr>
              <a:buSzPct val="73000"/>
            </a:pPr>
            <a:r>
              <a:rPr lang="es-MX" b="1" dirty="0">
                <a:solidFill>
                  <a:schemeClr val="tx2"/>
                </a:solidFill>
                <a:latin typeface="Cambria" panose="02040503050406030204" pitchFamily="18" charset="0"/>
              </a:rPr>
              <a:t>Obra Pública Transferible</a:t>
            </a:r>
          </a:p>
        </p:txBody>
      </p:sp>
      <p:sp>
        <p:nvSpPr>
          <p:cNvPr id="8" name="Rectángulo 7"/>
          <p:cNvSpPr/>
          <p:nvPr/>
        </p:nvSpPr>
        <p:spPr>
          <a:xfrm>
            <a:off x="304800" y="3972895"/>
            <a:ext cx="7554686" cy="58822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just"/>
            <a:r>
              <a:rPr lang="es-ES" dirty="0" smtClean="0">
                <a:solidFill>
                  <a:schemeClr val="tx1"/>
                </a:solidFill>
              </a:rPr>
              <a:t>Es </a:t>
            </a:r>
            <a:r>
              <a:rPr lang="es-ES" dirty="0">
                <a:solidFill>
                  <a:schemeClr val="tx1"/>
                </a:solidFill>
              </a:rPr>
              <a:t>aquella realizada por un ente </a:t>
            </a:r>
            <a:r>
              <a:rPr lang="es-ES" dirty="0" smtClean="0">
                <a:solidFill>
                  <a:schemeClr val="tx1"/>
                </a:solidFill>
              </a:rPr>
              <a:t>a </a:t>
            </a:r>
            <a:r>
              <a:rPr lang="es-ES" dirty="0">
                <a:solidFill>
                  <a:schemeClr val="tx1"/>
                </a:solidFill>
              </a:rPr>
              <a:t>favor de otro ente público</a:t>
            </a:r>
            <a:endParaRPr lang="es-MX" dirty="0">
              <a:solidFill>
                <a:schemeClr val="tx1"/>
              </a:solidFill>
            </a:endParaRPr>
          </a:p>
          <a:p>
            <a:pPr lvl="0" algn="just"/>
            <a:endParaRPr lang="es-MX" dirty="0">
              <a:solidFill>
                <a:schemeClr val="tx1"/>
              </a:solidFill>
            </a:endParaRPr>
          </a:p>
        </p:txBody>
      </p:sp>
      <p:sp>
        <p:nvSpPr>
          <p:cNvPr id="11" name="Rectángulo 10"/>
          <p:cNvSpPr/>
          <p:nvPr/>
        </p:nvSpPr>
        <p:spPr>
          <a:xfrm>
            <a:off x="262369" y="4561115"/>
            <a:ext cx="7639548" cy="1894114"/>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s-ES" dirty="0" smtClean="0">
                <a:solidFill>
                  <a:schemeClr val="tx1"/>
                </a:solidFill>
              </a:rPr>
              <a:t>Al </a:t>
            </a:r>
            <a:r>
              <a:rPr lang="es-ES" kern="1200" dirty="0" smtClean="0">
                <a:solidFill>
                  <a:schemeClr val="tx1"/>
                </a:solidFill>
              </a:rPr>
              <a:t>concluir la obra, con el acta de entrega-recepción, se deberán reclasificar a la cuenta de bienes inmuebles o infraestructura que corresponda, y una vez aprobada su transferencia, se dará de baja el activo, reconociéndose en gastos del período en el caso que corresponda al presupuesto del mismo ejercicio, por lo que se refiere a erogaciones de presupuestos de años anteriores se deberá reconocer en el resultado de ejercicios anteriores.</a:t>
            </a:r>
            <a:endParaRPr lang="es-MX" kern="1200" dirty="0">
              <a:solidFill>
                <a:schemeClr val="tx1"/>
              </a:solidFill>
            </a:endParaRPr>
          </a:p>
        </p:txBody>
      </p:sp>
    </p:spTree>
    <p:extLst>
      <p:ext uri="{BB962C8B-B14F-4D97-AF65-F5344CB8AC3E}">
        <p14:creationId xmlns="" xmlns:p14="http://schemas.microsoft.com/office/powerpoint/2010/main" val="363748947"/>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5885" y="1540164"/>
            <a:ext cx="8031192" cy="4708981"/>
          </a:xfrm>
          <a:prstGeom prst="rect">
            <a:avLst/>
          </a:prstGeom>
          <a:noFill/>
        </p:spPr>
        <p:txBody>
          <a:bodyPr wrap="square" rtlCol="0">
            <a:spAutoFit/>
          </a:bodyPr>
          <a:lstStyle/>
          <a:p>
            <a:pPr marL="625475" indent="-174625" algn="just">
              <a:buFont typeface="Arial" pitchFamily="34" charset="0"/>
              <a:buChar char="•"/>
            </a:pPr>
            <a:endParaRPr lang="es-MX" sz="2000" dirty="0" smtClean="0">
              <a:cs typeface="Arial" pitchFamily="34" charset="0"/>
            </a:endParaRPr>
          </a:p>
          <a:p>
            <a:pPr marL="625475" lvl="0" indent="-174625" algn="just">
              <a:buFont typeface="Arial" pitchFamily="34" charset="0"/>
              <a:buChar char="•"/>
            </a:pPr>
            <a:r>
              <a:rPr lang="es-ES" sz="2000" dirty="0" smtClean="0"/>
              <a:t>Se materializan por obras de ingeniería civil o en inmuebles; </a:t>
            </a:r>
            <a:endParaRPr lang="es-MX" sz="2000" dirty="0" smtClean="0"/>
          </a:p>
          <a:p>
            <a:pPr marL="625475" lvl="0" indent="-174625" algn="just">
              <a:buFont typeface="Arial" pitchFamily="34" charset="0"/>
              <a:buChar char="•"/>
            </a:pPr>
            <a:endParaRPr lang="es-ES" sz="2000" dirty="0" smtClean="0"/>
          </a:p>
          <a:p>
            <a:pPr marL="625475" lvl="0" indent="-174625" algn="just">
              <a:buFont typeface="Arial" pitchFamily="34" charset="0"/>
              <a:buChar char="•"/>
            </a:pPr>
            <a:r>
              <a:rPr lang="es-ES" sz="2000" dirty="0" smtClean="0"/>
              <a:t>Son utilizados por la generalidad de los ciudadanos o destinados a la prestación de servicios públicos;</a:t>
            </a:r>
            <a:endParaRPr lang="es-MX" sz="2000" dirty="0" smtClean="0"/>
          </a:p>
          <a:p>
            <a:pPr marL="625475" lvl="0" indent="-174625" algn="just">
              <a:buFont typeface="Arial" pitchFamily="34" charset="0"/>
              <a:buChar char="•"/>
            </a:pPr>
            <a:endParaRPr lang="es-ES" sz="2000" dirty="0" smtClean="0"/>
          </a:p>
          <a:p>
            <a:pPr marL="625475" lvl="0" indent="-174625" algn="just">
              <a:buFont typeface="Arial" pitchFamily="34" charset="0"/>
              <a:buChar char="•"/>
            </a:pPr>
            <a:r>
              <a:rPr lang="es-ES" sz="2000" dirty="0" smtClean="0"/>
              <a:t>Son obtenidos a título oneroso o gratuito, o construidos por el ente público;</a:t>
            </a:r>
            <a:endParaRPr lang="es-MX" sz="2000" dirty="0" smtClean="0"/>
          </a:p>
          <a:p>
            <a:pPr marL="625475" indent="-174625" algn="just">
              <a:buFont typeface="Arial" pitchFamily="34" charset="0"/>
              <a:buChar char="•"/>
            </a:pPr>
            <a:endParaRPr lang="es-MX" sz="2000" dirty="0" smtClean="0">
              <a:cs typeface="Arial" pitchFamily="34" charset="0"/>
            </a:endParaRPr>
          </a:p>
          <a:p>
            <a:pPr marL="625475" lvl="0" indent="-174625" algn="just">
              <a:buFont typeface="Arial" pitchFamily="34" charset="0"/>
              <a:buChar char="•"/>
            </a:pPr>
            <a:r>
              <a:rPr lang="es-ES" sz="2000" dirty="0" smtClean="0"/>
              <a:t>Son parte de un sistema o red, y</a:t>
            </a:r>
            <a:endParaRPr lang="es-MX" sz="2000" dirty="0" smtClean="0"/>
          </a:p>
          <a:p>
            <a:pPr marL="625475" lvl="0" indent="-174625" algn="just">
              <a:buFont typeface="Arial" pitchFamily="34" charset="0"/>
              <a:buChar char="•"/>
            </a:pPr>
            <a:endParaRPr lang="es-ES" sz="2000" dirty="0" smtClean="0"/>
          </a:p>
          <a:p>
            <a:pPr marL="625475" lvl="0" indent="-174625" algn="just">
              <a:buFont typeface="Arial" pitchFamily="34" charset="0"/>
              <a:buChar char="•"/>
            </a:pPr>
            <a:r>
              <a:rPr lang="es-ES" sz="2000" dirty="0" smtClean="0"/>
              <a:t>Tienen una finalidad específica que no suele admitir otros usos alternativos.</a:t>
            </a:r>
            <a:endParaRPr lang="es-MX" sz="2000" dirty="0" smtClean="0"/>
          </a:p>
          <a:p>
            <a:pPr marL="625475" indent="-174625" algn="just">
              <a:buFont typeface="Arial" pitchFamily="34" charset="0"/>
              <a:buChar char="•"/>
            </a:pPr>
            <a:endParaRPr lang="es-MX" sz="2000" dirty="0" smtClean="0">
              <a:cs typeface="Arial" pitchFamily="34" charset="0"/>
            </a:endParaRPr>
          </a:p>
          <a:p>
            <a:pPr marL="625475" indent="-174625" algn="just">
              <a:buFont typeface="Arial" pitchFamily="34" charset="0"/>
              <a:buChar char="•"/>
            </a:pPr>
            <a:endParaRPr lang="es-MX" sz="2000" dirty="0" smtClean="0">
              <a:cs typeface="Arial" pitchFamily="34" charset="0"/>
            </a:endParaRPr>
          </a:p>
        </p:txBody>
      </p:sp>
      <p:sp>
        <p:nvSpPr>
          <p:cNvPr id="6" name="5 Rectángulo redondeado"/>
          <p:cNvSpPr/>
          <p:nvPr/>
        </p:nvSpPr>
        <p:spPr>
          <a:xfrm>
            <a:off x="215661" y="174176"/>
            <a:ext cx="7677510" cy="817862"/>
          </a:xfrm>
          <a:prstGeom prst="round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algn="ctr" fontAlgn="auto">
              <a:spcBef>
                <a:spcPts val="600"/>
              </a:spcBef>
              <a:spcAft>
                <a:spcPts val="0"/>
              </a:spcAft>
              <a:buClr>
                <a:schemeClr val="tx2"/>
              </a:buClr>
              <a:buSzPct val="73000"/>
            </a:pPr>
            <a:r>
              <a:rPr lang="es-MX" sz="2800" b="1" dirty="0" smtClean="0">
                <a:solidFill>
                  <a:schemeClr val="tx2"/>
                </a:solidFill>
                <a:latin typeface="Cambria" panose="02040503050406030204" pitchFamily="18" charset="0"/>
                <a:cs typeface="+mn-cs"/>
              </a:rPr>
              <a:t>LA INFRAESTRUCTURA SON BIENES INMUEBLES QUE :</a:t>
            </a:r>
            <a:endParaRPr lang="es-MX" sz="2800" b="1" dirty="0">
              <a:solidFill>
                <a:schemeClr val="tx2"/>
              </a:solidFill>
              <a:latin typeface="Cambria" panose="02040503050406030204" pitchFamily="18" charset="0"/>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315311" y="2059712"/>
          <a:ext cx="7772400" cy="4419172"/>
        </p:xfrm>
        <a:graphic>
          <a:graphicData uri="http://schemas.openxmlformats.org/drawingml/2006/table">
            <a:tbl>
              <a:tblPr firstRow="1" bandRow="1">
                <a:tableStyleId>{D27102A9-8310-4765-A935-A1911B00CA55}</a:tableStyleId>
              </a:tblPr>
              <a:tblGrid>
                <a:gridCol w="77724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INFRAESTRUCTURA DE CARRETERAS</a:t>
                      </a:r>
                      <a:endParaRPr lang="es-MX" sz="1600" dirty="0" smtClean="0">
                        <a:solidFill>
                          <a:schemeClr val="tx2">
                            <a:lumMod val="50000"/>
                          </a:schemeClr>
                        </a:solidFill>
                        <a:latin typeface="Arial"/>
                        <a:ea typeface="Times New Roman"/>
                        <a:cs typeface="Times New Roman"/>
                      </a:endParaRPr>
                    </a:p>
                  </a:txBody>
                  <a:tcPr/>
                </a:tc>
              </a:tr>
              <a:tr h="373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Carreteras, puentes y similares</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Carreteras y autopistas</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Autopista, carretera (incluye tramos carreteros), reserva de conservación.</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Terracerías, brechas y caminos</a:t>
                      </a:r>
                      <a:endParaRPr lang="es-MX" sz="1600" dirty="0" smtClean="0">
                        <a:solidFill>
                          <a:schemeClr val="tx2">
                            <a:lumMod val="50000"/>
                          </a:schemeClr>
                        </a:solidFill>
                        <a:latin typeface="Arial"/>
                        <a:ea typeface="Times New Roman"/>
                        <a:cs typeface="Times New Roman"/>
                      </a:endParaRPr>
                    </a:p>
                  </a:txBody>
                  <a:tcPr/>
                </a:tc>
              </a:tr>
              <a:tr h="337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Camino, servidumbre de paso.</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Viaductos, calles y ejes viales</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Pavimentación</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Banquetas y guarniciones (incluye: rampas)</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Puentes y pasos a desnivel peatonales</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dirty="0" smtClean="0">
                          <a:solidFill>
                            <a:schemeClr val="tx2">
                              <a:lumMod val="50000"/>
                            </a:schemeClr>
                          </a:solidFill>
                        </a:rPr>
                        <a:t>Puentes y pasos a desnivel vehiculares</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MX" sz="1600" dirty="0" smtClean="0">
                        <a:latin typeface="Arial"/>
                        <a:ea typeface="Times New Roman"/>
                        <a:cs typeface="Times New Roman"/>
                      </a:endParaRPr>
                    </a:p>
                  </a:txBody>
                  <a:tcPr/>
                </a:tc>
              </a:tr>
            </a:tbl>
          </a:graphicData>
        </a:graphic>
      </p:graphicFrame>
      <p:sp>
        <p:nvSpPr>
          <p:cNvPr id="4" name="3 Rectángulo"/>
          <p:cNvSpPr/>
          <p:nvPr/>
        </p:nvSpPr>
        <p:spPr>
          <a:xfrm>
            <a:off x="35496" y="673532"/>
            <a:ext cx="571504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MX" sz="2800" b="1" cap="all" dirty="0" smtClean="0">
                <a:ln w="0"/>
                <a:solidFill>
                  <a:schemeClr val="tx2">
                    <a:lumMod val="50000"/>
                  </a:schemeClr>
                </a:solidFill>
                <a:effectLst>
                  <a:reflection blurRad="12700" stA="50000" endPos="50000" dist="5000" dir="5400000" sy="-100000" rotWithShape="0"/>
                </a:effectLst>
              </a:rPr>
              <a:t>TIPOS DE INFRAESTRUCTURA</a:t>
            </a:r>
            <a:endParaRPr lang="es-MX" sz="2800" b="1" cap="all" dirty="0">
              <a:ln w="0"/>
              <a:solidFill>
                <a:schemeClr val="tx2">
                  <a:lumMod val="50000"/>
                </a:schemeClr>
              </a:soli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3016146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252248" y="1207800"/>
          <a:ext cx="7756635" cy="5400040"/>
        </p:xfrm>
        <a:graphic>
          <a:graphicData uri="http://schemas.openxmlformats.org/drawingml/2006/table">
            <a:tbl>
              <a:tblPr firstRow="1" bandRow="1">
                <a:tableStyleId>{D27102A9-8310-4765-A935-A1911B00CA55}</a:tableStyleId>
              </a:tblPr>
              <a:tblGrid>
                <a:gridCol w="7756635"/>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INFRAESTRUCTURA ELECTRICA</a:t>
                      </a:r>
                      <a:endParaRPr lang="es-MX" sz="1600" b="0" i="0" u="none"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Obras de generación y conducción de energía eléctrica</a:t>
                      </a:r>
                      <a:endParaRPr lang="es-MX" sz="1600" b="0" i="0" u="none"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Plantas de generación eléctrica</a:t>
                      </a:r>
                      <a:endParaRPr lang="es-MX" sz="1600" b="0" i="0" u="none"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INFRAESTRUCTURA PARA TELECOMUNICACIONES</a:t>
                      </a:r>
                      <a:endParaRPr lang="es-MX" sz="1600" b="0" i="0" u="none"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Obras para telecomunicaciones</a:t>
                      </a:r>
                      <a:endParaRPr lang="es-MX" sz="1600" b="0" i="0" u="none"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Telefonía</a:t>
                      </a:r>
                      <a:endParaRPr lang="es-MX" sz="1600" b="0" i="0" u="none"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Estación de radiotelegrafía, Oficina de telégrafos.</a:t>
                      </a:r>
                      <a:endParaRPr lang="es-MX" sz="1600"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Televisión</a:t>
                      </a:r>
                      <a:endParaRPr lang="es-MX" sz="1600" b="0" i="0" u="none" dirty="0" smtClean="0">
                        <a:solidFill>
                          <a:schemeClr val="tx2">
                            <a:lumMod val="50000"/>
                          </a:schemeClr>
                        </a:solidFill>
                      </a:endParaRPr>
                    </a:p>
                  </a:txBody>
                  <a:tcPr/>
                </a:tc>
              </a:tr>
              <a:tr h="370840">
                <a:tc>
                  <a:txBody>
                    <a:bodyPr/>
                    <a:lstStyle/>
                    <a:p>
                      <a:pPr lvl="0" rtl="0"/>
                      <a:r>
                        <a:rPr lang="es-MX" sz="1600" u="none" dirty="0" smtClean="0">
                          <a:solidFill>
                            <a:schemeClr val="tx2">
                              <a:lumMod val="50000"/>
                            </a:schemeClr>
                          </a:solidFill>
                        </a:rPr>
                        <a:t>Estación televisora.</a:t>
                      </a:r>
                      <a:endParaRPr lang="es-MX" sz="1600" b="0" i="0" u="none"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Radio</a:t>
                      </a:r>
                      <a:endParaRPr lang="es-MX" sz="1600" b="0" i="0" u="none"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600" u="none" dirty="0" smtClean="0">
                          <a:solidFill>
                            <a:schemeClr val="tx2">
                              <a:lumMod val="50000"/>
                            </a:schemeClr>
                          </a:solidFill>
                        </a:rPr>
                        <a:t>Estación radioemisora.</a:t>
                      </a:r>
                      <a:endParaRPr lang="es-MX" sz="1600"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kern="1200" dirty="0" smtClean="0">
                          <a:solidFill>
                            <a:schemeClr val="tx2">
                              <a:lumMod val="50000"/>
                            </a:schemeClr>
                          </a:solidFill>
                        </a:rPr>
                        <a:t>INFRAESTRUCTURA AEROPORTUARIA</a:t>
                      </a:r>
                      <a:endParaRPr lang="es-MX" sz="1600" dirty="0" smtClean="0">
                        <a:solidFill>
                          <a:schemeClr val="tx2">
                            <a:lumMod val="50000"/>
                          </a:schemeClr>
                        </a:solidFill>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kern="1200" dirty="0" smtClean="0">
                          <a:solidFill>
                            <a:schemeClr val="tx2">
                              <a:lumMod val="50000"/>
                            </a:schemeClr>
                          </a:solidFill>
                        </a:rPr>
                        <a:t>Aeropistas</a:t>
                      </a:r>
                      <a:endParaRPr lang="es-MX" sz="1600" dirty="0" smtClean="0">
                        <a:solidFill>
                          <a:schemeClr val="tx2">
                            <a:lumMod val="50000"/>
                          </a:schemeClr>
                        </a:solidFill>
                        <a:latin typeface="Arial"/>
                        <a:ea typeface="Times New Roman"/>
                        <a:cs typeface="Times New Roman"/>
                      </a:endParaRP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600" kern="1200" dirty="0" smtClean="0">
                          <a:solidFill>
                            <a:schemeClr val="tx2">
                              <a:lumMod val="50000"/>
                            </a:schemeClr>
                          </a:solidFill>
                        </a:rPr>
                        <a:t>Señalización de aeropistas (incluye: ayudas visuales en pistas aéreas e instalación de señalamientos de navegación)</a:t>
                      </a:r>
                      <a:endParaRPr lang="es-MX" sz="1600" dirty="0" smtClean="0">
                        <a:solidFill>
                          <a:schemeClr val="tx2">
                            <a:lumMod val="50000"/>
                          </a:schemeClr>
                        </a:solidFill>
                        <a:latin typeface="Arial"/>
                        <a:ea typeface="Times New Roman"/>
                        <a:cs typeface="Times New Roman"/>
                      </a:endParaRPr>
                    </a:p>
                  </a:txBody>
                  <a:tcPr/>
                </a:tc>
              </a:tr>
            </a:tbl>
          </a:graphicData>
        </a:graphic>
      </p:graphicFrame>
      <p:sp>
        <p:nvSpPr>
          <p:cNvPr id="4" name="3 Rectángulo"/>
          <p:cNvSpPr/>
          <p:nvPr/>
        </p:nvSpPr>
        <p:spPr>
          <a:xfrm>
            <a:off x="71406" y="548680"/>
            <a:ext cx="5715040" cy="52322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s-MX" sz="2800" b="1" cap="all" dirty="0" smtClean="0">
                <a:ln w="0"/>
                <a:solidFill>
                  <a:schemeClr val="tx2">
                    <a:lumMod val="50000"/>
                  </a:schemeClr>
                </a:solidFill>
                <a:effectLst>
                  <a:reflection blurRad="12700" stA="50000" endPos="50000" dist="5000" dir="5400000" sy="-100000" rotWithShape="0"/>
                </a:effectLst>
              </a:rPr>
              <a:t>TIPOS DE INFRAESTRUCTURA</a:t>
            </a:r>
            <a:endParaRPr lang="es-MX" sz="2800" b="1" cap="all" dirty="0">
              <a:ln w="0"/>
              <a:solidFill>
                <a:schemeClr val="tx2">
                  <a:lumMod val="50000"/>
                </a:schemeClr>
              </a:solidFill>
              <a:effectLst>
                <a:reflection blurRad="12700" stA="50000" endPos="50000" dist="5000" dir="5400000" sy="-100000" rotWithShape="0"/>
              </a:effectLst>
            </a:endParaRPr>
          </a:p>
        </p:txBody>
      </p:sp>
    </p:spTree>
    <p:extLst>
      <p:ext uri="{BB962C8B-B14F-4D97-AF65-F5344CB8AC3E}">
        <p14:creationId xmlns="" xmlns:p14="http://schemas.microsoft.com/office/powerpoint/2010/main" val="2131140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1330" y="98472"/>
            <a:ext cx="5254678" cy="695996"/>
          </a:xfr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a:spcBef>
                <a:spcPts val="600"/>
              </a:spcBef>
              <a:buClr>
                <a:schemeClr val="tx2"/>
              </a:buClr>
              <a:buSzPct val="73000"/>
            </a:pPr>
            <a:r>
              <a:rPr lang="es-MX" sz="3200" b="1" dirty="0" smtClean="0">
                <a:solidFill>
                  <a:schemeClr val="tx2"/>
                </a:solidFill>
                <a:latin typeface="Cambria" panose="02040503050406030204" pitchFamily="18" charset="0"/>
                <a:ea typeface="+mn-ea"/>
                <a:cs typeface="+mn-cs"/>
              </a:rPr>
              <a:t>FIDEICOMISOS</a:t>
            </a:r>
            <a:endParaRPr lang="es-MX" sz="3200" b="1" dirty="0">
              <a:solidFill>
                <a:schemeClr val="tx2"/>
              </a:solidFill>
              <a:latin typeface="Cambria" panose="02040503050406030204" pitchFamily="18" charset="0"/>
              <a:ea typeface="+mn-ea"/>
              <a:cs typeface="+mn-cs"/>
            </a:endParaRPr>
          </a:p>
        </p:txBody>
      </p:sp>
      <p:sp>
        <p:nvSpPr>
          <p:cNvPr id="4" name="Marcador de texto 3"/>
          <p:cNvSpPr>
            <a:spLocks noGrp="1"/>
          </p:cNvSpPr>
          <p:nvPr>
            <p:ph type="body" sz="half" idx="2"/>
          </p:nvPr>
        </p:nvSpPr>
        <p:spPr>
          <a:xfrm>
            <a:off x="451257" y="1146441"/>
            <a:ext cx="8031561" cy="1638962"/>
          </a:xfrm>
        </p:spPr>
        <p:txBody>
          <a:bodyPr>
            <a:noAutofit/>
          </a:bodyPr>
          <a:lstStyle/>
          <a:p>
            <a:pPr algn="just"/>
            <a:r>
              <a:rPr lang="es-MX" sz="2000" dirty="0" smtClean="0">
                <a:solidFill>
                  <a:schemeClr val="tx1"/>
                </a:solidFill>
              </a:rPr>
              <a:t>Se han constituido con el propósito de administrar recursos públicos destinados al apoyo de programas y proyectos específicos, que auxilien  a los entes públicos en las atribuciones del estado, impulsando las áreas prioritarias del desarrollo.</a:t>
            </a:r>
            <a:endParaRPr lang="es-MX" sz="2000" dirty="0">
              <a:solidFill>
                <a:schemeClr val="tx1"/>
              </a:solidFill>
            </a:endParaRPr>
          </a:p>
        </p:txBody>
      </p:sp>
      <p:sp>
        <p:nvSpPr>
          <p:cNvPr id="10" name="9 CuadroTexto"/>
          <p:cNvSpPr txBox="1"/>
          <p:nvPr/>
        </p:nvSpPr>
        <p:spPr>
          <a:xfrm>
            <a:off x="436093" y="2672848"/>
            <a:ext cx="7666893" cy="400110"/>
          </a:xfrm>
          <a:prstGeom prst="rect">
            <a:avLst/>
          </a:prstGeom>
          <a:noFill/>
        </p:spPr>
        <p:txBody>
          <a:bodyPr wrap="square" rtlCol="0">
            <a:spAutoFit/>
          </a:bodyPr>
          <a:lstStyle/>
          <a:p>
            <a:r>
              <a:rPr lang="es-MX" sz="2000" dirty="0" smtClean="0">
                <a:latin typeface="+mn-lt"/>
              </a:rPr>
              <a:t>Se deberá de registrar en una cuenta especifica del Activo</a:t>
            </a:r>
            <a:endParaRPr lang="es-MX" sz="2000" dirty="0">
              <a:latin typeface="+mn-lt"/>
            </a:endParaRPr>
          </a:p>
        </p:txBody>
      </p:sp>
      <p:sp>
        <p:nvSpPr>
          <p:cNvPr id="11" name="10 CuadroTexto"/>
          <p:cNvSpPr txBox="1"/>
          <p:nvPr/>
        </p:nvSpPr>
        <p:spPr>
          <a:xfrm>
            <a:off x="461886" y="3416089"/>
            <a:ext cx="2548593" cy="1015663"/>
          </a:xfrm>
          <a:prstGeom prst="rect">
            <a:avLst/>
          </a:prstGeom>
          <a:noFill/>
        </p:spPr>
        <p:txBody>
          <a:bodyPr wrap="square" rtlCol="0">
            <a:spAutoFit/>
          </a:bodyPr>
          <a:lstStyle/>
          <a:p>
            <a:r>
              <a:rPr lang="es-MX" sz="2000" dirty="0" smtClean="0">
                <a:latin typeface="+mn-lt"/>
              </a:rPr>
              <a:t>Creación de un fideicomiso sin estructura Orgánica</a:t>
            </a:r>
            <a:endParaRPr lang="es-MX" sz="2000" dirty="0">
              <a:latin typeface="+mn-lt"/>
            </a:endParaRPr>
          </a:p>
        </p:txBody>
      </p:sp>
      <p:sp>
        <p:nvSpPr>
          <p:cNvPr id="12" name="11 CuadroTexto"/>
          <p:cNvSpPr txBox="1"/>
          <p:nvPr/>
        </p:nvSpPr>
        <p:spPr>
          <a:xfrm>
            <a:off x="3319975" y="3319965"/>
            <a:ext cx="6187439" cy="3170099"/>
          </a:xfrm>
          <a:prstGeom prst="rect">
            <a:avLst/>
          </a:prstGeom>
          <a:noFill/>
        </p:spPr>
        <p:txBody>
          <a:bodyPr wrap="square" rtlCol="0">
            <a:spAutoFit/>
          </a:bodyPr>
          <a:lstStyle/>
          <a:p>
            <a:r>
              <a:rPr lang="es-MX" sz="2000" dirty="0" smtClean="0">
                <a:latin typeface="+mn-lt"/>
              </a:rPr>
              <a:t>Cargo 1213 Fideicomiso, Mandatos y Contratos Análogos.</a:t>
            </a:r>
          </a:p>
          <a:p>
            <a:pPr marL="900113"/>
            <a:r>
              <a:rPr lang="es-MX" sz="2000" dirty="0" smtClean="0">
                <a:latin typeface="+mn-lt"/>
              </a:rPr>
              <a:t>Abono 2164 Fondo de fideicomisos, Mandatos y contratos Análogos a Corto Plazo.</a:t>
            </a:r>
          </a:p>
          <a:p>
            <a:pPr indent="900113"/>
            <a:endParaRPr lang="es-MX" sz="2000" dirty="0" smtClean="0">
              <a:latin typeface="+mn-lt"/>
            </a:endParaRPr>
          </a:p>
          <a:p>
            <a:pPr indent="900113"/>
            <a:endParaRPr lang="es-MX" sz="2000" dirty="0" smtClean="0">
              <a:latin typeface="+mn-lt"/>
            </a:endParaRPr>
          </a:p>
          <a:p>
            <a:r>
              <a:rPr lang="es-MX" sz="2000" dirty="0" smtClean="0">
                <a:latin typeface="+mn-lt"/>
              </a:rPr>
              <a:t>Cargo 2164 Fondo de fideicomisos, Mandatos y contratos Análogos a Corto Plazo.</a:t>
            </a:r>
          </a:p>
          <a:p>
            <a:pPr indent="900113"/>
            <a:r>
              <a:rPr lang="es-MX" sz="2000" dirty="0" smtClean="0">
                <a:latin typeface="+mn-lt"/>
              </a:rPr>
              <a:t>Abono1112 Bancos/ Tesorería</a:t>
            </a:r>
            <a:endParaRPr lang="es-MX" sz="2000" dirty="0">
              <a:latin typeface="+mn-lt"/>
            </a:endParaRPr>
          </a:p>
        </p:txBody>
      </p:sp>
      <p:sp>
        <p:nvSpPr>
          <p:cNvPr id="13" name="12 CuadroTexto"/>
          <p:cNvSpPr txBox="1"/>
          <p:nvPr/>
        </p:nvSpPr>
        <p:spPr>
          <a:xfrm>
            <a:off x="459541" y="5397307"/>
            <a:ext cx="2548593" cy="1015663"/>
          </a:xfrm>
          <a:prstGeom prst="rect">
            <a:avLst/>
          </a:prstGeom>
          <a:noFill/>
        </p:spPr>
        <p:txBody>
          <a:bodyPr wrap="square" rtlCol="0">
            <a:spAutoFit/>
          </a:bodyPr>
          <a:lstStyle/>
          <a:p>
            <a:r>
              <a:rPr lang="es-MX" sz="2000" dirty="0" smtClean="0">
                <a:latin typeface="+mn-lt"/>
              </a:rPr>
              <a:t>Pago de fideicomiso sin estructura Orgánica.</a:t>
            </a:r>
            <a:endParaRPr lang="es-MX" sz="2000" dirty="0">
              <a:latin typeface="+mn-lt"/>
            </a:endParaRPr>
          </a:p>
        </p:txBody>
      </p:sp>
      <p:sp>
        <p:nvSpPr>
          <p:cNvPr id="14" name="13 Cheurón"/>
          <p:cNvSpPr/>
          <p:nvPr/>
        </p:nvSpPr>
        <p:spPr>
          <a:xfrm>
            <a:off x="2912012" y="3432507"/>
            <a:ext cx="323557" cy="1041009"/>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14 Cheurón"/>
          <p:cNvSpPr/>
          <p:nvPr/>
        </p:nvSpPr>
        <p:spPr>
          <a:xfrm>
            <a:off x="2839329" y="5498122"/>
            <a:ext cx="323557" cy="1041009"/>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15 Marcador de número de diapositiva"/>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xmlns="" val="348047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304800" y="1638300"/>
            <a:ext cx="7715250" cy="4762500"/>
          </a:xfrm>
        </p:spPr>
        <p:txBody>
          <a:bodyPr>
            <a:noAutofit/>
          </a:bodyPr>
          <a:lstStyle/>
          <a:p>
            <a:pPr>
              <a:buNone/>
            </a:pPr>
            <a:endParaRPr lang="es-MX" sz="2400" dirty="0" smtClean="0"/>
          </a:p>
          <a:p>
            <a:r>
              <a:rPr lang="es-MX" sz="2400" dirty="0" smtClean="0"/>
              <a:t>Monumentos arqueológicos</a:t>
            </a:r>
          </a:p>
          <a:p>
            <a:r>
              <a:rPr lang="es-MX" sz="2400" dirty="0" smtClean="0"/>
              <a:t>Artísticos</a:t>
            </a:r>
          </a:p>
          <a:p>
            <a:r>
              <a:rPr lang="es-MX" sz="2400" dirty="0" smtClean="0"/>
              <a:t>Históricos</a:t>
            </a:r>
          </a:p>
          <a:p>
            <a:pPr>
              <a:buNone/>
            </a:pPr>
            <a:endParaRPr lang="es-MX" sz="2400" dirty="0" smtClean="0"/>
          </a:p>
          <a:p>
            <a:pPr>
              <a:buNone/>
            </a:pPr>
            <a:endParaRPr lang="es-MX" sz="2400" dirty="0" smtClean="0"/>
          </a:p>
          <a:p>
            <a:r>
              <a:rPr lang="es-MX" sz="2400" dirty="0" smtClean="0"/>
              <a:t>CPEUM art 27 párrafos cuarto quinto y octavo, art 42 fracción cuarta.</a:t>
            </a:r>
          </a:p>
          <a:p>
            <a:r>
              <a:rPr lang="es-MX" sz="2400" dirty="0" smtClean="0"/>
              <a:t>Ley de Bienes Nacionales, Bienes de uso común.</a:t>
            </a:r>
          </a:p>
        </p:txBody>
      </p:sp>
      <p:sp>
        <p:nvSpPr>
          <p:cNvPr id="8" name="2 Marcador de texto"/>
          <p:cNvSpPr txBox="1">
            <a:spLocks/>
          </p:cNvSpPr>
          <p:nvPr/>
        </p:nvSpPr>
        <p:spPr>
          <a:xfrm>
            <a:off x="552450" y="285751"/>
            <a:ext cx="7143750" cy="1009649"/>
          </a:xfrm>
          <a:prstGeom prst="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R="0" lvl="0" algn="ctr" defTabSz="914400" fontAlgn="auto">
              <a:lnSpc>
                <a:spcPct val="100000"/>
              </a:lnSpc>
              <a:spcBef>
                <a:spcPts val="600"/>
              </a:spcBef>
              <a:spcAft>
                <a:spcPts val="0"/>
              </a:spcAft>
              <a:buClr>
                <a:schemeClr val="tx2"/>
              </a:buClr>
              <a:buSzPct val="73000"/>
              <a:tabLst/>
              <a:defRPr/>
            </a:pPr>
            <a:r>
              <a:rPr lang="es-MX" sz="2800" b="1" dirty="0" smtClean="0">
                <a:solidFill>
                  <a:schemeClr val="tx2"/>
                </a:solidFill>
                <a:latin typeface="Cambria" panose="02040503050406030204" pitchFamily="18" charset="0"/>
                <a:cs typeface="+mn-cs"/>
              </a:rPr>
              <a:t>BIENES INMUEBLES QUE NO SE REGISTRAN COMO ACTIVOS</a:t>
            </a:r>
            <a:endParaRPr lang="es-MX" sz="2800" b="1" dirty="0">
              <a:solidFill>
                <a:schemeClr val="tx2"/>
              </a:solidFill>
              <a:latin typeface="Cambria" panose="02040503050406030204" pitchFamily="18" charset="0"/>
              <a:cs typeface="+mn-cs"/>
            </a:endParaRPr>
          </a:p>
        </p:txBody>
      </p:sp>
      <p:sp>
        <p:nvSpPr>
          <p:cNvPr id="9" name="2 Marcador de texto"/>
          <p:cNvSpPr txBox="1">
            <a:spLocks/>
          </p:cNvSpPr>
          <p:nvPr/>
        </p:nvSpPr>
        <p:spPr>
          <a:xfrm>
            <a:off x="445008" y="1371600"/>
            <a:ext cx="3520440" cy="677863"/>
          </a:xfrm>
          <a:prstGeom prst="rect">
            <a:avLst/>
          </a:prstGeom>
          <a:noFill/>
        </p:spPr>
        <p:txBody>
          <a:bodyPr vert="horz" anchor="t">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800" b="0" i="0" u="none" strike="noStrike" kern="1200" cap="none" spc="0" normalizeH="0" baseline="0" noProof="0" dirty="0" smtClean="0">
                <a:ln>
                  <a:noFill/>
                </a:ln>
                <a:solidFill>
                  <a:schemeClr val="tx2"/>
                </a:solidFill>
                <a:effectLst/>
                <a:uLnTx/>
                <a:uFillTx/>
                <a:latin typeface="+mn-lt"/>
                <a:ea typeface="+mn-ea"/>
                <a:cs typeface="+mn-cs"/>
              </a:rPr>
              <a:t>LGCG art.</a:t>
            </a:r>
            <a:r>
              <a:rPr kumimoji="0" lang="es-MX" sz="2800" b="0" i="0" u="none" strike="noStrike" kern="1200" cap="none" spc="0" normalizeH="0" noProof="0" dirty="0" smtClean="0">
                <a:ln>
                  <a:noFill/>
                </a:ln>
                <a:solidFill>
                  <a:schemeClr val="tx2"/>
                </a:solidFill>
                <a:effectLst/>
                <a:uLnTx/>
                <a:uFillTx/>
                <a:latin typeface="+mn-lt"/>
                <a:ea typeface="+mn-ea"/>
                <a:cs typeface="+mn-cs"/>
              </a:rPr>
              <a:t> 23</a:t>
            </a: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12" name="2 Marcador de texto"/>
          <p:cNvSpPr txBox="1">
            <a:spLocks/>
          </p:cNvSpPr>
          <p:nvPr/>
        </p:nvSpPr>
        <p:spPr>
          <a:xfrm>
            <a:off x="445008" y="3543300"/>
            <a:ext cx="3520440" cy="677863"/>
          </a:xfrm>
          <a:prstGeom prst="rect">
            <a:avLst/>
          </a:prstGeom>
          <a:noFill/>
        </p:spPr>
        <p:txBody>
          <a:bodyPr vert="horz" anchor="t">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800" b="0" i="0" u="none" strike="noStrike" kern="1200" cap="none" spc="0" normalizeH="0" baseline="0" noProof="0" dirty="0" smtClean="0">
                <a:ln>
                  <a:noFill/>
                </a:ln>
                <a:solidFill>
                  <a:schemeClr val="tx2"/>
                </a:solidFill>
                <a:effectLst/>
                <a:uLnTx/>
                <a:uFillTx/>
                <a:latin typeface="+mn-lt"/>
                <a:ea typeface="+mn-ea"/>
                <a:cs typeface="+mn-cs"/>
              </a:rPr>
              <a:t>LGCG art.</a:t>
            </a:r>
            <a:r>
              <a:rPr kumimoji="0" lang="es-MX" sz="2800" b="0" i="0" u="none" strike="noStrike" kern="1200" cap="none" spc="0" normalizeH="0" noProof="0" dirty="0" smtClean="0">
                <a:ln>
                  <a:noFill/>
                </a:ln>
                <a:solidFill>
                  <a:schemeClr val="tx2"/>
                </a:solidFill>
                <a:effectLst/>
                <a:uLnTx/>
                <a:uFillTx/>
                <a:latin typeface="+mn-lt"/>
                <a:ea typeface="+mn-ea"/>
                <a:cs typeface="+mn-cs"/>
              </a:rPr>
              <a:t> 26</a:t>
            </a: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pic>
        <p:nvPicPr>
          <p:cNvPr id="4" name="Imagen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94418" y="4892049"/>
            <a:ext cx="803564" cy="1919625"/>
          </a:xfrm>
          <a:prstGeom prst="rect">
            <a:avLst/>
          </a:prstGeom>
        </p:spPr>
      </p:pic>
      <p:sp>
        <p:nvSpPr>
          <p:cNvPr id="7" name="6 Marcador de número de diapositiva"/>
          <p:cNvSpPr>
            <a:spLocks noGrp="1"/>
          </p:cNvSpPr>
          <p:nvPr>
            <p:ph type="sldNum" sz="quarter" idx="12"/>
          </p:nvPr>
        </p:nvSpPr>
        <p:spPr/>
        <p:txBody>
          <a:bodyPr/>
          <a:lstStyle/>
          <a:p>
            <a:pPr>
              <a:defRPr/>
            </a:pPr>
            <a:fld id="{E6C44CD9-E08B-4A7E-A003-60693DF6F224}" type="slidenum">
              <a:rPr lang="es-MX" smtClean="0"/>
              <a:pPr>
                <a:defRPr/>
              </a:pPr>
              <a:t>15</a:t>
            </a:fld>
            <a:endParaRPr lang="es-MX"/>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304800" y="2324101"/>
            <a:ext cx="7715250" cy="2990850"/>
          </a:xfrm>
        </p:spPr>
        <p:txBody>
          <a:bodyPr>
            <a:noAutofit/>
          </a:bodyPr>
          <a:lstStyle/>
          <a:p>
            <a:pPr>
              <a:buNone/>
            </a:pPr>
            <a:r>
              <a:rPr lang="es-MX" sz="2400" dirty="0" smtClean="0"/>
              <a:t>Bienes (Muebles e Inmuebles):</a:t>
            </a:r>
          </a:p>
          <a:p>
            <a:r>
              <a:rPr lang="es-MX" sz="2400" dirty="0" smtClean="0"/>
              <a:t>Monumentos arqueológicos</a:t>
            </a:r>
          </a:p>
          <a:p>
            <a:r>
              <a:rPr lang="es-MX" sz="2400" dirty="0" smtClean="0"/>
              <a:t>Artísticos</a:t>
            </a:r>
          </a:p>
          <a:p>
            <a:r>
              <a:rPr lang="es-MX" sz="2400" dirty="0" smtClean="0"/>
              <a:t>Históricos</a:t>
            </a:r>
          </a:p>
          <a:p>
            <a:r>
              <a:rPr lang="es-MX" sz="2400" dirty="0" smtClean="0"/>
              <a:t>Bienes recibidos en concesión y en comodato</a:t>
            </a:r>
          </a:p>
          <a:p>
            <a:r>
              <a:rPr lang="es-MX" sz="2400" dirty="0" smtClean="0"/>
              <a:t>Bienes con valor inferior a 35 SMDDF</a:t>
            </a:r>
          </a:p>
          <a:p>
            <a:endParaRPr lang="es-MX" sz="2400" dirty="0" smtClean="0"/>
          </a:p>
        </p:txBody>
      </p:sp>
      <p:sp>
        <p:nvSpPr>
          <p:cNvPr id="8" name="2 Marcador de texto"/>
          <p:cNvSpPr txBox="1">
            <a:spLocks/>
          </p:cNvSpPr>
          <p:nvPr/>
        </p:nvSpPr>
        <p:spPr>
          <a:xfrm>
            <a:off x="552450" y="285751"/>
            <a:ext cx="7143750" cy="1009649"/>
          </a:xfrm>
          <a:prstGeom prst="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eaLnBrk="1" fontAlgn="auto" latinLnBrk="0" hangingPunct="1">
              <a:spcBef>
                <a:spcPts val="600"/>
              </a:spcBef>
              <a:spcAft>
                <a:spcPts val="0"/>
              </a:spcAft>
              <a:buClr>
                <a:schemeClr val="tx2"/>
              </a:buClr>
              <a:buSzPct val="73000"/>
              <a:defRPr/>
            </a:pPr>
            <a:r>
              <a:rPr lang="es-MX" sz="3200" b="1" dirty="0" smtClean="0">
                <a:solidFill>
                  <a:schemeClr val="tx2"/>
                </a:solidFill>
                <a:latin typeface="Cambria" panose="02040503050406030204" pitchFamily="18" charset="0"/>
                <a:cs typeface="+mn-cs"/>
              </a:rPr>
              <a:t>BIENES MUEBLES QUE NO SE REGISTRAN COMO ACTIVOS</a:t>
            </a:r>
            <a:endParaRPr lang="es-MX" sz="3200" b="1" dirty="0">
              <a:solidFill>
                <a:schemeClr val="tx2"/>
              </a:solidFill>
              <a:latin typeface="Cambria" panose="02040503050406030204" pitchFamily="18" charset="0"/>
              <a:cs typeface="+mn-cs"/>
            </a:endParaRPr>
          </a:p>
        </p:txBody>
      </p:sp>
      <p:sp>
        <p:nvSpPr>
          <p:cNvPr id="9" name="2 Marcador de texto"/>
          <p:cNvSpPr txBox="1">
            <a:spLocks/>
          </p:cNvSpPr>
          <p:nvPr/>
        </p:nvSpPr>
        <p:spPr>
          <a:xfrm>
            <a:off x="445008" y="1657350"/>
            <a:ext cx="3520440" cy="677863"/>
          </a:xfrm>
          <a:prstGeom prst="rect">
            <a:avLst/>
          </a:prstGeom>
          <a:noFill/>
        </p:spPr>
        <p:txBody>
          <a:bodyPr vert="horz" anchor="t">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800" b="0" i="0" u="none" strike="noStrike" kern="1200" cap="none" spc="0" normalizeH="0" baseline="0" noProof="0" dirty="0" smtClean="0">
                <a:ln>
                  <a:noFill/>
                </a:ln>
                <a:solidFill>
                  <a:schemeClr val="tx2"/>
                </a:solidFill>
                <a:effectLst/>
                <a:uLnTx/>
                <a:uFillTx/>
                <a:latin typeface="+mn-lt"/>
                <a:ea typeface="+mn-ea"/>
                <a:cs typeface="+mn-cs"/>
              </a:rPr>
              <a:t>Lineamientos CONAC</a:t>
            </a: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pic>
        <p:nvPicPr>
          <p:cNvPr id="2050" name="Picture 2" descr="C:\Users\Public\Pictures\Sample Pictures\impresora-hp-laserjet-pro-p1102w-envio-gratis-bfn-13308-MLM3381609420_112012-F.jpg"/>
          <p:cNvPicPr>
            <a:picLocks noChangeAspect="1" noChangeArrowheads="1"/>
          </p:cNvPicPr>
          <p:nvPr/>
        </p:nvPicPr>
        <p:blipFill>
          <a:blip r:embed="rId2" cstate="print"/>
          <a:srcRect/>
          <a:stretch>
            <a:fillRect/>
          </a:stretch>
        </p:blipFill>
        <p:spPr bwMode="auto">
          <a:xfrm>
            <a:off x="2132715" y="5162772"/>
            <a:ext cx="3002812" cy="1695228"/>
          </a:xfrm>
          <a:prstGeom prst="rect">
            <a:avLst/>
          </a:prstGeom>
          <a:noFill/>
        </p:spPr>
      </p:pic>
      <p:pic>
        <p:nvPicPr>
          <p:cNvPr id="2051" name="Picture 3" descr="C:\Users\Public\Pictures\Sample Pictures\descarga (3).jpg"/>
          <p:cNvPicPr>
            <a:picLocks noChangeAspect="1" noChangeArrowheads="1"/>
          </p:cNvPicPr>
          <p:nvPr/>
        </p:nvPicPr>
        <p:blipFill>
          <a:blip r:embed="rId3" cstate="print"/>
          <a:srcRect/>
          <a:stretch>
            <a:fillRect/>
          </a:stretch>
        </p:blipFill>
        <p:spPr bwMode="auto">
          <a:xfrm>
            <a:off x="6053025" y="5679780"/>
            <a:ext cx="2006453" cy="1178220"/>
          </a:xfrm>
          <a:prstGeom prst="rect">
            <a:avLst/>
          </a:prstGeom>
          <a:noFill/>
        </p:spPr>
      </p:pic>
      <p:sp>
        <p:nvSpPr>
          <p:cNvPr id="7" name="6 Marcador de número de diapositiva"/>
          <p:cNvSpPr>
            <a:spLocks noGrp="1"/>
          </p:cNvSpPr>
          <p:nvPr>
            <p:ph type="sldNum" sz="quarter" idx="12"/>
          </p:nvPr>
        </p:nvSpPr>
        <p:spPr/>
        <p:txBody>
          <a:bodyPr/>
          <a:lstStyle/>
          <a:p>
            <a:pPr>
              <a:defRPr/>
            </a:pPr>
            <a:fld id="{E6C44CD9-E08B-4A7E-A003-60693DF6F224}" type="slidenum">
              <a:rPr lang="es-MX" smtClean="0"/>
              <a:pPr>
                <a:defRPr/>
              </a:pPr>
              <a:t>16</a:t>
            </a:fld>
            <a:endParaRPr lang="es-MX"/>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392857" y="877466"/>
          <a:ext cx="6493718" cy="4356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1985417" y="2980556"/>
            <a:ext cx="576064" cy="257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abajo"/>
          <p:cNvSpPr/>
          <p:nvPr/>
        </p:nvSpPr>
        <p:spPr>
          <a:xfrm rot="3845033">
            <a:off x="3417360" y="3500903"/>
            <a:ext cx="685456" cy="83631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MX"/>
          </a:p>
        </p:txBody>
      </p:sp>
      <p:graphicFrame>
        <p:nvGraphicFramePr>
          <p:cNvPr id="8" name="7 Diagrama"/>
          <p:cNvGraphicFramePr/>
          <p:nvPr>
            <p:extLst>
              <p:ext uri="{D42A27DB-BD31-4B8C-83A1-F6EECF244321}">
                <p14:modId xmlns="" xmlns:p14="http://schemas.microsoft.com/office/powerpoint/2010/main" val="781380638"/>
              </p:ext>
            </p:extLst>
          </p:nvPr>
        </p:nvGraphicFramePr>
        <p:xfrm>
          <a:off x="2443655" y="4048124"/>
          <a:ext cx="5628290" cy="3775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4857751" y="4610100"/>
            <a:ext cx="3019424" cy="52322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MX"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rPr>
              <a:t>POR LO TANTO</a:t>
            </a:r>
            <a:endParaRPr lang="es-MX"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n-lt"/>
            </a:endParaRPr>
          </a:p>
        </p:txBody>
      </p:sp>
      <p:sp>
        <p:nvSpPr>
          <p:cNvPr id="10" name="9 Rectángulo redondeado"/>
          <p:cNvSpPr/>
          <p:nvPr/>
        </p:nvSpPr>
        <p:spPr>
          <a:xfrm>
            <a:off x="3580710" y="148855"/>
            <a:ext cx="5376043" cy="819807"/>
          </a:xfrm>
          <a:prstGeom prst="round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mn-cs"/>
              </a:rPr>
              <a:t>Monto para no capitalizar los bienes muebles e intangibles</a:t>
            </a: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066800" y="1905000"/>
            <a:ext cx="4229100" cy="743507"/>
          </a:xfrm>
        </p:spPr>
        <p:txBody>
          <a:bodyPr/>
          <a:lstStyle/>
          <a:p>
            <a:r>
              <a:rPr lang="es-MX" dirty="0" smtClean="0"/>
              <a:t>Esquema de Relaciones entre cuentas </a:t>
            </a:r>
            <a:r>
              <a:rPr lang="es-MX" dirty="0" err="1" smtClean="0"/>
              <a:t>Presupu</a:t>
            </a:r>
            <a:endParaRPr lang="es-MX" dirty="0"/>
          </a:p>
        </p:txBody>
      </p:sp>
      <p:pic>
        <p:nvPicPr>
          <p:cNvPr id="1026" name="Imagen 1"/>
          <p:cNvPicPr>
            <a:picLocks noChangeAspect="1" noChangeArrowheads="1"/>
          </p:cNvPicPr>
          <p:nvPr/>
        </p:nvPicPr>
        <p:blipFill>
          <a:blip r:embed="rId2" cstate="print"/>
          <a:srcRect b="36667"/>
          <a:stretch>
            <a:fillRect/>
          </a:stretch>
        </p:blipFill>
        <p:spPr bwMode="auto">
          <a:xfrm>
            <a:off x="0" y="0"/>
            <a:ext cx="9173418" cy="5067300"/>
          </a:xfrm>
          <a:prstGeom prst="rect">
            <a:avLst/>
          </a:prstGeom>
          <a:noFill/>
          <a:ln w="9525">
            <a:noFill/>
            <a:miter lim="800000"/>
            <a:headEnd/>
            <a:tailEnd/>
          </a:ln>
        </p:spPr>
      </p:pic>
      <p:sp>
        <p:nvSpPr>
          <p:cNvPr id="6" name="5 CuadroTexto"/>
          <p:cNvSpPr txBox="1"/>
          <p:nvPr/>
        </p:nvSpPr>
        <p:spPr>
          <a:xfrm>
            <a:off x="381000" y="4171950"/>
            <a:ext cx="1943100" cy="923330"/>
          </a:xfrm>
          <a:prstGeom prst="rect">
            <a:avLst/>
          </a:prstGeom>
          <a:solidFill>
            <a:srgbClr val="FFC000"/>
          </a:solidFill>
          <a:ln w="12700">
            <a:solidFill>
              <a:schemeClr val="tx1"/>
            </a:solidFill>
          </a:ln>
        </p:spPr>
        <p:txBody>
          <a:bodyPr wrap="square" rtlCol="0">
            <a:spAutoFit/>
          </a:bodyPr>
          <a:lstStyle/>
          <a:p>
            <a:pPr algn="ctr"/>
            <a:r>
              <a:rPr lang="es-MX" dirty="0" smtClean="0">
                <a:latin typeface="+mn-lt"/>
              </a:rPr>
              <a:t>Catálogo  de Bienes</a:t>
            </a:r>
            <a:endParaRPr lang="es-MX" dirty="0">
              <a:latin typeface="+mn-lt"/>
            </a:endParaRPr>
          </a:p>
          <a:p>
            <a:pPr algn="ctr"/>
            <a:endParaRPr lang="es-MX" dirty="0" smtClean="0">
              <a:latin typeface="+mn-lt"/>
            </a:endParaRPr>
          </a:p>
        </p:txBody>
      </p:sp>
      <p:sp>
        <p:nvSpPr>
          <p:cNvPr id="7" name="6 CuadroTexto"/>
          <p:cNvSpPr txBox="1"/>
          <p:nvPr/>
        </p:nvSpPr>
        <p:spPr>
          <a:xfrm>
            <a:off x="2762250" y="2933700"/>
            <a:ext cx="1581150" cy="1200329"/>
          </a:xfrm>
          <a:prstGeom prst="rect">
            <a:avLst/>
          </a:prstGeom>
          <a:solidFill>
            <a:srgbClr val="FFC000"/>
          </a:solidFill>
          <a:ln w="12700">
            <a:solidFill>
              <a:schemeClr val="tx1"/>
            </a:solidFill>
          </a:ln>
        </p:spPr>
        <p:txBody>
          <a:bodyPr wrap="square" rtlCol="0">
            <a:spAutoFit/>
          </a:bodyPr>
          <a:lstStyle/>
          <a:p>
            <a:pPr algn="ctr"/>
            <a:r>
              <a:rPr lang="es-MX" dirty="0" smtClean="0">
                <a:latin typeface="+mn-lt"/>
              </a:rPr>
              <a:t>Clasificador por Objeto del Gasto</a:t>
            </a:r>
          </a:p>
          <a:p>
            <a:pPr algn="ctr"/>
            <a:endParaRPr lang="es-MX" dirty="0">
              <a:latin typeface="+mn-lt"/>
            </a:endParaRPr>
          </a:p>
        </p:txBody>
      </p:sp>
      <p:sp>
        <p:nvSpPr>
          <p:cNvPr id="8" name="7 CuadroTexto"/>
          <p:cNvSpPr txBox="1"/>
          <p:nvPr/>
        </p:nvSpPr>
        <p:spPr>
          <a:xfrm>
            <a:off x="4629150" y="2952750"/>
            <a:ext cx="1581150" cy="1200329"/>
          </a:xfrm>
          <a:prstGeom prst="rect">
            <a:avLst/>
          </a:prstGeom>
          <a:solidFill>
            <a:srgbClr val="FFC000"/>
          </a:solidFill>
          <a:ln w="12700">
            <a:solidFill>
              <a:schemeClr val="tx1"/>
            </a:solidFill>
          </a:ln>
        </p:spPr>
        <p:txBody>
          <a:bodyPr wrap="square" rtlCol="0">
            <a:spAutoFit/>
          </a:bodyPr>
          <a:lstStyle/>
          <a:p>
            <a:pPr algn="ctr"/>
            <a:r>
              <a:rPr lang="es-MX" dirty="0" smtClean="0">
                <a:latin typeface="+mn-lt"/>
              </a:rPr>
              <a:t>Listado de Cuentas Contables (Débitos)</a:t>
            </a:r>
          </a:p>
        </p:txBody>
      </p:sp>
      <p:sp>
        <p:nvSpPr>
          <p:cNvPr id="9" name="8 Marcador de número de diapositiva"/>
          <p:cNvSpPr>
            <a:spLocks noGrp="1"/>
          </p:cNvSpPr>
          <p:nvPr>
            <p:ph type="sldNum" sz="quarter" idx="12"/>
          </p:nvPr>
        </p:nvSpPr>
        <p:spPr/>
        <p:txBody>
          <a:bodyPr/>
          <a:lstStyle/>
          <a:p>
            <a:pPr>
              <a:defRPr/>
            </a:pPr>
            <a:fld id="{E44FFFC8-0A45-4670-81C8-78BE982CBF6E}" type="slidenum">
              <a:rPr lang="es-MX" smtClean="0"/>
              <a:pPr>
                <a:defRPr/>
              </a:pPr>
              <a:t>18</a:t>
            </a:fld>
            <a:endParaRPr lang="es-MX"/>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49382" y="938151"/>
            <a:ext cx="7647709" cy="5265645"/>
          </a:xfrm>
          <a:prstGeom prst="rect">
            <a:avLst/>
          </a:prstGeom>
        </p:spPr>
        <p:txBody>
          <a:bodyPr wrap="square">
            <a:spAutoFit/>
          </a:bodyPr>
          <a:lstStyle/>
          <a:p>
            <a:pPr algn="just">
              <a:lnSpc>
                <a:spcPct val="150000"/>
              </a:lnSpc>
            </a:pPr>
            <a:r>
              <a:rPr lang="es-ES" sz="2200" dirty="0" smtClean="0">
                <a:latin typeface="+mn-lt"/>
              </a:rPr>
              <a:t>Contiene, de manera estandarizada y analítica, la relación de los tipos de bienes que pueden ser incorporados al patrimonio gubernamental, independiente de la modalidad de adquisición.</a:t>
            </a:r>
          </a:p>
          <a:p>
            <a:pPr algn="just">
              <a:lnSpc>
                <a:spcPct val="150000"/>
              </a:lnSpc>
            </a:pPr>
            <a:r>
              <a:rPr lang="es-ES" sz="2200" dirty="0" smtClean="0">
                <a:solidFill>
                  <a:srgbClr val="FF0000"/>
                </a:solidFill>
                <a:latin typeface="+mn-lt"/>
              </a:rPr>
              <a:t>Los bienes constituyen una parte fundamental del patrimonio gubernamental</a:t>
            </a:r>
            <a:r>
              <a:rPr lang="es-ES" sz="2200" dirty="0" smtClean="0">
                <a:latin typeface="+mn-lt"/>
              </a:rPr>
              <a:t>, están sujetos a un conjunto de normas y leyes que posibilitan a los entes públicos, administrar de manera ordenada y eficiente los bienes y permite un adecuado registro y control de los inventarios de bienes.</a:t>
            </a:r>
            <a:endParaRPr lang="es-MX" sz="2200" dirty="0">
              <a:latin typeface="+mn-lt"/>
            </a:endParaRPr>
          </a:p>
        </p:txBody>
      </p:sp>
      <p:sp>
        <p:nvSpPr>
          <p:cNvPr id="5" name="4 CuadroTexto"/>
          <p:cNvSpPr txBox="1"/>
          <p:nvPr/>
        </p:nvSpPr>
        <p:spPr>
          <a:xfrm>
            <a:off x="1864426" y="6140255"/>
            <a:ext cx="6222670" cy="577081"/>
          </a:xfrm>
          <a:prstGeom prst="rect">
            <a:avLst/>
          </a:prstGeom>
          <a:noFill/>
        </p:spPr>
        <p:txBody>
          <a:bodyPr wrap="square" rtlCol="0">
            <a:spAutoFit/>
          </a:bodyPr>
          <a:lstStyle/>
          <a:p>
            <a:pPr algn="r"/>
            <a:r>
              <a:rPr lang="es-ES" sz="1050" b="1" dirty="0" smtClean="0">
                <a:solidFill>
                  <a:srgbClr val="0070C0"/>
                </a:solidFill>
                <a:latin typeface="+mn-lt"/>
              </a:rPr>
              <a:t>Lineamientos para la elaboración del Catálogo de Bienes que permita la interrelación automática con el Clasificador por Objeto del Gasto y la Lista de Cuentas.</a:t>
            </a:r>
          </a:p>
          <a:p>
            <a:pPr algn="r"/>
            <a:r>
              <a:rPr lang="es-ES" sz="1050" b="1" dirty="0" smtClean="0">
                <a:solidFill>
                  <a:srgbClr val="0070C0"/>
                </a:solidFill>
                <a:latin typeface="+mn-lt"/>
              </a:rPr>
              <a:t>DOF 13 DICIEMBRE 2011</a:t>
            </a:r>
            <a:endParaRPr lang="es-MX" sz="1400" b="1" dirty="0">
              <a:solidFill>
                <a:srgbClr val="0070C0"/>
              </a:solidFill>
              <a:latin typeface="+mn-lt"/>
            </a:endParaRPr>
          </a:p>
        </p:txBody>
      </p:sp>
      <p:sp>
        <p:nvSpPr>
          <p:cNvPr id="6" name="5 Rectángulo redondeado"/>
          <p:cNvSpPr/>
          <p:nvPr/>
        </p:nvSpPr>
        <p:spPr>
          <a:xfrm>
            <a:off x="1281037" y="85060"/>
            <a:ext cx="5612524" cy="740979"/>
          </a:xfrm>
          <a:prstGeom prst="round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fontAlgn="auto">
              <a:spcBef>
                <a:spcPts val="600"/>
              </a:spcBef>
              <a:spcAft>
                <a:spcPts val="0"/>
              </a:spcAft>
              <a:buClr>
                <a:schemeClr val="tx2"/>
              </a:buClr>
              <a:buSzPct val="73000"/>
              <a:defRPr/>
            </a:pPr>
            <a:r>
              <a:rPr lang="es-ES_tradnl" sz="2800" b="1" dirty="0" smtClean="0">
                <a:solidFill>
                  <a:schemeClr val="tx2"/>
                </a:solidFill>
                <a:latin typeface="Cambria" panose="02040503050406030204" pitchFamily="18" charset="0"/>
                <a:cs typeface="+mn-cs"/>
              </a:rPr>
              <a:t>CATÁLOGO DE BIENES MUEBLES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658713" y="308344"/>
            <a:ext cx="5709683" cy="707886"/>
          </a:xfrm>
          <a:prstGeom prst="rect">
            <a:avLst/>
          </a:prstGeom>
          <a:noFill/>
        </p:spPr>
        <p:txBody>
          <a:bodyPr>
            <a:spAutoFit/>
          </a:bodyPr>
          <a:lstStyle/>
          <a:p>
            <a:pPr algn="ctr">
              <a:defRPr/>
            </a:pPr>
            <a:r>
              <a:rPr lang="es-MX" sz="4000" b="1" dirty="0">
                <a:ln w="11430"/>
                <a:solidFill>
                  <a:schemeClr val="tx2">
                    <a:lumMod val="50000"/>
                  </a:schemeClr>
                </a:solidFill>
                <a:effectLst>
                  <a:outerShdw blurRad="50800" dist="39000" dir="5460000" algn="tl">
                    <a:srgbClr val="000000">
                      <a:alpha val="38000"/>
                    </a:srgbClr>
                  </a:outerShdw>
                </a:effectLst>
                <a:latin typeface="Cambria" panose="02040503050406030204" pitchFamily="18" charset="0"/>
              </a:rPr>
              <a:t>Programa</a:t>
            </a:r>
            <a:endParaRPr lang="es-MX" sz="4000" dirty="0">
              <a:solidFill>
                <a:schemeClr val="tx2">
                  <a:lumMod val="50000"/>
                </a:schemeClr>
              </a:solidFill>
              <a:latin typeface="Cambria" panose="02040503050406030204" pitchFamily="18" charset="0"/>
            </a:endParaRPr>
          </a:p>
        </p:txBody>
      </p:sp>
      <p:sp>
        <p:nvSpPr>
          <p:cNvPr id="5" name="4 CuadroTexto"/>
          <p:cNvSpPr txBox="1"/>
          <p:nvPr/>
        </p:nvSpPr>
        <p:spPr>
          <a:xfrm>
            <a:off x="476251" y="1122733"/>
            <a:ext cx="7737583" cy="4893647"/>
          </a:xfrm>
          <a:prstGeom prst="rect">
            <a:avLst/>
          </a:prstGeom>
          <a:noFill/>
        </p:spPr>
        <p:txBody>
          <a:bodyPr wrap="square" rtlCol="0">
            <a:spAutoFit/>
          </a:bodyPr>
          <a:lstStyle/>
          <a:p>
            <a:pPr algn="just"/>
            <a:r>
              <a:rPr lang="es-MX" sz="2400" b="1" dirty="0" smtClean="0">
                <a:solidFill>
                  <a:schemeClr val="tx2">
                    <a:lumMod val="50000"/>
                  </a:schemeClr>
                </a:solidFill>
                <a:latin typeface="+mn-lt"/>
              </a:rPr>
              <a:t>OBJETIVOS</a:t>
            </a:r>
          </a:p>
          <a:p>
            <a:pPr algn="just"/>
            <a:endParaRPr lang="es-MX" sz="2400" b="1" dirty="0" smtClean="0">
              <a:solidFill>
                <a:schemeClr val="tx2">
                  <a:lumMod val="50000"/>
                </a:schemeClr>
              </a:solidFill>
              <a:latin typeface="+mn-lt"/>
            </a:endParaRPr>
          </a:p>
          <a:p>
            <a:pPr marL="533400" indent="-533400" algn="just">
              <a:buFont typeface="+mj-lt"/>
              <a:buAutoNum type="romanUcPeriod"/>
            </a:pPr>
            <a:r>
              <a:rPr lang="es-MX" sz="2400" b="1" dirty="0" smtClean="0">
                <a:solidFill>
                  <a:schemeClr val="tx2">
                    <a:lumMod val="50000"/>
                  </a:schemeClr>
                </a:solidFill>
                <a:latin typeface="+mn-lt"/>
              </a:rPr>
              <a:t>Bienes muebles e inmuebles que se registran en cuentas específicas de Activo.</a:t>
            </a:r>
          </a:p>
          <a:p>
            <a:pPr marL="533400" indent="-533400" algn="just">
              <a:buFont typeface="+mj-lt"/>
              <a:buAutoNum type="romanUcPeriod"/>
            </a:pPr>
            <a:endParaRPr lang="es-MX" sz="2400" b="1" dirty="0" smtClean="0">
              <a:solidFill>
                <a:schemeClr val="tx2">
                  <a:lumMod val="50000"/>
                </a:schemeClr>
              </a:solidFill>
              <a:latin typeface="+mn-lt"/>
            </a:endParaRPr>
          </a:p>
          <a:p>
            <a:pPr marL="533400" indent="-533400" algn="just">
              <a:buFont typeface="+mj-lt"/>
              <a:buAutoNum type="romanUcPeriod"/>
            </a:pPr>
            <a:r>
              <a:rPr lang="es-MX" sz="2400" b="1" dirty="0" smtClean="0">
                <a:solidFill>
                  <a:schemeClr val="tx2">
                    <a:lumMod val="50000"/>
                  </a:schemeClr>
                </a:solidFill>
                <a:latin typeface="+mn-lt"/>
              </a:rPr>
              <a:t>Muebles e inmuebles que deben registrarse en cuentas de orden.     </a:t>
            </a:r>
          </a:p>
          <a:p>
            <a:pPr marL="533400" indent="-533400" algn="just">
              <a:buFont typeface="+mj-lt"/>
              <a:buAutoNum type="romanUcPeriod"/>
            </a:pPr>
            <a:endParaRPr lang="es-MX" sz="2400" b="1" dirty="0" smtClean="0">
              <a:ln w="11430"/>
              <a:solidFill>
                <a:schemeClr val="tx2">
                  <a:lumMod val="50000"/>
                </a:schemeClr>
              </a:solidFill>
              <a:effectLst>
                <a:glow rad="101600">
                  <a:schemeClr val="accent1">
                    <a:satMod val="175000"/>
                    <a:alpha val="40000"/>
                  </a:schemeClr>
                </a:glow>
              </a:effectLst>
              <a:latin typeface="Cambria" panose="02040503050406030204" pitchFamily="18" charset="0"/>
            </a:endParaRPr>
          </a:p>
          <a:p>
            <a:pPr marL="446088" indent="-446088" algn="just">
              <a:buFont typeface="+mj-lt"/>
              <a:buAutoNum type="romanUcPeriod"/>
            </a:pPr>
            <a:r>
              <a:rPr lang="es-MX" sz="2400" b="1" dirty="0" smtClean="0">
                <a:solidFill>
                  <a:schemeClr val="tx2">
                    <a:lumMod val="50000"/>
                  </a:schemeClr>
                </a:solidFill>
                <a:latin typeface="+mn-lt"/>
              </a:rPr>
              <a:t> Valoración de Bienes Muebles e Inmuebles.</a:t>
            </a:r>
          </a:p>
          <a:p>
            <a:pPr marL="533400" indent="-533400" algn="just">
              <a:buFont typeface="+mj-lt"/>
              <a:buAutoNum type="romanUcPeriod"/>
            </a:pPr>
            <a:endParaRPr lang="es-MX" sz="2400" b="1" dirty="0" smtClean="0">
              <a:solidFill>
                <a:schemeClr val="tx2">
                  <a:lumMod val="50000"/>
                </a:schemeClr>
              </a:solidFill>
              <a:latin typeface="+mn-lt"/>
            </a:endParaRPr>
          </a:p>
          <a:p>
            <a:pPr marL="533400" indent="-533400" algn="just">
              <a:buFont typeface="+mj-lt"/>
              <a:buAutoNum type="romanUcPeriod"/>
            </a:pPr>
            <a:r>
              <a:rPr lang="es-MX" sz="2400" b="1" dirty="0" smtClean="0">
                <a:solidFill>
                  <a:schemeClr val="tx2">
                    <a:lumMod val="50000"/>
                  </a:schemeClr>
                </a:solidFill>
                <a:latin typeface="+mn-lt"/>
              </a:rPr>
              <a:t>Reglas Específicas en la Materia.</a:t>
            </a:r>
          </a:p>
          <a:p>
            <a:pPr marL="533400" indent="-533400" algn="just">
              <a:buFont typeface="+mj-lt"/>
              <a:buAutoNum type="romanUcPeriod"/>
            </a:pPr>
            <a:endParaRPr lang="es-MX" sz="2400" b="1" dirty="0" smtClean="0">
              <a:solidFill>
                <a:schemeClr val="tx2">
                  <a:lumMod val="50000"/>
                </a:schemeClr>
              </a:solidFill>
              <a:latin typeface="+mn-lt"/>
            </a:endParaRPr>
          </a:p>
          <a:p>
            <a:pPr marL="533400" indent="-533400" algn="just">
              <a:buFont typeface="+mj-lt"/>
              <a:buAutoNum type="romanUcPeriod"/>
            </a:pPr>
            <a:r>
              <a:rPr lang="es-MX" sz="2400" b="1" dirty="0" smtClean="0">
                <a:solidFill>
                  <a:schemeClr val="tx2">
                    <a:lumMod val="50000"/>
                  </a:schemeClr>
                </a:solidFill>
                <a:latin typeface="+mn-lt"/>
              </a:rPr>
              <a:t>Ejercicios prácticos.</a:t>
            </a:r>
            <a:endParaRPr lang="es-MX" sz="2400" dirty="0" smtClean="0">
              <a:latin typeface="+mn-lt"/>
            </a:endParaRP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0" y="1063095"/>
            <a:ext cx="8098971" cy="5324535"/>
          </a:xfrm>
          <a:prstGeom prst="rect">
            <a:avLst/>
          </a:prstGeom>
        </p:spPr>
        <p:txBody>
          <a:bodyPr wrap="square">
            <a:spAutoFit/>
          </a:bodyPr>
          <a:lstStyle/>
          <a:p>
            <a:pPr marL="358775" lvl="0" indent="-358775" algn="just">
              <a:buClr>
                <a:schemeClr val="accent1"/>
              </a:buClr>
            </a:pPr>
            <a:r>
              <a:rPr lang="es-MX" sz="2000" b="1" u="sng" dirty="0" smtClean="0">
                <a:latin typeface="+mn-lt"/>
              </a:rPr>
              <a:t>   OBJETIVOS DEL CATÁLOGO DE BIENES MUEBLES </a:t>
            </a:r>
          </a:p>
          <a:p>
            <a:pPr marL="358775" lvl="0" indent="-358775" algn="just">
              <a:buClr>
                <a:schemeClr val="accent1"/>
              </a:buClr>
            </a:pPr>
            <a:endParaRPr lang="es-MX" sz="2000" dirty="0" smtClean="0">
              <a:latin typeface="+mn-lt"/>
            </a:endParaRPr>
          </a:p>
          <a:p>
            <a:pPr marL="358775" lvl="0" indent="-358775" algn="just">
              <a:buClr>
                <a:schemeClr val="accent1"/>
              </a:buClr>
              <a:buFont typeface="Wingdings" pitchFamily="2" charset="2"/>
              <a:buChar char="q"/>
            </a:pPr>
            <a:r>
              <a:rPr lang="es-MX" sz="2000" dirty="0" smtClean="0">
                <a:latin typeface="+mn-lt"/>
              </a:rPr>
              <a:t>Establecer criterios uniformes y homogéneos para el control, la fiscalización y la identificación de bienes.</a:t>
            </a:r>
          </a:p>
          <a:p>
            <a:pPr lvl="0" algn="just">
              <a:buClr>
                <a:schemeClr val="accent1"/>
              </a:buClr>
              <a:buFont typeface="Wingdings" pitchFamily="2" charset="2"/>
              <a:buChar char="q"/>
            </a:pPr>
            <a:endParaRPr lang="es-MX" sz="2000" dirty="0" smtClean="0">
              <a:latin typeface="+mn-lt"/>
            </a:endParaRPr>
          </a:p>
          <a:p>
            <a:pPr marL="358775" lvl="0" indent="-358775" algn="just">
              <a:buClr>
                <a:schemeClr val="accent1"/>
              </a:buClr>
              <a:buFont typeface="Wingdings" pitchFamily="2" charset="2"/>
              <a:buChar char="q"/>
            </a:pPr>
            <a:r>
              <a:rPr lang="es-MX" sz="2000" dirty="0" smtClean="0">
                <a:latin typeface="+mn-lt"/>
              </a:rPr>
              <a:t>Definir agrupamiento, clasificación y codificación, de bienes</a:t>
            </a:r>
            <a:r>
              <a:rPr lang="es-ES_tradnl" sz="2000" dirty="0" smtClean="0">
                <a:latin typeface="+mn-lt"/>
              </a:rPr>
              <a:t>, para contar con información simple, completa, ordenada e interrelacionada de los tipos de bienes susceptibles de ser ingresados al inventario patrimonial de los entes públicos.</a:t>
            </a:r>
          </a:p>
          <a:p>
            <a:pPr lvl="0" algn="just">
              <a:buClr>
                <a:schemeClr val="accent1"/>
              </a:buClr>
              <a:buFont typeface="Wingdings" pitchFamily="2" charset="2"/>
              <a:buChar char="q"/>
            </a:pPr>
            <a:endParaRPr lang="es-MX" sz="2000" dirty="0" smtClean="0">
              <a:latin typeface="+mn-lt"/>
            </a:endParaRPr>
          </a:p>
          <a:p>
            <a:pPr lvl="0" algn="just">
              <a:buClr>
                <a:schemeClr val="accent1"/>
              </a:buClr>
              <a:buFont typeface="Wingdings" pitchFamily="2" charset="2"/>
              <a:buChar char="q"/>
            </a:pPr>
            <a:r>
              <a:rPr lang="es-MX" sz="2000" dirty="0" smtClean="0">
                <a:latin typeface="+mn-lt"/>
              </a:rPr>
              <a:t>  Identificar y cuantificar los tipos de bienes.</a:t>
            </a:r>
          </a:p>
          <a:p>
            <a:pPr lvl="0" algn="just">
              <a:buClr>
                <a:schemeClr val="accent1"/>
              </a:buClr>
            </a:pPr>
            <a:endParaRPr lang="es-MX" sz="2000" dirty="0" smtClean="0">
              <a:latin typeface="+mn-lt"/>
            </a:endParaRPr>
          </a:p>
          <a:p>
            <a:pPr lvl="0" algn="just">
              <a:buClr>
                <a:schemeClr val="accent1"/>
              </a:buClr>
              <a:buFont typeface="Wingdings" pitchFamily="2" charset="2"/>
              <a:buChar char="q"/>
            </a:pPr>
            <a:r>
              <a:rPr lang="es-ES" sz="2000" dirty="0" smtClean="0">
                <a:latin typeface="+mn-lt"/>
              </a:rPr>
              <a:t>  Llevar un mejor control de los bienes muebles.</a:t>
            </a:r>
          </a:p>
          <a:p>
            <a:pPr lvl="0" algn="just">
              <a:buClr>
                <a:schemeClr val="accent1"/>
              </a:buClr>
              <a:buFont typeface="Wingdings" pitchFamily="2" charset="2"/>
              <a:buChar char="q"/>
            </a:pPr>
            <a:endParaRPr lang="es-MX" sz="2000" dirty="0" smtClean="0">
              <a:latin typeface="+mn-lt"/>
            </a:endParaRPr>
          </a:p>
          <a:p>
            <a:pPr marL="358775" lvl="0" indent="-358775" algn="just">
              <a:buClr>
                <a:schemeClr val="accent1"/>
              </a:buClr>
              <a:buFont typeface="Wingdings" pitchFamily="2" charset="2"/>
              <a:buChar char="q"/>
            </a:pPr>
            <a:r>
              <a:rPr lang="es-MX" sz="2000" dirty="0" smtClean="0">
                <a:latin typeface="+mn-lt"/>
              </a:rPr>
              <a:t>Vincular el Catálogo de Bienes al Clasificador por Objeto del Gasto y a la Lista de Cuentas para el tratamiento uniforme de éstos.</a:t>
            </a:r>
          </a:p>
        </p:txBody>
      </p:sp>
      <p:sp>
        <p:nvSpPr>
          <p:cNvPr id="5" name="4 Rectángulo redondeado"/>
          <p:cNvSpPr/>
          <p:nvPr/>
        </p:nvSpPr>
        <p:spPr>
          <a:xfrm>
            <a:off x="68932" y="106325"/>
            <a:ext cx="5612524" cy="740979"/>
          </a:xfrm>
          <a:prstGeom prst="round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fontAlgn="auto">
              <a:spcBef>
                <a:spcPts val="600"/>
              </a:spcBef>
              <a:spcAft>
                <a:spcPts val="0"/>
              </a:spcAft>
              <a:buClr>
                <a:schemeClr val="tx2"/>
              </a:buClr>
              <a:buSzPct val="73000"/>
              <a:defRPr/>
            </a:pPr>
            <a:r>
              <a:rPr lang="es-ES_tradnl" sz="2800" b="1" dirty="0" smtClean="0">
                <a:solidFill>
                  <a:schemeClr val="tx2"/>
                </a:solidFill>
                <a:latin typeface="Cambria" panose="02040503050406030204" pitchFamily="18" charset="0"/>
                <a:cs typeface="+mn-cs"/>
              </a:rPr>
              <a:t>CATÁLOGO DE BIENES MUEBLES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308759" y="1412776"/>
            <a:ext cx="7493330" cy="2031325"/>
          </a:xfrm>
          <a:prstGeom prst="rect">
            <a:avLst/>
          </a:prstGeom>
        </p:spPr>
        <p:txBody>
          <a:bodyPr wrap="square">
            <a:spAutoFit/>
          </a:bodyPr>
          <a:lstStyle/>
          <a:p>
            <a:pPr algn="just"/>
            <a:endParaRPr lang="es-MX" dirty="0" smtClean="0">
              <a:latin typeface="+mn-lt"/>
            </a:endParaRPr>
          </a:p>
          <a:p>
            <a:pPr algn="just">
              <a:lnSpc>
                <a:spcPct val="150000"/>
              </a:lnSpc>
            </a:pPr>
            <a:r>
              <a:rPr lang="es-MX" dirty="0" smtClean="0">
                <a:latin typeface="+mn-lt"/>
              </a:rPr>
              <a:t>La armonización se realizará con los primeros tres niveles y a partir del cuarto nivel, la codificación se asignará de acuerdo a las necesidades y según lo determinen las unidades administrativas o instancias competentes de cada orden de gobierno.</a:t>
            </a:r>
            <a:endParaRPr lang="es-MX" dirty="0">
              <a:latin typeface="+mn-lt"/>
            </a:endParaRPr>
          </a:p>
        </p:txBody>
      </p:sp>
      <p:sp>
        <p:nvSpPr>
          <p:cNvPr id="4" name="3 Rectángulo redondeado"/>
          <p:cNvSpPr/>
          <p:nvPr/>
        </p:nvSpPr>
        <p:spPr>
          <a:xfrm>
            <a:off x="2509284" y="106325"/>
            <a:ext cx="5479242" cy="740979"/>
          </a:xfrm>
          <a:prstGeom prst="round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fontAlgn="auto">
              <a:spcBef>
                <a:spcPts val="600"/>
              </a:spcBef>
              <a:spcAft>
                <a:spcPts val="0"/>
              </a:spcAft>
              <a:buClr>
                <a:schemeClr val="tx2"/>
              </a:buClr>
              <a:buSzPct val="73000"/>
              <a:defRPr/>
            </a:pPr>
            <a:r>
              <a:rPr lang="es-ES_tradnl" sz="2800" b="1" dirty="0" smtClean="0">
                <a:solidFill>
                  <a:schemeClr val="tx2"/>
                </a:solidFill>
                <a:latin typeface="Cambria" panose="02040503050406030204" pitchFamily="18" charset="0"/>
                <a:cs typeface="+mn-cs"/>
              </a:rPr>
              <a:t>CATÁLOGO DE BIENES MUEBLES </a:t>
            </a:r>
          </a:p>
        </p:txBody>
      </p:sp>
      <p:pic>
        <p:nvPicPr>
          <p:cNvPr id="3" name="Imagen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92777" y="3791322"/>
            <a:ext cx="2756128" cy="3066678"/>
          </a:xfrm>
          <a:prstGeom prst="rect">
            <a:avLst/>
          </a:prstGeom>
        </p:spPr>
      </p:pic>
      <p:sp>
        <p:nvSpPr>
          <p:cNvPr id="5" name="CuadroTexto 4"/>
          <p:cNvSpPr txBox="1"/>
          <p:nvPr/>
        </p:nvSpPr>
        <p:spPr>
          <a:xfrm>
            <a:off x="4386942" y="3630527"/>
            <a:ext cx="2732315" cy="369332"/>
          </a:xfrm>
          <a:prstGeom prst="rect">
            <a:avLst/>
          </a:prstGeom>
          <a:noFill/>
        </p:spPr>
        <p:txBody>
          <a:bodyPr wrap="square" rtlCol="0">
            <a:spAutoFit/>
          </a:bodyPr>
          <a:lstStyle/>
          <a:p>
            <a:r>
              <a:rPr lang="es-MX" dirty="0" smtClean="0"/>
              <a:t>Nivel de Armonización</a:t>
            </a:r>
            <a:endParaRPr lang="es-MX" dirty="0"/>
          </a:p>
        </p:txBody>
      </p:sp>
      <p:sp>
        <p:nvSpPr>
          <p:cNvPr id="7" name="CuadroTexto 6"/>
          <p:cNvSpPr txBox="1"/>
          <p:nvPr/>
        </p:nvSpPr>
        <p:spPr>
          <a:xfrm>
            <a:off x="5052962" y="4955329"/>
            <a:ext cx="3574962" cy="369332"/>
          </a:xfrm>
          <a:prstGeom prst="rect">
            <a:avLst/>
          </a:prstGeom>
          <a:noFill/>
        </p:spPr>
        <p:txBody>
          <a:bodyPr wrap="square" rtlCol="0">
            <a:spAutoFit/>
          </a:bodyPr>
          <a:lstStyle/>
          <a:p>
            <a:r>
              <a:rPr lang="es-MX" dirty="0" smtClean="0"/>
              <a:t>Nivel adecuado a necesidade</a:t>
            </a:r>
            <a:r>
              <a:rPr lang="es-MX" dirty="0" smtClean="0">
                <a:solidFill>
                  <a:schemeClr val="bg1"/>
                </a:solidFill>
              </a:rPr>
              <a:t>s</a:t>
            </a:r>
            <a:endParaRPr lang="es-MX"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p:cNvPicPr>
            <a:picLocks noChangeAspect="1" noChangeArrowheads="1"/>
          </p:cNvPicPr>
          <p:nvPr/>
        </p:nvPicPr>
        <p:blipFill>
          <a:blip r:embed="rId2" cstate="print"/>
          <a:srcRect/>
          <a:stretch>
            <a:fillRect/>
          </a:stretch>
        </p:blipFill>
        <p:spPr bwMode="auto">
          <a:xfrm>
            <a:off x="0" y="0"/>
            <a:ext cx="9144000" cy="4819649"/>
          </a:xfrm>
          <a:prstGeom prst="rect">
            <a:avLst/>
          </a:prstGeom>
          <a:solidFill>
            <a:schemeClr val="bg1"/>
          </a:solidFill>
          <a:ln w="9525">
            <a:noFill/>
            <a:miter lim="800000"/>
            <a:headEnd/>
            <a:tailEnd/>
          </a:ln>
          <a:effectLst/>
        </p:spPr>
      </p:pic>
      <p:pic>
        <p:nvPicPr>
          <p:cNvPr id="74759" name="Picture 7"/>
          <p:cNvPicPr>
            <a:picLocks noChangeAspect="1" noChangeArrowheads="1"/>
          </p:cNvPicPr>
          <p:nvPr/>
        </p:nvPicPr>
        <p:blipFill>
          <a:blip r:embed="rId3" cstate="print"/>
          <a:srcRect/>
          <a:stretch>
            <a:fillRect/>
          </a:stretch>
        </p:blipFill>
        <p:spPr bwMode="auto">
          <a:xfrm>
            <a:off x="2303818" y="5131543"/>
            <a:ext cx="9686236" cy="1512167"/>
          </a:xfrm>
          <a:prstGeom prst="rect">
            <a:avLst/>
          </a:prstGeom>
          <a:noFill/>
          <a:ln w="9525">
            <a:noFill/>
            <a:miter lim="800000"/>
            <a:headEnd/>
            <a:tailEnd/>
          </a:ln>
          <a:effectLst/>
        </p:spPr>
      </p:pic>
      <p:sp>
        <p:nvSpPr>
          <p:cNvPr id="4" name="3 CuadroTexto"/>
          <p:cNvSpPr txBox="1"/>
          <p:nvPr/>
        </p:nvSpPr>
        <p:spPr>
          <a:xfrm>
            <a:off x="476250" y="1371600"/>
            <a:ext cx="533400" cy="307777"/>
          </a:xfrm>
          <a:prstGeom prst="rect">
            <a:avLst/>
          </a:prstGeom>
          <a:solidFill>
            <a:schemeClr val="bg1"/>
          </a:solidFill>
        </p:spPr>
        <p:txBody>
          <a:bodyPr wrap="square" rtlCol="0">
            <a:spAutoFit/>
          </a:bodyPr>
          <a:lstStyle/>
          <a:p>
            <a:r>
              <a:rPr lang="es-MX" sz="1400" b="1" dirty="0" smtClean="0"/>
              <a:t>5</a:t>
            </a:r>
            <a:endParaRPr lang="es-MX" sz="1400" b="1" dirty="0"/>
          </a:p>
        </p:txBody>
      </p:sp>
      <p:sp>
        <p:nvSpPr>
          <p:cNvPr id="5" name="4 CuadroTexto"/>
          <p:cNvSpPr txBox="1"/>
          <p:nvPr/>
        </p:nvSpPr>
        <p:spPr>
          <a:xfrm>
            <a:off x="476250" y="1771650"/>
            <a:ext cx="533400" cy="307777"/>
          </a:xfrm>
          <a:prstGeom prst="rect">
            <a:avLst/>
          </a:prstGeom>
          <a:solidFill>
            <a:schemeClr val="bg1"/>
          </a:solidFill>
        </p:spPr>
        <p:txBody>
          <a:bodyPr wrap="square" rtlCol="0">
            <a:spAutoFit/>
          </a:bodyPr>
          <a:lstStyle/>
          <a:p>
            <a:r>
              <a:rPr lang="es-MX" sz="1400" b="1" dirty="0" smtClean="0"/>
              <a:t>5</a:t>
            </a:r>
            <a:endParaRPr lang="es-MX" sz="1400" b="1" dirty="0"/>
          </a:p>
        </p:txBody>
      </p:sp>
      <p:sp>
        <p:nvSpPr>
          <p:cNvPr id="6" name="5 CuadroTexto"/>
          <p:cNvSpPr txBox="1"/>
          <p:nvPr/>
        </p:nvSpPr>
        <p:spPr>
          <a:xfrm>
            <a:off x="476250" y="2324100"/>
            <a:ext cx="533400" cy="307777"/>
          </a:xfrm>
          <a:prstGeom prst="rect">
            <a:avLst/>
          </a:prstGeom>
          <a:solidFill>
            <a:schemeClr val="bg1"/>
          </a:solidFill>
        </p:spPr>
        <p:txBody>
          <a:bodyPr wrap="square" rtlCol="0">
            <a:spAutoFit/>
          </a:bodyPr>
          <a:lstStyle/>
          <a:p>
            <a:r>
              <a:rPr lang="es-MX" sz="1400" b="1" dirty="0" smtClean="0"/>
              <a:t>5</a:t>
            </a:r>
            <a:endParaRPr lang="es-MX" sz="1400" b="1" dirty="0"/>
          </a:p>
        </p:txBody>
      </p:sp>
      <p:sp>
        <p:nvSpPr>
          <p:cNvPr id="7" name="6 CuadroTexto"/>
          <p:cNvSpPr txBox="1"/>
          <p:nvPr/>
        </p:nvSpPr>
        <p:spPr>
          <a:xfrm>
            <a:off x="476250" y="2609850"/>
            <a:ext cx="533400" cy="307777"/>
          </a:xfrm>
          <a:prstGeom prst="rect">
            <a:avLst/>
          </a:prstGeom>
          <a:solidFill>
            <a:schemeClr val="bg1"/>
          </a:solidFill>
        </p:spPr>
        <p:txBody>
          <a:bodyPr wrap="square" rtlCol="0">
            <a:spAutoFit/>
          </a:bodyPr>
          <a:lstStyle/>
          <a:p>
            <a:r>
              <a:rPr lang="es-MX" sz="1400" b="1" dirty="0" smtClean="0"/>
              <a:t>5</a:t>
            </a:r>
            <a:endParaRPr lang="es-MX" sz="1400" b="1" dirty="0"/>
          </a:p>
        </p:txBody>
      </p:sp>
      <p:sp>
        <p:nvSpPr>
          <p:cNvPr id="8" name="7 CuadroTexto"/>
          <p:cNvSpPr txBox="1"/>
          <p:nvPr/>
        </p:nvSpPr>
        <p:spPr>
          <a:xfrm>
            <a:off x="476250" y="3048000"/>
            <a:ext cx="533400" cy="307777"/>
          </a:xfrm>
          <a:prstGeom prst="rect">
            <a:avLst/>
          </a:prstGeom>
          <a:solidFill>
            <a:schemeClr val="bg1"/>
          </a:solidFill>
        </p:spPr>
        <p:txBody>
          <a:bodyPr wrap="square" rtlCol="0">
            <a:spAutoFit/>
          </a:bodyPr>
          <a:lstStyle/>
          <a:p>
            <a:r>
              <a:rPr lang="es-MX" sz="1400" b="1" dirty="0" smtClean="0"/>
              <a:t>5</a:t>
            </a:r>
            <a:endParaRPr lang="es-MX" sz="1400" b="1" dirty="0"/>
          </a:p>
        </p:txBody>
      </p:sp>
      <p:sp>
        <p:nvSpPr>
          <p:cNvPr id="9" name="8 CuadroTexto"/>
          <p:cNvSpPr txBox="1"/>
          <p:nvPr/>
        </p:nvSpPr>
        <p:spPr>
          <a:xfrm>
            <a:off x="6191250" y="1352551"/>
            <a:ext cx="2686050" cy="307777"/>
          </a:xfrm>
          <a:prstGeom prst="rect">
            <a:avLst/>
          </a:prstGeom>
          <a:solidFill>
            <a:schemeClr val="bg1"/>
          </a:solidFill>
        </p:spPr>
        <p:txBody>
          <a:bodyPr wrap="square" rtlCol="0">
            <a:spAutoFit/>
          </a:bodyPr>
          <a:lstStyle/>
          <a:p>
            <a:r>
              <a:rPr lang="es-MX" sz="1400" dirty="0" smtClean="0">
                <a:latin typeface="+mn-lt"/>
              </a:rPr>
              <a:t>Bienes muebles, Inmuebles e I.</a:t>
            </a:r>
            <a:endParaRPr lang="es-MX" sz="1400" dirty="0">
              <a:latin typeface="+mn-lt"/>
            </a:endParaRPr>
          </a:p>
        </p:txBody>
      </p:sp>
      <p:sp>
        <p:nvSpPr>
          <p:cNvPr id="10" name="9 CuadroTexto"/>
          <p:cNvSpPr txBox="1"/>
          <p:nvPr/>
        </p:nvSpPr>
        <p:spPr>
          <a:xfrm>
            <a:off x="1714500" y="1828800"/>
            <a:ext cx="304800" cy="307777"/>
          </a:xfrm>
          <a:prstGeom prst="rect">
            <a:avLst/>
          </a:prstGeom>
          <a:solidFill>
            <a:schemeClr val="bg1"/>
          </a:solidFill>
        </p:spPr>
        <p:txBody>
          <a:bodyPr wrap="square" rtlCol="0">
            <a:spAutoFit/>
          </a:bodyPr>
          <a:lstStyle/>
          <a:p>
            <a:r>
              <a:rPr lang="es-MX" sz="1400" b="1" dirty="0" smtClean="0"/>
              <a:t>1</a:t>
            </a:r>
            <a:endParaRPr lang="es-MX" sz="1400" b="1" dirty="0"/>
          </a:p>
        </p:txBody>
      </p:sp>
      <p:sp>
        <p:nvSpPr>
          <p:cNvPr id="11" name="10 CuadroTexto"/>
          <p:cNvSpPr txBox="1"/>
          <p:nvPr/>
        </p:nvSpPr>
        <p:spPr>
          <a:xfrm>
            <a:off x="1714500" y="2343150"/>
            <a:ext cx="304800" cy="307777"/>
          </a:xfrm>
          <a:prstGeom prst="rect">
            <a:avLst/>
          </a:prstGeom>
          <a:solidFill>
            <a:schemeClr val="bg1"/>
          </a:solidFill>
        </p:spPr>
        <p:txBody>
          <a:bodyPr wrap="square" rtlCol="0">
            <a:spAutoFit/>
          </a:bodyPr>
          <a:lstStyle/>
          <a:p>
            <a:r>
              <a:rPr lang="es-MX" sz="1400" b="1" dirty="0" smtClean="0"/>
              <a:t>1</a:t>
            </a:r>
            <a:endParaRPr lang="es-MX" sz="1400" b="1" dirty="0"/>
          </a:p>
        </p:txBody>
      </p:sp>
      <p:sp>
        <p:nvSpPr>
          <p:cNvPr id="12" name="11 CuadroTexto"/>
          <p:cNvSpPr txBox="1"/>
          <p:nvPr/>
        </p:nvSpPr>
        <p:spPr>
          <a:xfrm>
            <a:off x="1714500" y="2724150"/>
            <a:ext cx="304800" cy="307777"/>
          </a:xfrm>
          <a:prstGeom prst="rect">
            <a:avLst/>
          </a:prstGeom>
          <a:solidFill>
            <a:schemeClr val="bg1"/>
          </a:solidFill>
        </p:spPr>
        <p:txBody>
          <a:bodyPr wrap="square" rtlCol="0">
            <a:spAutoFit/>
          </a:bodyPr>
          <a:lstStyle/>
          <a:p>
            <a:r>
              <a:rPr lang="es-MX" sz="1400" b="1" dirty="0" smtClean="0"/>
              <a:t>1</a:t>
            </a:r>
            <a:endParaRPr lang="es-MX" sz="1400" b="1" dirty="0"/>
          </a:p>
        </p:txBody>
      </p:sp>
      <p:sp>
        <p:nvSpPr>
          <p:cNvPr id="13" name="12 CuadroTexto"/>
          <p:cNvSpPr txBox="1"/>
          <p:nvPr/>
        </p:nvSpPr>
        <p:spPr>
          <a:xfrm>
            <a:off x="1714500" y="3067050"/>
            <a:ext cx="304800" cy="307777"/>
          </a:xfrm>
          <a:prstGeom prst="rect">
            <a:avLst/>
          </a:prstGeom>
          <a:solidFill>
            <a:schemeClr val="bg1"/>
          </a:solidFill>
        </p:spPr>
        <p:txBody>
          <a:bodyPr wrap="square" rtlCol="0">
            <a:spAutoFit/>
          </a:bodyPr>
          <a:lstStyle/>
          <a:p>
            <a:r>
              <a:rPr lang="es-MX" sz="1400" b="1" dirty="0" smtClean="0"/>
              <a:t>1</a:t>
            </a:r>
            <a:endParaRPr lang="es-MX" sz="1400" b="1" dirty="0"/>
          </a:p>
        </p:txBody>
      </p:sp>
      <p:sp>
        <p:nvSpPr>
          <p:cNvPr id="14" name="13 CuadroTexto"/>
          <p:cNvSpPr txBox="1"/>
          <p:nvPr/>
        </p:nvSpPr>
        <p:spPr>
          <a:xfrm>
            <a:off x="6210300" y="1695450"/>
            <a:ext cx="2667000" cy="523220"/>
          </a:xfrm>
          <a:prstGeom prst="rect">
            <a:avLst/>
          </a:prstGeom>
          <a:solidFill>
            <a:schemeClr val="bg1"/>
          </a:solidFill>
        </p:spPr>
        <p:txBody>
          <a:bodyPr wrap="square" rtlCol="0">
            <a:spAutoFit/>
          </a:bodyPr>
          <a:lstStyle/>
          <a:p>
            <a:r>
              <a:rPr lang="es-MX" sz="1400" dirty="0" smtClean="0">
                <a:latin typeface="+mn-lt"/>
              </a:rPr>
              <a:t>Mobiliario y Equipo de Administración.</a:t>
            </a:r>
            <a:endParaRPr lang="es-MX" sz="1400" dirty="0">
              <a:latin typeface="+mn-lt"/>
            </a:endParaRPr>
          </a:p>
        </p:txBody>
      </p:sp>
      <p:sp>
        <p:nvSpPr>
          <p:cNvPr id="15" name="14 CuadroTexto"/>
          <p:cNvSpPr txBox="1"/>
          <p:nvPr/>
        </p:nvSpPr>
        <p:spPr>
          <a:xfrm>
            <a:off x="6210300" y="2324100"/>
            <a:ext cx="2667000" cy="307777"/>
          </a:xfrm>
          <a:prstGeom prst="rect">
            <a:avLst/>
          </a:prstGeom>
          <a:solidFill>
            <a:schemeClr val="bg1"/>
          </a:solidFill>
        </p:spPr>
        <p:txBody>
          <a:bodyPr wrap="square" rtlCol="0">
            <a:spAutoFit/>
          </a:bodyPr>
          <a:lstStyle/>
          <a:p>
            <a:r>
              <a:rPr lang="es-MX" sz="1400" dirty="0" smtClean="0">
                <a:latin typeface="+mn-lt"/>
              </a:rPr>
              <a:t>Muebles de Ofic. y Estantería</a:t>
            </a:r>
            <a:endParaRPr lang="es-MX" sz="1400" dirty="0">
              <a:latin typeface="+mn-lt"/>
            </a:endParaRPr>
          </a:p>
        </p:txBody>
      </p:sp>
      <p:sp>
        <p:nvSpPr>
          <p:cNvPr id="16" name="15 CuadroTexto"/>
          <p:cNvSpPr txBox="1"/>
          <p:nvPr/>
        </p:nvSpPr>
        <p:spPr>
          <a:xfrm>
            <a:off x="6248400" y="2647950"/>
            <a:ext cx="2667000" cy="307777"/>
          </a:xfrm>
          <a:prstGeom prst="rect">
            <a:avLst/>
          </a:prstGeom>
          <a:solidFill>
            <a:schemeClr val="bg1"/>
          </a:solidFill>
        </p:spPr>
        <p:txBody>
          <a:bodyPr wrap="square" rtlCol="0">
            <a:spAutoFit/>
          </a:bodyPr>
          <a:lstStyle/>
          <a:p>
            <a:r>
              <a:rPr lang="es-MX" sz="1400" dirty="0" smtClean="0">
                <a:latin typeface="+mn-lt"/>
              </a:rPr>
              <a:t>Muebles de Oficina</a:t>
            </a:r>
            <a:endParaRPr lang="es-MX" sz="1400" dirty="0">
              <a:latin typeface="+mn-lt"/>
            </a:endParaRPr>
          </a:p>
        </p:txBody>
      </p:sp>
      <p:sp>
        <p:nvSpPr>
          <p:cNvPr id="17" name="16 CuadroTexto"/>
          <p:cNvSpPr txBox="1"/>
          <p:nvPr/>
        </p:nvSpPr>
        <p:spPr>
          <a:xfrm>
            <a:off x="6248400" y="3048000"/>
            <a:ext cx="2667000" cy="307777"/>
          </a:xfrm>
          <a:prstGeom prst="rect">
            <a:avLst/>
          </a:prstGeom>
          <a:solidFill>
            <a:schemeClr val="bg1"/>
          </a:solidFill>
        </p:spPr>
        <p:txBody>
          <a:bodyPr wrap="square" rtlCol="0">
            <a:spAutoFit/>
          </a:bodyPr>
          <a:lstStyle/>
          <a:p>
            <a:r>
              <a:rPr lang="es-MX" sz="1400" dirty="0" smtClean="0">
                <a:latin typeface="+mn-lt"/>
              </a:rPr>
              <a:t>Escritorios</a:t>
            </a:r>
            <a:endParaRPr lang="es-MX" sz="1400" dirty="0">
              <a:latin typeface="+mn-lt"/>
            </a:endParaRPr>
          </a:p>
        </p:txBody>
      </p:sp>
      <p:sp>
        <p:nvSpPr>
          <p:cNvPr id="18" name="17 CuadroTexto"/>
          <p:cNvSpPr txBox="1"/>
          <p:nvPr/>
        </p:nvSpPr>
        <p:spPr>
          <a:xfrm>
            <a:off x="6362700" y="5905500"/>
            <a:ext cx="1428750" cy="338554"/>
          </a:xfrm>
          <a:prstGeom prst="rect">
            <a:avLst/>
          </a:prstGeom>
          <a:solidFill>
            <a:schemeClr val="bg1"/>
          </a:solidFill>
        </p:spPr>
        <p:txBody>
          <a:bodyPr wrap="square" rtlCol="0">
            <a:spAutoFit/>
          </a:bodyPr>
          <a:lstStyle/>
          <a:p>
            <a:r>
              <a:rPr lang="es-MX" sz="1600" b="1" dirty="0" smtClean="0"/>
              <a:t>51110001</a:t>
            </a:r>
            <a:endParaRPr lang="es-MX" sz="16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b="77585"/>
          <a:stretch>
            <a:fillRect/>
          </a:stretch>
        </p:blipFill>
        <p:spPr bwMode="auto">
          <a:xfrm>
            <a:off x="0" y="692696"/>
            <a:ext cx="8312727" cy="1040854"/>
          </a:xfrm>
          <a:prstGeom prst="rect">
            <a:avLst/>
          </a:prstGeom>
          <a:noFill/>
          <a:ln w="9525">
            <a:noFill/>
            <a:miter lim="800000"/>
            <a:headEnd/>
            <a:tailEnd/>
          </a:ln>
          <a:effectLst/>
        </p:spPr>
      </p:pic>
      <p:pic>
        <p:nvPicPr>
          <p:cNvPr id="11265" name="Picture 1"/>
          <p:cNvPicPr>
            <a:picLocks noChangeAspect="1" noChangeArrowheads="1"/>
          </p:cNvPicPr>
          <p:nvPr/>
        </p:nvPicPr>
        <p:blipFill>
          <a:blip r:embed="rId3" cstate="print"/>
          <a:srcRect/>
          <a:stretch>
            <a:fillRect/>
          </a:stretch>
        </p:blipFill>
        <p:spPr bwMode="auto">
          <a:xfrm>
            <a:off x="-38100" y="1676400"/>
            <a:ext cx="8362950" cy="1752600"/>
          </a:xfrm>
          <a:prstGeom prst="rect">
            <a:avLst/>
          </a:prstGeom>
          <a:noFill/>
          <a:ln w="9525">
            <a:noFill/>
            <a:miter lim="800000"/>
            <a:headEnd/>
            <a:tailEnd/>
          </a:ln>
          <a:effectLst/>
        </p:spPr>
      </p:pic>
      <p:pic>
        <p:nvPicPr>
          <p:cNvPr id="11266" name="Picture 2"/>
          <p:cNvPicPr>
            <a:picLocks noChangeAspect="1" noChangeArrowheads="1"/>
          </p:cNvPicPr>
          <p:nvPr/>
        </p:nvPicPr>
        <p:blipFill>
          <a:blip r:embed="rId4" cstate="print"/>
          <a:srcRect/>
          <a:stretch>
            <a:fillRect/>
          </a:stretch>
        </p:blipFill>
        <p:spPr bwMode="auto">
          <a:xfrm>
            <a:off x="-38100" y="2863850"/>
            <a:ext cx="8324850" cy="36893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b="77585"/>
          <a:stretch>
            <a:fillRect/>
          </a:stretch>
        </p:blipFill>
        <p:spPr bwMode="auto">
          <a:xfrm>
            <a:off x="0" y="25946"/>
            <a:ext cx="8312727" cy="1040854"/>
          </a:xfrm>
          <a:prstGeom prst="rect">
            <a:avLst/>
          </a:prstGeom>
          <a:noFill/>
          <a:ln w="9525">
            <a:noFill/>
            <a:miter lim="800000"/>
            <a:headEnd/>
            <a:tailEnd/>
          </a:ln>
          <a:effectLst/>
        </p:spPr>
      </p:pic>
      <p:pic>
        <p:nvPicPr>
          <p:cNvPr id="117761" name="Picture 1"/>
          <p:cNvPicPr>
            <a:picLocks noChangeAspect="1" noChangeArrowheads="1"/>
          </p:cNvPicPr>
          <p:nvPr/>
        </p:nvPicPr>
        <p:blipFill>
          <a:blip r:embed="rId3" cstate="print"/>
          <a:srcRect b="39623"/>
          <a:stretch>
            <a:fillRect/>
          </a:stretch>
        </p:blipFill>
        <p:spPr bwMode="auto">
          <a:xfrm>
            <a:off x="1" y="990600"/>
            <a:ext cx="8248649" cy="57340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cstate="print"/>
          <a:srcRect b="77585"/>
          <a:stretch>
            <a:fillRect/>
          </a:stretch>
        </p:blipFill>
        <p:spPr bwMode="auto">
          <a:xfrm>
            <a:off x="0" y="406946"/>
            <a:ext cx="8312727" cy="1040854"/>
          </a:xfrm>
          <a:prstGeom prst="rect">
            <a:avLst/>
          </a:prstGeom>
          <a:noFill/>
          <a:ln w="9525">
            <a:noFill/>
            <a:miter lim="800000"/>
            <a:headEnd/>
            <a:tailEnd/>
          </a:ln>
          <a:effectLst/>
        </p:spPr>
      </p:pic>
      <p:pic>
        <p:nvPicPr>
          <p:cNvPr id="118785" name="Picture 1"/>
          <p:cNvPicPr>
            <a:picLocks noChangeAspect="1" noChangeArrowheads="1"/>
          </p:cNvPicPr>
          <p:nvPr/>
        </p:nvPicPr>
        <p:blipFill>
          <a:blip r:embed="rId3" cstate="print"/>
          <a:srcRect/>
          <a:stretch>
            <a:fillRect/>
          </a:stretch>
        </p:blipFill>
        <p:spPr bwMode="auto">
          <a:xfrm>
            <a:off x="26989" y="1409700"/>
            <a:ext cx="8240711"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1124744"/>
            <a:ext cx="8217725" cy="5139869"/>
          </a:xfrm>
          <a:prstGeom prst="rect">
            <a:avLst/>
          </a:prstGeom>
          <a:noFill/>
        </p:spPr>
        <p:txBody>
          <a:bodyPr wrap="square" rtlCol="0">
            <a:spAutoFit/>
          </a:bodyPr>
          <a:lstStyle/>
          <a:p>
            <a:pPr algn="just"/>
            <a:r>
              <a:rPr lang="es-ES" sz="2000" dirty="0" smtClean="0">
                <a:latin typeface="+mn-lt"/>
              </a:rPr>
              <a:t>Dentro de los proyectos del Sistema de Cuentas Nacionales de México la información de la infraestructura pública se analiza por </a:t>
            </a:r>
            <a:r>
              <a:rPr lang="es-ES" sz="2400" dirty="0" smtClean="0">
                <a:latin typeface="+mn-lt"/>
              </a:rPr>
              <a:t>nivel de gobierno y tipo de obra</a:t>
            </a:r>
            <a:r>
              <a:rPr lang="es-ES" sz="2000" dirty="0" smtClean="0">
                <a:latin typeface="+mn-lt"/>
              </a:rPr>
              <a:t>, la cual comprende todos los tipos de obra nueva y los gastos en reparaciones, reformas o renovaciones importantes de carácter permanente, así como trabajos especializados, que aumentan la vida útil de las construcciones existentes.</a:t>
            </a:r>
          </a:p>
          <a:p>
            <a:pPr algn="just"/>
            <a:endParaRPr lang="es-ES" sz="2000" dirty="0" smtClean="0">
              <a:latin typeface="+mn-lt"/>
            </a:endParaRPr>
          </a:p>
          <a:p>
            <a:pPr algn="just"/>
            <a:r>
              <a:rPr lang="es-ES" sz="2000" dirty="0" smtClean="0">
                <a:latin typeface="+mn-lt"/>
              </a:rPr>
              <a:t> En este contexto, se incluyen las erogaciones que destina para inversión el Gobierno en todos sus niveles.</a:t>
            </a:r>
          </a:p>
          <a:p>
            <a:pPr algn="just"/>
            <a:endParaRPr lang="es-ES" sz="2000" dirty="0" smtClean="0">
              <a:latin typeface="+mn-lt"/>
            </a:endParaRPr>
          </a:p>
          <a:p>
            <a:pPr algn="just"/>
            <a:r>
              <a:rPr lang="es-ES" sz="2000" dirty="0" smtClean="0">
                <a:latin typeface="+mn-lt"/>
              </a:rPr>
              <a:t>Los trabajos de actualización de las cifras del Sector de la Construcción por actividad económica de origen toman como referencia el clasificador SCIAN, permitiendo mostrar los resultados de la construcción pública a un nivel de detalle que permite especificar las diversas obras de infraestructura del Sector Público.</a:t>
            </a:r>
          </a:p>
        </p:txBody>
      </p:sp>
      <p:sp>
        <p:nvSpPr>
          <p:cNvPr id="4" name="Rectangle 1"/>
          <p:cNvSpPr>
            <a:spLocks noChangeArrowheads="1"/>
          </p:cNvSpPr>
          <p:nvPr/>
        </p:nvSpPr>
        <p:spPr bwMode="auto">
          <a:xfrm>
            <a:off x="3419872" y="6158912"/>
            <a:ext cx="4762227" cy="5770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0" eaLnBrk="1" fontAlgn="base" latinLnBrk="0" hangingPunct="1">
              <a:lnSpc>
                <a:spcPct val="100000"/>
              </a:lnSpc>
              <a:spcBef>
                <a:spcPct val="0"/>
              </a:spcBef>
              <a:spcAft>
                <a:spcPct val="0"/>
              </a:spcAft>
              <a:buClrTx/>
              <a:buSzTx/>
              <a:buFontTx/>
              <a:buNone/>
              <a:tabLst/>
            </a:pPr>
            <a:r>
              <a:rPr kumimoji="0" lang="es-ES" sz="1050" b="1" i="0" u="none" strike="noStrike" cap="none" normalizeH="0" baseline="0" dirty="0" smtClean="0">
                <a:ln>
                  <a:noFill/>
                </a:ln>
                <a:solidFill>
                  <a:schemeClr val="tx1"/>
                </a:solidFill>
                <a:effectLst/>
                <a:latin typeface="+mn-lt"/>
                <a:ea typeface="Times New Roman" pitchFamily="18" charset="0"/>
                <a:cs typeface="Arial" pitchFamily="34" charset="0"/>
              </a:rPr>
              <a:t>Lineamientos para la elaboración del Catálogo de Bienes Inmuebles que permita la interrelación automática con el Clasificador por Objeto del Gasto y la Lista de Cuentas  DOF 15 agosto 2012</a:t>
            </a:r>
            <a:endParaRPr kumimoji="0" lang="es-ES" sz="1050" b="0" i="0" u="none" strike="noStrike" cap="none" normalizeH="0" baseline="0" dirty="0" smtClean="0">
              <a:ln>
                <a:noFill/>
              </a:ln>
              <a:solidFill>
                <a:schemeClr val="tx1"/>
              </a:solidFill>
              <a:effectLst/>
              <a:latin typeface="+mn-lt"/>
              <a:cs typeface="Arial" pitchFamily="34" charset="0"/>
            </a:endParaRPr>
          </a:p>
        </p:txBody>
      </p:sp>
      <p:sp>
        <p:nvSpPr>
          <p:cNvPr id="5" name="4 Rectángulo redondeado"/>
          <p:cNvSpPr/>
          <p:nvPr/>
        </p:nvSpPr>
        <p:spPr>
          <a:xfrm>
            <a:off x="2785729" y="106325"/>
            <a:ext cx="5224061" cy="851207"/>
          </a:xfrm>
          <a:prstGeom prst="round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fontAlgn="auto">
              <a:spcBef>
                <a:spcPts val="600"/>
              </a:spcBef>
              <a:spcAft>
                <a:spcPts val="0"/>
              </a:spcAft>
              <a:buClr>
                <a:schemeClr val="tx2"/>
              </a:buClr>
              <a:buSzPct val="73000"/>
              <a:defRPr/>
            </a:pPr>
            <a:r>
              <a:rPr lang="es-ES_tradnl" sz="2800" b="1" dirty="0" smtClean="0">
                <a:solidFill>
                  <a:schemeClr val="tx2"/>
                </a:solidFill>
                <a:latin typeface="Cambria" panose="02040503050406030204" pitchFamily="18" charset="0"/>
                <a:cs typeface="+mn-cs"/>
              </a:rPr>
              <a:t>CATÁLOGO DE BIENES </a:t>
            </a:r>
            <a:r>
              <a:rPr lang="es-ES_tradnl" sz="3200" b="1" dirty="0" smtClean="0">
                <a:solidFill>
                  <a:schemeClr val="tx2"/>
                </a:solidFill>
                <a:latin typeface="Cambria" panose="02040503050406030204" pitchFamily="18" charset="0"/>
                <a:cs typeface="+mn-cs"/>
              </a:rPr>
              <a:t>INMUEBLES</a:t>
            </a:r>
            <a:r>
              <a:rPr lang="es-ES_tradnl" sz="2800" b="1" dirty="0" smtClean="0">
                <a:solidFill>
                  <a:schemeClr val="tx2"/>
                </a:solidFill>
                <a:latin typeface="Cambria" panose="02040503050406030204" pitchFamily="18" charset="0"/>
                <a:cs typeface="+mn-cs"/>
              </a:rPr>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1000108"/>
            <a:ext cx="7789129" cy="5755422"/>
          </a:xfrm>
          <a:prstGeom prst="rect">
            <a:avLst/>
          </a:prstGeom>
        </p:spPr>
        <p:txBody>
          <a:bodyPr wrap="square">
            <a:spAutoFit/>
          </a:bodyPr>
          <a:lstStyle/>
          <a:p>
            <a:r>
              <a:rPr lang="es-ES" sz="2000" b="1" dirty="0" smtClean="0">
                <a:latin typeface="+mn-lt"/>
              </a:rPr>
              <a:t>CATALOGO DE BIENES INMUEBLES</a:t>
            </a:r>
          </a:p>
          <a:p>
            <a:endParaRPr lang="es-ES" sz="2000" dirty="0" smtClean="0">
              <a:latin typeface="+mn-lt"/>
            </a:endParaRPr>
          </a:p>
          <a:p>
            <a:r>
              <a:rPr lang="es-ES" sz="2000" dirty="0" smtClean="0">
                <a:latin typeface="+mn-lt"/>
              </a:rPr>
              <a:t>Se relaciona con el Clasificador por Objeto del Gasto Concepto:</a:t>
            </a:r>
            <a:endParaRPr lang="es-MX" sz="2000" dirty="0" smtClean="0">
              <a:latin typeface="+mn-lt"/>
            </a:endParaRPr>
          </a:p>
          <a:p>
            <a:endParaRPr lang="es-ES" sz="2000" b="1" dirty="0" smtClean="0">
              <a:latin typeface="+mn-lt"/>
            </a:endParaRPr>
          </a:p>
          <a:p>
            <a:r>
              <a:rPr lang="es-ES" sz="2000" b="1" dirty="0" smtClean="0">
                <a:latin typeface="+mn-lt"/>
              </a:rPr>
              <a:t>5800 BIENES INMUEBLES</a:t>
            </a:r>
          </a:p>
          <a:p>
            <a:pPr lvl="1"/>
            <a:r>
              <a:rPr lang="es-ES" sz="2000" dirty="0" smtClean="0">
                <a:latin typeface="+mn-lt"/>
              </a:rPr>
              <a:t>581 Terrenos</a:t>
            </a:r>
            <a:endParaRPr lang="es-MX" sz="2000" dirty="0" smtClean="0">
              <a:latin typeface="+mn-lt"/>
            </a:endParaRPr>
          </a:p>
          <a:p>
            <a:pPr lvl="1"/>
            <a:r>
              <a:rPr lang="es-ES" sz="2000" dirty="0" smtClean="0">
                <a:latin typeface="+mn-lt"/>
              </a:rPr>
              <a:t>582 Viviendas</a:t>
            </a:r>
            <a:endParaRPr lang="es-MX" sz="2000" dirty="0" smtClean="0">
              <a:latin typeface="+mn-lt"/>
            </a:endParaRPr>
          </a:p>
          <a:p>
            <a:pPr lvl="1"/>
            <a:r>
              <a:rPr lang="es-ES" sz="2000" dirty="0" smtClean="0">
                <a:latin typeface="+mn-lt"/>
              </a:rPr>
              <a:t>583 Edificios no residenciales</a:t>
            </a:r>
            <a:endParaRPr lang="es-MX" sz="2000" dirty="0" smtClean="0">
              <a:latin typeface="+mn-lt"/>
            </a:endParaRPr>
          </a:p>
          <a:p>
            <a:pPr lvl="1"/>
            <a:r>
              <a:rPr lang="es-ES" sz="2000" dirty="0" smtClean="0">
                <a:latin typeface="+mn-lt"/>
              </a:rPr>
              <a:t>589 Otros bienes inmuebles</a:t>
            </a:r>
          </a:p>
          <a:p>
            <a:pPr lvl="1"/>
            <a:endParaRPr lang="es-ES" sz="2000" dirty="0" smtClean="0">
              <a:latin typeface="+mn-lt"/>
            </a:endParaRPr>
          </a:p>
          <a:p>
            <a:r>
              <a:rPr lang="es-ES" dirty="0" smtClean="0">
                <a:latin typeface="+mn-lt"/>
              </a:rPr>
              <a:t>El Catálogo de Bienes Inmuebles está alineado a las Partidas Genéricas del COG, sólo en las 3 primeras agrupaciones del Catálogo, que son:</a:t>
            </a:r>
          </a:p>
          <a:p>
            <a:endParaRPr lang="es-MX" dirty="0" smtClean="0">
              <a:latin typeface="+mn-lt"/>
            </a:endParaRPr>
          </a:p>
          <a:p>
            <a:pPr lvl="1"/>
            <a:r>
              <a:rPr lang="es-ES" dirty="0" smtClean="0">
                <a:latin typeface="+mn-lt"/>
              </a:rPr>
              <a:t>-01 Terrenos,</a:t>
            </a:r>
            <a:endParaRPr lang="es-MX" dirty="0" smtClean="0">
              <a:latin typeface="+mn-lt"/>
            </a:endParaRPr>
          </a:p>
          <a:p>
            <a:pPr lvl="1"/>
            <a:r>
              <a:rPr lang="es-ES" dirty="0" smtClean="0">
                <a:latin typeface="+mn-lt"/>
              </a:rPr>
              <a:t>-02 Viviendas</a:t>
            </a:r>
            <a:endParaRPr lang="es-MX" dirty="0" smtClean="0">
              <a:latin typeface="+mn-lt"/>
            </a:endParaRPr>
          </a:p>
          <a:p>
            <a:pPr lvl="1"/>
            <a:r>
              <a:rPr lang="es-ES" dirty="0" smtClean="0">
                <a:latin typeface="+mn-lt"/>
              </a:rPr>
              <a:t>-03 Edificios No Habitacionales</a:t>
            </a:r>
            <a:endParaRPr lang="es-MX" dirty="0" smtClean="0">
              <a:latin typeface="+mn-lt"/>
            </a:endParaRPr>
          </a:p>
          <a:p>
            <a:pPr lvl="1"/>
            <a:endParaRPr lang="es-MX" sz="2000" dirty="0" smtClean="0">
              <a:latin typeface="+mn-lt"/>
            </a:endParaRPr>
          </a:p>
          <a:p>
            <a:endParaRPr lang="es-MX" sz="2000" dirty="0" smtClean="0">
              <a:latin typeface="+mn-lt"/>
            </a:endParaRPr>
          </a:p>
          <a:p>
            <a:pPr algn="just"/>
            <a:endParaRPr lang="es-MX" sz="2000" dirty="0">
              <a:latin typeface="+mn-lt"/>
            </a:endParaRPr>
          </a:p>
        </p:txBody>
      </p:sp>
      <p:sp>
        <p:nvSpPr>
          <p:cNvPr id="5" name="4 Rectángulo redondeado"/>
          <p:cNvSpPr/>
          <p:nvPr/>
        </p:nvSpPr>
        <p:spPr>
          <a:xfrm>
            <a:off x="2743200" y="85061"/>
            <a:ext cx="5291976" cy="629392"/>
          </a:xfrm>
          <a:prstGeom prst="round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fontAlgn="auto">
              <a:spcBef>
                <a:spcPts val="600"/>
              </a:spcBef>
              <a:spcAft>
                <a:spcPts val="0"/>
              </a:spcAft>
              <a:buClr>
                <a:schemeClr val="tx2"/>
              </a:buClr>
              <a:buSzPct val="73000"/>
              <a:defRPr/>
            </a:pPr>
            <a:r>
              <a:rPr lang="es-ES_tradnl" sz="2400" b="1" dirty="0" smtClean="0">
                <a:solidFill>
                  <a:schemeClr val="tx2"/>
                </a:solidFill>
                <a:latin typeface="Cambria" panose="02040503050406030204" pitchFamily="18" charset="0"/>
                <a:cs typeface="+mn-cs"/>
              </a:rPr>
              <a:t>CATÁLOGO DE BIENES INMUEBLES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4294967295"/>
          </p:nvPr>
        </p:nvSpPr>
        <p:spPr>
          <a:xfrm>
            <a:off x="8777288" y="6408738"/>
            <a:ext cx="366712" cy="365125"/>
          </a:xfrm>
        </p:spPr>
        <p:txBody>
          <a:bodyPr/>
          <a:lstStyle/>
          <a:p>
            <a:pPr>
              <a:defRPr/>
            </a:pPr>
            <a:fld id="{F12A5B24-A129-4B16-A937-F9155306C54C}" type="slidenum">
              <a:rPr lang="es-MX" smtClean="0"/>
              <a:pPr>
                <a:defRPr/>
              </a:pPr>
              <a:t>28</a:t>
            </a:fld>
            <a:endParaRPr lang="es-MX" dirty="0"/>
          </a:p>
        </p:txBody>
      </p:sp>
      <p:sp>
        <p:nvSpPr>
          <p:cNvPr id="4" name="3 Rectángulo"/>
          <p:cNvSpPr/>
          <p:nvPr/>
        </p:nvSpPr>
        <p:spPr>
          <a:xfrm>
            <a:off x="288318" y="1572909"/>
            <a:ext cx="8247860" cy="969496"/>
          </a:xfrm>
          <a:prstGeom prst="rect">
            <a:avLst/>
          </a:prstGeom>
        </p:spPr>
        <p:txBody>
          <a:bodyPr wrap="square">
            <a:spAutoFit/>
          </a:bodyPr>
          <a:lstStyle/>
          <a:p>
            <a:pPr algn="just">
              <a:lnSpc>
                <a:spcPct val="150000"/>
              </a:lnSpc>
            </a:pPr>
            <a:r>
              <a:rPr lang="es-ES" dirty="0" smtClean="0">
                <a:latin typeface="+mn-lt"/>
              </a:rPr>
              <a:t>El Clasificador por Objeto de Gasto tiene una relación con el Plan de Cuen</a:t>
            </a:r>
            <a:r>
              <a:rPr lang="es-ES" dirty="0" smtClean="0">
                <a:solidFill>
                  <a:schemeClr val="bg1"/>
                </a:solidFill>
                <a:latin typeface="+mn-lt"/>
              </a:rPr>
              <a:t>tas y </a:t>
            </a:r>
            <a:r>
              <a:rPr lang="es-ES" dirty="0" smtClean="0">
                <a:latin typeface="+mn-lt"/>
              </a:rPr>
              <a:t>están ligadas en la Matriz de Conversión como a continuación se muestra</a:t>
            </a:r>
            <a:r>
              <a:rPr lang="es-ES" sz="2000" dirty="0" smtClean="0">
                <a:latin typeface="+mn-lt"/>
              </a:rPr>
              <a:t>:</a:t>
            </a:r>
            <a:endParaRPr lang="es-MX" sz="2000" dirty="0">
              <a:latin typeface="+mn-lt"/>
            </a:endParaRPr>
          </a:p>
        </p:txBody>
      </p:sp>
      <p:graphicFrame>
        <p:nvGraphicFramePr>
          <p:cNvPr id="6" name="5 Tabla"/>
          <p:cNvGraphicFramePr>
            <a:graphicFrameLocks noGrp="1"/>
          </p:cNvGraphicFramePr>
          <p:nvPr>
            <p:extLst>
              <p:ext uri="{D42A27DB-BD31-4B8C-83A1-F6EECF244321}">
                <p14:modId xmlns="" xmlns:p14="http://schemas.microsoft.com/office/powerpoint/2010/main" val="178380973"/>
              </p:ext>
            </p:extLst>
          </p:nvPr>
        </p:nvGraphicFramePr>
        <p:xfrm>
          <a:off x="356259" y="2961948"/>
          <a:ext cx="7433953" cy="3136900"/>
        </p:xfrm>
        <a:graphic>
          <a:graphicData uri="http://schemas.openxmlformats.org/drawingml/2006/table">
            <a:tbl>
              <a:tblPr/>
              <a:tblGrid>
                <a:gridCol w="3831635"/>
                <a:gridCol w="3602318"/>
              </a:tblGrid>
              <a:tr h="0">
                <a:tc gridSpan="2">
                  <a:txBody>
                    <a:bodyPr/>
                    <a:lstStyle/>
                    <a:p>
                      <a:pPr indent="182880" algn="ctr">
                        <a:lnSpc>
                          <a:spcPts val="1150"/>
                        </a:lnSpc>
                        <a:spcAft>
                          <a:spcPts val="505"/>
                        </a:spcAft>
                      </a:pPr>
                      <a:endParaRPr lang="es-MX" sz="1400" b="1" dirty="0" smtClean="0">
                        <a:latin typeface="+mn-lt"/>
                        <a:ea typeface="Times New Roman"/>
                        <a:cs typeface="Arial"/>
                      </a:endParaRPr>
                    </a:p>
                    <a:p>
                      <a:pPr indent="182880" algn="ctr">
                        <a:lnSpc>
                          <a:spcPts val="1150"/>
                        </a:lnSpc>
                        <a:spcAft>
                          <a:spcPts val="505"/>
                        </a:spcAft>
                      </a:pPr>
                      <a:r>
                        <a:rPr lang="es-MX" sz="1400" b="1" dirty="0" smtClean="0">
                          <a:latin typeface="+mn-lt"/>
                          <a:ea typeface="Times New Roman"/>
                          <a:cs typeface="Arial"/>
                        </a:rPr>
                        <a:t>Interrelación </a:t>
                      </a:r>
                      <a:r>
                        <a:rPr lang="es-MX" sz="1400" b="1" dirty="0">
                          <a:latin typeface="+mn-lt"/>
                          <a:ea typeface="Times New Roman"/>
                          <a:cs typeface="Arial"/>
                        </a:rPr>
                        <a:t>contable-presupuestal del Clasificador por Objeto de Gasto con las </a:t>
                      </a:r>
                      <a:endParaRPr lang="es-MX" sz="1400" b="1" dirty="0" smtClean="0">
                        <a:latin typeface="+mn-lt"/>
                        <a:ea typeface="Times New Roman"/>
                        <a:cs typeface="Arial"/>
                      </a:endParaRPr>
                    </a:p>
                    <a:p>
                      <a:pPr indent="182880" algn="ctr">
                        <a:lnSpc>
                          <a:spcPts val="1150"/>
                        </a:lnSpc>
                        <a:spcAft>
                          <a:spcPts val="505"/>
                        </a:spcAft>
                      </a:pPr>
                      <a:r>
                        <a:rPr lang="es-MX" sz="1400" b="1" dirty="0" smtClean="0">
                          <a:latin typeface="+mn-lt"/>
                          <a:ea typeface="Times New Roman"/>
                          <a:cs typeface="Arial"/>
                        </a:rPr>
                        <a:t>cuentas </a:t>
                      </a:r>
                      <a:r>
                        <a:rPr lang="es-MX" sz="1400" b="1" dirty="0">
                          <a:latin typeface="+mn-lt"/>
                          <a:ea typeface="Times New Roman"/>
                          <a:cs typeface="Arial"/>
                        </a:rPr>
                        <a:t>contables de Bienes Inmuebles </a:t>
                      </a:r>
                      <a:r>
                        <a:rPr lang="es-MX" sz="1400" b="1" dirty="0" smtClean="0">
                          <a:latin typeface="+mn-lt"/>
                          <a:ea typeface="Times New Roman"/>
                          <a:cs typeface="Arial"/>
                        </a:rPr>
                        <a:t>Adquiridos</a:t>
                      </a:r>
                    </a:p>
                    <a:p>
                      <a:pPr indent="182880" algn="ctr">
                        <a:lnSpc>
                          <a:spcPts val="1150"/>
                        </a:lnSpc>
                        <a:spcAft>
                          <a:spcPts val="505"/>
                        </a:spcAft>
                      </a:pPr>
                      <a:endParaRPr lang="es-MX" sz="1400"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r>
              <a:tr h="0">
                <a:tc>
                  <a:txBody>
                    <a:bodyPr/>
                    <a:lstStyle/>
                    <a:p>
                      <a:pPr indent="182880" algn="ctr">
                        <a:lnSpc>
                          <a:spcPts val="1150"/>
                        </a:lnSpc>
                        <a:spcAft>
                          <a:spcPts val="505"/>
                        </a:spcAft>
                      </a:pPr>
                      <a:endParaRPr lang="es-MX" sz="1400" b="1" dirty="0" smtClean="0">
                        <a:latin typeface="+mn-lt"/>
                        <a:ea typeface="Times New Roman"/>
                        <a:cs typeface="Arial"/>
                      </a:endParaRPr>
                    </a:p>
                    <a:p>
                      <a:pPr indent="182880" algn="ctr">
                        <a:lnSpc>
                          <a:spcPts val="1150"/>
                        </a:lnSpc>
                        <a:spcAft>
                          <a:spcPts val="505"/>
                        </a:spcAft>
                      </a:pPr>
                      <a:r>
                        <a:rPr lang="es-MX" sz="1400" b="1" dirty="0" smtClean="0">
                          <a:latin typeface="+mn-lt"/>
                          <a:ea typeface="Times New Roman"/>
                          <a:cs typeface="Arial"/>
                        </a:rPr>
                        <a:t>Clasificador </a:t>
                      </a:r>
                      <a:r>
                        <a:rPr lang="es-MX" sz="1400" b="1" dirty="0">
                          <a:latin typeface="+mn-lt"/>
                          <a:ea typeface="Times New Roman"/>
                          <a:cs typeface="Arial"/>
                        </a:rPr>
                        <a:t>por Objeto de </a:t>
                      </a:r>
                      <a:r>
                        <a:rPr lang="es-MX" sz="1400" b="1" dirty="0" smtClean="0">
                          <a:latin typeface="+mn-lt"/>
                          <a:ea typeface="Times New Roman"/>
                          <a:cs typeface="Arial"/>
                        </a:rPr>
                        <a:t>Gasto</a:t>
                      </a:r>
                    </a:p>
                    <a:p>
                      <a:pPr indent="182880" algn="ctr">
                        <a:lnSpc>
                          <a:spcPts val="1150"/>
                        </a:lnSpc>
                        <a:spcAft>
                          <a:spcPts val="505"/>
                        </a:spcAft>
                      </a:pPr>
                      <a:endParaRPr lang="es-MX" sz="1400"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ts val="1150"/>
                        </a:lnSpc>
                        <a:spcAft>
                          <a:spcPts val="505"/>
                        </a:spcAft>
                      </a:pPr>
                      <a:endParaRPr lang="es-MX" sz="1400" b="1" dirty="0" smtClean="0">
                        <a:latin typeface="+mn-lt"/>
                        <a:ea typeface="Times New Roman"/>
                        <a:cs typeface="Arial"/>
                      </a:endParaRPr>
                    </a:p>
                    <a:p>
                      <a:pPr indent="182880" algn="ctr">
                        <a:lnSpc>
                          <a:spcPts val="1150"/>
                        </a:lnSpc>
                        <a:spcAft>
                          <a:spcPts val="505"/>
                        </a:spcAft>
                      </a:pPr>
                      <a:r>
                        <a:rPr lang="es-MX" sz="1400" b="1" dirty="0" smtClean="0">
                          <a:latin typeface="+mn-lt"/>
                          <a:ea typeface="Times New Roman"/>
                          <a:cs typeface="Arial"/>
                        </a:rPr>
                        <a:t>Plan </a:t>
                      </a:r>
                      <a:r>
                        <a:rPr lang="es-MX" sz="1400" b="1" dirty="0">
                          <a:latin typeface="+mn-lt"/>
                          <a:ea typeface="Times New Roman"/>
                          <a:cs typeface="Arial"/>
                        </a:rPr>
                        <a:t>de Cuentas</a:t>
                      </a:r>
                      <a:endParaRPr lang="es-MX" sz="1400"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just">
                        <a:lnSpc>
                          <a:spcPts val="1150"/>
                        </a:lnSpc>
                        <a:spcAft>
                          <a:spcPts val="505"/>
                        </a:spcAft>
                      </a:pPr>
                      <a:endParaRPr lang="es-MX" sz="1400" dirty="0" smtClean="0">
                        <a:latin typeface="+mn-lt"/>
                        <a:ea typeface="Times New Roman"/>
                        <a:cs typeface="Arial"/>
                      </a:endParaRPr>
                    </a:p>
                    <a:p>
                      <a:pPr indent="182880" algn="just">
                        <a:lnSpc>
                          <a:spcPts val="1150"/>
                        </a:lnSpc>
                        <a:spcAft>
                          <a:spcPts val="505"/>
                        </a:spcAft>
                      </a:pPr>
                      <a:r>
                        <a:rPr lang="es-MX" sz="1400" dirty="0" smtClean="0">
                          <a:latin typeface="+mn-lt"/>
                          <a:ea typeface="Times New Roman"/>
                          <a:cs typeface="Arial"/>
                        </a:rPr>
                        <a:t>581 Terrenos</a:t>
                      </a:r>
                    </a:p>
                    <a:p>
                      <a:pPr indent="182880" algn="just">
                        <a:lnSpc>
                          <a:spcPts val="1150"/>
                        </a:lnSpc>
                        <a:spcAft>
                          <a:spcPts val="505"/>
                        </a:spcAft>
                      </a:pPr>
                      <a:endParaRPr lang="es-MX" sz="1400"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endParaRPr lang="es-MX" sz="1400" dirty="0" smtClean="0">
                        <a:latin typeface="+mn-lt"/>
                        <a:ea typeface="Times New Roman"/>
                        <a:cs typeface="Arial"/>
                      </a:endParaRPr>
                    </a:p>
                    <a:p>
                      <a:pPr indent="182880" algn="just">
                        <a:lnSpc>
                          <a:spcPts val="1150"/>
                        </a:lnSpc>
                        <a:spcAft>
                          <a:spcPts val="505"/>
                        </a:spcAft>
                      </a:pPr>
                      <a:r>
                        <a:rPr lang="es-MX" sz="1400" dirty="0" smtClean="0">
                          <a:latin typeface="+mn-lt"/>
                          <a:ea typeface="Times New Roman"/>
                          <a:cs typeface="Arial"/>
                        </a:rPr>
                        <a:t>1.2.3.1 </a:t>
                      </a:r>
                      <a:r>
                        <a:rPr lang="es-MX" sz="1400" dirty="0">
                          <a:latin typeface="+mn-lt"/>
                          <a:ea typeface="Times New Roman"/>
                          <a:cs typeface="Arial"/>
                        </a:rPr>
                        <a:t>Terrenos </a:t>
                      </a:r>
                      <a:endParaRPr lang="es-MX" sz="1400"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just">
                        <a:lnSpc>
                          <a:spcPts val="1150"/>
                        </a:lnSpc>
                        <a:spcAft>
                          <a:spcPts val="505"/>
                        </a:spcAft>
                      </a:pPr>
                      <a:endParaRPr lang="es-MX" sz="1400" dirty="0" smtClean="0">
                        <a:latin typeface="+mn-lt"/>
                        <a:ea typeface="Times New Roman"/>
                        <a:cs typeface="Arial"/>
                      </a:endParaRPr>
                    </a:p>
                    <a:p>
                      <a:pPr indent="182880" algn="just">
                        <a:lnSpc>
                          <a:spcPts val="1150"/>
                        </a:lnSpc>
                        <a:spcAft>
                          <a:spcPts val="505"/>
                        </a:spcAft>
                      </a:pPr>
                      <a:r>
                        <a:rPr lang="es-MX" sz="1400" dirty="0" smtClean="0">
                          <a:latin typeface="+mn-lt"/>
                          <a:ea typeface="Times New Roman"/>
                          <a:cs typeface="Arial"/>
                        </a:rPr>
                        <a:t>582 Viviendas</a:t>
                      </a:r>
                    </a:p>
                    <a:p>
                      <a:pPr indent="182880" algn="just">
                        <a:lnSpc>
                          <a:spcPts val="1150"/>
                        </a:lnSpc>
                        <a:spcAft>
                          <a:spcPts val="505"/>
                        </a:spcAft>
                      </a:pPr>
                      <a:endParaRPr lang="es-MX" sz="1400"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endParaRPr lang="es-MX" sz="1400" dirty="0" smtClean="0">
                        <a:latin typeface="+mn-lt"/>
                        <a:ea typeface="Times New Roman"/>
                        <a:cs typeface="Arial"/>
                      </a:endParaRPr>
                    </a:p>
                    <a:p>
                      <a:pPr indent="182880" algn="just">
                        <a:lnSpc>
                          <a:spcPts val="1150"/>
                        </a:lnSpc>
                        <a:spcAft>
                          <a:spcPts val="505"/>
                        </a:spcAft>
                      </a:pPr>
                      <a:r>
                        <a:rPr lang="es-MX" sz="1400" dirty="0" smtClean="0">
                          <a:latin typeface="+mn-lt"/>
                          <a:ea typeface="Times New Roman"/>
                          <a:cs typeface="Arial"/>
                        </a:rPr>
                        <a:t>1.2.3.2 </a:t>
                      </a:r>
                      <a:r>
                        <a:rPr lang="es-MX" sz="1400" dirty="0">
                          <a:latin typeface="+mn-lt"/>
                          <a:ea typeface="Times New Roman"/>
                          <a:cs typeface="Arial"/>
                        </a:rPr>
                        <a:t>Viviendas</a:t>
                      </a:r>
                      <a:endParaRPr lang="es-MX" sz="1400"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182880" algn="just">
                        <a:lnSpc>
                          <a:spcPts val="1150"/>
                        </a:lnSpc>
                        <a:spcAft>
                          <a:spcPts val="505"/>
                        </a:spcAft>
                      </a:pPr>
                      <a:endParaRPr lang="es-MX" sz="1400" dirty="0" smtClean="0">
                        <a:latin typeface="+mn-lt"/>
                        <a:ea typeface="Times New Roman"/>
                        <a:cs typeface="Arial"/>
                      </a:endParaRPr>
                    </a:p>
                    <a:p>
                      <a:pPr indent="182880" algn="just">
                        <a:lnSpc>
                          <a:spcPts val="1150"/>
                        </a:lnSpc>
                        <a:spcAft>
                          <a:spcPts val="505"/>
                        </a:spcAft>
                      </a:pPr>
                      <a:r>
                        <a:rPr lang="es-MX" sz="1400" dirty="0" smtClean="0">
                          <a:latin typeface="+mn-lt"/>
                          <a:ea typeface="Times New Roman"/>
                          <a:cs typeface="Arial"/>
                        </a:rPr>
                        <a:t>583 </a:t>
                      </a:r>
                      <a:r>
                        <a:rPr lang="es-MX" sz="1400" dirty="0">
                          <a:latin typeface="+mn-lt"/>
                          <a:ea typeface="Times New Roman"/>
                          <a:cs typeface="Arial"/>
                        </a:rPr>
                        <a:t>Edificios no </a:t>
                      </a:r>
                      <a:r>
                        <a:rPr lang="es-MX" sz="1400" dirty="0" smtClean="0">
                          <a:latin typeface="+mn-lt"/>
                          <a:ea typeface="Times New Roman"/>
                          <a:cs typeface="Arial"/>
                        </a:rPr>
                        <a:t>Habitacionales</a:t>
                      </a:r>
                    </a:p>
                    <a:p>
                      <a:pPr indent="182880" algn="just">
                        <a:lnSpc>
                          <a:spcPts val="1150"/>
                        </a:lnSpc>
                        <a:spcAft>
                          <a:spcPts val="505"/>
                        </a:spcAft>
                      </a:pPr>
                      <a:endParaRPr lang="es-MX" sz="1400"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endParaRPr lang="es-MX" sz="1400" dirty="0" smtClean="0">
                        <a:latin typeface="+mn-lt"/>
                        <a:ea typeface="Times New Roman"/>
                        <a:cs typeface="Arial"/>
                      </a:endParaRPr>
                    </a:p>
                    <a:p>
                      <a:pPr indent="182880" algn="just">
                        <a:lnSpc>
                          <a:spcPts val="1150"/>
                        </a:lnSpc>
                        <a:spcAft>
                          <a:spcPts val="505"/>
                        </a:spcAft>
                      </a:pPr>
                      <a:r>
                        <a:rPr lang="es-MX" sz="1400" dirty="0" smtClean="0">
                          <a:latin typeface="+mn-lt"/>
                          <a:ea typeface="Times New Roman"/>
                          <a:cs typeface="Arial"/>
                        </a:rPr>
                        <a:t>1.2.3.3 </a:t>
                      </a:r>
                      <a:r>
                        <a:rPr lang="es-MX" sz="1400" dirty="0">
                          <a:latin typeface="+mn-lt"/>
                          <a:ea typeface="Times New Roman"/>
                          <a:cs typeface="Arial"/>
                        </a:rPr>
                        <a:t>Edificios no Habitacionales</a:t>
                      </a:r>
                      <a:endParaRPr lang="es-MX" sz="1400" dirty="0">
                        <a:latin typeface="+mn-lt"/>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6 Rectángulo redondeado"/>
          <p:cNvSpPr/>
          <p:nvPr/>
        </p:nvSpPr>
        <p:spPr>
          <a:xfrm>
            <a:off x="2806995" y="334928"/>
            <a:ext cx="5228181" cy="629392"/>
          </a:xfrm>
          <a:prstGeom prst="round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fontAlgn="auto">
              <a:spcBef>
                <a:spcPts val="600"/>
              </a:spcBef>
              <a:spcAft>
                <a:spcPts val="0"/>
              </a:spcAft>
              <a:buClr>
                <a:schemeClr val="tx2"/>
              </a:buClr>
              <a:buSzPct val="73000"/>
              <a:defRPr/>
            </a:pPr>
            <a:r>
              <a:rPr lang="es-ES_tradnl" sz="2400" b="1" dirty="0" smtClean="0">
                <a:solidFill>
                  <a:schemeClr val="tx2"/>
                </a:solidFill>
                <a:latin typeface="Cambria" panose="02040503050406030204" pitchFamily="18" charset="0"/>
                <a:cs typeface="+mn-cs"/>
              </a:rPr>
              <a:t>CATÁLOGO DE BIENES INMUEBLES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p:cNvPicPr>
            <a:picLocks noChangeAspect="1" noChangeArrowheads="1"/>
          </p:cNvPicPr>
          <p:nvPr/>
        </p:nvPicPr>
        <p:blipFill>
          <a:blip r:embed="rId2" cstate="print"/>
          <a:srcRect/>
          <a:stretch>
            <a:fillRect/>
          </a:stretch>
        </p:blipFill>
        <p:spPr bwMode="auto">
          <a:xfrm>
            <a:off x="315338" y="1733550"/>
            <a:ext cx="7761862" cy="2324100"/>
          </a:xfrm>
          <a:prstGeom prst="rect">
            <a:avLst/>
          </a:prstGeom>
          <a:noFill/>
          <a:ln w="9525">
            <a:noFill/>
            <a:miter lim="800000"/>
            <a:headEnd/>
            <a:tailEnd/>
          </a:ln>
        </p:spPr>
      </p:pic>
      <p:sp>
        <p:nvSpPr>
          <p:cNvPr id="119811" name="Rectangle 3"/>
          <p:cNvSpPr>
            <a:spLocks noChangeArrowheads="1"/>
          </p:cNvSpPr>
          <p:nvPr/>
        </p:nvSpPr>
        <p:spPr bwMode="auto">
          <a:xfrm>
            <a:off x="0" y="914400"/>
            <a:ext cx="81153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a:t>
            </a:r>
            <a:r>
              <a:rPr kumimoji="0" lang="es-A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nivel</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identifica al </a:t>
            </a:r>
            <a:r>
              <a:rPr kumimoji="0" lang="es-A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GRUPO</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cual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 el mayor nivel de agregación y </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 encuentra alineado como sigue:</a:t>
            </a:r>
            <a:endParaRPr kumimoji="0" lang="es-AR"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12" name="Rectangle 4"/>
          <p:cNvSpPr>
            <a:spLocks noChangeArrowheads="1"/>
          </p:cNvSpPr>
          <p:nvPr/>
        </p:nvSpPr>
        <p:spPr bwMode="auto">
          <a:xfrm>
            <a:off x="0" y="4324350"/>
            <a:ext cx="91440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7200" algn="l"/>
              </a:tabLst>
            </a:pP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a:t>
            </a:r>
            <a:r>
              <a:rPr kumimoji="0" lang="es-A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nivel</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identifica el </a:t>
            </a:r>
            <a:r>
              <a:rPr kumimoji="0" lang="es-A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SUBGRUPO, </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subconjuntos</a:t>
            </a:r>
            <a:r>
              <a:rPr kumimoji="0" lang="es-A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alineados al</a:t>
            </a:r>
            <a:r>
              <a:rPr kumimoji="0" lang="es-A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Sector 23 de </a:t>
            </a:r>
            <a:r>
              <a:rPr kumimoji="0" lang="es-A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SCIAN.</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a:t>
            </a:r>
            <a:r>
              <a:rPr kumimoji="0" lang="es-A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nivel</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identifica la </a:t>
            </a:r>
            <a:r>
              <a:rPr kumimoji="0" lang="es-A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CLASE, </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alineado al</a:t>
            </a:r>
            <a:r>
              <a:rPr kumimoji="0" lang="es-A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SCIAN.</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a:t>
            </a:r>
            <a:r>
              <a:rPr kumimoji="0" lang="es-AR"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nivel</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identifica la </a:t>
            </a:r>
            <a:r>
              <a:rPr kumimoji="0" lang="es-A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SUBCLASE, </a:t>
            </a:r>
            <a:r>
              <a:rPr kumimoji="0" lang="es-AR"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alineado al</a:t>
            </a:r>
            <a:r>
              <a:rPr kumimoji="0" lang="es-AR"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SCIAN.</a:t>
            </a:r>
            <a:endParaRPr kumimoji="0" lang="es-MX"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El </a:t>
            </a:r>
            <a:r>
              <a:rPr kumimoji="0" lang="es-ES" sz="1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nivel</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corresponde a aquellos referentes o ejemplos, cuyo fin será únicamente </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indicar en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qué agrupación se clasificará cada tipo de bien inmueble mencionado y así lograr una cl</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asificación</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homogénea. Cada ente público insertará solamente aquellos bienes inmuebles que p</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osean, de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conformidad a sus necesidades. Los ejemplos o referentes se han mencionado </a:t>
            </a:r>
            <a:r>
              <a:rPr kumimoji="0" lang="es-ES" sz="16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en forma </a:t>
            </a:r>
            <a:r>
              <a:rPr kumimoji="0" lang="es-ES"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enunciativa más no limitativa.</a:t>
            </a:r>
            <a:endParaRPr kumimoji="0" lang="es-E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CuadroTexto"/>
          <p:cNvSpPr txBox="1"/>
          <p:nvPr/>
        </p:nvSpPr>
        <p:spPr>
          <a:xfrm>
            <a:off x="704850" y="133350"/>
            <a:ext cx="6819900" cy="461665"/>
          </a:xfrm>
          <a:prstGeom prst="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p>
            <a:pPr marL="274320" indent="-274320" algn="ctr" fontAlgn="auto">
              <a:spcBef>
                <a:spcPts val="600"/>
              </a:spcBef>
              <a:spcAft>
                <a:spcPts val="0"/>
              </a:spcAft>
              <a:buClr>
                <a:schemeClr val="tx2"/>
              </a:buClr>
              <a:buSzPct val="73000"/>
              <a:defRPr/>
            </a:pPr>
            <a:r>
              <a:rPr lang="es-MX" sz="2400" b="1" dirty="0" smtClean="0">
                <a:solidFill>
                  <a:schemeClr val="tx2"/>
                </a:solidFill>
                <a:latin typeface="Cambria" panose="02040503050406030204" pitchFamily="18" charset="0"/>
                <a:cs typeface="+mn-cs"/>
              </a:rPr>
              <a:t>Codificación del Catálogo de Bienes Inmuebles</a:t>
            </a:r>
          </a:p>
        </p:txBody>
      </p:sp>
      <p:sp>
        <p:nvSpPr>
          <p:cNvPr id="6" name="5 Marcador de número de diapositiva"/>
          <p:cNvSpPr>
            <a:spLocks noGrp="1"/>
          </p:cNvSpPr>
          <p:nvPr>
            <p:ph type="sldNum" sz="quarter" idx="12"/>
          </p:nvPr>
        </p:nvSpPr>
        <p:spPr/>
        <p:txBody>
          <a:bodyPr/>
          <a:lstStyle/>
          <a:p>
            <a:pPr>
              <a:defRPr/>
            </a:pPr>
            <a:fld id="{4FCE70CA-B999-451B-9977-D6ABE53DB3E0}" type="slidenum">
              <a:rPr lang="es-MX" smtClean="0"/>
              <a:pPr>
                <a:defRPr/>
              </a:pPr>
              <a:t>29</a:t>
            </a:fld>
            <a:endParaRPr lang="es-MX"/>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 y="265382"/>
            <a:ext cx="8177644" cy="707886"/>
          </a:xfrm>
          <a:prstGeom prst="rect">
            <a:avLst/>
          </a:prstGeom>
          <a:noFill/>
        </p:spPr>
        <p:txBody>
          <a:bodyPr wrap="square">
            <a:spAutoFit/>
          </a:bodyPr>
          <a:lstStyle/>
          <a:p>
            <a:pPr algn="ctr">
              <a:defRPr/>
            </a:pPr>
            <a:r>
              <a:rPr lang="es-MX" sz="4000" b="1" dirty="0" smtClean="0">
                <a:ln w="11430"/>
                <a:solidFill>
                  <a:schemeClr val="tx2">
                    <a:lumMod val="50000"/>
                  </a:schemeClr>
                </a:solidFill>
                <a:effectLst>
                  <a:outerShdw blurRad="50800" dist="39000" dir="5460000" algn="tl">
                    <a:srgbClr val="000000">
                      <a:alpha val="38000"/>
                    </a:srgbClr>
                  </a:outerShdw>
                </a:effectLst>
                <a:latin typeface="Cambria" panose="02040503050406030204" pitchFamily="18" charset="0"/>
              </a:rPr>
              <a:t>OBJETIVOS</a:t>
            </a:r>
            <a:endParaRPr lang="es-MX" sz="4000" dirty="0">
              <a:solidFill>
                <a:schemeClr val="tx2">
                  <a:lumMod val="50000"/>
                </a:schemeClr>
              </a:solidFill>
              <a:latin typeface="Cambria" panose="02040503050406030204" pitchFamily="18" charset="0"/>
            </a:endParaRPr>
          </a:p>
        </p:txBody>
      </p:sp>
      <p:sp>
        <p:nvSpPr>
          <p:cNvPr id="4" name="3 CuadroTexto"/>
          <p:cNvSpPr txBox="1"/>
          <p:nvPr/>
        </p:nvSpPr>
        <p:spPr>
          <a:xfrm>
            <a:off x="406364" y="1350219"/>
            <a:ext cx="7498131" cy="4708981"/>
          </a:xfrm>
          <a:prstGeom prst="rect">
            <a:avLst/>
          </a:prstGeom>
          <a:noFill/>
        </p:spPr>
        <p:txBody>
          <a:bodyPr wrap="square" rtlCol="0">
            <a:spAutoFit/>
          </a:bodyPr>
          <a:lstStyle/>
          <a:p>
            <a:pPr algn="just"/>
            <a:r>
              <a:rPr lang="es-MX" sz="2000" b="1" cap="small" dirty="0" smtClean="0">
                <a:solidFill>
                  <a:schemeClr val="tx2">
                    <a:lumMod val="50000"/>
                  </a:schemeClr>
                </a:solidFill>
                <a:latin typeface="+mn-lt"/>
              </a:rPr>
              <a:t>al término del evento los participantes:</a:t>
            </a:r>
          </a:p>
          <a:p>
            <a:pPr algn="just"/>
            <a:endParaRPr lang="es-MX" sz="2000" b="1" cap="small" dirty="0" smtClean="0">
              <a:solidFill>
                <a:schemeClr val="tx2">
                  <a:lumMod val="50000"/>
                </a:schemeClr>
              </a:solidFill>
              <a:latin typeface="+mn-lt"/>
            </a:endParaRPr>
          </a:p>
          <a:p>
            <a:pPr algn="just"/>
            <a:r>
              <a:rPr lang="es-MX" sz="2000" b="1" cap="small" dirty="0" smtClean="0">
                <a:solidFill>
                  <a:schemeClr val="tx2">
                    <a:lumMod val="50000"/>
                  </a:schemeClr>
                </a:solidFill>
                <a:latin typeface="+mn-lt"/>
              </a:rPr>
              <a:t>resolverán la problemática de mayor relevancia que presenta la contabilidad  de  los muebles e inmuebles para  los entes públicos, observando los criterios establecidos por la ley general de contabilidad gubernamental y las normas aprobadas por el consejo nacional de armonización contable.     </a:t>
            </a:r>
            <a:endParaRPr lang="es-MX" sz="2000" b="1" dirty="0" smtClean="0">
              <a:solidFill>
                <a:schemeClr val="tx2">
                  <a:lumMod val="50000"/>
                </a:schemeClr>
              </a:solidFill>
              <a:latin typeface="+mn-lt"/>
            </a:endParaRPr>
          </a:p>
          <a:p>
            <a:pPr algn="just"/>
            <a:r>
              <a:rPr lang="es-MX" sz="2000" b="1" cap="small" dirty="0" smtClean="0">
                <a:solidFill>
                  <a:schemeClr val="tx2">
                    <a:lumMod val="50000"/>
                  </a:schemeClr>
                </a:solidFill>
                <a:latin typeface="+mn-lt"/>
              </a:rPr>
              <a:t> </a:t>
            </a:r>
            <a:endParaRPr lang="es-MX" sz="2000" b="1" dirty="0" smtClean="0">
              <a:solidFill>
                <a:schemeClr val="tx2">
                  <a:lumMod val="50000"/>
                </a:schemeClr>
              </a:solidFill>
              <a:latin typeface="+mn-lt"/>
            </a:endParaRPr>
          </a:p>
          <a:p>
            <a:pPr lvl="0" algn="just"/>
            <a:r>
              <a:rPr lang="es-MX" sz="2000" b="1" cap="small" dirty="0" smtClean="0">
                <a:solidFill>
                  <a:schemeClr val="tx2">
                    <a:lumMod val="50000"/>
                  </a:schemeClr>
                </a:solidFill>
                <a:latin typeface="+mn-lt"/>
              </a:rPr>
              <a:t>lograrán la unificación de criterios mediante el análisis y la discusión de las opiniones diversas vertidas en la resolución de los ejercicios.</a:t>
            </a:r>
            <a:endParaRPr lang="es-MX" sz="2000" b="1" dirty="0" smtClean="0">
              <a:solidFill>
                <a:schemeClr val="tx2">
                  <a:lumMod val="50000"/>
                </a:schemeClr>
              </a:solidFill>
              <a:latin typeface="+mn-lt"/>
            </a:endParaRPr>
          </a:p>
          <a:p>
            <a:pPr algn="just"/>
            <a:r>
              <a:rPr lang="es-MX" sz="2000" b="1" cap="small" dirty="0" smtClean="0">
                <a:solidFill>
                  <a:schemeClr val="tx2">
                    <a:lumMod val="50000"/>
                  </a:schemeClr>
                </a:solidFill>
                <a:latin typeface="+mn-lt"/>
              </a:rPr>
              <a:t> </a:t>
            </a:r>
            <a:endParaRPr lang="es-MX" sz="2000" b="1" dirty="0" smtClean="0">
              <a:solidFill>
                <a:schemeClr val="tx2">
                  <a:lumMod val="50000"/>
                </a:schemeClr>
              </a:solidFill>
              <a:latin typeface="+mn-lt"/>
            </a:endParaRPr>
          </a:p>
          <a:p>
            <a:pPr algn="just"/>
            <a:r>
              <a:rPr lang="es-MX" sz="2000" b="1" cap="small" dirty="0" smtClean="0">
                <a:solidFill>
                  <a:schemeClr val="tx2">
                    <a:lumMod val="50000"/>
                  </a:schemeClr>
                </a:solidFill>
                <a:latin typeface="+mn-lt"/>
              </a:rPr>
              <a:t>generarán documentos de referencia y consulta que apoyen en la transmisión de conocimientos y en la solución de problemas  futuros.</a:t>
            </a:r>
            <a:endParaRPr lang="es-MX" sz="2000" b="1" dirty="0">
              <a:solidFill>
                <a:schemeClr val="tx2">
                  <a:lumMod val="50000"/>
                </a:schemeClr>
              </a:solidFill>
              <a:latin typeface="+mn-lt"/>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1"/>
          <p:cNvSpPr>
            <a:spLocks noChangeArrowheads="1"/>
          </p:cNvSpPr>
          <p:nvPr/>
        </p:nvSpPr>
        <p:spPr bwMode="auto">
          <a:xfrm>
            <a:off x="357158" y="962553"/>
            <a:ext cx="857256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000" dirty="0" smtClean="0">
                <a:latin typeface="+mn-lt"/>
              </a:rPr>
              <a:t>En el caso de infraestructura esta alineado a la cuenta co</a:t>
            </a:r>
            <a:r>
              <a:rPr lang="es-ES" sz="2000" dirty="0" smtClean="0">
                <a:solidFill>
                  <a:schemeClr val="bg1"/>
                </a:solidFill>
                <a:latin typeface="+mn-lt"/>
              </a:rPr>
              <a:t>ntable</a:t>
            </a:r>
            <a:r>
              <a:rPr lang="es-ES" sz="2000" dirty="0" smtClean="0">
                <a:latin typeface="+mn-lt"/>
              </a:rPr>
              <a:t>       1.2.3.4 Infraestructura, en la 4° agrupación del Catálogo, que es:</a:t>
            </a:r>
          </a:p>
          <a:p>
            <a:endParaRPr lang="es-MX" sz="2000" dirty="0" smtClean="0">
              <a:latin typeface="+mn-lt"/>
            </a:endParaRPr>
          </a:p>
          <a:p>
            <a:pPr lvl="1"/>
            <a:r>
              <a:rPr lang="es-ES" sz="2000" dirty="0" smtClean="0">
                <a:latin typeface="+mn-lt"/>
              </a:rPr>
              <a:t>-04 Infraestructura</a:t>
            </a:r>
            <a:endParaRPr kumimoji="0" lang="es-ES" b="0" i="0" u="none" strike="noStrike" cap="none" normalizeH="0" baseline="0" dirty="0" smtClean="0">
              <a:ln>
                <a:noFill/>
              </a:ln>
              <a:solidFill>
                <a:schemeClr val="tx1"/>
              </a:solidFill>
              <a:effectLst/>
              <a:latin typeface="+mn-lt"/>
            </a:endParaRPr>
          </a:p>
        </p:txBody>
      </p:sp>
      <p:graphicFrame>
        <p:nvGraphicFramePr>
          <p:cNvPr id="4" name="3 Tabla"/>
          <p:cNvGraphicFramePr>
            <a:graphicFrameLocks noGrp="1"/>
          </p:cNvGraphicFramePr>
          <p:nvPr/>
        </p:nvGraphicFramePr>
        <p:xfrm>
          <a:off x="0" y="2564906"/>
          <a:ext cx="8158348" cy="2579109"/>
        </p:xfrm>
        <a:graphic>
          <a:graphicData uri="http://schemas.openxmlformats.org/drawingml/2006/table">
            <a:tbl>
              <a:tblPr/>
              <a:tblGrid>
                <a:gridCol w="663943"/>
                <a:gridCol w="2300857"/>
                <a:gridCol w="842805"/>
                <a:gridCol w="4350743"/>
              </a:tblGrid>
              <a:tr h="367009">
                <a:tc>
                  <a:txBody>
                    <a:bodyPr/>
                    <a:lstStyle/>
                    <a:p>
                      <a:pPr indent="182880" algn="just">
                        <a:lnSpc>
                          <a:spcPts val="1150"/>
                        </a:lnSpc>
                        <a:spcAft>
                          <a:spcPts val="505"/>
                        </a:spcAft>
                      </a:pPr>
                      <a:r>
                        <a:rPr lang="es-MX" sz="1100" b="1" dirty="0">
                          <a:latin typeface="Arial"/>
                          <a:ea typeface="Times New Roman"/>
                          <a:cs typeface="Arial"/>
                        </a:rPr>
                        <a:t>1.2.3.5</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b="1" dirty="0" smtClean="0">
                          <a:latin typeface="Arial"/>
                          <a:ea typeface="Times New Roman"/>
                          <a:cs typeface="Arial"/>
                        </a:rPr>
                        <a:t>Construcciones </a:t>
                      </a:r>
                      <a:r>
                        <a:rPr lang="es-MX" sz="1100" b="1" dirty="0">
                          <a:latin typeface="Arial"/>
                          <a:ea typeface="Times New Roman"/>
                          <a:cs typeface="Arial"/>
                        </a:rPr>
                        <a:t>en proceso en bienes de dominio público</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2880" algn="just">
                        <a:lnSpc>
                          <a:spcPts val="1150"/>
                        </a:lnSpc>
                        <a:spcAft>
                          <a:spcPts val="505"/>
                        </a:spcAft>
                      </a:pPr>
                      <a:r>
                        <a:rPr lang="es-MX" sz="1100" b="1" dirty="0">
                          <a:latin typeface="Arial"/>
                          <a:ea typeface="Times New Roman"/>
                          <a:cs typeface="Arial"/>
                        </a:rPr>
                        <a:t>1.2.3.4</a:t>
                      </a:r>
                      <a:endParaRPr lang="es-MX"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indent="182880" algn="just">
                        <a:lnSpc>
                          <a:spcPts val="1150"/>
                        </a:lnSpc>
                        <a:spcAft>
                          <a:spcPts val="505"/>
                        </a:spcAft>
                      </a:pPr>
                      <a:r>
                        <a:rPr lang="es-MX" sz="1100" b="1" dirty="0">
                          <a:latin typeface="Arial"/>
                          <a:ea typeface="Times New Roman"/>
                          <a:cs typeface="Arial"/>
                        </a:rPr>
                        <a:t>Infraestructura</a:t>
                      </a:r>
                      <a:endParaRPr lang="es-MX" sz="1100" dirty="0">
                        <a:latin typeface="Arial"/>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09">
                <a:tc>
                  <a:txBody>
                    <a:bodyPr/>
                    <a:lstStyle/>
                    <a:p>
                      <a:pPr indent="182880" algn="just">
                        <a:lnSpc>
                          <a:spcPts val="1150"/>
                        </a:lnSpc>
                        <a:spcAft>
                          <a:spcPts val="505"/>
                        </a:spcAft>
                      </a:pPr>
                      <a:r>
                        <a:rPr lang="es-MX" sz="1100" b="1">
                          <a:latin typeface="Arial"/>
                          <a:ea typeface="Times New Roman"/>
                          <a:cs typeface="Arial"/>
                        </a:rPr>
                        <a:t>1.2.3.6</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b="1" dirty="0">
                          <a:latin typeface="Arial"/>
                          <a:ea typeface="Times New Roman"/>
                          <a:cs typeface="Arial"/>
                        </a:rPr>
                        <a:t>Construcciones en proceso en bienes propios</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MX"/>
                    </a:p>
                  </a:txBody>
                  <a:tcPr/>
                </a:tc>
                <a:tc vMerge="1">
                  <a:txBody>
                    <a:bodyPr/>
                    <a:lstStyle/>
                    <a:p>
                      <a:endParaRPr lang="es-MX"/>
                    </a:p>
                  </a:txBody>
                  <a:tcPr/>
                </a:tc>
              </a:tr>
              <a:tr h="183505">
                <a:tc gridSpan="2">
                  <a:txBody>
                    <a:bodyPr/>
                    <a:lstStyle/>
                    <a:p>
                      <a:pPr indent="182880" algn="just">
                        <a:lnSpc>
                          <a:spcPts val="1150"/>
                        </a:lnSpc>
                        <a:spcAft>
                          <a:spcPts val="505"/>
                        </a:spcAft>
                      </a:pP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s-MX"/>
                    </a:p>
                  </a:txBody>
                  <a:tcPr/>
                </a:tc>
                <a:tc>
                  <a:txBody>
                    <a:bodyPr/>
                    <a:lstStyle/>
                    <a:p>
                      <a:pPr indent="182880" algn="just">
                        <a:lnSpc>
                          <a:spcPts val="1150"/>
                        </a:lnSpc>
                        <a:spcAft>
                          <a:spcPts val="505"/>
                        </a:spcAft>
                      </a:pPr>
                      <a:r>
                        <a:rPr lang="es-MX" sz="1100">
                          <a:latin typeface="Arial"/>
                          <a:ea typeface="Times New Roman"/>
                          <a:cs typeface="Arial"/>
                        </a:rPr>
                        <a:t>1.2.3.4.1</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dirty="0">
                          <a:latin typeface="Arial"/>
                          <a:ea typeface="Times New Roman"/>
                          <a:cs typeface="Arial"/>
                        </a:rPr>
                        <a:t>Infraestructura de Carreteras</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05">
                <a:tc gridSpan="2">
                  <a:txBody>
                    <a:bodyPr/>
                    <a:lstStyle/>
                    <a:p>
                      <a:pPr indent="182880" algn="just">
                        <a:lnSpc>
                          <a:spcPts val="1150"/>
                        </a:lnSpc>
                        <a:spcAft>
                          <a:spcPts val="505"/>
                        </a:spcAft>
                      </a:pPr>
                      <a:endParaRPr lang="es-MX" sz="1100" dirty="0">
                        <a:latin typeface="Arial"/>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150"/>
                        </a:lnSpc>
                        <a:spcAft>
                          <a:spcPts val="505"/>
                        </a:spcAft>
                      </a:pPr>
                      <a:r>
                        <a:rPr lang="es-MX" sz="1100">
                          <a:latin typeface="Arial"/>
                          <a:ea typeface="Times New Roman"/>
                          <a:cs typeface="Arial"/>
                        </a:rPr>
                        <a:t>1.2.3.4.2</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dirty="0">
                          <a:latin typeface="Arial"/>
                          <a:ea typeface="Times New Roman"/>
                          <a:cs typeface="Arial"/>
                        </a:rPr>
                        <a:t>Infraestructura Ferroviaria y Multimodal</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547">
                <a:tc gridSpan="2">
                  <a:txBody>
                    <a:bodyPr/>
                    <a:lstStyle/>
                    <a:p>
                      <a:pPr indent="182880" algn="just">
                        <a:lnSpc>
                          <a:spcPts val="1150"/>
                        </a:lnSpc>
                        <a:spcAft>
                          <a:spcPts val="505"/>
                        </a:spcAft>
                      </a:pPr>
                      <a:endParaRPr lang="es-MX" sz="1100" dirty="0">
                        <a:latin typeface="Arial"/>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150"/>
                        </a:lnSpc>
                        <a:spcAft>
                          <a:spcPts val="505"/>
                        </a:spcAft>
                      </a:pPr>
                      <a:r>
                        <a:rPr lang="es-MX" sz="1100">
                          <a:latin typeface="Arial"/>
                          <a:ea typeface="Times New Roman"/>
                          <a:cs typeface="Arial"/>
                        </a:rPr>
                        <a:t>1.2.3.4.3</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dirty="0">
                          <a:latin typeface="Arial"/>
                          <a:ea typeface="Times New Roman"/>
                          <a:cs typeface="Arial"/>
                        </a:rPr>
                        <a:t>Infraestructura Portuaria</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05">
                <a:tc gridSpan="2">
                  <a:txBody>
                    <a:bodyPr/>
                    <a:lstStyle/>
                    <a:p>
                      <a:pPr indent="182880" algn="just">
                        <a:lnSpc>
                          <a:spcPts val="1150"/>
                        </a:lnSpc>
                        <a:spcAft>
                          <a:spcPts val="505"/>
                        </a:spcAft>
                      </a:pPr>
                      <a:endParaRPr lang="es-MX" sz="1100" dirty="0">
                        <a:latin typeface="Arial"/>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150"/>
                        </a:lnSpc>
                        <a:spcAft>
                          <a:spcPts val="505"/>
                        </a:spcAft>
                      </a:pPr>
                      <a:r>
                        <a:rPr lang="es-MX" sz="1100">
                          <a:latin typeface="Arial"/>
                          <a:ea typeface="Times New Roman"/>
                          <a:cs typeface="Arial"/>
                        </a:rPr>
                        <a:t>1.2.3.4.4</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dirty="0">
                          <a:latin typeface="Arial"/>
                          <a:ea typeface="Times New Roman"/>
                          <a:cs typeface="Arial"/>
                        </a:rPr>
                        <a:t>Infraestructura Aeroportuaria</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05">
                <a:tc gridSpan="2">
                  <a:txBody>
                    <a:bodyPr/>
                    <a:lstStyle/>
                    <a:p>
                      <a:pPr indent="182880" algn="just">
                        <a:lnSpc>
                          <a:spcPts val="1150"/>
                        </a:lnSpc>
                        <a:spcAft>
                          <a:spcPts val="505"/>
                        </a:spcAft>
                      </a:pPr>
                      <a:endParaRPr lang="es-MX" sz="1100">
                        <a:latin typeface="Arial"/>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150"/>
                        </a:lnSpc>
                        <a:spcAft>
                          <a:spcPts val="505"/>
                        </a:spcAft>
                      </a:pPr>
                      <a:r>
                        <a:rPr lang="es-MX" sz="1100">
                          <a:latin typeface="Arial"/>
                          <a:ea typeface="Times New Roman"/>
                          <a:cs typeface="Arial"/>
                        </a:rPr>
                        <a:t>1.2.3.4.5</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dirty="0">
                          <a:latin typeface="Arial"/>
                          <a:ea typeface="Times New Roman"/>
                          <a:cs typeface="Arial"/>
                        </a:rPr>
                        <a:t>Infraestructura de Telecomunicaciones</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009">
                <a:tc gridSpan="2">
                  <a:txBody>
                    <a:bodyPr/>
                    <a:lstStyle/>
                    <a:p>
                      <a:pPr indent="182880" algn="just">
                        <a:lnSpc>
                          <a:spcPts val="1150"/>
                        </a:lnSpc>
                        <a:spcAft>
                          <a:spcPts val="505"/>
                        </a:spcAft>
                      </a:pPr>
                      <a:endParaRPr lang="es-MX" sz="1100">
                        <a:latin typeface="Arial"/>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150"/>
                        </a:lnSpc>
                        <a:spcAft>
                          <a:spcPts val="505"/>
                        </a:spcAft>
                      </a:pPr>
                      <a:r>
                        <a:rPr lang="es-MX" sz="1100">
                          <a:latin typeface="Arial"/>
                          <a:ea typeface="Times New Roman"/>
                          <a:cs typeface="Arial"/>
                        </a:rPr>
                        <a:t>1.2.3.4.6</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2563" indent="0" algn="just">
                        <a:lnSpc>
                          <a:spcPts val="1150"/>
                        </a:lnSpc>
                        <a:spcAft>
                          <a:spcPts val="505"/>
                        </a:spcAft>
                      </a:pPr>
                      <a:r>
                        <a:rPr lang="es-MX" sz="1100" dirty="0">
                          <a:latin typeface="Arial"/>
                          <a:ea typeface="Times New Roman"/>
                          <a:cs typeface="Arial"/>
                        </a:rPr>
                        <a:t>Infraestructura de Agua Potable, Saneamiento, </a:t>
                      </a:r>
                      <a:r>
                        <a:rPr lang="es-MX" sz="1100" dirty="0" err="1">
                          <a:latin typeface="Arial"/>
                          <a:ea typeface="Times New Roman"/>
                          <a:cs typeface="Arial"/>
                        </a:rPr>
                        <a:t>Hidroagrícola</a:t>
                      </a:r>
                      <a:r>
                        <a:rPr lang="es-MX" sz="1100" dirty="0">
                          <a:latin typeface="Arial"/>
                          <a:ea typeface="Times New Roman"/>
                          <a:cs typeface="Arial"/>
                        </a:rPr>
                        <a:t> y Control de </a:t>
                      </a:r>
                      <a:r>
                        <a:rPr lang="es-MX" sz="1100" dirty="0" smtClean="0">
                          <a:latin typeface="Arial"/>
                          <a:ea typeface="Times New Roman"/>
                          <a:cs typeface="Arial"/>
                        </a:rPr>
                        <a:t>  Inundaciones</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05">
                <a:tc gridSpan="2">
                  <a:txBody>
                    <a:bodyPr/>
                    <a:lstStyle/>
                    <a:p>
                      <a:pPr indent="182880" algn="just">
                        <a:lnSpc>
                          <a:spcPts val="1150"/>
                        </a:lnSpc>
                        <a:spcAft>
                          <a:spcPts val="505"/>
                        </a:spcAft>
                      </a:pPr>
                      <a:endParaRPr lang="es-MX" sz="1100">
                        <a:latin typeface="Arial"/>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150"/>
                        </a:lnSpc>
                        <a:spcAft>
                          <a:spcPts val="505"/>
                        </a:spcAft>
                      </a:pPr>
                      <a:r>
                        <a:rPr lang="es-MX" sz="1100">
                          <a:latin typeface="Arial"/>
                          <a:ea typeface="Times New Roman"/>
                          <a:cs typeface="Arial"/>
                        </a:rPr>
                        <a:t>1.2.3.4.7</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dirty="0">
                          <a:latin typeface="Arial"/>
                          <a:ea typeface="Times New Roman"/>
                          <a:cs typeface="Arial"/>
                        </a:rPr>
                        <a:t>Infraestructura Eléctrica</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05">
                <a:tc gridSpan="2">
                  <a:txBody>
                    <a:bodyPr/>
                    <a:lstStyle/>
                    <a:p>
                      <a:pPr indent="182880" algn="just">
                        <a:lnSpc>
                          <a:spcPts val="1150"/>
                        </a:lnSpc>
                        <a:spcAft>
                          <a:spcPts val="505"/>
                        </a:spcAft>
                      </a:pPr>
                      <a:endParaRPr lang="es-MX" sz="1100">
                        <a:latin typeface="Arial"/>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hMerge="1">
                  <a:txBody>
                    <a:bodyPr/>
                    <a:lstStyle/>
                    <a:p>
                      <a:endParaRPr lang="es-MX"/>
                    </a:p>
                  </a:txBody>
                  <a:tcPr/>
                </a:tc>
                <a:tc>
                  <a:txBody>
                    <a:bodyPr/>
                    <a:lstStyle/>
                    <a:p>
                      <a:pPr indent="182880" algn="just">
                        <a:lnSpc>
                          <a:spcPts val="1150"/>
                        </a:lnSpc>
                        <a:spcAft>
                          <a:spcPts val="505"/>
                        </a:spcAft>
                      </a:pPr>
                      <a:r>
                        <a:rPr lang="es-MX" sz="1100">
                          <a:latin typeface="Arial"/>
                          <a:ea typeface="Times New Roman"/>
                          <a:cs typeface="Arial"/>
                        </a:rPr>
                        <a:t>1.2.3.4.8</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dirty="0">
                          <a:latin typeface="Arial"/>
                          <a:ea typeface="Times New Roman"/>
                          <a:cs typeface="Arial"/>
                        </a:rPr>
                        <a:t>Infraestructura de Producción de Hidrocarburos</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505">
                <a:tc gridSpan="2">
                  <a:txBody>
                    <a:bodyPr/>
                    <a:lstStyle/>
                    <a:p>
                      <a:pPr indent="182880" algn="just">
                        <a:lnSpc>
                          <a:spcPts val="1150"/>
                        </a:lnSpc>
                        <a:spcAft>
                          <a:spcPts val="505"/>
                        </a:spcAft>
                      </a:pPr>
                      <a:endParaRPr lang="es-MX" sz="1100">
                        <a:latin typeface="Arial"/>
                        <a:ea typeface="Times New Roman"/>
                        <a:cs typeface="Arial"/>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just">
                        <a:lnSpc>
                          <a:spcPts val="1150"/>
                        </a:lnSpc>
                        <a:spcAft>
                          <a:spcPts val="505"/>
                        </a:spcAft>
                      </a:pPr>
                      <a:r>
                        <a:rPr lang="es-MX" sz="1100">
                          <a:latin typeface="Arial"/>
                          <a:ea typeface="Times New Roman"/>
                          <a:cs typeface="Arial"/>
                        </a:rPr>
                        <a:t>1.2.3.4.9</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just">
                        <a:lnSpc>
                          <a:spcPts val="1150"/>
                        </a:lnSpc>
                        <a:spcAft>
                          <a:spcPts val="505"/>
                        </a:spcAft>
                      </a:pPr>
                      <a:r>
                        <a:rPr lang="es-MX" sz="1100" dirty="0">
                          <a:latin typeface="Arial"/>
                          <a:ea typeface="Times New Roman"/>
                          <a:cs typeface="Arial"/>
                        </a:rPr>
                        <a:t>Infraestructura de Refinación, Gas y Petroquímica</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4 Rectángulo"/>
          <p:cNvSpPr/>
          <p:nvPr/>
        </p:nvSpPr>
        <p:spPr>
          <a:xfrm>
            <a:off x="2719450" y="5484042"/>
            <a:ext cx="5320146" cy="830997"/>
          </a:xfrm>
          <a:prstGeom prst="rect">
            <a:avLst/>
          </a:prstGeom>
        </p:spPr>
        <p:txBody>
          <a:bodyPr wrap="square">
            <a:spAutoFit/>
          </a:bodyPr>
          <a:lstStyle/>
          <a:p>
            <a:pPr algn="just"/>
            <a:r>
              <a:rPr lang="es-ES" sz="1600" dirty="0" smtClean="0">
                <a:solidFill>
                  <a:srgbClr val="0070C0"/>
                </a:solidFill>
                <a:latin typeface="+mn-lt"/>
                <a:ea typeface="Times New Roman" pitchFamily="18" charset="0"/>
                <a:cs typeface="Times New Roman" pitchFamily="18" charset="0"/>
              </a:rPr>
              <a:t>Las construcciones en proceso </a:t>
            </a:r>
            <a:r>
              <a:rPr lang="es-MX" sz="1600" dirty="0" smtClean="0">
                <a:solidFill>
                  <a:srgbClr val="0070C0"/>
                </a:solidFill>
                <a:latin typeface="+mn-lt"/>
              </a:rPr>
              <a:t>se registrará con los atributos del Catálogo de Bienes Inmuebles, al momento de la capitalización del bien inmueble.</a:t>
            </a:r>
            <a:endParaRPr lang="es-MX" sz="1600" dirty="0">
              <a:solidFill>
                <a:srgbClr val="0070C0"/>
              </a:solidFill>
              <a:latin typeface="+mn-lt"/>
            </a:endParaRPr>
          </a:p>
        </p:txBody>
      </p:sp>
      <p:sp>
        <p:nvSpPr>
          <p:cNvPr id="7" name="6 Rectángulo redondeado"/>
          <p:cNvSpPr/>
          <p:nvPr/>
        </p:nvSpPr>
        <p:spPr>
          <a:xfrm>
            <a:off x="2475422" y="42531"/>
            <a:ext cx="5595379" cy="629392"/>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ES_tradnl" sz="2400" b="1" dirty="0" smtClean="0">
                <a:solidFill>
                  <a:schemeClr val="tx2"/>
                </a:solidFill>
                <a:latin typeface="Cambria" panose="02040503050406030204" pitchFamily="18" charset="0"/>
                <a:cs typeface="Arial" pitchFamily="34" charset="0"/>
              </a:rPr>
              <a:t>CATÁLOGO DE BIENES INMUEBLES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142852"/>
            <a:ext cx="8265226" cy="5090818"/>
          </a:xfrm>
          <a:prstGeom prst="rect">
            <a:avLst/>
          </a:prstGeom>
          <a:noFill/>
          <a:ln w="9525">
            <a:noFill/>
            <a:miter lim="800000"/>
            <a:headEnd/>
            <a:tailEnd/>
          </a:ln>
          <a:effectLst/>
        </p:spPr>
      </p:pic>
      <p:graphicFrame>
        <p:nvGraphicFramePr>
          <p:cNvPr id="3" name="2 Tabla"/>
          <p:cNvGraphicFramePr>
            <a:graphicFrameLocks noGrp="1"/>
          </p:cNvGraphicFramePr>
          <p:nvPr/>
        </p:nvGraphicFramePr>
        <p:xfrm>
          <a:off x="142504" y="5001776"/>
          <a:ext cx="7980218" cy="1879600"/>
        </p:xfrm>
        <a:graphic>
          <a:graphicData uri="http://schemas.openxmlformats.org/drawingml/2006/table">
            <a:tbl>
              <a:tblPr/>
              <a:tblGrid>
                <a:gridCol w="405776"/>
                <a:gridCol w="405773"/>
                <a:gridCol w="405774"/>
                <a:gridCol w="405774"/>
                <a:gridCol w="405774"/>
                <a:gridCol w="5951347"/>
              </a:tblGrid>
              <a:tr h="380892">
                <a:tc>
                  <a:txBody>
                    <a:bodyPr/>
                    <a:lstStyle/>
                    <a:p>
                      <a:pPr indent="182880" algn="just">
                        <a:lnSpc>
                          <a:spcPts val="1080"/>
                        </a:lnSpc>
                        <a:spcAft>
                          <a:spcPts val="430"/>
                        </a:spcAft>
                      </a:pPr>
                      <a:endParaRPr lang="es-MX" sz="1100" b="1" dirty="0" smtClean="0">
                        <a:latin typeface="Arial"/>
                        <a:ea typeface="Times New Roman"/>
                        <a:cs typeface="Arial"/>
                      </a:endParaRPr>
                    </a:p>
                    <a:p>
                      <a:pPr indent="182880" algn="just">
                        <a:lnSpc>
                          <a:spcPts val="1080"/>
                        </a:lnSpc>
                        <a:spcAft>
                          <a:spcPts val="430"/>
                        </a:spcAft>
                      </a:pPr>
                      <a:r>
                        <a:rPr lang="es-MX" sz="1100" b="1" dirty="0" smtClean="0">
                          <a:latin typeface="Arial"/>
                          <a:ea typeface="Times New Roman"/>
                          <a:cs typeface="Arial"/>
                        </a:rPr>
                        <a:t>03</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Aft>
                          <a:spcPts val="430"/>
                        </a:spcAft>
                      </a:pPr>
                      <a:r>
                        <a:rPr lang="es-MX" sz="1100" b="1" dirty="0">
                          <a:latin typeface="Arial"/>
                          <a:ea typeface="Times New Roman"/>
                          <a:cs typeface="Arial"/>
                        </a:rPr>
                        <a:t> </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Aft>
                          <a:spcPts val="430"/>
                        </a:spcAft>
                      </a:pPr>
                      <a:r>
                        <a:rPr lang="es-MX" sz="1100" b="1" dirty="0">
                          <a:latin typeface="Arial"/>
                          <a:ea typeface="Times New Roman"/>
                          <a:cs typeface="Arial"/>
                        </a:rPr>
                        <a:t> </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Aft>
                          <a:spcPts val="430"/>
                        </a:spcAft>
                      </a:pPr>
                      <a:r>
                        <a:rPr lang="es-MX" sz="1100" b="1" dirty="0">
                          <a:latin typeface="Arial"/>
                          <a:ea typeface="Times New Roman"/>
                          <a:cs typeface="Arial"/>
                        </a:rPr>
                        <a:t> </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Aft>
                          <a:spcPts val="430"/>
                        </a:spcAft>
                      </a:pPr>
                      <a:r>
                        <a:rPr lang="es-MX" sz="1100" b="1">
                          <a:latin typeface="Arial"/>
                          <a:ea typeface="Times New Roman"/>
                          <a:cs typeface="Arial"/>
                        </a:rPr>
                        <a:t> </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182880" algn="just">
                        <a:lnSpc>
                          <a:spcPts val="1080"/>
                        </a:lnSpc>
                        <a:spcAft>
                          <a:spcPts val="430"/>
                        </a:spcAft>
                      </a:pPr>
                      <a:endParaRPr lang="es-MX" sz="1100" b="1" dirty="0" smtClean="0">
                        <a:latin typeface="Arial"/>
                        <a:ea typeface="Times New Roman"/>
                        <a:cs typeface="Arial"/>
                      </a:endParaRPr>
                    </a:p>
                    <a:p>
                      <a:pPr indent="182880" algn="just">
                        <a:lnSpc>
                          <a:spcPts val="1080"/>
                        </a:lnSpc>
                        <a:spcAft>
                          <a:spcPts val="430"/>
                        </a:spcAft>
                      </a:pPr>
                      <a:r>
                        <a:rPr lang="es-MX" sz="1100" b="1" dirty="0" smtClean="0">
                          <a:latin typeface="Arial"/>
                          <a:ea typeface="Times New Roman"/>
                          <a:cs typeface="Arial"/>
                        </a:rPr>
                        <a:t>Edificios </a:t>
                      </a:r>
                      <a:r>
                        <a:rPr lang="es-MX" sz="1100" b="1" dirty="0">
                          <a:latin typeface="Arial"/>
                          <a:ea typeface="Times New Roman"/>
                          <a:cs typeface="Arial"/>
                        </a:rPr>
                        <a:t>no residenciales </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80892">
                <a:tc>
                  <a:txBody>
                    <a:bodyPr/>
                    <a:lstStyle/>
                    <a:p>
                      <a:pPr indent="182880" algn="just">
                        <a:lnSpc>
                          <a:spcPts val="1080"/>
                        </a:lnSpc>
                        <a:spcAft>
                          <a:spcPts val="430"/>
                        </a:spcAft>
                      </a:pPr>
                      <a:r>
                        <a:rPr lang="es-MX" sz="1100" dirty="0">
                          <a:latin typeface="Arial"/>
                          <a:ea typeface="Times New Roman"/>
                          <a:cs typeface="Arial"/>
                        </a:rPr>
                        <a:t> </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endParaRPr lang="es-MX" sz="1100" dirty="0" smtClean="0">
                        <a:latin typeface="Arial"/>
                        <a:ea typeface="Times New Roman"/>
                        <a:cs typeface="Arial"/>
                      </a:endParaRPr>
                    </a:p>
                    <a:p>
                      <a:pPr indent="182880" algn="just">
                        <a:lnSpc>
                          <a:spcPts val="1080"/>
                        </a:lnSpc>
                        <a:spcAft>
                          <a:spcPts val="430"/>
                        </a:spcAft>
                      </a:pPr>
                      <a:r>
                        <a:rPr lang="es-MX" sz="1100" dirty="0" smtClean="0">
                          <a:latin typeface="Arial"/>
                          <a:ea typeface="Times New Roman"/>
                          <a:cs typeface="Arial"/>
                        </a:rPr>
                        <a:t>01</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r>
                        <a:rPr lang="es-MX" sz="1100" dirty="0">
                          <a:latin typeface="Arial"/>
                          <a:ea typeface="Times New Roman"/>
                          <a:cs typeface="Arial"/>
                        </a:rPr>
                        <a:t> </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r>
                        <a:rPr lang="es-MX" sz="1100" dirty="0">
                          <a:latin typeface="Arial"/>
                          <a:ea typeface="Times New Roman"/>
                          <a:cs typeface="Arial"/>
                        </a:rPr>
                        <a:t> </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r>
                        <a:rPr lang="es-MX" sz="1100" dirty="0">
                          <a:latin typeface="Arial"/>
                          <a:ea typeface="Times New Roman"/>
                          <a:cs typeface="Arial"/>
                        </a:rPr>
                        <a:t> </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endParaRPr lang="es-MX" sz="1100" b="1" dirty="0" smtClean="0">
                        <a:latin typeface="Arial"/>
                        <a:ea typeface="Times New Roman"/>
                        <a:cs typeface="Arial"/>
                      </a:endParaRPr>
                    </a:p>
                    <a:p>
                      <a:pPr indent="182880" algn="just">
                        <a:lnSpc>
                          <a:spcPts val="1080"/>
                        </a:lnSpc>
                        <a:spcAft>
                          <a:spcPts val="430"/>
                        </a:spcAft>
                      </a:pPr>
                      <a:r>
                        <a:rPr lang="es-MX" sz="1100" b="1" dirty="0" smtClean="0">
                          <a:latin typeface="Arial"/>
                          <a:ea typeface="Times New Roman"/>
                          <a:cs typeface="Arial"/>
                        </a:rPr>
                        <a:t>Edificación </a:t>
                      </a:r>
                      <a:r>
                        <a:rPr lang="es-MX" sz="1100" b="1" dirty="0">
                          <a:latin typeface="Arial"/>
                          <a:ea typeface="Times New Roman"/>
                          <a:cs typeface="Arial"/>
                        </a:rPr>
                        <a:t>de naves y plantas industriales, excepto su administración y supervisión</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0892">
                <a:tc>
                  <a:txBody>
                    <a:bodyPr/>
                    <a:lstStyle/>
                    <a:p>
                      <a:pPr indent="182880" algn="just">
                        <a:lnSpc>
                          <a:spcPts val="1080"/>
                        </a:lnSpc>
                        <a:spcAft>
                          <a:spcPts val="430"/>
                        </a:spcAft>
                      </a:pPr>
                      <a:r>
                        <a:rPr lang="es-MX" sz="1100" dirty="0">
                          <a:latin typeface="Arial"/>
                          <a:ea typeface="Times New Roman"/>
                          <a:cs typeface="Arial"/>
                        </a:rPr>
                        <a:t> </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r>
                        <a:rPr lang="es-MX" sz="1100">
                          <a:latin typeface="Arial"/>
                          <a:ea typeface="Times New Roman"/>
                          <a:cs typeface="Arial"/>
                        </a:rPr>
                        <a:t> </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endParaRPr lang="es-MX" sz="1100" dirty="0" smtClean="0">
                        <a:latin typeface="Arial"/>
                        <a:ea typeface="Times New Roman"/>
                        <a:cs typeface="Arial"/>
                      </a:endParaRPr>
                    </a:p>
                    <a:p>
                      <a:pPr indent="182880" algn="just">
                        <a:lnSpc>
                          <a:spcPts val="1080"/>
                        </a:lnSpc>
                        <a:spcAft>
                          <a:spcPts val="430"/>
                        </a:spcAft>
                      </a:pPr>
                      <a:r>
                        <a:rPr lang="es-MX" sz="1100" dirty="0" smtClean="0">
                          <a:latin typeface="Arial"/>
                          <a:ea typeface="Times New Roman"/>
                          <a:cs typeface="Arial"/>
                        </a:rPr>
                        <a:t>01</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r>
                        <a:rPr lang="es-MX" sz="1100">
                          <a:latin typeface="Arial"/>
                          <a:ea typeface="Times New Roman"/>
                          <a:cs typeface="Arial"/>
                        </a:rPr>
                        <a:t> </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r>
                        <a:rPr lang="es-MX" sz="1100">
                          <a:latin typeface="Arial"/>
                          <a:ea typeface="Times New Roman"/>
                          <a:cs typeface="Arial"/>
                        </a:rPr>
                        <a:t> </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indent="182880" algn="just">
                        <a:lnSpc>
                          <a:spcPts val="1080"/>
                        </a:lnSpc>
                        <a:spcAft>
                          <a:spcPts val="430"/>
                        </a:spcAft>
                      </a:pPr>
                      <a:endParaRPr lang="es-MX" sz="1100" dirty="0" smtClean="0">
                        <a:latin typeface="Arial"/>
                        <a:ea typeface="Times New Roman"/>
                        <a:cs typeface="Arial"/>
                      </a:endParaRPr>
                    </a:p>
                    <a:p>
                      <a:pPr indent="182880" algn="just">
                        <a:lnSpc>
                          <a:spcPts val="1080"/>
                        </a:lnSpc>
                        <a:spcAft>
                          <a:spcPts val="430"/>
                        </a:spcAft>
                      </a:pPr>
                      <a:r>
                        <a:rPr lang="es-MX" sz="1100" dirty="0" smtClean="0">
                          <a:latin typeface="Arial"/>
                          <a:ea typeface="Times New Roman"/>
                          <a:cs typeface="Arial"/>
                        </a:rPr>
                        <a:t>Agroindustrias</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80892">
                <a:tc>
                  <a:txBody>
                    <a:bodyPr/>
                    <a:lstStyle/>
                    <a:p>
                      <a:pPr indent="182880" algn="just">
                        <a:lnSpc>
                          <a:spcPts val="1080"/>
                        </a:lnSpc>
                        <a:spcAft>
                          <a:spcPts val="430"/>
                        </a:spcAft>
                      </a:pPr>
                      <a:r>
                        <a:rPr lang="es-MX" sz="1100">
                          <a:latin typeface="Arial"/>
                          <a:ea typeface="Times New Roman"/>
                          <a:cs typeface="Arial"/>
                        </a:rPr>
                        <a:t> </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430"/>
                        </a:spcAft>
                      </a:pPr>
                      <a:r>
                        <a:rPr lang="es-MX" sz="1100">
                          <a:latin typeface="Arial"/>
                          <a:ea typeface="Times New Roman"/>
                          <a:cs typeface="Arial"/>
                        </a:rPr>
                        <a:t> </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430"/>
                        </a:spcAft>
                      </a:pPr>
                      <a:r>
                        <a:rPr lang="es-MX" sz="1100">
                          <a:latin typeface="Arial"/>
                          <a:ea typeface="Times New Roman"/>
                          <a:cs typeface="Arial"/>
                        </a:rPr>
                        <a:t> </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430"/>
                        </a:spcAft>
                      </a:pPr>
                      <a:endParaRPr lang="es-MX" sz="1100" dirty="0" smtClean="0">
                        <a:latin typeface="Arial"/>
                        <a:ea typeface="Times New Roman"/>
                        <a:cs typeface="Arial"/>
                      </a:endParaRPr>
                    </a:p>
                    <a:p>
                      <a:pPr indent="182880" algn="just">
                        <a:lnSpc>
                          <a:spcPts val="1080"/>
                        </a:lnSpc>
                        <a:spcAft>
                          <a:spcPts val="430"/>
                        </a:spcAft>
                      </a:pPr>
                      <a:r>
                        <a:rPr lang="es-MX" sz="1100" dirty="0" smtClean="0">
                          <a:latin typeface="Arial"/>
                          <a:ea typeface="Times New Roman"/>
                          <a:cs typeface="Arial"/>
                        </a:rPr>
                        <a:t>01</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430"/>
                        </a:spcAft>
                      </a:pPr>
                      <a:r>
                        <a:rPr lang="es-MX" sz="1100">
                          <a:latin typeface="Arial"/>
                          <a:ea typeface="Times New Roman"/>
                          <a:cs typeface="Arial"/>
                        </a:rPr>
                        <a:t> </a:t>
                      </a:r>
                      <a:endParaRPr lang="es-MX" sz="11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182880" algn="just">
                        <a:lnSpc>
                          <a:spcPts val="1080"/>
                        </a:lnSpc>
                        <a:spcAft>
                          <a:spcPts val="430"/>
                        </a:spcAft>
                      </a:pPr>
                      <a:endParaRPr lang="es-MX" sz="1100" dirty="0" smtClean="0">
                        <a:latin typeface="Arial"/>
                        <a:ea typeface="Times New Roman"/>
                        <a:cs typeface="Arial"/>
                      </a:endParaRPr>
                    </a:p>
                    <a:p>
                      <a:pPr indent="182880" algn="just">
                        <a:lnSpc>
                          <a:spcPts val="1080"/>
                        </a:lnSpc>
                        <a:spcAft>
                          <a:spcPts val="430"/>
                        </a:spcAft>
                      </a:pPr>
                      <a:r>
                        <a:rPr lang="es-MX" sz="1100" dirty="0" smtClean="0">
                          <a:latin typeface="Arial"/>
                          <a:ea typeface="Times New Roman"/>
                          <a:cs typeface="Arial"/>
                        </a:rPr>
                        <a:t>Granjas</a:t>
                      </a:r>
                      <a:endParaRPr lang="es-MX" sz="11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215736" y="585596"/>
            <a:ext cx="5746173" cy="3416320"/>
          </a:xfrm>
          <a:prstGeom prst="rect">
            <a:avLst/>
          </a:prstGeom>
        </p:spPr>
        <p:txBody>
          <a:bodyPr wrap="square">
            <a:spAutoFit/>
          </a:bodyPr>
          <a:lstStyle/>
          <a:p>
            <a:pPr algn="ctr">
              <a:defRPr/>
            </a:pPr>
            <a:r>
              <a:rPr lang="es-MX" sz="3600" b="1" dirty="0" smtClean="0">
                <a:ln w="11430"/>
                <a:solidFill>
                  <a:schemeClr val="tx2">
                    <a:lumMod val="50000"/>
                  </a:schemeClr>
                </a:solidFill>
                <a:effectLst>
                  <a:glow rad="101600">
                    <a:schemeClr val="accent1">
                      <a:satMod val="175000"/>
                      <a:alpha val="40000"/>
                    </a:schemeClr>
                  </a:glow>
                </a:effectLst>
                <a:latin typeface="Cambria" panose="02040503050406030204" pitchFamily="18" charset="0"/>
              </a:rPr>
              <a:t>TEMA II</a:t>
            </a:r>
            <a:r>
              <a:rPr lang="es-MX"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effectLst>
                <a:latin typeface="Cambria" panose="02040503050406030204" pitchFamily="18" charset="0"/>
              </a:rPr>
              <a:t> </a:t>
            </a:r>
          </a:p>
          <a:p>
            <a:pPr algn="ctr">
              <a:defRPr/>
            </a:pPr>
            <a:endParaRPr lang="es-MX"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effectLst>
              <a:latin typeface="Cambria" panose="02040503050406030204" pitchFamily="18" charset="0"/>
            </a:endParaRPr>
          </a:p>
          <a:p>
            <a:pPr algn="ctr"/>
            <a:r>
              <a:rPr lang="es-MX" sz="3600" b="1" dirty="0" smtClean="0">
                <a:solidFill>
                  <a:schemeClr val="tx2">
                    <a:lumMod val="50000"/>
                  </a:schemeClr>
                </a:solidFill>
                <a:effectLst>
                  <a:glow rad="101600">
                    <a:schemeClr val="accent1">
                      <a:satMod val="175000"/>
                      <a:alpha val="40000"/>
                    </a:schemeClr>
                  </a:glow>
                </a:effectLst>
                <a:latin typeface="Cambria" panose="02040503050406030204" pitchFamily="18" charset="0"/>
              </a:rPr>
              <a:t>MUEBLES E INMUEBLES QUE DEBEN REGISTRARSE EN CUENTAS DE ORDEN</a:t>
            </a:r>
          </a:p>
          <a:p>
            <a:pPr algn="ctr"/>
            <a:endParaRPr lang="es-MX" sz="3600" b="1" dirty="0" smtClean="0">
              <a:solidFill>
                <a:schemeClr val="tx2">
                  <a:lumMod val="50000"/>
                </a:schemeClr>
              </a:solidFill>
              <a:effectLst>
                <a:glow rad="101600">
                  <a:schemeClr val="accent1">
                    <a:satMod val="175000"/>
                    <a:alpha val="40000"/>
                  </a:schemeClr>
                </a:glow>
              </a:effectLst>
              <a:latin typeface="Cambria" panose="02040503050406030204" pitchFamily="18" charset="0"/>
            </a:endParaRPr>
          </a:p>
        </p:txBody>
      </p:sp>
      <p:pic>
        <p:nvPicPr>
          <p:cNvPr id="8" name="Imagen 7"/>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407726" y="5012406"/>
            <a:ext cx="2552002" cy="1429121"/>
          </a:xfrm>
          <a:prstGeom prst="rect">
            <a:avLst/>
          </a:prstGeom>
        </p:spPr>
      </p:pic>
      <p:pic>
        <p:nvPicPr>
          <p:cNvPr id="9" name="Imagen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1370" y="5012406"/>
            <a:ext cx="2679602" cy="1429121"/>
          </a:xfrm>
          <a:prstGeom prst="rect">
            <a:avLst/>
          </a:prstGeom>
        </p:spPr>
      </p:pic>
      <p:pic>
        <p:nvPicPr>
          <p:cNvPr id="10" name="Imagen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601127" y="5012406"/>
            <a:ext cx="1833318" cy="1429121"/>
          </a:xfrm>
          <a:prstGeom prst="rect">
            <a:avLst/>
          </a:prstGeom>
        </p:spPr>
      </p:pic>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contenido"/>
          <p:cNvSpPr>
            <a:spLocks noGrp="1"/>
          </p:cNvSpPr>
          <p:nvPr>
            <p:ph sz="half" idx="1"/>
          </p:nvPr>
        </p:nvSpPr>
        <p:spPr>
          <a:xfrm>
            <a:off x="304800" y="2057401"/>
            <a:ext cx="7715250" cy="2990850"/>
          </a:xfrm>
        </p:spPr>
        <p:txBody>
          <a:bodyPr>
            <a:noAutofit/>
          </a:bodyPr>
          <a:lstStyle/>
          <a:p>
            <a:pPr>
              <a:buNone/>
            </a:pPr>
            <a:r>
              <a:rPr lang="es-MX" sz="2400" dirty="0" smtClean="0"/>
              <a:t>Bienes (Muebles e Inmuebles):</a:t>
            </a:r>
          </a:p>
          <a:p>
            <a:r>
              <a:rPr lang="es-MX" sz="2400" dirty="0" smtClean="0"/>
              <a:t>Monumentos arqueológicos</a:t>
            </a:r>
          </a:p>
          <a:p>
            <a:r>
              <a:rPr lang="es-MX" sz="2400" dirty="0" smtClean="0"/>
              <a:t>Artísticos</a:t>
            </a:r>
          </a:p>
          <a:p>
            <a:r>
              <a:rPr lang="es-MX" sz="2400" dirty="0" smtClean="0"/>
              <a:t>Históricos</a:t>
            </a:r>
          </a:p>
          <a:p>
            <a:pPr>
              <a:buNone/>
            </a:pPr>
            <a:endParaRPr lang="es-MX" sz="2400" dirty="0" smtClean="0"/>
          </a:p>
          <a:p>
            <a:pPr>
              <a:buNone/>
            </a:pPr>
            <a:endParaRPr lang="es-MX" sz="2400" dirty="0" smtClean="0"/>
          </a:p>
          <a:p>
            <a:r>
              <a:rPr lang="es-MX" sz="2400" dirty="0" smtClean="0"/>
              <a:t>Bienes recibidos en concesión y en comodato</a:t>
            </a:r>
          </a:p>
        </p:txBody>
      </p:sp>
      <p:sp>
        <p:nvSpPr>
          <p:cNvPr id="8" name="2 Marcador de texto"/>
          <p:cNvSpPr txBox="1">
            <a:spLocks/>
          </p:cNvSpPr>
          <p:nvPr/>
        </p:nvSpPr>
        <p:spPr>
          <a:xfrm>
            <a:off x="169716" y="285751"/>
            <a:ext cx="7820891" cy="571499"/>
          </a:xfrm>
          <a:prstGeom prst="rect">
            <a:avLst/>
          </a:prstGeom>
          <a:solidFill>
            <a:schemeClr val="tx2">
              <a:lumMod val="20000"/>
              <a:lumOff val="80000"/>
            </a:schemeClr>
          </a:solidFill>
        </p:spPr>
        <p:txBody>
          <a:bodyPr vert="horz" anchor="t">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lang="es-MX" sz="2800" b="1" dirty="0" smtClean="0">
                <a:solidFill>
                  <a:schemeClr val="tx2"/>
                </a:solidFill>
                <a:latin typeface="Cambria" panose="02040503050406030204" pitchFamily="18" charset="0"/>
                <a:cs typeface="+mn-cs"/>
              </a:rPr>
              <a:t>BIENES A REGISTRAR EN CUENTAS DE ORDEN</a:t>
            </a:r>
            <a:endParaRPr lang="es-MX" sz="2800" b="1" dirty="0">
              <a:solidFill>
                <a:schemeClr val="tx2"/>
              </a:solidFill>
              <a:latin typeface="Cambria" panose="02040503050406030204" pitchFamily="18" charset="0"/>
              <a:cs typeface="+mn-cs"/>
            </a:endParaRPr>
          </a:p>
        </p:txBody>
      </p:sp>
      <p:sp>
        <p:nvSpPr>
          <p:cNvPr id="9" name="2 Marcador de texto"/>
          <p:cNvSpPr txBox="1">
            <a:spLocks/>
          </p:cNvSpPr>
          <p:nvPr/>
        </p:nvSpPr>
        <p:spPr>
          <a:xfrm>
            <a:off x="445008" y="1390650"/>
            <a:ext cx="3520440" cy="677863"/>
          </a:xfrm>
          <a:prstGeom prst="rect">
            <a:avLst/>
          </a:prstGeom>
          <a:noFill/>
        </p:spPr>
        <p:txBody>
          <a:bodyPr vert="horz" anchor="t">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800" b="0" i="0" u="none" strike="noStrike" kern="1200" cap="none" spc="0" normalizeH="0" baseline="0" noProof="0" dirty="0" smtClean="0">
                <a:ln>
                  <a:noFill/>
                </a:ln>
                <a:solidFill>
                  <a:schemeClr val="tx2"/>
                </a:solidFill>
                <a:effectLst/>
                <a:uLnTx/>
                <a:uFillTx/>
                <a:latin typeface="+mn-lt"/>
                <a:ea typeface="+mn-ea"/>
                <a:cs typeface="+mn-cs"/>
              </a:rPr>
              <a:t>Lineamientos CONAC</a:t>
            </a: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2 Marcador de texto"/>
          <p:cNvSpPr txBox="1">
            <a:spLocks/>
          </p:cNvSpPr>
          <p:nvPr/>
        </p:nvSpPr>
        <p:spPr>
          <a:xfrm>
            <a:off x="406908" y="4038600"/>
            <a:ext cx="7594092" cy="677863"/>
          </a:xfrm>
          <a:prstGeom prst="rect">
            <a:avLst/>
          </a:prstGeom>
          <a:noFill/>
        </p:spPr>
        <p:txBody>
          <a:bodyPr vert="horz" anchor="t">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800" b="0" i="0" u="none" strike="noStrike" kern="1200" cap="none" spc="0" normalizeH="0" baseline="0" noProof="0" dirty="0" smtClean="0">
                <a:ln>
                  <a:noFill/>
                </a:ln>
                <a:solidFill>
                  <a:schemeClr val="tx2"/>
                </a:solidFill>
                <a:effectLst/>
                <a:uLnTx/>
                <a:uFillTx/>
                <a:latin typeface="+mn-lt"/>
                <a:ea typeface="+mn-ea"/>
                <a:cs typeface="+mn-cs"/>
              </a:rPr>
              <a:t>Manual de Contabilidad Gubernamental</a:t>
            </a: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6 Marcador de número de diapositiva"/>
          <p:cNvSpPr>
            <a:spLocks noGrp="1"/>
          </p:cNvSpPr>
          <p:nvPr>
            <p:ph type="sldNum" sz="quarter" idx="12"/>
          </p:nvPr>
        </p:nvSpPr>
        <p:spPr/>
        <p:txBody>
          <a:bodyPr/>
          <a:lstStyle/>
          <a:p>
            <a:pPr>
              <a:defRPr/>
            </a:pPr>
            <a:fld id="{E6C44CD9-E08B-4A7E-A003-60693DF6F224}" type="slidenum">
              <a:rPr lang="es-MX" smtClean="0"/>
              <a:pPr>
                <a:defRPr/>
              </a:pPr>
              <a:t>33</a:t>
            </a:fld>
            <a:endParaRPr lang="es-MX"/>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 xmlns:p14="http://schemas.microsoft.com/office/powerpoint/2010/main" val="2906513433"/>
              </p:ext>
            </p:extLst>
          </p:nvPr>
        </p:nvGraphicFramePr>
        <p:xfrm>
          <a:off x="0" y="882871"/>
          <a:ext cx="8122722" cy="5533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Rectángulo"/>
          <p:cNvSpPr/>
          <p:nvPr/>
        </p:nvSpPr>
        <p:spPr>
          <a:xfrm>
            <a:off x="1813034" y="6463863"/>
            <a:ext cx="6012669" cy="276999"/>
          </a:xfrm>
          <a:prstGeom prst="rect">
            <a:avLst/>
          </a:prstGeom>
        </p:spPr>
        <p:txBody>
          <a:bodyPr wrap="square">
            <a:spAutoFit/>
          </a:bodyPr>
          <a:lstStyle/>
          <a:p>
            <a:pPr algn="r"/>
            <a:r>
              <a:rPr lang="es-ES" sz="1200" b="1" dirty="0" smtClean="0">
                <a:latin typeface="+mn-lt"/>
              </a:rPr>
              <a:t>Ley Federal sobre Monumentos y Zonas Arqueológicos, Artísticos e Históricos</a:t>
            </a:r>
            <a:endParaRPr lang="es-ES" sz="1200" b="1" dirty="0">
              <a:latin typeface="+mn-lt"/>
            </a:endParaRPr>
          </a:p>
        </p:txBody>
      </p:sp>
      <p:sp>
        <p:nvSpPr>
          <p:cNvPr id="11" name="10 Rectángulo redondeado"/>
          <p:cNvSpPr/>
          <p:nvPr/>
        </p:nvSpPr>
        <p:spPr>
          <a:xfrm>
            <a:off x="701745" y="0"/>
            <a:ext cx="6637283" cy="835572"/>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400" b="1" dirty="0" smtClean="0">
                <a:solidFill>
                  <a:schemeClr val="tx2"/>
                </a:solidFill>
                <a:latin typeface="Cambria" panose="02040503050406030204" pitchFamily="18" charset="0"/>
                <a:cs typeface="Arial" pitchFamily="34" charset="0"/>
              </a:rPr>
              <a:t>BIENES QUE DEBEN REGISTRARSE EN CUENTAS DE ORDEN</a:t>
            </a:r>
          </a:p>
        </p:txBody>
      </p:sp>
      <p:sp>
        <p:nvSpPr>
          <p:cNvPr id="13" name="12 Rectángulo redondeado"/>
          <p:cNvSpPr/>
          <p:nvPr/>
        </p:nvSpPr>
        <p:spPr>
          <a:xfrm>
            <a:off x="0" y="1009710"/>
            <a:ext cx="1828799" cy="141889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Arqueológicos</a:t>
            </a:r>
            <a:endParaRPr lang="es-ES" b="1" dirty="0">
              <a:solidFill>
                <a:schemeClr val="tx1"/>
              </a:solidFill>
            </a:endParaRPr>
          </a:p>
        </p:txBody>
      </p:sp>
      <p:sp>
        <p:nvSpPr>
          <p:cNvPr id="14" name="13 Rectángulo redondeado"/>
          <p:cNvSpPr/>
          <p:nvPr/>
        </p:nvSpPr>
        <p:spPr>
          <a:xfrm>
            <a:off x="20783" y="2890285"/>
            <a:ext cx="1828799" cy="1346160"/>
          </a:xfrm>
          <a:prstGeom prst="roundRect">
            <a:avLst/>
          </a:prstGeom>
          <a:blipFill>
            <a:blip r:embed="rId6" cstate="print"/>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Artísticos</a:t>
            </a:r>
            <a:endParaRPr lang="es-ES" b="1" dirty="0">
              <a:solidFill>
                <a:schemeClr val="tx1"/>
              </a:solidFill>
            </a:endParaRPr>
          </a:p>
        </p:txBody>
      </p:sp>
      <p:sp>
        <p:nvSpPr>
          <p:cNvPr id="15" name="14 Rectángulo redondeado"/>
          <p:cNvSpPr/>
          <p:nvPr/>
        </p:nvSpPr>
        <p:spPr>
          <a:xfrm>
            <a:off x="1" y="4698125"/>
            <a:ext cx="1844565" cy="1576551"/>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Históricos</a:t>
            </a:r>
            <a:endParaRPr lang="es-ES" b="1" dirty="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807011"/>
          </a:xfrm>
        </p:spPr>
        <p:txBody>
          <a:bodyPr>
            <a:normAutofit fontScale="90000"/>
          </a:bodyPr>
          <a:lstStyle/>
          <a:p>
            <a:r>
              <a:rPr lang="es-MX" dirty="0" smtClean="0"/>
              <a:t>Zona arqueológica la quemada</a:t>
            </a:r>
            <a:endParaRPr lang="es-MX" dirty="0"/>
          </a:p>
        </p:txBody>
      </p:sp>
      <p:sp>
        <p:nvSpPr>
          <p:cNvPr id="5" name="4 Marcador de número de diapositiva"/>
          <p:cNvSpPr>
            <a:spLocks noGrp="1"/>
          </p:cNvSpPr>
          <p:nvPr>
            <p:ph type="sldNum" sz="quarter" idx="12"/>
          </p:nvPr>
        </p:nvSpPr>
        <p:spPr/>
        <p:txBody>
          <a:bodyPr/>
          <a:lstStyle/>
          <a:p>
            <a:pPr>
              <a:defRPr/>
            </a:pPr>
            <a:fld id="{E6C44CD9-E08B-4A7E-A003-60693DF6F224}" type="slidenum">
              <a:rPr lang="es-MX" smtClean="0"/>
              <a:pPr>
                <a:defRPr/>
              </a:pPr>
              <a:t>35</a:t>
            </a:fld>
            <a:endParaRPr lang="es-MX" dirty="0"/>
          </a:p>
        </p:txBody>
      </p:sp>
      <p:pic>
        <p:nvPicPr>
          <p:cNvPr id="1026" name="Picture 2" descr="C:\Users\mestradai\Pictures\P160LAQUEMADA.jpg"/>
          <p:cNvPicPr>
            <a:picLocks noGrp="1" noChangeAspect="1" noChangeArrowheads="1"/>
          </p:cNvPicPr>
          <p:nvPr>
            <p:ph sz="half" idx="1"/>
          </p:nvPr>
        </p:nvPicPr>
        <p:blipFill>
          <a:blip r:embed="rId2"/>
          <a:srcRect/>
          <a:stretch>
            <a:fillRect/>
          </a:stretch>
        </p:blipFill>
        <p:spPr bwMode="auto">
          <a:xfrm>
            <a:off x="489098" y="1637413"/>
            <a:ext cx="3521075" cy="4561367"/>
          </a:xfrm>
          <a:prstGeom prst="rect">
            <a:avLst/>
          </a:prstGeom>
          <a:noFill/>
        </p:spPr>
      </p:pic>
      <p:pic>
        <p:nvPicPr>
          <p:cNvPr id="1027" name="Picture 3" descr="C:\Users\mestradai\Pictures\images (1).jpg"/>
          <p:cNvPicPr>
            <a:picLocks noGrp="1" noChangeAspect="1" noChangeArrowheads="1"/>
          </p:cNvPicPr>
          <p:nvPr>
            <p:ph sz="half" idx="2"/>
          </p:nvPr>
        </p:nvPicPr>
        <p:blipFill>
          <a:blip r:embed="rId3"/>
          <a:srcRect/>
          <a:stretch>
            <a:fillRect/>
          </a:stretch>
        </p:blipFill>
        <p:spPr bwMode="auto">
          <a:xfrm>
            <a:off x="4348716" y="1701208"/>
            <a:ext cx="3253563" cy="450820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26217" y="3803508"/>
          <a:ext cx="7725104" cy="32634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10 Rectángulo redondeado"/>
          <p:cNvSpPr/>
          <p:nvPr/>
        </p:nvSpPr>
        <p:spPr>
          <a:xfrm>
            <a:off x="723010" y="42530"/>
            <a:ext cx="6637283" cy="835572"/>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400" b="1" dirty="0" smtClean="0">
                <a:solidFill>
                  <a:schemeClr val="tx2"/>
                </a:solidFill>
                <a:latin typeface="Cambria" panose="02040503050406030204" pitchFamily="18" charset="0"/>
                <a:cs typeface="Arial" pitchFamily="34" charset="0"/>
              </a:rPr>
              <a:t>INMUEBLES QUE DEBEN REGISTRARSE EN CUENTAS DE ORDEN</a:t>
            </a:r>
          </a:p>
        </p:txBody>
      </p:sp>
      <p:sp>
        <p:nvSpPr>
          <p:cNvPr id="13" name="12 Rectángulo redondeado"/>
          <p:cNvSpPr/>
          <p:nvPr/>
        </p:nvSpPr>
        <p:spPr>
          <a:xfrm>
            <a:off x="327379" y="4210050"/>
            <a:ext cx="1730022" cy="1561765"/>
          </a:xfrm>
          <a:prstGeom prst="roundRect">
            <a:avLst/>
          </a:prstGeom>
          <a:solidFill>
            <a:schemeClr val="accent4">
              <a:lumMod val="5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Bienes en Comodato</a:t>
            </a:r>
            <a:endParaRPr lang="es-ES" b="1" dirty="0">
              <a:solidFill>
                <a:schemeClr val="tx1"/>
              </a:solidFill>
            </a:endParaRPr>
          </a:p>
        </p:txBody>
      </p:sp>
      <p:grpSp>
        <p:nvGrpSpPr>
          <p:cNvPr id="6" name="5 Grupo"/>
          <p:cNvGrpSpPr/>
          <p:nvPr/>
        </p:nvGrpSpPr>
        <p:grpSpPr>
          <a:xfrm>
            <a:off x="284145" y="1063271"/>
            <a:ext cx="7725104" cy="2318989"/>
            <a:chOff x="0" y="21277"/>
            <a:chExt cx="7725104" cy="3011196"/>
          </a:xfrm>
        </p:grpSpPr>
        <p:sp>
          <p:nvSpPr>
            <p:cNvPr id="7" name="6 Rectángulo redondeado"/>
            <p:cNvSpPr/>
            <p:nvPr/>
          </p:nvSpPr>
          <p:spPr>
            <a:xfrm>
              <a:off x="0" y="21277"/>
              <a:ext cx="7725104" cy="3011196"/>
            </a:xfrm>
            <a:prstGeom prst="roundRect">
              <a:avLst>
                <a:gd name="adj" fmla="val 10000"/>
              </a:avLst>
            </a:prstGeom>
            <a:noFill/>
            <a:ln>
              <a:solidFill>
                <a:schemeClr val="bg2">
                  <a:lumMod val="50000"/>
                </a:schemeClr>
              </a:solid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8 Rectángulo"/>
            <p:cNvSpPr/>
            <p:nvPr/>
          </p:nvSpPr>
          <p:spPr>
            <a:xfrm>
              <a:off x="1871367" y="21277"/>
              <a:ext cx="5853737" cy="30111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MX" sz="2000" b="1" kern="1200" dirty="0" smtClean="0">
                  <a:solidFill>
                    <a:schemeClr val="tx2">
                      <a:lumMod val="50000"/>
                    </a:schemeClr>
                  </a:solidFill>
                </a:rPr>
                <a:t>Los bienes en Concesión  son  </a:t>
              </a:r>
              <a:r>
                <a:rPr lang="es-MX" sz="2000" b="1" dirty="0" smtClean="0">
                  <a:solidFill>
                    <a:schemeClr val="tx2">
                      <a:lumMod val="50000"/>
                    </a:schemeClr>
                  </a:solidFill>
                </a:rPr>
                <a:t>los </a:t>
              </a:r>
              <a:r>
                <a:rPr lang="es-MX" sz="2000" b="1" kern="1200" dirty="0" smtClean="0">
                  <a:solidFill>
                    <a:schemeClr val="tx2">
                      <a:lumMod val="50000"/>
                    </a:schemeClr>
                  </a:solidFill>
                </a:rPr>
                <a:t>recibidos por el ente publico mediante contrato en el cual una de las partes (concedente) entrega a otro (concesionario) un bien destinado al servicio o uso publico.</a:t>
              </a:r>
              <a:endParaRPr lang="es-MX" sz="3200" b="1" kern="1200" dirty="0">
                <a:solidFill>
                  <a:schemeClr val="tx2">
                    <a:lumMod val="50000"/>
                  </a:schemeClr>
                </a:solidFill>
              </a:endParaRPr>
            </a:p>
          </p:txBody>
        </p:sp>
      </p:grpSp>
      <p:sp>
        <p:nvSpPr>
          <p:cNvPr id="10" name="9 Rectángulo redondeado"/>
          <p:cNvSpPr/>
          <p:nvPr/>
        </p:nvSpPr>
        <p:spPr>
          <a:xfrm>
            <a:off x="392504" y="1360985"/>
            <a:ext cx="1706098" cy="1602094"/>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rPr>
              <a:t>Bienes en Concesión</a:t>
            </a:r>
            <a:endParaRPr lang="es-ES" b="1" dirty="0">
              <a:solidFill>
                <a:schemeClr val="tx1"/>
              </a:solidFill>
            </a:endParaRPr>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80607" y="1723716"/>
            <a:ext cx="7239000" cy="4429434"/>
          </a:xfrm>
        </p:spPr>
        <p:txBody>
          <a:bodyPr>
            <a:normAutofit/>
          </a:bodyPr>
          <a:lstStyle/>
          <a:p>
            <a:pPr>
              <a:buNone/>
            </a:pPr>
            <a:r>
              <a:rPr lang="es-MX" dirty="0" smtClean="0"/>
              <a:t>Plan de Cuentas</a:t>
            </a:r>
          </a:p>
          <a:p>
            <a:pPr>
              <a:buNone/>
            </a:pPr>
            <a:endParaRPr lang="es-MX" sz="2000" dirty="0" smtClean="0"/>
          </a:p>
          <a:p>
            <a:pPr marL="1208532" lvl="2" indent="-723900">
              <a:buNone/>
            </a:pPr>
            <a:r>
              <a:rPr lang="es-MX" dirty="0" smtClean="0"/>
              <a:t>Cuentas de Orden</a:t>
            </a:r>
          </a:p>
          <a:p>
            <a:pPr marL="1208532" lvl="2" indent="-723900">
              <a:buNone/>
            </a:pPr>
            <a:r>
              <a:rPr lang="es-MX" dirty="0" smtClean="0"/>
              <a:t>     761 Bienes Bajo Contrato de Concesión</a:t>
            </a:r>
          </a:p>
          <a:p>
            <a:pPr marL="1208532" lvl="2" indent="-723900">
              <a:buNone/>
            </a:pPr>
            <a:r>
              <a:rPr lang="es-MX" dirty="0" smtClean="0"/>
              <a:t>     763 Bienes Bajo Contrato de Comodato</a:t>
            </a:r>
          </a:p>
          <a:p>
            <a:pPr marL="1208532" lvl="2" indent="-723900">
              <a:buNone/>
            </a:pPr>
            <a:r>
              <a:rPr lang="es-MX" dirty="0" smtClean="0"/>
              <a:t>     7.X.1 Bienes Arqueológicos en Custodia</a:t>
            </a:r>
          </a:p>
          <a:p>
            <a:pPr marL="1208532" lvl="2" indent="-723900">
              <a:buNone/>
            </a:pPr>
            <a:r>
              <a:rPr lang="es-MX" dirty="0" smtClean="0"/>
              <a:t>     7.X.3 Bienes Artísticos en Custodia</a:t>
            </a:r>
          </a:p>
          <a:p>
            <a:pPr marL="1208532" lvl="2" indent="-723900">
              <a:buNone/>
            </a:pPr>
            <a:r>
              <a:rPr lang="es-MX" sz="2000" dirty="0" smtClean="0"/>
              <a:t>     7.X.5 Bienes Históricos en Custodia</a:t>
            </a:r>
          </a:p>
        </p:txBody>
      </p:sp>
      <p:sp>
        <p:nvSpPr>
          <p:cNvPr id="5" name="3 Marcador de contenido"/>
          <p:cNvSpPr txBox="1">
            <a:spLocks/>
          </p:cNvSpPr>
          <p:nvPr/>
        </p:nvSpPr>
        <p:spPr>
          <a:xfrm>
            <a:off x="729098" y="4410298"/>
            <a:ext cx="7239000" cy="180000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MX"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v"/>
              <a:tabLst/>
              <a:defRPr/>
            </a:pPr>
            <a:r>
              <a:rPr lang="es-MX" sz="2000" dirty="0" smtClean="0">
                <a:latin typeface="+mn-lt"/>
                <a:cs typeface="+mn-cs"/>
              </a:rPr>
              <a:t>Valor Simbólico. Una unidad monetaria (un peso)</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pitchFamily="2" charset="2"/>
              <a:buChar char="v"/>
              <a:tabLst/>
              <a:defRPr/>
            </a:pPr>
            <a:r>
              <a:rPr lang="es-MX" sz="2000" dirty="0" smtClean="0">
                <a:latin typeface="+mn-lt"/>
                <a:cs typeface="+mn-cs"/>
              </a:rPr>
              <a:t>Valuación que determine el ente publico.</a:t>
            </a:r>
          </a:p>
        </p:txBody>
      </p:sp>
      <p:sp>
        <p:nvSpPr>
          <p:cNvPr id="6" name="5 Abrir llave"/>
          <p:cNvSpPr/>
          <p:nvPr/>
        </p:nvSpPr>
        <p:spPr>
          <a:xfrm>
            <a:off x="985407" y="3695700"/>
            <a:ext cx="571500" cy="1009650"/>
          </a:xfrm>
          <a:prstGeom prst="leftBrace">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s-MX"/>
          </a:p>
        </p:txBody>
      </p:sp>
      <p:cxnSp>
        <p:nvCxnSpPr>
          <p:cNvPr id="14" name="13 Conector angular"/>
          <p:cNvCxnSpPr/>
          <p:nvPr/>
        </p:nvCxnSpPr>
        <p:spPr>
          <a:xfrm rot="5400000">
            <a:off x="349559" y="4655401"/>
            <a:ext cx="1024046" cy="285750"/>
          </a:xfrm>
          <a:prstGeom prst="bentConnector4">
            <a:avLst>
              <a:gd name="adj1" fmla="val -8825"/>
              <a:gd name="adj2" fmla="val 180000"/>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8" name="2 Marcador de texto"/>
          <p:cNvSpPr txBox="1">
            <a:spLocks/>
          </p:cNvSpPr>
          <p:nvPr/>
        </p:nvSpPr>
        <p:spPr>
          <a:xfrm>
            <a:off x="147204" y="159867"/>
            <a:ext cx="7820891" cy="1014289"/>
          </a:xfrm>
          <a:prstGeom prst="rect">
            <a:avLst/>
          </a:prstGeom>
          <a:solidFill>
            <a:schemeClr val="tx2">
              <a:lumMod val="20000"/>
              <a:lumOff val="80000"/>
            </a:schemeClr>
          </a:solidFill>
        </p:spPr>
        <p:txBody>
          <a:bodyPr vert="horz" anchor="t">
            <a:noAutofit/>
          </a:bodyPr>
          <a:lstStyle/>
          <a:p>
            <a:pPr marL="274320" marR="0" lvl="0" indent="-274320" algn="ctr" defTabSz="914400" rtl="0" eaLnBrk="1" fontAlgn="auto" latinLnBrk="0" hangingPunct="1">
              <a:lnSpc>
                <a:spcPct val="100000"/>
              </a:lnSpc>
              <a:spcBef>
                <a:spcPts val="600"/>
              </a:spcBef>
              <a:spcAft>
                <a:spcPts val="0"/>
              </a:spcAft>
              <a:buClr>
                <a:schemeClr val="tx2"/>
              </a:buClr>
              <a:buSzPct val="73000"/>
              <a:tabLst/>
              <a:defRPr/>
            </a:pPr>
            <a:r>
              <a:rPr lang="es-MX" sz="2800" b="1" dirty="0" smtClean="0">
                <a:solidFill>
                  <a:schemeClr val="tx2"/>
                </a:solidFill>
                <a:latin typeface="Cambria" panose="02040503050406030204" pitchFamily="18" charset="0"/>
                <a:cs typeface="+mn-cs"/>
              </a:rPr>
              <a:t>REGISTRO DE LOS BIENES MUEBLES E INMUEBLES EN CUENTAS DE ORDEN</a:t>
            </a:r>
            <a:endParaRPr lang="es-MX" sz="2800" b="1" dirty="0">
              <a:solidFill>
                <a:schemeClr val="tx2"/>
              </a:solidFill>
              <a:latin typeface="Cambria" panose="02040503050406030204" pitchFamily="18" charset="0"/>
              <a:cs typeface="+mn-cs"/>
            </a:endParaRPr>
          </a:p>
        </p:txBody>
      </p:sp>
      <p:sp>
        <p:nvSpPr>
          <p:cNvPr id="7" name="6 Marcador de número de diapositiva"/>
          <p:cNvSpPr>
            <a:spLocks noGrp="1"/>
          </p:cNvSpPr>
          <p:nvPr>
            <p:ph type="sldNum" sz="quarter" idx="12"/>
          </p:nvPr>
        </p:nvSpPr>
        <p:spPr/>
        <p:txBody>
          <a:bodyPr/>
          <a:lstStyle/>
          <a:p>
            <a:pPr>
              <a:defRPr/>
            </a:pPr>
            <a:fld id="{8026EF05-F328-4675-90C9-9E91CC6A813C}" type="slidenum">
              <a:rPr lang="es-MX" smtClean="0"/>
              <a:pPr>
                <a:defRPr/>
              </a:pPr>
              <a:t>37</a:t>
            </a:fld>
            <a:endParaRPr lang="es-MX"/>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Tabla"/>
          <p:cNvGraphicFramePr>
            <a:graphicFrameLocks noGrp="1"/>
          </p:cNvGraphicFramePr>
          <p:nvPr/>
        </p:nvGraphicFramePr>
        <p:xfrm>
          <a:off x="142816" y="1772816"/>
          <a:ext cx="7924860" cy="3921234"/>
        </p:xfrm>
        <a:graphic>
          <a:graphicData uri="http://schemas.openxmlformats.org/drawingml/2006/table">
            <a:tbl>
              <a:tblPr>
                <a:tableStyleId>{8A107856-5554-42FB-B03E-39F5DBC370BA}</a:tableStyleId>
              </a:tblPr>
              <a:tblGrid>
                <a:gridCol w="1192818"/>
                <a:gridCol w="1264698"/>
                <a:gridCol w="1183318"/>
                <a:gridCol w="1428009"/>
                <a:gridCol w="1455841"/>
                <a:gridCol w="1400176"/>
              </a:tblGrid>
              <a:tr h="1354859">
                <a:tc gridSpan="6">
                  <a:txBody>
                    <a:bodyPr/>
                    <a:lstStyle/>
                    <a:p>
                      <a:pPr indent="182880" algn="ctr">
                        <a:lnSpc>
                          <a:spcPts val="1200"/>
                        </a:lnSpc>
                        <a:spcAft>
                          <a:spcPts val="440"/>
                        </a:spcAft>
                      </a:pPr>
                      <a:r>
                        <a:rPr lang="es-MX" sz="1600" dirty="0">
                          <a:latin typeface="Arial" pitchFamily="34" charset="0"/>
                          <a:cs typeface="Arial" pitchFamily="34" charset="0"/>
                        </a:rPr>
                        <a:t>Nombre del Ente Público</a:t>
                      </a:r>
                    </a:p>
                    <a:p>
                      <a:pPr indent="182880" algn="ctr">
                        <a:lnSpc>
                          <a:spcPts val="1200"/>
                        </a:lnSpc>
                        <a:spcAft>
                          <a:spcPts val="440"/>
                        </a:spcAft>
                      </a:pPr>
                      <a:r>
                        <a:rPr lang="es-MX" sz="1600" dirty="0" smtClean="0">
                          <a:latin typeface="Arial" pitchFamily="34" charset="0"/>
                          <a:cs typeface="Arial" pitchFamily="34" charset="0"/>
                        </a:rPr>
                        <a:t>Auxiliar </a:t>
                      </a:r>
                      <a:r>
                        <a:rPr lang="es-MX" sz="1600" dirty="0">
                          <a:latin typeface="Arial" pitchFamily="34" charset="0"/>
                          <a:cs typeface="Arial" pitchFamily="34" charset="0"/>
                        </a:rPr>
                        <a:t>Sujeto a Inventario de Bienes Arqueológicos,</a:t>
                      </a:r>
                    </a:p>
                    <a:p>
                      <a:pPr indent="182880" algn="ctr">
                        <a:lnSpc>
                          <a:spcPts val="1200"/>
                        </a:lnSpc>
                        <a:spcAft>
                          <a:spcPts val="440"/>
                        </a:spcAft>
                      </a:pPr>
                      <a:r>
                        <a:rPr lang="es-MX" sz="1600" dirty="0">
                          <a:latin typeface="Arial" pitchFamily="34" charset="0"/>
                          <a:cs typeface="Arial" pitchFamily="34" charset="0"/>
                        </a:rPr>
                        <a:t>Artísticos e Históricos</a:t>
                      </a:r>
                    </a:p>
                    <a:p>
                      <a:pPr indent="182880" algn="ctr">
                        <a:lnSpc>
                          <a:spcPts val="1200"/>
                        </a:lnSpc>
                        <a:spcAft>
                          <a:spcPts val="440"/>
                        </a:spcAft>
                      </a:pPr>
                      <a:r>
                        <a:rPr lang="es-MX" sz="1600" dirty="0">
                          <a:latin typeface="Arial" pitchFamily="34" charset="0"/>
                          <a:cs typeface="Arial" pitchFamily="34" charset="0"/>
                        </a:rPr>
                        <a:t>al 31 de XXXX</a:t>
                      </a:r>
                    </a:p>
                    <a:p>
                      <a:pPr indent="182880" algn="ctr">
                        <a:lnSpc>
                          <a:spcPts val="1200"/>
                        </a:lnSpc>
                        <a:spcAft>
                          <a:spcPts val="440"/>
                        </a:spcAft>
                      </a:pPr>
                      <a:endParaRPr lang="es-MX" sz="1600" dirty="0">
                        <a:latin typeface="Arial" pitchFamily="34" charset="0"/>
                        <a:ea typeface="Times New Roman"/>
                        <a:cs typeface="Arial" pitchFamily="34" charset="0"/>
                      </a:endParaRPr>
                    </a:p>
                  </a:txBody>
                  <a:tcPr marL="42530" marR="42530" marT="0" marB="0" anchor="ctr"/>
                </a:tc>
                <a:tc hMerge="1">
                  <a:txBody>
                    <a:bodyPr/>
                    <a:lstStyle/>
                    <a:p>
                      <a:endParaRPr lang="es-MX"/>
                    </a:p>
                  </a:txBody>
                  <a:tcPr/>
                </a:tc>
                <a:tc hMerge="1">
                  <a:txBody>
                    <a:bodyPr/>
                    <a:lstStyle/>
                    <a:p>
                      <a:pPr indent="182880" algn="ctr">
                        <a:lnSpc>
                          <a:spcPts val="1200"/>
                        </a:lnSpc>
                        <a:spcAft>
                          <a:spcPts val="440"/>
                        </a:spcAft>
                      </a:pPr>
                      <a:endParaRPr lang="es-MX" sz="1200" dirty="0">
                        <a:latin typeface="Arial"/>
                        <a:ea typeface="Times New Roman"/>
                        <a:cs typeface="Times New Roman"/>
                      </a:endParaRPr>
                    </a:p>
                  </a:txBody>
                  <a:tcPr marL="42530" marR="4253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1158575">
                <a:tc>
                  <a:txBody>
                    <a:bodyPr/>
                    <a:lstStyle/>
                    <a:p>
                      <a:pPr indent="182880" algn="ctr">
                        <a:lnSpc>
                          <a:spcPts val="1080"/>
                        </a:lnSpc>
                        <a:spcAft>
                          <a:spcPts val="440"/>
                        </a:spcAft>
                      </a:pPr>
                      <a:r>
                        <a:rPr lang="es-MX" sz="1600" dirty="0">
                          <a:latin typeface="Arial" pitchFamily="34" charset="0"/>
                          <a:cs typeface="Arial" pitchFamily="34" charset="0"/>
                        </a:rPr>
                        <a:t>Fecha</a:t>
                      </a: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ct val="100000"/>
                        </a:lnSpc>
                        <a:spcAft>
                          <a:spcPts val="440"/>
                        </a:spcAft>
                      </a:pPr>
                      <a:r>
                        <a:rPr lang="es-MX" sz="1600" dirty="0">
                          <a:latin typeface="Arial" pitchFamily="34" charset="0"/>
                          <a:cs typeface="Arial" pitchFamily="34" charset="0"/>
                        </a:rPr>
                        <a:t>Código del Bien</a:t>
                      </a: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ct val="100000"/>
                        </a:lnSpc>
                        <a:spcAft>
                          <a:spcPts val="440"/>
                        </a:spcAft>
                      </a:pPr>
                      <a:r>
                        <a:rPr lang="es-MX" sz="1600" dirty="0">
                          <a:latin typeface="Arial" pitchFamily="34" charset="0"/>
                          <a:cs typeface="Arial" pitchFamily="34" charset="0"/>
                        </a:rPr>
                        <a:t>Referencia de</a:t>
                      </a:r>
                      <a:br>
                        <a:rPr lang="es-MX" sz="1600" dirty="0">
                          <a:latin typeface="Arial" pitchFamily="34" charset="0"/>
                          <a:cs typeface="Arial" pitchFamily="34" charset="0"/>
                        </a:rPr>
                      </a:br>
                      <a:r>
                        <a:rPr lang="es-MX" sz="1600" dirty="0">
                          <a:latin typeface="Arial" pitchFamily="34" charset="0"/>
                          <a:cs typeface="Arial" pitchFamily="34" charset="0"/>
                        </a:rPr>
                        <a:t>la Declaratoria</a:t>
                      </a: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ct val="100000"/>
                        </a:lnSpc>
                        <a:spcAft>
                          <a:spcPts val="440"/>
                        </a:spcAft>
                      </a:pPr>
                      <a:r>
                        <a:rPr lang="es-MX" sz="1600" dirty="0" smtClean="0">
                          <a:latin typeface="Arial" pitchFamily="34" charset="0"/>
                          <a:cs typeface="Arial" pitchFamily="34" charset="0"/>
                        </a:rPr>
                        <a:t>Tipo </a:t>
                      </a:r>
                      <a:r>
                        <a:rPr lang="es-MX" sz="1600" dirty="0">
                          <a:latin typeface="Arial" pitchFamily="34" charset="0"/>
                          <a:cs typeface="Arial" pitchFamily="34" charset="0"/>
                        </a:rPr>
                        <a:t>de Bien</a:t>
                      </a: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ts val="1080"/>
                        </a:lnSpc>
                        <a:spcAft>
                          <a:spcPts val="440"/>
                        </a:spcAft>
                      </a:pPr>
                      <a:r>
                        <a:rPr lang="es-MX" sz="1600" dirty="0" smtClean="0">
                          <a:latin typeface="Arial" pitchFamily="34" charset="0"/>
                          <a:cs typeface="Arial" pitchFamily="34" charset="0"/>
                        </a:rPr>
                        <a:t>Clasificación</a:t>
                      </a: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ts val="1080"/>
                        </a:lnSpc>
                        <a:spcAft>
                          <a:spcPts val="440"/>
                        </a:spcAft>
                      </a:pPr>
                      <a:r>
                        <a:rPr lang="es-MX" sz="1600" dirty="0">
                          <a:latin typeface="Arial" pitchFamily="34" charset="0"/>
                          <a:cs typeface="Arial" pitchFamily="34" charset="0"/>
                        </a:rPr>
                        <a:t>Descripción</a:t>
                      </a:r>
                      <a:endParaRPr lang="es-MX" sz="1600" dirty="0">
                        <a:latin typeface="Arial" pitchFamily="34" charset="0"/>
                        <a:ea typeface="Times New Roman"/>
                        <a:cs typeface="Arial" pitchFamily="34" charset="0"/>
                      </a:endParaRPr>
                    </a:p>
                  </a:txBody>
                  <a:tcPr marL="42530" marR="42530" marT="0" marB="0" anchor="ctr"/>
                </a:tc>
              </a:tr>
              <a:tr h="1407800">
                <a:tc>
                  <a:txBody>
                    <a:bodyPr/>
                    <a:lstStyle/>
                    <a:p>
                      <a:pPr indent="182880" algn="ctr">
                        <a:lnSpc>
                          <a:spcPts val="1080"/>
                        </a:lnSpc>
                        <a:spcAft>
                          <a:spcPts val="440"/>
                        </a:spcAft>
                      </a:pPr>
                      <a:endParaRPr lang="es-MX" sz="1600" dirty="0">
                        <a:latin typeface="Arial" pitchFamily="34" charset="0"/>
                        <a:cs typeface="Arial" pitchFamily="34" charset="0"/>
                      </a:endParaRPr>
                    </a:p>
                    <a:p>
                      <a:pPr indent="182880" algn="ctr">
                        <a:lnSpc>
                          <a:spcPts val="1080"/>
                        </a:lnSpc>
                        <a:spcAft>
                          <a:spcPts val="440"/>
                        </a:spcAft>
                      </a:pPr>
                      <a:r>
                        <a:rPr lang="es-MX" sz="1600" dirty="0" err="1">
                          <a:latin typeface="Arial" pitchFamily="34" charset="0"/>
                          <a:cs typeface="Arial" pitchFamily="34" charset="0"/>
                        </a:rPr>
                        <a:t>dd</a:t>
                      </a:r>
                      <a:r>
                        <a:rPr lang="es-MX" sz="1600" dirty="0">
                          <a:latin typeface="Arial" pitchFamily="34" charset="0"/>
                          <a:cs typeface="Arial" pitchFamily="34" charset="0"/>
                        </a:rPr>
                        <a:t>/mm/</a:t>
                      </a:r>
                      <a:r>
                        <a:rPr lang="es-MX" sz="1600" dirty="0" err="1">
                          <a:latin typeface="Arial" pitchFamily="34" charset="0"/>
                          <a:cs typeface="Arial" pitchFamily="34" charset="0"/>
                        </a:rPr>
                        <a:t>aa</a:t>
                      </a: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ts val="1080"/>
                        </a:lnSpc>
                        <a:spcAft>
                          <a:spcPts val="440"/>
                        </a:spcAft>
                      </a:pPr>
                      <a:endParaRPr lang="es-MX" sz="1600" dirty="0">
                        <a:latin typeface="Arial" pitchFamily="34" charset="0"/>
                        <a:cs typeface="Arial" pitchFamily="34" charset="0"/>
                      </a:endParaRPr>
                    </a:p>
                    <a:p>
                      <a:pPr indent="182880" algn="ctr">
                        <a:lnSpc>
                          <a:spcPct val="100000"/>
                        </a:lnSpc>
                        <a:spcAft>
                          <a:spcPts val="440"/>
                        </a:spcAft>
                      </a:pPr>
                      <a:r>
                        <a:rPr lang="es-MX" sz="1600" dirty="0">
                          <a:latin typeface="Arial" pitchFamily="34" charset="0"/>
                          <a:cs typeface="Arial" pitchFamily="34" charset="0"/>
                        </a:rPr>
                        <a:t>1.1.xxx</a:t>
                      </a: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ts val="1080"/>
                        </a:lnSpc>
                        <a:spcAft>
                          <a:spcPts val="440"/>
                        </a:spcAft>
                      </a:pP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ct val="150000"/>
                        </a:lnSpc>
                        <a:spcAft>
                          <a:spcPts val="440"/>
                        </a:spcAft>
                      </a:pPr>
                      <a:endParaRPr lang="es-MX" sz="1600" dirty="0">
                        <a:latin typeface="Arial" pitchFamily="34" charset="0"/>
                        <a:cs typeface="Arial" pitchFamily="34" charset="0"/>
                      </a:endParaRPr>
                    </a:p>
                    <a:p>
                      <a:pPr indent="182880" algn="ctr">
                        <a:lnSpc>
                          <a:spcPct val="150000"/>
                        </a:lnSpc>
                        <a:spcAft>
                          <a:spcPts val="440"/>
                        </a:spcAft>
                      </a:pPr>
                      <a:r>
                        <a:rPr lang="es-MX" sz="1600" dirty="0">
                          <a:latin typeface="Arial" pitchFamily="34" charset="0"/>
                          <a:cs typeface="Arial" pitchFamily="34" charset="0"/>
                        </a:rPr>
                        <a:t>1. </a:t>
                      </a:r>
                      <a:r>
                        <a:rPr lang="es-MX" sz="1600" dirty="0" smtClean="0">
                          <a:latin typeface="Arial" pitchFamily="34" charset="0"/>
                          <a:cs typeface="Arial" pitchFamily="34" charset="0"/>
                        </a:rPr>
                        <a:t>Arqueológicos</a:t>
                      </a: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ct val="100000"/>
                        </a:lnSpc>
                        <a:spcAft>
                          <a:spcPts val="440"/>
                        </a:spcAft>
                      </a:pPr>
                      <a:endParaRPr lang="es-MX" sz="1600" dirty="0">
                        <a:latin typeface="Arial" pitchFamily="34" charset="0"/>
                        <a:cs typeface="Arial" pitchFamily="34" charset="0"/>
                      </a:endParaRPr>
                    </a:p>
                    <a:p>
                      <a:pPr indent="182880" algn="ctr">
                        <a:lnSpc>
                          <a:spcPct val="100000"/>
                        </a:lnSpc>
                        <a:spcAft>
                          <a:spcPts val="440"/>
                        </a:spcAft>
                      </a:pPr>
                      <a:r>
                        <a:rPr lang="es-MX" sz="1600" dirty="0">
                          <a:latin typeface="Arial" pitchFamily="34" charset="0"/>
                          <a:cs typeface="Arial" pitchFamily="34" charset="0"/>
                        </a:rPr>
                        <a:t>1. Bienes Muebles</a:t>
                      </a:r>
                      <a:endParaRPr lang="es-MX" sz="1600" dirty="0">
                        <a:latin typeface="Arial" pitchFamily="34" charset="0"/>
                        <a:ea typeface="Times New Roman"/>
                        <a:cs typeface="Arial" pitchFamily="34" charset="0"/>
                      </a:endParaRPr>
                    </a:p>
                  </a:txBody>
                  <a:tcPr marL="42530" marR="42530" marT="0" marB="0" anchor="ctr"/>
                </a:tc>
                <a:tc>
                  <a:txBody>
                    <a:bodyPr/>
                    <a:lstStyle/>
                    <a:p>
                      <a:pPr indent="182880" algn="ctr">
                        <a:lnSpc>
                          <a:spcPct val="100000"/>
                        </a:lnSpc>
                        <a:spcAft>
                          <a:spcPts val="440"/>
                        </a:spcAft>
                      </a:pPr>
                      <a:endParaRPr lang="es-MX" sz="1600" dirty="0">
                        <a:latin typeface="Arial" pitchFamily="34" charset="0"/>
                        <a:cs typeface="Arial" pitchFamily="34" charset="0"/>
                      </a:endParaRPr>
                    </a:p>
                    <a:p>
                      <a:pPr indent="182880" algn="ctr">
                        <a:lnSpc>
                          <a:spcPct val="100000"/>
                        </a:lnSpc>
                        <a:spcAft>
                          <a:spcPts val="440"/>
                        </a:spcAft>
                      </a:pPr>
                      <a:r>
                        <a:rPr lang="es-MX" sz="1600" dirty="0">
                          <a:latin typeface="Arial" pitchFamily="34" charset="0"/>
                          <a:cs typeface="Arial" pitchFamily="34" charset="0"/>
                        </a:rPr>
                        <a:t>Vasija de barro</a:t>
                      </a:r>
                      <a:endParaRPr lang="es-MX" sz="1600" dirty="0">
                        <a:latin typeface="Arial" pitchFamily="34" charset="0"/>
                        <a:ea typeface="Times New Roman"/>
                        <a:cs typeface="Arial" pitchFamily="34" charset="0"/>
                      </a:endParaRPr>
                    </a:p>
                  </a:txBody>
                  <a:tcPr marL="42530" marR="42530" marT="0" marB="0" anchor="ctr"/>
                </a:tc>
              </a:tr>
            </a:tbl>
          </a:graphicData>
        </a:graphic>
      </p:graphicFrame>
      <p:pic>
        <p:nvPicPr>
          <p:cNvPr id="61441" name="Picture 1"/>
          <p:cNvPicPr>
            <a:picLocks noChangeAspect="1" noChangeArrowheads="1"/>
          </p:cNvPicPr>
          <p:nvPr/>
        </p:nvPicPr>
        <p:blipFill>
          <a:blip r:embed="rId3" cstate="print"/>
          <a:srcRect/>
          <a:stretch>
            <a:fillRect/>
          </a:stretch>
        </p:blipFill>
        <p:spPr bwMode="auto">
          <a:xfrm>
            <a:off x="683568" y="2132856"/>
            <a:ext cx="723900" cy="495300"/>
          </a:xfrm>
          <a:prstGeom prst="rect">
            <a:avLst/>
          </a:prstGeom>
          <a:noFill/>
        </p:spPr>
      </p:pic>
      <p:sp>
        <p:nvSpPr>
          <p:cNvPr id="5" name="4 Rectángulo redondeado"/>
          <p:cNvSpPr/>
          <p:nvPr/>
        </p:nvSpPr>
        <p:spPr>
          <a:xfrm>
            <a:off x="238125" y="152400"/>
            <a:ext cx="7693763" cy="1190626"/>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000" b="1" dirty="0" smtClean="0">
                <a:solidFill>
                  <a:schemeClr val="tx2"/>
                </a:solidFill>
                <a:latin typeface="Cambria" panose="02040503050406030204" pitchFamily="18" charset="0"/>
              </a:rPr>
              <a:t>Lineamientos para el registro auxiliar sujeto a inventario de los Bienes arqueológicos, artísticos e históricos bajo custodia de los entes públicos (DOF 15 de agosto de 2012)</a:t>
            </a:r>
            <a:endParaRPr lang="es-MX" sz="2000" b="1" dirty="0">
              <a:solidFill>
                <a:schemeClr val="tx2"/>
              </a:solidFill>
              <a:latin typeface="Cambria" panose="02040503050406030204" pitchFamily="18" charset="0"/>
            </a:endParaRPr>
          </a:p>
        </p:txBody>
      </p:sp>
      <p:sp>
        <p:nvSpPr>
          <p:cNvPr id="6" name="5 Marcador de número de diapositiva"/>
          <p:cNvSpPr>
            <a:spLocks noGrp="1"/>
          </p:cNvSpPr>
          <p:nvPr>
            <p:ph type="sldNum" sz="quarter" idx="12"/>
          </p:nvPr>
        </p:nvSpPr>
        <p:spPr/>
        <p:txBody>
          <a:bodyPr/>
          <a:lstStyle/>
          <a:p>
            <a:pPr>
              <a:defRPr/>
            </a:pPr>
            <a:fld id="{8026EF05-F328-4675-90C9-9E91CC6A813C}" type="slidenum">
              <a:rPr lang="es-MX" smtClean="0"/>
              <a:pPr>
                <a:defRPr/>
              </a:pPr>
              <a:t>38</a:t>
            </a:fld>
            <a:endParaRPr lang="es-MX"/>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8158348" y="0"/>
            <a:ext cx="985652"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1 CuadroTexto"/>
          <p:cNvSpPr txBox="1"/>
          <p:nvPr/>
        </p:nvSpPr>
        <p:spPr>
          <a:xfrm>
            <a:off x="235528" y="617784"/>
            <a:ext cx="8612372" cy="3477875"/>
          </a:xfrm>
          <a:prstGeom prst="rect">
            <a:avLst/>
          </a:prstGeom>
          <a:noFill/>
        </p:spPr>
        <p:txBody>
          <a:bodyPr wrap="square">
            <a:spAutoFit/>
          </a:bodyPr>
          <a:lstStyle/>
          <a:p>
            <a:pPr algn="ctr">
              <a:defRPr/>
            </a:pPr>
            <a:r>
              <a:rPr lang="es-MX" sz="4400" b="1" dirty="0" smtClean="0">
                <a:ln w="11430"/>
                <a:solidFill>
                  <a:schemeClr val="tx2">
                    <a:lumMod val="50000"/>
                  </a:schemeClr>
                </a:solidFill>
                <a:effectLst>
                  <a:glow rad="101600">
                    <a:schemeClr val="accent1">
                      <a:satMod val="175000"/>
                      <a:alpha val="40000"/>
                    </a:schemeClr>
                  </a:glow>
                </a:effectLst>
                <a:latin typeface="Cambria" panose="02040503050406030204" pitchFamily="18" charset="0"/>
              </a:rPr>
              <a:t>Tema III </a:t>
            </a:r>
          </a:p>
          <a:p>
            <a:pPr algn="ctr">
              <a:defRPr/>
            </a:pPr>
            <a:endParaRPr lang="es-MX"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effectLst>
              <a:latin typeface="Cambria" panose="02040503050406030204" pitchFamily="18" charset="0"/>
            </a:endParaRPr>
          </a:p>
          <a:p>
            <a:pPr algn="ctr">
              <a:defRPr/>
            </a:pPr>
            <a:r>
              <a:rPr lang="es-MX" sz="4400" b="1" dirty="0" smtClean="0">
                <a:ln w="11430"/>
                <a:solidFill>
                  <a:schemeClr val="tx2">
                    <a:lumMod val="50000"/>
                  </a:schemeClr>
                </a:solidFill>
                <a:effectLst>
                  <a:glow rad="101600">
                    <a:schemeClr val="accent1">
                      <a:satMod val="175000"/>
                      <a:alpha val="40000"/>
                    </a:schemeClr>
                  </a:glow>
                </a:effectLst>
                <a:latin typeface="Cambria" panose="02040503050406030204" pitchFamily="18" charset="0"/>
              </a:rPr>
              <a:t>Valoración de Bienes Muebles e Inmuebles</a:t>
            </a:r>
          </a:p>
          <a:p>
            <a:pPr algn="ctr"/>
            <a:endParaRPr lang="es-MX"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mbria" panose="02040503050406030204" pitchFamily="18" charset="0"/>
            </a:endParaRPr>
          </a:p>
        </p:txBody>
      </p:sp>
      <p:pic>
        <p:nvPicPr>
          <p:cNvPr id="5" name="Imagen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204736" y="3685309"/>
            <a:ext cx="3810000" cy="2362200"/>
          </a:xfrm>
          <a:prstGeom prst="rect">
            <a:avLst/>
          </a:prstGeom>
        </p:spPr>
      </p:pic>
      <p:pic>
        <p:nvPicPr>
          <p:cNvPr id="6" name="Imagen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86382" y="3915473"/>
            <a:ext cx="2083245" cy="2369993"/>
          </a:xfrm>
          <a:prstGeom prst="rect">
            <a:avLst/>
          </a:prstGeom>
        </p:spPr>
      </p:pic>
      <p:sp>
        <p:nvSpPr>
          <p:cNvPr id="8" name="7 CuadroTexto"/>
          <p:cNvSpPr txBox="1"/>
          <p:nvPr/>
        </p:nvSpPr>
        <p:spPr>
          <a:xfrm>
            <a:off x="4457700" y="4800600"/>
            <a:ext cx="1790700" cy="523220"/>
          </a:xfrm>
          <a:prstGeom prst="rect">
            <a:avLst/>
          </a:prstGeom>
          <a:solidFill>
            <a:schemeClr val="accent4">
              <a:lumMod val="60000"/>
              <a:lumOff val="40000"/>
            </a:schemeClr>
          </a:solidFill>
        </p:spPr>
        <p:txBody>
          <a:bodyPr wrap="square" rtlCol="0">
            <a:spAutoFit/>
          </a:bodyPr>
          <a:lstStyle/>
          <a:p>
            <a:pPr algn="ctr"/>
            <a:r>
              <a:rPr lang="es-MX" sz="2800" dirty="0" smtClean="0"/>
              <a:t>Norma</a:t>
            </a:r>
            <a:endParaRPr lang="es-MX" sz="2800" dirty="0"/>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71947" y="-368135"/>
            <a:ext cx="8612372" cy="1754326"/>
          </a:xfrm>
          <a:prstGeom prst="rect">
            <a:avLst/>
          </a:prstGeom>
          <a:noFill/>
        </p:spPr>
        <p:txBody>
          <a:bodyPr wrap="square">
            <a:spAutoFit/>
          </a:bodyPr>
          <a:lstStyle/>
          <a:p>
            <a:pPr algn="ctr">
              <a:defRPr/>
            </a:pPr>
            <a:endParaRPr lang="es-MX"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a:p>
            <a:pPr algn="ctr">
              <a:defRPr/>
            </a:pPr>
            <a:endParaRPr lang="es-MX"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a:p>
            <a:pPr algn="ctr">
              <a:defRPr/>
            </a:pPr>
            <a:endParaRPr lang="es-MX"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endParaRPr>
          </a:p>
        </p:txBody>
      </p:sp>
      <p:sp>
        <p:nvSpPr>
          <p:cNvPr id="5" name="4 Rectángulo"/>
          <p:cNvSpPr/>
          <p:nvPr/>
        </p:nvSpPr>
        <p:spPr>
          <a:xfrm>
            <a:off x="765957" y="429736"/>
            <a:ext cx="6919851" cy="3046988"/>
          </a:xfrm>
          <a:prstGeom prst="rect">
            <a:avLst/>
          </a:prstGeom>
        </p:spPr>
        <p:txBody>
          <a:bodyPr wrap="square">
            <a:spAutoFit/>
          </a:bodyPr>
          <a:lstStyle/>
          <a:p>
            <a:pPr algn="ctr">
              <a:defRPr/>
            </a:pPr>
            <a:r>
              <a:rPr lang="es-MX" sz="3200" b="1" dirty="0" smtClean="0">
                <a:ln w="11430"/>
                <a:solidFill>
                  <a:schemeClr val="tx2">
                    <a:lumMod val="50000"/>
                  </a:schemeClr>
                </a:solidFill>
                <a:effectLst>
                  <a:glow rad="101600">
                    <a:schemeClr val="accent1">
                      <a:satMod val="175000"/>
                      <a:alpha val="40000"/>
                    </a:schemeClr>
                  </a:glow>
                </a:effectLst>
                <a:latin typeface="Cambria" panose="02040503050406030204" pitchFamily="18" charset="0"/>
              </a:rPr>
              <a:t>TEMA I</a:t>
            </a:r>
            <a:r>
              <a:rPr lang="es-MX"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effectLst>
                <a:latin typeface="Cambria" panose="02040503050406030204" pitchFamily="18" charset="0"/>
              </a:rPr>
              <a:t> </a:t>
            </a:r>
          </a:p>
          <a:p>
            <a:pPr algn="ctr">
              <a:defRPr/>
            </a:pPr>
            <a:endParaRPr lang="es-MX"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effectLst>
              <a:latin typeface="Cambria" panose="02040503050406030204" pitchFamily="18" charset="0"/>
            </a:endParaRPr>
          </a:p>
          <a:p>
            <a:pPr algn="ctr"/>
            <a:r>
              <a:rPr lang="es-MX" sz="3200" b="1" dirty="0" smtClean="0">
                <a:solidFill>
                  <a:schemeClr val="tx2">
                    <a:lumMod val="50000"/>
                  </a:schemeClr>
                </a:solidFill>
                <a:effectLst>
                  <a:glow rad="101600">
                    <a:schemeClr val="accent1">
                      <a:satMod val="175000"/>
                      <a:alpha val="40000"/>
                    </a:schemeClr>
                  </a:glow>
                </a:effectLst>
                <a:latin typeface="Cambria" panose="02040503050406030204" pitchFamily="18" charset="0"/>
              </a:rPr>
              <a:t>BIENES MUEBLES E INMUEBLES QUE SE REGISTRAN EN CUENTAS ESPECÍFICAS DE ACTIVO.</a:t>
            </a:r>
          </a:p>
          <a:p>
            <a:pPr algn="ctr"/>
            <a:endParaRPr lang="es-MX" sz="3200" b="1" dirty="0" smtClean="0">
              <a:solidFill>
                <a:schemeClr val="tx2">
                  <a:lumMod val="50000"/>
                </a:schemeClr>
              </a:solidFill>
              <a:effectLst>
                <a:glow rad="101600">
                  <a:schemeClr val="accent1">
                    <a:satMod val="175000"/>
                    <a:alpha val="40000"/>
                  </a:schemeClr>
                </a:glow>
              </a:effectLst>
              <a:latin typeface="Cambria" panose="02040503050406030204" pitchFamily="18" charset="0"/>
            </a:endParaRPr>
          </a:p>
        </p:txBody>
      </p:sp>
      <p:pic>
        <p:nvPicPr>
          <p:cNvPr id="1026" name="Picture 2" descr="C:\Users\Public\Pictures\Sample Pictures\descarga.jpg"/>
          <p:cNvPicPr>
            <a:picLocks noChangeAspect="1" noChangeArrowheads="1"/>
          </p:cNvPicPr>
          <p:nvPr/>
        </p:nvPicPr>
        <p:blipFill>
          <a:blip r:embed="rId2" cstate="print"/>
          <a:srcRect/>
          <a:stretch>
            <a:fillRect/>
          </a:stretch>
        </p:blipFill>
        <p:spPr bwMode="auto">
          <a:xfrm>
            <a:off x="278945" y="3156857"/>
            <a:ext cx="2997655" cy="3570514"/>
          </a:xfrm>
          <a:prstGeom prst="rect">
            <a:avLst/>
          </a:prstGeom>
          <a:noFill/>
        </p:spPr>
      </p:pic>
      <p:pic>
        <p:nvPicPr>
          <p:cNvPr id="1028" name="Picture 4" descr="C:\Users\Public\Pictures\Sample Pictures\images.jpg"/>
          <p:cNvPicPr>
            <a:picLocks noChangeAspect="1" noChangeArrowheads="1"/>
          </p:cNvPicPr>
          <p:nvPr/>
        </p:nvPicPr>
        <p:blipFill>
          <a:blip r:embed="rId3" cstate="print"/>
          <a:srcRect/>
          <a:stretch>
            <a:fillRect/>
          </a:stretch>
        </p:blipFill>
        <p:spPr bwMode="auto">
          <a:xfrm>
            <a:off x="3744685" y="3995057"/>
            <a:ext cx="2416629" cy="1524000"/>
          </a:xfrm>
          <a:prstGeom prst="rect">
            <a:avLst/>
          </a:prstGeom>
          <a:noFill/>
        </p:spPr>
      </p:pic>
      <p:pic>
        <p:nvPicPr>
          <p:cNvPr id="1029" name="Picture 5" descr="C:\Users\Public\Pictures\Sample Pictures\descarga (2).jpg"/>
          <p:cNvPicPr>
            <a:picLocks noChangeAspect="1" noChangeArrowheads="1"/>
          </p:cNvPicPr>
          <p:nvPr/>
        </p:nvPicPr>
        <p:blipFill>
          <a:blip r:embed="rId4" cstate="print"/>
          <a:srcRect/>
          <a:stretch>
            <a:fillRect/>
          </a:stretch>
        </p:blipFill>
        <p:spPr bwMode="auto">
          <a:xfrm>
            <a:off x="6498772" y="5203371"/>
            <a:ext cx="1643742" cy="1654629"/>
          </a:xfrm>
          <a:prstGeom prst="rect">
            <a:avLst/>
          </a:prstGeom>
          <a:noFill/>
        </p:spPr>
      </p:pic>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7010400" y="6356350"/>
            <a:ext cx="2133600" cy="365125"/>
          </a:xfrm>
        </p:spPr>
        <p:txBody>
          <a:bodyPr/>
          <a:lstStyle/>
          <a:p>
            <a:pPr>
              <a:defRPr/>
            </a:pPr>
            <a:fld id="{7A10B343-0AF6-4BB8-9D22-76FA9CEF7F47}" type="slidenum">
              <a:rPr lang="es-MX" smtClean="0"/>
              <a:pPr>
                <a:defRPr/>
              </a:pPr>
              <a:t>40</a:t>
            </a:fld>
            <a:endParaRPr lang="es-MX" dirty="0"/>
          </a:p>
        </p:txBody>
      </p:sp>
      <p:sp>
        <p:nvSpPr>
          <p:cNvPr id="5" name="4 CuadroTexto"/>
          <p:cNvSpPr txBox="1"/>
          <p:nvPr/>
        </p:nvSpPr>
        <p:spPr>
          <a:xfrm>
            <a:off x="301336" y="1004310"/>
            <a:ext cx="7523019" cy="5170646"/>
          </a:xfrm>
          <a:prstGeom prst="rect">
            <a:avLst/>
          </a:prstGeom>
          <a:noFill/>
        </p:spPr>
        <p:txBody>
          <a:bodyPr wrap="square" rtlCol="0">
            <a:spAutoFit/>
          </a:bodyPr>
          <a:lstStyle/>
          <a:p>
            <a:pPr algn="just">
              <a:lnSpc>
                <a:spcPct val="150000"/>
              </a:lnSpc>
            </a:pPr>
            <a:r>
              <a:rPr lang="es-MX" sz="2000" b="1" dirty="0" smtClean="0">
                <a:solidFill>
                  <a:schemeClr val="tx2">
                    <a:lumMod val="50000"/>
                  </a:schemeClr>
                </a:solidFill>
                <a:latin typeface="+mn-lt"/>
              </a:rPr>
              <a:t>El valor inicial es su costo de adquisición o un equivalente.</a:t>
            </a:r>
          </a:p>
          <a:p>
            <a:pPr algn="just">
              <a:lnSpc>
                <a:spcPct val="150000"/>
              </a:lnSpc>
            </a:pPr>
            <a:endParaRPr lang="es-ES_tradnl" sz="2000" dirty="0" smtClean="0">
              <a:solidFill>
                <a:schemeClr val="tx2">
                  <a:lumMod val="50000"/>
                </a:schemeClr>
              </a:solidFill>
              <a:latin typeface="+mn-lt"/>
            </a:endParaRPr>
          </a:p>
          <a:p>
            <a:pPr algn="just">
              <a:lnSpc>
                <a:spcPct val="150000"/>
              </a:lnSpc>
            </a:pPr>
            <a:r>
              <a:rPr lang="es-MX" sz="2000" b="1" dirty="0" smtClean="0">
                <a:solidFill>
                  <a:schemeClr val="tx2">
                    <a:lumMod val="50000"/>
                  </a:schemeClr>
                </a:solidFill>
                <a:latin typeface="+mn-lt"/>
              </a:rPr>
              <a:t>Valor equivalente:</a:t>
            </a:r>
          </a:p>
          <a:p>
            <a:pPr algn="just">
              <a:lnSpc>
                <a:spcPct val="150000"/>
              </a:lnSpc>
            </a:pPr>
            <a:endParaRPr lang="es-MX" sz="2000" dirty="0" smtClean="0">
              <a:solidFill>
                <a:schemeClr val="tx2">
                  <a:lumMod val="50000"/>
                </a:schemeClr>
              </a:solidFill>
              <a:latin typeface="+mn-lt"/>
            </a:endParaRPr>
          </a:p>
          <a:p>
            <a:pPr marL="742950" lvl="1" indent="-285750" algn="just">
              <a:lnSpc>
                <a:spcPct val="150000"/>
              </a:lnSpc>
              <a:buFont typeface="Wingdings" panose="05000000000000000000" pitchFamily="2" charset="2"/>
              <a:buChar char="v"/>
            </a:pPr>
            <a:r>
              <a:rPr lang="es-MX" sz="2000" b="1" dirty="0" smtClean="0">
                <a:solidFill>
                  <a:schemeClr val="tx2"/>
                </a:solidFill>
                <a:latin typeface="+mn-lt"/>
              </a:rPr>
              <a:t>Valor razonable: </a:t>
            </a:r>
            <a:r>
              <a:rPr lang="es-MX" sz="2000" dirty="0" smtClean="0">
                <a:latin typeface="+mn-lt"/>
              </a:rPr>
              <a:t>Cotizaciones</a:t>
            </a:r>
            <a:r>
              <a:rPr lang="es-MX" sz="2000" dirty="0">
                <a:latin typeface="+mn-lt"/>
              </a:rPr>
              <a:t>, valor de mercado, métodos de valuación.</a:t>
            </a:r>
          </a:p>
          <a:p>
            <a:pPr marL="742950" lvl="1" indent="-285750" algn="just">
              <a:lnSpc>
                <a:spcPct val="150000"/>
              </a:lnSpc>
              <a:buFont typeface="Wingdings" panose="05000000000000000000" pitchFamily="2" charset="2"/>
              <a:buChar char="v"/>
            </a:pPr>
            <a:r>
              <a:rPr lang="es-MX" sz="2000" b="1" dirty="0" smtClean="0">
                <a:solidFill>
                  <a:schemeClr val="tx2"/>
                </a:solidFill>
                <a:latin typeface="+mn-lt"/>
              </a:rPr>
              <a:t>Valor de reposición: </a:t>
            </a:r>
            <a:r>
              <a:rPr lang="es-MX" sz="2000" dirty="0" smtClean="0">
                <a:latin typeface="+mn-lt"/>
              </a:rPr>
              <a:t>Es el costo incurrido para adquirir un activo idéntico a uno que está actualmente en uso.</a:t>
            </a:r>
            <a:endParaRPr lang="es-MX" sz="2000" b="1" dirty="0" smtClean="0">
              <a:solidFill>
                <a:schemeClr val="tx2">
                  <a:lumMod val="50000"/>
                </a:schemeClr>
              </a:solidFill>
              <a:latin typeface="+mn-lt"/>
            </a:endParaRPr>
          </a:p>
          <a:p>
            <a:pPr marL="742950" lvl="1" indent="-285750" algn="just">
              <a:lnSpc>
                <a:spcPct val="150000"/>
              </a:lnSpc>
              <a:buFont typeface="Wingdings" panose="05000000000000000000" pitchFamily="2" charset="2"/>
              <a:buChar char="v"/>
            </a:pPr>
            <a:r>
              <a:rPr lang="es-MX" sz="2000" b="1" dirty="0" smtClean="0">
                <a:solidFill>
                  <a:schemeClr val="tx2"/>
                </a:solidFill>
                <a:latin typeface="+mn-lt"/>
              </a:rPr>
              <a:t>Valor de remplazo: </a:t>
            </a:r>
            <a:r>
              <a:rPr lang="es-MX" sz="2000" dirty="0" smtClean="0">
                <a:latin typeface="+mn-lt"/>
              </a:rPr>
              <a:t>Al costo de un activo similar, pero no idéntico.</a:t>
            </a:r>
            <a:endParaRPr lang="es-MX" sz="2000" b="1" dirty="0" smtClean="0">
              <a:solidFill>
                <a:schemeClr val="tx2">
                  <a:lumMod val="50000"/>
                </a:schemeClr>
              </a:solidFill>
              <a:latin typeface="+mn-lt"/>
            </a:endParaRPr>
          </a:p>
          <a:p>
            <a:pPr lvl="1" algn="just">
              <a:lnSpc>
                <a:spcPct val="150000"/>
              </a:lnSpc>
            </a:pPr>
            <a:endParaRPr lang="es-MX" sz="2000" b="1" dirty="0" smtClean="0">
              <a:solidFill>
                <a:schemeClr val="tx2">
                  <a:lumMod val="50000"/>
                </a:schemeClr>
              </a:solidFill>
              <a:latin typeface="+mn-lt"/>
            </a:endParaRPr>
          </a:p>
        </p:txBody>
      </p:sp>
      <p:sp>
        <p:nvSpPr>
          <p:cNvPr id="6" name="5 Rectángulo redondeado"/>
          <p:cNvSpPr/>
          <p:nvPr/>
        </p:nvSpPr>
        <p:spPr>
          <a:xfrm>
            <a:off x="1569027" y="168163"/>
            <a:ext cx="4987636" cy="522513"/>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pPr>
            <a:r>
              <a:rPr lang="es-MX" sz="2800" b="1" dirty="0" smtClean="0">
                <a:solidFill>
                  <a:schemeClr val="tx2"/>
                </a:solidFill>
                <a:latin typeface="Cambria" panose="02040503050406030204" pitchFamily="18" charset="0"/>
              </a:rPr>
              <a:t>VALUACIÓN INICIAL</a:t>
            </a:r>
            <a:endParaRPr lang="es-MX" sz="2800" b="1" dirty="0">
              <a:solidFill>
                <a:schemeClr val="tx2"/>
              </a:solidFill>
              <a:latin typeface="Cambria" panose="02040503050406030204" pitchFamily="18" charset="0"/>
            </a:endParaRPr>
          </a:p>
        </p:txBody>
      </p:sp>
      <p:sp>
        <p:nvSpPr>
          <p:cNvPr id="7" name="6 CuadroTexto"/>
          <p:cNvSpPr txBox="1"/>
          <p:nvPr/>
        </p:nvSpPr>
        <p:spPr>
          <a:xfrm>
            <a:off x="628650" y="5810250"/>
            <a:ext cx="7448550" cy="646331"/>
          </a:xfrm>
          <a:prstGeom prst="rect">
            <a:avLst/>
          </a:prstGeom>
          <a:noFill/>
        </p:spPr>
        <p:txBody>
          <a:bodyPr wrap="square" rtlCol="0">
            <a:spAutoFit/>
          </a:bodyPr>
          <a:lstStyle/>
          <a:p>
            <a:r>
              <a:rPr lang="es-MX" dirty="0" smtClean="0"/>
              <a:t>En el caso de los bienes inmuebles no podrá establecerse un valor inferior al catastral que le corresponda                             </a:t>
            </a:r>
            <a:r>
              <a:rPr lang="es-MX" b="1" dirty="0" smtClean="0"/>
              <a:t>LGCG Art. 27.</a:t>
            </a:r>
            <a:endParaRPr lang="es-MX"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7010400" y="6356350"/>
            <a:ext cx="2133600" cy="365125"/>
          </a:xfrm>
        </p:spPr>
        <p:txBody>
          <a:bodyPr/>
          <a:lstStyle/>
          <a:p>
            <a:pPr>
              <a:defRPr/>
            </a:pPr>
            <a:fld id="{7A10B343-0AF6-4BB8-9D22-76FA9CEF7F47}" type="slidenum">
              <a:rPr lang="es-MX" smtClean="0"/>
              <a:pPr>
                <a:defRPr/>
              </a:pPr>
              <a:t>41</a:t>
            </a:fld>
            <a:endParaRPr lang="es-MX" dirty="0"/>
          </a:p>
        </p:txBody>
      </p:sp>
      <p:sp>
        <p:nvSpPr>
          <p:cNvPr id="6" name="5 Rectángulo redondeado"/>
          <p:cNvSpPr/>
          <p:nvPr/>
        </p:nvSpPr>
        <p:spPr>
          <a:xfrm>
            <a:off x="1569027" y="187213"/>
            <a:ext cx="4987636" cy="522513"/>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pPr>
            <a:r>
              <a:rPr lang="es-MX" sz="2800" b="1" dirty="0" smtClean="0">
                <a:solidFill>
                  <a:schemeClr val="tx2"/>
                </a:solidFill>
                <a:latin typeface="Cambria" panose="02040503050406030204" pitchFamily="18" charset="0"/>
              </a:rPr>
              <a:t>VALUACIÓN POSTERIOR</a:t>
            </a:r>
            <a:endParaRPr lang="es-MX" sz="2800" b="1" dirty="0">
              <a:solidFill>
                <a:schemeClr val="tx2"/>
              </a:solidFill>
              <a:latin typeface="Cambria" panose="02040503050406030204" pitchFamily="18" charset="0"/>
            </a:endParaRPr>
          </a:p>
        </p:txBody>
      </p:sp>
      <p:sp>
        <p:nvSpPr>
          <p:cNvPr id="7" name="6 CuadroTexto"/>
          <p:cNvSpPr txBox="1"/>
          <p:nvPr/>
        </p:nvSpPr>
        <p:spPr>
          <a:xfrm>
            <a:off x="242596" y="982825"/>
            <a:ext cx="7819053" cy="1569660"/>
          </a:xfrm>
          <a:prstGeom prst="rect">
            <a:avLst/>
          </a:prstGeom>
          <a:noFill/>
        </p:spPr>
        <p:txBody>
          <a:bodyPr wrap="square" rtlCol="0">
            <a:spAutoFit/>
          </a:bodyPr>
          <a:lstStyle/>
          <a:p>
            <a:pPr algn="just"/>
            <a:r>
              <a:rPr lang="es-MX" sz="2400" dirty="0" smtClean="0">
                <a:latin typeface="+mn-lt"/>
              </a:rPr>
              <a:t>El reconocimiento posterior de estos bienes  se determina como sigue: valor de adquisición o equivalente  menos depreciación acumulada y/o pérdidas por deterioro acumuladas. </a:t>
            </a:r>
            <a:endParaRPr lang="es-MX" sz="2400" dirty="0">
              <a:latin typeface="+mn-lt"/>
            </a:endParaRPr>
          </a:p>
        </p:txBody>
      </p:sp>
      <p:sp>
        <p:nvSpPr>
          <p:cNvPr id="9" name="8 Rectángulo"/>
          <p:cNvSpPr/>
          <p:nvPr/>
        </p:nvSpPr>
        <p:spPr>
          <a:xfrm>
            <a:off x="247650" y="4522738"/>
            <a:ext cx="7600950" cy="1569660"/>
          </a:xfrm>
          <a:prstGeom prst="rect">
            <a:avLst/>
          </a:prstGeom>
        </p:spPr>
        <p:txBody>
          <a:bodyPr wrap="square">
            <a:spAutoFit/>
          </a:bodyPr>
          <a:lstStyle/>
          <a:p>
            <a:pPr indent="182563" algn="just" eaLnBrk="0" hangingPunct="0"/>
            <a:endParaRPr lang="es-ES" sz="2400" dirty="0" smtClean="0">
              <a:latin typeface="+mn-lt"/>
              <a:ea typeface="Times New Roman"/>
            </a:endParaRPr>
          </a:p>
          <a:p>
            <a:pPr algn="just" eaLnBrk="0" hangingPunct="0"/>
            <a:r>
              <a:rPr lang="es-MX" sz="2400" dirty="0" smtClean="0">
                <a:latin typeface="+mn-lt"/>
                <a:ea typeface="Times New Roman"/>
              </a:rPr>
              <a:t>Pérdida por Deterioro: La cantidad en exceso del valor neto en libros de un componente sobre su monto recuperable. NIF- C6 CINIF</a:t>
            </a:r>
          </a:p>
        </p:txBody>
      </p:sp>
      <p:sp>
        <p:nvSpPr>
          <p:cNvPr id="14" name="13 Rectángulo"/>
          <p:cNvSpPr/>
          <p:nvPr/>
        </p:nvSpPr>
        <p:spPr>
          <a:xfrm>
            <a:off x="261259" y="2948489"/>
            <a:ext cx="7669763" cy="1569660"/>
          </a:xfrm>
          <a:prstGeom prst="rect">
            <a:avLst/>
          </a:prstGeom>
        </p:spPr>
        <p:txBody>
          <a:bodyPr wrap="square">
            <a:spAutoFit/>
          </a:bodyPr>
          <a:lstStyle/>
          <a:p>
            <a:pPr algn="just" eaLnBrk="0" hangingPunct="0"/>
            <a:r>
              <a:rPr lang="es-ES" sz="2400" dirty="0" smtClean="0">
                <a:latin typeface="+mn-lt"/>
              </a:rPr>
              <a:t>Depreciación: </a:t>
            </a:r>
            <a:r>
              <a:rPr lang="es-ES" sz="2400" dirty="0" smtClean="0">
                <a:latin typeface="+mn-lt"/>
                <a:ea typeface="Times New Roman"/>
              </a:rPr>
              <a:t>el importe del costo de adquisición del activo depreciable, menos su valor de desecho, entre los años correspondientes a su vida útil o su vida económica (PRRVP ).</a:t>
            </a:r>
            <a:endParaRPr lang="es-MX" sz="2400" dirty="0" smtClean="0">
              <a:latin typeface="+mn-lt"/>
              <a:ea typeface="Times New Roman"/>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569027" y="168163"/>
            <a:ext cx="4987636" cy="522513"/>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pPr>
            <a:r>
              <a:rPr lang="es-MX" sz="2800" b="1" dirty="0" smtClean="0">
                <a:solidFill>
                  <a:schemeClr val="tx2"/>
                </a:solidFill>
                <a:latin typeface="Cambria" panose="02040503050406030204" pitchFamily="18" charset="0"/>
              </a:rPr>
              <a:t>VALUACIÓN POSTERIOR</a:t>
            </a:r>
            <a:endParaRPr lang="es-MX" sz="2800" b="1" dirty="0">
              <a:solidFill>
                <a:schemeClr val="tx2"/>
              </a:solidFill>
              <a:latin typeface="Cambria" panose="02040503050406030204" pitchFamily="18" charset="0"/>
            </a:endParaRPr>
          </a:p>
        </p:txBody>
      </p:sp>
      <p:sp>
        <p:nvSpPr>
          <p:cNvPr id="8" name="7 Rectángulo"/>
          <p:cNvSpPr/>
          <p:nvPr/>
        </p:nvSpPr>
        <p:spPr>
          <a:xfrm>
            <a:off x="666750" y="1255749"/>
            <a:ext cx="2171701" cy="769441"/>
          </a:xfrm>
          <a:prstGeom prst="rect">
            <a:avLst/>
          </a:prstGeom>
        </p:spPr>
        <p:txBody>
          <a:bodyPr wrap="square">
            <a:spAutoFit/>
          </a:bodyPr>
          <a:lstStyle/>
          <a:p>
            <a:pPr indent="182563" algn="just" eaLnBrk="0" hangingPunct="0"/>
            <a:endParaRPr lang="es-MX" sz="2400" b="1" dirty="0" smtClean="0">
              <a:latin typeface="+mn-lt"/>
            </a:endParaRPr>
          </a:p>
          <a:p>
            <a:pPr>
              <a:defRPr/>
            </a:pPr>
            <a:r>
              <a:rPr lang="es-ES" sz="2000" b="1" dirty="0" smtClean="0">
                <a:latin typeface="+mn-lt"/>
              </a:rPr>
              <a:t>DEPRECIACIÓN=</a:t>
            </a:r>
            <a:endParaRPr lang="es-MX" sz="2000" b="1" dirty="0" smtClean="0">
              <a:latin typeface="+mn-lt"/>
            </a:endParaRPr>
          </a:p>
        </p:txBody>
      </p:sp>
      <p:sp>
        <p:nvSpPr>
          <p:cNvPr id="13" name="12 Rectángulo"/>
          <p:cNvSpPr/>
          <p:nvPr/>
        </p:nvSpPr>
        <p:spPr>
          <a:xfrm>
            <a:off x="228600" y="2838271"/>
            <a:ext cx="7600950" cy="1015663"/>
          </a:xfrm>
          <a:prstGeom prst="rect">
            <a:avLst/>
          </a:prstGeom>
        </p:spPr>
        <p:txBody>
          <a:bodyPr wrap="square">
            <a:spAutoFit/>
          </a:bodyPr>
          <a:lstStyle/>
          <a:p>
            <a:pPr indent="182563" algn="just" eaLnBrk="0" hangingPunct="0"/>
            <a:endParaRPr lang="es-ES" sz="2000" dirty="0" smtClean="0">
              <a:latin typeface="+mn-lt"/>
              <a:ea typeface="Times New Roman"/>
            </a:endParaRPr>
          </a:p>
          <a:p>
            <a:pPr algn="just" eaLnBrk="0" hangingPunct="0"/>
            <a:r>
              <a:rPr lang="es-MX" sz="2000" b="1" dirty="0" smtClean="0">
                <a:latin typeface="+mn-lt"/>
                <a:ea typeface="Times New Roman"/>
              </a:rPr>
              <a:t>Valor de Desecho:</a:t>
            </a:r>
            <a:r>
              <a:rPr lang="es-MX" sz="2000" dirty="0" smtClean="0">
                <a:latin typeface="+mn-lt"/>
                <a:ea typeface="Times New Roman"/>
              </a:rPr>
              <a:t> Es la mejor estimación del valor que tendrá el activo en la fecha que dejará de ser útil para el ente público.</a:t>
            </a:r>
          </a:p>
        </p:txBody>
      </p:sp>
      <p:graphicFrame>
        <p:nvGraphicFramePr>
          <p:cNvPr id="15" name="14 Tabla"/>
          <p:cNvGraphicFramePr>
            <a:graphicFrameLocks noGrp="1"/>
          </p:cNvGraphicFramePr>
          <p:nvPr/>
        </p:nvGraphicFramePr>
        <p:xfrm>
          <a:off x="2876550" y="1225550"/>
          <a:ext cx="4210050" cy="1188720"/>
        </p:xfrm>
        <a:graphic>
          <a:graphicData uri="http://schemas.openxmlformats.org/drawingml/2006/table">
            <a:tbl>
              <a:tblPr firstRow="1" bandRow="1">
                <a:tableStyleId>{5C22544A-7EE6-4342-B048-85BDC9FD1C3A}</a:tableStyleId>
              </a:tblPr>
              <a:tblGrid>
                <a:gridCol w="4210050"/>
              </a:tblGrid>
              <a:tr h="370840">
                <a:tc>
                  <a:txBody>
                    <a:bodyPr/>
                    <a:lstStyle/>
                    <a:p>
                      <a:r>
                        <a:rPr lang="es-ES" dirty="0" smtClean="0">
                          <a:solidFill>
                            <a:schemeClr val="tx1"/>
                          </a:solidFill>
                          <a:latin typeface="+mn-lt"/>
                        </a:rPr>
                        <a:t>COSTO DE ADQUISICIÓN DEL ACTIVO DEPRECIABLE - VALOR DE DESHECHO</a:t>
                      </a:r>
                    </a:p>
                    <a:p>
                      <a:r>
                        <a:rPr lang="es-ES" dirty="0" smtClean="0">
                          <a:solidFill>
                            <a:schemeClr val="tx1"/>
                          </a:solidFill>
                          <a:latin typeface="+mn-lt"/>
                        </a:rPr>
                        <a:t>                    VIDA UTIL</a:t>
                      </a:r>
                    </a:p>
                    <a:p>
                      <a:endParaRPr lang="es-MX" dirty="0"/>
                    </a:p>
                  </a:txBody>
                  <a:tcPr>
                    <a:noFill/>
                  </a:tcPr>
                </a:tc>
              </a:tr>
            </a:tbl>
          </a:graphicData>
        </a:graphic>
      </p:graphicFrame>
      <p:cxnSp>
        <p:nvCxnSpPr>
          <p:cNvPr id="16" name="15 Conector recto"/>
          <p:cNvCxnSpPr/>
          <p:nvPr/>
        </p:nvCxnSpPr>
        <p:spPr>
          <a:xfrm flipV="1">
            <a:off x="2933700" y="1809750"/>
            <a:ext cx="4133850" cy="190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18 Rectángulo"/>
          <p:cNvSpPr/>
          <p:nvPr/>
        </p:nvSpPr>
        <p:spPr>
          <a:xfrm>
            <a:off x="247650" y="4252436"/>
            <a:ext cx="7467600" cy="1015663"/>
          </a:xfrm>
          <a:prstGeom prst="rect">
            <a:avLst/>
          </a:prstGeom>
        </p:spPr>
        <p:txBody>
          <a:bodyPr wrap="square">
            <a:spAutoFit/>
          </a:bodyPr>
          <a:lstStyle/>
          <a:p>
            <a:pPr algn="just" eaLnBrk="0" hangingPunct="0"/>
            <a:r>
              <a:rPr lang="es-ES" sz="2000" b="1" dirty="0" smtClean="0">
                <a:latin typeface="+mn-lt"/>
                <a:ea typeface="Times New Roman"/>
              </a:rPr>
              <a:t>Vida Útil de un Activo: </a:t>
            </a:r>
            <a:r>
              <a:rPr lang="es-ES" sz="2000" dirty="0" smtClean="0">
                <a:latin typeface="+mn-lt"/>
                <a:ea typeface="Times New Roman"/>
              </a:rPr>
              <a:t>Es el período durante el cual se espera utilizar el activo por parte del ente público. Puede ser definida o indefinida.</a:t>
            </a:r>
          </a:p>
        </p:txBody>
      </p:sp>
      <p:sp>
        <p:nvSpPr>
          <p:cNvPr id="20" name="19 Rectángulo"/>
          <p:cNvSpPr/>
          <p:nvPr/>
        </p:nvSpPr>
        <p:spPr>
          <a:xfrm>
            <a:off x="362309" y="5457736"/>
            <a:ext cx="7246189" cy="1015663"/>
          </a:xfrm>
          <a:prstGeom prst="rect">
            <a:avLst/>
          </a:prstGeom>
        </p:spPr>
        <p:txBody>
          <a:bodyPr wrap="square">
            <a:spAutoFit/>
          </a:bodyPr>
          <a:lstStyle/>
          <a:p>
            <a:pPr indent="182563" algn="just" eaLnBrk="0" hangingPunct="0"/>
            <a:r>
              <a:rPr lang="es-ES" sz="2000" b="1" i="1" dirty="0" smtClean="0">
                <a:solidFill>
                  <a:schemeClr val="tx2">
                    <a:lumMod val="50000"/>
                  </a:schemeClr>
                </a:solidFill>
                <a:latin typeface="+mn-lt"/>
                <a:cs typeface="Times New Roman" pitchFamily="18" charset="0"/>
              </a:rPr>
              <a:t>“la </a:t>
            </a:r>
            <a:r>
              <a:rPr lang="es-ES" sz="2000" b="1" i="1" u="sng" dirty="0" smtClean="0">
                <a:solidFill>
                  <a:schemeClr val="tx2">
                    <a:lumMod val="50000"/>
                  </a:schemeClr>
                </a:solidFill>
                <a:latin typeface="+mn-lt"/>
                <a:cs typeface="Times New Roman" pitchFamily="18" charset="0"/>
              </a:rPr>
              <a:t>depreciación</a:t>
            </a:r>
            <a:r>
              <a:rPr lang="es-ES" sz="2000" b="1" i="1" dirty="0" smtClean="0">
                <a:solidFill>
                  <a:schemeClr val="tx2">
                    <a:lumMod val="50000"/>
                  </a:schemeClr>
                </a:solidFill>
                <a:latin typeface="+mn-lt"/>
                <a:cs typeface="Times New Roman" pitchFamily="18" charset="0"/>
              </a:rPr>
              <a:t> es la distribución sistemática del importe depreciable de un activo a lo largo de su vida útil” </a:t>
            </a:r>
            <a:r>
              <a:rPr lang="es-ES" sz="2000" b="1" dirty="0" smtClean="0">
                <a:solidFill>
                  <a:schemeClr val="tx2">
                    <a:lumMod val="50000"/>
                  </a:schemeClr>
                </a:solidFill>
                <a:latin typeface="+mn-lt"/>
                <a:cs typeface="Times New Roman" pitchFamily="18" charset="0"/>
              </a:rPr>
              <a:t>(NICSP 17 Definiciones) </a:t>
            </a:r>
            <a:r>
              <a:rPr lang="es-ES" sz="2000" b="1" i="1" dirty="0" smtClean="0">
                <a:solidFill>
                  <a:schemeClr val="tx2">
                    <a:lumMod val="50000"/>
                  </a:schemeClr>
                </a:solidFill>
                <a:latin typeface="+mn-lt"/>
                <a:cs typeface="Times New Roman" pitchFamily="18" charset="0"/>
              </a:rPr>
              <a:t>.</a:t>
            </a:r>
            <a:endParaRPr lang="es-MX" sz="2000" b="1" i="1" dirty="0">
              <a:solidFill>
                <a:schemeClr val="tx2">
                  <a:lumMod val="50000"/>
                </a:schemeClr>
              </a:solidFill>
              <a:latin typeface="+mn-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1" y="1208569"/>
            <a:ext cx="8103476" cy="4872616"/>
          </a:xfrm>
          <a:prstGeom prst="rect">
            <a:avLst/>
          </a:prstGeom>
          <a:noFill/>
        </p:spPr>
        <p:txBody>
          <a:bodyPr wrap="square" rtlCol="0">
            <a:spAutoFit/>
          </a:bodyPr>
          <a:lstStyle/>
          <a:p>
            <a:pPr algn="just">
              <a:lnSpc>
                <a:spcPct val="115000"/>
              </a:lnSpc>
              <a:spcAft>
                <a:spcPts val="505"/>
              </a:spcAft>
            </a:pPr>
            <a:r>
              <a:rPr lang="es-ES" b="1" dirty="0" smtClean="0">
                <a:solidFill>
                  <a:schemeClr val="accent6">
                    <a:lumMod val="50000"/>
                  </a:schemeClr>
                </a:solidFill>
                <a:latin typeface="+mn-lt"/>
                <a:ea typeface="Times New Roman"/>
              </a:rPr>
              <a:t>Vida Útil Definida</a:t>
            </a:r>
          </a:p>
          <a:p>
            <a:pPr algn="just">
              <a:lnSpc>
                <a:spcPct val="115000"/>
              </a:lnSpc>
              <a:spcAft>
                <a:spcPts val="505"/>
              </a:spcAft>
            </a:pPr>
            <a:r>
              <a:rPr lang="es-ES" b="1" dirty="0" smtClean="0">
                <a:solidFill>
                  <a:schemeClr val="tx2">
                    <a:lumMod val="50000"/>
                  </a:schemeClr>
                </a:solidFill>
                <a:latin typeface="+mn-lt"/>
                <a:ea typeface="Times New Roman"/>
              </a:rPr>
              <a:t>Cuando exista un límite previsible al período a lo largo del cual se espera que el activo genere rendimientos económicos o potenciales de servicio para el ente público, o a la utilización en la producción de bienes y servicios públicos.</a:t>
            </a:r>
            <a:endParaRPr lang="es-MX" b="1" dirty="0" smtClean="0">
              <a:solidFill>
                <a:schemeClr val="tx2">
                  <a:lumMod val="50000"/>
                </a:schemeClr>
              </a:solidFill>
              <a:latin typeface="+mn-lt"/>
              <a:ea typeface="Times New Roman"/>
            </a:endParaRPr>
          </a:p>
          <a:p>
            <a:pPr marL="1438275" algn="just">
              <a:lnSpc>
                <a:spcPct val="115000"/>
              </a:lnSpc>
              <a:spcAft>
                <a:spcPts val="505"/>
              </a:spcAft>
              <a:tabLst>
                <a:tab pos="7172325" algn="l"/>
              </a:tabLst>
            </a:pPr>
            <a:r>
              <a:rPr lang="es-ES" b="1" dirty="0" smtClean="0">
                <a:solidFill>
                  <a:schemeClr val="tx2">
                    <a:lumMod val="50000"/>
                  </a:schemeClr>
                </a:solidFill>
                <a:latin typeface="+mn-lt"/>
                <a:ea typeface="Times New Roman"/>
              </a:rPr>
              <a:t>Los activos con vida útil definida se depreciarán durante su vida útil.</a:t>
            </a:r>
          </a:p>
          <a:p>
            <a:pPr algn="just" fontAlgn="auto">
              <a:lnSpc>
                <a:spcPct val="115000"/>
              </a:lnSpc>
              <a:spcBef>
                <a:spcPts val="0"/>
              </a:spcBef>
              <a:spcAft>
                <a:spcPts val="505"/>
              </a:spcAft>
              <a:defRPr/>
            </a:pPr>
            <a:r>
              <a:rPr lang="es-ES" b="1" dirty="0" smtClean="0">
                <a:solidFill>
                  <a:schemeClr val="accent6">
                    <a:lumMod val="50000"/>
                  </a:schemeClr>
                </a:solidFill>
                <a:latin typeface="+mn-lt"/>
                <a:ea typeface="Times New Roman"/>
              </a:rPr>
              <a:t>Vida Útil Indefinida</a:t>
            </a:r>
          </a:p>
          <a:p>
            <a:pPr algn="just" fontAlgn="auto">
              <a:lnSpc>
                <a:spcPct val="115000"/>
              </a:lnSpc>
              <a:spcBef>
                <a:spcPts val="0"/>
              </a:spcBef>
              <a:spcAft>
                <a:spcPts val="505"/>
              </a:spcAft>
              <a:defRPr/>
            </a:pPr>
            <a:r>
              <a:rPr lang="es-ES" b="1" dirty="0" smtClean="0">
                <a:solidFill>
                  <a:schemeClr val="tx2">
                    <a:lumMod val="50000"/>
                  </a:schemeClr>
                </a:solidFill>
                <a:latin typeface="+mn-lt"/>
                <a:ea typeface="Times New Roman"/>
              </a:rPr>
              <a:t>Cuando sobre la base de un análisis de todos los factores relevantes, no exista un límite previsible al período a lo largo del cual se espera que el activo genere rendimientos económicos o potencial de servicio para el ente público, o a la utilización en la producción de bienes y servicios públicos.</a:t>
            </a:r>
            <a:endParaRPr lang="es-MX" b="1" dirty="0" smtClean="0">
              <a:solidFill>
                <a:schemeClr val="tx2">
                  <a:lumMod val="50000"/>
                </a:schemeClr>
              </a:solidFill>
              <a:latin typeface="+mn-lt"/>
              <a:ea typeface="Times New Roman"/>
            </a:endParaRPr>
          </a:p>
          <a:p>
            <a:pPr marL="1438275" algn="just">
              <a:lnSpc>
                <a:spcPct val="115000"/>
              </a:lnSpc>
              <a:spcAft>
                <a:spcPts val="505"/>
              </a:spcAft>
            </a:pPr>
            <a:r>
              <a:rPr lang="es-ES" b="1" dirty="0" smtClean="0">
                <a:solidFill>
                  <a:schemeClr val="tx2">
                    <a:lumMod val="50000"/>
                  </a:schemeClr>
                </a:solidFill>
                <a:latin typeface="+mn-lt"/>
                <a:ea typeface="Times New Roman"/>
              </a:rPr>
              <a:t>Los activos con vida útil indefinida no se depreciarán.</a:t>
            </a:r>
            <a:endParaRPr lang="es-MX" b="1" dirty="0">
              <a:solidFill>
                <a:schemeClr val="tx2">
                  <a:lumMod val="50000"/>
                </a:schemeClr>
              </a:solidFill>
              <a:latin typeface="+mn-lt"/>
            </a:endParaRPr>
          </a:p>
        </p:txBody>
      </p:sp>
      <p:sp>
        <p:nvSpPr>
          <p:cNvPr id="8" name="3 Rectángulo"/>
          <p:cNvSpPr>
            <a:spLocks noChangeArrowheads="1"/>
          </p:cNvSpPr>
          <p:nvPr/>
        </p:nvSpPr>
        <p:spPr bwMode="auto">
          <a:xfrm>
            <a:off x="2812807" y="6488668"/>
            <a:ext cx="5503623" cy="307777"/>
          </a:xfrm>
          <a:prstGeom prst="rect">
            <a:avLst/>
          </a:prstGeom>
          <a:noFill/>
          <a:ln w="9525">
            <a:noFill/>
            <a:miter lim="800000"/>
            <a:headEnd/>
            <a:tailEnd/>
          </a:ln>
        </p:spPr>
        <p:txBody>
          <a:bodyPr wrap="none">
            <a:spAutoFit/>
          </a:bodyPr>
          <a:lstStyle/>
          <a:p>
            <a:pPr indent="182563" algn="just" eaLnBrk="0" hangingPunct="0"/>
            <a:r>
              <a:rPr lang="es-MX" sz="1400" b="1" dirty="0" smtClean="0">
                <a:ln w="11430"/>
                <a:solidFill>
                  <a:schemeClr val="tx2">
                    <a:lumMod val="50000"/>
                  </a:schemeClr>
                </a:solidFill>
                <a:effectLst>
                  <a:outerShdw blurRad="50800" dist="39000" dir="5460000" algn="tl">
                    <a:srgbClr val="000000">
                      <a:alpha val="38000"/>
                    </a:srgbClr>
                  </a:outerShdw>
                </a:effectLst>
                <a:latin typeface="+mn-lt"/>
              </a:rPr>
              <a:t>* </a:t>
            </a:r>
            <a:r>
              <a:rPr lang="es-ES" sz="1400" b="1" dirty="0" smtClean="0">
                <a:ln w="11430"/>
                <a:solidFill>
                  <a:schemeClr val="tx2">
                    <a:lumMod val="50000"/>
                  </a:schemeClr>
                </a:solidFill>
                <a:effectLst>
                  <a:outerShdw blurRad="50800" dist="39000" dir="5460000" algn="tl">
                    <a:srgbClr val="000000">
                      <a:alpha val="38000"/>
                    </a:srgbClr>
                  </a:outerShdw>
                </a:effectLst>
                <a:latin typeface="+mn-lt"/>
              </a:rPr>
              <a:t>Reglas Especificas del Registro  y Valoración del Patrimonio </a:t>
            </a:r>
            <a:endParaRPr lang="es-ES" sz="1400" b="1" dirty="0">
              <a:ln w="11430"/>
              <a:solidFill>
                <a:schemeClr val="tx2">
                  <a:lumMod val="50000"/>
                </a:schemeClr>
              </a:solidFill>
              <a:effectLst>
                <a:outerShdw blurRad="50800" dist="39000" dir="5460000" algn="tl">
                  <a:srgbClr val="000000">
                    <a:alpha val="38000"/>
                  </a:srgbClr>
                </a:outerShdw>
              </a:effectLst>
              <a:latin typeface="+mn-lt"/>
            </a:endParaRPr>
          </a:p>
        </p:txBody>
      </p:sp>
      <p:sp>
        <p:nvSpPr>
          <p:cNvPr id="5" name="4 Rectángulo redondeado"/>
          <p:cNvSpPr/>
          <p:nvPr/>
        </p:nvSpPr>
        <p:spPr>
          <a:xfrm>
            <a:off x="1485900" y="190500"/>
            <a:ext cx="5048250" cy="685800"/>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TIPOS DE VIDA ÚTIL* </a:t>
            </a:r>
            <a:endParaRPr lang="es-MX" sz="2800" b="1" dirty="0">
              <a:solidFill>
                <a:schemeClr val="tx2"/>
              </a:solidFill>
              <a:latin typeface="Cambria" panose="02040503050406030204" pitchFamily="18"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83779" y="1276350"/>
            <a:ext cx="7866993" cy="5016758"/>
          </a:xfrm>
          <a:prstGeom prst="rect">
            <a:avLst/>
          </a:prstGeom>
          <a:noFill/>
        </p:spPr>
        <p:txBody>
          <a:bodyPr wrap="square" rtlCol="0">
            <a:spAutoFit/>
          </a:bodyPr>
          <a:lstStyle/>
          <a:p>
            <a:r>
              <a:rPr lang="es-MX" sz="2000" b="1" dirty="0" smtClean="0">
                <a:solidFill>
                  <a:schemeClr val="tx2">
                    <a:lumMod val="50000"/>
                  </a:schemeClr>
                </a:solidFill>
                <a:latin typeface="+mn-lt"/>
                <a:ea typeface="Times New Roman"/>
                <a:cs typeface="Arial"/>
              </a:rPr>
              <a:t>Para determinar la vida útil de un activo se debe considerar:</a:t>
            </a:r>
          </a:p>
          <a:p>
            <a:endParaRPr lang="es-MX" sz="2000" b="1" dirty="0" smtClean="0">
              <a:solidFill>
                <a:schemeClr val="tx2">
                  <a:lumMod val="50000"/>
                </a:schemeClr>
              </a:solidFill>
              <a:latin typeface="+mn-lt"/>
              <a:ea typeface="Times New Roman"/>
              <a:cs typeface="Arial"/>
            </a:endParaRPr>
          </a:p>
          <a:p>
            <a:pPr>
              <a:buFont typeface="Arial" pitchFamily="34" charset="0"/>
              <a:buChar char="©"/>
            </a:pPr>
            <a:r>
              <a:rPr lang="es-MX" sz="2000" b="1" dirty="0" smtClean="0">
                <a:solidFill>
                  <a:schemeClr val="tx2">
                    <a:lumMod val="50000"/>
                  </a:schemeClr>
                </a:solidFill>
                <a:latin typeface="+mn-lt"/>
                <a:ea typeface="Times New Roman"/>
                <a:cs typeface="Arial"/>
              </a:rPr>
              <a:t>  </a:t>
            </a:r>
            <a:r>
              <a:rPr lang="x-none" sz="2000" b="1" dirty="0" smtClean="0">
                <a:solidFill>
                  <a:schemeClr val="tx2">
                    <a:lumMod val="50000"/>
                  </a:schemeClr>
                </a:solidFill>
                <a:latin typeface="+mn-lt"/>
                <a:ea typeface="Times New Roman"/>
                <a:cs typeface="Arial"/>
              </a:rPr>
              <a:t>El uso que el ente público espera realizar del activo</a:t>
            </a:r>
            <a:r>
              <a:rPr lang="es-MX" sz="2000" b="1" dirty="0" smtClean="0">
                <a:solidFill>
                  <a:schemeClr val="tx2">
                    <a:lumMod val="50000"/>
                  </a:schemeClr>
                </a:solidFill>
                <a:latin typeface="+mn-lt"/>
                <a:ea typeface="Times New Roman"/>
                <a:cs typeface="Arial"/>
              </a:rPr>
              <a:t>.</a:t>
            </a:r>
          </a:p>
          <a:p>
            <a:pPr>
              <a:buFont typeface="Arial" pitchFamily="34" charset="0"/>
              <a:buChar char="©"/>
            </a:pPr>
            <a:endParaRPr lang="es-MX" sz="2000" b="1" dirty="0" smtClean="0">
              <a:solidFill>
                <a:schemeClr val="tx2">
                  <a:lumMod val="50000"/>
                </a:schemeClr>
              </a:solidFill>
              <a:latin typeface="+mn-lt"/>
              <a:ea typeface="Times New Roman"/>
              <a:cs typeface="Arial"/>
            </a:endParaRPr>
          </a:p>
          <a:p>
            <a:pPr>
              <a:buFont typeface="Arial" pitchFamily="34" charset="0"/>
              <a:buChar char="©"/>
            </a:pPr>
            <a:r>
              <a:rPr lang="es-MX" sz="2000" b="1" dirty="0" smtClean="0">
                <a:solidFill>
                  <a:schemeClr val="tx2">
                    <a:lumMod val="50000"/>
                  </a:schemeClr>
                </a:solidFill>
                <a:latin typeface="+mn-lt"/>
                <a:ea typeface="Times New Roman"/>
                <a:cs typeface="Arial"/>
              </a:rPr>
              <a:t>  </a:t>
            </a:r>
            <a:r>
              <a:rPr lang="x-none" sz="2000" b="1" dirty="0" smtClean="0">
                <a:solidFill>
                  <a:schemeClr val="tx2">
                    <a:lumMod val="50000"/>
                  </a:schemeClr>
                </a:solidFill>
                <a:latin typeface="+mn-lt"/>
                <a:ea typeface="Times New Roman"/>
                <a:cs typeface="Arial"/>
              </a:rPr>
              <a:t>El deterioro natural esperado</a:t>
            </a:r>
            <a:r>
              <a:rPr lang="es-MX" sz="2000" b="1" dirty="0" smtClean="0">
                <a:solidFill>
                  <a:schemeClr val="tx2">
                    <a:lumMod val="50000"/>
                  </a:schemeClr>
                </a:solidFill>
                <a:latin typeface="+mn-lt"/>
                <a:ea typeface="Times New Roman"/>
                <a:cs typeface="Arial"/>
              </a:rPr>
              <a:t>.</a:t>
            </a:r>
          </a:p>
          <a:p>
            <a:pPr>
              <a:buFont typeface="Arial" pitchFamily="34" charset="0"/>
              <a:buChar char="©"/>
            </a:pPr>
            <a:endParaRPr lang="es-MX" sz="2000" b="1" dirty="0" smtClean="0">
              <a:solidFill>
                <a:schemeClr val="tx2">
                  <a:lumMod val="50000"/>
                </a:schemeClr>
              </a:solidFill>
              <a:latin typeface="+mn-lt"/>
              <a:ea typeface="Times New Roman"/>
              <a:cs typeface="Arial"/>
            </a:endParaRPr>
          </a:p>
          <a:p>
            <a:pPr>
              <a:buFont typeface="Arial" pitchFamily="34" charset="0"/>
              <a:buChar char="©"/>
            </a:pPr>
            <a:r>
              <a:rPr lang="es-MX" sz="2000" b="1" dirty="0" smtClean="0">
                <a:solidFill>
                  <a:schemeClr val="tx2">
                    <a:lumMod val="50000"/>
                  </a:schemeClr>
                </a:solidFill>
                <a:latin typeface="+mn-lt"/>
                <a:ea typeface="Times New Roman"/>
                <a:cs typeface="Arial"/>
              </a:rPr>
              <a:t>  </a:t>
            </a:r>
            <a:r>
              <a:rPr lang="x-none" sz="2000" b="1" dirty="0" smtClean="0">
                <a:solidFill>
                  <a:schemeClr val="tx2">
                    <a:lumMod val="50000"/>
                  </a:schemeClr>
                </a:solidFill>
                <a:latin typeface="+mn-lt"/>
                <a:ea typeface="Times New Roman"/>
                <a:cs typeface="Arial"/>
              </a:rPr>
              <a:t>La obsolescencia técnica</a:t>
            </a:r>
            <a:r>
              <a:rPr lang="es-MX" sz="2000" b="1" dirty="0" smtClean="0">
                <a:solidFill>
                  <a:schemeClr val="tx2">
                    <a:lumMod val="50000"/>
                  </a:schemeClr>
                </a:solidFill>
                <a:latin typeface="+mn-lt"/>
                <a:ea typeface="Times New Roman"/>
                <a:cs typeface="Arial"/>
              </a:rPr>
              <a:t>.</a:t>
            </a:r>
          </a:p>
          <a:p>
            <a:pPr>
              <a:buFont typeface="Arial" pitchFamily="34" charset="0"/>
              <a:buChar char="©"/>
            </a:pPr>
            <a:endParaRPr lang="es-MX" sz="2000" b="1" dirty="0" smtClean="0">
              <a:solidFill>
                <a:schemeClr val="tx2">
                  <a:lumMod val="50000"/>
                </a:schemeClr>
              </a:solidFill>
              <a:latin typeface="+mn-lt"/>
              <a:ea typeface="Times New Roman"/>
              <a:cs typeface="Arial"/>
            </a:endParaRPr>
          </a:p>
          <a:p>
            <a:pPr marL="266700" indent="-266700">
              <a:buFont typeface="Arial" pitchFamily="34" charset="0"/>
              <a:buChar char="©"/>
            </a:pPr>
            <a:r>
              <a:rPr lang="x-none" sz="2000" b="1" dirty="0" smtClean="0">
                <a:solidFill>
                  <a:schemeClr val="tx2">
                    <a:lumMod val="50000"/>
                  </a:schemeClr>
                </a:solidFill>
                <a:latin typeface="+mn-lt"/>
                <a:ea typeface="Times New Roman"/>
                <a:cs typeface="Arial"/>
              </a:rPr>
              <a:t>Los límites legales o restricciones similares sobre el uso del activo</a:t>
            </a:r>
            <a:r>
              <a:rPr lang="es-MX" sz="2000" b="1" dirty="0" smtClean="0">
                <a:solidFill>
                  <a:schemeClr val="tx2">
                    <a:lumMod val="50000"/>
                  </a:schemeClr>
                </a:solidFill>
                <a:latin typeface="+mn-lt"/>
                <a:ea typeface="Times New Roman"/>
                <a:cs typeface="Arial"/>
              </a:rPr>
              <a:t>.</a:t>
            </a:r>
          </a:p>
          <a:p>
            <a:endParaRPr lang="es-MX" sz="2000" b="1" dirty="0" smtClean="0">
              <a:solidFill>
                <a:schemeClr val="tx2">
                  <a:lumMod val="50000"/>
                </a:schemeClr>
              </a:solidFill>
              <a:latin typeface="+mn-lt"/>
              <a:ea typeface="Times New Roman"/>
              <a:cs typeface="Arial"/>
            </a:endParaRPr>
          </a:p>
          <a:p>
            <a:pPr algn="just"/>
            <a:r>
              <a:rPr lang="es-ES" sz="2000" b="1" dirty="0" smtClean="0">
                <a:solidFill>
                  <a:schemeClr val="tx2">
                    <a:lumMod val="50000"/>
                  </a:schemeClr>
                </a:solidFill>
                <a:latin typeface="+mn-lt"/>
                <a:ea typeface="Times New Roman"/>
              </a:rPr>
              <a:t>La autoridad competente que autorice la vida útil estimada del bien o grupo de bienes deberá contar con un dictamen técnico, peritaje obtenido o estudio realizado que considere según corresponda, los elementos anteriormente enunciados. </a:t>
            </a:r>
          </a:p>
          <a:p>
            <a:endParaRPr lang="es-MX" sz="2000" dirty="0">
              <a:latin typeface="+mn-lt"/>
            </a:endParaRPr>
          </a:p>
        </p:txBody>
      </p:sp>
      <p:sp>
        <p:nvSpPr>
          <p:cNvPr id="8" name="3 Rectángulo"/>
          <p:cNvSpPr>
            <a:spLocks noChangeArrowheads="1"/>
          </p:cNvSpPr>
          <p:nvPr/>
        </p:nvSpPr>
        <p:spPr bwMode="auto">
          <a:xfrm>
            <a:off x="2265714" y="6366214"/>
            <a:ext cx="6535972" cy="276999"/>
          </a:xfrm>
          <a:prstGeom prst="rect">
            <a:avLst/>
          </a:prstGeom>
          <a:noFill/>
          <a:ln w="9525">
            <a:noFill/>
            <a:miter lim="800000"/>
            <a:headEnd/>
            <a:tailEnd/>
          </a:ln>
        </p:spPr>
        <p:txBody>
          <a:bodyPr wrap="square">
            <a:spAutoFit/>
          </a:bodyPr>
          <a:lstStyle/>
          <a:p>
            <a:pPr indent="182563" algn="just" eaLnBrk="0" hangingPunct="0">
              <a:buFont typeface="Arial" charset="0"/>
              <a:buChar char="•"/>
            </a:pPr>
            <a:r>
              <a:rPr lang="es-ES" sz="1200" b="1" dirty="0" smtClean="0">
                <a:ln w="11430"/>
                <a:solidFill>
                  <a:schemeClr val="tx2">
                    <a:lumMod val="50000"/>
                  </a:schemeClr>
                </a:solidFill>
                <a:effectLst>
                  <a:outerShdw blurRad="50800" dist="39000" dir="5460000" algn="tl">
                    <a:srgbClr val="000000">
                      <a:alpha val="38000"/>
                    </a:srgbClr>
                  </a:outerShdw>
                </a:effectLst>
                <a:latin typeface="+mn-lt"/>
              </a:rPr>
              <a:t>Reglas Especificas del Registro  y Valoración del Patrimonio DOF  13-12-2011</a:t>
            </a:r>
            <a:endParaRPr lang="es-ES" sz="1200" b="1" dirty="0">
              <a:ln w="11430"/>
              <a:solidFill>
                <a:schemeClr val="tx2">
                  <a:lumMod val="50000"/>
                </a:schemeClr>
              </a:solidFill>
              <a:effectLst>
                <a:outerShdw blurRad="50800" dist="39000" dir="5460000" algn="tl">
                  <a:srgbClr val="000000">
                    <a:alpha val="38000"/>
                  </a:srgbClr>
                </a:outerShdw>
              </a:effectLst>
              <a:latin typeface="+mn-lt"/>
            </a:endParaRPr>
          </a:p>
        </p:txBody>
      </p:sp>
      <p:sp>
        <p:nvSpPr>
          <p:cNvPr id="5" name="4 Rectángulo redondeado"/>
          <p:cNvSpPr/>
          <p:nvPr/>
        </p:nvSpPr>
        <p:spPr>
          <a:xfrm>
            <a:off x="1009650" y="0"/>
            <a:ext cx="5772150" cy="1104900"/>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VIDA ÚTIL*</a:t>
            </a:r>
          </a:p>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DETERMINACIÓN </a:t>
            </a:r>
            <a:endParaRPr lang="es-MX" sz="2800" b="1" dirty="0">
              <a:solidFill>
                <a:schemeClr val="tx2"/>
              </a:solidFill>
              <a:latin typeface="Cambria" panose="02040503050406030204" pitchFamily="18"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277833" y="1968385"/>
            <a:ext cx="7630511" cy="2862322"/>
          </a:xfrm>
          <a:prstGeom prst="rect">
            <a:avLst/>
          </a:prstGeom>
          <a:noFill/>
        </p:spPr>
        <p:txBody>
          <a:bodyPr wrap="square" rtlCol="0">
            <a:spAutoFit/>
          </a:bodyPr>
          <a:lstStyle/>
          <a:p>
            <a:pPr algn="just"/>
            <a:r>
              <a:rPr lang="es-MX" sz="2000" b="1" dirty="0" smtClean="0">
                <a:solidFill>
                  <a:schemeClr val="tx2">
                    <a:lumMod val="50000"/>
                  </a:schemeClr>
                </a:solidFill>
                <a:latin typeface="+mn-lt"/>
                <a:ea typeface="Times New Roman"/>
              </a:rPr>
              <a:t>Cuando el ente público no cuente con los elementos para estimar la vida útil, de conformidad con las Principales Reglas de Registro y Valoración del Patrimonio (Elementos Generales) publicadas en DOF el 27-12-2010 y con las Reglas Específicas del Registro y Valoración del Patrimonio publicadas en el DOF el 13-12-2011, la estimación de la vida útil de un bien será una cuestión de </a:t>
            </a:r>
            <a:r>
              <a:rPr lang="es-MX" sz="2000" b="1" u="sng" dirty="0" smtClean="0">
                <a:solidFill>
                  <a:schemeClr val="tx2">
                    <a:lumMod val="50000"/>
                  </a:schemeClr>
                </a:solidFill>
                <a:latin typeface="+mn-lt"/>
                <a:ea typeface="Times New Roman"/>
              </a:rPr>
              <a:t>criterio basada en la experiencia </a:t>
            </a:r>
            <a:r>
              <a:rPr lang="es-MX" sz="2000" b="1" dirty="0" smtClean="0">
                <a:solidFill>
                  <a:schemeClr val="tx2">
                    <a:lumMod val="50000"/>
                  </a:schemeClr>
                </a:solidFill>
                <a:latin typeface="+mn-lt"/>
                <a:ea typeface="Times New Roman"/>
              </a:rPr>
              <a:t>que el ente público tenga con activos similares o de la aplicación, de manera excepcional de esta Guía.</a:t>
            </a:r>
          </a:p>
        </p:txBody>
      </p:sp>
      <p:sp>
        <p:nvSpPr>
          <p:cNvPr id="8" name="3 Rectángulo"/>
          <p:cNvSpPr>
            <a:spLocks noChangeArrowheads="1"/>
          </p:cNvSpPr>
          <p:nvPr/>
        </p:nvSpPr>
        <p:spPr bwMode="auto">
          <a:xfrm>
            <a:off x="-1" y="5562918"/>
            <a:ext cx="8146473" cy="1200329"/>
          </a:xfrm>
          <a:prstGeom prst="rect">
            <a:avLst/>
          </a:prstGeom>
          <a:noFill/>
          <a:ln w="9525">
            <a:noFill/>
            <a:miter lim="800000"/>
            <a:headEnd/>
            <a:tailEnd/>
          </a:ln>
        </p:spPr>
        <p:txBody>
          <a:bodyPr wrap="square">
            <a:spAutoFit/>
          </a:bodyPr>
          <a:lstStyle/>
          <a:p>
            <a:pPr indent="182563" algn="r" eaLnBrk="0" hangingPunct="0"/>
            <a:endParaRPr lang="es-MX" sz="2400" b="1" dirty="0" smtClean="0">
              <a:ln w="11430"/>
              <a:solidFill>
                <a:schemeClr val="tx2">
                  <a:lumMod val="50000"/>
                </a:schemeClr>
              </a:solidFill>
              <a:effectLst>
                <a:outerShdw blurRad="50800" dist="39000" dir="5460000" algn="tl">
                  <a:srgbClr val="000000">
                    <a:alpha val="38000"/>
                  </a:srgbClr>
                </a:outerShdw>
              </a:effectLst>
              <a:latin typeface="+mn-lt"/>
            </a:endParaRPr>
          </a:p>
          <a:p>
            <a:pPr indent="182563" algn="r" eaLnBrk="0" hangingPunct="0"/>
            <a:endParaRPr lang="es-MX" sz="2400" b="1" dirty="0" smtClean="0">
              <a:ln w="11430"/>
              <a:solidFill>
                <a:schemeClr val="tx2">
                  <a:lumMod val="50000"/>
                </a:schemeClr>
              </a:solidFill>
              <a:effectLst>
                <a:outerShdw blurRad="50800" dist="39000" dir="5460000" algn="tl">
                  <a:srgbClr val="000000">
                    <a:alpha val="38000"/>
                  </a:srgbClr>
                </a:outerShdw>
              </a:effectLst>
              <a:latin typeface="+mn-lt"/>
            </a:endParaRPr>
          </a:p>
          <a:p>
            <a:pPr indent="182563" algn="r" eaLnBrk="0" hangingPunct="0"/>
            <a:r>
              <a:rPr lang="es-MX" sz="2400" b="1" dirty="0" smtClean="0">
                <a:ln w="11430"/>
                <a:solidFill>
                  <a:schemeClr val="tx2">
                    <a:lumMod val="50000"/>
                  </a:schemeClr>
                </a:solidFill>
                <a:effectLst>
                  <a:outerShdw blurRad="50800" dist="39000" dir="5460000" algn="tl">
                    <a:srgbClr val="000000">
                      <a:alpha val="38000"/>
                    </a:srgbClr>
                  </a:outerShdw>
                </a:effectLst>
                <a:latin typeface="+mn-lt"/>
              </a:rPr>
              <a:t>( DOF 15-08-2012</a:t>
            </a:r>
            <a:r>
              <a:rPr lang="es-ES" sz="2400" b="1" dirty="0" smtClean="0">
                <a:ln w="11430"/>
                <a:solidFill>
                  <a:schemeClr val="tx2">
                    <a:lumMod val="50000"/>
                  </a:schemeClr>
                </a:solidFill>
                <a:effectLst>
                  <a:outerShdw blurRad="50800" dist="39000" dir="5460000" algn="tl">
                    <a:srgbClr val="000000">
                      <a:alpha val="38000"/>
                    </a:srgbClr>
                  </a:outerShdw>
                </a:effectLst>
                <a:latin typeface="+mn-lt"/>
              </a:rPr>
              <a:t> )</a:t>
            </a:r>
            <a:endParaRPr lang="es-ES" sz="2400" b="1" dirty="0">
              <a:ln w="11430"/>
              <a:solidFill>
                <a:schemeClr val="tx2">
                  <a:lumMod val="50000"/>
                </a:schemeClr>
              </a:solidFill>
              <a:effectLst>
                <a:outerShdw blurRad="50800" dist="39000" dir="5460000" algn="tl">
                  <a:srgbClr val="000000">
                    <a:alpha val="38000"/>
                  </a:srgbClr>
                </a:outerShdw>
              </a:effectLst>
              <a:latin typeface="+mn-lt"/>
            </a:endParaRPr>
          </a:p>
        </p:txBody>
      </p:sp>
      <p:sp>
        <p:nvSpPr>
          <p:cNvPr id="5" name="4 Rectángulo redondeado"/>
          <p:cNvSpPr/>
          <p:nvPr/>
        </p:nvSpPr>
        <p:spPr>
          <a:xfrm>
            <a:off x="1996786" y="478754"/>
            <a:ext cx="4080659" cy="783771"/>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GUIA DE VIDA ÚTIL  </a:t>
            </a:r>
            <a:endParaRPr lang="es-MX" sz="2800" b="1" dirty="0">
              <a:solidFill>
                <a:schemeClr val="tx2"/>
              </a:solidFill>
              <a:latin typeface="Cambria" panose="02040503050406030204" pitchFamily="18"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 xmlns:p14="http://schemas.microsoft.com/office/powerpoint/2010/main" val="880479238"/>
              </p:ext>
            </p:extLst>
          </p:nvPr>
        </p:nvGraphicFramePr>
        <p:xfrm>
          <a:off x="142504" y="924787"/>
          <a:ext cx="7920842" cy="5778201"/>
        </p:xfrm>
        <a:graphic>
          <a:graphicData uri="http://schemas.openxmlformats.org/drawingml/2006/table">
            <a:tbl>
              <a:tblPr/>
              <a:tblGrid>
                <a:gridCol w="1263602"/>
                <a:gridCol w="4033034"/>
                <a:gridCol w="228118"/>
                <a:gridCol w="645253"/>
                <a:gridCol w="1750835"/>
              </a:tblGrid>
              <a:tr h="1138260">
                <a:tc>
                  <a:txBody>
                    <a:bodyPr/>
                    <a:lstStyle/>
                    <a:p>
                      <a:pPr indent="182880" algn="ctr">
                        <a:lnSpc>
                          <a:spcPct val="115000"/>
                        </a:lnSpc>
                        <a:spcAft>
                          <a:spcPts val="505"/>
                        </a:spcAft>
                      </a:pPr>
                      <a:r>
                        <a:rPr lang="es-MX" sz="2000" b="1" dirty="0">
                          <a:solidFill>
                            <a:schemeClr val="tx2">
                              <a:lumMod val="50000"/>
                            </a:schemeClr>
                          </a:solidFill>
                          <a:latin typeface="+mn-lt"/>
                          <a:ea typeface="Times New Roman"/>
                        </a:rPr>
                        <a:t>Cuenta</a:t>
                      </a:r>
                      <a:endParaRPr lang="es-MX" sz="20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indent="182880" algn="ctr">
                        <a:lnSpc>
                          <a:spcPct val="115000"/>
                        </a:lnSpc>
                        <a:spcAft>
                          <a:spcPts val="505"/>
                        </a:spcAft>
                      </a:pPr>
                      <a:r>
                        <a:rPr lang="es-MX" sz="2000" b="1" dirty="0">
                          <a:solidFill>
                            <a:schemeClr val="tx2">
                              <a:lumMod val="50000"/>
                            </a:schemeClr>
                          </a:solidFill>
                          <a:latin typeface="+mn-lt"/>
                          <a:ea typeface="Times New Roman"/>
                        </a:rPr>
                        <a:t>Concepto</a:t>
                      </a:r>
                      <a:endParaRPr lang="es-MX" sz="20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gridSpan="2">
                  <a:txBody>
                    <a:bodyPr/>
                    <a:lstStyle/>
                    <a:p>
                      <a:pPr indent="182880" algn="ctr">
                        <a:lnSpc>
                          <a:spcPct val="115000"/>
                        </a:lnSpc>
                        <a:spcAft>
                          <a:spcPts val="505"/>
                        </a:spcAft>
                      </a:pPr>
                      <a:r>
                        <a:rPr lang="es-MX" sz="1800" b="1" dirty="0" smtClean="0">
                          <a:solidFill>
                            <a:schemeClr val="tx2">
                              <a:lumMod val="50000"/>
                            </a:schemeClr>
                          </a:solidFill>
                          <a:latin typeface="+mn-lt"/>
                          <a:ea typeface="Times New Roman"/>
                        </a:rPr>
                        <a:t>Años  vida </a:t>
                      </a:r>
                      <a:r>
                        <a:rPr lang="es-MX" sz="1800" b="1" dirty="0">
                          <a:solidFill>
                            <a:schemeClr val="tx2">
                              <a:lumMod val="50000"/>
                            </a:schemeClr>
                          </a:solidFill>
                          <a:latin typeface="+mn-lt"/>
                          <a:ea typeface="Times New Roman"/>
                        </a:rPr>
                        <a:t>útil</a:t>
                      </a:r>
                      <a:endParaRPr lang="es-MX" sz="18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pPr indent="182880" algn="ctr">
                        <a:lnSpc>
                          <a:spcPct val="115000"/>
                        </a:lnSpc>
                        <a:spcAft>
                          <a:spcPts val="505"/>
                        </a:spcAft>
                      </a:pPr>
                      <a:endParaRPr lang="es-MX" sz="1700" dirty="0">
                        <a:solidFill>
                          <a:srgbClr val="800080"/>
                        </a:solidFill>
                        <a:latin typeface="Arial"/>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D4B4"/>
                    </a:solidFill>
                  </a:tcPr>
                </a:tc>
                <a:tc>
                  <a:txBody>
                    <a:bodyPr/>
                    <a:lstStyle/>
                    <a:p>
                      <a:pPr indent="182880" algn="ctr">
                        <a:lnSpc>
                          <a:spcPct val="115000"/>
                        </a:lnSpc>
                        <a:spcAft>
                          <a:spcPts val="505"/>
                        </a:spcAft>
                      </a:pPr>
                      <a:r>
                        <a:rPr lang="es-MX" sz="1800" b="1" dirty="0">
                          <a:solidFill>
                            <a:schemeClr val="tx2">
                              <a:lumMod val="50000"/>
                            </a:schemeClr>
                          </a:solidFill>
                          <a:latin typeface="+mn-lt"/>
                          <a:ea typeface="Times New Roman"/>
                        </a:rPr>
                        <a:t>% de depreciación anual</a:t>
                      </a:r>
                      <a:endParaRPr lang="es-MX" sz="18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585745">
                <a:tc>
                  <a:txBody>
                    <a:bodyPr/>
                    <a:lstStyle/>
                    <a:p>
                      <a:pPr indent="182880" algn="just">
                        <a:lnSpc>
                          <a:spcPct val="115000"/>
                        </a:lnSpc>
                        <a:spcAft>
                          <a:spcPts val="505"/>
                        </a:spcAft>
                      </a:pPr>
                      <a:r>
                        <a:rPr lang="es-MX" sz="1700" b="1" dirty="0">
                          <a:solidFill>
                            <a:schemeClr val="tx2">
                              <a:lumMod val="50000"/>
                            </a:schemeClr>
                          </a:solidFill>
                          <a:latin typeface="+mn-lt"/>
                          <a:ea typeface="Times New Roman"/>
                        </a:rPr>
                        <a:t>1.2.3</a:t>
                      </a:r>
                      <a:endParaRPr lang="es-MX" sz="17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182880" algn="just">
                        <a:lnSpc>
                          <a:spcPct val="115000"/>
                        </a:lnSpc>
                        <a:spcAft>
                          <a:spcPts val="505"/>
                        </a:spcAft>
                      </a:pPr>
                      <a:r>
                        <a:rPr lang="es-MX" sz="1800" b="1" dirty="0">
                          <a:solidFill>
                            <a:schemeClr val="tx2">
                              <a:lumMod val="50000"/>
                            </a:schemeClr>
                          </a:solidFill>
                          <a:latin typeface="+mn-lt"/>
                          <a:ea typeface="Times New Roman"/>
                        </a:rPr>
                        <a:t>BIENES INMUEBLES, INFRAESTRUCTURA Y CONSTRUCCIONES EN PROCESO</a:t>
                      </a:r>
                      <a:endParaRPr lang="es-MX" sz="18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292872">
                <a:tc>
                  <a:txBody>
                    <a:bodyPr/>
                    <a:lstStyle/>
                    <a:p>
                      <a:pPr indent="182880" algn="just">
                        <a:lnSpc>
                          <a:spcPct val="115000"/>
                        </a:lnSpc>
                        <a:spcAft>
                          <a:spcPts val="505"/>
                        </a:spcAft>
                      </a:pPr>
                      <a:r>
                        <a:rPr lang="es-MX" sz="1700" dirty="0">
                          <a:solidFill>
                            <a:schemeClr val="tx2">
                              <a:lumMod val="50000"/>
                            </a:schemeClr>
                          </a:solidFill>
                          <a:latin typeface="+mn-lt"/>
                          <a:ea typeface="Times New Roman"/>
                        </a:rPr>
                        <a:t>1.2.3.2</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just">
                        <a:lnSpc>
                          <a:spcPct val="115000"/>
                        </a:lnSpc>
                        <a:spcAft>
                          <a:spcPts val="505"/>
                        </a:spcAft>
                      </a:pPr>
                      <a:r>
                        <a:rPr lang="es-MX" sz="1700" dirty="0">
                          <a:solidFill>
                            <a:schemeClr val="tx2">
                              <a:lumMod val="50000"/>
                            </a:schemeClr>
                          </a:solidFill>
                          <a:latin typeface="+mn-lt"/>
                          <a:ea typeface="Times New Roman"/>
                        </a:rPr>
                        <a:t>Viviendas</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ctr">
                        <a:lnSpc>
                          <a:spcPct val="115000"/>
                        </a:lnSpc>
                        <a:spcAft>
                          <a:spcPts val="505"/>
                        </a:spcAft>
                      </a:pPr>
                      <a:r>
                        <a:rPr lang="es-MX" sz="1700">
                          <a:solidFill>
                            <a:schemeClr val="tx2">
                              <a:lumMod val="50000"/>
                            </a:schemeClr>
                          </a:solidFill>
                          <a:latin typeface="+mn-lt"/>
                          <a:ea typeface="Times New Roman"/>
                        </a:rPr>
                        <a:t>50</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15000"/>
                        </a:lnSpc>
                        <a:spcAft>
                          <a:spcPts val="505"/>
                        </a:spcAft>
                      </a:pPr>
                      <a:r>
                        <a:rPr lang="es-MX" sz="1700" dirty="0">
                          <a:solidFill>
                            <a:schemeClr val="tx2">
                              <a:lumMod val="50000"/>
                            </a:schemeClr>
                          </a:solidFill>
                          <a:latin typeface="+mn-lt"/>
                          <a:ea typeface="Times New Roman"/>
                        </a:rPr>
                        <a:t>2</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72">
                <a:tc>
                  <a:txBody>
                    <a:bodyPr/>
                    <a:lstStyle/>
                    <a:p>
                      <a:pPr indent="182880" algn="just">
                        <a:lnSpc>
                          <a:spcPct val="115000"/>
                        </a:lnSpc>
                        <a:spcAft>
                          <a:spcPts val="505"/>
                        </a:spcAft>
                      </a:pPr>
                      <a:r>
                        <a:rPr lang="es-MX" sz="1700" dirty="0">
                          <a:solidFill>
                            <a:schemeClr val="tx2">
                              <a:lumMod val="50000"/>
                            </a:schemeClr>
                          </a:solidFill>
                          <a:latin typeface="+mn-lt"/>
                          <a:ea typeface="Times New Roman"/>
                        </a:rPr>
                        <a:t>1.2.3.3</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just">
                        <a:lnSpc>
                          <a:spcPct val="115000"/>
                        </a:lnSpc>
                        <a:spcAft>
                          <a:spcPts val="505"/>
                        </a:spcAft>
                      </a:pPr>
                      <a:r>
                        <a:rPr lang="es-MX" sz="1700" dirty="0">
                          <a:solidFill>
                            <a:schemeClr val="tx2">
                              <a:lumMod val="50000"/>
                            </a:schemeClr>
                          </a:solidFill>
                          <a:latin typeface="+mn-lt"/>
                          <a:ea typeface="Times New Roman"/>
                        </a:rPr>
                        <a:t>Edificios No Habitacionales</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ctr">
                        <a:lnSpc>
                          <a:spcPct val="115000"/>
                        </a:lnSpc>
                        <a:spcAft>
                          <a:spcPts val="505"/>
                        </a:spcAft>
                      </a:pPr>
                      <a:r>
                        <a:rPr lang="es-MX" sz="1700" dirty="0">
                          <a:solidFill>
                            <a:schemeClr val="tx2">
                              <a:lumMod val="50000"/>
                            </a:schemeClr>
                          </a:solidFill>
                          <a:latin typeface="+mn-lt"/>
                          <a:ea typeface="Times New Roman"/>
                        </a:rPr>
                        <a:t>30</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15000"/>
                        </a:lnSpc>
                        <a:spcAft>
                          <a:spcPts val="505"/>
                        </a:spcAft>
                      </a:pPr>
                      <a:r>
                        <a:rPr lang="es-MX" sz="1700" dirty="0">
                          <a:solidFill>
                            <a:schemeClr val="tx2">
                              <a:lumMod val="50000"/>
                            </a:schemeClr>
                          </a:solidFill>
                          <a:latin typeface="+mn-lt"/>
                          <a:ea typeface="Times New Roman"/>
                        </a:rPr>
                        <a:t>3.3</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72">
                <a:tc gridSpan="5">
                  <a:txBody>
                    <a:bodyPr/>
                    <a:lstStyle/>
                    <a:p>
                      <a:pPr indent="182880" algn="just">
                        <a:lnSpc>
                          <a:spcPct val="115000"/>
                        </a:lnSpc>
                        <a:spcAft>
                          <a:spcPts val="505"/>
                        </a:spcAft>
                      </a:pPr>
                      <a:endParaRPr lang="es-MX" sz="17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92872">
                <a:tc>
                  <a:txBody>
                    <a:bodyPr/>
                    <a:lstStyle/>
                    <a:p>
                      <a:pPr indent="182880" algn="just">
                        <a:lnSpc>
                          <a:spcPct val="115000"/>
                        </a:lnSpc>
                        <a:spcAft>
                          <a:spcPts val="505"/>
                        </a:spcAft>
                      </a:pPr>
                      <a:r>
                        <a:rPr lang="es-MX" sz="1700" b="1" dirty="0">
                          <a:solidFill>
                            <a:schemeClr val="tx2">
                              <a:lumMod val="50000"/>
                            </a:schemeClr>
                          </a:solidFill>
                          <a:latin typeface="+mn-lt"/>
                          <a:ea typeface="Times New Roman"/>
                        </a:rPr>
                        <a:t>1.2.4</a:t>
                      </a:r>
                      <a:endParaRPr lang="es-MX" sz="17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182880" algn="just">
                        <a:lnSpc>
                          <a:spcPct val="115000"/>
                        </a:lnSpc>
                        <a:spcAft>
                          <a:spcPts val="505"/>
                        </a:spcAft>
                      </a:pPr>
                      <a:r>
                        <a:rPr lang="es-MX" sz="1700" b="1" dirty="0">
                          <a:solidFill>
                            <a:schemeClr val="tx2">
                              <a:lumMod val="50000"/>
                            </a:schemeClr>
                          </a:solidFill>
                          <a:latin typeface="+mn-lt"/>
                          <a:ea typeface="Times New Roman"/>
                        </a:rPr>
                        <a:t>BIENES MUEBLES</a:t>
                      </a:r>
                      <a:endParaRPr lang="es-MX" sz="17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292872">
                <a:tc>
                  <a:txBody>
                    <a:bodyPr/>
                    <a:lstStyle/>
                    <a:p>
                      <a:pPr indent="182880" algn="just">
                        <a:lnSpc>
                          <a:spcPct val="115000"/>
                        </a:lnSpc>
                        <a:spcAft>
                          <a:spcPts val="505"/>
                        </a:spcAft>
                      </a:pPr>
                      <a:r>
                        <a:rPr lang="es-MX" sz="1700" b="1">
                          <a:solidFill>
                            <a:schemeClr val="tx2">
                              <a:lumMod val="50000"/>
                            </a:schemeClr>
                          </a:solidFill>
                          <a:latin typeface="+mn-lt"/>
                          <a:ea typeface="Times New Roman"/>
                        </a:rPr>
                        <a:t>1.2.4.1</a:t>
                      </a:r>
                      <a:endParaRPr lang="es-MX" sz="170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just">
                        <a:lnSpc>
                          <a:spcPct val="115000"/>
                        </a:lnSpc>
                        <a:spcAft>
                          <a:spcPts val="505"/>
                        </a:spcAft>
                      </a:pPr>
                      <a:r>
                        <a:rPr lang="es-MX" sz="1700" b="1" dirty="0">
                          <a:solidFill>
                            <a:schemeClr val="tx2">
                              <a:lumMod val="50000"/>
                            </a:schemeClr>
                          </a:solidFill>
                          <a:latin typeface="+mn-lt"/>
                          <a:ea typeface="Times New Roman"/>
                        </a:rPr>
                        <a:t>Mobiliario y Equipo de Administración</a:t>
                      </a:r>
                      <a:endParaRPr lang="es-MX" sz="17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ctr">
                        <a:lnSpc>
                          <a:spcPct val="115000"/>
                        </a:lnSpc>
                        <a:spcAft>
                          <a:spcPts val="505"/>
                        </a:spcAft>
                      </a:pPr>
                      <a:endParaRPr lang="es-MX" sz="170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15000"/>
                        </a:lnSpc>
                        <a:spcAft>
                          <a:spcPts val="505"/>
                        </a:spcAft>
                      </a:pPr>
                      <a:endParaRPr lang="es-MX" sz="17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23">
                <a:tc>
                  <a:txBody>
                    <a:bodyPr/>
                    <a:lstStyle/>
                    <a:p>
                      <a:pPr indent="182880" algn="just">
                        <a:lnSpc>
                          <a:spcPct val="115000"/>
                        </a:lnSpc>
                        <a:spcAft>
                          <a:spcPts val="505"/>
                        </a:spcAft>
                      </a:pPr>
                      <a:r>
                        <a:rPr lang="es-MX" sz="1700">
                          <a:solidFill>
                            <a:schemeClr val="tx2">
                              <a:lumMod val="50000"/>
                            </a:schemeClr>
                          </a:solidFill>
                          <a:latin typeface="+mn-lt"/>
                          <a:ea typeface="Times New Roman"/>
                        </a:rPr>
                        <a:t>1.2.4.1.1</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just">
                        <a:lnSpc>
                          <a:spcPct val="115000"/>
                        </a:lnSpc>
                        <a:spcAft>
                          <a:spcPts val="505"/>
                        </a:spcAft>
                      </a:pPr>
                      <a:r>
                        <a:rPr lang="es-MX" sz="1700" dirty="0">
                          <a:solidFill>
                            <a:schemeClr val="tx2">
                              <a:lumMod val="50000"/>
                            </a:schemeClr>
                          </a:solidFill>
                          <a:latin typeface="+mn-lt"/>
                          <a:ea typeface="Times New Roman"/>
                        </a:rPr>
                        <a:t>Muebles de Oficina y Estantería</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ctr">
                        <a:lnSpc>
                          <a:spcPct val="115000"/>
                        </a:lnSpc>
                        <a:spcAft>
                          <a:spcPts val="505"/>
                        </a:spcAft>
                      </a:pPr>
                      <a:r>
                        <a:rPr lang="es-MX" sz="1700">
                          <a:solidFill>
                            <a:schemeClr val="tx2">
                              <a:lumMod val="50000"/>
                            </a:schemeClr>
                          </a:solidFill>
                          <a:latin typeface="+mn-lt"/>
                          <a:ea typeface="Times New Roman"/>
                        </a:rPr>
                        <a:t>10</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15000"/>
                        </a:lnSpc>
                        <a:spcAft>
                          <a:spcPts val="505"/>
                        </a:spcAft>
                      </a:pPr>
                      <a:r>
                        <a:rPr lang="es-MX" sz="1700" dirty="0">
                          <a:solidFill>
                            <a:schemeClr val="tx2">
                              <a:lumMod val="50000"/>
                            </a:schemeClr>
                          </a:solidFill>
                          <a:latin typeface="+mn-lt"/>
                          <a:ea typeface="Times New Roman"/>
                        </a:rPr>
                        <a:t>10</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823">
                <a:tc>
                  <a:txBody>
                    <a:bodyPr/>
                    <a:lstStyle/>
                    <a:p>
                      <a:pPr indent="182880" algn="just">
                        <a:lnSpc>
                          <a:spcPct val="115000"/>
                        </a:lnSpc>
                        <a:spcAft>
                          <a:spcPts val="505"/>
                        </a:spcAft>
                      </a:pPr>
                      <a:r>
                        <a:rPr lang="es-MX" sz="1700">
                          <a:solidFill>
                            <a:schemeClr val="tx2">
                              <a:lumMod val="50000"/>
                            </a:schemeClr>
                          </a:solidFill>
                          <a:latin typeface="+mn-lt"/>
                          <a:ea typeface="Times New Roman"/>
                        </a:rPr>
                        <a:t>1.2.4.1.2</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just">
                        <a:lnSpc>
                          <a:spcPct val="115000"/>
                        </a:lnSpc>
                        <a:spcAft>
                          <a:spcPts val="505"/>
                        </a:spcAft>
                      </a:pPr>
                      <a:r>
                        <a:rPr lang="es-MX" sz="1700" dirty="0">
                          <a:solidFill>
                            <a:schemeClr val="tx2">
                              <a:lumMod val="50000"/>
                            </a:schemeClr>
                          </a:solidFill>
                          <a:latin typeface="+mn-lt"/>
                          <a:ea typeface="Times New Roman"/>
                        </a:rPr>
                        <a:t>Muebles, Excepto De Oficina Y Estantería</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ctr">
                        <a:lnSpc>
                          <a:spcPct val="115000"/>
                        </a:lnSpc>
                        <a:spcAft>
                          <a:spcPts val="505"/>
                        </a:spcAft>
                      </a:pPr>
                      <a:r>
                        <a:rPr lang="es-MX" sz="1700">
                          <a:solidFill>
                            <a:schemeClr val="tx2">
                              <a:lumMod val="50000"/>
                            </a:schemeClr>
                          </a:solidFill>
                          <a:latin typeface="+mn-lt"/>
                          <a:ea typeface="Times New Roman"/>
                        </a:rPr>
                        <a:t>10</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15000"/>
                        </a:lnSpc>
                        <a:spcAft>
                          <a:spcPts val="505"/>
                        </a:spcAft>
                      </a:pPr>
                      <a:r>
                        <a:rPr lang="es-MX" sz="1700" dirty="0">
                          <a:solidFill>
                            <a:schemeClr val="tx2">
                              <a:lumMod val="50000"/>
                            </a:schemeClr>
                          </a:solidFill>
                          <a:latin typeface="+mn-lt"/>
                          <a:ea typeface="Times New Roman"/>
                        </a:rPr>
                        <a:t>10</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72">
                <a:tc>
                  <a:txBody>
                    <a:bodyPr/>
                    <a:lstStyle/>
                    <a:p>
                      <a:pPr indent="182880" algn="just">
                        <a:lnSpc>
                          <a:spcPct val="115000"/>
                        </a:lnSpc>
                        <a:spcAft>
                          <a:spcPts val="505"/>
                        </a:spcAft>
                      </a:pPr>
                      <a:r>
                        <a:rPr lang="es-MX" sz="1700" b="1" dirty="0">
                          <a:solidFill>
                            <a:schemeClr val="tx2">
                              <a:lumMod val="50000"/>
                            </a:schemeClr>
                          </a:solidFill>
                          <a:latin typeface="+mn-lt"/>
                          <a:ea typeface="Times New Roman"/>
                        </a:rPr>
                        <a:t>1.2.4.2</a:t>
                      </a:r>
                      <a:endParaRPr lang="es-MX" sz="17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indent="182880" algn="just">
                        <a:lnSpc>
                          <a:spcPct val="115000"/>
                        </a:lnSpc>
                        <a:spcAft>
                          <a:spcPts val="505"/>
                        </a:spcAft>
                      </a:pPr>
                      <a:r>
                        <a:rPr lang="es-MX" sz="1700" b="1" dirty="0">
                          <a:solidFill>
                            <a:schemeClr val="tx2">
                              <a:lumMod val="50000"/>
                            </a:schemeClr>
                          </a:solidFill>
                          <a:latin typeface="+mn-lt"/>
                          <a:ea typeface="Times New Roman"/>
                        </a:rPr>
                        <a:t>Mobiliario y Equipo Educacional y Recreativo</a:t>
                      </a:r>
                      <a:endParaRPr lang="es-MX" sz="1700" dirty="0">
                        <a:solidFill>
                          <a:schemeClr val="tx2">
                            <a:lumMod val="50000"/>
                          </a:schemeClr>
                        </a:solidFill>
                        <a:latin typeface="+mn-lt"/>
                        <a:ea typeface="Times New Roman"/>
                      </a:endParaRP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r>
              <a:tr h="541823">
                <a:tc>
                  <a:txBody>
                    <a:bodyPr/>
                    <a:lstStyle/>
                    <a:p>
                      <a:pPr indent="182880" algn="just">
                        <a:lnSpc>
                          <a:spcPct val="115000"/>
                        </a:lnSpc>
                        <a:spcAft>
                          <a:spcPts val="505"/>
                        </a:spcAft>
                      </a:pPr>
                      <a:r>
                        <a:rPr lang="es-MX" sz="1700">
                          <a:solidFill>
                            <a:schemeClr val="tx2">
                              <a:lumMod val="50000"/>
                            </a:schemeClr>
                          </a:solidFill>
                          <a:latin typeface="+mn-lt"/>
                          <a:ea typeface="Times New Roman"/>
                        </a:rPr>
                        <a:t>1.2.4.2.1</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just">
                        <a:lnSpc>
                          <a:spcPct val="115000"/>
                        </a:lnSpc>
                        <a:spcAft>
                          <a:spcPts val="505"/>
                        </a:spcAft>
                      </a:pPr>
                      <a:r>
                        <a:rPr lang="es-MX" sz="1700" dirty="0">
                          <a:solidFill>
                            <a:schemeClr val="tx2">
                              <a:lumMod val="50000"/>
                            </a:schemeClr>
                          </a:solidFill>
                          <a:latin typeface="+mn-lt"/>
                          <a:ea typeface="Times New Roman"/>
                        </a:rPr>
                        <a:t>Equipos y Aparatos Audiovisuales</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ctr">
                        <a:lnSpc>
                          <a:spcPct val="115000"/>
                        </a:lnSpc>
                        <a:spcAft>
                          <a:spcPts val="505"/>
                        </a:spcAft>
                      </a:pPr>
                      <a:r>
                        <a:rPr lang="es-MX" sz="1700">
                          <a:solidFill>
                            <a:schemeClr val="tx2">
                              <a:lumMod val="50000"/>
                            </a:schemeClr>
                          </a:solidFill>
                          <a:latin typeface="+mn-lt"/>
                          <a:ea typeface="Times New Roman"/>
                        </a:rPr>
                        <a:t>3</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15000"/>
                        </a:lnSpc>
                        <a:spcAft>
                          <a:spcPts val="505"/>
                        </a:spcAft>
                      </a:pPr>
                      <a:r>
                        <a:rPr lang="es-MX" sz="1700" dirty="0">
                          <a:solidFill>
                            <a:schemeClr val="tx2">
                              <a:lumMod val="50000"/>
                            </a:schemeClr>
                          </a:solidFill>
                          <a:latin typeface="+mn-lt"/>
                          <a:ea typeface="Times New Roman"/>
                        </a:rPr>
                        <a:t>33.3</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5745">
                <a:tc>
                  <a:txBody>
                    <a:bodyPr/>
                    <a:lstStyle/>
                    <a:p>
                      <a:pPr indent="182880" algn="just">
                        <a:lnSpc>
                          <a:spcPct val="115000"/>
                        </a:lnSpc>
                        <a:spcAft>
                          <a:spcPts val="505"/>
                        </a:spcAft>
                      </a:pPr>
                      <a:r>
                        <a:rPr lang="es-MX" sz="1700" dirty="0">
                          <a:solidFill>
                            <a:schemeClr val="tx2">
                              <a:lumMod val="50000"/>
                            </a:schemeClr>
                          </a:solidFill>
                          <a:latin typeface="+mn-lt"/>
                          <a:ea typeface="Times New Roman"/>
                        </a:rPr>
                        <a:t>1.2.4.2.9</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182880" algn="just">
                        <a:lnSpc>
                          <a:spcPct val="115000"/>
                        </a:lnSpc>
                        <a:spcAft>
                          <a:spcPts val="505"/>
                        </a:spcAft>
                      </a:pPr>
                      <a:r>
                        <a:rPr lang="es-MX" sz="1700" dirty="0">
                          <a:solidFill>
                            <a:schemeClr val="tx2">
                              <a:lumMod val="50000"/>
                            </a:schemeClr>
                          </a:solidFill>
                          <a:latin typeface="+mn-lt"/>
                          <a:ea typeface="Times New Roman"/>
                        </a:rPr>
                        <a:t>Otro Mobiliario y Equipo Educacional y Recreativo</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MX"/>
                    </a:p>
                  </a:txBody>
                  <a:tcPr/>
                </a:tc>
                <a:tc>
                  <a:txBody>
                    <a:bodyPr/>
                    <a:lstStyle/>
                    <a:p>
                      <a:pPr indent="182880" algn="ctr">
                        <a:lnSpc>
                          <a:spcPct val="115000"/>
                        </a:lnSpc>
                        <a:spcAft>
                          <a:spcPts val="505"/>
                        </a:spcAft>
                      </a:pPr>
                      <a:r>
                        <a:rPr lang="es-MX" sz="1700" dirty="0">
                          <a:solidFill>
                            <a:schemeClr val="tx2">
                              <a:lumMod val="50000"/>
                            </a:schemeClr>
                          </a:solidFill>
                          <a:latin typeface="+mn-lt"/>
                          <a:ea typeface="Times New Roman"/>
                        </a:rPr>
                        <a:t>5</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2880" algn="ctr">
                        <a:lnSpc>
                          <a:spcPct val="115000"/>
                        </a:lnSpc>
                        <a:spcAft>
                          <a:spcPts val="505"/>
                        </a:spcAft>
                      </a:pPr>
                      <a:r>
                        <a:rPr lang="es-MX" sz="1700" dirty="0">
                          <a:solidFill>
                            <a:schemeClr val="tx2">
                              <a:lumMod val="50000"/>
                            </a:schemeClr>
                          </a:solidFill>
                          <a:latin typeface="+mn-lt"/>
                          <a:ea typeface="Times New Roman"/>
                        </a:rPr>
                        <a:t>20</a:t>
                      </a:r>
                    </a:p>
                  </a:txBody>
                  <a:tcPr marL="43332" marR="433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Rectángulo redondeado"/>
          <p:cNvSpPr/>
          <p:nvPr/>
        </p:nvSpPr>
        <p:spPr>
          <a:xfrm>
            <a:off x="647700" y="133350"/>
            <a:ext cx="6705600" cy="676894"/>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Extracto de Guía de Vida Útil Estimada</a:t>
            </a: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49382" y="1376597"/>
            <a:ext cx="7861465" cy="3170099"/>
          </a:xfrm>
          <a:prstGeom prst="rect">
            <a:avLst/>
          </a:prstGeom>
          <a:noFill/>
        </p:spPr>
        <p:txBody>
          <a:bodyPr wrap="square" rtlCol="0">
            <a:spAutoFit/>
          </a:bodyPr>
          <a:lstStyle/>
          <a:p>
            <a:pPr algn="just"/>
            <a:r>
              <a:rPr lang="es-MX" sz="2000" dirty="0" smtClean="0">
                <a:solidFill>
                  <a:schemeClr val="tx2">
                    <a:lumMod val="50000"/>
                  </a:schemeClr>
                </a:solidFill>
                <a:latin typeface="+mn-lt"/>
              </a:rPr>
              <a:t>Se entiende por Cargos por Depreciación, la cantidad de depreciación que se habrá de aplicar por el período de que se trate.</a:t>
            </a:r>
          </a:p>
          <a:p>
            <a:pPr algn="just"/>
            <a:endParaRPr lang="es-MX" sz="2000" dirty="0">
              <a:solidFill>
                <a:schemeClr val="tx2">
                  <a:lumMod val="50000"/>
                </a:schemeClr>
              </a:solidFill>
              <a:latin typeface="+mn-lt"/>
            </a:endParaRPr>
          </a:p>
          <a:p>
            <a:pPr algn="just"/>
            <a:r>
              <a:rPr lang="es-MX" sz="2000" dirty="0" smtClean="0">
                <a:solidFill>
                  <a:schemeClr val="tx2">
                    <a:lumMod val="50000"/>
                  </a:schemeClr>
                </a:solidFill>
                <a:latin typeface="+mn-lt"/>
              </a:rPr>
              <a:t>Los cargos por depreciación corresponden al resultado de dividir el resultado de la  fórmula  entre 12, o entre el número de meses en que el bien se habrá de utilizar. Esto es:</a:t>
            </a:r>
          </a:p>
          <a:p>
            <a:pPr algn="just"/>
            <a:r>
              <a:rPr lang="es-MX" sz="2000" dirty="0" smtClean="0">
                <a:latin typeface="+mn-lt"/>
              </a:rPr>
              <a:t> </a:t>
            </a:r>
          </a:p>
          <a:p>
            <a:pPr algn="just"/>
            <a:endParaRPr lang="es-MX" sz="2000" dirty="0">
              <a:latin typeface="+mn-lt"/>
            </a:endParaRPr>
          </a:p>
          <a:p>
            <a:pPr algn="just"/>
            <a:r>
              <a:rPr lang="es-MX" sz="2000" dirty="0" smtClean="0">
                <a:latin typeface="+mn-lt"/>
              </a:rPr>
              <a:t>    </a:t>
            </a:r>
            <a:endParaRPr lang="es-MX" sz="2000" dirty="0">
              <a:latin typeface="+mn-lt"/>
            </a:endParaRPr>
          </a:p>
        </p:txBody>
      </p:sp>
      <p:graphicFrame>
        <p:nvGraphicFramePr>
          <p:cNvPr id="6" name="5 Tabla"/>
          <p:cNvGraphicFramePr>
            <a:graphicFrameLocks noGrp="1"/>
          </p:cNvGraphicFramePr>
          <p:nvPr>
            <p:extLst>
              <p:ext uri="{D42A27DB-BD31-4B8C-83A1-F6EECF244321}">
                <p14:modId xmlns="" xmlns:p14="http://schemas.microsoft.com/office/powerpoint/2010/main" val="4029089360"/>
              </p:ext>
            </p:extLst>
          </p:nvPr>
        </p:nvGraphicFramePr>
        <p:xfrm>
          <a:off x="1990724" y="4048123"/>
          <a:ext cx="5029200" cy="2090740"/>
        </p:xfrm>
        <a:graphic>
          <a:graphicData uri="http://schemas.openxmlformats.org/drawingml/2006/table">
            <a:tbl>
              <a:tblPr firstRow="1" bandRow="1">
                <a:tableStyleId>{5C22544A-7EE6-4342-B048-85BDC9FD1C3A}</a:tableStyleId>
              </a:tblPr>
              <a:tblGrid>
                <a:gridCol w="1825782"/>
                <a:gridCol w="514192"/>
                <a:gridCol w="1548342"/>
                <a:gridCol w="593725"/>
                <a:gridCol w="547159"/>
              </a:tblGrid>
              <a:tr h="1152527">
                <a:tc>
                  <a:txBody>
                    <a:bodyPr/>
                    <a:lstStyle/>
                    <a:p>
                      <a:pPr algn="ctr"/>
                      <a:r>
                        <a:rPr lang="es-ES" sz="1800" b="1" u="none" dirty="0" smtClean="0">
                          <a:solidFill>
                            <a:srgbClr val="800080"/>
                          </a:solidFill>
                          <a:latin typeface="+mn-lt"/>
                        </a:rPr>
                        <a:t>Costo de adquisición</a:t>
                      </a:r>
                      <a:endParaRPr lang="es-MX" u="none"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r>
                        <a:rPr lang="es-MX" dirty="0" smtClean="0">
                          <a:solidFill>
                            <a:schemeClr val="tx1"/>
                          </a:solidFill>
                          <a:latin typeface="+mn-lt"/>
                        </a:rPr>
                        <a:t>(-)</a:t>
                      </a:r>
                      <a:endParaRPr lang="es-MX"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es-ES" sz="1800" b="1" u="none" dirty="0" smtClean="0">
                          <a:solidFill>
                            <a:srgbClr val="800080"/>
                          </a:solidFill>
                          <a:latin typeface="+mn-lt"/>
                        </a:rPr>
                        <a:t>Valor de deshecho</a:t>
                      </a:r>
                      <a:endParaRPr lang="es-MX" u="none"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p>
                      <a:r>
                        <a:rPr lang="es-MX" sz="2000" dirty="0" smtClean="0">
                          <a:solidFill>
                            <a:schemeClr val="tx1"/>
                          </a:solidFill>
                          <a:latin typeface="+mn-lt"/>
                        </a:rPr>
                        <a:t>(/)</a:t>
                      </a:r>
                      <a:endParaRPr lang="es-MX" sz="20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rowSpan="2">
                  <a:txBody>
                    <a:bodyPr/>
                    <a:lstStyle/>
                    <a:p>
                      <a:r>
                        <a:rPr lang="es-MX" sz="2000" dirty="0" smtClean="0">
                          <a:solidFill>
                            <a:schemeClr val="tx1"/>
                          </a:solidFill>
                          <a:latin typeface="+mn-lt"/>
                        </a:rPr>
                        <a:t>12</a:t>
                      </a:r>
                      <a:endParaRPr lang="es-MX" sz="2000" dirty="0">
                        <a:solidFill>
                          <a:schemeClr val="tx1"/>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r>
              <a:tr h="938213">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b="1" dirty="0" smtClean="0">
                          <a:solidFill>
                            <a:srgbClr val="800080"/>
                          </a:solidFill>
                          <a:latin typeface="+mn-lt"/>
                        </a:rPr>
                        <a:t>Vida útil</a:t>
                      </a:r>
                    </a:p>
                    <a:p>
                      <a:pPr algn="ctr"/>
                      <a:endParaRPr lang="es-MX"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hMerge="1">
                  <a:txBody>
                    <a:bodyPr/>
                    <a:lstStyle/>
                    <a:p>
                      <a:endParaRPr lang="es-MX" dirty="0"/>
                    </a:p>
                  </a:txBody>
                  <a:tcPr/>
                </a:tc>
                <a:tc hMerge="1">
                  <a:txBody>
                    <a:bodyPr/>
                    <a:lstStyle/>
                    <a:p>
                      <a:endParaRPr lang="es-MX" dirty="0"/>
                    </a:p>
                  </a:txBody>
                  <a:tcPr/>
                </a:tc>
                <a:tc v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6 Rectángulo redondeado"/>
          <p:cNvSpPr/>
          <p:nvPr/>
        </p:nvSpPr>
        <p:spPr>
          <a:xfrm>
            <a:off x="978194" y="106326"/>
            <a:ext cx="6224019" cy="771896"/>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smtClean="0">
                <a:solidFill>
                  <a:schemeClr val="tx2"/>
                </a:solidFill>
                <a:latin typeface="Cambria" panose="02040503050406030204" pitchFamily="18" charset="0"/>
                <a:cs typeface="Arial" pitchFamily="34" charset="0"/>
              </a:rPr>
              <a:t>Cálculo de la Depreciación de bienes</a:t>
            </a:r>
            <a:endParaRPr lang="es-MX" sz="2800" b="1" dirty="0" smtClean="0">
              <a:solidFill>
                <a:schemeClr val="tx2"/>
              </a:solidFill>
              <a:latin typeface="Cambria" panose="02040503050406030204" pitchFamily="18"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32959" y="3995059"/>
            <a:ext cx="3733161" cy="2796267"/>
          </a:xfrm>
          <a:prstGeom prst="rect">
            <a:avLst/>
          </a:prstGeom>
        </p:spPr>
      </p:pic>
      <p:sp>
        <p:nvSpPr>
          <p:cNvPr id="4" name="3 CuadroTexto"/>
          <p:cNvSpPr txBox="1"/>
          <p:nvPr/>
        </p:nvSpPr>
        <p:spPr>
          <a:xfrm>
            <a:off x="786809" y="1442927"/>
            <a:ext cx="7060019" cy="2862322"/>
          </a:xfrm>
          <a:prstGeom prst="rect">
            <a:avLst/>
          </a:prstGeom>
          <a:noFill/>
        </p:spPr>
        <p:txBody>
          <a:bodyPr wrap="square" rtlCol="0">
            <a:spAutoFit/>
          </a:bodyPr>
          <a:lstStyle/>
          <a:p>
            <a:pPr algn="ctr"/>
            <a:r>
              <a:rPr lang="es-MX" sz="6000" b="1" dirty="0" smtClean="0">
                <a:ln w="11430"/>
                <a:solidFill>
                  <a:schemeClr val="tx2">
                    <a:lumMod val="50000"/>
                  </a:schemeClr>
                </a:solidFill>
                <a:effectLst>
                  <a:glow rad="101600">
                    <a:schemeClr val="accent1">
                      <a:satMod val="175000"/>
                      <a:alpha val="40000"/>
                    </a:schemeClr>
                  </a:glow>
                </a:effectLst>
                <a:latin typeface="Cambria" panose="02040503050406030204" pitchFamily="18" charset="0"/>
              </a:rPr>
              <a:t>TEMA IV </a:t>
            </a:r>
          </a:p>
          <a:p>
            <a:pPr algn="ctr"/>
            <a:r>
              <a:rPr lang="es-MX" sz="6000" b="1" dirty="0" smtClean="0">
                <a:ln w="11430"/>
                <a:solidFill>
                  <a:schemeClr val="tx2">
                    <a:lumMod val="50000"/>
                  </a:schemeClr>
                </a:solidFill>
                <a:effectLst>
                  <a:glow rad="101600">
                    <a:schemeClr val="accent1">
                      <a:satMod val="175000"/>
                      <a:alpha val="40000"/>
                    </a:schemeClr>
                  </a:glow>
                </a:effectLst>
                <a:latin typeface="Cambria" panose="02040503050406030204" pitchFamily="18" charset="0"/>
              </a:rPr>
              <a:t>Reglas Específicas en la Materia</a:t>
            </a:r>
          </a:p>
        </p:txBody>
      </p:sp>
      <p:sp>
        <p:nvSpPr>
          <p:cNvPr id="5" name="4 Marcador de número de diapositiva"/>
          <p:cNvSpPr>
            <a:spLocks noGrp="1"/>
          </p:cNvSpPr>
          <p:nvPr>
            <p:ph type="sldNum" sz="quarter" idx="12"/>
          </p:nvPr>
        </p:nvSpPr>
        <p:spPr/>
        <p:txBody>
          <a:bodyPr/>
          <a:lstStyle/>
          <a:p>
            <a:pPr>
              <a:defRPr/>
            </a:pPr>
            <a:fld id="{4FCE70CA-B999-451B-9977-D6ABE53DB3E0}" type="slidenum">
              <a:rPr lang="es-MX" smtClean="0"/>
              <a:pPr>
                <a:defRPr/>
              </a:pPr>
              <a:t>48</a:t>
            </a:fld>
            <a:endParaRPr lang="es-MX"/>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CuadroTexto"/>
          <p:cNvSpPr txBox="1">
            <a:spLocks noChangeArrowheads="1"/>
          </p:cNvSpPr>
          <p:nvPr/>
        </p:nvSpPr>
        <p:spPr bwMode="auto">
          <a:xfrm>
            <a:off x="331458" y="1170317"/>
            <a:ext cx="7551301" cy="6524863"/>
          </a:xfrm>
          <a:prstGeom prst="rect">
            <a:avLst/>
          </a:prstGeom>
          <a:noFill/>
          <a:ln w="9525">
            <a:noFill/>
            <a:miter lim="800000"/>
            <a:headEnd/>
            <a:tailEnd/>
          </a:ln>
        </p:spPr>
        <p:txBody>
          <a:bodyPr wrap="square">
            <a:spAutoFit/>
          </a:bodyPr>
          <a:lstStyle/>
          <a:p>
            <a:pPr lvl="2" algn="just"/>
            <a:endParaRPr lang="es-MX" sz="1900" dirty="0" smtClean="0"/>
          </a:p>
          <a:p>
            <a:pPr marL="0" lvl="2" algn="just">
              <a:buFont typeface="Wingdings" pitchFamily="2" charset="2"/>
              <a:buChar char="q"/>
            </a:pPr>
            <a:r>
              <a:rPr lang="es-MX" sz="1900" dirty="0" smtClean="0">
                <a:solidFill>
                  <a:schemeClr val="tx2">
                    <a:lumMod val="50000"/>
                  </a:schemeClr>
                </a:solidFill>
              </a:rPr>
              <a:t>        </a:t>
            </a:r>
            <a:r>
              <a:rPr lang="es-MX" sz="1900" b="1" dirty="0" smtClean="0">
                <a:solidFill>
                  <a:schemeClr val="tx2">
                    <a:lumMod val="50000"/>
                  </a:schemeClr>
                </a:solidFill>
              </a:rPr>
              <a:t>Definición de Inventario Físico</a:t>
            </a:r>
          </a:p>
          <a:p>
            <a:pPr marL="0" lvl="2" algn="just"/>
            <a:endParaRPr lang="es-MX" sz="1900" dirty="0" smtClean="0">
              <a:solidFill>
                <a:schemeClr val="tx2">
                  <a:lumMod val="50000"/>
                </a:schemeClr>
              </a:solidFill>
            </a:endParaRPr>
          </a:p>
          <a:p>
            <a:pPr lvl="2" algn="just"/>
            <a:r>
              <a:rPr lang="es-MX" sz="1900" dirty="0" smtClean="0">
                <a:solidFill>
                  <a:schemeClr val="tx2">
                    <a:lumMod val="50000"/>
                  </a:schemeClr>
                </a:solidFill>
              </a:rPr>
              <a:t>Es la verificación periódica de las existencias con que cuentan los entes públicos y deben llevar a cabo una práctica de inventarios físicos por lo menos </a:t>
            </a:r>
            <a:r>
              <a:rPr lang="es-MX" sz="1900" u="sng" dirty="0" smtClean="0">
                <a:solidFill>
                  <a:schemeClr val="tx2">
                    <a:lumMod val="50000"/>
                  </a:schemeClr>
                </a:solidFill>
              </a:rPr>
              <a:t>una vez al año y básicamente al cierre del ejercicio.</a:t>
            </a:r>
          </a:p>
          <a:p>
            <a:pPr lvl="2" algn="just"/>
            <a:endParaRPr lang="es-MX" sz="1900" dirty="0" smtClean="0">
              <a:solidFill>
                <a:schemeClr val="tx2">
                  <a:lumMod val="50000"/>
                </a:schemeClr>
              </a:solidFill>
            </a:endParaRPr>
          </a:p>
          <a:p>
            <a:pPr lvl="2" algn="just"/>
            <a:r>
              <a:rPr lang="es-MX" sz="1900" dirty="0" smtClean="0">
                <a:solidFill>
                  <a:schemeClr val="tx2">
                    <a:lumMod val="50000"/>
                  </a:schemeClr>
                </a:solidFill>
              </a:rPr>
              <a:t>El resultado del inventario físico deberá coincidir con los saldos de las cuentas de activo correspondientes y sus auxiliares; asimismo, servir de base para integrar al cierre del ejercicio el Libro de Inventario y Balances (RERVP)</a:t>
            </a:r>
          </a:p>
          <a:p>
            <a:pPr lvl="2" algn="just"/>
            <a:endParaRPr lang="es-MX" sz="1900" dirty="0" smtClean="0">
              <a:solidFill>
                <a:schemeClr val="tx2">
                  <a:lumMod val="50000"/>
                </a:schemeClr>
              </a:solidFill>
            </a:endParaRPr>
          </a:p>
          <a:p>
            <a:pPr lvl="2" algn="just"/>
            <a:r>
              <a:rPr lang="es-MX" sz="1900" dirty="0" smtClean="0">
                <a:solidFill>
                  <a:schemeClr val="tx2">
                    <a:lumMod val="50000"/>
                  </a:schemeClr>
                </a:solidFill>
              </a:rPr>
              <a:t>Los entes públicos deberán llevar a cabo el levantamiento físico del inventario de los bienes a que se refiere el art. 23 (LGCG). </a:t>
            </a:r>
            <a:r>
              <a:rPr lang="es-MX" sz="1900" b="1" dirty="0" smtClean="0">
                <a:solidFill>
                  <a:schemeClr val="tx2">
                    <a:lumMod val="50000"/>
                  </a:schemeClr>
                </a:solidFill>
              </a:rPr>
              <a:t>Dicho inventario deberá estar debidamente conciliado con el registro contable</a:t>
            </a:r>
            <a:r>
              <a:rPr lang="es-MX" sz="1900" dirty="0" smtClean="0">
                <a:solidFill>
                  <a:schemeClr val="tx2">
                    <a:lumMod val="50000"/>
                  </a:schemeClr>
                </a:solidFill>
              </a:rPr>
              <a:t>. (LGCG art. 27)</a:t>
            </a:r>
          </a:p>
          <a:p>
            <a:pPr lvl="2" algn="just"/>
            <a:endParaRPr lang="es-MX" sz="1900" dirty="0" smtClean="0"/>
          </a:p>
          <a:p>
            <a:pPr lvl="2" algn="just"/>
            <a:endParaRPr lang="es-MX" sz="1900" dirty="0" smtClean="0"/>
          </a:p>
          <a:p>
            <a:pPr lvl="2" algn="just"/>
            <a:endParaRPr lang="es-MX" sz="1900" dirty="0" smtClean="0"/>
          </a:p>
          <a:p>
            <a:pPr lvl="2" algn="just"/>
            <a:endParaRPr lang="es-MX" sz="1900" dirty="0" smtClean="0"/>
          </a:p>
          <a:p>
            <a:pPr lvl="2" algn="just"/>
            <a:endParaRPr lang="es-MX" sz="1900" dirty="0"/>
          </a:p>
        </p:txBody>
      </p:sp>
      <p:sp>
        <p:nvSpPr>
          <p:cNvPr id="5" name="4 Rectángulo redondeado"/>
          <p:cNvSpPr/>
          <p:nvPr/>
        </p:nvSpPr>
        <p:spPr>
          <a:xfrm>
            <a:off x="1235939" y="233915"/>
            <a:ext cx="5817476" cy="552893"/>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INVENTARIOS Y ALMACENES</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 xmlns:p14="http://schemas.microsoft.com/office/powerpoint/2010/main" val="1254106178"/>
              </p:ext>
            </p:extLst>
          </p:nvPr>
        </p:nvGraphicFramePr>
        <p:xfrm>
          <a:off x="342900" y="438150"/>
          <a:ext cx="78486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152400" y="95250"/>
            <a:ext cx="5638800" cy="584775"/>
          </a:xfrm>
          <a:prstGeom prst="rect">
            <a:avLst/>
          </a:prstGeom>
          <a:noFill/>
        </p:spPr>
        <p:txBody>
          <a:bodyPr wrap="square" rtlCol="0">
            <a:spAutoFit/>
          </a:bodyPr>
          <a:lstStyle/>
          <a:p>
            <a:r>
              <a:rPr lang="es-MX" sz="3200" b="1" dirty="0" smtClean="0">
                <a:solidFill>
                  <a:schemeClr val="tx2">
                    <a:lumMod val="75000"/>
                  </a:schemeClr>
                </a:solidFill>
                <a:latin typeface="Cambria" panose="02040503050406030204" pitchFamily="18" charset="0"/>
              </a:rPr>
              <a:t>DEFINICIÓN DE ACTIVO</a:t>
            </a:r>
            <a:endParaRPr lang="es-MX" sz="3200" b="1" dirty="0">
              <a:solidFill>
                <a:schemeClr val="tx2">
                  <a:lumMod val="75000"/>
                </a:schemeClr>
              </a:solidFill>
              <a:latin typeface="Cambria" panose="02040503050406030204"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CuadroTexto"/>
          <p:cNvSpPr txBox="1">
            <a:spLocks noChangeArrowheads="1"/>
          </p:cNvSpPr>
          <p:nvPr/>
        </p:nvSpPr>
        <p:spPr bwMode="auto">
          <a:xfrm>
            <a:off x="25879" y="1280651"/>
            <a:ext cx="8056178" cy="5047536"/>
          </a:xfrm>
          <a:prstGeom prst="rect">
            <a:avLst/>
          </a:prstGeom>
          <a:noFill/>
          <a:ln w="9525">
            <a:noFill/>
            <a:miter lim="800000"/>
            <a:headEnd/>
            <a:tailEnd/>
          </a:ln>
        </p:spPr>
        <p:txBody>
          <a:bodyPr wrap="square">
            <a:spAutoFit/>
          </a:bodyPr>
          <a:lstStyle/>
          <a:p>
            <a:pPr marL="542925" indent="-542925" algn="just"/>
            <a:endParaRPr lang="es-MX" sz="1400" dirty="0" smtClean="0"/>
          </a:p>
          <a:p>
            <a:pPr marL="542925" indent="-542925" algn="just">
              <a:buFont typeface="Wingdings" pitchFamily="2" charset="2"/>
              <a:buChar char="q"/>
            </a:pPr>
            <a:r>
              <a:rPr lang="es-MX" sz="1400" b="1" dirty="0" smtClean="0">
                <a:solidFill>
                  <a:schemeClr val="tx2">
                    <a:lumMod val="50000"/>
                  </a:schemeClr>
                </a:solidFill>
              </a:rPr>
              <a:t>Obligación de Integrarlo por entidades federativas y municipios: a más tardar 31 de diciembre de </a:t>
            </a:r>
            <a:r>
              <a:rPr lang="es-MX" sz="1400" b="1" strike="sngStrike" dirty="0" smtClean="0">
                <a:solidFill>
                  <a:schemeClr val="tx2">
                    <a:lumMod val="50000"/>
                  </a:schemeClr>
                </a:solidFill>
              </a:rPr>
              <a:t>2012</a:t>
            </a:r>
            <a:r>
              <a:rPr lang="es-MX" sz="1400" b="1" dirty="0" smtClean="0">
                <a:solidFill>
                  <a:schemeClr val="tx2">
                    <a:lumMod val="50000"/>
                  </a:schemeClr>
                </a:solidFill>
              </a:rPr>
              <a:t>, 2013* (LGCG Art. Séptimo Transitorio).</a:t>
            </a:r>
          </a:p>
          <a:p>
            <a:pPr marL="542925" indent="-542925" algn="just"/>
            <a:endParaRPr lang="es-MX" sz="1400" b="1" dirty="0" smtClean="0">
              <a:solidFill>
                <a:schemeClr val="tx2">
                  <a:lumMod val="50000"/>
                </a:schemeClr>
              </a:solidFill>
            </a:endParaRPr>
          </a:p>
          <a:p>
            <a:pPr marL="542925" indent="-542925" algn="just">
              <a:buFont typeface="Wingdings" pitchFamily="2" charset="2"/>
              <a:buChar char="q"/>
            </a:pPr>
            <a:r>
              <a:rPr lang="es-MX" sz="1400" b="1" dirty="0" smtClean="0">
                <a:solidFill>
                  <a:schemeClr val="tx2">
                    <a:lumMod val="50000"/>
                  </a:schemeClr>
                </a:solidFill>
              </a:rPr>
              <a:t>Obligación de efectuar los registros contables del patrimonio  y su valuación:</a:t>
            </a:r>
          </a:p>
          <a:p>
            <a:pPr marL="542925" indent="-542925" algn="just"/>
            <a:endParaRPr lang="es-MX" sz="1400" b="1" dirty="0" smtClean="0">
              <a:solidFill>
                <a:schemeClr val="tx2">
                  <a:lumMod val="50000"/>
                </a:schemeClr>
              </a:solidFill>
            </a:endParaRPr>
          </a:p>
          <a:p>
            <a:pPr marL="1457325" lvl="2" indent="-542925" algn="just">
              <a:buFont typeface="Wingdings" pitchFamily="2" charset="2"/>
              <a:buChar char="ü"/>
            </a:pPr>
            <a:r>
              <a:rPr lang="es-MX" sz="1400" b="1" dirty="0" smtClean="0">
                <a:solidFill>
                  <a:schemeClr val="tx2">
                    <a:lumMod val="50000"/>
                  </a:schemeClr>
                </a:solidFill>
              </a:rPr>
              <a:t>Entidades Federativas: a más tardar el 31 de diciembre de </a:t>
            </a:r>
            <a:r>
              <a:rPr lang="es-MX" sz="1400" b="1" strike="sngStrike" dirty="0" smtClean="0">
                <a:solidFill>
                  <a:schemeClr val="tx2">
                    <a:lumMod val="50000"/>
                  </a:schemeClr>
                </a:solidFill>
              </a:rPr>
              <a:t>2012</a:t>
            </a:r>
            <a:r>
              <a:rPr lang="es-MX" sz="1400" b="1" dirty="0" smtClean="0">
                <a:solidFill>
                  <a:schemeClr val="tx2">
                    <a:lumMod val="50000"/>
                  </a:schemeClr>
                </a:solidFill>
              </a:rPr>
              <a:t>,  2014* , (LGCG Art. Cuarto-III Transitorio)  </a:t>
            </a:r>
          </a:p>
          <a:p>
            <a:pPr marL="1457325" lvl="2" indent="-542925" algn="just">
              <a:buFont typeface="Wingdings" pitchFamily="2" charset="2"/>
              <a:buChar char="ü"/>
            </a:pPr>
            <a:r>
              <a:rPr lang="es-MX" sz="1400" b="1" dirty="0" smtClean="0">
                <a:solidFill>
                  <a:schemeClr val="tx2">
                    <a:lumMod val="50000"/>
                  </a:schemeClr>
                </a:solidFill>
              </a:rPr>
              <a:t>Municipios: a más tardar el 31 de diciembre de </a:t>
            </a:r>
            <a:r>
              <a:rPr lang="es-MX" sz="1400" b="1" strike="sngStrike" dirty="0" smtClean="0">
                <a:solidFill>
                  <a:schemeClr val="tx2">
                    <a:lumMod val="50000"/>
                  </a:schemeClr>
                </a:solidFill>
              </a:rPr>
              <a:t>2012</a:t>
            </a:r>
            <a:r>
              <a:rPr lang="es-MX" sz="1400" b="1" dirty="0" smtClean="0">
                <a:solidFill>
                  <a:schemeClr val="tx2">
                    <a:lumMod val="50000"/>
                  </a:schemeClr>
                </a:solidFill>
              </a:rPr>
              <a:t>, 2015* (LGCG Art. Quinto Transitorio) </a:t>
            </a:r>
          </a:p>
          <a:p>
            <a:pPr marL="1457325" lvl="2" indent="-542925" algn="just">
              <a:buFont typeface="Wingdings" pitchFamily="2" charset="2"/>
              <a:buChar char="ü"/>
            </a:pPr>
            <a:endParaRPr lang="es-MX" sz="1400" b="1" dirty="0" smtClean="0">
              <a:solidFill>
                <a:schemeClr val="tx2">
                  <a:lumMod val="50000"/>
                </a:schemeClr>
              </a:solidFill>
            </a:endParaRPr>
          </a:p>
          <a:p>
            <a:pPr marL="534988" indent="-534988" algn="just">
              <a:buFont typeface="Wingdings" pitchFamily="2" charset="2"/>
              <a:buChar char="q"/>
            </a:pPr>
            <a:r>
              <a:rPr lang="es-MX" sz="1400" b="1" dirty="0" smtClean="0">
                <a:solidFill>
                  <a:schemeClr val="tx2">
                    <a:lumMod val="50000"/>
                  </a:schemeClr>
                </a:solidFill>
              </a:rPr>
              <a:t>Entidades federativas y municipios: a partir del 01 de enero de 2013 Integrar el inventario de bienes muebles e inmuebles a que se refiere la Ley y efectuar los registros contables y la valuación del patrimonio. (Acuerdo de Interpretación del CONAC A.5)</a:t>
            </a:r>
          </a:p>
          <a:p>
            <a:pPr marL="534988" indent="-534988" algn="just">
              <a:buFont typeface="Wingdings" pitchFamily="2" charset="2"/>
              <a:buChar char="q"/>
            </a:pPr>
            <a:endParaRPr lang="es-MX" sz="1400" b="1" dirty="0" smtClean="0">
              <a:solidFill>
                <a:schemeClr val="tx2">
                  <a:lumMod val="50000"/>
                </a:schemeClr>
              </a:solidFill>
            </a:endParaRPr>
          </a:p>
          <a:p>
            <a:pPr marL="534988" indent="-534988" algn="just">
              <a:buFont typeface="Wingdings" pitchFamily="2" charset="2"/>
              <a:buChar char="q"/>
            </a:pPr>
            <a:r>
              <a:rPr lang="es-MX" sz="1400" b="1" dirty="0" smtClean="0">
                <a:solidFill>
                  <a:schemeClr val="tx2">
                    <a:lumMod val="50000"/>
                  </a:schemeClr>
                </a:solidFill>
              </a:rPr>
              <a:t>Se cuentan con un plazo de 30 días para incluir en el inventario Físico, los bienes que se adquieran. (LGCG art. 27)</a:t>
            </a:r>
          </a:p>
          <a:p>
            <a:pPr marL="534988" indent="-534988" algn="just">
              <a:buFont typeface="Wingdings" pitchFamily="2" charset="2"/>
              <a:buChar char="q"/>
            </a:pPr>
            <a:endParaRPr lang="es-MX" sz="1400" b="1" dirty="0" smtClean="0">
              <a:solidFill>
                <a:schemeClr val="tx2">
                  <a:lumMod val="50000"/>
                </a:schemeClr>
              </a:solidFill>
            </a:endParaRPr>
          </a:p>
          <a:p>
            <a:pPr marL="534988" indent="-534988" algn="just">
              <a:buFont typeface="Wingdings" pitchFamily="2" charset="2"/>
              <a:buChar char="q"/>
            </a:pPr>
            <a:r>
              <a:rPr lang="es-MX" sz="1400" b="1" dirty="0" smtClean="0">
                <a:solidFill>
                  <a:schemeClr val="tx2">
                    <a:lumMod val="50000"/>
                  </a:schemeClr>
                </a:solidFill>
              </a:rPr>
              <a:t>El Inventario, debe publicarse a través de internet y actualizarse por lo menos cada 6 meses. (LGCG art. 27)</a:t>
            </a:r>
          </a:p>
          <a:p>
            <a:pPr algn="just"/>
            <a:r>
              <a:rPr lang="es-MX" sz="1400" dirty="0" smtClean="0"/>
              <a:t> </a:t>
            </a:r>
          </a:p>
          <a:p>
            <a:pPr marL="1457325" lvl="2" indent="-542925" algn="just"/>
            <a:endParaRPr lang="es-MX" sz="1400" dirty="0"/>
          </a:p>
        </p:txBody>
      </p:sp>
      <p:sp>
        <p:nvSpPr>
          <p:cNvPr id="5" name="4 Rectángulo redondeado"/>
          <p:cNvSpPr/>
          <p:nvPr/>
        </p:nvSpPr>
        <p:spPr>
          <a:xfrm>
            <a:off x="94885" y="94887"/>
            <a:ext cx="7919049" cy="1052422"/>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INVENTARIO FÍSICO DE BIENES MUEBLES </a:t>
            </a:r>
          </a:p>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E INMUEBLES</a:t>
            </a:r>
          </a:p>
        </p:txBody>
      </p:sp>
      <p:sp>
        <p:nvSpPr>
          <p:cNvPr id="4" name="3 CuadroTexto"/>
          <p:cNvSpPr txBox="1"/>
          <p:nvPr/>
        </p:nvSpPr>
        <p:spPr>
          <a:xfrm>
            <a:off x="206537" y="6217808"/>
            <a:ext cx="7917556" cy="415498"/>
          </a:xfrm>
          <a:prstGeom prst="rect">
            <a:avLst/>
          </a:prstGeom>
          <a:noFill/>
        </p:spPr>
        <p:txBody>
          <a:bodyPr wrap="square" rtlCol="0">
            <a:spAutoFit/>
          </a:bodyPr>
          <a:lstStyle/>
          <a:p>
            <a:r>
              <a:rPr lang="es-MX" sz="1050" dirty="0" smtClean="0"/>
              <a:t>* Acuerdo por el que se determina la norma de información financiera para precisar los alcances  del acuerdo 1 aprobado por el consejo nacional de armonización contable, en reunión del 3 de mayo de 2013 y publicado en el DOF el 16 de mayo 2013.</a:t>
            </a:r>
            <a:endParaRPr lang="es-MX" sz="1050" dirty="0"/>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2 CuadroTexto"/>
          <p:cNvSpPr txBox="1">
            <a:spLocks noChangeArrowheads="1"/>
          </p:cNvSpPr>
          <p:nvPr/>
        </p:nvSpPr>
        <p:spPr bwMode="auto">
          <a:xfrm>
            <a:off x="520263" y="1308538"/>
            <a:ext cx="7488620" cy="3862596"/>
          </a:xfrm>
          <a:prstGeom prst="rect">
            <a:avLst/>
          </a:prstGeom>
          <a:noFill/>
          <a:ln w="9525">
            <a:noFill/>
            <a:miter lim="800000"/>
            <a:headEnd/>
            <a:tailEnd/>
          </a:ln>
        </p:spPr>
        <p:txBody>
          <a:bodyPr wrap="square">
            <a:spAutoFit/>
          </a:bodyPr>
          <a:lstStyle/>
          <a:p>
            <a:pPr lvl="2" algn="just"/>
            <a:endParaRPr lang="es-MX" sz="1900" dirty="0" smtClean="0"/>
          </a:p>
          <a:p>
            <a:pPr>
              <a:buFont typeface="Wingdings" pitchFamily="2" charset="2"/>
              <a:buChar char="q"/>
            </a:pPr>
            <a:r>
              <a:rPr lang="es-MX" b="1" dirty="0" smtClean="0"/>
              <a:t>   </a:t>
            </a:r>
            <a:r>
              <a:rPr lang="es-ES" b="1" dirty="0" smtClean="0"/>
              <a:t> </a:t>
            </a:r>
            <a:r>
              <a:rPr lang="es-ES" sz="1600" dirty="0" smtClean="0">
                <a:solidFill>
                  <a:schemeClr val="tx2">
                    <a:lumMod val="50000"/>
                  </a:schemeClr>
                </a:solidFill>
              </a:rPr>
              <a:t>Representa el monto de derechos por el uso de activos de propiedad industrial, comercial, intelectual y otros.</a:t>
            </a:r>
          </a:p>
          <a:p>
            <a:endParaRPr lang="es-ES" sz="1600" dirty="0" smtClean="0">
              <a:solidFill>
                <a:schemeClr val="tx2">
                  <a:lumMod val="50000"/>
                </a:schemeClr>
              </a:solidFill>
            </a:endParaRPr>
          </a:p>
          <a:p>
            <a:pPr>
              <a:buFont typeface="Wingdings" pitchFamily="2" charset="2"/>
              <a:buChar char="Ø"/>
            </a:pPr>
            <a:r>
              <a:rPr lang="es-ES" sz="1600" b="1" dirty="0" smtClean="0">
                <a:solidFill>
                  <a:schemeClr val="tx2">
                    <a:lumMod val="50000"/>
                  </a:schemeClr>
                </a:solidFill>
              </a:rPr>
              <a:t>Reconocimiento.</a:t>
            </a:r>
            <a:endParaRPr lang="es-MX" sz="1600" b="1" dirty="0" smtClean="0">
              <a:solidFill>
                <a:schemeClr val="tx2">
                  <a:lumMod val="50000"/>
                </a:schemeClr>
              </a:solidFill>
            </a:endParaRPr>
          </a:p>
          <a:p>
            <a:r>
              <a:rPr lang="es-ES" sz="1600" dirty="0" smtClean="0">
                <a:solidFill>
                  <a:schemeClr val="tx2">
                    <a:lumMod val="50000"/>
                  </a:schemeClr>
                </a:solidFill>
              </a:rPr>
              <a:t>Deben cumplir la definición de activo y los criterios de registro o reconocimiento de las Principales Reglas del Registro y Valoración del Patrimonio (Elementos Generales).</a:t>
            </a:r>
          </a:p>
          <a:p>
            <a:r>
              <a:rPr lang="es-ES" sz="1600" dirty="0" smtClean="0">
                <a:solidFill>
                  <a:schemeClr val="tx2">
                    <a:lumMod val="50000"/>
                  </a:schemeClr>
                </a:solidFill>
              </a:rPr>
              <a:t> </a:t>
            </a:r>
          </a:p>
          <a:p>
            <a:pPr>
              <a:buFont typeface="Wingdings" pitchFamily="2" charset="2"/>
              <a:buChar char="Ø"/>
            </a:pPr>
            <a:r>
              <a:rPr lang="es-ES" sz="1600" b="1" dirty="0" smtClean="0">
                <a:solidFill>
                  <a:schemeClr val="tx2">
                    <a:lumMod val="50000"/>
                  </a:schemeClr>
                </a:solidFill>
              </a:rPr>
              <a:t>Desembolsos posteriores.</a:t>
            </a:r>
          </a:p>
          <a:p>
            <a:pPr algn="just"/>
            <a:r>
              <a:rPr lang="es-ES" sz="1600" dirty="0" smtClean="0">
                <a:solidFill>
                  <a:schemeClr val="tx2">
                    <a:lumMod val="50000"/>
                  </a:schemeClr>
                </a:solidFill>
              </a:rPr>
              <a:t>Los desembolsos posteriores a la adquisición de un activo intangible deben incorporarse en el activo sólo cuando sea posible que este desembolso vaya a permitir a dicho activo generar rendimientos económicos futuros o un potencial de servicio y el desembolso pueda estimarse y atribuirse directamente al mismo</a:t>
            </a:r>
          </a:p>
          <a:p>
            <a:endParaRPr lang="es-ES" sz="1600" dirty="0" smtClean="0">
              <a:solidFill>
                <a:schemeClr val="tx2">
                  <a:lumMod val="50000"/>
                </a:schemeClr>
              </a:solidFill>
            </a:endParaRPr>
          </a:p>
        </p:txBody>
      </p:sp>
      <p:sp>
        <p:nvSpPr>
          <p:cNvPr id="5" name="4 Rectángulo redondeado"/>
          <p:cNvSpPr/>
          <p:nvPr/>
        </p:nvSpPr>
        <p:spPr>
          <a:xfrm>
            <a:off x="331075" y="174175"/>
            <a:ext cx="3696639" cy="662152"/>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pPr>
            <a:r>
              <a:rPr lang="es-MX" sz="2800" b="1" dirty="0">
                <a:solidFill>
                  <a:schemeClr val="tx2"/>
                </a:solidFill>
                <a:latin typeface="Cambria" panose="02040503050406030204" pitchFamily="18" charset="0"/>
                <a:cs typeface="Arial" pitchFamily="34" charset="0"/>
              </a:rPr>
              <a:t>Activos Intangibles</a:t>
            </a:r>
          </a:p>
        </p:txBody>
      </p:sp>
    </p:spTree>
    <p:extLst>
      <p:ext uri="{BB962C8B-B14F-4D97-AF65-F5344CB8AC3E}">
        <p14:creationId xmlns="" xmlns:p14="http://schemas.microsoft.com/office/powerpoint/2010/main" val="967136130"/>
      </p:ext>
    </p:extLst>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331075" y="163288"/>
            <a:ext cx="3718411" cy="662152"/>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pPr>
            <a:r>
              <a:rPr lang="es-MX" sz="2800" b="1" dirty="0">
                <a:solidFill>
                  <a:schemeClr val="tx2"/>
                </a:solidFill>
                <a:latin typeface="Cambria" panose="02040503050406030204" pitchFamily="18" charset="0"/>
                <a:cs typeface="Arial" pitchFamily="34" charset="0"/>
              </a:rPr>
              <a:t>Activos Intangibles</a:t>
            </a:r>
          </a:p>
        </p:txBody>
      </p:sp>
      <p:sp>
        <p:nvSpPr>
          <p:cNvPr id="6" name="5 Rectángulo"/>
          <p:cNvSpPr/>
          <p:nvPr/>
        </p:nvSpPr>
        <p:spPr>
          <a:xfrm>
            <a:off x="504497" y="1434662"/>
            <a:ext cx="6921062" cy="4062651"/>
          </a:xfrm>
          <a:prstGeom prst="rect">
            <a:avLst/>
          </a:prstGeom>
        </p:spPr>
        <p:txBody>
          <a:bodyPr wrap="square">
            <a:spAutoFit/>
          </a:bodyPr>
          <a:lstStyle/>
          <a:p>
            <a:pPr>
              <a:buFont typeface="Wingdings" pitchFamily="2" charset="2"/>
              <a:buChar char="Ø"/>
            </a:pPr>
            <a:r>
              <a:rPr lang="es-ES" b="1" dirty="0" smtClean="0">
                <a:solidFill>
                  <a:schemeClr val="tx2">
                    <a:lumMod val="50000"/>
                  </a:schemeClr>
                </a:solidFill>
              </a:rPr>
              <a:t>Gastos de Investigación y Desarrollo.</a:t>
            </a:r>
            <a:endParaRPr lang="es-MX" b="1" dirty="0" smtClean="0">
              <a:solidFill>
                <a:schemeClr val="tx2">
                  <a:lumMod val="50000"/>
                </a:schemeClr>
              </a:solidFill>
            </a:endParaRPr>
          </a:p>
          <a:p>
            <a:r>
              <a:rPr lang="es-ES" dirty="0" smtClean="0">
                <a:solidFill>
                  <a:schemeClr val="tx2">
                    <a:lumMod val="50000"/>
                  </a:schemeClr>
                </a:solidFill>
              </a:rPr>
              <a:t>La investigación es el estudio original y planificado realizado con el fin de obtener nuevos conocimientos científicos o tecnológicos.</a:t>
            </a:r>
          </a:p>
          <a:p>
            <a:endParaRPr lang="es-ES" dirty="0" smtClean="0">
              <a:solidFill>
                <a:schemeClr val="tx2">
                  <a:lumMod val="50000"/>
                </a:schemeClr>
              </a:solidFill>
            </a:endParaRPr>
          </a:p>
          <a:p>
            <a:pPr>
              <a:buFont typeface="Wingdings" pitchFamily="2" charset="2"/>
              <a:buChar char="Ø"/>
            </a:pPr>
            <a:r>
              <a:rPr lang="es-ES" b="1" dirty="0" smtClean="0">
                <a:solidFill>
                  <a:schemeClr val="tx2">
                    <a:lumMod val="50000"/>
                  </a:schemeClr>
                </a:solidFill>
              </a:rPr>
              <a:t>Propiedad industrial </a:t>
            </a:r>
            <a:r>
              <a:rPr lang="es-ES" sz="2000" b="1" dirty="0" smtClean="0">
                <a:solidFill>
                  <a:schemeClr val="tx2">
                    <a:lumMod val="50000"/>
                  </a:schemeClr>
                </a:solidFill>
              </a:rPr>
              <a:t>e intelectual.</a:t>
            </a:r>
            <a:endParaRPr lang="es-MX" sz="2000" b="1" dirty="0" smtClean="0">
              <a:solidFill>
                <a:schemeClr val="tx2">
                  <a:lumMod val="50000"/>
                </a:schemeClr>
              </a:solidFill>
            </a:endParaRPr>
          </a:p>
          <a:p>
            <a:r>
              <a:rPr lang="es-ES" dirty="0" smtClean="0">
                <a:solidFill>
                  <a:schemeClr val="tx2">
                    <a:lumMod val="50000"/>
                  </a:schemeClr>
                </a:solidFill>
              </a:rPr>
              <a:t>Es el importe reconocido por la propiedad o por el derecho al uso, o a la concesión del uso de las distintas manifestaciones de la propiedad industrial o de la propiedad intelectual.</a:t>
            </a:r>
          </a:p>
          <a:p>
            <a:endParaRPr lang="es-ES" dirty="0" smtClean="0">
              <a:solidFill>
                <a:schemeClr val="tx2">
                  <a:lumMod val="50000"/>
                </a:schemeClr>
              </a:solidFill>
            </a:endParaRPr>
          </a:p>
          <a:p>
            <a:pPr>
              <a:buFont typeface="Wingdings" pitchFamily="2" charset="2"/>
              <a:buChar char="Ø"/>
            </a:pPr>
            <a:r>
              <a:rPr lang="es-ES" b="1" dirty="0" smtClean="0">
                <a:solidFill>
                  <a:schemeClr val="tx2">
                    <a:lumMod val="50000"/>
                  </a:schemeClr>
                </a:solidFill>
              </a:rPr>
              <a:t>Aplicaciones informáticas</a:t>
            </a:r>
            <a:endParaRPr lang="es-MX" b="1" dirty="0" smtClean="0">
              <a:solidFill>
                <a:schemeClr val="tx2">
                  <a:lumMod val="50000"/>
                </a:schemeClr>
              </a:solidFill>
            </a:endParaRPr>
          </a:p>
          <a:p>
            <a:r>
              <a:rPr lang="es-ES" dirty="0" smtClean="0">
                <a:solidFill>
                  <a:schemeClr val="tx2">
                    <a:lumMod val="50000"/>
                  </a:schemeClr>
                </a:solidFill>
              </a:rPr>
              <a:t>Se incluirá en el activo el importe reconocido por los programas informáticos, el derecho al uso de los mismos, o el costo de producción de los elaborados por el propio ente, cuando esté prevista su utilización en varios ejercicios</a:t>
            </a:r>
            <a:endParaRPr lang="es-MX" sz="2400" dirty="0">
              <a:solidFill>
                <a:schemeClr val="tx2">
                  <a:lumMod val="50000"/>
                </a:schemeClr>
              </a:solidFill>
            </a:endParaRPr>
          </a:p>
        </p:txBody>
      </p:sp>
    </p:spTree>
    <p:extLst>
      <p:ext uri="{BB962C8B-B14F-4D97-AF65-F5344CB8AC3E}">
        <p14:creationId xmlns="" xmlns:p14="http://schemas.microsoft.com/office/powerpoint/2010/main" val="3920037901"/>
      </p:ext>
    </p:extLst>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2609850" y="819150"/>
            <a:ext cx="5376041" cy="3486150"/>
          </a:xfrm>
          <a:prstGeom prst="round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82563" algn="just"/>
            <a:r>
              <a:rPr lang="es-ES" sz="2000" b="1" dirty="0" smtClean="0">
                <a:solidFill>
                  <a:schemeClr val="tx2">
                    <a:lumMod val="50000"/>
                  </a:schemeClr>
                </a:solidFill>
                <a:ea typeface="Times New Roman" pitchFamily="18" charset="0"/>
                <a:cs typeface="Arial" pitchFamily="34" charset="0"/>
              </a:rPr>
              <a:t>En caso de no conocerse el valor de adquisición de algún bien, el mismo podrá ser asignado, para fines de registro contable por el área que designe la autoridad competente del ente público, considerando el valor  de otros bienes con características similares o, en su defecto, el que se obtenga a través de otros mecanismos que juzgue pertinentes.</a:t>
            </a:r>
            <a:endParaRPr lang="es-ES" sz="2000" b="1" dirty="0" smtClean="0">
              <a:solidFill>
                <a:schemeClr val="tx2">
                  <a:lumMod val="50000"/>
                </a:schemeClr>
              </a:solidFill>
              <a:cs typeface="Arial" pitchFamily="34" charset="0"/>
            </a:endParaRPr>
          </a:p>
        </p:txBody>
      </p:sp>
      <p:sp>
        <p:nvSpPr>
          <p:cNvPr id="14" name="13 Rectángulo redondeado"/>
          <p:cNvSpPr/>
          <p:nvPr/>
        </p:nvSpPr>
        <p:spPr>
          <a:xfrm>
            <a:off x="197427" y="129888"/>
            <a:ext cx="7895657" cy="496585"/>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pPr>
            <a:r>
              <a:rPr lang="es-ES" sz="2000" b="1" dirty="0" smtClean="0">
                <a:solidFill>
                  <a:schemeClr val="tx2"/>
                </a:solidFill>
                <a:latin typeface="Cambria" panose="02040503050406030204" pitchFamily="18" charset="0"/>
              </a:rPr>
              <a:t> REGLAS ESPECIFICAS DEL REGISTRO Y VALORACIÓN DEL ACTIVO</a:t>
            </a:r>
            <a:endParaRPr lang="es-MX" sz="2000" b="1" dirty="0">
              <a:solidFill>
                <a:schemeClr val="tx2"/>
              </a:solidFill>
              <a:latin typeface="Cambria" panose="02040503050406030204" pitchFamily="18" charset="0"/>
            </a:endParaRPr>
          </a:p>
        </p:txBody>
      </p:sp>
      <p:sp>
        <p:nvSpPr>
          <p:cNvPr id="9" name="8 Rectángulo"/>
          <p:cNvSpPr/>
          <p:nvPr/>
        </p:nvSpPr>
        <p:spPr>
          <a:xfrm>
            <a:off x="197427" y="1609425"/>
            <a:ext cx="2112579" cy="1569660"/>
          </a:xfrm>
          <a:prstGeom prst="rect">
            <a:avLst/>
          </a:prstGeom>
          <a:ln w="50800" cmpd="sng">
            <a:noFill/>
          </a:ln>
        </p:spPr>
        <p:txBody>
          <a:bodyPr wrap="square">
            <a:spAutoFit/>
          </a:bodyPr>
          <a:lstStyle/>
          <a:p>
            <a:pPr algn="ctr"/>
            <a:r>
              <a:rPr lang="es-ES" sz="2400" b="1" dirty="0" smtClean="0"/>
              <a:t>Bienes sin valor de adquisición o sobrantes</a:t>
            </a:r>
            <a:endParaRPr lang="es-MX" sz="2400" dirty="0"/>
          </a:p>
        </p:txBody>
      </p:sp>
      <p:sp>
        <p:nvSpPr>
          <p:cNvPr id="15" name="2 Marcador de contenido"/>
          <p:cNvSpPr txBox="1">
            <a:spLocks/>
          </p:cNvSpPr>
          <p:nvPr/>
        </p:nvSpPr>
        <p:spPr>
          <a:xfrm>
            <a:off x="342900" y="4610100"/>
            <a:ext cx="7524750" cy="2112336"/>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Asiento Contable (Únicamente Patrimonial)</a:t>
            </a:r>
          </a:p>
          <a:p>
            <a:pPr marL="274320" lvl="0" indent="-274320" fontAlgn="auto">
              <a:spcBef>
                <a:spcPts val="600"/>
              </a:spcBef>
              <a:spcAft>
                <a:spcPts val="0"/>
              </a:spcAft>
              <a:buClr>
                <a:schemeClr val="tx2"/>
              </a:buClr>
              <a:buSzPct val="73000"/>
              <a:defRPr/>
            </a:pPr>
            <a:endParaRPr lang="es-MX" sz="2000" dirty="0" smtClean="0">
              <a:latin typeface="+mn-lt"/>
              <a:cs typeface="+mn-cs"/>
            </a:endParaRPr>
          </a:p>
          <a:p>
            <a:pPr marL="274320" lvl="0" indent="-274320" fontAlgn="auto">
              <a:spcBef>
                <a:spcPts val="600"/>
              </a:spcBef>
              <a:spcAft>
                <a:spcPts val="0"/>
              </a:spcAft>
              <a:buClr>
                <a:schemeClr val="tx2"/>
              </a:buClr>
              <a:buSzPct val="73000"/>
              <a:defRPr/>
            </a:pPr>
            <a:r>
              <a:rPr lang="es-MX" sz="2000" dirty="0" smtClean="0">
                <a:latin typeface="+mn-lt"/>
                <a:cs typeface="+mn-cs"/>
              </a:rPr>
              <a:t>Cuenta: Respectiva del Activo no Circulante</a:t>
            </a:r>
            <a:endParaRPr kumimoji="0" lang="es-MX"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			Cuenta 3.2.2 Resultado de Ejercicios Anteriores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es-MX"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Cerrar llave 1"/>
          <p:cNvSpPr/>
          <p:nvPr/>
        </p:nvSpPr>
        <p:spPr>
          <a:xfrm>
            <a:off x="1849819" y="1514835"/>
            <a:ext cx="662152" cy="181694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Diagrama"/>
          <p:cNvGraphicFramePr/>
          <p:nvPr/>
        </p:nvGraphicFramePr>
        <p:xfrm>
          <a:off x="1012143" y="2464304"/>
          <a:ext cx="6096000" cy="2558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Rectángulo redondeado"/>
          <p:cNvSpPr/>
          <p:nvPr/>
        </p:nvSpPr>
        <p:spPr>
          <a:xfrm>
            <a:off x="237513" y="1214422"/>
            <a:ext cx="7680762" cy="714380"/>
          </a:xfrm>
          <a:prstGeom prst="roundRect">
            <a:avLst/>
          </a:prstGeom>
          <a:solidFill>
            <a:schemeClr val="bg2">
              <a:lumMod val="75000"/>
            </a:schemeClr>
          </a:solidFill>
          <a:effectLst>
            <a:glow rad="101600">
              <a:schemeClr val="accent2">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rtlCol="0" anchor="ctr"/>
          <a:lstStyle/>
          <a:p>
            <a:pPr lvl="0" algn="ctr">
              <a:buNone/>
            </a:pPr>
            <a:r>
              <a:rPr lang="es-MX" sz="2200" b="1" dirty="0" smtClean="0">
                <a:latin typeface="Arial" pitchFamily="34" charset="0"/>
                <a:cs typeface="Arial" pitchFamily="34" charset="0"/>
              </a:rPr>
              <a:t>CONCEPTOS DE BAJA DE BIENES MUEBLES INMUEBLES </a:t>
            </a:r>
          </a:p>
        </p:txBody>
      </p:sp>
      <p:sp>
        <p:nvSpPr>
          <p:cNvPr id="17" name="Rectangle 1"/>
          <p:cNvSpPr>
            <a:spLocks noChangeArrowheads="1"/>
          </p:cNvSpPr>
          <p:nvPr/>
        </p:nvSpPr>
        <p:spPr bwMode="auto">
          <a:xfrm>
            <a:off x="213758" y="5071698"/>
            <a:ext cx="7813964" cy="16158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tabLst>
                <a:tab pos="457200" algn="l"/>
              </a:tabLst>
            </a:pPr>
            <a:r>
              <a:rPr kumimoji="0" lang="es-MX" b="1" i="0" u="sng"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Bienes no localizados. </a:t>
            </a:r>
          </a:p>
          <a:p>
            <a:pPr lvl="0" algn="just" fontAlgn="base">
              <a:lnSpc>
                <a:spcPct val="150000"/>
              </a:lnSpc>
              <a:spcBef>
                <a:spcPct val="0"/>
              </a:spcBef>
              <a:spcAft>
                <a:spcPct val="0"/>
              </a:spcAft>
              <a:tabLst>
                <a:tab pos="457200" algn="l"/>
              </a:tabLst>
            </a:pPr>
            <a:r>
              <a:rPr lang="es-ES" dirty="0" smtClean="0">
                <a:latin typeface="Arial" pitchFamily="34" charset="0"/>
                <a:cs typeface="Arial" pitchFamily="34" charset="0"/>
              </a:rPr>
              <a:t>El ente público deberá levantar acta administrativa haciendo constar los hechos, así como cumplir los demás actos y formalidades establecidas en la legislación aplicable en cada caso.</a:t>
            </a:r>
            <a:endParaRPr kumimoji="0" lang="es-MX"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redondeado"/>
          <p:cNvSpPr/>
          <p:nvPr/>
        </p:nvSpPr>
        <p:spPr>
          <a:xfrm>
            <a:off x="356259" y="0"/>
            <a:ext cx="7386452" cy="890649"/>
          </a:xfrm>
          <a:prstGeom prst="roundRect">
            <a:avLst/>
          </a:prstGeom>
          <a:solidFill>
            <a:schemeClr val="tx2">
              <a:lumMod val="75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200" b="1" dirty="0" smtClean="0">
                <a:latin typeface="Arial" pitchFamily="34" charset="0"/>
                <a:cs typeface="Arial" pitchFamily="34" charset="0"/>
              </a:rPr>
              <a:t>REGLAS ESPECIFICAS DE REGISTRO Y VALORACIÓN DEL PATRIMONIO</a:t>
            </a:r>
          </a:p>
          <a:p>
            <a:pPr algn="r"/>
            <a:r>
              <a:rPr lang="es-MX" sz="1400" b="1" dirty="0" smtClean="0">
                <a:latin typeface="Arial" pitchFamily="34" charset="0"/>
                <a:cs typeface="Arial" pitchFamily="34" charset="0"/>
              </a:rPr>
              <a:t>Publicación DOF 13 Diciembre 2011</a:t>
            </a:r>
            <a:endParaRPr lang="es-MX" sz="1400" b="1" dirty="0">
              <a:latin typeface="Arial" pitchFamily="34" charset="0"/>
              <a:cs typeface="Arial" pitchFamily="34" charset="0"/>
            </a:endParaRPr>
          </a:p>
        </p:txBody>
      </p:sp>
      <p:sp>
        <p:nvSpPr>
          <p:cNvPr id="8" name="7 Flecha abajo"/>
          <p:cNvSpPr/>
          <p:nvPr/>
        </p:nvSpPr>
        <p:spPr>
          <a:xfrm>
            <a:off x="2470065" y="2030680"/>
            <a:ext cx="3170711" cy="308759"/>
          </a:xfrm>
          <a:prstGeom prst="downArrow">
            <a:avLst/>
          </a:prstGeom>
          <a:solidFill>
            <a:srgbClr val="8000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9" name="8 Marcador de número de diapositiva"/>
          <p:cNvSpPr>
            <a:spLocks noGrp="1"/>
          </p:cNvSpPr>
          <p:nvPr>
            <p:ph type="sldNum" sz="quarter" idx="12"/>
          </p:nvPr>
        </p:nvSpPr>
        <p:spPr/>
        <p:txBody>
          <a:bodyPr/>
          <a:lstStyle/>
          <a:p>
            <a:pPr>
              <a:defRPr/>
            </a:pPr>
            <a:fld id="{8026EF05-F328-4675-90C9-9E91CC6A813C}" type="slidenum">
              <a:rPr lang="es-MX" smtClean="0"/>
              <a:pPr>
                <a:defRPr/>
              </a:pPr>
              <a:t>54</a:t>
            </a:fld>
            <a:endParaRPr lang="es-MX"/>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2152650" y="859968"/>
            <a:ext cx="6019799" cy="3916906"/>
            <a:chOff x="2152650" y="1045030"/>
            <a:chExt cx="6019799" cy="3916906"/>
          </a:xfrm>
        </p:grpSpPr>
        <p:sp>
          <p:nvSpPr>
            <p:cNvPr id="13" name="12 Rectángulo redondeado"/>
            <p:cNvSpPr/>
            <p:nvPr/>
          </p:nvSpPr>
          <p:spPr>
            <a:xfrm>
              <a:off x="2152650" y="1045030"/>
              <a:ext cx="5950825" cy="3916906"/>
            </a:xfrm>
            <a:prstGeom prst="round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0179" name="Rectangle 3"/>
            <p:cNvSpPr>
              <a:spLocks noChangeArrowheads="1"/>
            </p:cNvSpPr>
            <p:nvPr/>
          </p:nvSpPr>
          <p:spPr bwMode="auto">
            <a:xfrm>
              <a:off x="2266950" y="1176283"/>
              <a:ext cx="5905499"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lnSpc>
                  <a:spcPct val="100000"/>
                </a:lnSpc>
                <a:spcBef>
                  <a:spcPct val="0"/>
                </a:spcBef>
                <a:spcAft>
                  <a:spcPct val="0"/>
                </a:spcAft>
                <a:buClrTx/>
                <a:buSzTx/>
                <a:buFontTx/>
                <a:buNone/>
                <a:tabLst>
                  <a:tab pos="457200" algn="l"/>
                </a:tabLst>
              </a:pPr>
              <a:r>
                <a:rPr lang="es-ES" sz="2000" b="1" dirty="0" smtClean="0">
                  <a:solidFill>
                    <a:schemeClr val="tx2">
                      <a:lumMod val="50000"/>
                    </a:schemeClr>
                  </a:solidFill>
                  <a:latin typeface="+mn-lt"/>
                  <a:ea typeface="Times New Roman" pitchFamily="18" charset="0"/>
                </a:rPr>
                <a:t>P</a:t>
              </a:r>
              <a:r>
                <a:rPr kumimoji="0" lang="es-ES" sz="2000" b="1" i="0" u="none" strike="noStrike" cap="none" normalizeH="0" baseline="0" dirty="0" smtClean="0">
                  <a:ln>
                    <a:noFill/>
                  </a:ln>
                  <a:solidFill>
                    <a:schemeClr val="tx2">
                      <a:lumMod val="50000"/>
                    </a:schemeClr>
                  </a:solidFill>
                  <a:effectLst/>
                  <a:latin typeface="+mn-lt"/>
                  <a:ea typeface="Times New Roman" pitchFamily="18" charset="0"/>
                  <a:cs typeface="Arial" pitchFamily="34" charset="0"/>
                </a:rPr>
                <a:t>rocede la baja.</a:t>
              </a:r>
              <a:r>
                <a:rPr lang="es-ES" sz="2000" b="1" dirty="0" smtClean="0">
                  <a:solidFill>
                    <a:schemeClr val="tx2">
                      <a:lumMod val="50000"/>
                    </a:schemeClr>
                  </a:solidFill>
                  <a:latin typeface="+mn-lt"/>
                  <a:ea typeface="Times New Roman" pitchFamily="18" charset="0"/>
                </a:rPr>
                <a:t> S</a:t>
              </a:r>
              <a:r>
                <a:rPr kumimoji="0" lang="es-ES" sz="2000" b="1" i="0" u="none" strike="noStrike" cap="none" normalizeH="0" baseline="0" dirty="0" smtClean="0">
                  <a:ln>
                    <a:noFill/>
                  </a:ln>
                  <a:solidFill>
                    <a:schemeClr val="tx2">
                      <a:lumMod val="50000"/>
                    </a:schemeClr>
                  </a:solidFill>
                  <a:effectLst/>
                  <a:latin typeface="+mn-lt"/>
                  <a:ea typeface="Times New Roman" pitchFamily="18" charset="0"/>
                  <a:cs typeface="Arial" pitchFamily="34" charset="0"/>
                </a:rPr>
                <a:t>e realizan</a:t>
              </a:r>
              <a:r>
                <a:rPr kumimoji="0" lang="es-ES" sz="2000" b="1" i="0" u="none" strike="noStrike" cap="none" normalizeH="0" dirty="0" smtClean="0">
                  <a:ln>
                    <a:noFill/>
                  </a:ln>
                  <a:solidFill>
                    <a:schemeClr val="tx2">
                      <a:lumMod val="50000"/>
                    </a:schemeClr>
                  </a:solidFill>
                  <a:effectLst/>
                  <a:latin typeface="+mn-lt"/>
                  <a:ea typeface="Times New Roman" pitchFamily="18" charset="0"/>
                  <a:cs typeface="Arial" pitchFamily="34" charset="0"/>
                </a:rPr>
                <a:t> </a:t>
              </a:r>
              <a:r>
                <a:rPr kumimoji="0" lang="es-ES" sz="2000" b="1" i="0" u="none" strike="noStrike" cap="none" normalizeH="0" baseline="0" dirty="0" smtClean="0">
                  <a:ln>
                    <a:noFill/>
                  </a:ln>
                  <a:solidFill>
                    <a:schemeClr val="tx2">
                      <a:lumMod val="50000"/>
                    </a:schemeClr>
                  </a:solidFill>
                  <a:effectLst/>
                  <a:latin typeface="+mn-lt"/>
                  <a:ea typeface="Times New Roman" pitchFamily="18" charset="0"/>
                  <a:cs typeface="Arial" pitchFamily="34" charset="0"/>
                </a:rPr>
                <a:t>los procedimientos administrativos correspondientes,</a:t>
              </a:r>
              <a:r>
                <a:rPr kumimoji="0" lang="es-ES" sz="2000" b="1" i="0" u="none" strike="noStrike" cap="none" normalizeH="0" dirty="0" smtClean="0">
                  <a:ln>
                    <a:noFill/>
                  </a:ln>
                  <a:solidFill>
                    <a:schemeClr val="tx2">
                      <a:lumMod val="50000"/>
                    </a:schemeClr>
                  </a:solidFill>
                  <a:effectLst/>
                  <a:latin typeface="+mn-lt"/>
                  <a:ea typeface="Times New Roman" pitchFamily="18" charset="0"/>
                  <a:cs typeface="Arial" pitchFamily="34" charset="0"/>
                </a:rPr>
                <a:t> </a:t>
              </a:r>
              <a:r>
                <a:rPr kumimoji="0" lang="es-ES" sz="2000" b="1" i="0" u="none" strike="noStrike" cap="none" normalizeH="0" baseline="0" dirty="0" smtClean="0">
                  <a:ln>
                    <a:noFill/>
                  </a:ln>
                  <a:solidFill>
                    <a:schemeClr val="tx2">
                      <a:lumMod val="50000"/>
                    </a:schemeClr>
                  </a:solidFill>
                  <a:effectLst/>
                  <a:latin typeface="+mn-lt"/>
                  <a:ea typeface="Times New Roman" pitchFamily="18" charset="0"/>
                  <a:cs typeface="Arial" pitchFamily="34" charset="0"/>
                </a:rPr>
                <a:t>cuando:</a:t>
              </a:r>
            </a:p>
            <a:p>
              <a:pPr marL="0" marR="0" lvl="0" indent="182563" algn="just" defTabSz="914400" rtl="0" eaLnBrk="1" fontAlgn="base" latinLnBrk="0" hangingPunct="1">
                <a:lnSpc>
                  <a:spcPct val="100000"/>
                </a:lnSpc>
                <a:spcBef>
                  <a:spcPct val="0"/>
                </a:spcBef>
                <a:spcAft>
                  <a:spcPct val="0"/>
                </a:spcAft>
                <a:buClrTx/>
                <a:buSzTx/>
                <a:buFontTx/>
                <a:buNone/>
                <a:tabLst>
                  <a:tab pos="457200" algn="l"/>
                </a:tabLst>
              </a:pPr>
              <a:endParaRPr kumimoji="0" lang="es-MX" sz="2000" b="1" i="0" u="none" strike="noStrike" cap="none" normalizeH="0" baseline="0" dirty="0" smtClean="0">
                <a:ln>
                  <a:noFill/>
                </a:ln>
                <a:solidFill>
                  <a:schemeClr val="tx2">
                    <a:lumMod val="50000"/>
                  </a:schemeClr>
                </a:solidFill>
                <a:effectLst/>
                <a:latin typeface="+mn-lt"/>
                <a:cs typeface="Arial" pitchFamily="34" charset="0"/>
              </a:endParaRPr>
            </a:p>
            <a:p>
              <a:pPr marL="446088" lvl="1" indent="11113" algn="just" eaLnBrk="0" hangingPunct="0">
                <a:buFontTx/>
                <a:buAutoNum type="alphaLcParenR"/>
                <a:tabLst>
                  <a:tab pos="457200" algn="l"/>
                </a:tabLst>
              </a:pPr>
              <a:r>
                <a:rPr lang="es-ES" sz="2000" b="1" dirty="0" smtClean="0">
                  <a:solidFill>
                    <a:schemeClr val="tx2">
                      <a:lumMod val="50000"/>
                    </a:schemeClr>
                  </a:solidFill>
                  <a:latin typeface="+mn-lt"/>
                  <a:ea typeface="Times New Roman" pitchFamily="18" charset="0"/>
                </a:rPr>
                <a:t>L</a:t>
              </a:r>
              <a:r>
                <a:rPr kumimoji="0" lang="es-ES" sz="2000" b="1" i="0" u="none" strike="noStrike" cap="none" normalizeH="0" baseline="0" dirty="0" smtClean="0">
                  <a:ln>
                    <a:noFill/>
                  </a:ln>
                  <a:solidFill>
                    <a:schemeClr val="tx2">
                      <a:lumMod val="50000"/>
                    </a:schemeClr>
                  </a:solidFill>
                  <a:effectLst/>
                  <a:latin typeface="+mn-lt"/>
                  <a:ea typeface="Times New Roman" pitchFamily="18" charset="0"/>
                  <a:cs typeface="Arial" pitchFamily="34" charset="0"/>
                </a:rPr>
                <a:t>os bienes no sean localizados</a:t>
              </a:r>
              <a:r>
                <a:rPr lang="es-ES" sz="2000" b="1" dirty="0">
                  <a:solidFill>
                    <a:schemeClr val="tx2">
                      <a:lumMod val="50000"/>
                    </a:schemeClr>
                  </a:solidFill>
                  <a:latin typeface="+mn-lt"/>
                  <a:ea typeface="Times New Roman" pitchFamily="18" charset="0"/>
                </a:rPr>
                <a:t> </a:t>
              </a:r>
              <a:r>
                <a:rPr kumimoji="0" lang="es-ES" sz="2000" b="1" i="0" u="none" strike="noStrike" cap="none" normalizeH="0" baseline="0" dirty="0" smtClean="0">
                  <a:ln>
                    <a:noFill/>
                  </a:ln>
                  <a:solidFill>
                    <a:schemeClr val="tx2">
                      <a:lumMod val="50000"/>
                    </a:schemeClr>
                  </a:solidFill>
                  <a:effectLst/>
                  <a:latin typeface="+mn-lt"/>
                  <a:ea typeface="Times New Roman" pitchFamily="18" charset="0"/>
                  <a:cs typeface="Arial" pitchFamily="34" charset="0"/>
                </a:rPr>
                <a:t>efectuando las investigaciones necesarias. </a:t>
              </a:r>
            </a:p>
            <a:p>
              <a:pPr marR="0" lvl="0" algn="just" defTabSz="914400" rtl="0" eaLnBrk="0" fontAlgn="base" latinLnBrk="0" hangingPunct="0">
                <a:lnSpc>
                  <a:spcPct val="100000"/>
                </a:lnSpc>
                <a:spcBef>
                  <a:spcPct val="0"/>
                </a:spcBef>
                <a:spcAft>
                  <a:spcPct val="0"/>
                </a:spcAft>
                <a:buClrTx/>
                <a:buSzTx/>
                <a:tabLst>
                  <a:tab pos="457200" algn="l"/>
                </a:tabLst>
              </a:pPr>
              <a:endParaRPr kumimoji="0" lang="es-MX" sz="2000" b="1" i="0" u="none" strike="noStrike" cap="none" normalizeH="0" baseline="0" dirty="0" smtClean="0">
                <a:ln>
                  <a:noFill/>
                </a:ln>
                <a:solidFill>
                  <a:schemeClr val="tx2">
                    <a:lumMod val="50000"/>
                  </a:schemeClr>
                </a:solidFill>
                <a:effectLst/>
                <a:latin typeface="+mn-lt"/>
                <a:cs typeface="Arial" pitchFamily="34" charset="0"/>
              </a:endParaRPr>
            </a:p>
            <a:p>
              <a:pPr lvl="1" algn="just" eaLnBrk="0" hangingPunct="0">
                <a:tabLst>
                  <a:tab pos="457200" algn="l"/>
                </a:tabLst>
              </a:pPr>
              <a:r>
                <a:rPr kumimoji="0" lang="es-ES" sz="2000" b="1" i="0" u="none" strike="noStrike" cap="none" normalizeH="0" baseline="0" dirty="0" smtClean="0">
                  <a:ln>
                    <a:noFill/>
                  </a:ln>
                  <a:solidFill>
                    <a:schemeClr val="tx2">
                      <a:lumMod val="50000"/>
                    </a:schemeClr>
                  </a:solidFill>
                  <a:effectLst/>
                  <a:latin typeface="+mn-lt"/>
                  <a:ea typeface="Times New Roman" pitchFamily="18" charset="0"/>
                  <a:cs typeface="Arial" pitchFamily="34" charset="0"/>
                </a:rPr>
                <a:t>b)</a:t>
              </a:r>
              <a:r>
                <a:rPr kumimoji="0" lang="es-ES" sz="2000" b="1" i="0" u="none" strike="noStrike" cap="none" normalizeH="0" dirty="0" smtClean="0">
                  <a:ln>
                    <a:noFill/>
                  </a:ln>
                  <a:solidFill>
                    <a:schemeClr val="tx2">
                      <a:lumMod val="50000"/>
                    </a:schemeClr>
                  </a:solidFill>
                  <a:effectLst/>
                  <a:latin typeface="+mn-lt"/>
                  <a:ea typeface="Times New Roman" pitchFamily="18" charset="0"/>
                  <a:cs typeface="Arial" pitchFamily="34" charset="0"/>
                </a:rPr>
                <a:t> </a:t>
              </a:r>
              <a:r>
                <a:rPr kumimoji="0" lang="es-ES" sz="2000" b="1" i="0" u="none" strike="noStrike" cap="none" normalizeH="0" baseline="0" dirty="0" smtClean="0">
                  <a:ln>
                    <a:noFill/>
                  </a:ln>
                  <a:solidFill>
                    <a:schemeClr val="tx2">
                      <a:lumMod val="50000"/>
                    </a:schemeClr>
                  </a:solidFill>
                  <a:effectLst/>
                  <a:latin typeface="+mn-lt"/>
                  <a:ea typeface="Times New Roman" pitchFamily="18" charset="0"/>
                  <a:cs typeface="Arial" pitchFamily="34" charset="0"/>
                </a:rPr>
                <a:t>El bien se hubiere extraviado, robado o siniestrado, </a:t>
              </a:r>
              <a:r>
                <a:rPr lang="es-ES" sz="2000" b="1" dirty="0" smtClean="0">
                  <a:solidFill>
                    <a:schemeClr val="tx2">
                      <a:lumMod val="50000"/>
                    </a:schemeClr>
                  </a:solidFill>
                  <a:latin typeface="+mn-lt"/>
                  <a:ea typeface="Times New Roman" pitchFamily="18" charset="0"/>
                </a:rPr>
                <a:t>se </a:t>
              </a:r>
              <a:r>
                <a:rPr kumimoji="0" lang="es-ES" sz="2000" b="1" i="0" u="none" strike="noStrike" cap="none" normalizeH="0" baseline="0" dirty="0" smtClean="0">
                  <a:ln>
                    <a:noFill/>
                  </a:ln>
                  <a:solidFill>
                    <a:schemeClr val="tx2">
                      <a:lumMod val="50000"/>
                    </a:schemeClr>
                  </a:solidFill>
                  <a:effectLst/>
                  <a:latin typeface="+mn-lt"/>
                  <a:ea typeface="Times New Roman" pitchFamily="18" charset="0"/>
                  <a:cs typeface="Arial" pitchFamily="34" charset="0"/>
                </a:rPr>
                <a:t>deberá levantar acta administrativa haciendo constar los hechos, así como cumplir los demás actos y formalidades establecidas en la legislación aplicable en cada caso.</a:t>
              </a:r>
              <a:endParaRPr kumimoji="0" lang="es-ES" sz="2000" b="1" i="0" u="none" strike="noStrike" cap="none" normalizeH="0" baseline="0" dirty="0" smtClean="0">
                <a:ln>
                  <a:noFill/>
                </a:ln>
                <a:solidFill>
                  <a:schemeClr val="tx2">
                    <a:lumMod val="50000"/>
                  </a:schemeClr>
                </a:solidFill>
                <a:effectLst/>
                <a:latin typeface="+mn-lt"/>
                <a:cs typeface="Arial" pitchFamily="34" charset="0"/>
              </a:endParaRPr>
            </a:p>
          </p:txBody>
        </p:sp>
      </p:grpSp>
      <p:sp>
        <p:nvSpPr>
          <p:cNvPr id="14" name="13 Rectángulo redondeado"/>
          <p:cNvSpPr/>
          <p:nvPr/>
        </p:nvSpPr>
        <p:spPr>
          <a:xfrm>
            <a:off x="197427" y="72738"/>
            <a:ext cx="7895657" cy="496585"/>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pPr>
            <a:r>
              <a:rPr lang="es-ES" sz="2400" b="1" dirty="0">
                <a:solidFill>
                  <a:schemeClr val="tx2"/>
                </a:solidFill>
                <a:latin typeface="Cambria" panose="02040503050406030204" pitchFamily="18" charset="0"/>
              </a:rPr>
              <a:t> Reglas Especificas del Registro y Valoración del Activo</a:t>
            </a:r>
            <a:endParaRPr lang="es-MX" sz="2400" b="1" dirty="0">
              <a:solidFill>
                <a:schemeClr val="tx2"/>
              </a:solidFill>
              <a:latin typeface="Cambria" panose="02040503050406030204" pitchFamily="18" charset="0"/>
            </a:endParaRPr>
          </a:p>
        </p:txBody>
      </p:sp>
      <p:sp>
        <p:nvSpPr>
          <p:cNvPr id="2" name="Rectángulo 1"/>
          <p:cNvSpPr/>
          <p:nvPr/>
        </p:nvSpPr>
        <p:spPr>
          <a:xfrm>
            <a:off x="120736" y="2371423"/>
            <a:ext cx="1922874" cy="830997"/>
          </a:xfrm>
          <a:prstGeom prst="rect">
            <a:avLst/>
          </a:prstGeom>
        </p:spPr>
        <p:txBody>
          <a:bodyPr wrap="square">
            <a:spAutoFit/>
          </a:bodyPr>
          <a:lstStyle/>
          <a:p>
            <a:pPr algn="ctr"/>
            <a:r>
              <a:rPr lang="es-ES" sz="2400" b="1" dirty="0">
                <a:latin typeface="+mn-lt"/>
              </a:rPr>
              <a:t> </a:t>
            </a:r>
            <a:r>
              <a:rPr lang="es-ES" sz="2400" b="1" dirty="0">
                <a:solidFill>
                  <a:schemeClr val="tx2">
                    <a:lumMod val="50000"/>
                  </a:schemeClr>
                </a:solidFill>
                <a:latin typeface="+mn-lt"/>
              </a:rPr>
              <a:t>Bienes no </a:t>
            </a:r>
            <a:r>
              <a:rPr lang="es-ES" sz="2400" b="1" dirty="0" smtClean="0">
                <a:solidFill>
                  <a:schemeClr val="tx2">
                    <a:lumMod val="50000"/>
                  </a:schemeClr>
                </a:solidFill>
                <a:latin typeface="+mn-lt"/>
              </a:rPr>
              <a:t>localizados</a:t>
            </a:r>
            <a:endParaRPr lang="es-MX" sz="2400" dirty="0">
              <a:solidFill>
                <a:schemeClr val="tx2">
                  <a:lumMod val="50000"/>
                </a:schemeClr>
              </a:solidFill>
              <a:latin typeface="+mn-lt"/>
            </a:endParaRPr>
          </a:p>
        </p:txBody>
      </p:sp>
      <p:sp>
        <p:nvSpPr>
          <p:cNvPr id="9" name="2 Marcador de contenido"/>
          <p:cNvSpPr txBox="1">
            <a:spLocks/>
          </p:cNvSpPr>
          <p:nvPr/>
        </p:nvSpPr>
        <p:spPr>
          <a:xfrm>
            <a:off x="271211" y="5055485"/>
            <a:ext cx="8398336" cy="16002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kumimoji="0" lang="es-MX" b="0" i="0" u="none" strike="noStrike" kern="1200" cap="none" spc="0" normalizeH="0" baseline="0" noProof="0" dirty="0" smtClean="0">
                <a:ln>
                  <a:noFill/>
                </a:ln>
                <a:solidFill>
                  <a:schemeClr val="tx1"/>
                </a:solidFill>
                <a:effectLst/>
                <a:uLnTx/>
                <a:uFillTx/>
                <a:latin typeface="+mn-lt"/>
                <a:ea typeface="+mn-ea"/>
                <a:cs typeface="+mn-cs"/>
              </a:rPr>
              <a:t>Asiento Contable (Únicamente Patrimonial)</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MX"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b="0" i="0" u="none" strike="noStrike" kern="1200" cap="none" spc="0" normalizeH="0" baseline="0" noProof="0" dirty="0" smtClean="0">
                <a:ln>
                  <a:noFill/>
                </a:ln>
                <a:solidFill>
                  <a:schemeClr val="tx1"/>
                </a:solidFill>
                <a:effectLst/>
                <a:uLnTx/>
                <a:uFillTx/>
                <a:latin typeface="+mn-lt"/>
                <a:ea typeface="+mn-ea"/>
                <a:cs typeface="+mn-cs"/>
              </a:rPr>
              <a:t>Cuenta:</a:t>
            </a:r>
            <a:r>
              <a:rPr kumimoji="0" lang="es-MX" b="0" i="0" u="none" strike="noStrike" kern="1200" cap="none" spc="0" normalizeH="0" noProof="0" dirty="0" smtClean="0">
                <a:ln>
                  <a:noFill/>
                </a:ln>
                <a:solidFill>
                  <a:schemeClr val="tx1"/>
                </a:solidFill>
                <a:effectLst/>
                <a:uLnTx/>
                <a:uFillTx/>
                <a:latin typeface="+mn-lt"/>
                <a:ea typeface="+mn-ea"/>
                <a:cs typeface="+mn-cs"/>
              </a:rPr>
              <a:t> 5.5.1.8 Disminución de Bienes por perdida, obsolescencia o deterioro</a:t>
            </a:r>
            <a:endParaRPr kumimoji="0" lang="es-MX"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b="0" i="0" u="none" strike="noStrike" kern="1200" cap="none" spc="0" normalizeH="0" baseline="0" noProof="0" dirty="0" smtClean="0">
                <a:ln>
                  <a:noFill/>
                </a:ln>
                <a:solidFill>
                  <a:schemeClr val="tx1"/>
                </a:solidFill>
                <a:effectLst/>
                <a:uLnTx/>
                <a:uFillTx/>
                <a:latin typeface="+mn-lt"/>
                <a:ea typeface="+mn-ea"/>
                <a:cs typeface="+mn-cs"/>
              </a:rPr>
              <a:t>           Cuenta: Respectiva del Activo no Circulante</a:t>
            </a:r>
            <a:endParaRPr kumimoji="0" lang="es-MX"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1202867" y="1295400"/>
            <a:ext cx="5848350" cy="533400"/>
          </a:xfrm>
          <a:prstGeom prst="rect">
            <a:avLst/>
          </a:prstGeom>
        </p:spPr>
        <p:txBody>
          <a:bodyPr/>
          <a:lstStyle/>
          <a:p>
            <a:pPr marL="274320" marR="0" lvl="0" indent="-274320" algn="l" defTabSz="914400" rtl="0" eaLnBrk="1" fontAlgn="auto" latinLnBrk="0" hangingPunct="1">
              <a:lnSpc>
                <a:spcPct val="100000"/>
              </a:lnSpc>
              <a:spcBef>
                <a:spcPts val="600"/>
              </a:spcBef>
              <a:spcAft>
                <a:spcPts val="0"/>
              </a:spcAft>
              <a:buClr>
                <a:schemeClr val="tx2"/>
              </a:buClr>
              <a:buSzPct val="90000"/>
              <a:buFont typeface="Wingdings 2"/>
              <a:buChar char=""/>
              <a:tabLst/>
              <a:defRPr/>
            </a:pPr>
            <a:r>
              <a:rPr kumimoji="0" lang="es-MX" b="0" i="0" u="none" strike="noStrike" kern="1200" cap="none" spc="0" normalizeH="0" baseline="0" noProof="0" dirty="0" smtClean="0">
                <a:ln>
                  <a:noFill/>
                </a:ln>
                <a:solidFill>
                  <a:schemeClr val="tx1"/>
                </a:solidFill>
                <a:effectLst/>
                <a:uLnTx/>
                <a:uFillTx/>
                <a:latin typeface="+mn-lt"/>
                <a:ea typeface="+mn-ea"/>
                <a:cs typeface="+mn-cs"/>
              </a:rPr>
              <a:t>Asientos Contables  (Únicamente Patrimoniales)</a:t>
            </a: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endParaRPr kumimoji="0" lang="es-MX"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5 Rectángulo redondeado"/>
          <p:cNvSpPr/>
          <p:nvPr/>
        </p:nvSpPr>
        <p:spPr>
          <a:xfrm>
            <a:off x="197427" y="72738"/>
            <a:ext cx="7895657" cy="496585"/>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pPr>
            <a:r>
              <a:rPr lang="es-ES" sz="2400" b="1" dirty="0">
                <a:solidFill>
                  <a:schemeClr val="tx2"/>
                </a:solidFill>
                <a:latin typeface="Cambria" panose="02040503050406030204" pitchFamily="18" charset="0"/>
              </a:rPr>
              <a:t> Reglas Especificas del Registro y Valoración del Activo</a:t>
            </a:r>
            <a:endParaRPr lang="es-MX" sz="2400" b="1" dirty="0">
              <a:solidFill>
                <a:schemeClr val="tx2"/>
              </a:solidFill>
              <a:latin typeface="Cambria" panose="02040503050406030204" pitchFamily="18" charset="0"/>
            </a:endParaRPr>
          </a:p>
        </p:txBody>
      </p:sp>
      <p:sp>
        <p:nvSpPr>
          <p:cNvPr id="7" name="Rectángulo 1"/>
          <p:cNvSpPr/>
          <p:nvPr/>
        </p:nvSpPr>
        <p:spPr>
          <a:xfrm>
            <a:off x="1563276" y="775166"/>
            <a:ext cx="4913724" cy="461665"/>
          </a:xfrm>
          <a:prstGeom prst="rect">
            <a:avLst/>
          </a:prstGeom>
        </p:spPr>
        <p:txBody>
          <a:bodyPr wrap="square">
            <a:spAutoFit/>
          </a:bodyPr>
          <a:lstStyle/>
          <a:p>
            <a:pPr algn="ctr"/>
            <a:r>
              <a:rPr lang="es-ES" sz="2400" b="1" dirty="0"/>
              <a:t> </a:t>
            </a:r>
            <a:r>
              <a:rPr lang="es-ES" sz="2400" b="1" dirty="0">
                <a:solidFill>
                  <a:schemeClr val="tx2">
                    <a:lumMod val="50000"/>
                  </a:schemeClr>
                </a:solidFill>
              </a:rPr>
              <a:t>Bienes no </a:t>
            </a:r>
            <a:r>
              <a:rPr lang="es-ES" sz="2400" b="1" dirty="0" smtClean="0">
                <a:solidFill>
                  <a:schemeClr val="tx2">
                    <a:lumMod val="50000"/>
                  </a:schemeClr>
                </a:solidFill>
              </a:rPr>
              <a:t>localizados</a:t>
            </a:r>
            <a:endParaRPr lang="es-MX" sz="2400" dirty="0">
              <a:solidFill>
                <a:schemeClr val="tx2">
                  <a:lumMod val="50000"/>
                </a:schemeClr>
              </a:solidFill>
            </a:endParaRPr>
          </a:p>
        </p:txBody>
      </p:sp>
      <p:sp>
        <p:nvSpPr>
          <p:cNvPr id="8" name="7 Rectángulo"/>
          <p:cNvSpPr/>
          <p:nvPr/>
        </p:nvSpPr>
        <p:spPr>
          <a:xfrm>
            <a:off x="0" y="2096402"/>
            <a:ext cx="2076450" cy="1200329"/>
          </a:xfrm>
          <a:prstGeom prst="rect">
            <a:avLst/>
          </a:prstGeom>
        </p:spPr>
        <p:txBody>
          <a:bodyPr wrap="square">
            <a:spAutoFit/>
          </a:bodyPr>
          <a:lstStyle/>
          <a:p>
            <a:pPr algn="ctr"/>
            <a:r>
              <a:rPr lang="es-MX" dirty="0" smtClean="0"/>
              <a:t>Derivada de la  Conciliación Inventario vs Registros. </a:t>
            </a:r>
            <a:endParaRPr lang="es-MX" dirty="0"/>
          </a:p>
        </p:txBody>
      </p:sp>
      <p:sp>
        <p:nvSpPr>
          <p:cNvPr id="9" name="8 Rectángulo"/>
          <p:cNvSpPr/>
          <p:nvPr/>
        </p:nvSpPr>
        <p:spPr>
          <a:xfrm>
            <a:off x="2228850" y="2096402"/>
            <a:ext cx="5695950" cy="1631216"/>
          </a:xfrm>
          <a:prstGeom prst="rect">
            <a:avLst/>
          </a:prstGeom>
        </p:spPr>
        <p:txBody>
          <a:bodyPr wrap="square">
            <a:spAutoFit/>
          </a:bodyPr>
          <a:lstStyle/>
          <a:p>
            <a:pPr marL="274320" lvl="0" indent="-274320" fontAlgn="auto">
              <a:spcBef>
                <a:spcPts val="600"/>
              </a:spcBef>
              <a:spcAft>
                <a:spcPts val="0"/>
              </a:spcAft>
              <a:buClr>
                <a:schemeClr val="tx2"/>
              </a:buClr>
              <a:buSzPct val="73000"/>
              <a:defRPr/>
            </a:pPr>
            <a:r>
              <a:rPr lang="es-MX" sz="1600" dirty="0" smtClean="0"/>
              <a:t>Cuenta 3.2.2 Resultado de Ejercicios Anteriores</a:t>
            </a:r>
          </a:p>
          <a:p>
            <a:pPr marL="274320" lvl="0" indent="-274320" fontAlgn="auto">
              <a:spcBef>
                <a:spcPts val="600"/>
              </a:spcBef>
              <a:spcAft>
                <a:spcPts val="0"/>
              </a:spcAft>
              <a:buClr>
                <a:schemeClr val="tx2"/>
              </a:buClr>
              <a:buSzPct val="73000"/>
              <a:defRPr/>
            </a:pPr>
            <a:r>
              <a:rPr lang="es-MX" sz="1600" dirty="0" smtClean="0"/>
              <a:t>           Cuenta: Respectiva del Activo no Circulante</a:t>
            </a:r>
          </a:p>
          <a:p>
            <a:pPr marL="274320" lvl="0" indent="-274320" fontAlgn="auto">
              <a:spcBef>
                <a:spcPts val="600"/>
              </a:spcBef>
              <a:spcAft>
                <a:spcPts val="0"/>
              </a:spcAft>
              <a:buClr>
                <a:schemeClr val="tx2"/>
              </a:buClr>
              <a:buSzPct val="73000"/>
              <a:defRPr/>
            </a:pPr>
            <a:r>
              <a:rPr lang="es-MX" sz="1600" dirty="0" smtClean="0"/>
              <a:t> Ó Cuenta: Respectiva del Activo no Circulante</a:t>
            </a:r>
          </a:p>
          <a:p>
            <a:pPr marL="274320" indent="-274320" fontAlgn="auto">
              <a:spcBef>
                <a:spcPts val="600"/>
              </a:spcBef>
              <a:spcAft>
                <a:spcPts val="0"/>
              </a:spcAft>
              <a:buClr>
                <a:schemeClr val="tx2"/>
              </a:buClr>
              <a:buSzPct val="73000"/>
              <a:defRPr/>
            </a:pPr>
            <a:r>
              <a:rPr lang="es-MX" sz="1600" dirty="0" smtClean="0"/>
              <a:t>		Cuenta 3.2.2 Resultado de Ejercicios Anteriores</a:t>
            </a:r>
          </a:p>
          <a:p>
            <a:pPr marL="274320" lvl="0" indent="-274320" fontAlgn="auto">
              <a:spcBef>
                <a:spcPts val="600"/>
              </a:spcBef>
              <a:spcAft>
                <a:spcPts val="0"/>
              </a:spcAft>
              <a:buClr>
                <a:schemeClr val="tx2"/>
              </a:buClr>
              <a:buSzPct val="73000"/>
              <a:defRPr/>
            </a:pPr>
            <a:endParaRPr lang="es-MX" sz="1600" dirty="0"/>
          </a:p>
        </p:txBody>
      </p:sp>
      <p:sp>
        <p:nvSpPr>
          <p:cNvPr id="10" name="9 Rectángulo"/>
          <p:cNvSpPr/>
          <p:nvPr/>
        </p:nvSpPr>
        <p:spPr>
          <a:xfrm>
            <a:off x="0" y="3698060"/>
            <a:ext cx="2076450" cy="923330"/>
          </a:xfrm>
          <a:prstGeom prst="rect">
            <a:avLst/>
          </a:prstGeom>
        </p:spPr>
        <p:txBody>
          <a:bodyPr wrap="square">
            <a:spAutoFit/>
          </a:bodyPr>
          <a:lstStyle/>
          <a:p>
            <a:pPr algn="ctr"/>
            <a:r>
              <a:rPr lang="es-MX" dirty="0" smtClean="0"/>
              <a:t>Diferencias Posteriores</a:t>
            </a:r>
          </a:p>
          <a:p>
            <a:pPr algn="ctr"/>
            <a:r>
              <a:rPr lang="es-MX" dirty="0" smtClean="0"/>
              <a:t>(Valores)</a:t>
            </a:r>
            <a:endParaRPr lang="es-MX" dirty="0"/>
          </a:p>
        </p:txBody>
      </p:sp>
      <p:sp>
        <p:nvSpPr>
          <p:cNvPr id="11" name="10 Rectángulo"/>
          <p:cNvSpPr/>
          <p:nvPr/>
        </p:nvSpPr>
        <p:spPr>
          <a:xfrm>
            <a:off x="2268126" y="3692318"/>
            <a:ext cx="5695950" cy="723275"/>
          </a:xfrm>
          <a:prstGeom prst="rect">
            <a:avLst/>
          </a:prstGeom>
        </p:spPr>
        <p:txBody>
          <a:bodyPr wrap="square">
            <a:spAutoFit/>
          </a:bodyPr>
          <a:lstStyle/>
          <a:p>
            <a:pPr marL="274320" indent="-274320" fontAlgn="auto">
              <a:spcBef>
                <a:spcPts val="600"/>
              </a:spcBef>
              <a:spcAft>
                <a:spcPts val="0"/>
              </a:spcAft>
              <a:buClr>
                <a:schemeClr val="tx2"/>
              </a:buClr>
              <a:buSzPct val="73000"/>
              <a:defRPr/>
            </a:pPr>
            <a:r>
              <a:rPr lang="es-MX" dirty="0" smtClean="0"/>
              <a:t>Cuenta: Respectiva del Activo no Circulante</a:t>
            </a:r>
          </a:p>
          <a:p>
            <a:pPr marL="274320" lvl="0" indent="-274320" fontAlgn="auto">
              <a:spcBef>
                <a:spcPts val="600"/>
              </a:spcBef>
              <a:spcAft>
                <a:spcPts val="0"/>
              </a:spcAft>
              <a:buClr>
                <a:schemeClr val="tx2"/>
              </a:buClr>
              <a:buSzPct val="73000"/>
              <a:defRPr/>
            </a:pPr>
            <a:r>
              <a:rPr lang="es-MX" dirty="0" smtClean="0"/>
              <a:t>		Cuenta 3.2.3 </a:t>
            </a:r>
            <a:r>
              <a:rPr lang="es-MX" dirty="0" err="1" smtClean="0"/>
              <a:t>Revalúos</a:t>
            </a:r>
            <a:endParaRPr lang="es-MX" dirty="0" smtClean="0"/>
          </a:p>
        </p:txBody>
      </p:sp>
      <p:sp>
        <p:nvSpPr>
          <p:cNvPr id="12" name="11 Rectángulo"/>
          <p:cNvSpPr/>
          <p:nvPr/>
        </p:nvSpPr>
        <p:spPr>
          <a:xfrm>
            <a:off x="42581" y="4930370"/>
            <a:ext cx="2076450" cy="1477328"/>
          </a:xfrm>
          <a:prstGeom prst="rect">
            <a:avLst/>
          </a:prstGeom>
        </p:spPr>
        <p:txBody>
          <a:bodyPr wrap="square">
            <a:spAutoFit/>
          </a:bodyPr>
          <a:lstStyle/>
          <a:p>
            <a:pPr algn="ctr"/>
            <a:r>
              <a:rPr lang="es-MX" dirty="0" smtClean="0"/>
              <a:t>Pérdida, Obsolescencia Deterioro, Extravió, Robo o Siniestro. </a:t>
            </a:r>
            <a:endParaRPr lang="es-MX" dirty="0"/>
          </a:p>
        </p:txBody>
      </p:sp>
      <p:sp>
        <p:nvSpPr>
          <p:cNvPr id="13" name="12 Rectángulo"/>
          <p:cNvSpPr/>
          <p:nvPr/>
        </p:nvSpPr>
        <p:spPr>
          <a:xfrm>
            <a:off x="2397134" y="4930370"/>
            <a:ext cx="5695950" cy="1000274"/>
          </a:xfrm>
          <a:prstGeom prst="rect">
            <a:avLst/>
          </a:prstGeom>
        </p:spPr>
        <p:txBody>
          <a:bodyPr wrap="square">
            <a:spAutoFit/>
          </a:bodyPr>
          <a:lstStyle/>
          <a:p>
            <a:pPr marL="1524000" lvl="0" indent="-1524000" fontAlgn="auto">
              <a:spcBef>
                <a:spcPts val="600"/>
              </a:spcBef>
              <a:spcAft>
                <a:spcPts val="0"/>
              </a:spcAft>
              <a:buClr>
                <a:schemeClr val="tx2"/>
              </a:buClr>
              <a:buSzPct val="73000"/>
              <a:defRPr/>
            </a:pPr>
            <a:r>
              <a:rPr lang="es-MX" dirty="0" smtClean="0"/>
              <a:t>Cuenta 5.5.1.8 Disminución de Bienes por pérdida, obsolescencia y deterioro</a:t>
            </a:r>
          </a:p>
          <a:p>
            <a:pPr marL="274320" lvl="0" indent="-274320" fontAlgn="auto">
              <a:spcBef>
                <a:spcPts val="600"/>
              </a:spcBef>
              <a:spcAft>
                <a:spcPts val="0"/>
              </a:spcAft>
              <a:buClr>
                <a:schemeClr val="tx2"/>
              </a:buClr>
              <a:buSzPct val="73000"/>
              <a:defRPr/>
            </a:pPr>
            <a:r>
              <a:rPr lang="es-MX" dirty="0" smtClean="0"/>
              <a:t>           Cuenta: Respectiva del Activo no Circulante</a:t>
            </a:r>
            <a:endParaRPr lang="es-MX" dirty="0"/>
          </a:p>
        </p:txBody>
      </p:sp>
      <p:sp>
        <p:nvSpPr>
          <p:cNvPr id="2" name="Cheurón 1"/>
          <p:cNvSpPr/>
          <p:nvPr/>
        </p:nvSpPr>
        <p:spPr>
          <a:xfrm>
            <a:off x="1882859" y="2131332"/>
            <a:ext cx="385267" cy="814311"/>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Cheurón 13"/>
          <p:cNvSpPr/>
          <p:nvPr/>
        </p:nvSpPr>
        <p:spPr>
          <a:xfrm>
            <a:off x="1904627" y="3717554"/>
            <a:ext cx="385267" cy="698039"/>
          </a:xfrm>
          <a:prstGeom prst="chevron">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Cheurón 14"/>
          <p:cNvSpPr/>
          <p:nvPr/>
        </p:nvSpPr>
        <p:spPr>
          <a:xfrm>
            <a:off x="1926398" y="5092243"/>
            <a:ext cx="385267" cy="809974"/>
          </a:xfrm>
          <a:prstGeom prst="chevron">
            <a:avLst>
              <a:gd name="adj" fmla="val 5000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15 CuadroTexto"/>
          <p:cNvSpPr txBox="1"/>
          <p:nvPr/>
        </p:nvSpPr>
        <p:spPr>
          <a:xfrm>
            <a:off x="4295955" y="6297283"/>
            <a:ext cx="3483518" cy="307777"/>
          </a:xfrm>
          <a:prstGeom prst="rect">
            <a:avLst/>
          </a:prstGeom>
          <a:noFill/>
        </p:spPr>
        <p:txBody>
          <a:bodyPr wrap="none" rtlCol="0">
            <a:spAutoFit/>
          </a:bodyPr>
          <a:lstStyle/>
          <a:p>
            <a:r>
              <a:rPr lang="es-MX" sz="1400" dirty="0" smtClean="0"/>
              <a:t>(Nueva adición a RERVP del 22/12/2014)</a:t>
            </a:r>
            <a:endParaRPr lang="es-MX" sz="1400" dirty="0"/>
          </a:p>
        </p:txBody>
      </p:sp>
      <p:sp>
        <p:nvSpPr>
          <p:cNvPr id="17" name="16 Marcador de número de diapositiva"/>
          <p:cNvSpPr>
            <a:spLocks noGrp="1"/>
          </p:cNvSpPr>
          <p:nvPr>
            <p:ph type="sldNum" sz="quarter" idx="12"/>
          </p:nvPr>
        </p:nvSpPr>
        <p:spPr/>
        <p:txBody>
          <a:bodyPr/>
          <a:lstStyle/>
          <a:p>
            <a:pPr>
              <a:defRPr/>
            </a:pPr>
            <a:fld id="{E44FFFC8-0A45-4670-81C8-78BE982CBF6E}" type="slidenum">
              <a:rPr lang="es-MX" smtClean="0"/>
              <a:pPr>
                <a:defRPr/>
              </a:pPr>
              <a:t>56</a:t>
            </a:fld>
            <a:endParaRPr lang="es-MX"/>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205461" y="2421912"/>
            <a:ext cx="5695950" cy="646331"/>
          </a:xfrm>
          <a:prstGeom prst="rect">
            <a:avLst/>
          </a:prstGeom>
        </p:spPr>
        <p:txBody>
          <a:bodyPr wrap="square">
            <a:spAutoFit/>
          </a:bodyPr>
          <a:lstStyle/>
          <a:p>
            <a:pPr marL="1524000" lvl="0" indent="-1524000" fontAlgn="auto">
              <a:spcBef>
                <a:spcPts val="600"/>
              </a:spcBef>
              <a:spcAft>
                <a:spcPts val="0"/>
              </a:spcAft>
              <a:buClr>
                <a:schemeClr val="tx2"/>
              </a:buClr>
              <a:buSzPct val="73000"/>
              <a:defRPr/>
            </a:pPr>
            <a:r>
              <a:rPr lang="es-MX" dirty="0" smtClean="0"/>
              <a:t>Cuenta 5.5.1.8 Disminución de Bienes por pérdi</a:t>
            </a:r>
            <a:r>
              <a:rPr lang="es-MX" dirty="0" smtClean="0">
                <a:solidFill>
                  <a:schemeClr val="bg1"/>
                </a:solidFill>
              </a:rPr>
              <a:t>da, </a:t>
            </a:r>
            <a:r>
              <a:rPr lang="es-MX" dirty="0" smtClean="0"/>
              <a:t>obsolescencia y deterioro</a:t>
            </a:r>
          </a:p>
        </p:txBody>
      </p:sp>
      <p:sp>
        <p:nvSpPr>
          <p:cNvPr id="6" name="5 Rectángulo redondeado"/>
          <p:cNvSpPr/>
          <p:nvPr/>
        </p:nvSpPr>
        <p:spPr>
          <a:xfrm>
            <a:off x="606136" y="167322"/>
            <a:ext cx="7077075" cy="1350818"/>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pPr>
            <a:r>
              <a:rPr lang="es-ES" sz="2400" b="1" dirty="0">
                <a:solidFill>
                  <a:schemeClr val="tx2"/>
                </a:solidFill>
                <a:latin typeface="Cambria" panose="02040503050406030204" pitchFamily="18" charset="0"/>
                <a:cs typeface="Arial" pitchFamily="34" charset="0"/>
              </a:rPr>
              <a:t> </a:t>
            </a:r>
            <a:r>
              <a:rPr lang="es-ES" sz="2400" b="1" dirty="0" smtClean="0">
                <a:solidFill>
                  <a:schemeClr val="tx2"/>
                </a:solidFill>
                <a:latin typeface="Cambria" panose="02040503050406030204" pitchFamily="18" charset="0"/>
                <a:cs typeface="Arial" pitchFamily="34" charset="0"/>
              </a:rPr>
              <a:t>Afectación Contable en la determinación de Utilidad o perdida por la baja de bienes del Activo No Circulante</a:t>
            </a:r>
            <a:endParaRPr lang="es-MX" sz="2400" b="1" dirty="0">
              <a:solidFill>
                <a:schemeClr val="tx2"/>
              </a:solidFill>
              <a:latin typeface="Cambria" panose="02040503050406030204" pitchFamily="18" charset="0"/>
              <a:cs typeface="Arial" pitchFamily="34" charset="0"/>
            </a:endParaRPr>
          </a:p>
        </p:txBody>
      </p:sp>
      <p:sp>
        <p:nvSpPr>
          <p:cNvPr id="7" name="6 Rectángulo"/>
          <p:cNvSpPr/>
          <p:nvPr/>
        </p:nvSpPr>
        <p:spPr>
          <a:xfrm>
            <a:off x="421758" y="2411059"/>
            <a:ext cx="1938670" cy="383730"/>
          </a:xfrm>
          <a:prstGeom prst="rect">
            <a:avLst/>
          </a:prstGeom>
        </p:spPr>
        <p:txBody>
          <a:bodyPr wrap="square">
            <a:spAutoFit/>
          </a:bodyPr>
          <a:lstStyle/>
          <a:p>
            <a:pPr marL="1524000" lvl="0" indent="-1524000" fontAlgn="auto">
              <a:spcBef>
                <a:spcPts val="600"/>
              </a:spcBef>
              <a:spcAft>
                <a:spcPts val="0"/>
              </a:spcAft>
              <a:buClr>
                <a:schemeClr val="tx2"/>
              </a:buClr>
              <a:buSzPct val="73000"/>
              <a:defRPr/>
            </a:pPr>
            <a:r>
              <a:rPr lang="es-MX" dirty="0" smtClean="0"/>
              <a:t>Bienes Inútiles:</a:t>
            </a:r>
          </a:p>
        </p:txBody>
      </p:sp>
      <p:sp>
        <p:nvSpPr>
          <p:cNvPr id="8" name="7 Rectángulo"/>
          <p:cNvSpPr/>
          <p:nvPr/>
        </p:nvSpPr>
        <p:spPr>
          <a:xfrm>
            <a:off x="297711" y="3371529"/>
            <a:ext cx="3721395" cy="369332"/>
          </a:xfrm>
          <a:prstGeom prst="rect">
            <a:avLst/>
          </a:prstGeom>
        </p:spPr>
        <p:txBody>
          <a:bodyPr wrap="square">
            <a:spAutoFit/>
          </a:bodyPr>
          <a:lstStyle/>
          <a:p>
            <a:pPr marL="1254125" lvl="0" indent="-1254125" fontAlgn="auto">
              <a:spcBef>
                <a:spcPts val="600"/>
              </a:spcBef>
              <a:spcAft>
                <a:spcPts val="0"/>
              </a:spcAft>
              <a:buClr>
                <a:schemeClr val="tx2"/>
              </a:buClr>
              <a:buSzPct val="73000"/>
              <a:defRPr/>
            </a:pPr>
            <a:r>
              <a:rPr lang="es-MX" dirty="0" smtClean="0"/>
              <a:t>Utilidad en Enajenación:</a:t>
            </a:r>
          </a:p>
        </p:txBody>
      </p:sp>
      <p:sp>
        <p:nvSpPr>
          <p:cNvPr id="9" name="8 Rectángulo"/>
          <p:cNvSpPr/>
          <p:nvPr/>
        </p:nvSpPr>
        <p:spPr>
          <a:xfrm>
            <a:off x="322521" y="4034289"/>
            <a:ext cx="3721395" cy="369332"/>
          </a:xfrm>
          <a:prstGeom prst="rect">
            <a:avLst/>
          </a:prstGeom>
        </p:spPr>
        <p:txBody>
          <a:bodyPr wrap="square">
            <a:spAutoFit/>
          </a:bodyPr>
          <a:lstStyle/>
          <a:p>
            <a:pPr marL="1254125" lvl="0" indent="-1254125" fontAlgn="auto">
              <a:spcBef>
                <a:spcPts val="600"/>
              </a:spcBef>
              <a:spcAft>
                <a:spcPts val="0"/>
              </a:spcAft>
              <a:buClr>
                <a:schemeClr val="tx2"/>
              </a:buClr>
              <a:buSzPct val="73000"/>
              <a:defRPr/>
            </a:pPr>
            <a:r>
              <a:rPr lang="es-MX" dirty="0" smtClean="0"/>
              <a:t>Perdida en Enajenación:</a:t>
            </a:r>
          </a:p>
        </p:txBody>
      </p:sp>
      <p:sp>
        <p:nvSpPr>
          <p:cNvPr id="10" name="9 Rectángulo"/>
          <p:cNvSpPr/>
          <p:nvPr/>
        </p:nvSpPr>
        <p:spPr>
          <a:xfrm>
            <a:off x="3143692" y="3339858"/>
            <a:ext cx="5695950" cy="369332"/>
          </a:xfrm>
          <a:prstGeom prst="rect">
            <a:avLst/>
          </a:prstGeom>
        </p:spPr>
        <p:txBody>
          <a:bodyPr wrap="square">
            <a:spAutoFit/>
          </a:bodyPr>
          <a:lstStyle/>
          <a:p>
            <a:pPr marL="1524000" lvl="0" indent="-1524000" fontAlgn="auto">
              <a:spcBef>
                <a:spcPts val="600"/>
              </a:spcBef>
              <a:spcAft>
                <a:spcPts val="0"/>
              </a:spcAft>
              <a:buClr>
                <a:schemeClr val="tx2"/>
              </a:buClr>
              <a:buSzPct val="73000"/>
              <a:defRPr/>
            </a:pPr>
            <a:r>
              <a:rPr lang="es-MX" dirty="0" smtClean="0"/>
              <a:t>Cuenta 4.3.9.9  Ingresos y Beneficios Varios</a:t>
            </a:r>
          </a:p>
        </p:txBody>
      </p:sp>
      <p:sp>
        <p:nvSpPr>
          <p:cNvPr id="11" name="10 Rectángulo"/>
          <p:cNvSpPr/>
          <p:nvPr/>
        </p:nvSpPr>
        <p:spPr>
          <a:xfrm>
            <a:off x="3147236" y="4002626"/>
            <a:ext cx="5695950" cy="369332"/>
          </a:xfrm>
          <a:prstGeom prst="rect">
            <a:avLst/>
          </a:prstGeom>
        </p:spPr>
        <p:txBody>
          <a:bodyPr wrap="square">
            <a:spAutoFit/>
          </a:bodyPr>
          <a:lstStyle/>
          <a:p>
            <a:pPr marL="1524000" lvl="0" indent="-1524000" fontAlgn="auto">
              <a:spcBef>
                <a:spcPts val="600"/>
              </a:spcBef>
              <a:spcAft>
                <a:spcPts val="0"/>
              </a:spcAft>
              <a:buClr>
                <a:schemeClr val="tx2"/>
              </a:buClr>
              <a:buSzPct val="73000"/>
              <a:defRPr/>
            </a:pPr>
            <a:r>
              <a:rPr lang="es-MX" dirty="0" smtClean="0"/>
              <a:t>Cuenta 5.5.9.9  Otros Gastos Varios</a:t>
            </a:r>
          </a:p>
        </p:txBody>
      </p:sp>
      <p:sp>
        <p:nvSpPr>
          <p:cNvPr id="12" name="11 CuadroTexto"/>
          <p:cNvSpPr txBox="1"/>
          <p:nvPr/>
        </p:nvSpPr>
        <p:spPr>
          <a:xfrm>
            <a:off x="297716" y="1921961"/>
            <a:ext cx="4295554" cy="382772"/>
          </a:xfrm>
          <a:prstGeom prst="rect">
            <a:avLst/>
          </a:prstGeom>
          <a:noFill/>
        </p:spPr>
        <p:txBody>
          <a:bodyPr wrap="square" rtlCol="0">
            <a:spAutoFit/>
          </a:bodyPr>
          <a:lstStyle/>
          <a:p>
            <a:r>
              <a:rPr lang="es-MX" b="1" dirty="0" smtClean="0">
                <a:solidFill>
                  <a:schemeClr val="tx2"/>
                </a:solidFill>
              </a:rPr>
              <a:t>Cuentas para Registro Patrimonial</a:t>
            </a:r>
            <a:endParaRPr lang="es-MX" b="1" dirty="0">
              <a:solidFill>
                <a:schemeClr val="tx2"/>
              </a:solidFill>
            </a:endParaRPr>
          </a:p>
        </p:txBody>
      </p:sp>
      <p:sp>
        <p:nvSpPr>
          <p:cNvPr id="13" name="12 CuadroTexto"/>
          <p:cNvSpPr txBox="1"/>
          <p:nvPr/>
        </p:nvSpPr>
        <p:spPr>
          <a:xfrm>
            <a:off x="301259" y="4531037"/>
            <a:ext cx="4684397" cy="369332"/>
          </a:xfrm>
          <a:prstGeom prst="rect">
            <a:avLst/>
          </a:prstGeom>
          <a:noFill/>
        </p:spPr>
        <p:txBody>
          <a:bodyPr wrap="square" rtlCol="0">
            <a:spAutoFit/>
          </a:bodyPr>
          <a:lstStyle/>
          <a:p>
            <a:r>
              <a:rPr lang="es-MX" b="1" dirty="0" smtClean="0">
                <a:solidFill>
                  <a:schemeClr val="tx2"/>
                </a:solidFill>
              </a:rPr>
              <a:t>Cuentas para Registro Presupuestario</a:t>
            </a:r>
            <a:endParaRPr lang="es-MX" b="1" dirty="0">
              <a:solidFill>
                <a:schemeClr val="tx2"/>
              </a:solidFill>
            </a:endParaRPr>
          </a:p>
        </p:txBody>
      </p:sp>
      <p:sp>
        <p:nvSpPr>
          <p:cNvPr id="16" name="7 Rectángulo"/>
          <p:cNvSpPr/>
          <p:nvPr/>
        </p:nvSpPr>
        <p:spPr>
          <a:xfrm>
            <a:off x="322521" y="5067789"/>
            <a:ext cx="3721395" cy="369332"/>
          </a:xfrm>
          <a:prstGeom prst="rect">
            <a:avLst/>
          </a:prstGeom>
        </p:spPr>
        <p:txBody>
          <a:bodyPr wrap="square">
            <a:spAutoFit/>
          </a:bodyPr>
          <a:lstStyle/>
          <a:p>
            <a:pPr marL="1254125" lvl="0" indent="-1254125" fontAlgn="auto">
              <a:spcBef>
                <a:spcPts val="600"/>
              </a:spcBef>
              <a:spcAft>
                <a:spcPts val="0"/>
              </a:spcAft>
              <a:buClr>
                <a:schemeClr val="tx2"/>
              </a:buClr>
              <a:buSzPct val="73000"/>
              <a:defRPr/>
            </a:pPr>
            <a:r>
              <a:rPr lang="es-MX" dirty="0" smtClean="0"/>
              <a:t>Ingresos Recibidos:</a:t>
            </a:r>
          </a:p>
        </p:txBody>
      </p:sp>
      <p:sp>
        <p:nvSpPr>
          <p:cNvPr id="17" name="9 Rectángulo"/>
          <p:cNvSpPr/>
          <p:nvPr/>
        </p:nvSpPr>
        <p:spPr>
          <a:xfrm>
            <a:off x="3205461" y="5032927"/>
            <a:ext cx="5695950" cy="723275"/>
          </a:xfrm>
          <a:prstGeom prst="rect">
            <a:avLst/>
          </a:prstGeom>
        </p:spPr>
        <p:txBody>
          <a:bodyPr wrap="square">
            <a:spAutoFit/>
          </a:bodyPr>
          <a:lstStyle/>
          <a:p>
            <a:pPr marL="1524000" lvl="0" indent="-1524000" fontAlgn="auto">
              <a:spcBef>
                <a:spcPts val="600"/>
              </a:spcBef>
              <a:spcAft>
                <a:spcPts val="0"/>
              </a:spcAft>
              <a:buClr>
                <a:schemeClr val="tx2"/>
              </a:buClr>
              <a:buSzPct val="73000"/>
              <a:defRPr/>
            </a:pPr>
            <a:r>
              <a:rPr lang="es-MX" dirty="0" smtClean="0"/>
              <a:t>52 CRI Producto de Capital o </a:t>
            </a:r>
          </a:p>
          <a:p>
            <a:pPr marL="1524000" lvl="0" indent="-1524000" fontAlgn="auto">
              <a:spcBef>
                <a:spcPts val="600"/>
              </a:spcBef>
              <a:spcAft>
                <a:spcPts val="0"/>
              </a:spcAft>
              <a:buClr>
                <a:schemeClr val="tx2"/>
              </a:buClr>
              <a:buSzPct val="73000"/>
              <a:defRPr/>
            </a:pPr>
            <a:r>
              <a:rPr lang="es-MX" dirty="0" smtClean="0"/>
              <a:t>62 CRI Aprovechamientos de Capital</a:t>
            </a:r>
          </a:p>
        </p:txBody>
      </p:sp>
      <p:sp>
        <p:nvSpPr>
          <p:cNvPr id="14" name="13 Marcador de número de diapositiva"/>
          <p:cNvSpPr>
            <a:spLocks noGrp="1"/>
          </p:cNvSpPr>
          <p:nvPr>
            <p:ph type="sldNum" sz="quarter" idx="12"/>
          </p:nvPr>
        </p:nvSpPr>
        <p:spPr/>
        <p:txBody>
          <a:bodyPr/>
          <a:lstStyle/>
          <a:p>
            <a:pPr>
              <a:defRPr/>
            </a:pPr>
            <a:fld id="{4FCE70CA-B999-451B-9977-D6ABE53DB3E0}" type="slidenum">
              <a:rPr lang="es-MX" smtClean="0"/>
              <a:pPr>
                <a:defRPr/>
              </a:pPr>
              <a:t>57</a:t>
            </a:fld>
            <a:endParaRPr lang="es-MX"/>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151859" y="106324"/>
            <a:ext cx="5571460" cy="1084521"/>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Tratamiento de IVA </a:t>
            </a:r>
          </a:p>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en el costo de adquisición</a:t>
            </a:r>
          </a:p>
        </p:txBody>
      </p:sp>
      <p:grpSp>
        <p:nvGrpSpPr>
          <p:cNvPr id="3" name="Grupo 2"/>
          <p:cNvGrpSpPr/>
          <p:nvPr/>
        </p:nvGrpSpPr>
        <p:grpSpPr>
          <a:xfrm>
            <a:off x="586705" y="1545021"/>
            <a:ext cx="7015655" cy="3446079"/>
            <a:chOff x="510503" y="1545021"/>
            <a:chExt cx="7015655" cy="3446079"/>
          </a:xfrm>
        </p:grpSpPr>
        <p:sp>
          <p:nvSpPr>
            <p:cNvPr id="2" name="1 Rectángulo redondeado"/>
            <p:cNvSpPr/>
            <p:nvPr/>
          </p:nvSpPr>
          <p:spPr>
            <a:xfrm>
              <a:off x="510503" y="1545021"/>
              <a:ext cx="7015655" cy="3446079"/>
            </a:xfrm>
            <a:prstGeom prst="round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6737" name="Rectangle 1"/>
            <p:cNvSpPr>
              <a:spLocks noChangeArrowheads="1"/>
            </p:cNvSpPr>
            <p:nvPr/>
          </p:nvSpPr>
          <p:spPr bwMode="auto">
            <a:xfrm>
              <a:off x="740979" y="1832949"/>
              <a:ext cx="647962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82563"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2">
                      <a:lumMod val="50000"/>
                    </a:schemeClr>
                  </a:solidFill>
                  <a:effectLst/>
                  <a:latin typeface="Arial" pitchFamily="34" charset="0"/>
                  <a:ea typeface="Times New Roman" pitchFamily="18" charset="0"/>
                  <a:cs typeface="Arial" pitchFamily="34" charset="0"/>
                </a:rPr>
                <a:t>El IVA no recuperable para los entes públicos forma parte del costo de adquisición del bien.</a:t>
              </a:r>
            </a:p>
            <a:p>
              <a:pPr marL="0" marR="0" lvl="0" indent="182563" algn="just" defTabSz="914400" rtl="0" eaLnBrk="1" fontAlgn="base" latinLnBrk="0" hangingPunct="1">
                <a:lnSpc>
                  <a:spcPct val="100000"/>
                </a:lnSpc>
                <a:spcBef>
                  <a:spcPct val="0"/>
                </a:spcBef>
                <a:spcAft>
                  <a:spcPct val="0"/>
                </a:spcAft>
                <a:buClrTx/>
                <a:buSzTx/>
                <a:buFontTx/>
                <a:buNone/>
                <a:tabLst/>
              </a:pPr>
              <a:endParaRPr kumimoji="0" lang="es-MX" b="1" i="0" u="none" strike="noStrike" cap="none" normalizeH="0" baseline="0" dirty="0" smtClean="0">
                <a:ln>
                  <a:noFill/>
                </a:ln>
                <a:solidFill>
                  <a:schemeClr val="tx2">
                    <a:lumMod val="50000"/>
                  </a:schemeClr>
                </a:solidFill>
                <a:effectLst/>
                <a:latin typeface="Arial" pitchFamily="34" charset="0"/>
                <a:cs typeface="Arial" pitchFamily="34" charset="0"/>
              </a:endParaRPr>
            </a:p>
            <a:p>
              <a:pPr marL="0" marR="0" lvl="0" indent="182563" algn="just" defTabSz="914400" rtl="0" eaLnBrk="0" fontAlgn="base" latinLnBrk="0" hangingPunct="0">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tx2">
                      <a:lumMod val="50000"/>
                    </a:schemeClr>
                  </a:solidFill>
                  <a:effectLst/>
                  <a:latin typeface="Arial" pitchFamily="34" charset="0"/>
                  <a:ea typeface="Times New Roman" pitchFamily="18" charset="0"/>
                  <a:cs typeface="Arial" pitchFamily="34" charset="0"/>
                </a:rPr>
                <a:t>Además las Principales Reglas de Registro y Valoración del Patrimonio (Elementos Generales) en el apartado IV. Valores de Activos y Pasivos se establece que en la determinación del costo de adquisición deben considerarse cualesquier otros costos incurridos, asociados directa e indirectamente a la adquisición, los cuales se presentan como costos acumulados.</a:t>
              </a:r>
              <a:endParaRPr kumimoji="0" lang="es-ES" b="1"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1463469"/>
            <a:ext cx="8134350" cy="1200329"/>
          </a:xfrm>
          <a:prstGeom prst="rect">
            <a:avLst/>
          </a:prstGeom>
          <a:blipFill>
            <a:blip r:embed="rId2" cstate="print"/>
            <a:tile tx="0" ty="0" sx="100000" sy="100000" flip="none" algn="tl"/>
          </a:blipFill>
          <a:ln>
            <a:no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sz="2400" dirty="0" smtClean="0">
                <a:solidFill>
                  <a:schemeClr val="tx2">
                    <a:lumMod val="50000"/>
                  </a:schemeClr>
                </a:solidFill>
              </a:rPr>
              <a:t>El IVA recuperable para los entes públicos debe registrarse en  forma separada del costo de adquisición del bien Presupuestaria y Patrimonialmente</a:t>
            </a:r>
            <a:r>
              <a:rPr lang="es-MX" sz="2400" dirty="0" smtClean="0"/>
              <a:t>.</a:t>
            </a:r>
            <a:endParaRPr lang="es-MX" sz="2400" dirty="0"/>
          </a:p>
        </p:txBody>
      </p:sp>
      <p:sp>
        <p:nvSpPr>
          <p:cNvPr id="24" name="23 Rectángulo redondeado"/>
          <p:cNvSpPr/>
          <p:nvPr/>
        </p:nvSpPr>
        <p:spPr>
          <a:xfrm>
            <a:off x="1520963" y="129111"/>
            <a:ext cx="5103628" cy="999460"/>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Tratamiento de IVA </a:t>
            </a:r>
          </a:p>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en el costo de adquisición</a:t>
            </a:r>
          </a:p>
        </p:txBody>
      </p:sp>
      <p:sp>
        <p:nvSpPr>
          <p:cNvPr id="25" name="24 CuadroTexto"/>
          <p:cNvSpPr txBox="1"/>
          <p:nvPr/>
        </p:nvSpPr>
        <p:spPr>
          <a:xfrm>
            <a:off x="57150" y="2950034"/>
            <a:ext cx="8439150" cy="369332"/>
          </a:xfrm>
          <a:prstGeom prst="rect">
            <a:avLst/>
          </a:prstGeom>
          <a:noFill/>
        </p:spPr>
        <p:txBody>
          <a:bodyPr wrap="square" rtlCol="0">
            <a:spAutoFit/>
          </a:bodyPr>
          <a:lstStyle/>
          <a:p>
            <a:r>
              <a:rPr lang="es-MX" dirty="0" smtClean="0"/>
              <a:t>Ejemplo: Adquisición de un escritorio con valor de $ 5,000 mas $ 800 de IVA </a:t>
            </a:r>
            <a:endParaRPr lang="es-MX" dirty="0"/>
          </a:p>
        </p:txBody>
      </p:sp>
      <p:sp>
        <p:nvSpPr>
          <p:cNvPr id="26" name="25 CuadroTexto"/>
          <p:cNvSpPr txBox="1"/>
          <p:nvPr/>
        </p:nvSpPr>
        <p:spPr>
          <a:xfrm>
            <a:off x="0" y="3388184"/>
            <a:ext cx="2876550" cy="369332"/>
          </a:xfrm>
          <a:prstGeom prst="rect">
            <a:avLst/>
          </a:prstGeom>
          <a:noFill/>
        </p:spPr>
        <p:txBody>
          <a:bodyPr wrap="square" rtlCol="0">
            <a:spAutoFit/>
          </a:bodyPr>
          <a:lstStyle/>
          <a:p>
            <a:r>
              <a:rPr lang="es-MX" dirty="0" smtClean="0"/>
              <a:t>Registro presupuestario: </a:t>
            </a:r>
            <a:endParaRPr lang="es-MX" dirty="0"/>
          </a:p>
        </p:txBody>
      </p:sp>
      <p:sp>
        <p:nvSpPr>
          <p:cNvPr id="27" name="26 CuadroTexto"/>
          <p:cNvSpPr txBox="1"/>
          <p:nvPr/>
        </p:nvSpPr>
        <p:spPr>
          <a:xfrm>
            <a:off x="1409700" y="4191000"/>
            <a:ext cx="5372100" cy="1015663"/>
          </a:xfrm>
          <a:prstGeom prst="rect">
            <a:avLst/>
          </a:prstGeom>
          <a:noFill/>
          <a:ln>
            <a:solidFill>
              <a:srgbClr val="800080"/>
            </a:solidFill>
          </a:ln>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sz="2000" dirty="0" smtClean="0">
                <a:solidFill>
                  <a:schemeClr val="tx1"/>
                </a:solidFill>
                <a:latin typeface="+mn-lt"/>
                <a:cs typeface="+mn-cs"/>
              </a:rPr>
              <a:t>Partida 511  Muebles de Oficina y Estantería</a:t>
            </a:r>
          </a:p>
          <a:p>
            <a:pPr algn="ctr"/>
            <a:r>
              <a:rPr lang="es-MX" sz="2000" dirty="0" smtClean="0">
                <a:solidFill>
                  <a:schemeClr val="tx1"/>
                </a:solidFill>
                <a:latin typeface="+mn-lt"/>
                <a:cs typeface="+mn-cs"/>
              </a:rPr>
              <a:t>Registro en todos sus momentos contables por $ 5,000. (es decir sin agregar el IVA)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4294967295"/>
          </p:nvPr>
        </p:nvSpPr>
        <p:spPr>
          <a:xfrm>
            <a:off x="7010400" y="6356350"/>
            <a:ext cx="2133600" cy="365125"/>
          </a:xfrm>
        </p:spPr>
        <p:txBody>
          <a:bodyPr/>
          <a:lstStyle/>
          <a:p>
            <a:pPr>
              <a:defRPr/>
            </a:pPr>
            <a:fld id="{7A10B343-0AF6-4BB8-9D22-76FA9CEF7F47}" type="slidenum">
              <a:rPr lang="es-MX" smtClean="0"/>
              <a:pPr>
                <a:defRPr/>
              </a:pPr>
              <a:t>6</a:t>
            </a:fld>
            <a:endParaRPr lang="es-MX" dirty="0"/>
          </a:p>
        </p:txBody>
      </p:sp>
      <p:sp>
        <p:nvSpPr>
          <p:cNvPr id="8" name="7 Rectángulo redondeado"/>
          <p:cNvSpPr/>
          <p:nvPr/>
        </p:nvSpPr>
        <p:spPr>
          <a:xfrm>
            <a:off x="308758" y="1797269"/>
            <a:ext cx="7552707" cy="3415999"/>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s-MX" sz="2200" b="1" dirty="0" smtClean="0">
                <a:solidFill>
                  <a:schemeClr val="tx2">
                    <a:lumMod val="50000"/>
                  </a:schemeClr>
                </a:solidFill>
                <a:cs typeface="Arial" pitchFamily="34" charset="0"/>
              </a:rPr>
              <a:t>Para reconocer un activo debe atenderse a su </a:t>
            </a:r>
            <a:r>
              <a:rPr lang="es-MX" sz="2200" b="1" u="sng" dirty="0" smtClean="0">
                <a:solidFill>
                  <a:schemeClr val="tx2">
                    <a:lumMod val="50000"/>
                  </a:schemeClr>
                </a:solidFill>
                <a:cs typeface="Arial" pitchFamily="34" charset="0"/>
              </a:rPr>
              <a:t>sustancia económica</a:t>
            </a:r>
            <a:r>
              <a:rPr lang="es-MX" sz="2200" b="1" dirty="0" smtClean="0">
                <a:solidFill>
                  <a:schemeClr val="tx2">
                    <a:lumMod val="50000"/>
                  </a:schemeClr>
                </a:solidFill>
                <a:cs typeface="Arial" pitchFamily="34" charset="0"/>
              </a:rPr>
              <a:t>, por lo que no es esencial que esté asociado a derechos de propiedad legal o que tenga la característica de tangibilidad.</a:t>
            </a:r>
            <a:endParaRPr lang="es-ES_tradnl" sz="2200" dirty="0" smtClean="0">
              <a:solidFill>
                <a:schemeClr val="tx2">
                  <a:lumMod val="50000"/>
                </a:schemeClr>
              </a:solidFill>
              <a:cs typeface="Arial" pitchFamily="34" charset="0"/>
            </a:endParaRPr>
          </a:p>
        </p:txBody>
      </p:sp>
      <p:sp>
        <p:nvSpPr>
          <p:cNvPr id="7" name="6 Rectángulo redondeado"/>
          <p:cNvSpPr/>
          <p:nvPr/>
        </p:nvSpPr>
        <p:spPr>
          <a:xfrm>
            <a:off x="1567544" y="1104900"/>
            <a:ext cx="4845132" cy="662048"/>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MX" sz="2800" b="1" i="1" dirty="0" smtClean="0">
                <a:solidFill>
                  <a:schemeClr val="bg1"/>
                </a:solidFill>
                <a:latin typeface="Cambria" panose="02040503050406030204" pitchFamily="18" charset="0"/>
                <a:cs typeface="Arial" pitchFamily="34" charset="0"/>
              </a:rPr>
              <a:t>Reconocimiento de un Activo</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23 Rectángulo redondeado"/>
          <p:cNvSpPr/>
          <p:nvPr/>
        </p:nvSpPr>
        <p:spPr>
          <a:xfrm>
            <a:off x="723011" y="137780"/>
            <a:ext cx="6634716" cy="563970"/>
          </a:xfrm>
          <a:prstGeom prst="roundRect">
            <a:avLst/>
          </a:prstGeom>
          <a:solidFill>
            <a:schemeClr val="tx2">
              <a:lumMod val="20000"/>
              <a:lumOff val="80000"/>
            </a:schemeClr>
          </a:solidFill>
        </p:spPr>
        <p:txBody>
          <a:bodyPr vert="horz" anchor="t">
            <a:noAutofit/>
          </a:bodyPr>
          <a:lstStyle/>
          <a:p>
            <a:pPr marL="274320" indent="-274320" algn="ctr" fontAlgn="auto">
              <a:spcBef>
                <a:spcPts val="600"/>
              </a:spcBef>
              <a:spcAft>
                <a:spcPts val="0"/>
              </a:spcAft>
              <a:buClr>
                <a:schemeClr val="tx2"/>
              </a:buClr>
              <a:buSzPct val="73000"/>
              <a:defRPr/>
            </a:pPr>
            <a:r>
              <a:rPr lang="es-MX" sz="2800" b="1" dirty="0" smtClean="0">
                <a:solidFill>
                  <a:schemeClr val="tx2"/>
                </a:solidFill>
                <a:latin typeface="Cambria" panose="02040503050406030204" pitchFamily="18" charset="0"/>
                <a:cs typeface="Arial" pitchFamily="34" charset="0"/>
              </a:rPr>
              <a:t>Tratamiento de IVA </a:t>
            </a:r>
            <a:r>
              <a:rPr lang="es-MX" sz="2800" b="1" dirty="0" smtClean="0">
                <a:solidFill>
                  <a:schemeClr val="tx2"/>
                </a:solidFill>
                <a:latin typeface="Cambria" panose="02040503050406030204" pitchFamily="18" charset="0"/>
              </a:rPr>
              <a:t>Recuperable</a:t>
            </a:r>
            <a:endParaRPr lang="es-MX" sz="2800" b="1" dirty="0" smtClean="0">
              <a:solidFill>
                <a:schemeClr val="tx2"/>
              </a:solidFill>
              <a:latin typeface="Cambria" panose="02040503050406030204" pitchFamily="18" charset="0"/>
              <a:cs typeface="Arial" pitchFamily="34" charset="0"/>
            </a:endParaRPr>
          </a:p>
        </p:txBody>
      </p:sp>
      <p:sp>
        <p:nvSpPr>
          <p:cNvPr id="25" name="24 CuadroTexto"/>
          <p:cNvSpPr txBox="1"/>
          <p:nvPr/>
        </p:nvSpPr>
        <p:spPr>
          <a:xfrm>
            <a:off x="57150" y="920160"/>
            <a:ext cx="8439150" cy="369332"/>
          </a:xfrm>
          <a:prstGeom prst="rect">
            <a:avLst/>
          </a:prstGeom>
          <a:noFill/>
        </p:spPr>
        <p:txBody>
          <a:bodyPr wrap="square" rtlCol="0">
            <a:spAutoFit/>
          </a:bodyPr>
          <a:lstStyle/>
          <a:p>
            <a:r>
              <a:rPr lang="es-MX" dirty="0" smtClean="0"/>
              <a:t>Ejemplo: Adquisición de un escritorio con valor de $ 5,000 mas $ 800 de IVA </a:t>
            </a:r>
            <a:endParaRPr lang="es-MX" dirty="0"/>
          </a:p>
        </p:txBody>
      </p:sp>
      <p:sp>
        <p:nvSpPr>
          <p:cNvPr id="26" name="25 CuadroTexto"/>
          <p:cNvSpPr txBox="1"/>
          <p:nvPr/>
        </p:nvSpPr>
        <p:spPr>
          <a:xfrm>
            <a:off x="0" y="1358310"/>
            <a:ext cx="2876550" cy="369332"/>
          </a:xfrm>
          <a:prstGeom prst="rect">
            <a:avLst/>
          </a:prstGeom>
          <a:noFill/>
        </p:spPr>
        <p:txBody>
          <a:bodyPr wrap="square" rtlCol="0">
            <a:spAutoFit/>
          </a:bodyPr>
          <a:lstStyle/>
          <a:p>
            <a:r>
              <a:rPr lang="es-MX" dirty="0" smtClean="0"/>
              <a:t>Registro patrimonial: </a:t>
            </a:r>
            <a:endParaRPr lang="es-MX" dirty="0"/>
          </a:p>
        </p:txBody>
      </p:sp>
      <p:graphicFrame>
        <p:nvGraphicFramePr>
          <p:cNvPr id="7" name="6 Tabla"/>
          <p:cNvGraphicFramePr>
            <a:graphicFrameLocks noGrp="1"/>
          </p:cNvGraphicFramePr>
          <p:nvPr/>
        </p:nvGraphicFramePr>
        <p:xfrm>
          <a:off x="304800" y="1987550"/>
          <a:ext cx="7499498" cy="4719320"/>
        </p:xfrm>
        <a:graphic>
          <a:graphicData uri="http://schemas.openxmlformats.org/drawingml/2006/table">
            <a:tbl>
              <a:tblPr firstRow="1" bandRow="1">
                <a:tableStyleId>{69CF1AB2-1976-4502-BF36-3FF5EA218861}</a:tableStyleId>
              </a:tblPr>
              <a:tblGrid>
                <a:gridCol w="1376490"/>
                <a:gridCol w="4008267"/>
                <a:gridCol w="1096532"/>
                <a:gridCol w="1018209"/>
              </a:tblGrid>
              <a:tr h="370840">
                <a:tc gridSpan="2">
                  <a:txBody>
                    <a:bodyPr/>
                    <a:lstStyle/>
                    <a:p>
                      <a:pPr algn="ctr"/>
                      <a:r>
                        <a:rPr lang="es-MX" baseline="0" dirty="0" smtClean="0"/>
                        <a:t>CUENTA</a:t>
                      </a:r>
                      <a:endParaRPr lang="es-MX" dirty="0"/>
                    </a:p>
                  </a:txBody>
                  <a:tcPr/>
                </a:tc>
                <a:tc hMerge="1">
                  <a:txBody>
                    <a:bodyPr/>
                    <a:lstStyle/>
                    <a:p>
                      <a:endParaRPr lang="es-MX" dirty="0"/>
                    </a:p>
                  </a:txBody>
                  <a:tcPr/>
                </a:tc>
                <a:tc>
                  <a:txBody>
                    <a:bodyPr/>
                    <a:lstStyle/>
                    <a:p>
                      <a:endParaRPr lang="es-MX" dirty="0"/>
                    </a:p>
                  </a:txBody>
                  <a:tcPr/>
                </a:tc>
                <a:tc>
                  <a:txBody>
                    <a:bodyPr/>
                    <a:lstStyle/>
                    <a:p>
                      <a:endParaRPr lang="es-MX" dirty="0"/>
                    </a:p>
                  </a:txBody>
                  <a:tcPr/>
                </a:tc>
              </a:tr>
              <a:tr h="370840">
                <a:tc>
                  <a:txBody>
                    <a:bodyPr/>
                    <a:lstStyle/>
                    <a:p>
                      <a:pPr algn="ctr"/>
                      <a:r>
                        <a:rPr lang="es-MX" dirty="0" smtClean="0"/>
                        <a:t>Numero</a:t>
                      </a:r>
                      <a:endParaRPr lang="es-MX" dirty="0"/>
                    </a:p>
                  </a:txBody>
                  <a:tcPr/>
                </a:tc>
                <a:tc>
                  <a:txBody>
                    <a:bodyPr/>
                    <a:lstStyle/>
                    <a:p>
                      <a:pPr algn="ctr"/>
                      <a:r>
                        <a:rPr lang="es-MX" dirty="0" smtClean="0"/>
                        <a:t>Nombre</a:t>
                      </a:r>
                      <a:endParaRPr lang="es-MX" dirty="0"/>
                    </a:p>
                  </a:txBody>
                  <a:tcPr/>
                </a:tc>
                <a:tc>
                  <a:txBody>
                    <a:bodyPr/>
                    <a:lstStyle/>
                    <a:p>
                      <a:pPr algn="ctr"/>
                      <a:r>
                        <a:rPr lang="es-MX" dirty="0" smtClean="0"/>
                        <a:t>Debe</a:t>
                      </a:r>
                      <a:endParaRPr lang="es-MX" dirty="0"/>
                    </a:p>
                  </a:txBody>
                  <a:tcPr/>
                </a:tc>
                <a:tc>
                  <a:txBody>
                    <a:bodyPr/>
                    <a:lstStyle/>
                    <a:p>
                      <a:pPr algn="ctr"/>
                      <a:r>
                        <a:rPr lang="es-MX" dirty="0" smtClean="0"/>
                        <a:t>Haber</a:t>
                      </a:r>
                      <a:endParaRPr lang="es-MX" dirty="0"/>
                    </a:p>
                  </a:txBody>
                  <a:tcPr/>
                </a:tc>
              </a:tr>
              <a:tr h="370840">
                <a:tc>
                  <a:txBody>
                    <a:bodyPr/>
                    <a:lstStyle/>
                    <a:p>
                      <a:pPr algn="ctr"/>
                      <a:r>
                        <a:rPr lang="es-MX" dirty="0" smtClean="0"/>
                        <a:t>12411</a:t>
                      </a:r>
                      <a:endParaRPr lang="es-MX" dirty="0"/>
                    </a:p>
                  </a:txBody>
                  <a:tcPr/>
                </a:tc>
                <a:tc>
                  <a:txBody>
                    <a:bodyPr/>
                    <a:lstStyle/>
                    <a:p>
                      <a:pPr algn="l"/>
                      <a:r>
                        <a:rPr lang="es-MX" dirty="0" smtClean="0"/>
                        <a:t>Muebles de Oficina y Estantería</a:t>
                      </a:r>
                      <a:endParaRPr lang="es-MX" dirty="0"/>
                    </a:p>
                  </a:txBody>
                  <a:tcPr/>
                </a:tc>
                <a:tc>
                  <a:txBody>
                    <a:bodyPr/>
                    <a:lstStyle/>
                    <a:p>
                      <a:pPr algn="r"/>
                      <a:r>
                        <a:rPr lang="es-MX" dirty="0" smtClean="0"/>
                        <a:t>5,000</a:t>
                      </a:r>
                      <a:endParaRPr lang="es-MX" dirty="0"/>
                    </a:p>
                  </a:txBody>
                  <a:tcPr/>
                </a:tc>
                <a:tc>
                  <a:txBody>
                    <a:bodyPr/>
                    <a:lstStyle/>
                    <a:p>
                      <a:pPr algn="ctr"/>
                      <a:endParaRPr lang="es-MX" dirty="0"/>
                    </a:p>
                  </a:txBody>
                  <a:tcPr/>
                </a:tc>
              </a:tr>
              <a:tr h="370840">
                <a:tc>
                  <a:txBody>
                    <a:bodyPr/>
                    <a:lstStyle/>
                    <a:p>
                      <a:pPr algn="ctr"/>
                      <a:r>
                        <a:rPr lang="es-MX" dirty="0" smtClean="0"/>
                        <a:t>1122-1</a:t>
                      </a:r>
                      <a:endParaRPr lang="es-MX" dirty="0"/>
                    </a:p>
                  </a:txBody>
                  <a:tcPr/>
                </a:tc>
                <a:tc>
                  <a:txBody>
                    <a:bodyPr/>
                    <a:lstStyle/>
                    <a:p>
                      <a:pPr algn="l"/>
                      <a:r>
                        <a:rPr lang="es-MX" dirty="0" smtClean="0"/>
                        <a:t>IVA Acreditable por Pagar</a:t>
                      </a:r>
                      <a:endParaRPr lang="es-MX" dirty="0"/>
                    </a:p>
                  </a:txBody>
                  <a:tcPr/>
                </a:tc>
                <a:tc>
                  <a:txBody>
                    <a:bodyPr/>
                    <a:lstStyle/>
                    <a:p>
                      <a:pPr algn="r"/>
                      <a:r>
                        <a:rPr lang="es-MX" dirty="0" smtClean="0"/>
                        <a:t>800</a:t>
                      </a:r>
                      <a:endParaRPr lang="es-MX" dirty="0"/>
                    </a:p>
                  </a:txBody>
                  <a:tcPr/>
                </a:tc>
                <a:tc>
                  <a:txBody>
                    <a:bodyPr/>
                    <a:lstStyle/>
                    <a:p>
                      <a:pPr algn="ctr"/>
                      <a:endParaRPr lang="es-MX" dirty="0"/>
                    </a:p>
                  </a:txBody>
                  <a:tcPr/>
                </a:tc>
              </a:tr>
              <a:tr h="370840">
                <a:tc>
                  <a:txBody>
                    <a:bodyPr/>
                    <a:lstStyle/>
                    <a:p>
                      <a:pPr algn="ctr"/>
                      <a:r>
                        <a:rPr lang="es-MX" dirty="0" smtClean="0"/>
                        <a:t>2112</a:t>
                      </a:r>
                      <a:endParaRPr lang="es-MX" dirty="0"/>
                    </a:p>
                  </a:txBody>
                  <a:tcPr/>
                </a:tc>
                <a:tc>
                  <a:txBody>
                    <a:bodyPr/>
                    <a:lstStyle/>
                    <a:p>
                      <a:pPr algn="ctr"/>
                      <a:r>
                        <a:rPr lang="es-MX" dirty="0" smtClean="0"/>
                        <a:t>Proveedores por Pagar a Corto Plazo</a:t>
                      </a:r>
                      <a:endParaRPr lang="es-MX" dirty="0"/>
                    </a:p>
                  </a:txBody>
                  <a:tcPr/>
                </a:tc>
                <a:tc>
                  <a:txBody>
                    <a:bodyPr/>
                    <a:lstStyle/>
                    <a:p>
                      <a:pPr algn="ctr"/>
                      <a:endParaRPr lang="es-MX" dirty="0"/>
                    </a:p>
                  </a:txBody>
                  <a:tcPr/>
                </a:tc>
                <a:tc>
                  <a:txBody>
                    <a:bodyPr/>
                    <a:lstStyle/>
                    <a:p>
                      <a:pPr algn="r"/>
                      <a:r>
                        <a:rPr lang="es-MX" dirty="0" smtClean="0"/>
                        <a:t>5,800</a:t>
                      </a:r>
                      <a:endParaRPr lang="es-MX" dirty="0"/>
                    </a:p>
                  </a:txBody>
                  <a:tcPr/>
                </a:tc>
              </a:tr>
              <a:tr h="370840">
                <a:tc>
                  <a:txBody>
                    <a:bodyPr/>
                    <a:lstStyle/>
                    <a:p>
                      <a:pPr algn="ctr"/>
                      <a:endParaRPr lang="es-MX" dirty="0"/>
                    </a:p>
                  </a:txBody>
                  <a:tcPr/>
                </a:tc>
                <a:tc>
                  <a:txBody>
                    <a:bodyPr/>
                    <a:lstStyle/>
                    <a:p>
                      <a:pPr algn="ctr"/>
                      <a:r>
                        <a:rPr lang="es-MX" dirty="0" smtClean="0"/>
                        <a:t>Registro del Devengado</a:t>
                      </a:r>
                      <a:endParaRPr lang="es-MX" dirty="0"/>
                    </a:p>
                  </a:txBody>
                  <a:tcPr/>
                </a:tc>
                <a:tc>
                  <a:txBody>
                    <a:bodyPr/>
                    <a:lstStyle/>
                    <a:p>
                      <a:pPr algn="ctr"/>
                      <a:endParaRPr lang="es-MX" dirty="0"/>
                    </a:p>
                  </a:txBody>
                  <a:tcPr/>
                </a:tc>
                <a:tc>
                  <a:txBody>
                    <a:bodyPr/>
                    <a:lstStyle/>
                    <a:p>
                      <a:pPr algn="ctr"/>
                      <a:endParaRPr lang="es-MX" dirty="0"/>
                    </a:p>
                  </a:txBody>
                  <a:tcPr/>
                </a:tc>
              </a:tr>
              <a:tr h="370840">
                <a:tc>
                  <a:txBody>
                    <a:bodyPr/>
                    <a:lstStyle/>
                    <a:p>
                      <a:pPr algn="ctr"/>
                      <a:endParaRPr lang="es-MX" dirty="0"/>
                    </a:p>
                  </a:txBody>
                  <a:tcPr/>
                </a:tc>
                <a:tc>
                  <a:txBody>
                    <a:bodyPr/>
                    <a:lstStyle/>
                    <a:p>
                      <a:pPr algn="ctr"/>
                      <a:endParaRPr lang="es-MX" dirty="0"/>
                    </a:p>
                  </a:txBody>
                  <a:tcPr/>
                </a:tc>
                <a:tc>
                  <a:txBody>
                    <a:bodyPr/>
                    <a:lstStyle/>
                    <a:p>
                      <a:pPr algn="ctr"/>
                      <a:endParaRPr lang="es-MX" dirty="0"/>
                    </a:p>
                  </a:txBody>
                  <a:tcPr/>
                </a:tc>
                <a:tc>
                  <a:txBody>
                    <a:bodyPr/>
                    <a:lstStyle/>
                    <a:p>
                      <a:pPr algn="ctr"/>
                      <a:endParaRPr lang="es-MX" dirty="0"/>
                    </a:p>
                  </a:txBody>
                  <a:tcPr/>
                </a:tc>
              </a:tr>
              <a:tr h="370840">
                <a:tc>
                  <a:txBody>
                    <a:bodyPr/>
                    <a:lstStyle/>
                    <a:p>
                      <a:pPr algn="ctr"/>
                      <a:r>
                        <a:rPr lang="es-MX" dirty="0" smtClean="0"/>
                        <a:t>1122-2</a:t>
                      </a:r>
                      <a:endParaRPr lang="es-MX" dirty="0"/>
                    </a:p>
                  </a:txBody>
                  <a:tcPr/>
                </a:tc>
                <a:tc>
                  <a:txBody>
                    <a:bodyPr/>
                    <a:lstStyle/>
                    <a:p>
                      <a:pPr algn="l"/>
                      <a:r>
                        <a:rPr lang="es-MX" dirty="0" smtClean="0"/>
                        <a:t>IVA Acreditable Efectivamente</a:t>
                      </a:r>
                      <a:r>
                        <a:rPr lang="es-MX" baseline="0" dirty="0" smtClean="0"/>
                        <a:t> Pagado</a:t>
                      </a:r>
                      <a:endParaRPr lang="es-MX" dirty="0"/>
                    </a:p>
                  </a:txBody>
                  <a:tcPr/>
                </a:tc>
                <a:tc>
                  <a:txBody>
                    <a:bodyPr/>
                    <a:lstStyle/>
                    <a:p>
                      <a:pPr algn="ctr"/>
                      <a:r>
                        <a:rPr lang="es-MX" dirty="0" smtClean="0"/>
                        <a:t>800</a:t>
                      </a:r>
                      <a:endParaRPr lang="es-MX" dirty="0"/>
                    </a:p>
                  </a:txBody>
                  <a:tcPr/>
                </a:tc>
                <a:tc>
                  <a:txBody>
                    <a:bodyPr/>
                    <a:lstStyle/>
                    <a:p>
                      <a:pPr algn="ctr"/>
                      <a:endParaRPr lang="es-MX" dirty="0"/>
                    </a:p>
                  </a:txBody>
                  <a:tcPr/>
                </a:tc>
              </a:tr>
              <a:tr h="370840">
                <a:tc>
                  <a:txBody>
                    <a:bodyPr/>
                    <a:lstStyle/>
                    <a:p>
                      <a:pPr algn="ctr"/>
                      <a:r>
                        <a:rPr lang="es-MX" dirty="0" smtClean="0"/>
                        <a:t>2112</a:t>
                      </a:r>
                      <a:endParaRPr lang="es-MX" dirty="0"/>
                    </a:p>
                  </a:txBody>
                  <a:tcPr/>
                </a:tc>
                <a:tc>
                  <a:txBody>
                    <a:bodyPr/>
                    <a:lstStyle/>
                    <a:p>
                      <a:pPr algn="ctr"/>
                      <a:r>
                        <a:rPr lang="es-MX" dirty="0" smtClean="0"/>
                        <a:t>Proveedores por Pagar a Corto Plazo</a:t>
                      </a:r>
                      <a:endParaRPr lang="es-MX" dirty="0"/>
                    </a:p>
                  </a:txBody>
                  <a:tcPr/>
                </a:tc>
                <a:tc>
                  <a:txBody>
                    <a:bodyPr/>
                    <a:lstStyle/>
                    <a:p>
                      <a:pPr algn="ctr"/>
                      <a:r>
                        <a:rPr lang="es-MX" dirty="0" smtClean="0"/>
                        <a:t>5,800</a:t>
                      </a:r>
                      <a:endParaRPr lang="es-MX" dirty="0"/>
                    </a:p>
                  </a:txBody>
                  <a:tcPr/>
                </a:tc>
                <a:tc>
                  <a:txBody>
                    <a:bodyPr/>
                    <a:lstStyle/>
                    <a:p>
                      <a:pPr algn="ctr"/>
                      <a:endParaRPr lang="es-MX" dirty="0"/>
                    </a:p>
                  </a:txBody>
                  <a:tcPr/>
                </a:tc>
              </a:tr>
              <a:tr h="370840">
                <a:tc>
                  <a:txBody>
                    <a:bodyPr/>
                    <a:lstStyle/>
                    <a:p>
                      <a:pPr algn="ctr"/>
                      <a:r>
                        <a:rPr lang="es-MX" dirty="0" smtClean="0"/>
                        <a:t>1122-1</a:t>
                      </a:r>
                      <a:endParaRPr lang="es-MX" dirty="0"/>
                    </a:p>
                  </a:txBody>
                  <a:tcPr/>
                </a:tc>
                <a:tc>
                  <a:txBody>
                    <a:bodyPr/>
                    <a:lstStyle/>
                    <a:p>
                      <a:pPr algn="l"/>
                      <a:r>
                        <a:rPr lang="es-MX" dirty="0" smtClean="0"/>
                        <a:t>IVA Acreditable por Pagar</a:t>
                      </a:r>
                      <a:endParaRPr lang="es-MX" dirty="0"/>
                    </a:p>
                  </a:txBody>
                  <a:tcPr/>
                </a:tc>
                <a:tc>
                  <a:txBody>
                    <a:bodyPr/>
                    <a:lstStyle/>
                    <a:p>
                      <a:pPr algn="ctr"/>
                      <a:endParaRPr lang="es-MX" dirty="0"/>
                    </a:p>
                  </a:txBody>
                  <a:tcPr/>
                </a:tc>
                <a:tc>
                  <a:txBody>
                    <a:bodyPr/>
                    <a:lstStyle/>
                    <a:p>
                      <a:pPr algn="ctr"/>
                      <a:r>
                        <a:rPr lang="es-MX" dirty="0" smtClean="0"/>
                        <a:t>800</a:t>
                      </a:r>
                      <a:endParaRPr lang="es-MX" dirty="0"/>
                    </a:p>
                  </a:txBody>
                  <a:tcPr/>
                </a:tc>
              </a:tr>
              <a:tr h="370840">
                <a:tc>
                  <a:txBody>
                    <a:bodyPr/>
                    <a:lstStyle/>
                    <a:p>
                      <a:pPr algn="ctr"/>
                      <a:r>
                        <a:rPr lang="es-MX" dirty="0" smtClean="0"/>
                        <a:t>1112</a:t>
                      </a:r>
                      <a:endParaRPr lang="es-MX" dirty="0"/>
                    </a:p>
                  </a:txBody>
                  <a:tcPr/>
                </a:tc>
                <a:tc>
                  <a:txBody>
                    <a:bodyPr/>
                    <a:lstStyle/>
                    <a:p>
                      <a:pPr algn="ctr"/>
                      <a:r>
                        <a:rPr lang="es-MX" dirty="0" smtClean="0"/>
                        <a:t>Bancos /Tesorería</a:t>
                      </a:r>
                      <a:endParaRPr lang="es-MX" dirty="0"/>
                    </a:p>
                  </a:txBody>
                  <a:tcPr/>
                </a:tc>
                <a:tc>
                  <a:txBody>
                    <a:bodyPr/>
                    <a:lstStyle/>
                    <a:p>
                      <a:pPr algn="ctr"/>
                      <a:endParaRPr lang="es-MX"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dirty="0" smtClean="0"/>
                        <a:t>5,800</a:t>
                      </a:r>
                    </a:p>
                  </a:txBody>
                  <a:tcPr/>
                </a:tc>
              </a:tr>
              <a:tr h="370840">
                <a:tc>
                  <a:txBody>
                    <a:bodyPr/>
                    <a:lstStyle/>
                    <a:p>
                      <a:pPr algn="ctr"/>
                      <a:endParaRPr lang="es-MX" dirty="0"/>
                    </a:p>
                  </a:txBody>
                  <a:tcPr/>
                </a:tc>
                <a:tc>
                  <a:txBody>
                    <a:bodyPr/>
                    <a:lstStyle/>
                    <a:p>
                      <a:pPr algn="ctr"/>
                      <a:r>
                        <a:rPr lang="es-MX" dirty="0" smtClean="0"/>
                        <a:t>Registro</a:t>
                      </a:r>
                      <a:r>
                        <a:rPr lang="es-MX" baseline="0" dirty="0" smtClean="0"/>
                        <a:t> del Pagado</a:t>
                      </a:r>
                      <a:endParaRPr lang="es-MX" dirty="0"/>
                    </a:p>
                  </a:txBody>
                  <a:tcPr/>
                </a:tc>
                <a:tc>
                  <a:txBody>
                    <a:bodyPr/>
                    <a:lstStyle/>
                    <a:p>
                      <a:pPr algn="ctr"/>
                      <a:endParaRPr lang="es-MX" dirty="0"/>
                    </a:p>
                  </a:txBody>
                  <a:tcPr/>
                </a:tc>
                <a:tc>
                  <a:txBody>
                    <a:bodyPr/>
                    <a:lstStyle/>
                    <a:p>
                      <a:pPr algn="ctr"/>
                      <a:endParaRPr lang="es-MX" dirty="0"/>
                    </a:p>
                  </a:txBody>
                  <a:tcPr/>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324303" y="1209062"/>
            <a:ext cx="6176623" cy="83099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s-MX" sz="4800" b="1" dirty="0" smtClean="0">
                <a:ln w="11430"/>
                <a:solidFill>
                  <a:schemeClr val="tx2">
                    <a:lumMod val="50000"/>
                  </a:schemeClr>
                </a:solidFill>
                <a:effectLst>
                  <a:glow rad="101600">
                    <a:schemeClr val="accent1">
                      <a:satMod val="175000"/>
                      <a:alpha val="40000"/>
                    </a:schemeClr>
                  </a:glow>
                  <a:outerShdw blurRad="50800" dist="39000" dir="5460000" algn="tl">
                    <a:srgbClr val="000000">
                      <a:alpha val="38000"/>
                    </a:srgbClr>
                  </a:outerShdw>
                </a:effectLst>
                <a:latin typeface="Cambria" panose="02040503050406030204" pitchFamily="18" charset="0"/>
              </a:rPr>
              <a:t>Ejercicios Prácticos</a:t>
            </a:r>
            <a:endParaRPr lang="es-MX" sz="4800" b="1" dirty="0">
              <a:ln w="11430"/>
              <a:solidFill>
                <a:schemeClr val="tx2">
                  <a:lumMod val="50000"/>
                </a:schemeClr>
              </a:solidFill>
              <a:effectLst>
                <a:glow rad="101600">
                  <a:schemeClr val="accent1">
                    <a:satMod val="175000"/>
                    <a:alpha val="40000"/>
                  </a:schemeClr>
                </a:glow>
                <a:outerShdw blurRad="50800" dist="39000" dir="5460000" algn="tl">
                  <a:srgbClr val="000000">
                    <a:alpha val="38000"/>
                  </a:srgbClr>
                </a:outerShdw>
              </a:effectLst>
              <a:latin typeface="Cambria" panose="02040503050406030204" pitchFamily="18" charset="0"/>
            </a:endParaRPr>
          </a:p>
        </p:txBody>
      </p:sp>
      <p:pic>
        <p:nvPicPr>
          <p:cNvPr id="3075" name="Picture 3" descr="C:\Users\Public\Pictures\Sample Pictures\images (2).jpg"/>
          <p:cNvPicPr>
            <a:picLocks noChangeAspect="1" noChangeArrowheads="1"/>
          </p:cNvPicPr>
          <p:nvPr/>
        </p:nvPicPr>
        <p:blipFill>
          <a:blip r:embed="rId3" cstate="print"/>
          <a:srcRect/>
          <a:stretch>
            <a:fillRect/>
          </a:stretch>
        </p:blipFill>
        <p:spPr bwMode="auto">
          <a:xfrm>
            <a:off x="1733107" y="2557462"/>
            <a:ext cx="5231219" cy="3301078"/>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1888" y="596080"/>
            <a:ext cx="798394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2000" dirty="0" smtClean="0">
                <a:solidFill>
                  <a:schemeClr val="tx2">
                    <a:lumMod val="50000"/>
                  </a:schemeClr>
                </a:solidFill>
                <a:latin typeface="+mn-lt"/>
                <a:ea typeface="Times New Roman" pitchFamily="18" charset="0"/>
              </a:rPr>
              <a:t>1.- Un terreno en posesión del ente público del cual se desconoce su valor, la Dirección General de Control Patrimonial le determinó un valor de $ 700, el valor catastral de dicho inmueble es de $ 850.</a:t>
            </a:r>
          </a:p>
          <a:p>
            <a:pPr algn="just"/>
            <a:endParaRPr lang="es-MX" sz="2000" dirty="0" smtClean="0">
              <a:solidFill>
                <a:schemeClr val="tx2">
                  <a:lumMod val="50000"/>
                </a:schemeClr>
              </a:solidFill>
              <a:latin typeface="+mn-lt"/>
              <a:ea typeface="Times New Roman" pitchFamily="18" charset="0"/>
            </a:endParaRPr>
          </a:p>
        </p:txBody>
      </p:sp>
      <p:grpSp>
        <p:nvGrpSpPr>
          <p:cNvPr id="2" name="49 Grupo"/>
          <p:cNvGrpSpPr/>
          <p:nvPr/>
        </p:nvGrpSpPr>
        <p:grpSpPr>
          <a:xfrm>
            <a:off x="1410216" y="2633401"/>
            <a:ext cx="2085014" cy="683001"/>
            <a:chOff x="3563888" y="1700808"/>
            <a:chExt cx="1584176" cy="864096"/>
          </a:xfrm>
        </p:grpSpPr>
        <p:cxnSp>
          <p:nvCxnSpPr>
            <p:cNvPr id="6" name="5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49 Grupo"/>
          <p:cNvGrpSpPr/>
          <p:nvPr/>
        </p:nvGrpSpPr>
        <p:grpSpPr>
          <a:xfrm>
            <a:off x="4373055" y="2597545"/>
            <a:ext cx="2107422" cy="705209"/>
            <a:chOff x="3563888" y="1700808"/>
            <a:chExt cx="1584176" cy="864096"/>
          </a:xfrm>
        </p:grpSpPr>
        <p:cxnSp>
          <p:nvCxnSpPr>
            <p:cNvPr id="9" name="8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10 CuadroTexto"/>
          <p:cNvSpPr txBox="1"/>
          <p:nvPr/>
        </p:nvSpPr>
        <p:spPr>
          <a:xfrm>
            <a:off x="1529807" y="2122838"/>
            <a:ext cx="1872208" cy="461665"/>
          </a:xfrm>
          <a:prstGeom prst="rect">
            <a:avLst/>
          </a:prstGeom>
          <a:noFill/>
        </p:spPr>
        <p:txBody>
          <a:bodyPr wrap="square" rtlCol="0">
            <a:spAutoFit/>
          </a:bodyPr>
          <a:lstStyle/>
          <a:p>
            <a:pPr algn="ctr" fontAlgn="b"/>
            <a:r>
              <a:rPr lang="es-MX" sz="1200" dirty="0" smtClean="0">
                <a:latin typeface="+mn-lt"/>
              </a:rPr>
              <a:t>1.2.3.1</a:t>
            </a:r>
          </a:p>
          <a:p>
            <a:pPr algn="ctr" fontAlgn="b"/>
            <a:r>
              <a:rPr lang="es-MX" sz="1200" dirty="0" smtClean="0">
                <a:latin typeface="+mn-lt"/>
              </a:rPr>
              <a:t>Terrenos</a:t>
            </a:r>
            <a:endParaRPr lang="es-MX" sz="1200" dirty="0">
              <a:latin typeface="+mn-lt"/>
            </a:endParaRPr>
          </a:p>
        </p:txBody>
      </p:sp>
      <p:sp>
        <p:nvSpPr>
          <p:cNvPr id="12" name="11 CuadroTexto"/>
          <p:cNvSpPr txBox="1"/>
          <p:nvPr/>
        </p:nvSpPr>
        <p:spPr>
          <a:xfrm>
            <a:off x="4492644" y="1965957"/>
            <a:ext cx="1872208" cy="646331"/>
          </a:xfrm>
          <a:prstGeom prst="rect">
            <a:avLst/>
          </a:prstGeom>
          <a:noFill/>
        </p:spPr>
        <p:txBody>
          <a:bodyPr wrap="square" rtlCol="0">
            <a:spAutoFit/>
          </a:bodyPr>
          <a:lstStyle/>
          <a:p>
            <a:pPr algn="ctr" fontAlgn="b"/>
            <a:r>
              <a:rPr lang="es-MX" sz="1200" dirty="0" smtClean="0">
                <a:latin typeface="+mn-lt"/>
              </a:rPr>
              <a:t>3.2.2</a:t>
            </a:r>
          </a:p>
          <a:p>
            <a:pPr algn="ctr" fontAlgn="b"/>
            <a:r>
              <a:rPr lang="es-MX" sz="1200" dirty="0" smtClean="0">
                <a:latin typeface="+mn-lt"/>
              </a:rPr>
              <a:t>Resultado de Ejercicios Anteriores</a:t>
            </a:r>
          </a:p>
        </p:txBody>
      </p:sp>
      <p:sp>
        <p:nvSpPr>
          <p:cNvPr id="13" name="12 CuadroTexto"/>
          <p:cNvSpPr txBox="1"/>
          <p:nvPr/>
        </p:nvSpPr>
        <p:spPr>
          <a:xfrm>
            <a:off x="915923" y="2679259"/>
            <a:ext cx="1503742" cy="461665"/>
          </a:xfrm>
          <a:prstGeom prst="rect">
            <a:avLst/>
          </a:prstGeom>
          <a:noFill/>
        </p:spPr>
        <p:txBody>
          <a:bodyPr wrap="square" rtlCol="0">
            <a:spAutoFit/>
          </a:bodyPr>
          <a:lstStyle/>
          <a:p>
            <a:pPr marL="228600" indent="-228600" algn="r" fontAlgn="b">
              <a:buAutoNum type="arabicParenR"/>
            </a:pPr>
            <a:r>
              <a:rPr lang="es-MX" sz="1200" dirty="0" smtClean="0">
                <a:latin typeface="+mn-lt"/>
              </a:rPr>
              <a:t>850</a:t>
            </a:r>
          </a:p>
          <a:p>
            <a:pPr marL="228600" indent="-228600" algn="ctr" fontAlgn="b">
              <a:buAutoNum type="arabicParenR"/>
            </a:pPr>
            <a:endParaRPr lang="es-MX" sz="1200" dirty="0">
              <a:latin typeface="+mn-lt"/>
            </a:endParaRPr>
          </a:p>
        </p:txBody>
      </p:sp>
      <p:sp>
        <p:nvSpPr>
          <p:cNvPr id="14" name="13 CuadroTexto"/>
          <p:cNvSpPr txBox="1"/>
          <p:nvPr/>
        </p:nvSpPr>
        <p:spPr>
          <a:xfrm>
            <a:off x="5411524" y="2656239"/>
            <a:ext cx="1503742" cy="461665"/>
          </a:xfrm>
          <a:prstGeom prst="rect">
            <a:avLst/>
          </a:prstGeom>
          <a:noFill/>
        </p:spPr>
        <p:txBody>
          <a:bodyPr wrap="square" rtlCol="0">
            <a:spAutoFit/>
          </a:bodyPr>
          <a:lstStyle/>
          <a:p>
            <a:pPr marL="228600" indent="-228600" fontAlgn="b"/>
            <a:r>
              <a:rPr lang="es-MX" sz="1200" dirty="0" smtClean="0">
                <a:latin typeface="+mn-lt"/>
              </a:rPr>
              <a:t>850   (1</a:t>
            </a:r>
          </a:p>
          <a:p>
            <a:pPr marL="228600" indent="-228600" fontAlgn="b">
              <a:buAutoNum type="arabicParenR"/>
            </a:pPr>
            <a:endParaRPr lang="es-MX" sz="1200" dirty="0">
              <a:latin typeface="+mn-lt"/>
            </a:endParaRPr>
          </a:p>
        </p:txBody>
      </p:sp>
      <p:sp>
        <p:nvSpPr>
          <p:cNvPr id="16" name="15 CuadroTexto"/>
          <p:cNvSpPr txBox="1"/>
          <p:nvPr/>
        </p:nvSpPr>
        <p:spPr>
          <a:xfrm>
            <a:off x="204716" y="3646029"/>
            <a:ext cx="807947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2000" dirty="0" smtClean="0"/>
              <a:t>2.- Por valuación de perito se determina que el valor del terreno registrado en el punto anterior es de $950.</a:t>
            </a:r>
          </a:p>
          <a:p>
            <a:pPr algn="just"/>
            <a:endParaRPr lang="es-MX" sz="2000" dirty="0" smtClean="0">
              <a:solidFill>
                <a:schemeClr val="tx2">
                  <a:lumMod val="50000"/>
                </a:schemeClr>
              </a:solidFill>
              <a:latin typeface="+mn-lt"/>
              <a:ea typeface="Times New Roman" pitchFamily="18" charset="0"/>
            </a:endParaRPr>
          </a:p>
        </p:txBody>
      </p:sp>
      <p:grpSp>
        <p:nvGrpSpPr>
          <p:cNvPr id="5" name="49 Grupo"/>
          <p:cNvGrpSpPr/>
          <p:nvPr/>
        </p:nvGrpSpPr>
        <p:grpSpPr>
          <a:xfrm>
            <a:off x="1437512" y="5608665"/>
            <a:ext cx="2085014" cy="955910"/>
            <a:chOff x="3563888" y="1700808"/>
            <a:chExt cx="1584176" cy="864096"/>
          </a:xfrm>
        </p:grpSpPr>
        <p:cxnSp>
          <p:nvCxnSpPr>
            <p:cNvPr id="18" name="17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49 Grupo"/>
          <p:cNvGrpSpPr/>
          <p:nvPr/>
        </p:nvGrpSpPr>
        <p:grpSpPr>
          <a:xfrm>
            <a:off x="4400351" y="5572809"/>
            <a:ext cx="2107422" cy="1019061"/>
            <a:chOff x="3563888" y="1700808"/>
            <a:chExt cx="1584176" cy="864096"/>
          </a:xfrm>
        </p:grpSpPr>
        <p:cxnSp>
          <p:nvCxnSpPr>
            <p:cNvPr id="21" name="20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3" name="22 CuadroTexto"/>
          <p:cNvSpPr txBox="1"/>
          <p:nvPr/>
        </p:nvSpPr>
        <p:spPr>
          <a:xfrm>
            <a:off x="1557103" y="5098102"/>
            <a:ext cx="1872208" cy="461665"/>
          </a:xfrm>
          <a:prstGeom prst="rect">
            <a:avLst/>
          </a:prstGeom>
          <a:noFill/>
        </p:spPr>
        <p:txBody>
          <a:bodyPr wrap="square" rtlCol="0">
            <a:spAutoFit/>
          </a:bodyPr>
          <a:lstStyle/>
          <a:p>
            <a:pPr algn="ctr" fontAlgn="b"/>
            <a:r>
              <a:rPr lang="es-MX" sz="1200" dirty="0" smtClean="0">
                <a:latin typeface="+mn-lt"/>
              </a:rPr>
              <a:t>1.2.3.1</a:t>
            </a:r>
          </a:p>
          <a:p>
            <a:pPr algn="ctr" fontAlgn="b"/>
            <a:r>
              <a:rPr lang="es-MX" sz="1200" dirty="0" smtClean="0">
                <a:latin typeface="+mn-lt"/>
              </a:rPr>
              <a:t>Terrenos</a:t>
            </a:r>
            <a:endParaRPr lang="es-MX" sz="1200" dirty="0">
              <a:latin typeface="+mn-lt"/>
            </a:endParaRPr>
          </a:p>
        </p:txBody>
      </p:sp>
      <p:sp>
        <p:nvSpPr>
          <p:cNvPr id="24" name="23 CuadroTexto"/>
          <p:cNvSpPr txBox="1"/>
          <p:nvPr/>
        </p:nvSpPr>
        <p:spPr>
          <a:xfrm>
            <a:off x="4519939" y="4594505"/>
            <a:ext cx="1934045" cy="1015663"/>
          </a:xfrm>
          <a:prstGeom prst="rect">
            <a:avLst/>
          </a:prstGeom>
          <a:noFill/>
        </p:spPr>
        <p:txBody>
          <a:bodyPr wrap="square" rtlCol="0">
            <a:spAutoFit/>
          </a:bodyPr>
          <a:lstStyle/>
          <a:p>
            <a:pPr algn="ctr"/>
            <a:r>
              <a:rPr lang="es-MX" sz="1200" dirty="0" smtClean="0"/>
              <a:t>3.2.3.1</a:t>
            </a:r>
          </a:p>
          <a:p>
            <a:pPr algn="ctr"/>
            <a:r>
              <a:rPr lang="es-MX" sz="1200" dirty="0" smtClean="0"/>
              <a:t>Revalúo de Bienes  Inmuebles</a:t>
            </a:r>
          </a:p>
          <a:p>
            <a:pPr algn="ctr"/>
            <a:r>
              <a:rPr lang="es-MX" sz="1200" dirty="0" smtClean="0"/>
              <a:t>(3231-X) Plusvalía  Terreno</a:t>
            </a:r>
            <a:endParaRPr lang="es-MX" sz="1200" dirty="0"/>
          </a:p>
        </p:txBody>
      </p:sp>
      <p:sp>
        <p:nvSpPr>
          <p:cNvPr id="25" name="24 CuadroTexto"/>
          <p:cNvSpPr txBox="1"/>
          <p:nvPr/>
        </p:nvSpPr>
        <p:spPr>
          <a:xfrm>
            <a:off x="929571" y="5613576"/>
            <a:ext cx="1503742" cy="461665"/>
          </a:xfrm>
          <a:prstGeom prst="rect">
            <a:avLst/>
          </a:prstGeom>
          <a:noFill/>
        </p:spPr>
        <p:txBody>
          <a:bodyPr wrap="square" rtlCol="0">
            <a:spAutoFit/>
          </a:bodyPr>
          <a:lstStyle/>
          <a:p>
            <a:pPr marL="228600" indent="-228600" algn="r" fontAlgn="b"/>
            <a:r>
              <a:rPr lang="es-MX" sz="1200" dirty="0" smtClean="0">
                <a:latin typeface="+mn-lt"/>
              </a:rPr>
              <a:t>2)      100</a:t>
            </a:r>
          </a:p>
          <a:p>
            <a:pPr marL="228600" indent="-228600" algn="ctr" fontAlgn="b">
              <a:buAutoNum type="arabicParenR"/>
            </a:pPr>
            <a:endParaRPr lang="es-MX" sz="1200" dirty="0">
              <a:latin typeface="+mn-lt"/>
            </a:endParaRPr>
          </a:p>
        </p:txBody>
      </p:sp>
      <p:sp>
        <p:nvSpPr>
          <p:cNvPr id="26" name="25 CuadroTexto"/>
          <p:cNvSpPr txBox="1"/>
          <p:nvPr/>
        </p:nvSpPr>
        <p:spPr>
          <a:xfrm>
            <a:off x="5438820" y="5631503"/>
            <a:ext cx="1503742" cy="461665"/>
          </a:xfrm>
          <a:prstGeom prst="rect">
            <a:avLst/>
          </a:prstGeom>
          <a:noFill/>
        </p:spPr>
        <p:txBody>
          <a:bodyPr wrap="square" rtlCol="0">
            <a:spAutoFit/>
          </a:bodyPr>
          <a:lstStyle/>
          <a:p>
            <a:pPr marL="228600" indent="-228600" fontAlgn="b"/>
            <a:r>
              <a:rPr lang="es-MX" sz="1200" dirty="0" smtClean="0">
                <a:latin typeface="+mn-lt"/>
              </a:rPr>
              <a:t>100    (2</a:t>
            </a:r>
          </a:p>
          <a:p>
            <a:pPr marL="228600" indent="-228600"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2000"/>
                                        <p:tgtEl>
                                          <p:spTgt spid="12">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1" end="1"/>
                                            </p:txEl>
                                          </p:spTgt>
                                        </p:tgtEl>
                                        <p:attrNameLst>
                                          <p:attrName>style.visibility</p:attrName>
                                        </p:attrNameLst>
                                      </p:cBhvr>
                                      <p:to>
                                        <p:strVal val="visible"/>
                                      </p:to>
                                    </p:set>
                                    <p:animEffect transition="in" filter="fade">
                                      <p:cBhvr>
                                        <p:cTn id="30" dur="2000"/>
                                        <p:tgtEl>
                                          <p:spTgt spid="12">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2000"/>
                                        <p:tgtEl>
                                          <p:spTgt spid="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fade">
                                      <p:cBhvr>
                                        <p:cTn id="40" dur="2000"/>
                                        <p:tgtEl>
                                          <p:spTgt spid="1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2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visible"/>
                                      </p:to>
                                    </p:set>
                                    <p:animEffect transition="in" filter="fade">
                                      <p:cBhvr>
                                        <p:cTn id="55" dur="2000"/>
                                        <p:tgtEl>
                                          <p:spTgt spid="2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3">
                                            <p:txEl>
                                              <p:pRg st="1" end="1"/>
                                            </p:txEl>
                                          </p:spTgt>
                                        </p:tgtEl>
                                        <p:attrNameLst>
                                          <p:attrName>style.visibility</p:attrName>
                                        </p:attrNameLst>
                                      </p:cBhvr>
                                      <p:to>
                                        <p:strVal val="visible"/>
                                      </p:to>
                                    </p:set>
                                    <p:animEffect transition="in" filter="fade">
                                      <p:cBhvr>
                                        <p:cTn id="60" dur="2000"/>
                                        <p:tgtEl>
                                          <p:spTgt spid="23">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xEl>
                                              <p:pRg st="0" end="0"/>
                                            </p:txEl>
                                          </p:spTgt>
                                        </p:tgtEl>
                                        <p:attrNameLst>
                                          <p:attrName>style.visibility</p:attrName>
                                        </p:attrNameLst>
                                      </p:cBhvr>
                                      <p:to>
                                        <p:strVal val="visible"/>
                                      </p:to>
                                    </p:set>
                                    <p:animEffect transition="in" filter="fade">
                                      <p:cBhvr>
                                        <p:cTn id="65" dur="2000"/>
                                        <p:tgtEl>
                                          <p:spTgt spid="24">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24">
                                            <p:txEl>
                                              <p:pRg st="1" end="1"/>
                                            </p:txEl>
                                          </p:spTgt>
                                        </p:tgtEl>
                                        <p:attrNameLst>
                                          <p:attrName>style.visibility</p:attrName>
                                        </p:attrNameLst>
                                      </p:cBhvr>
                                      <p:to>
                                        <p:strVal val="visible"/>
                                      </p:to>
                                    </p:set>
                                    <p:animEffect transition="in" filter="fade">
                                      <p:cBhvr>
                                        <p:cTn id="70" dur="2000"/>
                                        <p:tgtEl>
                                          <p:spTgt spid="24">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4">
                                            <p:txEl>
                                              <p:pRg st="2" end="2"/>
                                            </p:txEl>
                                          </p:spTgt>
                                        </p:tgtEl>
                                        <p:attrNameLst>
                                          <p:attrName>style.visibility</p:attrName>
                                        </p:attrNameLst>
                                      </p:cBhvr>
                                      <p:to>
                                        <p:strVal val="visible"/>
                                      </p:to>
                                    </p:set>
                                    <p:animEffect transition="in" filter="fade">
                                      <p:cBhvr>
                                        <p:cTn id="75" dur="2000"/>
                                        <p:tgtEl>
                                          <p:spTgt spid="24">
                                            <p:txEl>
                                              <p:pRg st="2" end="2"/>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5">
                                            <p:txEl>
                                              <p:pRg st="0" end="0"/>
                                            </p:txEl>
                                          </p:spTgt>
                                        </p:tgtEl>
                                        <p:attrNameLst>
                                          <p:attrName>style.visibility</p:attrName>
                                        </p:attrNameLst>
                                      </p:cBhvr>
                                      <p:to>
                                        <p:strVal val="visible"/>
                                      </p:to>
                                    </p:set>
                                    <p:animEffect transition="in" filter="fade">
                                      <p:cBhvr>
                                        <p:cTn id="80" dur="2000"/>
                                        <p:tgtEl>
                                          <p:spTgt spid="25">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26">
                                            <p:txEl>
                                              <p:pRg st="0" end="0"/>
                                            </p:txEl>
                                          </p:spTgt>
                                        </p:tgtEl>
                                        <p:attrNameLst>
                                          <p:attrName>style.visibility</p:attrName>
                                        </p:attrNameLst>
                                      </p:cBhvr>
                                      <p:to>
                                        <p:strVal val="visible"/>
                                      </p:to>
                                    </p:set>
                                    <p:animEffect transition="in" filter="fade">
                                      <p:cBhvr>
                                        <p:cTn id="85" dur="2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P spid="23" grpId="0" build="allAtOnce"/>
      <p:bldP spid="24" grpId="0" build="allAtOnce"/>
      <p:bldP spid="25" grpId="0" build="allAtOnce"/>
      <p:bldP spid="26" grpId="0" build="allAtOnce"/>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74812" y="457195"/>
            <a:ext cx="7893423"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2000" dirty="0" smtClean="0"/>
              <a:t>3.- Calcular y registrar la depreciación del ejercicio fiscal de un edificio no habitacional que vale $400, y que se estima una vida útil de 30 años.</a:t>
            </a:r>
          </a:p>
          <a:p>
            <a:pPr algn="just"/>
            <a:endParaRPr lang="es-MX" sz="2000" dirty="0" smtClean="0"/>
          </a:p>
          <a:p>
            <a:pPr algn="just"/>
            <a:r>
              <a:rPr lang="es-MX" sz="2000" dirty="0" smtClean="0"/>
              <a:t>Cálculo de la Depreciación anual:	 $ 13.33</a:t>
            </a:r>
          </a:p>
          <a:p>
            <a:pPr algn="just"/>
            <a:endParaRPr lang="es-MX" sz="2000" dirty="0" smtClean="0">
              <a:solidFill>
                <a:schemeClr val="tx2">
                  <a:lumMod val="50000"/>
                </a:schemeClr>
              </a:solidFill>
              <a:latin typeface="+mn-lt"/>
              <a:ea typeface="Times New Roman" pitchFamily="18" charset="0"/>
            </a:endParaRPr>
          </a:p>
        </p:txBody>
      </p:sp>
      <p:grpSp>
        <p:nvGrpSpPr>
          <p:cNvPr id="2" name="49 Grupo"/>
          <p:cNvGrpSpPr/>
          <p:nvPr/>
        </p:nvGrpSpPr>
        <p:grpSpPr>
          <a:xfrm>
            <a:off x="1478456" y="5303766"/>
            <a:ext cx="2085014" cy="1231494"/>
            <a:chOff x="3563888" y="1700808"/>
            <a:chExt cx="1584176" cy="864096"/>
          </a:xfrm>
        </p:grpSpPr>
        <p:cxnSp>
          <p:nvCxnSpPr>
            <p:cNvPr id="6" name="5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49 Grupo"/>
          <p:cNvGrpSpPr/>
          <p:nvPr/>
        </p:nvGrpSpPr>
        <p:grpSpPr>
          <a:xfrm>
            <a:off x="4441295" y="5267910"/>
            <a:ext cx="2107422" cy="1267350"/>
            <a:chOff x="3563888" y="1700808"/>
            <a:chExt cx="1584176" cy="864096"/>
          </a:xfrm>
        </p:grpSpPr>
        <p:cxnSp>
          <p:nvCxnSpPr>
            <p:cNvPr id="9" name="8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10 CuadroTexto"/>
          <p:cNvSpPr txBox="1"/>
          <p:nvPr/>
        </p:nvSpPr>
        <p:spPr>
          <a:xfrm>
            <a:off x="1624941" y="4241874"/>
            <a:ext cx="1872208" cy="1015663"/>
          </a:xfrm>
          <a:prstGeom prst="rect">
            <a:avLst/>
          </a:prstGeom>
          <a:noFill/>
        </p:spPr>
        <p:txBody>
          <a:bodyPr wrap="square" rtlCol="0">
            <a:spAutoFit/>
          </a:bodyPr>
          <a:lstStyle/>
          <a:p>
            <a:pPr algn="ctr"/>
            <a:r>
              <a:rPr lang="es-MX" sz="1200" dirty="0" smtClean="0"/>
              <a:t>5.5.1.3</a:t>
            </a:r>
          </a:p>
          <a:p>
            <a:pPr algn="ctr"/>
            <a:r>
              <a:rPr lang="es-MX" sz="1200" dirty="0" smtClean="0"/>
              <a:t>Depreciación de Bienes</a:t>
            </a:r>
          </a:p>
          <a:p>
            <a:pPr algn="ctr"/>
            <a:r>
              <a:rPr lang="es-MX" sz="1200" dirty="0" smtClean="0"/>
              <a:t>Inmuebles</a:t>
            </a:r>
          </a:p>
          <a:p>
            <a:pPr algn="ctr"/>
            <a:r>
              <a:rPr lang="es-MX" sz="1200" dirty="0" smtClean="0"/>
              <a:t>(5513-X) Edificios No</a:t>
            </a:r>
          </a:p>
          <a:p>
            <a:pPr algn="ctr"/>
            <a:r>
              <a:rPr lang="es-MX" sz="1200" dirty="0" smtClean="0"/>
              <a:t>Habitacionales</a:t>
            </a:r>
            <a:endParaRPr lang="es-MX" sz="1200" dirty="0"/>
          </a:p>
        </p:txBody>
      </p:sp>
      <p:sp>
        <p:nvSpPr>
          <p:cNvPr id="12" name="11 CuadroTexto"/>
          <p:cNvSpPr txBox="1"/>
          <p:nvPr/>
        </p:nvSpPr>
        <p:spPr>
          <a:xfrm>
            <a:off x="4560883" y="4289606"/>
            <a:ext cx="1934045" cy="1015663"/>
          </a:xfrm>
          <a:prstGeom prst="rect">
            <a:avLst/>
          </a:prstGeom>
          <a:noFill/>
        </p:spPr>
        <p:txBody>
          <a:bodyPr wrap="square" rtlCol="0">
            <a:spAutoFit/>
          </a:bodyPr>
          <a:lstStyle/>
          <a:p>
            <a:pPr algn="ctr"/>
            <a:r>
              <a:rPr lang="es-MX" sz="1200" dirty="0" smtClean="0"/>
              <a:t>1.2.6.1</a:t>
            </a:r>
          </a:p>
          <a:p>
            <a:pPr algn="ctr"/>
            <a:r>
              <a:rPr lang="es-MX" sz="1200" dirty="0" smtClean="0"/>
              <a:t>Depreciación Acumulada</a:t>
            </a:r>
          </a:p>
          <a:p>
            <a:pPr algn="ctr"/>
            <a:r>
              <a:rPr lang="es-MX" sz="1200" dirty="0" smtClean="0"/>
              <a:t>de Bienes Inmuebles</a:t>
            </a:r>
          </a:p>
          <a:p>
            <a:pPr algn="ctr"/>
            <a:r>
              <a:rPr lang="es-MX" sz="1200" dirty="0" smtClean="0"/>
              <a:t>(1261-X) Edificios No</a:t>
            </a:r>
          </a:p>
          <a:p>
            <a:pPr algn="ctr"/>
            <a:r>
              <a:rPr lang="es-MX" sz="1200" dirty="0" smtClean="0"/>
              <a:t>Habitacionales</a:t>
            </a:r>
            <a:endParaRPr lang="es-MX" sz="1200" dirty="0"/>
          </a:p>
        </p:txBody>
      </p:sp>
      <p:sp>
        <p:nvSpPr>
          <p:cNvPr id="13" name="12 CuadroTexto"/>
          <p:cNvSpPr txBox="1"/>
          <p:nvPr/>
        </p:nvSpPr>
        <p:spPr>
          <a:xfrm>
            <a:off x="970515" y="5308677"/>
            <a:ext cx="1503742" cy="461665"/>
          </a:xfrm>
          <a:prstGeom prst="rect">
            <a:avLst/>
          </a:prstGeom>
          <a:noFill/>
        </p:spPr>
        <p:txBody>
          <a:bodyPr wrap="square" rtlCol="0">
            <a:spAutoFit/>
          </a:bodyPr>
          <a:lstStyle/>
          <a:p>
            <a:pPr marL="228600" indent="-228600" algn="r" fontAlgn="b"/>
            <a:r>
              <a:rPr lang="es-MX" sz="1200" dirty="0" smtClean="0">
                <a:latin typeface="+mn-lt"/>
              </a:rPr>
              <a:t>3)      13.33</a:t>
            </a:r>
          </a:p>
          <a:p>
            <a:pPr marL="228600" indent="-228600" algn="ctr" fontAlgn="b">
              <a:buAutoNum type="arabicParenR"/>
            </a:pPr>
            <a:endParaRPr lang="es-MX" sz="1200" dirty="0">
              <a:latin typeface="+mn-lt"/>
            </a:endParaRPr>
          </a:p>
        </p:txBody>
      </p:sp>
      <p:sp>
        <p:nvSpPr>
          <p:cNvPr id="14" name="13 CuadroTexto"/>
          <p:cNvSpPr txBox="1"/>
          <p:nvPr/>
        </p:nvSpPr>
        <p:spPr>
          <a:xfrm>
            <a:off x="5479764" y="5326604"/>
            <a:ext cx="1503742" cy="461665"/>
          </a:xfrm>
          <a:prstGeom prst="rect">
            <a:avLst/>
          </a:prstGeom>
          <a:noFill/>
        </p:spPr>
        <p:txBody>
          <a:bodyPr wrap="square" rtlCol="0">
            <a:spAutoFit/>
          </a:bodyPr>
          <a:lstStyle/>
          <a:p>
            <a:pPr marL="228600" indent="-228600" fontAlgn="b"/>
            <a:r>
              <a:rPr lang="es-MX" sz="1200" dirty="0" smtClean="0">
                <a:latin typeface="+mn-lt"/>
              </a:rPr>
              <a:t>13.33    (3</a:t>
            </a:r>
          </a:p>
          <a:p>
            <a:pPr marL="228600" indent="-228600" fontAlgn="b">
              <a:buAutoNum type="arabicParenR"/>
            </a:pPr>
            <a:endParaRPr lang="es-MX" sz="1200" dirty="0">
              <a:latin typeface="+mn-lt"/>
            </a:endParaRPr>
          </a:p>
        </p:txBody>
      </p:sp>
      <p:sp>
        <p:nvSpPr>
          <p:cNvPr id="15" name="14 CuadroTexto"/>
          <p:cNvSpPr txBox="1"/>
          <p:nvPr/>
        </p:nvSpPr>
        <p:spPr>
          <a:xfrm>
            <a:off x="161367" y="2823880"/>
            <a:ext cx="7301753" cy="830997"/>
          </a:xfrm>
          <a:prstGeom prst="rect">
            <a:avLst/>
          </a:prstGeom>
          <a:noFill/>
        </p:spPr>
        <p:txBody>
          <a:bodyPr wrap="square" rtlCol="0">
            <a:spAutoFit/>
          </a:bodyPr>
          <a:lstStyle/>
          <a:p>
            <a:r>
              <a:rPr lang="es-MX" sz="1600" dirty="0" err="1" smtClean="0"/>
              <a:t>Dep</a:t>
            </a:r>
            <a:r>
              <a:rPr lang="es-MX" sz="1600" dirty="0" smtClean="0"/>
              <a:t>. </a:t>
            </a:r>
            <a:r>
              <a:rPr lang="es-MX" sz="1600" dirty="0" err="1" smtClean="0"/>
              <a:t>Acum</a:t>
            </a:r>
            <a:r>
              <a:rPr lang="es-MX" sz="1600" dirty="0" smtClean="0"/>
              <a:t> =        </a:t>
            </a:r>
            <a:r>
              <a:rPr lang="es-MX" sz="1600" u="sng" dirty="0" smtClean="0"/>
              <a:t>Costo de Adquisición – Valor de Desecho </a:t>
            </a:r>
            <a:r>
              <a:rPr lang="es-MX" sz="1600" dirty="0" err="1" smtClean="0"/>
              <a:t>Dep</a:t>
            </a:r>
            <a:r>
              <a:rPr lang="es-MX" sz="1600" dirty="0" smtClean="0"/>
              <a:t> =</a:t>
            </a:r>
          </a:p>
          <a:p>
            <a:r>
              <a:rPr lang="es-MX" sz="1600" dirty="0" smtClean="0"/>
              <a:t>			Años de Vida Útil</a:t>
            </a:r>
          </a:p>
          <a:p>
            <a:endParaRPr lang="es-MX" sz="1600" dirty="0"/>
          </a:p>
        </p:txBody>
      </p:sp>
      <p:graphicFrame>
        <p:nvGraphicFramePr>
          <p:cNvPr id="16" name="15 Tabla"/>
          <p:cNvGraphicFramePr>
            <a:graphicFrameLocks noGrp="1"/>
          </p:cNvGraphicFramePr>
          <p:nvPr/>
        </p:nvGraphicFramePr>
        <p:xfrm>
          <a:off x="6340287" y="2635625"/>
          <a:ext cx="1835523" cy="914400"/>
        </p:xfrm>
        <a:graphic>
          <a:graphicData uri="http://schemas.openxmlformats.org/drawingml/2006/table">
            <a:tbl>
              <a:tblPr/>
              <a:tblGrid>
                <a:gridCol w="888626"/>
                <a:gridCol w="946897"/>
              </a:tblGrid>
              <a:tr h="457200">
                <a:tc>
                  <a:txBody>
                    <a:bodyPr/>
                    <a:lstStyle/>
                    <a:p>
                      <a:pPr marL="93345" indent="-226695" algn="l">
                        <a:lnSpc>
                          <a:spcPts val="1800"/>
                        </a:lnSpc>
                        <a:spcAft>
                          <a:spcPts val="0"/>
                        </a:spcAft>
                      </a:pPr>
                      <a:r>
                        <a:rPr lang="es-MX" sz="1600" dirty="0">
                          <a:solidFill>
                            <a:srgbClr val="000000"/>
                          </a:solidFill>
                          <a:latin typeface="Arial"/>
                          <a:ea typeface="Times New Roman"/>
                          <a:cs typeface="Times New Roman"/>
                        </a:rPr>
                        <a:t>400 </a:t>
                      </a:r>
                      <a:r>
                        <a:rPr lang="es-MX" sz="1600" dirty="0" smtClean="0">
                          <a:solidFill>
                            <a:srgbClr val="000000"/>
                          </a:solidFill>
                          <a:latin typeface="Arial"/>
                          <a:ea typeface="Times New Roman"/>
                          <a:cs typeface="Times New Roman"/>
                        </a:rPr>
                        <a:t>– </a:t>
                      </a:r>
                      <a:r>
                        <a:rPr lang="es-MX" sz="1600" dirty="0">
                          <a:solidFill>
                            <a:srgbClr val="000000"/>
                          </a:solidFill>
                          <a:latin typeface="Arial"/>
                          <a:ea typeface="Times New Roman"/>
                          <a:cs typeface="Times New Roman"/>
                        </a:rPr>
                        <a:t>0</a:t>
                      </a:r>
                      <a:endParaRPr lang="es-MX" sz="20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93345" indent="-226695" algn="l">
                        <a:lnSpc>
                          <a:spcPts val="1800"/>
                        </a:lnSpc>
                        <a:spcAft>
                          <a:spcPts val="0"/>
                        </a:spcAft>
                      </a:pPr>
                      <a:r>
                        <a:rPr lang="es-MX" sz="1600" dirty="0">
                          <a:solidFill>
                            <a:srgbClr val="000000"/>
                          </a:solidFill>
                          <a:latin typeface="Arial"/>
                          <a:ea typeface="Times New Roman"/>
                          <a:cs typeface="Times New Roman"/>
                        </a:rPr>
                        <a:t>= 13.33</a:t>
                      </a:r>
                      <a:endParaRPr lang="es-MX" sz="2000" dirty="0">
                        <a:latin typeface="Calibri"/>
                        <a:ea typeface="Calibri"/>
                        <a:cs typeface="Times New Roman"/>
                      </a:endParaRPr>
                    </a:p>
                  </a:txBody>
                  <a:tcPr marL="44450" marR="44450" marT="0" marB="0" anchor="b">
                    <a:lnL>
                      <a:noFill/>
                    </a:lnL>
                    <a:lnR>
                      <a:noFill/>
                    </a:lnR>
                    <a:lnT>
                      <a:noFill/>
                    </a:lnT>
                    <a:lnB>
                      <a:noFill/>
                    </a:lnB>
                  </a:tcPr>
                </a:tc>
              </a:tr>
              <a:tr h="457200">
                <a:tc>
                  <a:txBody>
                    <a:bodyPr/>
                    <a:lstStyle/>
                    <a:p>
                      <a:pPr marL="93345" indent="-226695" algn="ctr">
                        <a:lnSpc>
                          <a:spcPts val="1800"/>
                        </a:lnSpc>
                        <a:spcAft>
                          <a:spcPts val="0"/>
                        </a:spcAft>
                      </a:pPr>
                      <a:r>
                        <a:rPr lang="es-MX" sz="1600" dirty="0">
                          <a:solidFill>
                            <a:srgbClr val="000000"/>
                          </a:solidFill>
                          <a:latin typeface="Arial"/>
                          <a:ea typeface="Times New Roman"/>
                          <a:cs typeface="Times New Roman"/>
                        </a:rPr>
                        <a:t>30</a:t>
                      </a:r>
                      <a:endParaRPr lang="es-MX" sz="20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226695" algn="r">
                        <a:lnSpc>
                          <a:spcPts val="1800"/>
                        </a:lnSpc>
                      </a:pPr>
                      <a:endParaRPr lang="es-MX" sz="2000" dirty="0">
                        <a:latin typeface="Calibri"/>
                        <a:ea typeface="Times New Roman"/>
                      </a:endParaRPr>
                    </a:p>
                  </a:txBody>
                  <a:tcPr marL="44450" marR="44450" marT="0" marB="0" anchor="b">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2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20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20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20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fade">
                                      <p:cBhvr>
                                        <p:cTn id="47" dur="20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2000"/>
                                        <p:tgtEl>
                                          <p:spTgt spid="1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animEffect transition="in" filter="fade">
                                      <p:cBhvr>
                                        <p:cTn id="57" dur="2000"/>
                                        <p:tgtEl>
                                          <p:spTgt spid="1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xEl>
                                              <p:pRg st="4" end="4"/>
                                            </p:txEl>
                                          </p:spTgt>
                                        </p:tgtEl>
                                        <p:attrNameLst>
                                          <p:attrName>style.visibility</p:attrName>
                                        </p:attrNameLst>
                                      </p:cBhvr>
                                      <p:to>
                                        <p:strVal val="visible"/>
                                      </p:to>
                                    </p:set>
                                    <p:animEffect transition="in" filter="fade">
                                      <p:cBhvr>
                                        <p:cTn id="62" dur="2000"/>
                                        <p:tgtEl>
                                          <p:spTgt spid="1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fade">
                                      <p:cBhvr>
                                        <p:cTn id="67" dur="20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xEl>
                                              <p:pRg st="0" end="0"/>
                                            </p:txEl>
                                          </p:spTgt>
                                        </p:tgtEl>
                                        <p:attrNameLst>
                                          <p:attrName>style.visibility</p:attrName>
                                        </p:attrNameLst>
                                      </p:cBhvr>
                                      <p:to>
                                        <p:strVal val="visible"/>
                                      </p:to>
                                    </p:set>
                                    <p:animEffect transition="in" filter="fade">
                                      <p:cBhvr>
                                        <p:cTn id="7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81888" y="657636"/>
            <a:ext cx="798394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2400" dirty="0" smtClean="0"/>
              <a:t>4.- Se otorga en comodato al DIF, un automóvil con valor de $40.</a:t>
            </a:r>
          </a:p>
          <a:p>
            <a:pPr algn="just"/>
            <a:endParaRPr lang="es-MX" sz="2400" dirty="0" smtClean="0">
              <a:solidFill>
                <a:schemeClr val="tx2">
                  <a:lumMod val="50000"/>
                </a:schemeClr>
              </a:solidFill>
              <a:latin typeface="+mn-lt"/>
              <a:ea typeface="Times New Roman" pitchFamily="18" charset="0"/>
            </a:endParaRPr>
          </a:p>
        </p:txBody>
      </p:sp>
      <p:grpSp>
        <p:nvGrpSpPr>
          <p:cNvPr id="2" name="49 Grupo"/>
          <p:cNvGrpSpPr/>
          <p:nvPr/>
        </p:nvGrpSpPr>
        <p:grpSpPr>
          <a:xfrm>
            <a:off x="1341976" y="3274857"/>
            <a:ext cx="2085014" cy="683001"/>
            <a:chOff x="3563888" y="1700808"/>
            <a:chExt cx="1584176" cy="864096"/>
          </a:xfrm>
        </p:grpSpPr>
        <p:cxnSp>
          <p:nvCxnSpPr>
            <p:cNvPr id="6" name="5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49 Grupo"/>
          <p:cNvGrpSpPr/>
          <p:nvPr/>
        </p:nvGrpSpPr>
        <p:grpSpPr>
          <a:xfrm>
            <a:off x="4304815" y="3239001"/>
            <a:ext cx="2107422" cy="705209"/>
            <a:chOff x="3563888" y="1700808"/>
            <a:chExt cx="1584176" cy="864096"/>
          </a:xfrm>
        </p:grpSpPr>
        <p:cxnSp>
          <p:nvCxnSpPr>
            <p:cNvPr id="9" name="8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10 CuadroTexto"/>
          <p:cNvSpPr txBox="1"/>
          <p:nvPr/>
        </p:nvSpPr>
        <p:spPr>
          <a:xfrm>
            <a:off x="1285460" y="2245283"/>
            <a:ext cx="2186609" cy="1015663"/>
          </a:xfrm>
          <a:prstGeom prst="rect">
            <a:avLst/>
          </a:prstGeom>
          <a:noFill/>
        </p:spPr>
        <p:txBody>
          <a:bodyPr wrap="square" rtlCol="0">
            <a:spAutoFit/>
          </a:bodyPr>
          <a:lstStyle/>
          <a:p>
            <a:pPr algn="ctr"/>
            <a:r>
              <a:rPr lang="es-MX" sz="1200" dirty="0" smtClean="0"/>
              <a:t>1.2.9.3</a:t>
            </a:r>
          </a:p>
          <a:p>
            <a:pPr algn="ctr"/>
            <a:r>
              <a:rPr lang="es-MX" sz="1200" dirty="0" smtClean="0"/>
              <a:t>Bienes en Comodato</a:t>
            </a:r>
          </a:p>
          <a:p>
            <a:pPr algn="ctr"/>
            <a:r>
              <a:rPr lang="es-MX" sz="1200" dirty="0" smtClean="0"/>
              <a:t>(1293-1)</a:t>
            </a:r>
          </a:p>
          <a:p>
            <a:pPr algn="ctr"/>
            <a:r>
              <a:rPr lang="es-MX" sz="1200" dirty="0" smtClean="0"/>
              <a:t>Vehículos y equipo Terrestre</a:t>
            </a:r>
          </a:p>
          <a:p>
            <a:pPr algn="ctr"/>
            <a:r>
              <a:rPr lang="es-MX" sz="1200" dirty="0" smtClean="0"/>
              <a:t>Comodato</a:t>
            </a:r>
            <a:endParaRPr lang="es-MX" sz="1200" dirty="0"/>
          </a:p>
        </p:txBody>
      </p:sp>
      <p:sp>
        <p:nvSpPr>
          <p:cNvPr id="12" name="11 CuadroTexto"/>
          <p:cNvSpPr txBox="1"/>
          <p:nvPr/>
        </p:nvSpPr>
        <p:spPr>
          <a:xfrm>
            <a:off x="4427175" y="2570223"/>
            <a:ext cx="1872208" cy="646331"/>
          </a:xfrm>
          <a:prstGeom prst="rect">
            <a:avLst/>
          </a:prstGeom>
          <a:noFill/>
        </p:spPr>
        <p:txBody>
          <a:bodyPr wrap="square" rtlCol="0">
            <a:spAutoFit/>
          </a:bodyPr>
          <a:lstStyle/>
          <a:p>
            <a:pPr algn="ctr"/>
            <a:r>
              <a:rPr lang="es-MX" sz="1200" dirty="0" smtClean="0"/>
              <a:t>1.2.4.4.1</a:t>
            </a:r>
          </a:p>
          <a:p>
            <a:pPr algn="ctr"/>
            <a:r>
              <a:rPr lang="es-MX" sz="1200" dirty="0" smtClean="0"/>
              <a:t>Vehículos y Equipo</a:t>
            </a:r>
          </a:p>
          <a:p>
            <a:pPr algn="ctr"/>
            <a:r>
              <a:rPr lang="es-MX" sz="1200" dirty="0" smtClean="0"/>
              <a:t>Terrestre</a:t>
            </a:r>
            <a:endParaRPr lang="es-MX" sz="1200" dirty="0"/>
          </a:p>
        </p:txBody>
      </p:sp>
      <p:sp>
        <p:nvSpPr>
          <p:cNvPr id="13" name="12 CuadroTexto"/>
          <p:cNvSpPr txBox="1"/>
          <p:nvPr/>
        </p:nvSpPr>
        <p:spPr>
          <a:xfrm>
            <a:off x="847683" y="3320715"/>
            <a:ext cx="1503742" cy="461665"/>
          </a:xfrm>
          <a:prstGeom prst="rect">
            <a:avLst/>
          </a:prstGeom>
          <a:noFill/>
        </p:spPr>
        <p:txBody>
          <a:bodyPr wrap="square" rtlCol="0">
            <a:spAutoFit/>
          </a:bodyPr>
          <a:lstStyle/>
          <a:p>
            <a:pPr marL="228600" indent="-228600" algn="r" fontAlgn="b"/>
            <a:r>
              <a:rPr lang="es-MX" sz="1200" dirty="0" smtClean="0">
                <a:latin typeface="+mn-lt"/>
              </a:rPr>
              <a:t>4)        40</a:t>
            </a:r>
          </a:p>
          <a:p>
            <a:pPr marL="228600" indent="-228600" algn="ctr" fontAlgn="b">
              <a:buAutoNum type="arabicParenR"/>
            </a:pPr>
            <a:endParaRPr lang="es-MX" sz="1200" dirty="0">
              <a:latin typeface="+mn-lt"/>
            </a:endParaRPr>
          </a:p>
        </p:txBody>
      </p:sp>
      <p:sp>
        <p:nvSpPr>
          <p:cNvPr id="14" name="13 CuadroTexto"/>
          <p:cNvSpPr txBox="1"/>
          <p:nvPr/>
        </p:nvSpPr>
        <p:spPr>
          <a:xfrm>
            <a:off x="5343284" y="3297695"/>
            <a:ext cx="1503742" cy="461665"/>
          </a:xfrm>
          <a:prstGeom prst="rect">
            <a:avLst/>
          </a:prstGeom>
          <a:noFill/>
        </p:spPr>
        <p:txBody>
          <a:bodyPr wrap="square" rtlCol="0">
            <a:spAutoFit/>
          </a:bodyPr>
          <a:lstStyle/>
          <a:p>
            <a:pPr marL="228600" indent="-228600" fontAlgn="b"/>
            <a:r>
              <a:rPr lang="es-MX" sz="1200" dirty="0" smtClean="0">
                <a:latin typeface="+mn-lt"/>
              </a:rPr>
              <a:t>40        (4</a:t>
            </a:r>
          </a:p>
          <a:p>
            <a:pPr marL="228600" indent="-228600"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2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20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20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20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fade">
                                      <p:cBhvr>
                                        <p:cTn id="47" dur="20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2000"/>
                                        <p:tgtEl>
                                          <p:spTgt spid="1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fade">
                                      <p:cBhvr>
                                        <p:cTn id="57" dur="2000"/>
                                        <p:tgtEl>
                                          <p:spTgt spid="13">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fade">
                                      <p:cBhvr>
                                        <p:cTn id="6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08552" y="611082"/>
            <a:ext cx="7975275"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2000" dirty="0" smtClean="0"/>
              <a:t>5.-Un inmueble propiedad del ente público tiene los siguientes valores: terreno $300 edificio $500. Calcule y registre la depreciación del primer ejercicio, considerando una vida útil aplicable de 30 años.</a:t>
            </a:r>
          </a:p>
          <a:p>
            <a:pPr algn="just"/>
            <a:endParaRPr lang="es-MX" sz="2000" dirty="0" smtClean="0"/>
          </a:p>
          <a:p>
            <a:pPr algn="just"/>
            <a:r>
              <a:rPr lang="es-MX" sz="2000" dirty="0" smtClean="0"/>
              <a:t>Cálculo de la Depreciación anual:	 $ 16.66</a:t>
            </a:r>
            <a:endParaRPr lang="es-MX" sz="2000" dirty="0" smtClean="0">
              <a:solidFill>
                <a:schemeClr val="tx2">
                  <a:lumMod val="50000"/>
                </a:schemeClr>
              </a:solidFill>
              <a:latin typeface="+mn-lt"/>
              <a:ea typeface="Times New Roman" pitchFamily="18" charset="0"/>
            </a:endParaRPr>
          </a:p>
        </p:txBody>
      </p:sp>
      <p:grpSp>
        <p:nvGrpSpPr>
          <p:cNvPr id="2" name="49 Grupo"/>
          <p:cNvGrpSpPr/>
          <p:nvPr/>
        </p:nvGrpSpPr>
        <p:grpSpPr>
          <a:xfrm>
            <a:off x="1478456" y="5303766"/>
            <a:ext cx="2085014" cy="1231494"/>
            <a:chOff x="3563888" y="1700808"/>
            <a:chExt cx="1584176" cy="864096"/>
          </a:xfrm>
        </p:grpSpPr>
        <p:cxnSp>
          <p:nvCxnSpPr>
            <p:cNvPr id="6" name="5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49 Grupo"/>
          <p:cNvGrpSpPr/>
          <p:nvPr/>
        </p:nvGrpSpPr>
        <p:grpSpPr>
          <a:xfrm>
            <a:off x="4441295" y="5267910"/>
            <a:ext cx="2107422" cy="1267350"/>
            <a:chOff x="3563888" y="1700808"/>
            <a:chExt cx="1584176" cy="864096"/>
          </a:xfrm>
        </p:grpSpPr>
        <p:cxnSp>
          <p:nvCxnSpPr>
            <p:cNvPr id="9" name="8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1" name="10 CuadroTexto"/>
          <p:cNvSpPr txBox="1"/>
          <p:nvPr/>
        </p:nvSpPr>
        <p:spPr>
          <a:xfrm>
            <a:off x="1624941" y="4241874"/>
            <a:ext cx="1872208" cy="1015663"/>
          </a:xfrm>
          <a:prstGeom prst="rect">
            <a:avLst/>
          </a:prstGeom>
          <a:noFill/>
        </p:spPr>
        <p:txBody>
          <a:bodyPr wrap="square" rtlCol="0">
            <a:spAutoFit/>
          </a:bodyPr>
          <a:lstStyle/>
          <a:p>
            <a:pPr algn="ctr"/>
            <a:r>
              <a:rPr lang="es-MX" sz="1200" dirty="0" smtClean="0"/>
              <a:t>5.5.1.3</a:t>
            </a:r>
          </a:p>
          <a:p>
            <a:pPr algn="ctr"/>
            <a:r>
              <a:rPr lang="es-MX" sz="1200" dirty="0" smtClean="0"/>
              <a:t>Depreciación de Bienes</a:t>
            </a:r>
          </a:p>
          <a:p>
            <a:pPr algn="ctr"/>
            <a:r>
              <a:rPr lang="es-MX" sz="1200" dirty="0" smtClean="0"/>
              <a:t>Inmuebles</a:t>
            </a:r>
          </a:p>
          <a:p>
            <a:pPr algn="ctr"/>
            <a:r>
              <a:rPr lang="es-MX" sz="1200" dirty="0" smtClean="0"/>
              <a:t>(5513-X) Edificios No</a:t>
            </a:r>
          </a:p>
          <a:p>
            <a:pPr algn="ctr"/>
            <a:r>
              <a:rPr lang="es-MX" sz="1200" dirty="0" smtClean="0"/>
              <a:t>Habitacionales</a:t>
            </a:r>
            <a:endParaRPr lang="es-MX" sz="1200" dirty="0"/>
          </a:p>
        </p:txBody>
      </p:sp>
      <p:sp>
        <p:nvSpPr>
          <p:cNvPr id="12" name="11 CuadroTexto"/>
          <p:cNvSpPr txBox="1"/>
          <p:nvPr/>
        </p:nvSpPr>
        <p:spPr>
          <a:xfrm>
            <a:off x="4560883" y="4289606"/>
            <a:ext cx="1934045" cy="1015663"/>
          </a:xfrm>
          <a:prstGeom prst="rect">
            <a:avLst/>
          </a:prstGeom>
          <a:noFill/>
        </p:spPr>
        <p:txBody>
          <a:bodyPr wrap="square" rtlCol="0">
            <a:spAutoFit/>
          </a:bodyPr>
          <a:lstStyle/>
          <a:p>
            <a:pPr algn="ctr"/>
            <a:r>
              <a:rPr lang="es-MX" sz="1200" dirty="0" smtClean="0"/>
              <a:t>1.2.6.1</a:t>
            </a:r>
          </a:p>
          <a:p>
            <a:pPr algn="ctr"/>
            <a:r>
              <a:rPr lang="es-MX" sz="1200" dirty="0" smtClean="0"/>
              <a:t>Depreciación Acumulada</a:t>
            </a:r>
          </a:p>
          <a:p>
            <a:pPr algn="ctr"/>
            <a:r>
              <a:rPr lang="es-MX" sz="1200" dirty="0" smtClean="0"/>
              <a:t>de Bienes Inmuebles</a:t>
            </a:r>
          </a:p>
          <a:p>
            <a:pPr algn="ctr"/>
            <a:r>
              <a:rPr lang="es-MX" sz="1200" dirty="0" smtClean="0"/>
              <a:t>(1261-X) Edificios No</a:t>
            </a:r>
          </a:p>
          <a:p>
            <a:pPr algn="ctr"/>
            <a:r>
              <a:rPr lang="es-MX" sz="1200" dirty="0" smtClean="0"/>
              <a:t>Habitacionales</a:t>
            </a:r>
            <a:endParaRPr lang="es-MX" sz="1200" dirty="0"/>
          </a:p>
        </p:txBody>
      </p:sp>
      <p:sp>
        <p:nvSpPr>
          <p:cNvPr id="13" name="12 CuadroTexto"/>
          <p:cNvSpPr txBox="1"/>
          <p:nvPr/>
        </p:nvSpPr>
        <p:spPr>
          <a:xfrm>
            <a:off x="970515" y="5308677"/>
            <a:ext cx="1503742" cy="276999"/>
          </a:xfrm>
          <a:prstGeom prst="rect">
            <a:avLst/>
          </a:prstGeom>
          <a:noFill/>
        </p:spPr>
        <p:txBody>
          <a:bodyPr wrap="square" rtlCol="0">
            <a:spAutoFit/>
          </a:bodyPr>
          <a:lstStyle/>
          <a:p>
            <a:pPr marL="228600" indent="-228600" algn="r" fontAlgn="b"/>
            <a:r>
              <a:rPr lang="es-MX" sz="1200" dirty="0" smtClean="0">
                <a:latin typeface="+mn-lt"/>
              </a:rPr>
              <a:t>5)      16.66</a:t>
            </a:r>
            <a:endParaRPr lang="es-MX" sz="1200" dirty="0">
              <a:latin typeface="+mn-lt"/>
            </a:endParaRPr>
          </a:p>
        </p:txBody>
      </p:sp>
      <p:sp>
        <p:nvSpPr>
          <p:cNvPr id="14" name="13 CuadroTexto"/>
          <p:cNvSpPr txBox="1"/>
          <p:nvPr/>
        </p:nvSpPr>
        <p:spPr>
          <a:xfrm>
            <a:off x="5479764" y="5326604"/>
            <a:ext cx="1503742" cy="461665"/>
          </a:xfrm>
          <a:prstGeom prst="rect">
            <a:avLst/>
          </a:prstGeom>
          <a:noFill/>
        </p:spPr>
        <p:txBody>
          <a:bodyPr wrap="square" rtlCol="0">
            <a:spAutoFit/>
          </a:bodyPr>
          <a:lstStyle/>
          <a:p>
            <a:pPr marL="228600" indent="-228600" fontAlgn="b"/>
            <a:r>
              <a:rPr lang="es-MX" sz="1200" dirty="0" smtClean="0">
                <a:latin typeface="+mn-lt"/>
              </a:rPr>
              <a:t>16.66    (5</a:t>
            </a:r>
          </a:p>
          <a:p>
            <a:pPr marL="228600" indent="-228600" fontAlgn="b">
              <a:buAutoNum type="arabicParenR"/>
            </a:pPr>
            <a:endParaRPr lang="es-MX" sz="1200" dirty="0">
              <a:latin typeface="+mn-lt"/>
            </a:endParaRPr>
          </a:p>
        </p:txBody>
      </p:sp>
      <p:sp>
        <p:nvSpPr>
          <p:cNvPr id="15" name="14 CuadroTexto"/>
          <p:cNvSpPr txBox="1"/>
          <p:nvPr/>
        </p:nvSpPr>
        <p:spPr>
          <a:xfrm>
            <a:off x="161367" y="2823880"/>
            <a:ext cx="7301753" cy="830997"/>
          </a:xfrm>
          <a:prstGeom prst="rect">
            <a:avLst/>
          </a:prstGeom>
          <a:noFill/>
        </p:spPr>
        <p:txBody>
          <a:bodyPr wrap="square" rtlCol="0">
            <a:spAutoFit/>
          </a:bodyPr>
          <a:lstStyle/>
          <a:p>
            <a:r>
              <a:rPr lang="es-MX" sz="1600" dirty="0" err="1" smtClean="0"/>
              <a:t>Dep</a:t>
            </a:r>
            <a:r>
              <a:rPr lang="es-MX" sz="1600" dirty="0" smtClean="0"/>
              <a:t>. </a:t>
            </a:r>
            <a:r>
              <a:rPr lang="es-MX" sz="1600" dirty="0" err="1" smtClean="0"/>
              <a:t>Acum</a:t>
            </a:r>
            <a:r>
              <a:rPr lang="es-MX" sz="1600" dirty="0" smtClean="0"/>
              <a:t> =        </a:t>
            </a:r>
            <a:r>
              <a:rPr lang="es-MX" sz="1600" u="sng" dirty="0" smtClean="0"/>
              <a:t>Costo de Adquisición – Valor de Desecho </a:t>
            </a:r>
            <a:r>
              <a:rPr lang="es-MX" sz="1600" dirty="0" err="1" smtClean="0"/>
              <a:t>Dep</a:t>
            </a:r>
            <a:r>
              <a:rPr lang="es-MX" sz="1600" dirty="0" smtClean="0"/>
              <a:t> =</a:t>
            </a:r>
          </a:p>
          <a:p>
            <a:r>
              <a:rPr lang="es-MX" sz="1600" dirty="0" smtClean="0"/>
              <a:t>			Años de Vida Útil</a:t>
            </a:r>
          </a:p>
          <a:p>
            <a:endParaRPr lang="es-MX" sz="1600" dirty="0"/>
          </a:p>
        </p:txBody>
      </p:sp>
      <p:graphicFrame>
        <p:nvGraphicFramePr>
          <p:cNvPr id="16" name="15 Tabla"/>
          <p:cNvGraphicFramePr>
            <a:graphicFrameLocks noGrp="1"/>
          </p:cNvGraphicFramePr>
          <p:nvPr/>
        </p:nvGraphicFramePr>
        <p:xfrm>
          <a:off x="6340287" y="2635625"/>
          <a:ext cx="1835523" cy="914400"/>
        </p:xfrm>
        <a:graphic>
          <a:graphicData uri="http://schemas.openxmlformats.org/drawingml/2006/table">
            <a:tbl>
              <a:tblPr/>
              <a:tblGrid>
                <a:gridCol w="888626"/>
                <a:gridCol w="946897"/>
              </a:tblGrid>
              <a:tr h="457200">
                <a:tc>
                  <a:txBody>
                    <a:bodyPr/>
                    <a:lstStyle/>
                    <a:p>
                      <a:pPr marL="93345" indent="-226695" algn="l">
                        <a:lnSpc>
                          <a:spcPts val="1800"/>
                        </a:lnSpc>
                        <a:spcAft>
                          <a:spcPts val="0"/>
                        </a:spcAft>
                      </a:pPr>
                      <a:r>
                        <a:rPr lang="es-MX" sz="1600" dirty="0">
                          <a:solidFill>
                            <a:srgbClr val="000000"/>
                          </a:solidFill>
                          <a:latin typeface="Arial"/>
                          <a:ea typeface="Times New Roman"/>
                          <a:cs typeface="Times New Roman"/>
                        </a:rPr>
                        <a:t>5</a:t>
                      </a:r>
                      <a:r>
                        <a:rPr lang="es-MX" sz="1600" dirty="0" smtClean="0">
                          <a:solidFill>
                            <a:srgbClr val="000000"/>
                          </a:solidFill>
                          <a:latin typeface="Arial"/>
                          <a:ea typeface="Times New Roman"/>
                          <a:cs typeface="Times New Roman"/>
                        </a:rPr>
                        <a:t>00 – </a:t>
                      </a:r>
                      <a:r>
                        <a:rPr lang="es-MX" sz="1600" dirty="0">
                          <a:solidFill>
                            <a:srgbClr val="000000"/>
                          </a:solidFill>
                          <a:latin typeface="Arial"/>
                          <a:ea typeface="Times New Roman"/>
                          <a:cs typeface="Times New Roman"/>
                        </a:rPr>
                        <a:t>0</a:t>
                      </a:r>
                      <a:endParaRPr lang="es-MX" sz="2000" dirty="0">
                        <a:latin typeface="Calibri"/>
                        <a:ea typeface="Calibri"/>
                        <a:cs typeface="Times New Roman"/>
                      </a:endParaRPr>
                    </a:p>
                  </a:txBody>
                  <a:tcPr marL="44450" marR="4445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93345" indent="-226695" algn="l">
                        <a:lnSpc>
                          <a:spcPts val="1800"/>
                        </a:lnSpc>
                        <a:spcAft>
                          <a:spcPts val="0"/>
                        </a:spcAft>
                      </a:pPr>
                      <a:r>
                        <a:rPr lang="es-MX" sz="1600" dirty="0">
                          <a:solidFill>
                            <a:srgbClr val="000000"/>
                          </a:solidFill>
                          <a:latin typeface="Arial"/>
                          <a:ea typeface="Times New Roman"/>
                          <a:cs typeface="Times New Roman"/>
                        </a:rPr>
                        <a:t>= </a:t>
                      </a:r>
                      <a:r>
                        <a:rPr lang="es-MX" sz="1600" dirty="0" smtClean="0">
                          <a:solidFill>
                            <a:srgbClr val="000000"/>
                          </a:solidFill>
                          <a:latin typeface="Arial"/>
                          <a:ea typeface="Times New Roman"/>
                          <a:cs typeface="Times New Roman"/>
                        </a:rPr>
                        <a:t>16.66</a:t>
                      </a:r>
                      <a:endParaRPr lang="es-MX" sz="2000" dirty="0">
                        <a:latin typeface="Calibri"/>
                        <a:ea typeface="Calibri"/>
                        <a:cs typeface="Times New Roman"/>
                      </a:endParaRPr>
                    </a:p>
                  </a:txBody>
                  <a:tcPr marL="44450" marR="44450" marT="0" marB="0" anchor="b">
                    <a:lnL>
                      <a:noFill/>
                    </a:lnL>
                    <a:lnR>
                      <a:noFill/>
                    </a:lnR>
                    <a:lnT>
                      <a:noFill/>
                    </a:lnT>
                    <a:lnB>
                      <a:noFill/>
                    </a:lnB>
                  </a:tcPr>
                </a:tc>
              </a:tr>
              <a:tr h="457200">
                <a:tc>
                  <a:txBody>
                    <a:bodyPr/>
                    <a:lstStyle/>
                    <a:p>
                      <a:pPr marL="93345" indent="-226695" algn="ctr">
                        <a:lnSpc>
                          <a:spcPts val="1800"/>
                        </a:lnSpc>
                        <a:spcAft>
                          <a:spcPts val="0"/>
                        </a:spcAft>
                      </a:pPr>
                      <a:r>
                        <a:rPr lang="es-MX" sz="1600" dirty="0">
                          <a:solidFill>
                            <a:srgbClr val="000000"/>
                          </a:solidFill>
                          <a:latin typeface="Arial"/>
                          <a:ea typeface="Times New Roman"/>
                          <a:cs typeface="Times New Roman"/>
                        </a:rPr>
                        <a:t>30</a:t>
                      </a:r>
                      <a:endParaRPr lang="es-MX" sz="2000" dirty="0">
                        <a:latin typeface="Calibri"/>
                        <a:ea typeface="Calibri"/>
                        <a:cs typeface="Times New Roman"/>
                      </a:endParaRPr>
                    </a:p>
                  </a:txBody>
                  <a:tcPr marL="44450" marR="4445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indent="-226695" algn="r">
                        <a:lnSpc>
                          <a:spcPts val="1800"/>
                        </a:lnSpc>
                      </a:pPr>
                      <a:endParaRPr lang="es-MX" sz="2000" dirty="0">
                        <a:latin typeface="Calibri"/>
                        <a:ea typeface="Times New Roman"/>
                      </a:endParaRPr>
                    </a:p>
                  </a:txBody>
                  <a:tcPr marL="44450" marR="44450" marT="0" marB="0" anchor="b">
                    <a:lnL>
                      <a:noFill/>
                    </a:lnL>
                    <a:lnR>
                      <a:noFill/>
                    </a:lnR>
                    <a:lnT>
                      <a:noFill/>
                    </a:lnT>
                    <a:lnB>
                      <a:noFill/>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20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20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20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3" end="3"/>
                                            </p:txEl>
                                          </p:spTgt>
                                        </p:tgtEl>
                                        <p:attrNameLst>
                                          <p:attrName>style.visibility</p:attrName>
                                        </p:attrNameLst>
                                      </p:cBhvr>
                                      <p:to>
                                        <p:strVal val="visible"/>
                                      </p:to>
                                    </p:set>
                                    <p:animEffect transition="in" filter="fade">
                                      <p:cBhvr>
                                        <p:cTn id="32" dur="2000"/>
                                        <p:tgtEl>
                                          <p:spTgt spid="11">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Effect transition="in" filter="fade">
                                      <p:cBhvr>
                                        <p:cTn id="37" dur="2000"/>
                                        <p:tgtEl>
                                          <p:spTgt spid="1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20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xEl>
                                              <p:pRg st="1" end="1"/>
                                            </p:txEl>
                                          </p:spTgt>
                                        </p:tgtEl>
                                        <p:attrNameLst>
                                          <p:attrName>style.visibility</p:attrName>
                                        </p:attrNameLst>
                                      </p:cBhvr>
                                      <p:to>
                                        <p:strVal val="visible"/>
                                      </p:to>
                                    </p:set>
                                    <p:animEffect transition="in" filter="fade">
                                      <p:cBhvr>
                                        <p:cTn id="47" dur="2000"/>
                                        <p:tgtEl>
                                          <p:spTgt spid="12">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2000"/>
                                        <p:tgtEl>
                                          <p:spTgt spid="12">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xEl>
                                              <p:pRg st="3" end="3"/>
                                            </p:txEl>
                                          </p:spTgt>
                                        </p:tgtEl>
                                        <p:attrNameLst>
                                          <p:attrName>style.visibility</p:attrName>
                                        </p:attrNameLst>
                                      </p:cBhvr>
                                      <p:to>
                                        <p:strVal val="visible"/>
                                      </p:to>
                                    </p:set>
                                    <p:animEffect transition="in" filter="fade">
                                      <p:cBhvr>
                                        <p:cTn id="57" dur="2000"/>
                                        <p:tgtEl>
                                          <p:spTgt spid="12">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xEl>
                                              <p:pRg st="4" end="4"/>
                                            </p:txEl>
                                          </p:spTgt>
                                        </p:tgtEl>
                                        <p:attrNameLst>
                                          <p:attrName>style.visibility</p:attrName>
                                        </p:attrNameLst>
                                      </p:cBhvr>
                                      <p:to>
                                        <p:strVal val="visible"/>
                                      </p:to>
                                    </p:set>
                                    <p:animEffect transition="in" filter="fade">
                                      <p:cBhvr>
                                        <p:cTn id="62" dur="2000"/>
                                        <p:tgtEl>
                                          <p:spTgt spid="12">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xEl>
                                              <p:pRg st="0" end="0"/>
                                            </p:txEl>
                                          </p:spTgt>
                                        </p:tgtEl>
                                        <p:attrNameLst>
                                          <p:attrName>style.visibility</p:attrName>
                                        </p:attrNameLst>
                                      </p:cBhvr>
                                      <p:to>
                                        <p:strVal val="visible"/>
                                      </p:to>
                                    </p:set>
                                    <p:animEffect transition="in" filter="fade">
                                      <p:cBhvr>
                                        <p:cTn id="67" dur="2000"/>
                                        <p:tgtEl>
                                          <p:spTgt spid="13">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xEl>
                                              <p:pRg st="0" end="0"/>
                                            </p:txEl>
                                          </p:spTgt>
                                        </p:tgtEl>
                                        <p:attrNameLst>
                                          <p:attrName>style.visibility</p:attrName>
                                        </p:attrNameLst>
                                      </p:cBhvr>
                                      <p:to>
                                        <p:strVal val="visible"/>
                                      </p:to>
                                    </p:set>
                                    <p:animEffect transition="in" filter="fade">
                                      <p:cBhvr>
                                        <p:cTn id="72"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2728" y="353218"/>
            <a:ext cx="767827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2400" dirty="0" smtClean="0"/>
              <a:t>6.- Un ente público contribuyente del IVA, recibe de conformidad vehículo solicitado con anterioridad, con valor de $200 más $32 de IVA.</a:t>
            </a:r>
          </a:p>
          <a:p>
            <a:pPr algn="just"/>
            <a:endParaRPr lang="es-MX" sz="2400" dirty="0" smtClean="0"/>
          </a:p>
        </p:txBody>
      </p:sp>
      <p:grpSp>
        <p:nvGrpSpPr>
          <p:cNvPr id="3" name="49 Grupo"/>
          <p:cNvGrpSpPr/>
          <p:nvPr/>
        </p:nvGrpSpPr>
        <p:grpSpPr>
          <a:xfrm>
            <a:off x="526128" y="2918512"/>
            <a:ext cx="1780344" cy="612930"/>
            <a:chOff x="3563888" y="1700808"/>
            <a:chExt cx="1584176" cy="864096"/>
          </a:xfrm>
        </p:grpSpPr>
        <p:cxnSp>
          <p:nvCxnSpPr>
            <p:cNvPr id="10" name="9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7" name="16 CuadroTexto"/>
          <p:cNvSpPr txBox="1"/>
          <p:nvPr/>
        </p:nvSpPr>
        <p:spPr>
          <a:xfrm>
            <a:off x="13648" y="2923424"/>
            <a:ext cx="1351128" cy="461665"/>
          </a:xfrm>
          <a:prstGeom prst="rect">
            <a:avLst/>
          </a:prstGeom>
          <a:noFill/>
        </p:spPr>
        <p:txBody>
          <a:bodyPr wrap="square" rtlCol="0">
            <a:spAutoFit/>
          </a:bodyPr>
          <a:lstStyle/>
          <a:p>
            <a:r>
              <a:rPr lang="es-MX" sz="1200" dirty="0" smtClean="0"/>
              <a:t>          6)        232</a:t>
            </a:r>
          </a:p>
          <a:p>
            <a:pPr marL="228600" indent="-228600" algn="ctr" fontAlgn="b">
              <a:buAutoNum type="arabicParenR"/>
            </a:pPr>
            <a:endParaRPr lang="es-MX" sz="1200" dirty="0">
              <a:latin typeface="+mn-lt"/>
            </a:endParaRPr>
          </a:p>
        </p:txBody>
      </p:sp>
      <p:grpSp>
        <p:nvGrpSpPr>
          <p:cNvPr id="4" name="49 Grupo"/>
          <p:cNvGrpSpPr/>
          <p:nvPr/>
        </p:nvGrpSpPr>
        <p:grpSpPr>
          <a:xfrm>
            <a:off x="3148773" y="2920787"/>
            <a:ext cx="1780344" cy="612930"/>
            <a:chOff x="3563888" y="1700808"/>
            <a:chExt cx="1584176" cy="864096"/>
          </a:xfrm>
        </p:grpSpPr>
        <p:cxnSp>
          <p:nvCxnSpPr>
            <p:cNvPr id="30" name="29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49 Grupo"/>
          <p:cNvGrpSpPr/>
          <p:nvPr/>
        </p:nvGrpSpPr>
        <p:grpSpPr>
          <a:xfrm>
            <a:off x="4546793" y="4708224"/>
            <a:ext cx="1780344" cy="612930"/>
            <a:chOff x="3563888" y="1700808"/>
            <a:chExt cx="1584176" cy="864096"/>
          </a:xfrm>
        </p:grpSpPr>
        <p:cxnSp>
          <p:nvCxnSpPr>
            <p:cNvPr id="33" name="32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49 Grupo"/>
          <p:cNvGrpSpPr/>
          <p:nvPr/>
        </p:nvGrpSpPr>
        <p:grpSpPr>
          <a:xfrm>
            <a:off x="1836184" y="4717710"/>
            <a:ext cx="1780344" cy="612930"/>
            <a:chOff x="3563888" y="1700808"/>
            <a:chExt cx="1584176" cy="864096"/>
          </a:xfrm>
        </p:grpSpPr>
        <p:cxnSp>
          <p:nvCxnSpPr>
            <p:cNvPr id="36" name="35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36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4" name="49 Grupo"/>
          <p:cNvGrpSpPr/>
          <p:nvPr/>
        </p:nvGrpSpPr>
        <p:grpSpPr>
          <a:xfrm>
            <a:off x="5707727" y="2927610"/>
            <a:ext cx="1780344" cy="612930"/>
            <a:chOff x="3563888" y="1700808"/>
            <a:chExt cx="1584176" cy="864096"/>
          </a:xfrm>
        </p:grpSpPr>
        <p:cxnSp>
          <p:nvCxnSpPr>
            <p:cNvPr id="57" name="56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59" name="58 CuadroTexto"/>
          <p:cNvSpPr txBox="1"/>
          <p:nvPr/>
        </p:nvSpPr>
        <p:spPr>
          <a:xfrm>
            <a:off x="436773" y="2084532"/>
            <a:ext cx="1934045" cy="830997"/>
          </a:xfrm>
          <a:prstGeom prst="rect">
            <a:avLst/>
          </a:prstGeom>
          <a:noFill/>
        </p:spPr>
        <p:txBody>
          <a:bodyPr wrap="square" rtlCol="0">
            <a:spAutoFit/>
          </a:bodyPr>
          <a:lstStyle/>
          <a:p>
            <a:pPr algn="ctr"/>
            <a:r>
              <a:rPr lang="es-MX" sz="1200" dirty="0" smtClean="0"/>
              <a:t>8.2.5 - 541</a:t>
            </a:r>
          </a:p>
          <a:p>
            <a:pPr algn="ctr"/>
            <a:r>
              <a:rPr lang="es-MX" sz="1200" dirty="0" err="1" smtClean="0"/>
              <a:t>Presup</a:t>
            </a:r>
            <a:r>
              <a:rPr lang="es-MX" sz="1200" dirty="0" smtClean="0"/>
              <a:t>. </a:t>
            </a:r>
            <a:r>
              <a:rPr lang="es-MX" sz="1200" dirty="0" err="1" smtClean="0"/>
              <a:t>Egr</a:t>
            </a:r>
            <a:r>
              <a:rPr lang="es-MX" sz="1200" dirty="0" smtClean="0"/>
              <a:t>. Devengado</a:t>
            </a:r>
          </a:p>
          <a:p>
            <a:pPr algn="ctr"/>
            <a:r>
              <a:rPr lang="es-MX" sz="1200" dirty="0" smtClean="0"/>
              <a:t>Vehículos y </a:t>
            </a:r>
            <a:r>
              <a:rPr lang="es-MX" sz="1200" dirty="0" err="1" smtClean="0"/>
              <a:t>Eq</a:t>
            </a:r>
            <a:r>
              <a:rPr lang="es-MX" sz="1200" dirty="0" smtClean="0"/>
              <a:t>. Terrestres</a:t>
            </a:r>
            <a:endParaRPr lang="es-MX" sz="1200" dirty="0"/>
          </a:p>
        </p:txBody>
      </p:sp>
      <p:sp>
        <p:nvSpPr>
          <p:cNvPr id="60" name="59 CuadroTexto"/>
          <p:cNvSpPr txBox="1"/>
          <p:nvPr/>
        </p:nvSpPr>
        <p:spPr>
          <a:xfrm>
            <a:off x="3047308" y="1905659"/>
            <a:ext cx="1934045" cy="1015663"/>
          </a:xfrm>
          <a:prstGeom prst="rect">
            <a:avLst/>
          </a:prstGeom>
          <a:noFill/>
        </p:spPr>
        <p:txBody>
          <a:bodyPr wrap="square" rtlCol="0">
            <a:spAutoFit/>
          </a:bodyPr>
          <a:lstStyle/>
          <a:p>
            <a:pPr algn="ctr"/>
            <a:r>
              <a:rPr lang="es-MX" sz="1200" dirty="0" smtClean="0"/>
              <a:t>8.2.4 – 541</a:t>
            </a:r>
          </a:p>
          <a:p>
            <a:pPr algn="ctr"/>
            <a:r>
              <a:rPr lang="es-MX" sz="1200" dirty="0" err="1" smtClean="0"/>
              <a:t>Presup</a:t>
            </a:r>
            <a:r>
              <a:rPr lang="es-MX" sz="1200" dirty="0" smtClean="0"/>
              <a:t>. </a:t>
            </a:r>
            <a:r>
              <a:rPr lang="es-MX" sz="1200" dirty="0" err="1" smtClean="0"/>
              <a:t>Egr</a:t>
            </a:r>
            <a:r>
              <a:rPr lang="es-MX" sz="1200" dirty="0" smtClean="0"/>
              <a:t>. Comprometido</a:t>
            </a:r>
          </a:p>
          <a:p>
            <a:pPr algn="ctr"/>
            <a:r>
              <a:rPr lang="es-MX" sz="1200" dirty="0" smtClean="0"/>
              <a:t>Vehículos y </a:t>
            </a:r>
            <a:r>
              <a:rPr lang="es-MX" sz="1200" dirty="0" err="1" smtClean="0"/>
              <a:t>Eq</a:t>
            </a:r>
            <a:r>
              <a:rPr lang="es-MX" sz="1200" dirty="0" smtClean="0"/>
              <a:t>. Terrestres</a:t>
            </a:r>
            <a:endParaRPr lang="es-MX" sz="1200" dirty="0"/>
          </a:p>
        </p:txBody>
      </p:sp>
      <p:sp>
        <p:nvSpPr>
          <p:cNvPr id="61" name="60 CuadroTexto"/>
          <p:cNvSpPr txBox="1"/>
          <p:nvPr/>
        </p:nvSpPr>
        <p:spPr>
          <a:xfrm>
            <a:off x="5619615" y="2086893"/>
            <a:ext cx="1934045" cy="830997"/>
          </a:xfrm>
          <a:prstGeom prst="rect">
            <a:avLst/>
          </a:prstGeom>
          <a:noFill/>
        </p:spPr>
        <p:txBody>
          <a:bodyPr wrap="square" rtlCol="0">
            <a:spAutoFit/>
          </a:bodyPr>
          <a:lstStyle/>
          <a:p>
            <a:pPr algn="ctr"/>
            <a:r>
              <a:rPr lang="es-MX" sz="1200" dirty="0" smtClean="0"/>
              <a:t>1.2.4.4.</a:t>
            </a:r>
          </a:p>
          <a:p>
            <a:pPr algn="ctr"/>
            <a:r>
              <a:rPr lang="es-MX" sz="1200" dirty="0" err="1" smtClean="0"/>
              <a:t>Act</a:t>
            </a:r>
            <a:r>
              <a:rPr lang="es-MX" sz="1200" dirty="0" smtClean="0"/>
              <a:t>. NO Circulante</a:t>
            </a:r>
          </a:p>
          <a:p>
            <a:pPr algn="ctr"/>
            <a:r>
              <a:rPr lang="es-MX" sz="1200" dirty="0" smtClean="0"/>
              <a:t>Vehículos y Equipo Terrestre</a:t>
            </a:r>
            <a:endParaRPr lang="es-MX" sz="1200" dirty="0"/>
          </a:p>
        </p:txBody>
      </p:sp>
      <p:sp>
        <p:nvSpPr>
          <p:cNvPr id="62" name="61 CuadroTexto"/>
          <p:cNvSpPr txBox="1"/>
          <p:nvPr/>
        </p:nvSpPr>
        <p:spPr>
          <a:xfrm>
            <a:off x="4449502" y="4056368"/>
            <a:ext cx="1934045" cy="646331"/>
          </a:xfrm>
          <a:prstGeom prst="rect">
            <a:avLst/>
          </a:prstGeom>
          <a:noFill/>
        </p:spPr>
        <p:txBody>
          <a:bodyPr wrap="square" rtlCol="0">
            <a:spAutoFit/>
          </a:bodyPr>
          <a:lstStyle/>
          <a:p>
            <a:pPr algn="ctr"/>
            <a:r>
              <a:rPr lang="es-MX" sz="1200" dirty="0" smtClean="0"/>
              <a:t>2.1.1.2 – 01</a:t>
            </a:r>
          </a:p>
          <a:p>
            <a:pPr algn="ctr"/>
            <a:r>
              <a:rPr lang="es-MX" sz="1200" dirty="0" smtClean="0"/>
              <a:t>Proveedores Por Pagar  Corto Plazo</a:t>
            </a:r>
            <a:endParaRPr lang="es-MX" sz="1200" dirty="0"/>
          </a:p>
        </p:txBody>
      </p:sp>
      <p:sp>
        <p:nvSpPr>
          <p:cNvPr id="63" name="62 CuadroTexto"/>
          <p:cNvSpPr txBox="1"/>
          <p:nvPr/>
        </p:nvSpPr>
        <p:spPr>
          <a:xfrm>
            <a:off x="1744852" y="4068567"/>
            <a:ext cx="1934045" cy="646331"/>
          </a:xfrm>
          <a:prstGeom prst="rect">
            <a:avLst/>
          </a:prstGeom>
          <a:noFill/>
        </p:spPr>
        <p:txBody>
          <a:bodyPr wrap="square" rtlCol="0">
            <a:spAutoFit/>
          </a:bodyPr>
          <a:lstStyle/>
          <a:p>
            <a:pPr algn="ctr"/>
            <a:r>
              <a:rPr lang="es-MX" sz="1200" dirty="0" smtClean="0"/>
              <a:t>1.1.2.2-01</a:t>
            </a:r>
          </a:p>
          <a:p>
            <a:pPr algn="ctr"/>
            <a:r>
              <a:rPr lang="es-MX" sz="1200" dirty="0" smtClean="0"/>
              <a:t>IVA Acreditable Pendiente de Acreditar</a:t>
            </a:r>
            <a:endParaRPr lang="es-MX" sz="1200" dirty="0"/>
          </a:p>
        </p:txBody>
      </p:sp>
      <p:sp>
        <p:nvSpPr>
          <p:cNvPr id="69" name="68 CuadroTexto"/>
          <p:cNvSpPr txBox="1"/>
          <p:nvPr/>
        </p:nvSpPr>
        <p:spPr>
          <a:xfrm>
            <a:off x="4029781" y="2927116"/>
            <a:ext cx="1351128" cy="461665"/>
          </a:xfrm>
          <a:prstGeom prst="rect">
            <a:avLst/>
          </a:prstGeom>
          <a:noFill/>
        </p:spPr>
        <p:txBody>
          <a:bodyPr wrap="square" rtlCol="0">
            <a:spAutoFit/>
          </a:bodyPr>
          <a:lstStyle/>
          <a:p>
            <a:r>
              <a:rPr lang="es-MX" sz="1200" dirty="0" smtClean="0"/>
              <a:t> 232    (6</a:t>
            </a:r>
          </a:p>
          <a:p>
            <a:pPr marL="228600" indent="-228600" algn="ctr" fontAlgn="b">
              <a:buAutoNum type="arabicParenR"/>
            </a:pPr>
            <a:endParaRPr lang="es-MX" sz="1200" dirty="0">
              <a:latin typeface="+mn-lt"/>
            </a:endParaRPr>
          </a:p>
        </p:txBody>
      </p:sp>
      <p:sp>
        <p:nvSpPr>
          <p:cNvPr id="70" name="69 CuadroTexto"/>
          <p:cNvSpPr txBox="1"/>
          <p:nvPr/>
        </p:nvSpPr>
        <p:spPr>
          <a:xfrm>
            <a:off x="2677236" y="2927117"/>
            <a:ext cx="1351128" cy="461665"/>
          </a:xfrm>
          <a:prstGeom prst="rect">
            <a:avLst/>
          </a:prstGeom>
          <a:noFill/>
        </p:spPr>
        <p:txBody>
          <a:bodyPr wrap="square" rtlCol="0">
            <a:spAutoFit/>
          </a:bodyPr>
          <a:lstStyle/>
          <a:p>
            <a:r>
              <a:rPr lang="es-MX" sz="1200" dirty="0" smtClean="0"/>
              <a:t>          S)       232</a:t>
            </a:r>
          </a:p>
          <a:p>
            <a:pPr marL="228600" indent="-228600" algn="ctr" fontAlgn="b">
              <a:buAutoNum type="arabicParenR"/>
            </a:pPr>
            <a:endParaRPr lang="es-MX" sz="1200" dirty="0">
              <a:latin typeface="+mn-lt"/>
            </a:endParaRPr>
          </a:p>
        </p:txBody>
      </p:sp>
      <p:sp>
        <p:nvSpPr>
          <p:cNvPr id="72" name="71 CuadroTexto"/>
          <p:cNvSpPr txBox="1"/>
          <p:nvPr/>
        </p:nvSpPr>
        <p:spPr>
          <a:xfrm>
            <a:off x="5236664" y="2924370"/>
            <a:ext cx="1351128" cy="461665"/>
          </a:xfrm>
          <a:prstGeom prst="rect">
            <a:avLst/>
          </a:prstGeom>
          <a:noFill/>
        </p:spPr>
        <p:txBody>
          <a:bodyPr wrap="square" rtlCol="0">
            <a:spAutoFit/>
          </a:bodyPr>
          <a:lstStyle/>
          <a:p>
            <a:r>
              <a:rPr lang="es-MX" sz="1200" dirty="0" smtClean="0"/>
              <a:t>          6a)    200</a:t>
            </a:r>
          </a:p>
          <a:p>
            <a:pPr marL="228600" indent="-228600" algn="ctr" fontAlgn="b">
              <a:buAutoNum type="arabicParenR"/>
            </a:pPr>
            <a:endParaRPr lang="es-MX" sz="1200" dirty="0">
              <a:latin typeface="+mn-lt"/>
            </a:endParaRPr>
          </a:p>
        </p:txBody>
      </p:sp>
      <p:sp>
        <p:nvSpPr>
          <p:cNvPr id="73" name="72 CuadroTexto"/>
          <p:cNvSpPr txBox="1"/>
          <p:nvPr/>
        </p:nvSpPr>
        <p:spPr>
          <a:xfrm>
            <a:off x="5440721" y="4715413"/>
            <a:ext cx="1351128" cy="461665"/>
          </a:xfrm>
          <a:prstGeom prst="rect">
            <a:avLst/>
          </a:prstGeom>
          <a:noFill/>
        </p:spPr>
        <p:txBody>
          <a:bodyPr wrap="square" rtlCol="0">
            <a:spAutoFit/>
          </a:bodyPr>
          <a:lstStyle/>
          <a:p>
            <a:r>
              <a:rPr lang="es-MX" sz="1200" dirty="0" smtClean="0"/>
              <a:t>  232     (6a</a:t>
            </a:r>
          </a:p>
          <a:p>
            <a:pPr marL="228600" indent="-228600" algn="ctr" fontAlgn="b">
              <a:buAutoNum type="arabicParenR"/>
            </a:pPr>
            <a:endParaRPr lang="es-MX" sz="1200" dirty="0">
              <a:latin typeface="+mn-lt"/>
            </a:endParaRPr>
          </a:p>
        </p:txBody>
      </p:sp>
      <p:sp>
        <p:nvSpPr>
          <p:cNvPr id="75" name="74 CuadroTexto"/>
          <p:cNvSpPr txBox="1"/>
          <p:nvPr/>
        </p:nvSpPr>
        <p:spPr>
          <a:xfrm>
            <a:off x="1355076" y="4733524"/>
            <a:ext cx="1351128" cy="461665"/>
          </a:xfrm>
          <a:prstGeom prst="rect">
            <a:avLst/>
          </a:prstGeom>
          <a:noFill/>
        </p:spPr>
        <p:txBody>
          <a:bodyPr wrap="square" rtlCol="0">
            <a:spAutoFit/>
          </a:bodyPr>
          <a:lstStyle/>
          <a:p>
            <a:r>
              <a:rPr lang="es-MX" sz="1200" dirty="0" smtClean="0"/>
              <a:t>          6a)       32</a:t>
            </a:r>
          </a:p>
          <a:p>
            <a:pPr marL="228600" indent="-228600" algn="ctr"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xEl>
                                              <p:pRg st="0" end="0"/>
                                            </p:txEl>
                                          </p:spTgt>
                                        </p:tgtEl>
                                        <p:attrNameLst>
                                          <p:attrName>style.visibility</p:attrName>
                                        </p:attrNameLst>
                                      </p:cBhvr>
                                      <p:to>
                                        <p:strVal val="visible"/>
                                      </p:to>
                                    </p:set>
                                    <p:animEffect transition="in" filter="fade">
                                      <p:cBhvr>
                                        <p:cTn id="12" dur="2000"/>
                                        <p:tgtEl>
                                          <p:spTgt spid="59">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9">
                                            <p:txEl>
                                              <p:pRg st="1" end="1"/>
                                            </p:txEl>
                                          </p:spTgt>
                                        </p:tgtEl>
                                        <p:attrNameLst>
                                          <p:attrName>style.visibility</p:attrName>
                                        </p:attrNameLst>
                                      </p:cBhvr>
                                      <p:to>
                                        <p:strVal val="visible"/>
                                      </p:to>
                                    </p:set>
                                    <p:animEffect transition="in" filter="fade">
                                      <p:cBhvr>
                                        <p:cTn id="15" dur="2000"/>
                                        <p:tgtEl>
                                          <p:spTgt spid="59">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xEl>
                                              <p:pRg st="2" end="2"/>
                                            </p:txEl>
                                          </p:spTgt>
                                        </p:tgtEl>
                                        <p:attrNameLst>
                                          <p:attrName>style.visibility</p:attrName>
                                        </p:attrNameLst>
                                      </p:cBhvr>
                                      <p:to>
                                        <p:strVal val="visible"/>
                                      </p:to>
                                    </p:set>
                                    <p:animEffect transition="in" filter="fade">
                                      <p:cBhvr>
                                        <p:cTn id="18" dur="2000"/>
                                        <p:tgtEl>
                                          <p:spTgt spid="5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20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0">
                                            <p:txEl>
                                              <p:pRg st="0" end="0"/>
                                            </p:txEl>
                                          </p:spTgt>
                                        </p:tgtEl>
                                        <p:attrNameLst>
                                          <p:attrName>style.visibility</p:attrName>
                                        </p:attrNameLst>
                                      </p:cBhvr>
                                      <p:to>
                                        <p:strVal val="visible"/>
                                      </p:to>
                                    </p:set>
                                    <p:animEffect transition="in" filter="fade">
                                      <p:cBhvr>
                                        <p:cTn id="33" dur="2000"/>
                                        <p:tgtEl>
                                          <p:spTgt spid="60">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0">
                                            <p:txEl>
                                              <p:pRg st="1" end="1"/>
                                            </p:txEl>
                                          </p:spTgt>
                                        </p:tgtEl>
                                        <p:attrNameLst>
                                          <p:attrName>style.visibility</p:attrName>
                                        </p:attrNameLst>
                                      </p:cBhvr>
                                      <p:to>
                                        <p:strVal val="visible"/>
                                      </p:to>
                                    </p:set>
                                    <p:animEffect transition="in" filter="fade">
                                      <p:cBhvr>
                                        <p:cTn id="36" dur="2000"/>
                                        <p:tgtEl>
                                          <p:spTgt spid="60">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0">
                                            <p:txEl>
                                              <p:pRg st="2" end="2"/>
                                            </p:txEl>
                                          </p:spTgt>
                                        </p:tgtEl>
                                        <p:attrNameLst>
                                          <p:attrName>style.visibility</p:attrName>
                                        </p:attrNameLst>
                                      </p:cBhvr>
                                      <p:to>
                                        <p:strVal val="visible"/>
                                      </p:to>
                                    </p:set>
                                    <p:animEffect transition="in" filter="fade">
                                      <p:cBhvr>
                                        <p:cTn id="39" dur="2000"/>
                                        <p:tgtEl>
                                          <p:spTgt spid="6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0">
                                            <p:txEl>
                                              <p:pRg st="0" end="0"/>
                                            </p:txEl>
                                          </p:spTgt>
                                        </p:tgtEl>
                                        <p:attrNameLst>
                                          <p:attrName>style.visibility</p:attrName>
                                        </p:attrNameLst>
                                      </p:cBhvr>
                                      <p:to>
                                        <p:strVal val="visible"/>
                                      </p:to>
                                    </p:set>
                                    <p:animEffect transition="in" filter="fade">
                                      <p:cBhvr>
                                        <p:cTn id="44" dur="2000"/>
                                        <p:tgtEl>
                                          <p:spTgt spid="7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9">
                                            <p:txEl>
                                              <p:pRg st="0" end="0"/>
                                            </p:txEl>
                                          </p:spTgt>
                                        </p:tgtEl>
                                        <p:attrNameLst>
                                          <p:attrName>style.visibility</p:attrName>
                                        </p:attrNameLst>
                                      </p:cBhvr>
                                      <p:to>
                                        <p:strVal val="visible"/>
                                      </p:to>
                                    </p:set>
                                    <p:animEffect transition="in" filter="fade">
                                      <p:cBhvr>
                                        <p:cTn id="49" dur="2000"/>
                                        <p:tgtEl>
                                          <p:spTgt spid="6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20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1">
                                            <p:txEl>
                                              <p:pRg st="0" end="0"/>
                                            </p:txEl>
                                          </p:spTgt>
                                        </p:tgtEl>
                                        <p:attrNameLst>
                                          <p:attrName>style.visibility</p:attrName>
                                        </p:attrNameLst>
                                      </p:cBhvr>
                                      <p:to>
                                        <p:strVal val="visible"/>
                                      </p:to>
                                    </p:set>
                                    <p:animEffect transition="in" filter="fade">
                                      <p:cBhvr>
                                        <p:cTn id="59" dur="2000"/>
                                        <p:tgtEl>
                                          <p:spTgt spid="61">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1">
                                            <p:txEl>
                                              <p:pRg st="1" end="1"/>
                                            </p:txEl>
                                          </p:spTgt>
                                        </p:tgtEl>
                                        <p:attrNameLst>
                                          <p:attrName>style.visibility</p:attrName>
                                        </p:attrNameLst>
                                      </p:cBhvr>
                                      <p:to>
                                        <p:strVal val="visible"/>
                                      </p:to>
                                    </p:set>
                                    <p:animEffect transition="in" filter="fade">
                                      <p:cBhvr>
                                        <p:cTn id="62" dur="2000"/>
                                        <p:tgtEl>
                                          <p:spTgt spid="61">
                                            <p:txEl>
                                              <p:pRg st="1" end="1"/>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1">
                                            <p:txEl>
                                              <p:pRg st="2" end="2"/>
                                            </p:txEl>
                                          </p:spTgt>
                                        </p:tgtEl>
                                        <p:attrNameLst>
                                          <p:attrName>style.visibility</p:attrName>
                                        </p:attrNameLst>
                                      </p:cBhvr>
                                      <p:to>
                                        <p:strVal val="visible"/>
                                      </p:to>
                                    </p:set>
                                    <p:animEffect transition="in" filter="fade">
                                      <p:cBhvr>
                                        <p:cTn id="65" dur="2000"/>
                                        <p:tgtEl>
                                          <p:spTgt spid="61">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2">
                                            <p:txEl>
                                              <p:pRg st="0" end="0"/>
                                            </p:txEl>
                                          </p:spTgt>
                                        </p:tgtEl>
                                        <p:attrNameLst>
                                          <p:attrName>style.visibility</p:attrName>
                                        </p:attrNameLst>
                                      </p:cBhvr>
                                      <p:to>
                                        <p:strVal val="visible"/>
                                      </p:to>
                                    </p:set>
                                    <p:animEffect transition="in" filter="fade">
                                      <p:cBhvr>
                                        <p:cTn id="70" dur="2000"/>
                                        <p:tgtEl>
                                          <p:spTgt spid="72">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fade">
                                      <p:cBhvr>
                                        <p:cTn id="75" dur="2000"/>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3">
                                            <p:txEl>
                                              <p:pRg st="0" end="0"/>
                                            </p:txEl>
                                          </p:spTgt>
                                        </p:tgtEl>
                                        <p:attrNameLst>
                                          <p:attrName>style.visibility</p:attrName>
                                        </p:attrNameLst>
                                      </p:cBhvr>
                                      <p:to>
                                        <p:strVal val="visible"/>
                                      </p:to>
                                    </p:set>
                                    <p:animEffect transition="in" filter="fade">
                                      <p:cBhvr>
                                        <p:cTn id="80" dur="2000"/>
                                        <p:tgtEl>
                                          <p:spTgt spid="63">
                                            <p:txEl>
                                              <p:pRg st="0" end="0"/>
                                            </p:txEl>
                                          </p:spTgt>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3">
                                            <p:txEl>
                                              <p:pRg st="1" end="1"/>
                                            </p:txEl>
                                          </p:spTgt>
                                        </p:tgtEl>
                                        <p:attrNameLst>
                                          <p:attrName>style.visibility</p:attrName>
                                        </p:attrNameLst>
                                      </p:cBhvr>
                                      <p:to>
                                        <p:strVal val="visible"/>
                                      </p:to>
                                    </p:set>
                                    <p:animEffect transition="in" filter="fade">
                                      <p:cBhvr>
                                        <p:cTn id="83" dur="2000"/>
                                        <p:tgtEl>
                                          <p:spTgt spid="63">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5">
                                            <p:txEl>
                                              <p:pRg st="0" end="0"/>
                                            </p:txEl>
                                          </p:spTgt>
                                        </p:tgtEl>
                                        <p:attrNameLst>
                                          <p:attrName>style.visibility</p:attrName>
                                        </p:attrNameLst>
                                      </p:cBhvr>
                                      <p:to>
                                        <p:strVal val="visible"/>
                                      </p:to>
                                    </p:set>
                                    <p:animEffect transition="in" filter="fade">
                                      <p:cBhvr>
                                        <p:cTn id="88" dur="2000"/>
                                        <p:tgtEl>
                                          <p:spTgt spid="75">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fade">
                                      <p:cBhvr>
                                        <p:cTn id="93" dur="2000"/>
                                        <p:tgtEl>
                                          <p:spTgt spid="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62">
                                            <p:txEl>
                                              <p:pRg st="0" end="0"/>
                                            </p:txEl>
                                          </p:spTgt>
                                        </p:tgtEl>
                                        <p:attrNameLst>
                                          <p:attrName>style.visibility</p:attrName>
                                        </p:attrNameLst>
                                      </p:cBhvr>
                                      <p:to>
                                        <p:strVal val="visible"/>
                                      </p:to>
                                    </p:set>
                                    <p:animEffect transition="in" filter="fade">
                                      <p:cBhvr>
                                        <p:cTn id="98" dur="2000"/>
                                        <p:tgtEl>
                                          <p:spTgt spid="62">
                                            <p:txEl>
                                              <p:pRg st="0" end="0"/>
                                            </p:txEl>
                                          </p:spTgt>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2">
                                            <p:txEl>
                                              <p:pRg st="1" end="1"/>
                                            </p:txEl>
                                          </p:spTgt>
                                        </p:tgtEl>
                                        <p:attrNameLst>
                                          <p:attrName>style.visibility</p:attrName>
                                        </p:attrNameLst>
                                      </p:cBhvr>
                                      <p:to>
                                        <p:strVal val="visible"/>
                                      </p:to>
                                    </p:set>
                                    <p:animEffect transition="in" filter="fade">
                                      <p:cBhvr>
                                        <p:cTn id="101" dur="2000"/>
                                        <p:tgtEl>
                                          <p:spTgt spid="62">
                                            <p:txEl>
                                              <p:pRg st="1" end="1"/>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73">
                                            <p:txEl>
                                              <p:pRg st="0" end="0"/>
                                            </p:txEl>
                                          </p:spTgt>
                                        </p:tgtEl>
                                        <p:attrNameLst>
                                          <p:attrName>style.visibility</p:attrName>
                                        </p:attrNameLst>
                                      </p:cBhvr>
                                      <p:to>
                                        <p:strVal val="visible"/>
                                      </p:to>
                                    </p:set>
                                    <p:animEffect transition="in" filter="fade">
                                      <p:cBhvr>
                                        <p:cTn id="106" dur="20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allAtOnce"/>
      <p:bldP spid="59" grpId="0" build="allAtOnce"/>
      <p:bldP spid="60" grpId="0" build="allAtOnce"/>
      <p:bldP spid="61" grpId="0" build="allAtOnce"/>
      <p:bldP spid="62" grpId="0" build="allAtOnce"/>
      <p:bldP spid="63" grpId="0" build="allAtOnce"/>
      <p:bldP spid="69" grpId="0" build="allAtOnce"/>
      <p:bldP spid="70" grpId="0" build="allAtOnce"/>
      <p:bldP spid="72" grpId="0" build="allAtOnce"/>
      <p:bldP spid="73" grpId="0" build="allAtOnce"/>
      <p:bldP spid="75" grpId="0" build="allAtOnce"/>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312146" y="530868"/>
            <a:ext cx="767827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2400" dirty="0" smtClean="0"/>
              <a:t>7.- Se recibe en custodia un mural de José Clemente Orozco valuado en $680.</a:t>
            </a:r>
          </a:p>
          <a:p>
            <a:pPr algn="just"/>
            <a:endParaRPr lang="es-MX" sz="2400" dirty="0" smtClean="0"/>
          </a:p>
        </p:txBody>
      </p:sp>
      <p:grpSp>
        <p:nvGrpSpPr>
          <p:cNvPr id="5" name="49 Grupo"/>
          <p:cNvGrpSpPr/>
          <p:nvPr/>
        </p:nvGrpSpPr>
        <p:grpSpPr>
          <a:xfrm>
            <a:off x="1523462" y="3071821"/>
            <a:ext cx="2085014" cy="674142"/>
            <a:chOff x="3563888" y="1700808"/>
            <a:chExt cx="1584176" cy="864096"/>
          </a:xfrm>
        </p:grpSpPr>
        <p:cxnSp>
          <p:nvCxnSpPr>
            <p:cNvPr id="21" name="20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49 Grupo"/>
          <p:cNvGrpSpPr/>
          <p:nvPr/>
        </p:nvGrpSpPr>
        <p:grpSpPr>
          <a:xfrm>
            <a:off x="4486301" y="3035965"/>
            <a:ext cx="2107422" cy="682703"/>
            <a:chOff x="3563888" y="1700808"/>
            <a:chExt cx="1584176" cy="864096"/>
          </a:xfrm>
        </p:grpSpPr>
        <p:cxnSp>
          <p:nvCxnSpPr>
            <p:cNvPr id="24" name="23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1669546" y="2421972"/>
            <a:ext cx="1872208" cy="646331"/>
          </a:xfrm>
          <a:prstGeom prst="rect">
            <a:avLst/>
          </a:prstGeom>
          <a:noFill/>
        </p:spPr>
        <p:txBody>
          <a:bodyPr wrap="square" rtlCol="0">
            <a:spAutoFit/>
          </a:bodyPr>
          <a:lstStyle/>
          <a:p>
            <a:pPr algn="ctr"/>
            <a:r>
              <a:rPr lang="es-MX" sz="1200" dirty="0" smtClean="0"/>
              <a:t>7.X.3</a:t>
            </a:r>
          </a:p>
          <a:p>
            <a:pPr algn="ctr"/>
            <a:r>
              <a:rPr lang="es-MX" sz="1200" dirty="0" smtClean="0"/>
              <a:t>Bienes Artísticos en Custodia </a:t>
            </a:r>
            <a:endParaRPr lang="es-MX" sz="1200" dirty="0"/>
          </a:p>
        </p:txBody>
      </p:sp>
      <p:sp>
        <p:nvSpPr>
          <p:cNvPr id="27" name="26 CuadroTexto"/>
          <p:cNvSpPr txBox="1"/>
          <p:nvPr/>
        </p:nvSpPr>
        <p:spPr>
          <a:xfrm>
            <a:off x="4592442" y="2353496"/>
            <a:ext cx="1934045" cy="646331"/>
          </a:xfrm>
          <a:prstGeom prst="rect">
            <a:avLst/>
          </a:prstGeom>
          <a:noFill/>
        </p:spPr>
        <p:txBody>
          <a:bodyPr wrap="square" rtlCol="0">
            <a:spAutoFit/>
          </a:bodyPr>
          <a:lstStyle/>
          <a:p>
            <a:pPr algn="ctr"/>
            <a:r>
              <a:rPr lang="es-MX" sz="1200" dirty="0" smtClean="0"/>
              <a:t>7.X.4</a:t>
            </a:r>
          </a:p>
          <a:p>
            <a:pPr algn="ctr"/>
            <a:r>
              <a:rPr lang="es-MX" sz="1200" dirty="0" smtClean="0"/>
              <a:t>Custodia de Bienes Artísticos </a:t>
            </a:r>
            <a:endParaRPr lang="es-MX" sz="1200" dirty="0"/>
          </a:p>
        </p:txBody>
      </p:sp>
      <p:sp>
        <p:nvSpPr>
          <p:cNvPr id="28" name="27 CuadroTexto"/>
          <p:cNvSpPr txBox="1"/>
          <p:nvPr/>
        </p:nvSpPr>
        <p:spPr>
          <a:xfrm>
            <a:off x="1015521" y="3076732"/>
            <a:ext cx="1503742" cy="461665"/>
          </a:xfrm>
          <a:prstGeom prst="rect">
            <a:avLst/>
          </a:prstGeom>
          <a:noFill/>
        </p:spPr>
        <p:txBody>
          <a:bodyPr wrap="square" rtlCol="0">
            <a:spAutoFit/>
          </a:bodyPr>
          <a:lstStyle/>
          <a:p>
            <a:r>
              <a:rPr lang="es-MX" sz="1200" dirty="0" smtClean="0"/>
              <a:t>          7)         680</a:t>
            </a:r>
          </a:p>
          <a:p>
            <a:pPr marL="228600" indent="-228600" algn="ctr" fontAlgn="b">
              <a:buAutoNum type="arabicParenR"/>
            </a:pPr>
            <a:endParaRPr lang="es-MX" sz="1200" dirty="0">
              <a:latin typeface="+mn-lt"/>
            </a:endParaRPr>
          </a:p>
        </p:txBody>
      </p:sp>
      <p:sp>
        <p:nvSpPr>
          <p:cNvPr id="29" name="28 CuadroTexto"/>
          <p:cNvSpPr txBox="1"/>
          <p:nvPr/>
        </p:nvSpPr>
        <p:spPr>
          <a:xfrm>
            <a:off x="5524770" y="3094659"/>
            <a:ext cx="1503742" cy="461665"/>
          </a:xfrm>
          <a:prstGeom prst="rect">
            <a:avLst/>
          </a:prstGeom>
          <a:noFill/>
        </p:spPr>
        <p:txBody>
          <a:bodyPr wrap="square" rtlCol="0">
            <a:spAutoFit/>
          </a:bodyPr>
          <a:lstStyle/>
          <a:p>
            <a:r>
              <a:rPr lang="es-MX" sz="1200" dirty="0" smtClean="0"/>
              <a:t>680           (7</a:t>
            </a:r>
          </a:p>
          <a:p>
            <a:pPr marL="228600" indent="-228600"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fade">
                                      <p:cBhvr>
                                        <p:cTn id="17" dur="2000"/>
                                        <p:tgtEl>
                                          <p:spTgt spid="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xEl>
                                              <p:pRg st="1" end="1"/>
                                            </p:txEl>
                                          </p:spTgt>
                                        </p:tgtEl>
                                        <p:attrNameLst>
                                          <p:attrName>style.visibility</p:attrName>
                                        </p:attrNameLst>
                                      </p:cBhvr>
                                      <p:to>
                                        <p:strVal val="visible"/>
                                      </p:to>
                                    </p:set>
                                    <p:animEffect transition="in" filter="fade">
                                      <p:cBhvr>
                                        <p:cTn id="22" dur="2000"/>
                                        <p:tgtEl>
                                          <p:spTgt spid="2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2000"/>
                                        <p:tgtEl>
                                          <p:spTgt spid="2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
                                            <p:txEl>
                                              <p:pRg st="1" end="1"/>
                                            </p:txEl>
                                          </p:spTgt>
                                        </p:tgtEl>
                                        <p:attrNameLst>
                                          <p:attrName>style.visibility</p:attrName>
                                        </p:attrNameLst>
                                      </p:cBhvr>
                                      <p:to>
                                        <p:strVal val="visible"/>
                                      </p:to>
                                    </p:set>
                                    <p:animEffect transition="in" filter="fade">
                                      <p:cBhvr>
                                        <p:cTn id="32" dur="2000"/>
                                        <p:tgtEl>
                                          <p:spTgt spid="2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fade">
                                      <p:cBhvr>
                                        <p:cTn id="37" dur="2000"/>
                                        <p:tgtEl>
                                          <p:spTgt spid="2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
                                            <p:txEl>
                                              <p:pRg st="0" end="0"/>
                                            </p:txEl>
                                          </p:spTgt>
                                        </p:tgtEl>
                                        <p:attrNameLst>
                                          <p:attrName>style.visibility</p:attrName>
                                        </p:attrNameLst>
                                      </p:cBhvr>
                                      <p:to>
                                        <p:strVal val="visible"/>
                                      </p:to>
                                    </p:set>
                                    <p:animEffect transition="in" filter="fade">
                                      <p:cBhvr>
                                        <p:cTn id="42" dur="2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allAtOnce"/>
      <p:bldP spid="27" grpId="0" build="allAtOnce"/>
      <p:bldP spid="28" grpId="0" build="allAtOnce"/>
      <p:bldP spid="29" grpId="0" build="allAtOnce"/>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2728" y="168552"/>
            <a:ext cx="7678271"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MX" sz="2400" dirty="0" smtClean="0"/>
              <a:t>8.- La Secretaría de Finanzas del Estado expide cheque por $999 para cubrir un contrato de fideicomiso sin estructura orgánica.</a:t>
            </a:r>
          </a:p>
          <a:p>
            <a:pPr algn="just"/>
            <a:endParaRPr lang="es-MX" sz="2400" dirty="0" smtClean="0"/>
          </a:p>
          <a:p>
            <a:pPr algn="just"/>
            <a:endParaRPr lang="es-MX" sz="2400" dirty="0" smtClean="0"/>
          </a:p>
        </p:txBody>
      </p:sp>
      <p:grpSp>
        <p:nvGrpSpPr>
          <p:cNvPr id="3" name="49 Grupo"/>
          <p:cNvGrpSpPr/>
          <p:nvPr/>
        </p:nvGrpSpPr>
        <p:grpSpPr>
          <a:xfrm>
            <a:off x="1438115" y="2919065"/>
            <a:ext cx="2085014" cy="674142"/>
            <a:chOff x="3563888" y="1700808"/>
            <a:chExt cx="1584176" cy="864096"/>
          </a:xfrm>
        </p:grpSpPr>
        <p:cxnSp>
          <p:nvCxnSpPr>
            <p:cNvPr id="10" name="9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49 Grupo"/>
          <p:cNvGrpSpPr/>
          <p:nvPr/>
        </p:nvGrpSpPr>
        <p:grpSpPr>
          <a:xfrm>
            <a:off x="4400954" y="2883209"/>
            <a:ext cx="2107422" cy="682703"/>
            <a:chOff x="3563888" y="1700808"/>
            <a:chExt cx="1584176" cy="864096"/>
          </a:xfrm>
        </p:grpSpPr>
        <p:cxnSp>
          <p:nvCxnSpPr>
            <p:cNvPr id="13" name="12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14 CuadroTexto"/>
          <p:cNvSpPr txBox="1"/>
          <p:nvPr/>
        </p:nvSpPr>
        <p:spPr>
          <a:xfrm>
            <a:off x="1533860" y="1889386"/>
            <a:ext cx="1872208" cy="1015663"/>
          </a:xfrm>
          <a:prstGeom prst="rect">
            <a:avLst/>
          </a:prstGeom>
          <a:noFill/>
        </p:spPr>
        <p:txBody>
          <a:bodyPr wrap="square" rtlCol="0">
            <a:spAutoFit/>
          </a:bodyPr>
          <a:lstStyle/>
          <a:p>
            <a:pPr algn="ctr"/>
            <a:r>
              <a:rPr lang="es-MX" sz="1200" dirty="0" smtClean="0"/>
              <a:t>8.2.7 -751</a:t>
            </a:r>
          </a:p>
          <a:p>
            <a:pPr algn="ctr"/>
            <a:r>
              <a:rPr lang="es-MX" sz="1200" dirty="0" err="1" smtClean="0"/>
              <a:t>Presup</a:t>
            </a:r>
            <a:r>
              <a:rPr lang="es-MX" sz="1200" dirty="0" smtClean="0"/>
              <a:t>. De Egresos PAGADO</a:t>
            </a:r>
          </a:p>
          <a:p>
            <a:pPr algn="ctr"/>
            <a:r>
              <a:rPr lang="es-MX" sz="1200" dirty="0" smtClean="0"/>
              <a:t>Fideicomisos Poder Ejecutivo</a:t>
            </a:r>
            <a:endParaRPr lang="es-MX" sz="1200" dirty="0"/>
          </a:p>
        </p:txBody>
      </p:sp>
      <p:sp>
        <p:nvSpPr>
          <p:cNvPr id="17" name="16 CuadroTexto"/>
          <p:cNvSpPr txBox="1"/>
          <p:nvPr/>
        </p:nvSpPr>
        <p:spPr>
          <a:xfrm>
            <a:off x="930174" y="2923976"/>
            <a:ext cx="1503742" cy="461665"/>
          </a:xfrm>
          <a:prstGeom prst="rect">
            <a:avLst/>
          </a:prstGeom>
          <a:noFill/>
        </p:spPr>
        <p:txBody>
          <a:bodyPr wrap="square" rtlCol="0">
            <a:spAutoFit/>
          </a:bodyPr>
          <a:lstStyle/>
          <a:p>
            <a:r>
              <a:rPr lang="es-MX" sz="1200" dirty="0" smtClean="0"/>
              <a:t>          8)           999</a:t>
            </a:r>
          </a:p>
          <a:p>
            <a:pPr marL="228600" indent="-228600" algn="ctr" fontAlgn="b">
              <a:buAutoNum type="arabicParenR"/>
            </a:pPr>
            <a:endParaRPr lang="es-MX" sz="1200" dirty="0">
              <a:latin typeface="+mn-lt"/>
            </a:endParaRPr>
          </a:p>
        </p:txBody>
      </p:sp>
      <p:sp>
        <p:nvSpPr>
          <p:cNvPr id="18" name="17 CuadroTexto"/>
          <p:cNvSpPr txBox="1"/>
          <p:nvPr/>
        </p:nvSpPr>
        <p:spPr>
          <a:xfrm>
            <a:off x="5448049" y="2898773"/>
            <a:ext cx="1503742" cy="461665"/>
          </a:xfrm>
          <a:prstGeom prst="rect">
            <a:avLst/>
          </a:prstGeom>
          <a:noFill/>
        </p:spPr>
        <p:txBody>
          <a:bodyPr wrap="square" rtlCol="0">
            <a:spAutoFit/>
          </a:bodyPr>
          <a:lstStyle/>
          <a:p>
            <a:r>
              <a:rPr lang="es-MX" sz="1200" dirty="0" smtClean="0"/>
              <a:t>999            (8</a:t>
            </a:r>
          </a:p>
          <a:p>
            <a:pPr marL="228600" indent="-228600" fontAlgn="b">
              <a:buAutoNum type="arabicParenR"/>
            </a:pPr>
            <a:endParaRPr lang="es-MX" sz="1200" dirty="0">
              <a:latin typeface="+mn-lt"/>
            </a:endParaRPr>
          </a:p>
        </p:txBody>
      </p:sp>
      <p:grpSp>
        <p:nvGrpSpPr>
          <p:cNvPr id="5" name="49 Grupo"/>
          <p:cNvGrpSpPr/>
          <p:nvPr/>
        </p:nvGrpSpPr>
        <p:grpSpPr>
          <a:xfrm>
            <a:off x="1468333" y="5039791"/>
            <a:ext cx="2085014" cy="674142"/>
            <a:chOff x="3563888" y="1700808"/>
            <a:chExt cx="1584176" cy="864096"/>
          </a:xfrm>
        </p:grpSpPr>
        <p:cxnSp>
          <p:nvCxnSpPr>
            <p:cNvPr id="21" name="20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49 Grupo"/>
          <p:cNvGrpSpPr/>
          <p:nvPr/>
        </p:nvGrpSpPr>
        <p:grpSpPr>
          <a:xfrm>
            <a:off x="4431172" y="5003935"/>
            <a:ext cx="2107422" cy="682703"/>
            <a:chOff x="3563888" y="1700808"/>
            <a:chExt cx="1584176" cy="864096"/>
          </a:xfrm>
        </p:grpSpPr>
        <p:cxnSp>
          <p:nvCxnSpPr>
            <p:cNvPr id="24" name="23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1562661" y="4200170"/>
            <a:ext cx="1872208" cy="830997"/>
          </a:xfrm>
          <a:prstGeom prst="rect">
            <a:avLst/>
          </a:prstGeom>
          <a:noFill/>
        </p:spPr>
        <p:txBody>
          <a:bodyPr wrap="square" rtlCol="0">
            <a:spAutoFit/>
          </a:bodyPr>
          <a:lstStyle/>
          <a:p>
            <a:pPr algn="ctr"/>
            <a:r>
              <a:rPr lang="es-MX" sz="1200" dirty="0" smtClean="0"/>
              <a:t>2.1.6.4</a:t>
            </a:r>
          </a:p>
          <a:p>
            <a:pPr algn="ctr"/>
            <a:r>
              <a:rPr lang="es-MX" sz="1200" dirty="0" smtClean="0"/>
              <a:t>Fondos de Fideicomisos, Mandatos y Contratos Análogos</a:t>
            </a:r>
            <a:endParaRPr lang="es-MX" sz="1200" dirty="0"/>
          </a:p>
        </p:txBody>
      </p:sp>
      <p:sp>
        <p:nvSpPr>
          <p:cNvPr id="27" name="26 CuadroTexto"/>
          <p:cNvSpPr txBox="1"/>
          <p:nvPr/>
        </p:nvSpPr>
        <p:spPr>
          <a:xfrm>
            <a:off x="4502809" y="4528490"/>
            <a:ext cx="1934045" cy="461665"/>
          </a:xfrm>
          <a:prstGeom prst="rect">
            <a:avLst/>
          </a:prstGeom>
          <a:noFill/>
        </p:spPr>
        <p:txBody>
          <a:bodyPr wrap="square" rtlCol="0">
            <a:spAutoFit/>
          </a:bodyPr>
          <a:lstStyle/>
          <a:p>
            <a:pPr algn="ctr"/>
            <a:r>
              <a:rPr lang="es-MX" sz="1200" dirty="0" smtClean="0"/>
              <a:t>1.1.1.2</a:t>
            </a:r>
          </a:p>
          <a:p>
            <a:pPr algn="ctr"/>
            <a:r>
              <a:rPr lang="es-MX" sz="1200" dirty="0" smtClean="0"/>
              <a:t>Bancos / Tesorería</a:t>
            </a:r>
            <a:endParaRPr lang="es-MX" sz="1200" dirty="0"/>
          </a:p>
        </p:txBody>
      </p:sp>
      <p:sp>
        <p:nvSpPr>
          <p:cNvPr id="28" name="27 CuadroTexto"/>
          <p:cNvSpPr txBox="1"/>
          <p:nvPr/>
        </p:nvSpPr>
        <p:spPr>
          <a:xfrm>
            <a:off x="960392" y="5044702"/>
            <a:ext cx="1503742" cy="461665"/>
          </a:xfrm>
          <a:prstGeom prst="rect">
            <a:avLst/>
          </a:prstGeom>
          <a:noFill/>
        </p:spPr>
        <p:txBody>
          <a:bodyPr wrap="square" rtlCol="0">
            <a:spAutoFit/>
          </a:bodyPr>
          <a:lstStyle/>
          <a:p>
            <a:r>
              <a:rPr lang="es-MX" sz="1200" dirty="0" smtClean="0"/>
              <a:t>          8A)         999</a:t>
            </a:r>
          </a:p>
          <a:p>
            <a:pPr marL="228600" indent="-228600" algn="ctr" fontAlgn="b">
              <a:buAutoNum type="arabicParenR"/>
            </a:pPr>
            <a:endParaRPr lang="es-MX" sz="1200" dirty="0">
              <a:latin typeface="+mn-lt"/>
            </a:endParaRPr>
          </a:p>
        </p:txBody>
      </p:sp>
      <p:sp>
        <p:nvSpPr>
          <p:cNvPr id="29" name="28 CuadroTexto"/>
          <p:cNvSpPr txBox="1"/>
          <p:nvPr/>
        </p:nvSpPr>
        <p:spPr>
          <a:xfrm>
            <a:off x="5469641" y="5019499"/>
            <a:ext cx="1503742" cy="461665"/>
          </a:xfrm>
          <a:prstGeom prst="rect">
            <a:avLst/>
          </a:prstGeom>
          <a:noFill/>
        </p:spPr>
        <p:txBody>
          <a:bodyPr wrap="square" rtlCol="0">
            <a:spAutoFit/>
          </a:bodyPr>
          <a:lstStyle/>
          <a:p>
            <a:r>
              <a:rPr lang="es-MX" sz="1200" dirty="0" smtClean="0"/>
              <a:t>999           (8A</a:t>
            </a:r>
          </a:p>
          <a:p>
            <a:pPr marL="228600" indent="-228600" fontAlgn="b">
              <a:buAutoNum type="arabicParenR"/>
            </a:pPr>
            <a:endParaRPr lang="es-MX" sz="1200" dirty="0">
              <a:latin typeface="+mn-lt"/>
            </a:endParaRPr>
          </a:p>
        </p:txBody>
      </p:sp>
      <p:sp>
        <p:nvSpPr>
          <p:cNvPr id="30" name="29 CuadroTexto"/>
          <p:cNvSpPr txBox="1"/>
          <p:nvPr/>
        </p:nvSpPr>
        <p:spPr>
          <a:xfrm>
            <a:off x="4507096" y="1869258"/>
            <a:ext cx="1872208" cy="1015663"/>
          </a:xfrm>
          <a:prstGeom prst="rect">
            <a:avLst/>
          </a:prstGeom>
          <a:noFill/>
        </p:spPr>
        <p:txBody>
          <a:bodyPr wrap="square" rtlCol="0">
            <a:spAutoFit/>
          </a:bodyPr>
          <a:lstStyle/>
          <a:p>
            <a:pPr algn="ctr"/>
            <a:r>
              <a:rPr lang="es-MX" sz="1200" dirty="0" smtClean="0"/>
              <a:t>8.2.6-751</a:t>
            </a:r>
          </a:p>
          <a:p>
            <a:pPr algn="ctr"/>
            <a:r>
              <a:rPr lang="es-MX" sz="1200" dirty="0" err="1" smtClean="0"/>
              <a:t>Presup</a:t>
            </a:r>
            <a:r>
              <a:rPr lang="es-MX" sz="1200" dirty="0" smtClean="0"/>
              <a:t>. De Egresos EJERCIDO</a:t>
            </a:r>
          </a:p>
          <a:p>
            <a:pPr algn="ctr"/>
            <a:r>
              <a:rPr lang="es-MX" sz="1200" dirty="0" smtClean="0"/>
              <a:t>Fideicomisos Poder Ejecutivo</a:t>
            </a:r>
            <a:endParaRPr lang="es-MX"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2000"/>
                                        <p:tgtEl>
                                          <p:spTgt spid="1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2000"/>
                                        <p:tgtEl>
                                          <p:spTgt spid="15">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animEffect transition="in" filter="fade">
                                      <p:cBhvr>
                                        <p:cTn id="23" dur="2000"/>
                                        <p:tgtEl>
                                          <p:spTgt spid="1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fade">
                                      <p:cBhvr>
                                        <p:cTn id="28" dur="20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animEffect transition="in" filter="fade">
                                      <p:cBhvr>
                                        <p:cTn id="33" dur="2000"/>
                                        <p:tgtEl>
                                          <p:spTgt spid="30">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0">
                                            <p:txEl>
                                              <p:pRg st="1" end="1"/>
                                            </p:txEl>
                                          </p:spTgt>
                                        </p:tgtEl>
                                        <p:attrNameLst>
                                          <p:attrName>style.visibility</p:attrName>
                                        </p:attrNameLst>
                                      </p:cBhvr>
                                      <p:to>
                                        <p:strVal val="visible"/>
                                      </p:to>
                                    </p:set>
                                    <p:animEffect transition="in" filter="fade">
                                      <p:cBhvr>
                                        <p:cTn id="36" dur="2000"/>
                                        <p:tgtEl>
                                          <p:spTgt spid="30">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0">
                                            <p:txEl>
                                              <p:pRg st="2" end="2"/>
                                            </p:txEl>
                                          </p:spTgt>
                                        </p:tgtEl>
                                        <p:attrNameLst>
                                          <p:attrName>style.visibility</p:attrName>
                                        </p:attrNameLst>
                                      </p:cBhvr>
                                      <p:to>
                                        <p:strVal val="visible"/>
                                      </p:to>
                                    </p:set>
                                    <p:animEffect transition="in" filter="fade">
                                      <p:cBhvr>
                                        <p:cTn id="39" dur="2000"/>
                                        <p:tgtEl>
                                          <p:spTgt spid="30">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Effect transition="in" filter="fade">
                                      <p:cBhvr>
                                        <p:cTn id="44" dur="2000"/>
                                        <p:tgtEl>
                                          <p:spTgt spid="18">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20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xEl>
                                              <p:pRg st="0" end="0"/>
                                            </p:txEl>
                                          </p:spTgt>
                                        </p:tgtEl>
                                        <p:attrNameLst>
                                          <p:attrName>style.visibility</p:attrName>
                                        </p:attrNameLst>
                                      </p:cBhvr>
                                      <p:to>
                                        <p:strVal val="visible"/>
                                      </p:to>
                                    </p:set>
                                    <p:animEffect transition="in" filter="fade">
                                      <p:cBhvr>
                                        <p:cTn id="59" dur="2000"/>
                                        <p:tgtEl>
                                          <p:spTgt spid="26">
                                            <p:txEl>
                                              <p:pRg st="0" end="0"/>
                                            </p:tx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xEl>
                                              <p:pRg st="1" end="1"/>
                                            </p:txEl>
                                          </p:spTgt>
                                        </p:tgtEl>
                                        <p:attrNameLst>
                                          <p:attrName>style.visibility</p:attrName>
                                        </p:attrNameLst>
                                      </p:cBhvr>
                                      <p:to>
                                        <p:strVal val="visible"/>
                                      </p:to>
                                    </p:set>
                                    <p:animEffect transition="in" filter="fade">
                                      <p:cBhvr>
                                        <p:cTn id="62" dur="2000"/>
                                        <p:tgtEl>
                                          <p:spTgt spid="26">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7">
                                            <p:txEl>
                                              <p:pRg st="0" end="0"/>
                                            </p:txEl>
                                          </p:spTgt>
                                        </p:tgtEl>
                                        <p:attrNameLst>
                                          <p:attrName>style.visibility</p:attrName>
                                        </p:attrNameLst>
                                      </p:cBhvr>
                                      <p:to>
                                        <p:strVal val="visible"/>
                                      </p:to>
                                    </p:set>
                                    <p:animEffect transition="in" filter="fade">
                                      <p:cBhvr>
                                        <p:cTn id="67" dur="2000"/>
                                        <p:tgtEl>
                                          <p:spTgt spid="27">
                                            <p:txEl>
                                              <p:pRg st="0" end="0"/>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xEl>
                                              <p:pRg st="1" end="1"/>
                                            </p:txEl>
                                          </p:spTgt>
                                        </p:tgtEl>
                                        <p:attrNameLst>
                                          <p:attrName>style.visibility</p:attrName>
                                        </p:attrNameLst>
                                      </p:cBhvr>
                                      <p:to>
                                        <p:strVal val="visible"/>
                                      </p:to>
                                    </p:set>
                                    <p:animEffect transition="in" filter="fade">
                                      <p:cBhvr>
                                        <p:cTn id="70" dur="2000"/>
                                        <p:tgtEl>
                                          <p:spTgt spid="27">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8">
                                            <p:txEl>
                                              <p:pRg st="0" end="0"/>
                                            </p:txEl>
                                          </p:spTgt>
                                        </p:tgtEl>
                                        <p:attrNameLst>
                                          <p:attrName>style.visibility</p:attrName>
                                        </p:attrNameLst>
                                      </p:cBhvr>
                                      <p:to>
                                        <p:strVal val="visible"/>
                                      </p:to>
                                    </p:set>
                                    <p:animEffect transition="in" filter="fade">
                                      <p:cBhvr>
                                        <p:cTn id="75" dur="2000"/>
                                        <p:tgtEl>
                                          <p:spTgt spid="28">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29">
                                            <p:txEl>
                                              <p:pRg st="0" end="0"/>
                                            </p:txEl>
                                          </p:spTgt>
                                        </p:tgtEl>
                                        <p:attrNameLst>
                                          <p:attrName>style.visibility</p:attrName>
                                        </p:attrNameLst>
                                      </p:cBhvr>
                                      <p:to>
                                        <p:strVal val="visible"/>
                                      </p:to>
                                    </p:set>
                                    <p:animEffect transition="in" filter="fade">
                                      <p:cBhvr>
                                        <p:cTn id="80" dur="20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7" grpId="0" build="allAtOnce"/>
      <p:bldP spid="18" grpId="0" build="allAtOnce"/>
      <p:bldP spid="26" grpId="0" build="allAtOnce"/>
      <p:bldP spid="27" grpId="0" build="allAtOnce"/>
      <p:bldP spid="28" grpId="0" build="allAtOnce"/>
      <p:bldP spid="29" grpId="0" build="allAtOnce"/>
      <p:bldP spid="30" grpId="0" build="allAtOnce"/>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6464" y="19801"/>
            <a:ext cx="7979884"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2400" dirty="0" smtClean="0"/>
              <a:t>9.- Al adoptar el Sistema Contable impuesto por el CONAC y como resultado de la revisión física y contable del mobiliario y equipo, se detectó lo siguiente:</a:t>
            </a:r>
          </a:p>
          <a:p>
            <a:r>
              <a:rPr lang="es-MX" sz="2000" dirty="0" smtClean="0"/>
              <a:t> </a:t>
            </a:r>
            <a:r>
              <a:rPr lang="es-MX" u="sng" dirty="0" smtClean="0"/>
              <a:t>Bienes Físicos no registrados en el sistema de patrimonio:</a:t>
            </a:r>
            <a:endParaRPr lang="es-MX" dirty="0" smtClean="0"/>
          </a:p>
          <a:p>
            <a:r>
              <a:rPr lang="es-MX" dirty="0" smtClean="0"/>
              <a:t>3 CPU	               	$150</a:t>
            </a:r>
          </a:p>
          <a:p>
            <a:r>
              <a:rPr lang="es-MX" u="sng" dirty="0" smtClean="0"/>
              <a:t>Bienes registrados en el sistema de patrimonio y no encontrados físicamente:</a:t>
            </a:r>
            <a:endParaRPr lang="es-MX" dirty="0" smtClean="0"/>
          </a:p>
          <a:p>
            <a:r>
              <a:rPr lang="es-MX" dirty="0" smtClean="0"/>
              <a:t>1 Escritorio		$130</a:t>
            </a:r>
          </a:p>
        </p:txBody>
      </p:sp>
      <p:grpSp>
        <p:nvGrpSpPr>
          <p:cNvPr id="3" name="49 Grupo"/>
          <p:cNvGrpSpPr/>
          <p:nvPr/>
        </p:nvGrpSpPr>
        <p:grpSpPr>
          <a:xfrm>
            <a:off x="1411611" y="3890323"/>
            <a:ext cx="2085014" cy="674142"/>
            <a:chOff x="3563888" y="1700808"/>
            <a:chExt cx="1584176" cy="864096"/>
          </a:xfrm>
        </p:grpSpPr>
        <p:cxnSp>
          <p:nvCxnSpPr>
            <p:cNvPr id="10" name="9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4" name="49 Grupo"/>
          <p:cNvGrpSpPr/>
          <p:nvPr/>
        </p:nvGrpSpPr>
        <p:grpSpPr>
          <a:xfrm>
            <a:off x="4374450" y="3854467"/>
            <a:ext cx="2107422" cy="682703"/>
            <a:chOff x="3563888" y="1700808"/>
            <a:chExt cx="1584176" cy="864096"/>
          </a:xfrm>
        </p:grpSpPr>
        <p:cxnSp>
          <p:nvCxnSpPr>
            <p:cNvPr id="13" name="12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15" name="14 CuadroTexto"/>
          <p:cNvSpPr txBox="1"/>
          <p:nvPr/>
        </p:nvSpPr>
        <p:spPr>
          <a:xfrm>
            <a:off x="1507356" y="3240188"/>
            <a:ext cx="1872208" cy="646331"/>
          </a:xfrm>
          <a:prstGeom prst="rect">
            <a:avLst/>
          </a:prstGeom>
          <a:noFill/>
        </p:spPr>
        <p:txBody>
          <a:bodyPr wrap="square" rtlCol="0">
            <a:spAutoFit/>
          </a:bodyPr>
          <a:lstStyle/>
          <a:p>
            <a:pPr algn="ctr"/>
            <a:r>
              <a:rPr lang="es-MX" sz="1200" dirty="0" smtClean="0"/>
              <a:t>3.2.2</a:t>
            </a:r>
          </a:p>
          <a:p>
            <a:pPr algn="ctr"/>
            <a:r>
              <a:rPr lang="es-MX" sz="1200" dirty="0" smtClean="0"/>
              <a:t>Resultado de Ejercicios Anteriores</a:t>
            </a:r>
            <a:endParaRPr lang="es-MX" sz="1200" dirty="0"/>
          </a:p>
        </p:txBody>
      </p:sp>
      <p:sp>
        <p:nvSpPr>
          <p:cNvPr id="17" name="16 CuadroTexto"/>
          <p:cNvSpPr txBox="1"/>
          <p:nvPr/>
        </p:nvSpPr>
        <p:spPr>
          <a:xfrm>
            <a:off x="3914288" y="3852102"/>
            <a:ext cx="1503742" cy="461665"/>
          </a:xfrm>
          <a:prstGeom prst="rect">
            <a:avLst/>
          </a:prstGeom>
          <a:noFill/>
        </p:spPr>
        <p:txBody>
          <a:bodyPr wrap="square" rtlCol="0">
            <a:spAutoFit/>
          </a:bodyPr>
          <a:lstStyle/>
          <a:p>
            <a:r>
              <a:rPr lang="es-MX" sz="1200" dirty="0" smtClean="0"/>
              <a:t>          9)         150</a:t>
            </a:r>
          </a:p>
          <a:p>
            <a:pPr marL="228600" indent="-228600" algn="ctr" fontAlgn="b">
              <a:buAutoNum type="arabicParenR"/>
            </a:pPr>
            <a:endParaRPr lang="es-MX" sz="1200" dirty="0">
              <a:latin typeface="+mn-lt"/>
            </a:endParaRPr>
          </a:p>
        </p:txBody>
      </p:sp>
      <p:sp>
        <p:nvSpPr>
          <p:cNvPr id="18" name="17 CuadroTexto"/>
          <p:cNvSpPr txBox="1"/>
          <p:nvPr/>
        </p:nvSpPr>
        <p:spPr>
          <a:xfrm>
            <a:off x="5421545" y="3852779"/>
            <a:ext cx="1503742" cy="461665"/>
          </a:xfrm>
          <a:prstGeom prst="rect">
            <a:avLst/>
          </a:prstGeom>
          <a:noFill/>
        </p:spPr>
        <p:txBody>
          <a:bodyPr wrap="square" rtlCol="0">
            <a:spAutoFit/>
          </a:bodyPr>
          <a:lstStyle/>
          <a:p>
            <a:r>
              <a:rPr lang="es-MX" sz="1200" dirty="0" smtClean="0"/>
              <a:t>130           (9</a:t>
            </a:r>
          </a:p>
          <a:p>
            <a:pPr marL="228600" indent="-228600" fontAlgn="b">
              <a:buAutoNum type="arabicParenR"/>
            </a:pPr>
            <a:endParaRPr lang="es-MX" sz="1200" dirty="0">
              <a:latin typeface="+mn-lt"/>
            </a:endParaRPr>
          </a:p>
        </p:txBody>
      </p:sp>
      <p:grpSp>
        <p:nvGrpSpPr>
          <p:cNvPr id="5" name="49 Grupo"/>
          <p:cNvGrpSpPr/>
          <p:nvPr/>
        </p:nvGrpSpPr>
        <p:grpSpPr>
          <a:xfrm>
            <a:off x="3072143" y="5890285"/>
            <a:ext cx="2085014" cy="674142"/>
            <a:chOff x="3563888" y="1700808"/>
            <a:chExt cx="1584176" cy="864096"/>
          </a:xfrm>
        </p:grpSpPr>
        <p:cxnSp>
          <p:nvCxnSpPr>
            <p:cNvPr id="21" name="20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25 CuadroTexto"/>
          <p:cNvSpPr txBox="1"/>
          <p:nvPr/>
        </p:nvSpPr>
        <p:spPr>
          <a:xfrm>
            <a:off x="3166471" y="4869518"/>
            <a:ext cx="1872208" cy="1015663"/>
          </a:xfrm>
          <a:prstGeom prst="rect">
            <a:avLst/>
          </a:prstGeom>
          <a:noFill/>
        </p:spPr>
        <p:txBody>
          <a:bodyPr wrap="square" rtlCol="0">
            <a:spAutoFit/>
          </a:bodyPr>
          <a:lstStyle/>
          <a:p>
            <a:pPr algn="ctr"/>
            <a:r>
              <a:rPr lang="es-MX" sz="1200" dirty="0" smtClean="0"/>
              <a:t>5.5.1.8</a:t>
            </a:r>
          </a:p>
          <a:p>
            <a:pPr algn="ctr"/>
            <a:r>
              <a:rPr lang="es-MX" sz="1200" dirty="0" smtClean="0"/>
              <a:t>Disminución de Bienes por Perdida, Obsolescencia y Deterioro</a:t>
            </a:r>
            <a:endParaRPr lang="es-MX" sz="1200" dirty="0"/>
          </a:p>
        </p:txBody>
      </p:sp>
      <p:sp>
        <p:nvSpPr>
          <p:cNvPr id="28" name="27 CuadroTexto"/>
          <p:cNvSpPr txBox="1"/>
          <p:nvPr/>
        </p:nvSpPr>
        <p:spPr>
          <a:xfrm>
            <a:off x="2590080" y="5895196"/>
            <a:ext cx="1503742" cy="461665"/>
          </a:xfrm>
          <a:prstGeom prst="rect">
            <a:avLst/>
          </a:prstGeom>
          <a:noFill/>
        </p:spPr>
        <p:txBody>
          <a:bodyPr wrap="square" rtlCol="0">
            <a:spAutoFit/>
          </a:bodyPr>
          <a:lstStyle/>
          <a:p>
            <a:r>
              <a:rPr lang="es-MX" sz="1200" dirty="0" smtClean="0"/>
              <a:t>          9)           130</a:t>
            </a:r>
          </a:p>
          <a:p>
            <a:pPr marL="228600" indent="-228600" algn="ctr" fontAlgn="b">
              <a:buAutoNum type="arabicParenR"/>
            </a:pPr>
            <a:endParaRPr lang="es-MX" sz="1200" dirty="0">
              <a:latin typeface="+mn-lt"/>
            </a:endParaRPr>
          </a:p>
        </p:txBody>
      </p:sp>
      <p:sp>
        <p:nvSpPr>
          <p:cNvPr id="30" name="29 CuadroTexto"/>
          <p:cNvSpPr txBox="1"/>
          <p:nvPr/>
        </p:nvSpPr>
        <p:spPr>
          <a:xfrm>
            <a:off x="4480592" y="3202808"/>
            <a:ext cx="1872208" cy="646331"/>
          </a:xfrm>
          <a:prstGeom prst="rect">
            <a:avLst/>
          </a:prstGeom>
          <a:noFill/>
        </p:spPr>
        <p:txBody>
          <a:bodyPr wrap="square" rtlCol="0">
            <a:spAutoFit/>
          </a:bodyPr>
          <a:lstStyle/>
          <a:p>
            <a:pPr algn="ctr"/>
            <a:r>
              <a:rPr lang="es-MX" sz="1200" dirty="0" smtClean="0"/>
              <a:t>1.2.4.1</a:t>
            </a:r>
          </a:p>
          <a:p>
            <a:pPr algn="ctr"/>
            <a:r>
              <a:rPr lang="es-MX" sz="1200" dirty="0" smtClean="0"/>
              <a:t>Mobiliario y Equipo de Administración </a:t>
            </a:r>
            <a:endParaRPr lang="es-MX" sz="1200" dirty="0"/>
          </a:p>
        </p:txBody>
      </p:sp>
      <p:sp>
        <p:nvSpPr>
          <p:cNvPr id="23" name="22 CuadroTexto"/>
          <p:cNvSpPr txBox="1"/>
          <p:nvPr/>
        </p:nvSpPr>
        <p:spPr>
          <a:xfrm>
            <a:off x="2451182" y="3875782"/>
            <a:ext cx="1503742" cy="461665"/>
          </a:xfrm>
          <a:prstGeom prst="rect">
            <a:avLst/>
          </a:prstGeom>
          <a:noFill/>
        </p:spPr>
        <p:txBody>
          <a:bodyPr wrap="square" rtlCol="0">
            <a:spAutoFit/>
          </a:bodyPr>
          <a:lstStyle/>
          <a:p>
            <a:r>
              <a:rPr lang="es-MX" sz="1200" dirty="0" smtClean="0"/>
              <a:t>150            (9</a:t>
            </a:r>
          </a:p>
          <a:p>
            <a:pPr marL="228600" indent="-228600"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fade">
                                      <p:cBhvr>
                                        <p:cTn id="17" dur="2000"/>
                                        <p:tgtEl>
                                          <p:spTgt spid="30">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xEl>
                                              <p:pRg st="1" end="1"/>
                                            </p:txEl>
                                          </p:spTgt>
                                        </p:tgtEl>
                                        <p:attrNameLst>
                                          <p:attrName>style.visibility</p:attrName>
                                        </p:attrNameLst>
                                      </p:cBhvr>
                                      <p:to>
                                        <p:strVal val="visible"/>
                                      </p:to>
                                    </p:set>
                                    <p:animEffect transition="in" filter="fade">
                                      <p:cBhvr>
                                        <p:cTn id="20" dur="2000"/>
                                        <p:tgtEl>
                                          <p:spTgt spid="3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fade">
                                      <p:cBhvr>
                                        <p:cTn id="25" dur="20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Effect transition="in" filter="fade">
                                      <p:cBhvr>
                                        <p:cTn id="30" dur="2000"/>
                                        <p:tgtEl>
                                          <p:spTgt spid="15">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Effect transition="in" filter="fade">
                                      <p:cBhvr>
                                        <p:cTn id="33" dur="2000"/>
                                        <p:tgtEl>
                                          <p:spTgt spid="1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2000"/>
                                        <p:tgtEl>
                                          <p:spTgt spid="2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xEl>
                                              <p:pRg st="0" end="0"/>
                                            </p:txEl>
                                          </p:spTgt>
                                        </p:tgtEl>
                                        <p:attrNameLst>
                                          <p:attrName>style.visibility</p:attrName>
                                        </p:attrNameLst>
                                      </p:cBhvr>
                                      <p:to>
                                        <p:strVal val="visible"/>
                                      </p:to>
                                    </p:set>
                                    <p:animEffect transition="in" filter="fade">
                                      <p:cBhvr>
                                        <p:cTn id="48" dur="2000"/>
                                        <p:tgtEl>
                                          <p:spTgt spid="26">
                                            <p:txEl>
                                              <p:pRg st="0" end="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xEl>
                                              <p:pRg st="1" end="1"/>
                                            </p:txEl>
                                          </p:spTgt>
                                        </p:tgtEl>
                                        <p:attrNameLst>
                                          <p:attrName>style.visibility</p:attrName>
                                        </p:attrNameLst>
                                      </p:cBhvr>
                                      <p:to>
                                        <p:strVal val="visible"/>
                                      </p:to>
                                    </p:set>
                                    <p:animEffect transition="in" filter="fade">
                                      <p:cBhvr>
                                        <p:cTn id="51" dur="2000"/>
                                        <p:tgtEl>
                                          <p:spTgt spid="2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2000"/>
                                        <p:tgtEl>
                                          <p:spTgt spid="28">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
                                            <p:txEl>
                                              <p:pRg st="0" end="0"/>
                                            </p:txEl>
                                          </p:spTgt>
                                        </p:tgtEl>
                                        <p:attrNameLst>
                                          <p:attrName>style.visibility</p:attrName>
                                        </p:attrNameLst>
                                      </p:cBhvr>
                                      <p:to>
                                        <p:strVal val="visible"/>
                                      </p:to>
                                    </p:set>
                                    <p:animEffect transition="in" filter="fade">
                                      <p:cBhvr>
                                        <p:cTn id="61"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7" grpId="0" build="allAtOnce"/>
      <p:bldP spid="18" grpId="0" build="allAtOnce"/>
      <p:bldP spid="26" grpId="0" build="allAtOnce"/>
      <p:bldP spid="28" grpId="0" build="allAtOnce"/>
      <p:bldP spid="30" grpId="0" build="allAtOnce"/>
      <p:bldP spid="2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361950" y="190500"/>
            <a:ext cx="7486650" cy="1066800"/>
          </a:xfrm>
          <a:solidFill>
            <a:schemeClr val="tx2">
              <a:lumMod val="20000"/>
              <a:lumOff val="80000"/>
            </a:schemeClr>
          </a:solidFill>
        </p:spPr>
        <p:txBody>
          <a:bodyPr>
            <a:noAutofit/>
          </a:bodyPr>
          <a:lstStyle/>
          <a:p>
            <a:r>
              <a:rPr lang="es-MX" sz="2800" dirty="0" smtClean="0">
                <a:latin typeface="Cambria" panose="02040503050406030204" pitchFamily="18" charset="0"/>
              </a:rPr>
              <a:t>BIENES QUE SE REGISTRAN EN CONTABILIDAD</a:t>
            </a:r>
            <a:endParaRPr lang="es-MX" sz="2800" dirty="0">
              <a:latin typeface="Cambria" panose="02040503050406030204" pitchFamily="18" charset="0"/>
            </a:endParaRPr>
          </a:p>
        </p:txBody>
      </p:sp>
      <p:sp>
        <p:nvSpPr>
          <p:cNvPr id="5" name="4 Marcador de contenido"/>
          <p:cNvSpPr>
            <a:spLocks noGrp="1"/>
          </p:cNvSpPr>
          <p:nvPr>
            <p:ph sz="quarter" idx="2"/>
          </p:nvPr>
        </p:nvSpPr>
        <p:spPr>
          <a:xfrm>
            <a:off x="285750" y="1826140"/>
            <a:ext cx="7296150" cy="4708010"/>
          </a:xfrm>
        </p:spPr>
        <p:txBody>
          <a:bodyPr>
            <a:noAutofit/>
          </a:bodyPr>
          <a:lstStyle/>
          <a:p>
            <a:pPr>
              <a:lnSpc>
                <a:spcPct val="150000"/>
              </a:lnSpc>
            </a:pPr>
            <a:r>
              <a:rPr lang="es-MX" dirty="0" smtClean="0"/>
              <a:t>Inmuebles destinados a un servicio publico.</a:t>
            </a:r>
          </a:p>
          <a:p>
            <a:pPr>
              <a:lnSpc>
                <a:spcPct val="150000"/>
              </a:lnSpc>
            </a:pPr>
            <a:r>
              <a:rPr lang="es-MX" dirty="0" smtClean="0"/>
              <a:t>Mobiliario y equipo y demás bienes muebles al servicio de los entes públicos.</a:t>
            </a:r>
          </a:p>
          <a:p>
            <a:pPr>
              <a:lnSpc>
                <a:spcPct val="150000"/>
              </a:lnSpc>
            </a:pPr>
            <a:r>
              <a:rPr lang="es-MX" dirty="0" smtClean="0"/>
              <a:t>Cualquier otro que determine el CONAC.</a:t>
            </a:r>
          </a:p>
          <a:p>
            <a:pPr>
              <a:lnSpc>
                <a:spcPct val="150000"/>
              </a:lnSpc>
              <a:buNone/>
            </a:pPr>
            <a:endParaRPr lang="es-MX" dirty="0" smtClean="0"/>
          </a:p>
          <a:p>
            <a:pPr>
              <a:lnSpc>
                <a:spcPct val="150000"/>
              </a:lnSpc>
            </a:pPr>
            <a:r>
              <a:rPr lang="es-MX" dirty="0" smtClean="0"/>
              <a:t>Obras en proceso</a:t>
            </a:r>
          </a:p>
          <a:p>
            <a:pPr>
              <a:lnSpc>
                <a:spcPct val="150000"/>
              </a:lnSpc>
              <a:buNone/>
            </a:pPr>
            <a:endParaRPr lang="es-MX" dirty="0" smtClean="0"/>
          </a:p>
          <a:p>
            <a:pPr>
              <a:lnSpc>
                <a:spcPct val="150000"/>
              </a:lnSpc>
            </a:pPr>
            <a:r>
              <a:rPr lang="es-MX" dirty="0" smtClean="0"/>
              <a:t>Fideicomisos sin estructura </a:t>
            </a:r>
            <a:endParaRPr lang="es-MX" dirty="0"/>
          </a:p>
        </p:txBody>
      </p:sp>
      <p:sp>
        <p:nvSpPr>
          <p:cNvPr id="9" name="2 Marcador de texto"/>
          <p:cNvSpPr txBox="1">
            <a:spLocks/>
          </p:cNvSpPr>
          <p:nvPr/>
        </p:nvSpPr>
        <p:spPr>
          <a:xfrm>
            <a:off x="559308" y="1390650"/>
            <a:ext cx="3520440" cy="677863"/>
          </a:xfrm>
          <a:prstGeom prst="rect">
            <a:avLst/>
          </a:prstGeom>
          <a:noFill/>
        </p:spPr>
        <p:txBody>
          <a:bodyPr vert="horz" anchor="t">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800" b="0" i="0" u="none" strike="noStrike" kern="1200" cap="none" spc="0" normalizeH="0" baseline="0" noProof="0" dirty="0" smtClean="0">
                <a:ln>
                  <a:noFill/>
                </a:ln>
                <a:solidFill>
                  <a:schemeClr val="tx2"/>
                </a:solidFill>
                <a:effectLst/>
                <a:uLnTx/>
                <a:uFillTx/>
                <a:latin typeface="+mn-lt"/>
                <a:ea typeface="+mn-ea"/>
                <a:cs typeface="+mn-cs"/>
              </a:rPr>
              <a:t>LGCG art.</a:t>
            </a:r>
            <a:r>
              <a:rPr kumimoji="0" lang="es-MX" sz="2800" b="0" i="0" u="none" strike="noStrike" kern="1200" cap="none" spc="0" normalizeH="0" noProof="0" dirty="0" smtClean="0">
                <a:ln>
                  <a:noFill/>
                </a:ln>
                <a:solidFill>
                  <a:schemeClr val="tx2"/>
                </a:solidFill>
                <a:effectLst/>
                <a:uLnTx/>
                <a:uFillTx/>
                <a:latin typeface="+mn-lt"/>
                <a:ea typeface="+mn-ea"/>
                <a:cs typeface="+mn-cs"/>
              </a:rPr>
              <a:t> 23</a:t>
            </a: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10" name="2 Marcador de texto"/>
          <p:cNvSpPr txBox="1">
            <a:spLocks/>
          </p:cNvSpPr>
          <p:nvPr/>
        </p:nvSpPr>
        <p:spPr>
          <a:xfrm>
            <a:off x="559308" y="4229100"/>
            <a:ext cx="3520440" cy="677863"/>
          </a:xfrm>
          <a:prstGeom prst="rect">
            <a:avLst/>
          </a:prstGeom>
          <a:noFill/>
        </p:spPr>
        <p:txBody>
          <a:bodyPr vert="horz" anchor="t">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800" b="0" i="0" u="none" strike="noStrike" kern="1200" cap="none" spc="0" normalizeH="0" baseline="0" noProof="0" dirty="0" smtClean="0">
                <a:ln>
                  <a:noFill/>
                </a:ln>
                <a:solidFill>
                  <a:schemeClr val="tx2"/>
                </a:solidFill>
                <a:effectLst/>
                <a:uLnTx/>
                <a:uFillTx/>
                <a:latin typeface="+mn-lt"/>
                <a:ea typeface="+mn-ea"/>
                <a:cs typeface="+mn-cs"/>
              </a:rPr>
              <a:t>LGCG art.</a:t>
            </a:r>
            <a:r>
              <a:rPr kumimoji="0" lang="es-MX" sz="2800" b="0" i="0" u="none" strike="noStrike" kern="1200" cap="none" spc="0" normalizeH="0" noProof="0" dirty="0" smtClean="0">
                <a:ln>
                  <a:noFill/>
                </a:ln>
                <a:solidFill>
                  <a:schemeClr val="tx2"/>
                </a:solidFill>
                <a:effectLst/>
                <a:uLnTx/>
                <a:uFillTx/>
                <a:latin typeface="+mn-lt"/>
                <a:ea typeface="+mn-ea"/>
                <a:cs typeface="+mn-cs"/>
              </a:rPr>
              <a:t> 29</a:t>
            </a: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11" name="2 Marcador de texto"/>
          <p:cNvSpPr txBox="1">
            <a:spLocks/>
          </p:cNvSpPr>
          <p:nvPr/>
        </p:nvSpPr>
        <p:spPr>
          <a:xfrm>
            <a:off x="540258" y="5467350"/>
            <a:ext cx="3520440" cy="677863"/>
          </a:xfrm>
          <a:prstGeom prst="rect">
            <a:avLst/>
          </a:prstGeom>
          <a:noFill/>
        </p:spPr>
        <p:txBody>
          <a:bodyPr vert="horz" anchor="t">
            <a:no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es-MX" sz="2800" b="0" i="0" u="none" strike="noStrike" kern="1200" cap="none" spc="0" normalizeH="0" baseline="0" noProof="0" dirty="0" smtClean="0">
                <a:ln>
                  <a:noFill/>
                </a:ln>
                <a:solidFill>
                  <a:schemeClr val="tx2"/>
                </a:solidFill>
                <a:effectLst/>
                <a:uLnTx/>
                <a:uFillTx/>
                <a:latin typeface="+mn-lt"/>
                <a:ea typeface="+mn-ea"/>
                <a:cs typeface="+mn-cs"/>
              </a:rPr>
              <a:t>LGCG art.</a:t>
            </a:r>
            <a:r>
              <a:rPr kumimoji="0" lang="es-MX" sz="2800" b="0" i="0" u="none" strike="noStrike" kern="1200" cap="none" spc="0" normalizeH="0" noProof="0" dirty="0" smtClean="0">
                <a:ln>
                  <a:noFill/>
                </a:ln>
                <a:solidFill>
                  <a:schemeClr val="tx2"/>
                </a:solidFill>
                <a:effectLst/>
                <a:uLnTx/>
                <a:uFillTx/>
                <a:latin typeface="+mn-lt"/>
                <a:ea typeface="+mn-ea"/>
                <a:cs typeface="+mn-cs"/>
              </a:rPr>
              <a:t> 32</a:t>
            </a:r>
            <a:endParaRPr kumimoji="0" lang="es-MX" sz="2800" b="0" i="0" u="none" strike="noStrike" kern="1200" cap="none" spc="0" normalizeH="0" baseline="0" noProof="0" dirty="0">
              <a:ln>
                <a:noFill/>
              </a:ln>
              <a:solidFill>
                <a:schemeClr val="tx2"/>
              </a:solidFill>
              <a:effectLst/>
              <a:uLnTx/>
              <a:uFillTx/>
              <a:latin typeface="+mn-lt"/>
              <a:ea typeface="+mn-ea"/>
              <a:cs typeface="+mn-cs"/>
            </a:endParaRPr>
          </a:p>
        </p:txBody>
      </p:sp>
      <p:sp>
        <p:nvSpPr>
          <p:cNvPr id="7" name="6 Marcador de número de diapositiva"/>
          <p:cNvSpPr>
            <a:spLocks noGrp="1"/>
          </p:cNvSpPr>
          <p:nvPr>
            <p:ph type="sldNum" sz="quarter" idx="12"/>
          </p:nvPr>
        </p:nvSpPr>
        <p:spPr/>
        <p:txBody>
          <a:bodyPr/>
          <a:lstStyle/>
          <a:p>
            <a:pPr>
              <a:defRPr/>
            </a:pPr>
            <a:fld id="{4C553EBA-AEFB-4C9A-9EF5-2C71B574818F}" type="slidenum">
              <a:rPr lang="es-MX" smtClean="0"/>
              <a:pPr>
                <a:defRPr/>
              </a:pPr>
              <a:t>7</a:t>
            </a:fld>
            <a:endParaRPr lang="es-MX"/>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6464" y="270992"/>
            <a:ext cx="767827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dirty="0" smtClean="0"/>
              <a:t>10.- Se vende una camioneta propiedad del Municipio con un valor de $500. El valor de adquisición fue de $350 y el ente no registró depreciación acumulada.</a:t>
            </a:r>
            <a:endParaRPr lang="es-MX" dirty="0"/>
          </a:p>
        </p:txBody>
      </p:sp>
      <p:sp>
        <p:nvSpPr>
          <p:cNvPr id="24" name="23 CuadroTexto"/>
          <p:cNvSpPr txBox="1"/>
          <p:nvPr/>
        </p:nvSpPr>
        <p:spPr>
          <a:xfrm>
            <a:off x="4960188" y="957531"/>
            <a:ext cx="2536167" cy="1015663"/>
          </a:xfrm>
          <a:prstGeom prst="rect">
            <a:avLst/>
          </a:prstGeom>
          <a:noFill/>
        </p:spPr>
        <p:txBody>
          <a:bodyPr wrap="square" rtlCol="0">
            <a:spAutoFit/>
          </a:bodyPr>
          <a:lstStyle/>
          <a:p>
            <a:r>
              <a:rPr lang="es-MX" sz="1200" b="1" dirty="0" smtClean="0"/>
              <a:t>Datos:</a:t>
            </a:r>
            <a:endParaRPr lang="es-MX" sz="1200" dirty="0" smtClean="0"/>
          </a:p>
          <a:p>
            <a:r>
              <a:rPr lang="es-MX" sz="1200" dirty="0" smtClean="0"/>
              <a:t> Precio Vta. Comercial      $  500</a:t>
            </a:r>
          </a:p>
          <a:p>
            <a:r>
              <a:rPr lang="es-MX" sz="1200" dirty="0" smtClean="0"/>
              <a:t>Costo de Adquisición            350</a:t>
            </a:r>
          </a:p>
          <a:p>
            <a:r>
              <a:rPr lang="es-MX" sz="1200" b="1" dirty="0" smtClean="0"/>
              <a:t>Utilidad                             $ 150</a:t>
            </a:r>
          </a:p>
          <a:p>
            <a:endParaRPr lang="es-MX" sz="1200" dirty="0"/>
          </a:p>
        </p:txBody>
      </p:sp>
      <p:grpSp>
        <p:nvGrpSpPr>
          <p:cNvPr id="3" name="49 Grupo"/>
          <p:cNvGrpSpPr/>
          <p:nvPr/>
        </p:nvGrpSpPr>
        <p:grpSpPr>
          <a:xfrm>
            <a:off x="526128" y="3229048"/>
            <a:ext cx="1780344" cy="612930"/>
            <a:chOff x="3563888" y="1700808"/>
            <a:chExt cx="1584176" cy="864096"/>
          </a:xfrm>
        </p:grpSpPr>
        <p:cxnSp>
          <p:nvCxnSpPr>
            <p:cNvPr id="27" name="26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30 CuadroTexto"/>
          <p:cNvSpPr txBox="1"/>
          <p:nvPr/>
        </p:nvSpPr>
        <p:spPr>
          <a:xfrm>
            <a:off x="39526" y="3233960"/>
            <a:ext cx="1351128" cy="276999"/>
          </a:xfrm>
          <a:prstGeom prst="rect">
            <a:avLst/>
          </a:prstGeom>
          <a:noFill/>
        </p:spPr>
        <p:txBody>
          <a:bodyPr wrap="square" rtlCol="0">
            <a:spAutoFit/>
          </a:bodyPr>
          <a:lstStyle/>
          <a:p>
            <a:r>
              <a:rPr lang="es-MX" sz="1200" dirty="0" smtClean="0"/>
              <a:t>     10-1)        500</a:t>
            </a:r>
          </a:p>
        </p:txBody>
      </p:sp>
      <p:sp>
        <p:nvSpPr>
          <p:cNvPr id="32" name="31 CuadroTexto"/>
          <p:cNvSpPr txBox="1"/>
          <p:nvPr/>
        </p:nvSpPr>
        <p:spPr>
          <a:xfrm>
            <a:off x="6997681" y="4780435"/>
            <a:ext cx="1503742" cy="461665"/>
          </a:xfrm>
          <a:prstGeom prst="rect">
            <a:avLst/>
          </a:prstGeom>
          <a:noFill/>
        </p:spPr>
        <p:txBody>
          <a:bodyPr wrap="square" rtlCol="0">
            <a:spAutoFit/>
          </a:bodyPr>
          <a:lstStyle/>
          <a:p>
            <a:r>
              <a:rPr lang="es-MX" sz="1200" dirty="0" smtClean="0"/>
              <a:t>150     (10-1a</a:t>
            </a:r>
          </a:p>
          <a:p>
            <a:pPr marL="228600" indent="-228600" fontAlgn="b">
              <a:buAutoNum type="arabicParenR"/>
            </a:pPr>
            <a:endParaRPr lang="es-MX" sz="1200" dirty="0">
              <a:latin typeface="+mn-lt"/>
            </a:endParaRPr>
          </a:p>
        </p:txBody>
      </p:sp>
      <p:grpSp>
        <p:nvGrpSpPr>
          <p:cNvPr id="4" name="49 Grupo"/>
          <p:cNvGrpSpPr/>
          <p:nvPr/>
        </p:nvGrpSpPr>
        <p:grpSpPr>
          <a:xfrm>
            <a:off x="3148773" y="3231323"/>
            <a:ext cx="1780344" cy="612930"/>
            <a:chOff x="3563888" y="1700808"/>
            <a:chExt cx="1584176" cy="864096"/>
          </a:xfrm>
        </p:grpSpPr>
        <p:cxnSp>
          <p:nvCxnSpPr>
            <p:cNvPr id="34" name="33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49 Grupo"/>
          <p:cNvGrpSpPr/>
          <p:nvPr/>
        </p:nvGrpSpPr>
        <p:grpSpPr>
          <a:xfrm>
            <a:off x="545910" y="4803088"/>
            <a:ext cx="1780344" cy="612930"/>
            <a:chOff x="3563888" y="1700808"/>
            <a:chExt cx="1584176" cy="864096"/>
          </a:xfrm>
        </p:grpSpPr>
        <p:cxnSp>
          <p:nvCxnSpPr>
            <p:cNvPr id="37" name="36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49 Grupo"/>
          <p:cNvGrpSpPr/>
          <p:nvPr/>
        </p:nvGrpSpPr>
        <p:grpSpPr>
          <a:xfrm>
            <a:off x="3371686" y="4778068"/>
            <a:ext cx="1780344" cy="612930"/>
            <a:chOff x="3563888" y="1700808"/>
            <a:chExt cx="1584176" cy="864096"/>
          </a:xfrm>
        </p:grpSpPr>
        <p:cxnSp>
          <p:nvCxnSpPr>
            <p:cNvPr id="40" name="39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49 Grupo"/>
          <p:cNvGrpSpPr/>
          <p:nvPr/>
        </p:nvGrpSpPr>
        <p:grpSpPr>
          <a:xfrm>
            <a:off x="1973132" y="5941573"/>
            <a:ext cx="1780344" cy="612930"/>
            <a:chOff x="3563888" y="1700808"/>
            <a:chExt cx="1584176" cy="864096"/>
          </a:xfrm>
        </p:grpSpPr>
        <p:cxnSp>
          <p:nvCxnSpPr>
            <p:cNvPr id="43" name="42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49 Grupo"/>
          <p:cNvGrpSpPr/>
          <p:nvPr/>
        </p:nvGrpSpPr>
        <p:grpSpPr>
          <a:xfrm>
            <a:off x="6114885" y="4791716"/>
            <a:ext cx="1780344" cy="612930"/>
            <a:chOff x="3563888" y="1700808"/>
            <a:chExt cx="1584176" cy="864096"/>
          </a:xfrm>
        </p:grpSpPr>
        <p:cxnSp>
          <p:nvCxnSpPr>
            <p:cNvPr id="55" name="54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49 Grupo"/>
          <p:cNvGrpSpPr/>
          <p:nvPr/>
        </p:nvGrpSpPr>
        <p:grpSpPr>
          <a:xfrm>
            <a:off x="5707727" y="3238146"/>
            <a:ext cx="1780344" cy="612930"/>
            <a:chOff x="3563888" y="1700808"/>
            <a:chExt cx="1584176" cy="864096"/>
          </a:xfrm>
        </p:grpSpPr>
        <p:cxnSp>
          <p:nvCxnSpPr>
            <p:cNvPr id="58" name="57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59 CuadroTexto"/>
          <p:cNvSpPr txBox="1"/>
          <p:nvPr/>
        </p:nvSpPr>
        <p:spPr>
          <a:xfrm>
            <a:off x="445399" y="2196670"/>
            <a:ext cx="1934045" cy="1015663"/>
          </a:xfrm>
          <a:prstGeom prst="rect">
            <a:avLst/>
          </a:prstGeom>
          <a:noFill/>
        </p:spPr>
        <p:txBody>
          <a:bodyPr wrap="square" rtlCol="0">
            <a:spAutoFit/>
          </a:bodyPr>
          <a:lstStyle/>
          <a:p>
            <a:pPr algn="ctr"/>
            <a:r>
              <a:rPr lang="es-MX" sz="1200" dirty="0" smtClean="0"/>
              <a:t>8.1.2-62</a:t>
            </a:r>
          </a:p>
          <a:p>
            <a:pPr algn="ctr"/>
            <a:r>
              <a:rPr lang="es-MX" sz="1200" dirty="0" smtClean="0"/>
              <a:t>Ley de Ingresos por Ejecutar</a:t>
            </a:r>
          </a:p>
          <a:p>
            <a:pPr algn="ctr"/>
            <a:r>
              <a:rPr lang="es-MX" sz="1200" dirty="0" smtClean="0"/>
              <a:t>Aprovechamiento de Capital </a:t>
            </a:r>
            <a:endParaRPr lang="es-MX" sz="1200" dirty="0"/>
          </a:p>
        </p:txBody>
      </p:sp>
      <p:sp>
        <p:nvSpPr>
          <p:cNvPr id="61" name="60 CuadroTexto"/>
          <p:cNvSpPr txBox="1"/>
          <p:nvPr/>
        </p:nvSpPr>
        <p:spPr>
          <a:xfrm>
            <a:off x="3047308" y="2216195"/>
            <a:ext cx="1934045" cy="1015663"/>
          </a:xfrm>
          <a:prstGeom prst="rect">
            <a:avLst/>
          </a:prstGeom>
          <a:noFill/>
        </p:spPr>
        <p:txBody>
          <a:bodyPr wrap="square" rtlCol="0">
            <a:spAutoFit/>
          </a:bodyPr>
          <a:lstStyle/>
          <a:p>
            <a:pPr algn="ctr"/>
            <a:r>
              <a:rPr lang="es-MX" sz="1200" dirty="0" smtClean="0"/>
              <a:t>8.1.4-62</a:t>
            </a:r>
          </a:p>
          <a:p>
            <a:pPr algn="ctr"/>
            <a:r>
              <a:rPr lang="es-MX" sz="1200" dirty="0" smtClean="0"/>
              <a:t>Ley de Ingresos Devengada</a:t>
            </a:r>
          </a:p>
          <a:p>
            <a:pPr algn="ctr"/>
            <a:r>
              <a:rPr lang="es-MX" sz="1200" dirty="0" smtClean="0"/>
              <a:t>Aprovechamiento de Capital</a:t>
            </a:r>
            <a:endParaRPr lang="es-MX" sz="1200" dirty="0"/>
          </a:p>
        </p:txBody>
      </p:sp>
      <p:sp>
        <p:nvSpPr>
          <p:cNvPr id="62" name="61 CuadroTexto"/>
          <p:cNvSpPr txBox="1"/>
          <p:nvPr/>
        </p:nvSpPr>
        <p:spPr>
          <a:xfrm>
            <a:off x="5628241" y="2216283"/>
            <a:ext cx="1934045" cy="1015663"/>
          </a:xfrm>
          <a:prstGeom prst="rect">
            <a:avLst/>
          </a:prstGeom>
          <a:noFill/>
        </p:spPr>
        <p:txBody>
          <a:bodyPr wrap="square" rtlCol="0">
            <a:spAutoFit/>
          </a:bodyPr>
          <a:lstStyle/>
          <a:p>
            <a:pPr algn="ctr"/>
            <a:r>
              <a:rPr lang="es-MX" sz="1200" dirty="0" smtClean="0"/>
              <a:t>8.1.5-62</a:t>
            </a:r>
          </a:p>
          <a:p>
            <a:pPr algn="ctr"/>
            <a:r>
              <a:rPr lang="es-MX" sz="1200" dirty="0" smtClean="0"/>
              <a:t>Ley de Ingresos Recaudada</a:t>
            </a:r>
          </a:p>
          <a:p>
            <a:pPr algn="ctr"/>
            <a:r>
              <a:rPr lang="es-MX" sz="1200" dirty="0" smtClean="0"/>
              <a:t>Aprovechamiento de Capital</a:t>
            </a:r>
            <a:endParaRPr lang="es-MX" sz="1200" dirty="0"/>
          </a:p>
        </p:txBody>
      </p:sp>
      <p:sp>
        <p:nvSpPr>
          <p:cNvPr id="63" name="62 CuadroTexto"/>
          <p:cNvSpPr txBox="1"/>
          <p:nvPr/>
        </p:nvSpPr>
        <p:spPr>
          <a:xfrm>
            <a:off x="457245" y="4142606"/>
            <a:ext cx="1934045" cy="646331"/>
          </a:xfrm>
          <a:prstGeom prst="rect">
            <a:avLst/>
          </a:prstGeom>
          <a:noFill/>
        </p:spPr>
        <p:txBody>
          <a:bodyPr wrap="square" rtlCol="0">
            <a:spAutoFit/>
          </a:bodyPr>
          <a:lstStyle/>
          <a:p>
            <a:pPr algn="ctr"/>
            <a:r>
              <a:rPr lang="es-MX" sz="1200" dirty="0" smtClean="0"/>
              <a:t>1.2.4.4.1</a:t>
            </a:r>
          </a:p>
          <a:p>
            <a:pPr algn="ctr"/>
            <a:r>
              <a:rPr lang="es-MX" sz="1200" dirty="0" smtClean="0"/>
              <a:t>Vehículos y Equipo</a:t>
            </a:r>
          </a:p>
          <a:p>
            <a:pPr algn="ctr"/>
            <a:r>
              <a:rPr lang="es-MX" sz="1200" dirty="0" smtClean="0"/>
              <a:t>Terrestre</a:t>
            </a:r>
            <a:endParaRPr lang="es-MX" sz="1200" dirty="0"/>
          </a:p>
        </p:txBody>
      </p:sp>
      <p:sp>
        <p:nvSpPr>
          <p:cNvPr id="64" name="63 CuadroTexto"/>
          <p:cNvSpPr txBox="1"/>
          <p:nvPr/>
        </p:nvSpPr>
        <p:spPr>
          <a:xfrm>
            <a:off x="3288980" y="4128925"/>
            <a:ext cx="1934045" cy="646331"/>
          </a:xfrm>
          <a:prstGeom prst="rect">
            <a:avLst/>
          </a:prstGeom>
          <a:noFill/>
        </p:spPr>
        <p:txBody>
          <a:bodyPr wrap="square" rtlCol="0">
            <a:spAutoFit/>
          </a:bodyPr>
          <a:lstStyle/>
          <a:p>
            <a:pPr algn="ctr"/>
            <a:r>
              <a:rPr lang="es-MX" sz="1200" dirty="0" smtClean="0"/>
              <a:t>1.1.2.4</a:t>
            </a:r>
          </a:p>
          <a:p>
            <a:pPr algn="ctr"/>
            <a:r>
              <a:rPr lang="es-MX" sz="1200" dirty="0" smtClean="0"/>
              <a:t>Ingresos por recuperar a Corto Plazo</a:t>
            </a:r>
            <a:endParaRPr lang="es-MX" sz="1200" dirty="0"/>
          </a:p>
        </p:txBody>
      </p:sp>
      <p:sp>
        <p:nvSpPr>
          <p:cNvPr id="65" name="64 CuadroTexto"/>
          <p:cNvSpPr txBox="1"/>
          <p:nvPr/>
        </p:nvSpPr>
        <p:spPr>
          <a:xfrm>
            <a:off x="6053124" y="4139704"/>
            <a:ext cx="1934045" cy="646331"/>
          </a:xfrm>
          <a:prstGeom prst="rect">
            <a:avLst/>
          </a:prstGeom>
          <a:noFill/>
        </p:spPr>
        <p:txBody>
          <a:bodyPr wrap="square" rtlCol="0">
            <a:spAutoFit/>
          </a:bodyPr>
          <a:lstStyle/>
          <a:p>
            <a:pPr algn="ctr"/>
            <a:r>
              <a:rPr lang="es-MX" sz="1200" dirty="0" smtClean="0"/>
              <a:t>4.3.9.9.1</a:t>
            </a:r>
          </a:p>
          <a:p>
            <a:pPr algn="ctr"/>
            <a:r>
              <a:rPr lang="es-MX" sz="1200" dirty="0" smtClean="0"/>
              <a:t>Otros Ingresos y Beneficios Varios</a:t>
            </a:r>
            <a:endParaRPr lang="es-MX" sz="1200" dirty="0"/>
          </a:p>
        </p:txBody>
      </p:sp>
      <p:sp>
        <p:nvSpPr>
          <p:cNvPr id="66" name="65 CuadroTexto"/>
          <p:cNvSpPr txBox="1"/>
          <p:nvPr/>
        </p:nvSpPr>
        <p:spPr>
          <a:xfrm>
            <a:off x="1898499" y="5474432"/>
            <a:ext cx="1934045" cy="461665"/>
          </a:xfrm>
          <a:prstGeom prst="rect">
            <a:avLst/>
          </a:prstGeom>
          <a:noFill/>
        </p:spPr>
        <p:txBody>
          <a:bodyPr wrap="square" rtlCol="0">
            <a:spAutoFit/>
          </a:bodyPr>
          <a:lstStyle/>
          <a:p>
            <a:pPr algn="ctr"/>
            <a:r>
              <a:rPr lang="es-MX" sz="1200" dirty="0" smtClean="0"/>
              <a:t>1.1.1.2</a:t>
            </a:r>
          </a:p>
          <a:p>
            <a:pPr algn="ctr"/>
            <a:r>
              <a:rPr lang="es-MX" sz="1200" dirty="0" smtClean="0"/>
              <a:t>Bancos</a:t>
            </a:r>
            <a:endParaRPr lang="es-MX" sz="1200" dirty="0"/>
          </a:p>
        </p:txBody>
      </p:sp>
      <p:sp>
        <p:nvSpPr>
          <p:cNvPr id="70" name="69 CuadroTexto"/>
          <p:cNvSpPr txBox="1"/>
          <p:nvPr/>
        </p:nvSpPr>
        <p:spPr>
          <a:xfrm>
            <a:off x="4029781" y="3237652"/>
            <a:ext cx="1351128" cy="461665"/>
          </a:xfrm>
          <a:prstGeom prst="rect">
            <a:avLst/>
          </a:prstGeom>
          <a:noFill/>
        </p:spPr>
        <p:txBody>
          <a:bodyPr wrap="square" rtlCol="0">
            <a:spAutoFit/>
          </a:bodyPr>
          <a:lstStyle/>
          <a:p>
            <a:r>
              <a:rPr lang="es-MX" sz="1200" dirty="0" smtClean="0"/>
              <a:t> 500     (10-1</a:t>
            </a:r>
          </a:p>
          <a:p>
            <a:pPr marL="228600" indent="-228600" algn="ctr" fontAlgn="b">
              <a:buAutoNum type="arabicParenR"/>
            </a:pPr>
            <a:endParaRPr lang="es-MX" sz="1200" dirty="0">
              <a:latin typeface="+mn-lt"/>
            </a:endParaRPr>
          </a:p>
        </p:txBody>
      </p:sp>
      <p:sp>
        <p:nvSpPr>
          <p:cNvPr id="71" name="70 CuadroTexto"/>
          <p:cNvSpPr txBox="1"/>
          <p:nvPr/>
        </p:nvSpPr>
        <p:spPr>
          <a:xfrm>
            <a:off x="2677236" y="3237653"/>
            <a:ext cx="1351128" cy="461665"/>
          </a:xfrm>
          <a:prstGeom prst="rect">
            <a:avLst/>
          </a:prstGeom>
          <a:noFill/>
        </p:spPr>
        <p:txBody>
          <a:bodyPr wrap="square" rtlCol="0">
            <a:spAutoFit/>
          </a:bodyPr>
          <a:lstStyle/>
          <a:p>
            <a:r>
              <a:rPr lang="es-MX" sz="1200" dirty="0" smtClean="0"/>
              <a:t>         10)      500</a:t>
            </a:r>
          </a:p>
          <a:p>
            <a:pPr marL="228600" indent="-228600" algn="ctr" fontAlgn="b">
              <a:buAutoNum type="arabicParenR"/>
            </a:pPr>
            <a:endParaRPr lang="es-MX" sz="1200" dirty="0">
              <a:latin typeface="+mn-lt"/>
            </a:endParaRPr>
          </a:p>
        </p:txBody>
      </p:sp>
      <p:sp>
        <p:nvSpPr>
          <p:cNvPr id="72" name="71 CuadroTexto"/>
          <p:cNvSpPr txBox="1"/>
          <p:nvPr/>
        </p:nvSpPr>
        <p:spPr>
          <a:xfrm>
            <a:off x="6591396" y="3234906"/>
            <a:ext cx="1351128" cy="461665"/>
          </a:xfrm>
          <a:prstGeom prst="rect">
            <a:avLst/>
          </a:prstGeom>
          <a:noFill/>
        </p:spPr>
        <p:txBody>
          <a:bodyPr wrap="square" rtlCol="0">
            <a:spAutoFit/>
          </a:bodyPr>
          <a:lstStyle/>
          <a:p>
            <a:r>
              <a:rPr lang="es-MX" sz="1200" dirty="0" smtClean="0"/>
              <a:t>  500     (10</a:t>
            </a:r>
          </a:p>
          <a:p>
            <a:pPr marL="228600" indent="-228600" algn="ctr" fontAlgn="b">
              <a:buAutoNum type="arabicParenR"/>
            </a:pPr>
            <a:endParaRPr lang="es-MX" sz="1200" dirty="0">
              <a:latin typeface="+mn-lt"/>
            </a:endParaRPr>
          </a:p>
        </p:txBody>
      </p:sp>
      <p:sp>
        <p:nvSpPr>
          <p:cNvPr id="74" name="73 CuadroTexto"/>
          <p:cNvSpPr txBox="1"/>
          <p:nvPr/>
        </p:nvSpPr>
        <p:spPr>
          <a:xfrm>
            <a:off x="1431212" y="4810277"/>
            <a:ext cx="1351128" cy="461665"/>
          </a:xfrm>
          <a:prstGeom prst="rect">
            <a:avLst/>
          </a:prstGeom>
          <a:noFill/>
        </p:spPr>
        <p:txBody>
          <a:bodyPr wrap="square" rtlCol="0">
            <a:spAutoFit/>
          </a:bodyPr>
          <a:lstStyle/>
          <a:p>
            <a:r>
              <a:rPr lang="es-MX" sz="1200" dirty="0" smtClean="0"/>
              <a:t>  350     (10-1a</a:t>
            </a:r>
          </a:p>
          <a:p>
            <a:pPr marL="228600" indent="-228600" algn="ctr" fontAlgn="b">
              <a:buAutoNum type="arabicParenR"/>
            </a:pPr>
            <a:endParaRPr lang="es-MX" sz="1200" dirty="0">
              <a:latin typeface="+mn-lt"/>
            </a:endParaRPr>
          </a:p>
        </p:txBody>
      </p:sp>
      <p:sp>
        <p:nvSpPr>
          <p:cNvPr id="75" name="74 CuadroTexto"/>
          <p:cNvSpPr txBox="1"/>
          <p:nvPr/>
        </p:nvSpPr>
        <p:spPr>
          <a:xfrm>
            <a:off x="67086" y="4810277"/>
            <a:ext cx="1351128" cy="461665"/>
          </a:xfrm>
          <a:prstGeom prst="rect">
            <a:avLst/>
          </a:prstGeom>
          <a:noFill/>
        </p:spPr>
        <p:txBody>
          <a:bodyPr wrap="square" rtlCol="0">
            <a:spAutoFit/>
          </a:bodyPr>
          <a:lstStyle/>
          <a:p>
            <a:r>
              <a:rPr lang="es-MX" sz="1200" dirty="0" smtClean="0">
                <a:solidFill>
                  <a:srgbClr val="C00000"/>
                </a:solidFill>
              </a:rPr>
              <a:t>          (S)      350</a:t>
            </a:r>
          </a:p>
          <a:p>
            <a:pPr marL="228600" indent="-228600" algn="ctr" fontAlgn="b">
              <a:buAutoNum type="arabicParenR"/>
            </a:pPr>
            <a:endParaRPr lang="es-MX" sz="1200" dirty="0">
              <a:solidFill>
                <a:srgbClr val="C00000"/>
              </a:solidFill>
              <a:latin typeface="+mn-lt"/>
            </a:endParaRPr>
          </a:p>
        </p:txBody>
      </p:sp>
      <p:sp>
        <p:nvSpPr>
          <p:cNvPr id="76" name="75 CuadroTexto"/>
          <p:cNvSpPr txBox="1"/>
          <p:nvPr/>
        </p:nvSpPr>
        <p:spPr>
          <a:xfrm>
            <a:off x="4253551" y="4785256"/>
            <a:ext cx="1351128" cy="461665"/>
          </a:xfrm>
          <a:prstGeom prst="rect">
            <a:avLst/>
          </a:prstGeom>
          <a:noFill/>
        </p:spPr>
        <p:txBody>
          <a:bodyPr wrap="square" rtlCol="0">
            <a:spAutoFit/>
          </a:bodyPr>
          <a:lstStyle/>
          <a:p>
            <a:r>
              <a:rPr lang="es-MX" sz="1200" dirty="0" smtClean="0"/>
              <a:t>  500     (10a</a:t>
            </a:r>
          </a:p>
          <a:p>
            <a:pPr marL="228600" indent="-228600" algn="ctr" fontAlgn="b">
              <a:buAutoNum type="arabicParenR"/>
            </a:pPr>
            <a:endParaRPr lang="es-MX" sz="1200" dirty="0">
              <a:latin typeface="+mn-lt"/>
            </a:endParaRPr>
          </a:p>
        </p:txBody>
      </p:sp>
      <p:sp>
        <p:nvSpPr>
          <p:cNvPr id="77" name="76 CuadroTexto"/>
          <p:cNvSpPr txBox="1"/>
          <p:nvPr/>
        </p:nvSpPr>
        <p:spPr>
          <a:xfrm>
            <a:off x="1742537" y="5946774"/>
            <a:ext cx="1105469" cy="276999"/>
          </a:xfrm>
          <a:prstGeom prst="rect">
            <a:avLst/>
          </a:prstGeom>
          <a:noFill/>
        </p:spPr>
        <p:txBody>
          <a:bodyPr wrap="square" rtlCol="0">
            <a:spAutoFit/>
          </a:bodyPr>
          <a:lstStyle/>
          <a:p>
            <a:r>
              <a:rPr lang="es-MX" sz="1200" dirty="0" smtClean="0"/>
              <a:t>10a)      500</a:t>
            </a:r>
            <a:endParaRPr lang="es-MX" sz="1200" dirty="0">
              <a:latin typeface="+mn-lt"/>
            </a:endParaRPr>
          </a:p>
        </p:txBody>
      </p:sp>
      <p:sp>
        <p:nvSpPr>
          <p:cNvPr id="84" name="83 CuadroTexto"/>
          <p:cNvSpPr txBox="1"/>
          <p:nvPr/>
        </p:nvSpPr>
        <p:spPr>
          <a:xfrm>
            <a:off x="2898647" y="4787531"/>
            <a:ext cx="1351128" cy="461665"/>
          </a:xfrm>
          <a:prstGeom prst="rect">
            <a:avLst/>
          </a:prstGeom>
          <a:noFill/>
        </p:spPr>
        <p:txBody>
          <a:bodyPr wrap="square" rtlCol="0">
            <a:spAutoFit/>
          </a:bodyPr>
          <a:lstStyle/>
          <a:p>
            <a:r>
              <a:rPr lang="es-MX" sz="1200" dirty="0" smtClean="0"/>
              <a:t>    10-1a)      500</a:t>
            </a:r>
          </a:p>
          <a:p>
            <a:pPr marL="228600" indent="-228600" algn="ctr"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20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20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20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
                                            <p:txEl>
                                              <p:pRg st="0" end="0"/>
                                            </p:txEl>
                                          </p:spTgt>
                                        </p:tgtEl>
                                        <p:attrNameLst>
                                          <p:attrName>style.visibility</p:attrName>
                                        </p:attrNameLst>
                                      </p:cBhvr>
                                      <p:to>
                                        <p:strVal val="visible"/>
                                      </p:to>
                                    </p:set>
                                    <p:animEffect transition="in" filter="fade">
                                      <p:cBhvr>
                                        <p:cTn id="32" dur="2000"/>
                                        <p:tgtEl>
                                          <p:spTgt spid="62">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xEl>
                                              <p:pRg st="1" end="1"/>
                                            </p:txEl>
                                          </p:spTgt>
                                        </p:tgtEl>
                                        <p:attrNameLst>
                                          <p:attrName>style.visibility</p:attrName>
                                        </p:attrNameLst>
                                      </p:cBhvr>
                                      <p:to>
                                        <p:strVal val="visible"/>
                                      </p:to>
                                    </p:set>
                                    <p:animEffect transition="in" filter="fade">
                                      <p:cBhvr>
                                        <p:cTn id="35" dur="2000"/>
                                        <p:tgtEl>
                                          <p:spTgt spid="62">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
                                            <p:txEl>
                                              <p:pRg st="2" end="2"/>
                                            </p:txEl>
                                          </p:spTgt>
                                        </p:tgtEl>
                                        <p:attrNameLst>
                                          <p:attrName>style.visibility</p:attrName>
                                        </p:attrNameLst>
                                      </p:cBhvr>
                                      <p:to>
                                        <p:strVal val="visible"/>
                                      </p:to>
                                    </p:set>
                                    <p:animEffect transition="in" filter="fade">
                                      <p:cBhvr>
                                        <p:cTn id="38" dur="2000"/>
                                        <p:tgtEl>
                                          <p:spTgt spid="6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2">
                                            <p:txEl>
                                              <p:pRg st="0" end="0"/>
                                            </p:txEl>
                                          </p:spTgt>
                                        </p:tgtEl>
                                        <p:attrNameLst>
                                          <p:attrName>style.visibility</p:attrName>
                                        </p:attrNameLst>
                                      </p:cBhvr>
                                      <p:to>
                                        <p:strVal val="visible"/>
                                      </p:to>
                                    </p:set>
                                    <p:animEffect transition="in" filter="fade">
                                      <p:cBhvr>
                                        <p:cTn id="43" dur="2000"/>
                                        <p:tgtEl>
                                          <p:spTgt spid="7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2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1">
                                            <p:txEl>
                                              <p:pRg st="0" end="0"/>
                                            </p:txEl>
                                          </p:spTgt>
                                        </p:tgtEl>
                                        <p:attrNameLst>
                                          <p:attrName>style.visibility</p:attrName>
                                        </p:attrNameLst>
                                      </p:cBhvr>
                                      <p:to>
                                        <p:strVal val="visible"/>
                                      </p:to>
                                    </p:set>
                                    <p:animEffect transition="in" filter="fade">
                                      <p:cBhvr>
                                        <p:cTn id="53" dur="2000"/>
                                        <p:tgtEl>
                                          <p:spTgt spid="61">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xEl>
                                              <p:pRg st="1" end="1"/>
                                            </p:txEl>
                                          </p:spTgt>
                                        </p:tgtEl>
                                        <p:attrNameLst>
                                          <p:attrName>style.visibility</p:attrName>
                                        </p:attrNameLst>
                                      </p:cBhvr>
                                      <p:to>
                                        <p:strVal val="visible"/>
                                      </p:to>
                                    </p:set>
                                    <p:animEffect transition="in" filter="fade">
                                      <p:cBhvr>
                                        <p:cTn id="56" dur="2000"/>
                                        <p:tgtEl>
                                          <p:spTgt spid="61">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1">
                                            <p:txEl>
                                              <p:pRg st="2" end="2"/>
                                            </p:txEl>
                                          </p:spTgt>
                                        </p:tgtEl>
                                        <p:attrNameLst>
                                          <p:attrName>style.visibility</p:attrName>
                                        </p:attrNameLst>
                                      </p:cBhvr>
                                      <p:to>
                                        <p:strVal val="visible"/>
                                      </p:to>
                                    </p:set>
                                    <p:animEffect transition="in" filter="fade">
                                      <p:cBhvr>
                                        <p:cTn id="59" dur="2000"/>
                                        <p:tgtEl>
                                          <p:spTgt spid="61">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1">
                                            <p:txEl>
                                              <p:pRg st="0" end="0"/>
                                            </p:txEl>
                                          </p:spTgt>
                                        </p:tgtEl>
                                        <p:attrNameLst>
                                          <p:attrName>style.visibility</p:attrName>
                                        </p:attrNameLst>
                                      </p:cBhvr>
                                      <p:to>
                                        <p:strVal val="visible"/>
                                      </p:to>
                                    </p:set>
                                    <p:animEffect transition="in" filter="fade">
                                      <p:cBhvr>
                                        <p:cTn id="64" dur="2000"/>
                                        <p:tgtEl>
                                          <p:spTgt spid="71">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20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6">
                                            <p:txEl>
                                              <p:pRg st="0" end="0"/>
                                            </p:txEl>
                                          </p:spTgt>
                                        </p:tgtEl>
                                        <p:attrNameLst>
                                          <p:attrName>style.visibility</p:attrName>
                                        </p:attrNameLst>
                                      </p:cBhvr>
                                      <p:to>
                                        <p:strVal val="visible"/>
                                      </p:to>
                                    </p:set>
                                    <p:animEffect transition="in" filter="fade">
                                      <p:cBhvr>
                                        <p:cTn id="74" dur="2000"/>
                                        <p:tgtEl>
                                          <p:spTgt spid="66">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6">
                                            <p:txEl>
                                              <p:pRg st="1" end="1"/>
                                            </p:txEl>
                                          </p:spTgt>
                                        </p:tgtEl>
                                        <p:attrNameLst>
                                          <p:attrName>style.visibility</p:attrName>
                                        </p:attrNameLst>
                                      </p:cBhvr>
                                      <p:to>
                                        <p:strVal val="visible"/>
                                      </p:to>
                                    </p:set>
                                    <p:animEffect transition="in" filter="fade">
                                      <p:cBhvr>
                                        <p:cTn id="77" dur="2000"/>
                                        <p:tgtEl>
                                          <p:spTgt spid="66">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7">
                                            <p:txEl>
                                              <p:pRg st="0" end="0"/>
                                            </p:txEl>
                                          </p:spTgt>
                                        </p:tgtEl>
                                        <p:attrNameLst>
                                          <p:attrName>style.visibility</p:attrName>
                                        </p:attrNameLst>
                                      </p:cBhvr>
                                      <p:to>
                                        <p:strVal val="visible"/>
                                      </p:to>
                                    </p:set>
                                    <p:animEffect transition="in" filter="fade">
                                      <p:cBhvr>
                                        <p:cTn id="82" dur="2000"/>
                                        <p:tgtEl>
                                          <p:spTgt spid="7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2000"/>
                                        <p:tgtEl>
                                          <p:spTgt spid="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4">
                                            <p:txEl>
                                              <p:pRg st="0" end="0"/>
                                            </p:txEl>
                                          </p:spTgt>
                                        </p:tgtEl>
                                        <p:attrNameLst>
                                          <p:attrName>style.visibility</p:attrName>
                                        </p:attrNameLst>
                                      </p:cBhvr>
                                      <p:to>
                                        <p:strVal val="visible"/>
                                      </p:to>
                                    </p:set>
                                    <p:animEffect transition="in" filter="fade">
                                      <p:cBhvr>
                                        <p:cTn id="92" dur="2000"/>
                                        <p:tgtEl>
                                          <p:spTgt spid="6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4">
                                            <p:txEl>
                                              <p:pRg st="1" end="1"/>
                                            </p:txEl>
                                          </p:spTgt>
                                        </p:tgtEl>
                                        <p:attrNameLst>
                                          <p:attrName>style.visibility</p:attrName>
                                        </p:attrNameLst>
                                      </p:cBhvr>
                                      <p:to>
                                        <p:strVal val="visible"/>
                                      </p:to>
                                    </p:set>
                                    <p:animEffect transition="in" filter="fade">
                                      <p:cBhvr>
                                        <p:cTn id="95" dur="2000"/>
                                        <p:tgtEl>
                                          <p:spTgt spid="64">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6">
                                            <p:txEl>
                                              <p:pRg st="0" end="0"/>
                                            </p:txEl>
                                          </p:spTgt>
                                        </p:tgtEl>
                                        <p:attrNameLst>
                                          <p:attrName>style.visibility</p:attrName>
                                        </p:attrNameLst>
                                      </p:cBhvr>
                                      <p:to>
                                        <p:strVal val="visible"/>
                                      </p:to>
                                    </p:set>
                                    <p:animEffect transition="in" filter="fade">
                                      <p:cBhvr>
                                        <p:cTn id="100" dur="2000"/>
                                        <p:tgtEl>
                                          <p:spTgt spid="76">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0">
                                            <p:txEl>
                                              <p:pRg st="0" end="0"/>
                                            </p:txEl>
                                          </p:spTgt>
                                        </p:tgtEl>
                                        <p:attrNameLst>
                                          <p:attrName>style.visibility</p:attrName>
                                        </p:attrNameLst>
                                      </p:cBhvr>
                                      <p:to>
                                        <p:strVal val="visible"/>
                                      </p:to>
                                    </p:set>
                                    <p:animEffect transition="in" filter="fade">
                                      <p:cBhvr>
                                        <p:cTn id="105" dur="2000"/>
                                        <p:tgtEl>
                                          <p:spTgt spid="70">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2000"/>
                                        <p:tgtEl>
                                          <p:spTgt spid="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0">
                                            <p:txEl>
                                              <p:pRg st="0" end="0"/>
                                            </p:txEl>
                                          </p:spTgt>
                                        </p:tgtEl>
                                        <p:attrNameLst>
                                          <p:attrName>style.visibility</p:attrName>
                                        </p:attrNameLst>
                                      </p:cBhvr>
                                      <p:to>
                                        <p:strVal val="visible"/>
                                      </p:to>
                                    </p:set>
                                    <p:animEffect transition="in" filter="fade">
                                      <p:cBhvr>
                                        <p:cTn id="115" dur="2000"/>
                                        <p:tgtEl>
                                          <p:spTgt spid="60">
                                            <p:txEl>
                                              <p:pRg st="0" end="0"/>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0">
                                            <p:txEl>
                                              <p:pRg st="1" end="1"/>
                                            </p:txEl>
                                          </p:spTgt>
                                        </p:tgtEl>
                                        <p:attrNameLst>
                                          <p:attrName>style.visibility</p:attrName>
                                        </p:attrNameLst>
                                      </p:cBhvr>
                                      <p:to>
                                        <p:strVal val="visible"/>
                                      </p:to>
                                    </p:set>
                                    <p:animEffect transition="in" filter="fade">
                                      <p:cBhvr>
                                        <p:cTn id="118" dur="2000"/>
                                        <p:tgtEl>
                                          <p:spTgt spid="60">
                                            <p:txEl>
                                              <p:pRg st="1" end="1"/>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0">
                                            <p:txEl>
                                              <p:pRg st="2" end="2"/>
                                            </p:txEl>
                                          </p:spTgt>
                                        </p:tgtEl>
                                        <p:attrNameLst>
                                          <p:attrName>style.visibility</p:attrName>
                                        </p:attrNameLst>
                                      </p:cBhvr>
                                      <p:to>
                                        <p:strVal val="visible"/>
                                      </p:to>
                                    </p:set>
                                    <p:animEffect transition="in" filter="fade">
                                      <p:cBhvr>
                                        <p:cTn id="121" dur="2000"/>
                                        <p:tgtEl>
                                          <p:spTgt spid="60">
                                            <p:txEl>
                                              <p:pRg st="2" end="2"/>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1">
                                            <p:txEl>
                                              <p:pRg st="0" end="0"/>
                                            </p:txEl>
                                          </p:spTgt>
                                        </p:tgtEl>
                                        <p:attrNameLst>
                                          <p:attrName>style.visibility</p:attrName>
                                        </p:attrNameLst>
                                      </p:cBhvr>
                                      <p:to>
                                        <p:strVal val="visible"/>
                                      </p:to>
                                    </p:set>
                                    <p:animEffect transition="in" filter="fade">
                                      <p:cBhvr>
                                        <p:cTn id="126" dur="2000"/>
                                        <p:tgtEl>
                                          <p:spTgt spid="31">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84">
                                            <p:txEl>
                                              <p:pRg st="0" end="0"/>
                                            </p:txEl>
                                          </p:spTgt>
                                        </p:tgtEl>
                                        <p:attrNameLst>
                                          <p:attrName>style.visibility</p:attrName>
                                        </p:attrNameLst>
                                      </p:cBhvr>
                                      <p:to>
                                        <p:strVal val="visible"/>
                                      </p:to>
                                    </p:set>
                                    <p:animEffect transition="in" filter="fade">
                                      <p:cBhvr>
                                        <p:cTn id="131" dur="2000"/>
                                        <p:tgtEl>
                                          <p:spTgt spid="84">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fade">
                                      <p:cBhvr>
                                        <p:cTn id="136" dur="2000"/>
                                        <p:tgtEl>
                                          <p:spTgt spid="8"/>
                                        </p:tgtEl>
                                      </p:cBhvr>
                                    </p:animEffect>
                                  </p:childTnLst>
                                </p:cTn>
                              </p:par>
                              <p:par>
                                <p:cTn id="137" presetID="10" presetClass="entr" presetSubtype="0" fill="hold" nodeType="with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fade">
                                      <p:cBhvr>
                                        <p:cTn id="139" dur="2000"/>
                                        <p:tgtEl>
                                          <p:spTgt spid="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5"/>
                                        </p:tgtEl>
                                        <p:attrNameLst>
                                          <p:attrName>style.visibility</p:attrName>
                                        </p:attrNameLst>
                                      </p:cBhvr>
                                      <p:to>
                                        <p:strVal val="visible"/>
                                      </p:to>
                                    </p:set>
                                    <p:animEffect transition="in" filter="fade">
                                      <p:cBhvr>
                                        <p:cTn id="142" dur="2000"/>
                                        <p:tgtEl>
                                          <p:spTgt spid="6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3"/>
                                        </p:tgtEl>
                                        <p:attrNameLst>
                                          <p:attrName>style.visibility</p:attrName>
                                        </p:attrNameLst>
                                      </p:cBhvr>
                                      <p:to>
                                        <p:strVal val="visible"/>
                                      </p:to>
                                    </p:set>
                                    <p:animEffect transition="in" filter="fade">
                                      <p:cBhvr>
                                        <p:cTn id="145" dur="2000"/>
                                        <p:tgtEl>
                                          <p:spTgt spid="6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2000"/>
                                        <p:tgtEl>
                                          <p:spTgt spid="75"/>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2">
                                            <p:txEl>
                                              <p:pRg st="0" end="0"/>
                                            </p:txEl>
                                          </p:spTgt>
                                        </p:tgtEl>
                                        <p:attrNameLst>
                                          <p:attrName>style.visibility</p:attrName>
                                        </p:attrNameLst>
                                      </p:cBhvr>
                                      <p:to>
                                        <p:strVal val="visible"/>
                                      </p:to>
                                    </p:set>
                                    <p:animEffect transition="in" filter="fade">
                                      <p:cBhvr>
                                        <p:cTn id="153" dur="2000"/>
                                        <p:tgtEl>
                                          <p:spTgt spid="3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74">
                                            <p:txEl>
                                              <p:pRg st="0" end="0"/>
                                            </p:txEl>
                                          </p:spTgt>
                                        </p:tgtEl>
                                        <p:attrNameLst>
                                          <p:attrName>style.visibility</p:attrName>
                                        </p:attrNameLst>
                                      </p:cBhvr>
                                      <p:to>
                                        <p:strVal val="visible"/>
                                      </p:to>
                                    </p:set>
                                    <p:animEffect transition="in" filter="fade">
                                      <p:cBhvr>
                                        <p:cTn id="158" dur="20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build="allAtOnce"/>
      <p:bldP spid="32" grpId="0" build="allAtOnce"/>
      <p:bldP spid="60" grpId="0" build="allAtOnce"/>
      <p:bldP spid="61" grpId="0" build="allAtOnce"/>
      <p:bldP spid="62" grpId="0" build="allAtOnce"/>
      <p:bldP spid="63" grpId="0"/>
      <p:bldP spid="64" grpId="0" build="allAtOnce"/>
      <p:bldP spid="65" grpId="0"/>
      <p:bldP spid="66" grpId="0" build="allAtOnce"/>
      <p:bldP spid="70" grpId="0" build="allAtOnce"/>
      <p:bldP spid="71" grpId="0" build="allAtOnce"/>
      <p:bldP spid="72" grpId="0" build="allAtOnce"/>
      <p:bldP spid="74" grpId="0" build="allAtOnce"/>
      <p:bldP spid="75" grpId="0"/>
      <p:bldP spid="76" grpId="0" build="allAtOnce"/>
      <p:bldP spid="77" grpId="0" build="allAtOnce"/>
      <p:bldP spid="84" grpId="0" build="allAtOnce"/>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6464" y="270992"/>
            <a:ext cx="7678271"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dirty="0" smtClean="0"/>
              <a:t>11.- Se vende  terreno por $ 500, cuyo costo fue de 800. Su valor fue afectado de manera negativa por apertura de canales de conducción de agua negra.</a:t>
            </a:r>
            <a:endParaRPr lang="es-MX" dirty="0"/>
          </a:p>
        </p:txBody>
      </p:sp>
      <p:sp>
        <p:nvSpPr>
          <p:cNvPr id="24" name="23 CuadroTexto"/>
          <p:cNvSpPr txBox="1"/>
          <p:nvPr/>
        </p:nvSpPr>
        <p:spPr>
          <a:xfrm>
            <a:off x="4960188" y="957531"/>
            <a:ext cx="2536167" cy="1015663"/>
          </a:xfrm>
          <a:prstGeom prst="rect">
            <a:avLst/>
          </a:prstGeom>
          <a:noFill/>
        </p:spPr>
        <p:txBody>
          <a:bodyPr wrap="square" rtlCol="0">
            <a:spAutoFit/>
          </a:bodyPr>
          <a:lstStyle/>
          <a:p>
            <a:r>
              <a:rPr lang="es-MX" sz="1200" b="1" dirty="0" smtClean="0"/>
              <a:t>Datos:</a:t>
            </a:r>
            <a:endParaRPr lang="es-MX" sz="1200" dirty="0" smtClean="0"/>
          </a:p>
          <a:p>
            <a:r>
              <a:rPr lang="es-MX" sz="1200" dirty="0" smtClean="0"/>
              <a:t> Precio Vta. Comercial      $  500</a:t>
            </a:r>
          </a:p>
          <a:p>
            <a:r>
              <a:rPr lang="es-MX" sz="1200" dirty="0" smtClean="0"/>
              <a:t>Costo de Adquisición            800</a:t>
            </a:r>
          </a:p>
          <a:p>
            <a:r>
              <a:rPr lang="es-MX" sz="1200" b="1" dirty="0" smtClean="0"/>
              <a:t>Pérdida                             $ 300</a:t>
            </a:r>
          </a:p>
          <a:p>
            <a:endParaRPr lang="es-MX" sz="1200" dirty="0"/>
          </a:p>
        </p:txBody>
      </p:sp>
      <p:grpSp>
        <p:nvGrpSpPr>
          <p:cNvPr id="3" name="49 Grupo"/>
          <p:cNvGrpSpPr/>
          <p:nvPr/>
        </p:nvGrpSpPr>
        <p:grpSpPr>
          <a:xfrm>
            <a:off x="526128" y="3229048"/>
            <a:ext cx="1780344" cy="612930"/>
            <a:chOff x="3563888" y="1700808"/>
            <a:chExt cx="1584176" cy="864096"/>
          </a:xfrm>
        </p:grpSpPr>
        <p:cxnSp>
          <p:nvCxnSpPr>
            <p:cNvPr id="27" name="26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30 CuadroTexto"/>
          <p:cNvSpPr txBox="1"/>
          <p:nvPr/>
        </p:nvSpPr>
        <p:spPr>
          <a:xfrm>
            <a:off x="39526" y="3233960"/>
            <a:ext cx="1351128" cy="276999"/>
          </a:xfrm>
          <a:prstGeom prst="rect">
            <a:avLst/>
          </a:prstGeom>
          <a:noFill/>
        </p:spPr>
        <p:txBody>
          <a:bodyPr wrap="square" rtlCol="0">
            <a:spAutoFit/>
          </a:bodyPr>
          <a:lstStyle/>
          <a:p>
            <a:r>
              <a:rPr lang="es-MX" sz="1200" dirty="0" smtClean="0"/>
              <a:t>     11-1)        500</a:t>
            </a:r>
          </a:p>
        </p:txBody>
      </p:sp>
      <p:sp>
        <p:nvSpPr>
          <p:cNvPr id="32" name="31 CuadroTexto"/>
          <p:cNvSpPr txBox="1"/>
          <p:nvPr/>
        </p:nvSpPr>
        <p:spPr>
          <a:xfrm>
            <a:off x="5488059" y="4789062"/>
            <a:ext cx="1503742" cy="461665"/>
          </a:xfrm>
          <a:prstGeom prst="rect">
            <a:avLst/>
          </a:prstGeom>
          <a:noFill/>
        </p:spPr>
        <p:txBody>
          <a:bodyPr wrap="square" rtlCol="0">
            <a:spAutoFit/>
          </a:bodyPr>
          <a:lstStyle/>
          <a:p>
            <a:r>
              <a:rPr lang="es-MX" sz="1200" dirty="0" smtClean="0"/>
              <a:t>        (11-1a      300</a:t>
            </a:r>
          </a:p>
          <a:p>
            <a:pPr marL="228600" indent="-228600" fontAlgn="b">
              <a:buAutoNum type="arabicParenR"/>
            </a:pPr>
            <a:endParaRPr lang="es-MX" sz="1200" dirty="0">
              <a:latin typeface="+mn-lt"/>
            </a:endParaRPr>
          </a:p>
        </p:txBody>
      </p:sp>
      <p:grpSp>
        <p:nvGrpSpPr>
          <p:cNvPr id="4" name="49 Grupo"/>
          <p:cNvGrpSpPr/>
          <p:nvPr/>
        </p:nvGrpSpPr>
        <p:grpSpPr>
          <a:xfrm>
            <a:off x="3148773" y="3231323"/>
            <a:ext cx="1780344" cy="612930"/>
            <a:chOff x="3563888" y="1700808"/>
            <a:chExt cx="1584176" cy="864096"/>
          </a:xfrm>
        </p:grpSpPr>
        <p:cxnSp>
          <p:nvCxnSpPr>
            <p:cNvPr id="34" name="33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49 Grupo"/>
          <p:cNvGrpSpPr/>
          <p:nvPr/>
        </p:nvGrpSpPr>
        <p:grpSpPr>
          <a:xfrm>
            <a:off x="545910" y="4803088"/>
            <a:ext cx="1780344" cy="612930"/>
            <a:chOff x="3563888" y="1700808"/>
            <a:chExt cx="1584176" cy="864096"/>
          </a:xfrm>
        </p:grpSpPr>
        <p:cxnSp>
          <p:nvCxnSpPr>
            <p:cNvPr id="37" name="36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49 Grupo"/>
          <p:cNvGrpSpPr/>
          <p:nvPr/>
        </p:nvGrpSpPr>
        <p:grpSpPr>
          <a:xfrm>
            <a:off x="3371686" y="4778068"/>
            <a:ext cx="1780344" cy="612930"/>
            <a:chOff x="3563888" y="1700808"/>
            <a:chExt cx="1584176" cy="864096"/>
          </a:xfrm>
        </p:grpSpPr>
        <p:cxnSp>
          <p:nvCxnSpPr>
            <p:cNvPr id="40" name="39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 name="49 Grupo"/>
          <p:cNvGrpSpPr/>
          <p:nvPr/>
        </p:nvGrpSpPr>
        <p:grpSpPr>
          <a:xfrm>
            <a:off x="1973132" y="5941573"/>
            <a:ext cx="1780344" cy="612930"/>
            <a:chOff x="3563888" y="1700808"/>
            <a:chExt cx="1584176" cy="864096"/>
          </a:xfrm>
        </p:grpSpPr>
        <p:cxnSp>
          <p:nvCxnSpPr>
            <p:cNvPr id="43" name="42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 name="49 Grupo"/>
          <p:cNvGrpSpPr/>
          <p:nvPr/>
        </p:nvGrpSpPr>
        <p:grpSpPr>
          <a:xfrm>
            <a:off x="6114885" y="4791716"/>
            <a:ext cx="1780344" cy="612930"/>
            <a:chOff x="3563888" y="1700808"/>
            <a:chExt cx="1584176" cy="864096"/>
          </a:xfrm>
        </p:grpSpPr>
        <p:cxnSp>
          <p:nvCxnSpPr>
            <p:cNvPr id="55" name="54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9" name="49 Grupo"/>
          <p:cNvGrpSpPr/>
          <p:nvPr/>
        </p:nvGrpSpPr>
        <p:grpSpPr>
          <a:xfrm>
            <a:off x="5707727" y="3238146"/>
            <a:ext cx="1780344" cy="612930"/>
            <a:chOff x="3563888" y="1700808"/>
            <a:chExt cx="1584176" cy="864096"/>
          </a:xfrm>
        </p:grpSpPr>
        <p:cxnSp>
          <p:nvCxnSpPr>
            <p:cNvPr id="58" name="57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58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59 CuadroTexto"/>
          <p:cNvSpPr txBox="1"/>
          <p:nvPr/>
        </p:nvSpPr>
        <p:spPr>
          <a:xfrm>
            <a:off x="445399" y="2395068"/>
            <a:ext cx="1934045" cy="830997"/>
          </a:xfrm>
          <a:prstGeom prst="rect">
            <a:avLst/>
          </a:prstGeom>
          <a:noFill/>
        </p:spPr>
        <p:txBody>
          <a:bodyPr wrap="square" rtlCol="0">
            <a:spAutoFit/>
          </a:bodyPr>
          <a:lstStyle/>
          <a:p>
            <a:pPr algn="ctr"/>
            <a:r>
              <a:rPr lang="es-MX" sz="1200" dirty="0" smtClean="0"/>
              <a:t>8.1.2-62</a:t>
            </a:r>
          </a:p>
          <a:p>
            <a:pPr algn="ctr"/>
            <a:r>
              <a:rPr lang="es-MX" sz="1200" dirty="0" smtClean="0"/>
              <a:t>Ley de Ingresos por Ejecutar</a:t>
            </a:r>
          </a:p>
          <a:p>
            <a:pPr algn="ctr"/>
            <a:r>
              <a:rPr lang="es-MX" sz="1200" dirty="0" smtClean="0"/>
              <a:t>Producto de Capital </a:t>
            </a:r>
            <a:endParaRPr lang="es-MX" sz="1200" dirty="0"/>
          </a:p>
        </p:txBody>
      </p:sp>
      <p:sp>
        <p:nvSpPr>
          <p:cNvPr id="61" name="60 CuadroTexto"/>
          <p:cNvSpPr txBox="1"/>
          <p:nvPr/>
        </p:nvSpPr>
        <p:spPr>
          <a:xfrm>
            <a:off x="3047308" y="2397341"/>
            <a:ext cx="1934045" cy="830997"/>
          </a:xfrm>
          <a:prstGeom prst="rect">
            <a:avLst/>
          </a:prstGeom>
          <a:noFill/>
        </p:spPr>
        <p:txBody>
          <a:bodyPr wrap="square" rtlCol="0">
            <a:spAutoFit/>
          </a:bodyPr>
          <a:lstStyle/>
          <a:p>
            <a:pPr algn="ctr"/>
            <a:r>
              <a:rPr lang="es-MX" sz="1200" dirty="0" smtClean="0"/>
              <a:t>8.1.4-62</a:t>
            </a:r>
          </a:p>
          <a:p>
            <a:pPr algn="ctr"/>
            <a:r>
              <a:rPr lang="es-MX" sz="1200" dirty="0" smtClean="0"/>
              <a:t>Ley de Ingresos Devengada</a:t>
            </a:r>
          </a:p>
          <a:p>
            <a:pPr algn="ctr"/>
            <a:r>
              <a:rPr lang="es-MX" sz="1200" dirty="0" smtClean="0"/>
              <a:t>Producto de Capital</a:t>
            </a:r>
            <a:endParaRPr lang="es-MX" sz="1200" dirty="0"/>
          </a:p>
        </p:txBody>
      </p:sp>
      <p:sp>
        <p:nvSpPr>
          <p:cNvPr id="62" name="61 CuadroTexto"/>
          <p:cNvSpPr txBox="1"/>
          <p:nvPr/>
        </p:nvSpPr>
        <p:spPr>
          <a:xfrm>
            <a:off x="5628241" y="2397429"/>
            <a:ext cx="1934045" cy="830997"/>
          </a:xfrm>
          <a:prstGeom prst="rect">
            <a:avLst/>
          </a:prstGeom>
          <a:noFill/>
        </p:spPr>
        <p:txBody>
          <a:bodyPr wrap="square" rtlCol="0">
            <a:spAutoFit/>
          </a:bodyPr>
          <a:lstStyle/>
          <a:p>
            <a:pPr algn="ctr"/>
            <a:r>
              <a:rPr lang="es-MX" sz="1200" dirty="0" smtClean="0"/>
              <a:t>8.1.5-62</a:t>
            </a:r>
          </a:p>
          <a:p>
            <a:pPr algn="ctr"/>
            <a:r>
              <a:rPr lang="es-MX" sz="1200" dirty="0" smtClean="0"/>
              <a:t>Ley de Ingresos Recaudada</a:t>
            </a:r>
          </a:p>
          <a:p>
            <a:pPr algn="ctr"/>
            <a:r>
              <a:rPr lang="es-MX" sz="1200" dirty="0" smtClean="0"/>
              <a:t>Producto de Capital</a:t>
            </a:r>
            <a:endParaRPr lang="es-MX" sz="1200" dirty="0"/>
          </a:p>
        </p:txBody>
      </p:sp>
      <p:sp>
        <p:nvSpPr>
          <p:cNvPr id="63" name="62 CuadroTexto"/>
          <p:cNvSpPr txBox="1"/>
          <p:nvPr/>
        </p:nvSpPr>
        <p:spPr>
          <a:xfrm>
            <a:off x="457245" y="4341004"/>
            <a:ext cx="1934045" cy="461665"/>
          </a:xfrm>
          <a:prstGeom prst="rect">
            <a:avLst/>
          </a:prstGeom>
          <a:noFill/>
        </p:spPr>
        <p:txBody>
          <a:bodyPr wrap="square" rtlCol="0">
            <a:spAutoFit/>
          </a:bodyPr>
          <a:lstStyle/>
          <a:p>
            <a:pPr algn="ctr"/>
            <a:r>
              <a:rPr lang="es-MX" sz="1200" dirty="0" smtClean="0"/>
              <a:t>1.2.3.1</a:t>
            </a:r>
          </a:p>
          <a:p>
            <a:pPr algn="ctr"/>
            <a:r>
              <a:rPr lang="es-MX" sz="1200" dirty="0" smtClean="0"/>
              <a:t>Terrenos</a:t>
            </a:r>
          </a:p>
        </p:txBody>
      </p:sp>
      <p:sp>
        <p:nvSpPr>
          <p:cNvPr id="64" name="63 CuadroTexto"/>
          <p:cNvSpPr txBox="1"/>
          <p:nvPr/>
        </p:nvSpPr>
        <p:spPr>
          <a:xfrm>
            <a:off x="3288980" y="4128925"/>
            <a:ext cx="1934045" cy="646331"/>
          </a:xfrm>
          <a:prstGeom prst="rect">
            <a:avLst/>
          </a:prstGeom>
          <a:noFill/>
        </p:spPr>
        <p:txBody>
          <a:bodyPr wrap="square" rtlCol="0">
            <a:spAutoFit/>
          </a:bodyPr>
          <a:lstStyle/>
          <a:p>
            <a:pPr algn="ctr"/>
            <a:r>
              <a:rPr lang="es-MX" sz="1200" dirty="0" smtClean="0"/>
              <a:t>1.1.2.4</a:t>
            </a:r>
          </a:p>
          <a:p>
            <a:pPr algn="ctr"/>
            <a:r>
              <a:rPr lang="es-MX" sz="1200" dirty="0" smtClean="0"/>
              <a:t>Ingresos por recuperar a Corto Plazo</a:t>
            </a:r>
            <a:endParaRPr lang="es-MX" sz="1200" dirty="0"/>
          </a:p>
        </p:txBody>
      </p:sp>
      <p:sp>
        <p:nvSpPr>
          <p:cNvPr id="65" name="64 CuadroTexto"/>
          <p:cNvSpPr txBox="1"/>
          <p:nvPr/>
        </p:nvSpPr>
        <p:spPr>
          <a:xfrm>
            <a:off x="6027246" y="4320850"/>
            <a:ext cx="1934045" cy="461665"/>
          </a:xfrm>
          <a:prstGeom prst="rect">
            <a:avLst/>
          </a:prstGeom>
          <a:noFill/>
        </p:spPr>
        <p:txBody>
          <a:bodyPr wrap="square" rtlCol="0">
            <a:spAutoFit/>
          </a:bodyPr>
          <a:lstStyle/>
          <a:p>
            <a:pPr algn="ctr"/>
            <a:r>
              <a:rPr lang="es-MX" sz="1200" dirty="0" smtClean="0"/>
              <a:t>5.9.9</a:t>
            </a:r>
          </a:p>
          <a:p>
            <a:pPr algn="ctr"/>
            <a:r>
              <a:rPr lang="es-MX" sz="1200" dirty="0" smtClean="0"/>
              <a:t>Gastos Varios</a:t>
            </a:r>
            <a:endParaRPr lang="es-MX" sz="1200" dirty="0"/>
          </a:p>
        </p:txBody>
      </p:sp>
      <p:sp>
        <p:nvSpPr>
          <p:cNvPr id="66" name="65 CuadroTexto"/>
          <p:cNvSpPr txBox="1"/>
          <p:nvPr/>
        </p:nvSpPr>
        <p:spPr>
          <a:xfrm>
            <a:off x="1898499" y="5474432"/>
            <a:ext cx="1934045" cy="461665"/>
          </a:xfrm>
          <a:prstGeom prst="rect">
            <a:avLst/>
          </a:prstGeom>
          <a:noFill/>
        </p:spPr>
        <p:txBody>
          <a:bodyPr wrap="square" rtlCol="0">
            <a:spAutoFit/>
          </a:bodyPr>
          <a:lstStyle/>
          <a:p>
            <a:pPr algn="ctr"/>
            <a:r>
              <a:rPr lang="es-MX" sz="1200" dirty="0" smtClean="0"/>
              <a:t>1.1.1.2</a:t>
            </a:r>
          </a:p>
          <a:p>
            <a:pPr algn="ctr"/>
            <a:r>
              <a:rPr lang="es-MX" sz="1200" dirty="0" smtClean="0"/>
              <a:t>Bancos</a:t>
            </a:r>
            <a:endParaRPr lang="es-MX" sz="1200" dirty="0"/>
          </a:p>
        </p:txBody>
      </p:sp>
      <p:sp>
        <p:nvSpPr>
          <p:cNvPr id="70" name="69 CuadroTexto"/>
          <p:cNvSpPr txBox="1"/>
          <p:nvPr/>
        </p:nvSpPr>
        <p:spPr>
          <a:xfrm>
            <a:off x="4029781" y="3237652"/>
            <a:ext cx="1351128" cy="461665"/>
          </a:xfrm>
          <a:prstGeom prst="rect">
            <a:avLst/>
          </a:prstGeom>
          <a:noFill/>
        </p:spPr>
        <p:txBody>
          <a:bodyPr wrap="square" rtlCol="0">
            <a:spAutoFit/>
          </a:bodyPr>
          <a:lstStyle/>
          <a:p>
            <a:r>
              <a:rPr lang="es-MX" sz="1200" dirty="0" smtClean="0"/>
              <a:t> 500     (11-1</a:t>
            </a:r>
          </a:p>
          <a:p>
            <a:pPr marL="228600" indent="-228600" algn="ctr" fontAlgn="b">
              <a:buAutoNum type="arabicParenR"/>
            </a:pPr>
            <a:endParaRPr lang="es-MX" sz="1200" dirty="0">
              <a:latin typeface="+mn-lt"/>
            </a:endParaRPr>
          </a:p>
        </p:txBody>
      </p:sp>
      <p:sp>
        <p:nvSpPr>
          <p:cNvPr id="71" name="70 CuadroTexto"/>
          <p:cNvSpPr txBox="1"/>
          <p:nvPr/>
        </p:nvSpPr>
        <p:spPr>
          <a:xfrm>
            <a:off x="2677236" y="3237653"/>
            <a:ext cx="1351128" cy="461665"/>
          </a:xfrm>
          <a:prstGeom prst="rect">
            <a:avLst/>
          </a:prstGeom>
          <a:noFill/>
        </p:spPr>
        <p:txBody>
          <a:bodyPr wrap="square" rtlCol="0">
            <a:spAutoFit/>
          </a:bodyPr>
          <a:lstStyle/>
          <a:p>
            <a:r>
              <a:rPr lang="es-MX" sz="1200" dirty="0" smtClean="0"/>
              <a:t>         11)      500</a:t>
            </a:r>
          </a:p>
          <a:p>
            <a:pPr marL="228600" indent="-228600" algn="ctr" fontAlgn="b">
              <a:buAutoNum type="arabicParenR"/>
            </a:pPr>
            <a:endParaRPr lang="es-MX" sz="1200" dirty="0">
              <a:latin typeface="+mn-lt"/>
            </a:endParaRPr>
          </a:p>
        </p:txBody>
      </p:sp>
      <p:sp>
        <p:nvSpPr>
          <p:cNvPr id="72" name="71 CuadroTexto"/>
          <p:cNvSpPr txBox="1"/>
          <p:nvPr/>
        </p:nvSpPr>
        <p:spPr>
          <a:xfrm>
            <a:off x="6591396" y="3234906"/>
            <a:ext cx="1351128" cy="461665"/>
          </a:xfrm>
          <a:prstGeom prst="rect">
            <a:avLst/>
          </a:prstGeom>
          <a:noFill/>
        </p:spPr>
        <p:txBody>
          <a:bodyPr wrap="square" rtlCol="0">
            <a:spAutoFit/>
          </a:bodyPr>
          <a:lstStyle/>
          <a:p>
            <a:r>
              <a:rPr lang="es-MX" sz="1200" dirty="0" smtClean="0"/>
              <a:t>  500     (11</a:t>
            </a:r>
          </a:p>
          <a:p>
            <a:pPr marL="228600" indent="-228600" algn="ctr" fontAlgn="b">
              <a:buAutoNum type="arabicParenR"/>
            </a:pPr>
            <a:endParaRPr lang="es-MX" sz="1200" dirty="0">
              <a:latin typeface="+mn-lt"/>
            </a:endParaRPr>
          </a:p>
        </p:txBody>
      </p:sp>
      <p:sp>
        <p:nvSpPr>
          <p:cNvPr id="74" name="73 CuadroTexto"/>
          <p:cNvSpPr txBox="1"/>
          <p:nvPr/>
        </p:nvSpPr>
        <p:spPr>
          <a:xfrm>
            <a:off x="1431212" y="4810277"/>
            <a:ext cx="1351128" cy="461665"/>
          </a:xfrm>
          <a:prstGeom prst="rect">
            <a:avLst/>
          </a:prstGeom>
          <a:noFill/>
        </p:spPr>
        <p:txBody>
          <a:bodyPr wrap="square" rtlCol="0">
            <a:spAutoFit/>
          </a:bodyPr>
          <a:lstStyle/>
          <a:p>
            <a:r>
              <a:rPr lang="es-MX" sz="1200" dirty="0" smtClean="0"/>
              <a:t>  800     (11-1a</a:t>
            </a:r>
          </a:p>
          <a:p>
            <a:pPr marL="228600" indent="-228600" algn="ctr" fontAlgn="b">
              <a:buAutoNum type="arabicParenR"/>
            </a:pPr>
            <a:endParaRPr lang="es-MX" sz="1200" dirty="0">
              <a:latin typeface="+mn-lt"/>
            </a:endParaRPr>
          </a:p>
        </p:txBody>
      </p:sp>
      <p:sp>
        <p:nvSpPr>
          <p:cNvPr id="75" name="74 CuadroTexto"/>
          <p:cNvSpPr txBox="1"/>
          <p:nvPr/>
        </p:nvSpPr>
        <p:spPr>
          <a:xfrm>
            <a:off x="67086" y="4810277"/>
            <a:ext cx="1351128" cy="461665"/>
          </a:xfrm>
          <a:prstGeom prst="rect">
            <a:avLst/>
          </a:prstGeom>
          <a:noFill/>
        </p:spPr>
        <p:txBody>
          <a:bodyPr wrap="square" rtlCol="0">
            <a:spAutoFit/>
          </a:bodyPr>
          <a:lstStyle/>
          <a:p>
            <a:r>
              <a:rPr lang="es-MX" sz="1200" dirty="0" smtClean="0">
                <a:solidFill>
                  <a:srgbClr val="C00000"/>
                </a:solidFill>
              </a:rPr>
              <a:t>          (S)      800</a:t>
            </a:r>
          </a:p>
          <a:p>
            <a:pPr marL="228600" indent="-228600" algn="ctr" fontAlgn="b">
              <a:buAutoNum type="arabicParenR"/>
            </a:pPr>
            <a:endParaRPr lang="es-MX" sz="1200" dirty="0">
              <a:solidFill>
                <a:srgbClr val="C00000"/>
              </a:solidFill>
              <a:latin typeface="+mn-lt"/>
            </a:endParaRPr>
          </a:p>
        </p:txBody>
      </p:sp>
      <p:sp>
        <p:nvSpPr>
          <p:cNvPr id="76" name="75 CuadroTexto"/>
          <p:cNvSpPr txBox="1"/>
          <p:nvPr/>
        </p:nvSpPr>
        <p:spPr>
          <a:xfrm>
            <a:off x="4253551" y="4785256"/>
            <a:ext cx="1351128" cy="461665"/>
          </a:xfrm>
          <a:prstGeom prst="rect">
            <a:avLst/>
          </a:prstGeom>
          <a:noFill/>
        </p:spPr>
        <p:txBody>
          <a:bodyPr wrap="square" rtlCol="0">
            <a:spAutoFit/>
          </a:bodyPr>
          <a:lstStyle/>
          <a:p>
            <a:r>
              <a:rPr lang="es-MX" sz="1200" dirty="0" smtClean="0"/>
              <a:t>  500     (11a</a:t>
            </a:r>
          </a:p>
          <a:p>
            <a:pPr marL="228600" indent="-228600" algn="ctr" fontAlgn="b">
              <a:buAutoNum type="arabicParenR"/>
            </a:pPr>
            <a:endParaRPr lang="es-MX" sz="1200" dirty="0">
              <a:latin typeface="+mn-lt"/>
            </a:endParaRPr>
          </a:p>
        </p:txBody>
      </p:sp>
      <p:sp>
        <p:nvSpPr>
          <p:cNvPr id="77" name="76 CuadroTexto"/>
          <p:cNvSpPr txBox="1"/>
          <p:nvPr/>
        </p:nvSpPr>
        <p:spPr>
          <a:xfrm>
            <a:off x="1742537" y="5946774"/>
            <a:ext cx="1105469" cy="276999"/>
          </a:xfrm>
          <a:prstGeom prst="rect">
            <a:avLst/>
          </a:prstGeom>
          <a:noFill/>
        </p:spPr>
        <p:txBody>
          <a:bodyPr wrap="square" rtlCol="0">
            <a:spAutoFit/>
          </a:bodyPr>
          <a:lstStyle/>
          <a:p>
            <a:r>
              <a:rPr lang="es-MX" sz="1200" dirty="0" smtClean="0"/>
              <a:t>11a)      500</a:t>
            </a:r>
            <a:endParaRPr lang="es-MX" sz="1200" dirty="0">
              <a:latin typeface="+mn-lt"/>
            </a:endParaRPr>
          </a:p>
        </p:txBody>
      </p:sp>
      <p:sp>
        <p:nvSpPr>
          <p:cNvPr id="84" name="83 CuadroTexto"/>
          <p:cNvSpPr txBox="1"/>
          <p:nvPr/>
        </p:nvSpPr>
        <p:spPr>
          <a:xfrm>
            <a:off x="2898647" y="4787531"/>
            <a:ext cx="1351128" cy="461665"/>
          </a:xfrm>
          <a:prstGeom prst="rect">
            <a:avLst/>
          </a:prstGeom>
          <a:noFill/>
        </p:spPr>
        <p:txBody>
          <a:bodyPr wrap="square" rtlCol="0">
            <a:spAutoFit/>
          </a:bodyPr>
          <a:lstStyle/>
          <a:p>
            <a:r>
              <a:rPr lang="es-MX" sz="1200" dirty="0" smtClean="0"/>
              <a:t>    11-1a)      500</a:t>
            </a:r>
          </a:p>
          <a:p>
            <a:pPr marL="228600" indent="-228600" algn="ctr"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Effect transition="in" filter="fade">
                                      <p:cBhvr>
                                        <p:cTn id="7" dur="2000"/>
                                        <p:tgtEl>
                                          <p:spTgt spid="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xEl>
                                              <p:pRg st="1" end="1"/>
                                            </p:txEl>
                                          </p:spTgt>
                                        </p:tgtEl>
                                        <p:attrNameLst>
                                          <p:attrName>style.visibility</p:attrName>
                                        </p:attrNameLst>
                                      </p:cBhvr>
                                      <p:to>
                                        <p:strVal val="visible"/>
                                      </p:to>
                                    </p:set>
                                    <p:animEffect transition="in" filter="fade">
                                      <p:cBhvr>
                                        <p:cTn id="12" dur="2000"/>
                                        <p:tgtEl>
                                          <p:spTgt spid="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xEl>
                                              <p:pRg st="2" end="2"/>
                                            </p:txEl>
                                          </p:spTgt>
                                        </p:tgtEl>
                                        <p:attrNameLst>
                                          <p:attrName>style.visibility</p:attrName>
                                        </p:attrNameLst>
                                      </p:cBhvr>
                                      <p:to>
                                        <p:strVal val="visible"/>
                                      </p:to>
                                    </p:set>
                                    <p:animEffect transition="in" filter="fade">
                                      <p:cBhvr>
                                        <p:cTn id="17" dur="2000"/>
                                        <p:tgtEl>
                                          <p:spTgt spid="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xEl>
                                              <p:pRg st="3" end="3"/>
                                            </p:txEl>
                                          </p:spTgt>
                                        </p:tgtEl>
                                        <p:attrNameLst>
                                          <p:attrName>style.visibility</p:attrName>
                                        </p:attrNameLst>
                                      </p:cBhvr>
                                      <p:to>
                                        <p:strVal val="visible"/>
                                      </p:to>
                                    </p:set>
                                    <p:animEffect transition="in" filter="fade">
                                      <p:cBhvr>
                                        <p:cTn id="22" dur="2000"/>
                                        <p:tgtEl>
                                          <p:spTgt spid="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
                                            <p:txEl>
                                              <p:pRg st="0" end="0"/>
                                            </p:txEl>
                                          </p:spTgt>
                                        </p:tgtEl>
                                        <p:attrNameLst>
                                          <p:attrName>style.visibility</p:attrName>
                                        </p:attrNameLst>
                                      </p:cBhvr>
                                      <p:to>
                                        <p:strVal val="visible"/>
                                      </p:to>
                                    </p:set>
                                    <p:animEffect transition="in" filter="fade">
                                      <p:cBhvr>
                                        <p:cTn id="32" dur="2000"/>
                                        <p:tgtEl>
                                          <p:spTgt spid="62">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2">
                                            <p:txEl>
                                              <p:pRg st="1" end="1"/>
                                            </p:txEl>
                                          </p:spTgt>
                                        </p:tgtEl>
                                        <p:attrNameLst>
                                          <p:attrName>style.visibility</p:attrName>
                                        </p:attrNameLst>
                                      </p:cBhvr>
                                      <p:to>
                                        <p:strVal val="visible"/>
                                      </p:to>
                                    </p:set>
                                    <p:animEffect transition="in" filter="fade">
                                      <p:cBhvr>
                                        <p:cTn id="35" dur="2000"/>
                                        <p:tgtEl>
                                          <p:spTgt spid="62">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2">
                                            <p:txEl>
                                              <p:pRg st="2" end="2"/>
                                            </p:txEl>
                                          </p:spTgt>
                                        </p:tgtEl>
                                        <p:attrNameLst>
                                          <p:attrName>style.visibility</p:attrName>
                                        </p:attrNameLst>
                                      </p:cBhvr>
                                      <p:to>
                                        <p:strVal val="visible"/>
                                      </p:to>
                                    </p:set>
                                    <p:animEffect transition="in" filter="fade">
                                      <p:cBhvr>
                                        <p:cTn id="38" dur="2000"/>
                                        <p:tgtEl>
                                          <p:spTgt spid="6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72">
                                            <p:txEl>
                                              <p:pRg st="0" end="0"/>
                                            </p:txEl>
                                          </p:spTgt>
                                        </p:tgtEl>
                                        <p:attrNameLst>
                                          <p:attrName>style.visibility</p:attrName>
                                        </p:attrNameLst>
                                      </p:cBhvr>
                                      <p:to>
                                        <p:strVal val="visible"/>
                                      </p:to>
                                    </p:set>
                                    <p:animEffect transition="in" filter="fade">
                                      <p:cBhvr>
                                        <p:cTn id="43" dur="2000"/>
                                        <p:tgtEl>
                                          <p:spTgt spid="72">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20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1">
                                            <p:txEl>
                                              <p:pRg st="0" end="0"/>
                                            </p:txEl>
                                          </p:spTgt>
                                        </p:tgtEl>
                                        <p:attrNameLst>
                                          <p:attrName>style.visibility</p:attrName>
                                        </p:attrNameLst>
                                      </p:cBhvr>
                                      <p:to>
                                        <p:strVal val="visible"/>
                                      </p:to>
                                    </p:set>
                                    <p:animEffect transition="in" filter="fade">
                                      <p:cBhvr>
                                        <p:cTn id="53" dur="2000"/>
                                        <p:tgtEl>
                                          <p:spTgt spid="61">
                                            <p:txEl>
                                              <p:pRg st="0" end="0"/>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xEl>
                                              <p:pRg st="1" end="1"/>
                                            </p:txEl>
                                          </p:spTgt>
                                        </p:tgtEl>
                                        <p:attrNameLst>
                                          <p:attrName>style.visibility</p:attrName>
                                        </p:attrNameLst>
                                      </p:cBhvr>
                                      <p:to>
                                        <p:strVal val="visible"/>
                                      </p:to>
                                    </p:set>
                                    <p:animEffect transition="in" filter="fade">
                                      <p:cBhvr>
                                        <p:cTn id="56" dur="2000"/>
                                        <p:tgtEl>
                                          <p:spTgt spid="61">
                                            <p:txEl>
                                              <p:pRg st="1" end="1"/>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1">
                                            <p:txEl>
                                              <p:pRg st="2" end="2"/>
                                            </p:txEl>
                                          </p:spTgt>
                                        </p:tgtEl>
                                        <p:attrNameLst>
                                          <p:attrName>style.visibility</p:attrName>
                                        </p:attrNameLst>
                                      </p:cBhvr>
                                      <p:to>
                                        <p:strVal val="visible"/>
                                      </p:to>
                                    </p:set>
                                    <p:animEffect transition="in" filter="fade">
                                      <p:cBhvr>
                                        <p:cTn id="59" dur="2000"/>
                                        <p:tgtEl>
                                          <p:spTgt spid="61">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71">
                                            <p:txEl>
                                              <p:pRg st="0" end="0"/>
                                            </p:txEl>
                                          </p:spTgt>
                                        </p:tgtEl>
                                        <p:attrNameLst>
                                          <p:attrName>style.visibility</p:attrName>
                                        </p:attrNameLst>
                                      </p:cBhvr>
                                      <p:to>
                                        <p:strVal val="visible"/>
                                      </p:to>
                                    </p:set>
                                    <p:animEffect transition="in" filter="fade">
                                      <p:cBhvr>
                                        <p:cTn id="64" dur="2000"/>
                                        <p:tgtEl>
                                          <p:spTgt spid="71">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2000"/>
                                        <p:tgtEl>
                                          <p:spTgt spid="7"/>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6">
                                            <p:txEl>
                                              <p:pRg st="0" end="0"/>
                                            </p:txEl>
                                          </p:spTgt>
                                        </p:tgtEl>
                                        <p:attrNameLst>
                                          <p:attrName>style.visibility</p:attrName>
                                        </p:attrNameLst>
                                      </p:cBhvr>
                                      <p:to>
                                        <p:strVal val="visible"/>
                                      </p:to>
                                    </p:set>
                                    <p:animEffect transition="in" filter="fade">
                                      <p:cBhvr>
                                        <p:cTn id="74" dur="2000"/>
                                        <p:tgtEl>
                                          <p:spTgt spid="66">
                                            <p:txEl>
                                              <p:pRg st="0" end="0"/>
                                            </p:txEl>
                                          </p:spTgt>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6">
                                            <p:txEl>
                                              <p:pRg st="1" end="1"/>
                                            </p:txEl>
                                          </p:spTgt>
                                        </p:tgtEl>
                                        <p:attrNameLst>
                                          <p:attrName>style.visibility</p:attrName>
                                        </p:attrNameLst>
                                      </p:cBhvr>
                                      <p:to>
                                        <p:strVal val="visible"/>
                                      </p:to>
                                    </p:set>
                                    <p:animEffect transition="in" filter="fade">
                                      <p:cBhvr>
                                        <p:cTn id="77" dur="2000"/>
                                        <p:tgtEl>
                                          <p:spTgt spid="66">
                                            <p:txEl>
                                              <p:pRg st="1" end="1"/>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7">
                                            <p:txEl>
                                              <p:pRg st="0" end="0"/>
                                            </p:txEl>
                                          </p:spTgt>
                                        </p:tgtEl>
                                        <p:attrNameLst>
                                          <p:attrName>style.visibility</p:attrName>
                                        </p:attrNameLst>
                                      </p:cBhvr>
                                      <p:to>
                                        <p:strVal val="visible"/>
                                      </p:to>
                                    </p:set>
                                    <p:animEffect transition="in" filter="fade">
                                      <p:cBhvr>
                                        <p:cTn id="82" dur="2000"/>
                                        <p:tgtEl>
                                          <p:spTgt spid="7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2000"/>
                                        <p:tgtEl>
                                          <p:spTgt spid="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4">
                                            <p:txEl>
                                              <p:pRg st="0" end="0"/>
                                            </p:txEl>
                                          </p:spTgt>
                                        </p:tgtEl>
                                        <p:attrNameLst>
                                          <p:attrName>style.visibility</p:attrName>
                                        </p:attrNameLst>
                                      </p:cBhvr>
                                      <p:to>
                                        <p:strVal val="visible"/>
                                      </p:to>
                                    </p:set>
                                    <p:animEffect transition="in" filter="fade">
                                      <p:cBhvr>
                                        <p:cTn id="92" dur="2000"/>
                                        <p:tgtEl>
                                          <p:spTgt spid="6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64">
                                            <p:txEl>
                                              <p:pRg st="1" end="1"/>
                                            </p:txEl>
                                          </p:spTgt>
                                        </p:tgtEl>
                                        <p:attrNameLst>
                                          <p:attrName>style.visibility</p:attrName>
                                        </p:attrNameLst>
                                      </p:cBhvr>
                                      <p:to>
                                        <p:strVal val="visible"/>
                                      </p:to>
                                    </p:set>
                                    <p:animEffect transition="in" filter="fade">
                                      <p:cBhvr>
                                        <p:cTn id="95" dur="2000"/>
                                        <p:tgtEl>
                                          <p:spTgt spid="64">
                                            <p:txEl>
                                              <p:pRg st="1" end="1"/>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6">
                                            <p:txEl>
                                              <p:pRg st="0" end="0"/>
                                            </p:txEl>
                                          </p:spTgt>
                                        </p:tgtEl>
                                        <p:attrNameLst>
                                          <p:attrName>style.visibility</p:attrName>
                                        </p:attrNameLst>
                                      </p:cBhvr>
                                      <p:to>
                                        <p:strVal val="visible"/>
                                      </p:to>
                                    </p:set>
                                    <p:animEffect transition="in" filter="fade">
                                      <p:cBhvr>
                                        <p:cTn id="100" dur="2000"/>
                                        <p:tgtEl>
                                          <p:spTgt spid="76">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70">
                                            <p:txEl>
                                              <p:pRg st="0" end="0"/>
                                            </p:txEl>
                                          </p:spTgt>
                                        </p:tgtEl>
                                        <p:attrNameLst>
                                          <p:attrName>style.visibility</p:attrName>
                                        </p:attrNameLst>
                                      </p:cBhvr>
                                      <p:to>
                                        <p:strVal val="visible"/>
                                      </p:to>
                                    </p:set>
                                    <p:animEffect transition="in" filter="fade">
                                      <p:cBhvr>
                                        <p:cTn id="105" dur="2000"/>
                                        <p:tgtEl>
                                          <p:spTgt spid="70">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2000"/>
                                        <p:tgtEl>
                                          <p:spTgt spid="3"/>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60">
                                            <p:txEl>
                                              <p:pRg st="0" end="0"/>
                                            </p:txEl>
                                          </p:spTgt>
                                        </p:tgtEl>
                                        <p:attrNameLst>
                                          <p:attrName>style.visibility</p:attrName>
                                        </p:attrNameLst>
                                      </p:cBhvr>
                                      <p:to>
                                        <p:strVal val="visible"/>
                                      </p:to>
                                    </p:set>
                                    <p:animEffect transition="in" filter="fade">
                                      <p:cBhvr>
                                        <p:cTn id="115" dur="2000"/>
                                        <p:tgtEl>
                                          <p:spTgt spid="60">
                                            <p:txEl>
                                              <p:pRg st="0" end="0"/>
                                            </p:txEl>
                                          </p:spTgt>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0">
                                            <p:txEl>
                                              <p:pRg st="1" end="1"/>
                                            </p:txEl>
                                          </p:spTgt>
                                        </p:tgtEl>
                                        <p:attrNameLst>
                                          <p:attrName>style.visibility</p:attrName>
                                        </p:attrNameLst>
                                      </p:cBhvr>
                                      <p:to>
                                        <p:strVal val="visible"/>
                                      </p:to>
                                    </p:set>
                                    <p:animEffect transition="in" filter="fade">
                                      <p:cBhvr>
                                        <p:cTn id="118" dur="2000"/>
                                        <p:tgtEl>
                                          <p:spTgt spid="60">
                                            <p:txEl>
                                              <p:pRg st="1" end="1"/>
                                            </p:txEl>
                                          </p:spTgt>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0">
                                            <p:txEl>
                                              <p:pRg st="2" end="2"/>
                                            </p:txEl>
                                          </p:spTgt>
                                        </p:tgtEl>
                                        <p:attrNameLst>
                                          <p:attrName>style.visibility</p:attrName>
                                        </p:attrNameLst>
                                      </p:cBhvr>
                                      <p:to>
                                        <p:strVal val="visible"/>
                                      </p:to>
                                    </p:set>
                                    <p:animEffect transition="in" filter="fade">
                                      <p:cBhvr>
                                        <p:cTn id="121" dur="2000"/>
                                        <p:tgtEl>
                                          <p:spTgt spid="60">
                                            <p:txEl>
                                              <p:pRg st="2" end="2"/>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31">
                                            <p:txEl>
                                              <p:pRg st="0" end="0"/>
                                            </p:txEl>
                                          </p:spTgt>
                                        </p:tgtEl>
                                        <p:attrNameLst>
                                          <p:attrName>style.visibility</p:attrName>
                                        </p:attrNameLst>
                                      </p:cBhvr>
                                      <p:to>
                                        <p:strVal val="visible"/>
                                      </p:to>
                                    </p:set>
                                    <p:animEffect transition="in" filter="fade">
                                      <p:cBhvr>
                                        <p:cTn id="126" dur="2000"/>
                                        <p:tgtEl>
                                          <p:spTgt spid="31">
                                            <p:txEl>
                                              <p:pRg st="0" end="0"/>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84">
                                            <p:txEl>
                                              <p:pRg st="0" end="0"/>
                                            </p:txEl>
                                          </p:spTgt>
                                        </p:tgtEl>
                                        <p:attrNameLst>
                                          <p:attrName>style.visibility</p:attrName>
                                        </p:attrNameLst>
                                      </p:cBhvr>
                                      <p:to>
                                        <p:strVal val="visible"/>
                                      </p:to>
                                    </p:set>
                                    <p:animEffect transition="in" filter="fade">
                                      <p:cBhvr>
                                        <p:cTn id="131" dur="2000"/>
                                        <p:tgtEl>
                                          <p:spTgt spid="84">
                                            <p:txEl>
                                              <p:pRg st="0" end="0"/>
                                            </p:txEl>
                                          </p:spTgt>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8"/>
                                        </p:tgtEl>
                                        <p:attrNameLst>
                                          <p:attrName>style.visibility</p:attrName>
                                        </p:attrNameLst>
                                      </p:cBhvr>
                                      <p:to>
                                        <p:strVal val="visible"/>
                                      </p:to>
                                    </p:set>
                                    <p:animEffect transition="in" filter="fade">
                                      <p:cBhvr>
                                        <p:cTn id="136" dur="2000"/>
                                        <p:tgtEl>
                                          <p:spTgt spid="8"/>
                                        </p:tgtEl>
                                      </p:cBhvr>
                                    </p:animEffect>
                                  </p:childTnLst>
                                </p:cTn>
                              </p:par>
                              <p:par>
                                <p:cTn id="137" presetID="10" presetClass="entr" presetSubtype="0" fill="hold" nodeType="withEffect">
                                  <p:stCondLst>
                                    <p:cond delay="0"/>
                                  </p:stCondLst>
                                  <p:childTnLst>
                                    <p:set>
                                      <p:cBhvr>
                                        <p:cTn id="138" dur="1" fill="hold">
                                          <p:stCondLst>
                                            <p:cond delay="0"/>
                                          </p:stCondLst>
                                        </p:cTn>
                                        <p:tgtEl>
                                          <p:spTgt spid="5"/>
                                        </p:tgtEl>
                                        <p:attrNameLst>
                                          <p:attrName>style.visibility</p:attrName>
                                        </p:attrNameLst>
                                      </p:cBhvr>
                                      <p:to>
                                        <p:strVal val="visible"/>
                                      </p:to>
                                    </p:set>
                                    <p:animEffect transition="in" filter="fade">
                                      <p:cBhvr>
                                        <p:cTn id="139" dur="2000"/>
                                        <p:tgtEl>
                                          <p:spTgt spid="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65"/>
                                        </p:tgtEl>
                                        <p:attrNameLst>
                                          <p:attrName>style.visibility</p:attrName>
                                        </p:attrNameLst>
                                      </p:cBhvr>
                                      <p:to>
                                        <p:strVal val="visible"/>
                                      </p:to>
                                    </p:set>
                                    <p:animEffect transition="in" filter="fade">
                                      <p:cBhvr>
                                        <p:cTn id="142" dur="2000"/>
                                        <p:tgtEl>
                                          <p:spTgt spid="65"/>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63"/>
                                        </p:tgtEl>
                                        <p:attrNameLst>
                                          <p:attrName>style.visibility</p:attrName>
                                        </p:attrNameLst>
                                      </p:cBhvr>
                                      <p:to>
                                        <p:strVal val="visible"/>
                                      </p:to>
                                    </p:set>
                                    <p:animEffect transition="in" filter="fade">
                                      <p:cBhvr>
                                        <p:cTn id="145" dur="2000"/>
                                        <p:tgtEl>
                                          <p:spTgt spid="6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2000"/>
                                        <p:tgtEl>
                                          <p:spTgt spid="75"/>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32">
                                            <p:txEl>
                                              <p:pRg st="0" end="0"/>
                                            </p:txEl>
                                          </p:spTgt>
                                        </p:tgtEl>
                                        <p:attrNameLst>
                                          <p:attrName>style.visibility</p:attrName>
                                        </p:attrNameLst>
                                      </p:cBhvr>
                                      <p:to>
                                        <p:strVal val="visible"/>
                                      </p:to>
                                    </p:set>
                                    <p:animEffect transition="in" filter="fade">
                                      <p:cBhvr>
                                        <p:cTn id="153" dur="2000"/>
                                        <p:tgtEl>
                                          <p:spTgt spid="32">
                                            <p:txEl>
                                              <p:pRg st="0" end="0"/>
                                            </p:txEl>
                                          </p:spTgt>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74">
                                            <p:txEl>
                                              <p:pRg st="0" end="0"/>
                                            </p:txEl>
                                          </p:spTgt>
                                        </p:tgtEl>
                                        <p:attrNameLst>
                                          <p:attrName>style.visibility</p:attrName>
                                        </p:attrNameLst>
                                      </p:cBhvr>
                                      <p:to>
                                        <p:strVal val="visible"/>
                                      </p:to>
                                    </p:set>
                                    <p:animEffect transition="in" filter="fade">
                                      <p:cBhvr>
                                        <p:cTn id="158" dur="2000"/>
                                        <p:tgtEl>
                                          <p:spTgt spid="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bldP spid="31" grpId="0" build="allAtOnce"/>
      <p:bldP spid="32" grpId="0" build="allAtOnce"/>
      <p:bldP spid="60" grpId="0" build="allAtOnce"/>
      <p:bldP spid="61" grpId="0" build="allAtOnce"/>
      <p:bldP spid="62" grpId="0" build="allAtOnce"/>
      <p:bldP spid="63" grpId="0"/>
      <p:bldP spid="64" grpId="0" build="allAtOnce"/>
      <p:bldP spid="65" grpId="0"/>
      <p:bldP spid="66" grpId="0" build="allAtOnce"/>
      <p:bldP spid="70" grpId="0" build="allAtOnce"/>
      <p:bldP spid="71" grpId="0" build="allAtOnce"/>
      <p:bldP spid="72" grpId="0" build="allAtOnce"/>
      <p:bldP spid="74" grpId="0" build="allAtOnce"/>
      <p:bldP spid="75" grpId="0"/>
      <p:bldP spid="76" grpId="0" build="allAtOnce"/>
      <p:bldP spid="77" grpId="0" build="allAtOnce"/>
      <p:bldP spid="84"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6464" y="248151"/>
            <a:ext cx="767827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2400" dirty="0" smtClean="0"/>
              <a:t>12.- Se recibe de conformidad una impresora laser con valor de $2</a:t>
            </a:r>
            <a:endParaRPr lang="es-MX" sz="2400" dirty="0"/>
          </a:p>
        </p:txBody>
      </p:sp>
      <p:grpSp>
        <p:nvGrpSpPr>
          <p:cNvPr id="3" name="49 Grupo"/>
          <p:cNvGrpSpPr/>
          <p:nvPr/>
        </p:nvGrpSpPr>
        <p:grpSpPr>
          <a:xfrm>
            <a:off x="1604448" y="2582090"/>
            <a:ext cx="1780344" cy="612930"/>
            <a:chOff x="3563888" y="1700808"/>
            <a:chExt cx="1584176" cy="864096"/>
          </a:xfrm>
        </p:grpSpPr>
        <p:cxnSp>
          <p:nvCxnSpPr>
            <p:cNvPr id="27" name="26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30 CuadroTexto"/>
          <p:cNvSpPr txBox="1"/>
          <p:nvPr/>
        </p:nvSpPr>
        <p:spPr>
          <a:xfrm>
            <a:off x="1117846" y="2587002"/>
            <a:ext cx="1351128" cy="276999"/>
          </a:xfrm>
          <a:prstGeom prst="rect">
            <a:avLst/>
          </a:prstGeom>
          <a:noFill/>
        </p:spPr>
        <p:txBody>
          <a:bodyPr wrap="square" rtlCol="0">
            <a:spAutoFit/>
          </a:bodyPr>
          <a:lstStyle/>
          <a:p>
            <a:r>
              <a:rPr lang="es-MX" sz="1200" dirty="0" smtClean="0"/>
              <a:t>     12)           2</a:t>
            </a:r>
          </a:p>
        </p:txBody>
      </p:sp>
      <p:grpSp>
        <p:nvGrpSpPr>
          <p:cNvPr id="4" name="49 Grupo"/>
          <p:cNvGrpSpPr/>
          <p:nvPr/>
        </p:nvGrpSpPr>
        <p:grpSpPr>
          <a:xfrm>
            <a:off x="4598011" y="2584365"/>
            <a:ext cx="1780344" cy="612930"/>
            <a:chOff x="3563888" y="1700808"/>
            <a:chExt cx="1584176" cy="864096"/>
          </a:xfrm>
        </p:grpSpPr>
        <p:cxnSp>
          <p:nvCxnSpPr>
            <p:cNvPr id="34" name="33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5" name="49 Grupo"/>
          <p:cNvGrpSpPr/>
          <p:nvPr/>
        </p:nvGrpSpPr>
        <p:grpSpPr>
          <a:xfrm>
            <a:off x="1603356" y="4493410"/>
            <a:ext cx="1780344" cy="612930"/>
            <a:chOff x="3563888" y="1700808"/>
            <a:chExt cx="1584176" cy="864096"/>
          </a:xfrm>
        </p:grpSpPr>
        <p:cxnSp>
          <p:nvCxnSpPr>
            <p:cNvPr id="40" name="39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40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 name="49 Grupo"/>
          <p:cNvGrpSpPr/>
          <p:nvPr/>
        </p:nvGrpSpPr>
        <p:grpSpPr>
          <a:xfrm>
            <a:off x="4717473" y="4507058"/>
            <a:ext cx="1780344" cy="612930"/>
            <a:chOff x="3563888" y="1700808"/>
            <a:chExt cx="1584176" cy="864096"/>
          </a:xfrm>
        </p:grpSpPr>
        <p:cxnSp>
          <p:nvCxnSpPr>
            <p:cNvPr id="55" name="54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55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59 CuadroTexto"/>
          <p:cNvSpPr txBox="1"/>
          <p:nvPr/>
        </p:nvSpPr>
        <p:spPr>
          <a:xfrm>
            <a:off x="1523719" y="1377192"/>
            <a:ext cx="1934045" cy="1200329"/>
          </a:xfrm>
          <a:prstGeom prst="rect">
            <a:avLst/>
          </a:prstGeom>
          <a:noFill/>
        </p:spPr>
        <p:txBody>
          <a:bodyPr wrap="square" rtlCol="0">
            <a:spAutoFit/>
          </a:bodyPr>
          <a:lstStyle/>
          <a:p>
            <a:pPr algn="ctr"/>
            <a:r>
              <a:rPr lang="es-MX" sz="1200" dirty="0" smtClean="0"/>
              <a:t>8.2.5 – 2.1.1</a:t>
            </a:r>
          </a:p>
          <a:p>
            <a:pPr algn="ctr"/>
            <a:r>
              <a:rPr lang="es-MX" sz="1200" dirty="0" err="1" smtClean="0"/>
              <a:t>Presup</a:t>
            </a:r>
            <a:r>
              <a:rPr lang="es-MX" sz="1200" dirty="0" smtClean="0"/>
              <a:t>. </a:t>
            </a:r>
            <a:r>
              <a:rPr lang="es-MX" sz="1200" dirty="0" err="1" smtClean="0"/>
              <a:t>Egr</a:t>
            </a:r>
            <a:r>
              <a:rPr lang="es-MX" sz="1200" dirty="0" smtClean="0"/>
              <a:t>. DEVENGADO</a:t>
            </a:r>
          </a:p>
          <a:p>
            <a:pPr algn="ctr"/>
            <a:r>
              <a:rPr lang="es-MX" sz="1200" dirty="0" smtClean="0"/>
              <a:t>Materiales, útiles y equipos menores de oficina </a:t>
            </a:r>
            <a:endParaRPr lang="es-MX" sz="1200" dirty="0"/>
          </a:p>
        </p:txBody>
      </p:sp>
      <p:sp>
        <p:nvSpPr>
          <p:cNvPr id="61" name="60 CuadroTexto"/>
          <p:cNvSpPr txBox="1"/>
          <p:nvPr/>
        </p:nvSpPr>
        <p:spPr>
          <a:xfrm>
            <a:off x="4505172" y="1379465"/>
            <a:ext cx="1934045" cy="1200329"/>
          </a:xfrm>
          <a:prstGeom prst="rect">
            <a:avLst/>
          </a:prstGeom>
          <a:noFill/>
        </p:spPr>
        <p:txBody>
          <a:bodyPr wrap="square" rtlCol="0">
            <a:spAutoFit/>
          </a:bodyPr>
          <a:lstStyle/>
          <a:p>
            <a:pPr algn="ctr"/>
            <a:r>
              <a:rPr lang="es-MX" sz="1200" dirty="0" smtClean="0"/>
              <a:t>8.2.4 – 2.1.1</a:t>
            </a:r>
          </a:p>
          <a:p>
            <a:pPr algn="ctr"/>
            <a:r>
              <a:rPr lang="es-MX" sz="1200" dirty="0" err="1" smtClean="0"/>
              <a:t>Presup</a:t>
            </a:r>
            <a:r>
              <a:rPr lang="es-MX" sz="1200" dirty="0" smtClean="0"/>
              <a:t>. </a:t>
            </a:r>
            <a:r>
              <a:rPr lang="es-MX" sz="1200" dirty="0" err="1" smtClean="0"/>
              <a:t>Egr</a:t>
            </a:r>
            <a:r>
              <a:rPr lang="es-MX" sz="1200" dirty="0" smtClean="0"/>
              <a:t>. COMPROMETIDO</a:t>
            </a:r>
          </a:p>
          <a:p>
            <a:pPr algn="ctr"/>
            <a:r>
              <a:rPr lang="es-MX" sz="1200" dirty="0" smtClean="0"/>
              <a:t>Materiales, útiles y equipos menores de oficina</a:t>
            </a:r>
            <a:endParaRPr lang="es-MX" sz="1200" dirty="0"/>
          </a:p>
        </p:txBody>
      </p:sp>
      <p:sp>
        <p:nvSpPr>
          <p:cNvPr id="64" name="63 CuadroTexto"/>
          <p:cNvSpPr txBox="1"/>
          <p:nvPr/>
        </p:nvSpPr>
        <p:spPr>
          <a:xfrm>
            <a:off x="1520650" y="3663121"/>
            <a:ext cx="1934045" cy="830997"/>
          </a:xfrm>
          <a:prstGeom prst="rect">
            <a:avLst/>
          </a:prstGeom>
          <a:noFill/>
        </p:spPr>
        <p:txBody>
          <a:bodyPr wrap="square" rtlCol="0">
            <a:spAutoFit/>
          </a:bodyPr>
          <a:lstStyle/>
          <a:p>
            <a:pPr algn="ctr"/>
            <a:r>
              <a:rPr lang="es-MX" sz="1200" dirty="0" smtClean="0"/>
              <a:t>5.1.2.1 </a:t>
            </a:r>
          </a:p>
          <a:p>
            <a:pPr algn="ctr"/>
            <a:r>
              <a:rPr lang="es-MX" sz="1200" dirty="0" smtClean="0"/>
              <a:t>Materiales de </a:t>
            </a:r>
            <a:r>
              <a:rPr lang="es-MX" sz="1200" dirty="0" err="1" smtClean="0"/>
              <a:t>Admón</a:t>
            </a:r>
            <a:r>
              <a:rPr lang="es-MX" sz="1200" dirty="0" smtClean="0"/>
              <a:t>, Emisión de documentos y Artículos Oficiales</a:t>
            </a:r>
            <a:endParaRPr lang="es-MX" sz="1200" dirty="0"/>
          </a:p>
        </p:txBody>
      </p:sp>
      <p:sp>
        <p:nvSpPr>
          <p:cNvPr id="65" name="64 CuadroTexto"/>
          <p:cNvSpPr txBox="1"/>
          <p:nvPr/>
        </p:nvSpPr>
        <p:spPr>
          <a:xfrm>
            <a:off x="4629834" y="3855046"/>
            <a:ext cx="1934045" cy="646331"/>
          </a:xfrm>
          <a:prstGeom prst="rect">
            <a:avLst/>
          </a:prstGeom>
          <a:noFill/>
        </p:spPr>
        <p:txBody>
          <a:bodyPr wrap="square" rtlCol="0">
            <a:spAutoFit/>
          </a:bodyPr>
          <a:lstStyle/>
          <a:p>
            <a:pPr algn="ctr"/>
            <a:r>
              <a:rPr lang="es-MX" sz="1200" dirty="0" smtClean="0"/>
              <a:t>2.1.1.2</a:t>
            </a:r>
          </a:p>
          <a:p>
            <a:pPr algn="ctr"/>
            <a:r>
              <a:rPr lang="es-MX" sz="1200" dirty="0" smtClean="0"/>
              <a:t>Proveedores por Pagar a Corto Plazo</a:t>
            </a:r>
            <a:endParaRPr lang="es-MX" sz="1200" dirty="0"/>
          </a:p>
        </p:txBody>
      </p:sp>
      <p:sp>
        <p:nvSpPr>
          <p:cNvPr id="70" name="69 CuadroTexto"/>
          <p:cNvSpPr txBox="1"/>
          <p:nvPr/>
        </p:nvSpPr>
        <p:spPr>
          <a:xfrm>
            <a:off x="5479019" y="2590694"/>
            <a:ext cx="1351128" cy="461665"/>
          </a:xfrm>
          <a:prstGeom prst="rect">
            <a:avLst/>
          </a:prstGeom>
          <a:noFill/>
        </p:spPr>
        <p:txBody>
          <a:bodyPr wrap="square" rtlCol="0">
            <a:spAutoFit/>
          </a:bodyPr>
          <a:lstStyle/>
          <a:p>
            <a:r>
              <a:rPr lang="es-MX" sz="1200" dirty="0" smtClean="0"/>
              <a:t> 2         (12</a:t>
            </a:r>
          </a:p>
          <a:p>
            <a:pPr marL="228600" indent="-228600" algn="ctr" fontAlgn="b">
              <a:buAutoNum type="arabicParenR"/>
            </a:pPr>
            <a:endParaRPr lang="es-MX" sz="1200" dirty="0">
              <a:latin typeface="+mn-lt"/>
            </a:endParaRPr>
          </a:p>
        </p:txBody>
      </p:sp>
      <p:sp>
        <p:nvSpPr>
          <p:cNvPr id="84" name="83 CuadroTexto"/>
          <p:cNvSpPr txBox="1"/>
          <p:nvPr/>
        </p:nvSpPr>
        <p:spPr>
          <a:xfrm>
            <a:off x="1130317" y="4502873"/>
            <a:ext cx="1351128" cy="461665"/>
          </a:xfrm>
          <a:prstGeom prst="rect">
            <a:avLst/>
          </a:prstGeom>
          <a:noFill/>
        </p:spPr>
        <p:txBody>
          <a:bodyPr wrap="square" rtlCol="0">
            <a:spAutoFit/>
          </a:bodyPr>
          <a:lstStyle/>
          <a:p>
            <a:r>
              <a:rPr lang="es-MX" sz="1200" dirty="0" smtClean="0"/>
              <a:t>    12a)      2</a:t>
            </a:r>
          </a:p>
          <a:p>
            <a:pPr marL="228600" indent="-228600" algn="ctr" fontAlgn="b">
              <a:buAutoNum type="arabicParenR"/>
            </a:pPr>
            <a:endParaRPr lang="es-MX" sz="1200" dirty="0">
              <a:latin typeface="+mn-lt"/>
            </a:endParaRPr>
          </a:p>
        </p:txBody>
      </p:sp>
      <p:sp>
        <p:nvSpPr>
          <p:cNvPr id="42" name="41 CuadroTexto"/>
          <p:cNvSpPr txBox="1"/>
          <p:nvPr/>
        </p:nvSpPr>
        <p:spPr>
          <a:xfrm>
            <a:off x="5596913" y="4502883"/>
            <a:ext cx="1351128" cy="461665"/>
          </a:xfrm>
          <a:prstGeom prst="rect">
            <a:avLst/>
          </a:prstGeom>
          <a:noFill/>
        </p:spPr>
        <p:txBody>
          <a:bodyPr wrap="square" rtlCol="0">
            <a:spAutoFit/>
          </a:bodyPr>
          <a:lstStyle/>
          <a:p>
            <a:r>
              <a:rPr lang="es-MX" sz="1200" dirty="0" smtClean="0"/>
              <a:t> 2         (12a</a:t>
            </a:r>
          </a:p>
          <a:p>
            <a:pPr marL="228600" indent="-228600" algn="ctr"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2000"/>
                                        <p:tgtEl>
                                          <p:spTgt spid="6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0">
                                            <p:txEl>
                                              <p:pRg st="1" end="1"/>
                                            </p:txEl>
                                          </p:spTgt>
                                        </p:tgtEl>
                                        <p:attrNameLst>
                                          <p:attrName>style.visibility</p:attrName>
                                        </p:attrNameLst>
                                      </p:cBhvr>
                                      <p:to>
                                        <p:strVal val="visible"/>
                                      </p:to>
                                    </p:set>
                                    <p:animEffect transition="in" filter="fade">
                                      <p:cBhvr>
                                        <p:cTn id="15" dur="2000"/>
                                        <p:tgtEl>
                                          <p:spTgt spid="60">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0">
                                            <p:txEl>
                                              <p:pRg st="2" end="2"/>
                                            </p:txEl>
                                          </p:spTgt>
                                        </p:tgtEl>
                                        <p:attrNameLst>
                                          <p:attrName>style.visibility</p:attrName>
                                        </p:attrNameLst>
                                      </p:cBhvr>
                                      <p:to>
                                        <p:strVal val="visible"/>
                                      </p:to>
                                    </p:set>
                                    <p:animEffect transition="in" filter="fade">
                                      <p:cBhvr>
                                        <p:cTn id="18" dur="2000"/>
                                        <p:tgtEl>
                                          <p:spTgt spid="60">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1">
                                            <p:txEl>
                                              <p:pRg st="0" end="0"/>
                                            </p:txEl>
                                          </p:spTgt>
                                        </p:tgtEl>
                                        <p:attrNameLst>
                                          <p:attrName>style.visibility</p:attrName>
                                        </p:attrNameLst>
                                      </p:cBhvr>
                                      <p:to>
                                        <p:strVal val="visible"/>
                                      </p:to>
                                    </p:set>
                                    <p:animEffect transition="in" filter="fade">
                                      <p:cBhvr>
                                        <p:cTn id="23" dur="2000"/>
                                        <p:tgtEl>
                                          <p:spTgt spid="3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
                                            <p:txEl>
                                              <p:pRg st="0" end="0"/>
                                            </p:txEl>
                                          </p:spTgt>
                                        </p:tgtEl>
                                        <p:attrNameLst>
                                          <p:attrName>style.visibility</p:attrName>
                                        </p:attrNameLst>
                                      </p:cBhvr>
                                      <p:to>
                                        <p:strVal val="visible"/>
                                      </p:to>
                                    </p:set>
                                    <p:animEffect transition="in" filter="fade">
                                      <p:cBhvr>
                                        <p:cTn id="33" dur="2000"/>
                                        <p:tgtEl>
                                          <p:spTgt spid="61">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1">
                                            <p:txEl>
                                              <p:pRg st="1" end="1"/>
                                            </p:txEl>
                                          </p:spTgt>
                                        </p:tgtEl>
                                        <p:attrNameLst>
                                          <p:attrName>style.visibility</p:attrName>
                                        </p:attrNameLst>
                                      </p:cBhvr>
                                      <p:to>
                                        <p:strVal val="visible"/>
                                      </p:to>
                                    </p:set>
                                    <p:animEffect transition="in" filter="fade">
                                      <p:cBhvr>
                                        <p:cTn id="36" dur="2000"/>
                                        <p:tgtEl>
                                          <p:spTgt spid="61">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1">
                                            <p:txEl>
                                              <p:pRg st="2" end="2"/>
                                            </p:txEl>
                                          </p:spTgt>
                                        </p:tgtEl>
                                        <p:attrNameLst>
                                          <p:attrName>style.visibility</p:attrName>
                                        </p:attrNameLst>
                                      </p:cBhvr>
                                      <p:to>
                                        <p:strVal val="visible"/>
                                      </p:to>
                                    </p:set>
                                    <p:animEffect transition="in" filter="fade">
                                      <p:cBhvr>
                                        <p:cTn id="39" dur="2000"/>
                                        <p:tgtEl>
                                          <p:spTgt spid="61">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0">
                                            <p:txEl>
                                              <p:pRg st="0" end="0"/>
                                            </p:txEl>
                                          </p:spTgt>
                                        </p:tgtEl>
                                        <p:attrNameLst>
                                          <p:attrName>style.visibility</p:attrName>
                                        </p:attrNameLst>
                                      </p:cBhvr>
                                      <p:to>
                                        <p:strVal val="visible"/>
                                      </p:to>
                                    </p:set>
                                    <p:animEffect transition="in" filter="fade">
                                      <p:cBhvr>
                                        <p:cTn id="44" dur="2000"/>
                                        <p:tgtEl>
                                          <p:spTgt spid="7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4">
                                            <p:txEl>
                                              <p:pRg st="0" end="0"/>
                                            </p:txEl>
                                          </p:spTgt>
                                        </p:tgtEl>
                                        <p:attrNameLst>
                                          <p:attrName>style.visibility</p:attrName>
                                        </p:attrNameLst>
                                      </p:cBhvr>
                                      <p:to>
                                        <p:strVal val="visible"/>
                                      </p:to>
                                    </p:set>
                                    <p:animEffect transition="in" filter="fade">
                                      <p:cBhvr>
                                        <p:cTn id="54" dur="2000"/>
                                        <p:tgtEl>
                                          <p:spTgt spid="64">
                                            <p:txEl>
                                              <p:pRg st="0" end="0"/>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4">
                                            <p:txEl>
                                              <p:pRg st="1" end="1"/>
                                            </p:txEl>
                                          </p:spTgt>
                                        </p:tgtEl>
                                        <p:attrNameLst>
                                          <p:attrName>style.visibility</p:attrName>
                                        </p:attrNameLst>
                                      </p:cBhvr>
                                      <p:to>
                                        <p:strVal val="visible"/>
                                      </p:to>
                                    </p:set>
                                    <p:animEffect transition="in" filter="fade">
                                      <p:cBhvr>
                                        <p:cTn id="57" dur="2000"/>
                                        <p:tgtEl>
                                          <p:spTgt spid="64">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4">
                                            <p:txEl>
                                              <p:pRg st="0" end="0"/>
                                            </p:txEl>
                                          </p:spTgt>
                                        </p:tgtEl>
                                        <p:attrNameLst>
                                          <p:attrName>style.visibility</p:attrName>
                                        </p:attrNameLst>
                                      </p:cBhvr>
                                      <p:to>
                                        <p:strVal val="visible"/>
                                      </p:to>
                                    </p:set>
                                    <p:animEffect transition="in" filter="fade">
                                      <p:cBhvr>
                                        <p:cTn id="62" dur="2000"/>
                                        <p:tgtEl>
                                          <p:spTgt spid="8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20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5">
                                            <p:txEl>
                                              <p:pRg st="0" end="0"/>
                                            </p:txEl>
                                          </p:spTgt>
                                        </p:tgtEl>
                                        <p:attrNameLst>
                                          <p:attrName>style.visibility</p:attrName>
                                        </p:attrNameLst>
                                      </p:cBhvr>
                                      <p:to>
                                        <p:strVal val="visible"/>
                                      </p:to>
                                    </p:set>
                                    <p:animEffect transition="in" filter="fade">
                                      <p:cBhvr>
                                        <p:cTn id="72" dur="2000"/>
                                        <p:tgtEl>
                                          <p:spTgt spid="65">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5">
                                            <p:txEl>
                                              <p:pRg st="1" end="1"/>
                                            </p:txEl>
                                          </p:spTgt>
                                        </p:tgtEl>
                                        <p:attrNameLst>
                                          <p:attrName>style.visibility</p:attrName>
                                        </p:attrNameLst>
                                      </p:cBhvr>
                                      <p:to>
                                        <p:strVal val="visible"/>
                                      </p:to>
                                    </p:set>
                                    <p:animEffect transition="in" filter="fade">
                                      <p:cBhvr>
                                        <p:cTn id="75" dur="2000"/>
                                        <p:tgtEl>
                                          <p:spTgt spid="65">
                                            <p:txEl>
                                              <p:pRg st="1" end="1"/>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42">
                                            <p:txEl>
                                              <p:pRg st="0" end="0"/>
                                            </p:txEl>
                                          </p:spTgt>
                                        </p:tgtEl>
                                        <p:attrNameLst>
                                          <p:attrName>style.visibility</p:attrName>
                                        </p:attrNameLst>
                                      </p:cBhvr>
                                      <p:to>
                                        <p:strVal val="visible"/>
                                      </p:to>
                                    </p:set>
                                    <p:animEffect transition="in" filter="fade">
                                      <p:cBhvr>
                                        <p:cTn id="80" dur="20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allAtOnce"/>
      <p:bldP spid="60" grpId="0" build="allAtOnce"/>
      <p:bldP spid="61" grpId="0" build="allAtOnce"/>
      <p:bldP spid="64" grpId="0" build="allAtOnce"/>
      <p:bldP spid="65" grpId="0" build="allAtOnce"/>
      <p:bldP spid="70" grpId="0" build="allAtOnce"/>
      <p:bldP spid="84" grpId="0" build="allAtOnce"/>
      <p:bldP spid="42"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6464" y="248151"/>
            <a:ext cx="767827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2400" dirty="0" smtClean="0"/>
              <a:t>13.- Se recibe en comodato un automóvil  con valor de $80.</a:t>
            </a:r>
            <a:endParaRPr lang="es-MX" sz="2400" dirty="0"/>
          </a:p>
        </p:txBody>
      </p:sp>
      <p:grpSp>
        <p:nvGrpSpPr>
          <p:cNvPr id="3" name="49 Grupo"/>
          <p:cNvGrpSpPr/>
          <p:nvPr/>
        </p:nvGrpSpPr>
        <p:grpSpPr>
          <a:xfrm>
            <a:off x="1604448" y="2690576"/>
            <a:ext cx="1780344" cy="612930"/>
            <a:chOff x="3563888" y="1700808"/>
            <a:chExt cx="1584176" cy="864096"/>
          </a:xfrm>
        </p:grpSpPr>
        <p:cxnSp>
          <p:nvCxnSpPr>
            <p:cNvPr id="27" name="26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30 CuadroTexto"/>
          <p:cNvSpPr txBox="1"/>
          <p:nvPr/>
        </p:nvSpPr>
        <p:spPr>
          <a:xfrm>
            <a:off x="1117846" y="2695488"/>
            <a:ext cx="1351128" cy="276999"/>
          </a:xfrm>
          <a:prstGeom prst="rect">
            <a:avLst/>
          </a:prstGeom>
          <a:noFill/>
        </p:spPr>
        <p:txBody>
          <a:bodyPr wrap="square" rtlCol="0">
            <a:spAutoFit/>
          </a:bodyPr>
          <a:lstStyle/>
          <a:p>
            <a:r>
              <a:rPr lang="es-MX" sz="1200" dirty="0" smtClean="0"/>
              <a:t>     13)           80</a:t>
            </a:r>
          </a:p>
        </p:txBody>
      </p:sp>
      <p:grpSp>
        <p:nvGrpSpPr>
          <p:cNvPr id="4" name="49 Grupo"/>
          <p:cNvGrpSpPr/>
          <p:nvPr/>
        </p:nvGrpSpPr>
        <p:grpSpPr>
          <a:xfrm>
            <a:off x="4598011" y="2692851"/>
            <a:ext cx="1780344" cy="612930"/>
            <a:chOff x="3563888" y="1700808"/>
            <a:chExt cx="1584176" cy="864096"/>
          </a:xfrm>
        </p:grpSpPr>
        <p:cxnSp>
          <p:nvCxnSpPr>
            <p:cNvPr id="34" name="33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59 CuadroTexto"/>
          <p:cNvSpPr txBox="1"/>
          <p:nvPr/>
        </p:nvSpPr>
        <p:spPr>
          <a:xfrm>
            <a:off x="1515093" y="2037742"/>
            <a:ext cx="1934045" cy="646331"/>
          </a:xfrm>
          <a:prstGeom prst="rect">
            <a:avLst/>
          </a:prstGeom>
          <a:noFill/>
        </p:spPr>
        <p:txBody>
          <a:bodyPr wrap="square" rtlCol="0">
            <a:spAutoFit/>
          </a:bodyPr>
          <a:lstStyle/>
          <a:p>
            <a:pPr algn="ctr"/>
            <a:r>
              <a:rPr lang="es-MX" sz="1200" dirty="0" smtClean="0"/>
              <a:t>7.6.3</a:t>
            </a:r>
          </a:p>
          <a:p>
            <a:pPr algn="ctr"/>
            <a:r>
              <a:rPr lang="es-MX" sz="1200" dirty="0" smtClean="0"/>
              <a:t>Bienes bajo Contrato De Comodato </a:t>
            </a:r>
            <a:endParaRPr lang="es-MX" sz="1200" dirty="0"/>
          </a:p>
        </p:txBody>
      </p:sp>
      <p:sp>
        <p:nvSpPr>
          <p:cNvPr id="61" name="60 CuadroTexto"/>
          <p:cNvSpPr txBox="1"/>
          <p:nvPr/>
        </p:nvSpPr>
        <p:spPr>
          <a:xfrm>
            <a:off x="4505172" y="2048641"/>
            <a:ext cx="1934045" cy="646331"/>
          </a:xfrm>
          <a:prstGeom prst="rect">
            <a:avLst/>
          </a:prstGeom>
          <a:noFill/>
        </p:spPr>
        <p:txBody>
          <a:bodyPr wrap="square" rtlCol="0">
            <a:spAutoFit/>
          </a:bodyPr>
          <a:lstStyle/>
          <a:p>
            <a:pPr algn="ctr"/>
            <a:r>
              <a:rPr lang="es-MX" sz="1200" dirty="0" smtClean="0"/>
              <a:t>7.6.4</a:t>
            </a:r>
          </a:p>
          <a:p>
            <a:pPr algn="ctr"/>
            <a:r>
              <a:rPr lang="es-MX" sz="1200" dirty="0" smtClean="0"/>
              <a:t>Contrato de Comodato De Bienes</a:t>
            </a:r>
            <a:endParaRPr lang="es-MX" sz="1200" dirty="0"/>
          </a:p>
        </p:txBody>
      </p:sp>
      <p:sp>
        <p:nvSpPr>
          <p:cNvPr id="70" name="69 CuadroTexto"/>
          <p:cNvSpPr txBox="1"/>
          <p:nvPr/>
        </p:nvSpPr>
        <p:spPr>
          <a:xfrm>
            <a:off x="5479019" y="2699180"/>
            <a:ext cx="1351128" cy="461665"/>
          </a:xfrm>
          <a:prstGeom prst="rect">
            <a:avLst/>
          </a:prstGeom>
          <a:noFill/>
        </p:spPr>
        <p:txBody>
          <a:bodyPr wrap="square" rtlCol="0">
            <a:spAutoFit/>
          </a:bodyPr>
          <a:lstStyle/>
          <a:p>
            <a:r>
              <a:rPr lang="es-MX" sz="1200" dirty="0" smtClean="0"/>
              <a:t> 80         (13</a:t>
            </a:r>
          </a:p>
          <a:p>
            <a:pPr marL="228600" indent="-228600" algn="ctr"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20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20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20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xEl>
                                              <p:pRg st="0" end="0"/>
                                            </p:txEl>
                                          </p:spTgt>
                                        </p:tgtEl>
                                        <p:attrNameLst>
                                          <p:attrName>style.visibility</p:attrName>
                                        </p:attrNameLst>
                                      </p:cBhvr>
                                      <p:to>
                                        <p:strVal val="visible"/>
                                      </p:to>
                                    </p:set>
                                    <p:animEffect transition="in" filter="fade">
                                      <p:cBhvr>
                                        <p:cTn id="32" dur="2000"/>
                                        <p:tgtEl>
                                          <p:spTgt spid="6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
                                            <p:txEl>
                                              <p:pRg st="1" end="1"/>
                                            </p:txEl>
                                          </p:spTgt>
                                        </p:tgtEl>
                                        <p:attrNameLst>
                                          <p:attrName>style.visibility</p:attrName>
                                        </p:attrNameLst>
                                      </p:cBhvr>
                                      <p:to>
                                        <p:strVal val="visible"/>
                                      </p:to>
                                    </p:set>
                                    <p:animEffect transition="in" filter="fade">
                                      <p:cBhvr>
                                        <p:cTn id="37" dur="2000"/>
                                        <p:tgtEl>
                                          <p:spTgt spid="6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20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allAtOnce"/>
      <p:bldP spid="60" grpId="0" build="allAtOnce"/>
      <p:bldP spid="61" grpId="0" build="allAtOnce"/>
      <p:bldP spid="70"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36464" y="330891"/>
            <a:ext cx="7678271"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MX" sz="2400" dirty="0" smtClean="0"/>
              <a:t>14.- Un inmueble propiedad del ente público tiene los siguientes valores: terreno $300 edificio $500. Se determina un incremento por plusvalía del 20%.</a:t>
            </a:r>
            <a:endParaRPr lang="es-MX" sz="2400" dirty="0"/>
          </a:p>
        </p:txBody>
      </p:sp>
      <p:grpSp>
        <p:nvGrpSpPr>
          <p:cNvPr id="3" name="49 Grupo"/>
          <p:cNvGrpSpPr/>
          <p:nvPr/>
        </p:nvGrpSpPr>
        <p:grpSpPr>
          <a:xfrm>
            <a:off x="1604448" y="2935756"/>
            <a:ext cx="1780344" cy="612930"/>
            <a:chOff x="3563888" y="1700808"/>
            <a:chExt cx="1584176" cy="864096"/>
          </a:xfrm>
        </p:grpSpPr>
        <p:cxnSp>
          <p:nvCxnSpPr>
            <p:cNvPr id="27" name="26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28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31" name="30 CuadroTexto"/>
          <p:cNvSpPr txBox="1"/>
          <p:nvPr/>
        </p:nvSpPr>
        <p:spPr>
          <a:xfrm>
            <a:off x="1117846" y="2940668"/>
            <a:ext cx="1351128" cy="276999"/>
          </a:xfrm>
          <a:prstGeom prst="rect">
            <a:avLst/>
          </a:prstGeom>
          <a:noFill/>
        </p:spPr>
        <p:txBody>
          <a:bodyPr wrap="square" rtlCol="0">
            <a:spAutoFit/>
          </a:bodyPr>
          <a:lstStyle/>
          <a:p>
            <a:r>
              <a:rPr lang="es-MX" sz="1200" dirty="0" smtClean="0"/>
              <a:t>     14)           60</a:t>
            </a:r>
          </a:p>
        </p:txBody>
      </p:sp>
      <p:grpSp>
        <p:nvGrpSpPr>
          <p:cNvPr id="4" name="49 Grupo"/>
          <p:cNvGrpSpPr/>
          <p:nvPr/>
        </p:nvGrpSpPr>
        <p:grpSpPr>
          <a:xfrm>
            <a:off x="4598011" y="2938031"/>
            <a:ext cx="1780344" cy="612930"/>
            <a:chOff x="3563888" y="1700808"/>
            <a:chExt cx="1584176" cy="864096"/>
          </a:xfrm>
        </p:grpSpPr>
        <p:cxnSp>
          <p:nvCxnSpPr>
            <p:cNvPr id="34" name="33 Conector recto"/>
            <p:cNvCxnSpPr/>
            <p:nvPr/>
          </p:nvCxnSpPr>
          <p:spPr>
            <a:xfrm>
              <a:off x="3563888" y="1700808"/>
              <a:ext cx="15841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4338613" y="1700808"/>
              <a:ext cx="17363" cy="864096"/>
            </a:xfrm>
            <a:prstGeom prst="line">
              <a:avLst/>
            </a:prstGeom>
          </p:spPr>
          <p:style>
            <a:lnRef idx="1">
              <a:schemeClr val="accent1"/>
            </a:lnRef>
            <a:fillRef idx="0">
              <a:schemeClr val="accent1"/>
            </a:fillRef>
            <a:effectRef idx="0">
              <a:schemeClr val="accent1"/>
            </a:effectRef>
            <a:fontRef idx="minor">
              <a:schemeClr val="tx1"/>
            </a:fontRef>
          </p:style>
        </p:cxnSp>
      </p:grpSp>
      <p:sp>
        <p:nvSpPr>
          <p:cNvPr id="60" name="59 CuadroTexto"/>
          <p:cNvSpPr txBox="1"/>
          <p:nvPr/>
        </p:nvSpPr>
        <p:spPr>
          <a:xfrm>
            <a:off x="1515093" y="2464068"/>
            <a:ext cx="1934045" cy="461665"/>
          </a:xfrm>
          <a:prstGeom prst="rect">
            <a:avLst/>
          </a:prstGeom>
          <a:noFill/>
        </p:spPr>
        <p:txBody>
          <a:bodyPr wrap="square" rtlCol="0">
            <a:spAutoFit/>
          </a:bodyPr>
          <a:lstStyle/>
          <a:p>
            <a:pPr algn="ctr"/>
            <a:r>
              <a:rPr lang="es-MX" sz="1200" dirty="0" smtClean="0"/>
              <a:t>1.2.3.1</a:t>
            </a:r>
          </a:p>
          <a:p>
            <a:pPr algn="ctr"/>
            <a:r>
              <a:rPr lang="es-MX" sz="1200" dirty="0" smtClean="0"/>
              <a:t>Terrenos</a:t>
            </a:r>
            <a:endParaRPr lang="es-MX" sz="1200" dirty="0"/>
          </a:p>
        </p:txBody>
      </p:sp>
      <p:sp>
        <p:nvSpPr>
          <p:cNvPr id="61" name="60 CuadroTexto"/>
          <p:cNvSpPr txBox="1"/>
          <p:nvPr/>
        </p:nvSpPr>
        <p:spPr>
          <a:xfrm>
            <a:off x="4505172" y="2293821"/>
            <a:ext cx="1934045" cy="646331"/>
          </a:xfrm>
          <a:prstGeom prst="rect">
            <a:avLst/>
          </a:prstGeom>
          <a:noFill/>
        </p:spPr>
        <p:txBody>
          <a:bodyPr wrap="square" rtlCol="0">
            <a:spAutoFit/>
          </a:bodyPr>
          <a:lstStyle/>
          <a:p>
            <a:pPr algn="ctr"/>
            <a:r>
              <a:rPr lang="es-MX" sz="1200" dirty="0" smtClean="0"/>
              <a:t>3.2.3.1</a:t>
            </a:r>
          </a:p>
          <a:p>
            <a:pPr algn="ctr"/>
            <a:r>
              <a:rPr lang="es-MX" sz="1200" dirty="0" smtClean="0"/>
              <a:t>Revalúo de Bienes  Inmuebles</a:t>
            </a:r>
            <a:endParaRPr lang="es-MX" sz="1200" dirty="0"/>
          </a:p>
        </p:txBody>
      </p:sp>
      <p:sp>
        <p:nvSpPr>
          <p:cNvPr id="70" name="69 CuadroTexto"/>
          <p:cNvSpPr txBox="1"/>
          <p:nvPr/>
        </p:nvSpPr>
        <p:spPr>
          <a:xfrm>
            <a:off x="5479019" y="2944360"/>
            <a:ext cx="1351128" cy="461665"/>
          </a:xfrm>
          <a:prstGeom prst="rect">
            <a:avLst/>
          </a:prstGeom>
          <a:noFill/>
        </p:spPr>
        <p:txBody>
          <a:bodyPr wrap="square" rtlCol="0">
            <a:spAutoFit/>
          </a:bodyPr>
          <a:lstStyle/>
          <a:p>
            <a:r>
              <a:rPr lang="es-MX" sz="1200" dirty="0" smtClean="0"/>
              <a:t> 60         (14</a:t>
            </a:r>
          </a:p>
          <a:p>
            <a:pPr marL="228600" indent="-228600" algn="ctr" fontAlgn="b">
              <a:buAutoNum type="arabicParenR"/>
            </a:pPr>
            <a:endParaRPr lang="es-MX"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xEl>
                                              <p:pRg st="0" end="0"/>
                                            </p:txEl>
                                          </p:spTgt>
                                        </p:tgtEl>
                                        <p:attrNameLst>
                                          <p:attrName>style.visibility</p:attrName>
                                        </p:attrNameLst>
                                      </p:cBhvr>
                                      <p:to>
                                        <p:strVal val="visible"/>
                                      </p:to>
                                    </p:set>
                                    <p:animEffect transition="in" filter="fade">
                                      <p:cBhvr>
                                        <p:cTn id="12" dur="2000"/>
                                        <p:tgtEl>
                                          <p:spTgt spid="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0">
                                            <p:txEl>
                                              <p:pRg st="1" end="1"/>
                                            </p:txEl>
                                          </p:spTgt>
                                        </p:tgtEl>
                                        <p:attrNameLst>
                                          <p:attrName>style.visibility</p:attrName>
                                        </p:attrNameLst>
                                      </p:cBhvr>
                                      <p:to>
                                        <p:strVal val="visible"/>
                                      </p:to>
                                    </p:set>
                                    <p:animEffect transition="in" filter="fade">
                                      <p:cBhvr>
                                        <p:cTn id="17" dur="2000"/>
                                        <p:tgtEl>
                                          <p:spTgt spid="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
                                            <p:txEl>
                                              <p:pRg st="0" end="0"/>
                                            </p:txEl>
                                          </p:spTgt>
                                        </p:tgtEl>
                                        <p:attrNameLst>
                                          <p:attrName>style.visibility</p:attrName>
                                        </p:attrNameLst>
                                      </p:cBhvr>
                                      <p:to>
                                        <p:strVal val="visible"/>
                                      </p:to>
                                    </p:set>
                                    <p:animEffect transition="in" filter="fade">
                                      <p:cBhvr>
                                        <p:cTn id="22" dur="2000"/>
                                        <p:tgtEl>
                                          <p:spTgt spid="3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1">
                                            <p:txEl>
                                              <p:pRg st="0" end="0"/>
                                            </p:txEl>
                                          </p:spTgt>
                                        </p:tgtEl>
                                        <p:attrNameLst>
                                          <p:attrName>style.visibility</p:attrName>
                                        </p:attrNameLst>
                                      </p:cBhvr>
                                      <p:to>
                                        <p:strVal val="visible"/>
                                      </p:to>
                                    </p:set>
                                    <p:animEffect transition="in" filter="fade">
                                      <p:cBhvr>
                                        <p:cTn id="32" dur="2000"/>
                                        <p:tgtEl>
                                          <p:spTgt spid="6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1">
                                            <p:txEl>
                                              <p:pRg st="1" end="1"/>
                                            </p:txEl>
                                          </p:spTgt>
                                        </p:tgtEl>
                                        <p:attrNameLst>
                                          <p:attrName>style.visibility</p:attrName>
                                        </p:attrNameLst>
                                      </p:cBhvr>
                                      <p:to>
                                        <p:strVal val="visible"/>
                                      </p:to>
                                    </p:set>
                                    <p:animEffect transition="in" filter="fade">
                                      <p:cBhvr>
                                        <p:cTn id="37" dur="2000"/>
                                        <p:tgtEl>
                                          <p:spTgt spid="6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0">
                                            <p:txEl>
                                              <p:pRg st="0" end="0"/>
                                            </p:txEl>
                                          </p:spTgt>
                                        </p:tgtEl>
                                        <p:attrNameLst>
                                          <p:attrName>style.visibility</p:attrName>
                                        </p:attrNameLst>
                                      </p:cBhvr>
                                      <p:to>
                                        <p:strVal val="visible"/>
                                      </p:to>
                                    </p:set>
                                    <p:animEffect transition="in" filter="fade">
                                      <p:cBhvr>
                                        <p:cTn id="42" dur="20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uild="allAtOnce"/>
      <p:bldP spid="60" grpId="0" build="allAtOnce"/>
      <p:bldP spid="61" grpId="0" build="allAtOnce"/>
      <p:bldP spid="70" grpId="0" build="allAtOnce"/>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774584" y="2226457"/>
            <a:ext cx="6653048" cy="1600438"/>
          </a:xfrm>
          <a:prstGeom prst="rect">
            <a:avLst/>
          </a:prstGeom>
          <a:noFill/>
          <a:ln w="9525">
            <a:noFill/>
            <a:miter lim="800000"/>
            <a:headEnd/>
            <a:tailEnd/>
          </a:ln>
        </p:spPr>
        <p:txBody>
          <a:bodyPr wrap="square">
            <a:spAutoFit/>
          </a:bodyPr>
          <a:lstStyle/>
          <a:p>
            <a:pPr algn="ctr"/>
            <a:r>
              <a:rPr lang="es-ES_tradnl" sz="2400" b="1" dirty="0">
                <a:solidFill>
                  <a:srgbClr val="A50021"/>
                </a:solidFill>
                <a:cs typeface="Arial" pitchFamily="34" charset="0"/>
              </a:rPr>
              <a:t>Página Web:</a:t>
            </a:r>
          </a:p>
          <a:p>
            <a:endParaRPr lang="es-ES_tradnl" sz="2400" dirty="0">
              <a:solidFill>
                <a:srgbClr val="990099"/>
              </a:solidFill>
              <a:cs typeface="Arial" pitchFamily="34" charset="0"/>
            </a:endParaRPr>
          </a:p>
          <a:p>
            <a:endParaRPr lang="es-ES_tradnl" dirty="0">
              <a:solidFill>
                <a:srgbClr val="FF8837"/>
              </a:solidFill>
              <a:cs typeface="Arial" pitchFamily="34" charset="0"/>
            </a:endParaRPr>
          </a:p>
          <a:p>
            <a:pPr algn="ctr"/>
            <a:r>
              <a:rPr lang="es-ES_tradnl" sz="3200" b="1" dirty="0">
                <a:solidFill>
                  <a:schemeClr val="tx2">
                    <a:lumMod val="75000"/>
                  </a:schemeClr>
                </a:solidFill>
                <a:cs typeface="Arial" pitchFamily="34" charset="0"/>
              </a:rPr>
              <a:t>www.indetec.gob.mx</a:t>
            </a:r>
          </a:p>
        </p:txBody>
      </p:sp>
      <p:pic>
        <p:nvPicPr>
          <p:cNvPr id="128003" name="Picture 3" descr="TgC_mundo10"/>
          <p:cNvPicPr>
            <a:picLocks noChangeAspect="1" noChangeArrowheads="1" noCrop="1"/>
          </p:cNvPicPr>
          <p:nvPr/>
        </p:nvPicPr>
        <p:blipFill>
          <a:blip r:embed="rId2" cstate="print"/>
          <a:srcRect/>
          <a:stretch>
            <a:fillRect/>
          </a:stretch>
        </p:blipFill>
        <p:spPr bwMode="auto">
          <a:xfrm>
            <a:off x="3790609" y="2640920"/>
            <a:ext cx="647501" cy="685827"/>
          </a:xfrm>
          <a:prstGeom prst="rect">
            <a:avLst/>
          </a:prstGeom>
          <a:noFill/>
          <a:ln w="9525">
            <a:noFill/>
            <a:miter lim="800000"/>
            <a:headEnd/>
            <a:tailEnd/>
          </a:ln>
        </p:spPr>
      </p:pic>
      <p:sp>
        <p:nvSpPr>
          <p:cNvPr id="128004" name="WordArt 4"/>
          <p:cNvSpPr>
            <a:spLocks noChangeArrowheads="1" noChangeShapeType="1" noTextEdit="1"/>
          </p:cNvSpPr>
          <p:nvPr/>
        </p:nvSpPr>
        <p:spPr bwMode="auto">
          <a:xfrm>
            <a:off x="1521823" y="778160"/>
            <a:ext cx="5124505" cy="1152525"/>
          </a:xfrm>
          <a:prstGeom prst="rect">
            <a:avLst/>
          </a:prstGeom>
        </p:spPr>
        <p:txBody>
          <a:bodyPr wrap="none" fromWordArt="1">
            <a:prstTxWarp prst="textPlain">
              <a:avLst>
                <a:gd name="adj" fmla="val 50000"/>
              </a:avLst>
            </a:prstTxWarp>
          </a:bodyPr>
          <a:lstStyle/>
          <a:p>
            <a:r>
              <a:rPr lang="es-MX" sz="3600"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Impact"/>
              </a:rPr>
              <a:t>GRACIAS</a:t>
            </a:r>
          </a:p>
        </p:txBody>
      </p:sp>
      <p:sp>
        <p:nvSpPr>
          <p:cNvPr id="3" name="WordArt 4"/>
          <p:cNvSpPr>
            <a:spLocks noChangeArrowheads="1" noChangeShapeType="1" noTextEdit="1"/>
          </p:cNvSpPr>
          <p:nvPr/>
        </p:nvSpPr>
        <p:spPr bwMode="auto">
          <a:xfrm>
            <a:off x="1310495" y="5805264"/>
            <a:ext cx="5768222" cy="43204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it-IT" sz="2400" b="1" kern="1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pitchFamily="34" charset="0"/>
              </a:rPr>
              <a:t>01 (33</a:t>
            </a:r>
            <a:r>
              <a:rPr lang="it-IT" sz="2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pitchFamily="34" charset="0"/>
              </a:rPr>
              <a:t>) 36695550 al 59</a:t>
            </a:r>
            <a:endParaRPr lang="es-MX" sz="24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Arial" pitchFamily="34" charset="0"/>
            </a:endParaRPr>
          </a:p>
        </p:txBody>
      </p:sp>
      <p:sp>
        <p:nvSpPr>
          <p:cNvPr id="6" name="5 CuadroTexto"/>
          <p:cNvSpPr txBox="1"/>
          <p:nvPr/>
        </p:nvSpPr>
        <p:spPr>
          <a:xfrm>
            <a:off x="2271071" y="4214192"/>
            <a:ext cx="3596434" cy="677108"/>
          </a:xfrm>
          <a:prstGeom prst="rect">
            <a:avLst/>
          </a:prstGeom>
          <a:noFill/>
        </p:spPr>
        <p:txBody>
          <a:bodyPr wrap="none" rtlCol="0">
            <a:spAutoFit/>
          </a:bodyPr>
          <a:lstStyle/>
          <a:p>
            <a:pPr algn="ctr"/>
            <a:r>
              <a:rPr lang="es-MX" sz="2000" b="1" dirty="0" smtClean="0"/>
              <a:t>L.C.P. Beatriz Estrada Ibarra</a:t>
            </a:r>
          </a:p>
          <a:p>
            <a:pPr algn="ctr"/>
            <a:r>
              <a:rPr lang="es-MX" dirty="0" smtClean="0">
                <a:solidFill>
                  <a:srgbClr val="0070C0"/>
                </a:solidFill>
              </a:rPr>
              <a:t>mestradai@indetec.gob.mx</a:t>
            </a:r>
            <a:endParaRPr lang="es-MX" dirty="0">
              <a:solidFill>
                <a:srgbClr val="0070C0"/>
              </a:solidFill>
            </a:endParaRPr>
          </a:p>
        </p:txBody>
      </p:sp>
      <p:sp>
        <p:nvSpPr>
          <p:cNvPr id="7" name="6 Marcador de número de diapositiva"/>
          <p:cNvSpPr>
            <a:spLocks noGrp="1"/>
          </p:cNvSpPr>
          <p:nvPr>
            <p:ph type="sldNum" sz="quarter" idx="12"/>
          </p:nvPr>
        </p:nvSpPr>
        <p:spPr/>
        <p:txBody>
          <a:bodyPr/>
          <a:lstStyle/>
          <a:p>
            <a:pPr>
              <a:defRPr/>
            </a:pPr>
            <a:fld id="{4A140194-3D07-4C8E-B4CF-6E74C6A7D134}" type="slidenum">
              <a:rPr lang="es-MX" smtClean="0"/>
              <a:pPr>
                <a:defRPr/>
              </a:pPr>
              <a:t>75</a:t>
            </a:fld>
            <a:endParaRPr lang="es-MX"/>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342716"/>
            <a:ext cx="7239000" cy="5515284"/>
          </a:xfrm>
        </p:spPr>
        <p:txBody>
          <a:bodyPr>
            <a:normAutofit/>
          </a:bodyPr>
          <a:lstStyle/>
          <a:p>
            <a:pPr marL="1208532" lvl="2" indent="-723900">
              <a:buNone/>
            </a:pPr>
            <a:r>
              <a:rPr lang="es-MX" sz="1800" dirty="0" smtClean="0"/>
              <a:t>Clasificadores del Gasto </a:t>
            </a:r>
          </a:p>
          <a:p>
            <a:pPr marL="1208532" lvl="2" indent="-723900">
              <a:buNone/>
            </a:pPr>
            <a:r>
              <a:rPr lang="es-MX" sz="1800" dirty="0" smtClean="0"/>
              <a:t>    Por Objeto del Gasto (Capítulos 5000 y 6000)</a:t>
            </a:r>
          </a:p>
          <a:p>
            <a:pPr marL="1208532" lvl="2" indent="-723900">
              <a:buNone/>
            </a:pPr>
            <a:r>
              <a:rPr lang="es-MX" sz="1800" dirty="0" smtClean="0"/>
              <a:t>    Por Tipo de Gasto</a:t>
            </a:r>
          </a:p>
          <a:p>
            <a:pPr marL="1208532" lvl="2" indent="-723900">
              <a:buNone/>
            </a:pPr>
            <a:r>
              <a:rPr lang="es-MX" sz="1800" dirty="0" smtClean="0"/>
              <a:t>    Por Función</a:t>
            </a:r>
          </a:p>
          <a:p>
            <a:pPr marL="1208532" lvl="2" indent="-723900">
              <a:buNone/>
            </a:pPr>
            <a:r>
              <a:rPr lang="es-MX" sz="1800" dirty="0" smtClean="0"/>
              <a:t>    Por Programa</a:t>
            </a:r>
          </a:p>
          <a:p>
            <a:pPr marL="1208532" lvl="2" indent="-723900">
              <a:buNone/>
            </a:pPr>
            <a:r>
              <a:rPr lang="es-MX" sz="1800" dirty="0" smtClean="0"/>
              <a:t>    Por Fuente de Financiamiento</a:t>
            </a:r>
          </a:p>
          <a:p>
            <a:pPr marL="1208532" lvl="2" indent="-723900">
              <a:buNone/>
            </a:pPr>
            <a:endParaRPr lang="es-MX" sz="1800" dirty="0" smtClean="0"/>
          </a:p>
          <a:p>
            <a:pPr marL="1208532" lvl="2" indent="-723900">
              <a:buNone/>
            </a:pPr>
            <a:r>
              <a:rPr lang="es-MX" sz="1800" dirty="0" smtClean="0"/>
              <a:t>Cuentas de Orden Presupuestarias</a:t>
            </a:r>
          </a:p>
          <a:p>
            <a:pPr marL="1208532" lvl="2" indent="-723900">
              <a:buNone/>
            </a:pPr>
            <a:r>
              <a:rPr lang="es-MX" sz="1800" dirty="0" smtClean="0"/>
              <a:t>    820 Egresos Presupuestarios</a:t>
            </a:r>
          </a:p>
          <a:p>
            <a:pPr marL="1208532" lvl="2" indent="-723900">
              <a:buNone/>
            </a:pPr>
            <a:r>
              <a:rPr lang="es-MX" sz="1800" dirty="0" smtClean="0"/>
              <a:t>          821 Presupuesto de Egresos Aprobado</a:t>
            </a:r>
          </a:p>
          <a:p>
            <a:pPr marL="1208532" lvl="2" indent="-723900">
              <a:buNone/>
            </a:pPr>
            <a:r>
              <a:rPr lang="es-MX" sz="1800" dirty="0" smtClean="0"/>
              <a:t>          822 Presupuesto de Egresos por Ejercer</a:t>
            </a:r>
          </a:p>
          <a:p>
            <a:pPr marL="1208532" lvl="2" indent="-723900">
              <a:buNone/>
            </a:pPr>
            <a:r>
              <a:rPr lang="es-MX" sz="1800" dirty="0" smtClean="0"/>
              <a:t>          823 Modificaciones al Ppto de Egresos Aprobado</a:t>
            </a:r>
          </a:p>
          <a:p>
            <a:pPr marL="1208532" lvl="2" indent="-723900">
              <a:buNone/>
            </a:pPr>
            <a:r>
              <a:rPr lang="es-MX" sz="1800" dirty="0" smtClean="0"/>
              <a:t>          824 Presupuesto de Egresos Comprometido</a:t>
            </a:r>
          </a:p>
          <a:p>
            <a:pPr marL="1208532" lvl="2" indent="-723900">
              <a:buNone/>
            </a:pPr>
            <a:r>
              <a:rPr lang="es-MX" sz="1800" dirty="0" smtClean="0"/>
              <a:t>          825 Presupuesto de Egresos Devengado</a:t>
            </a:r>
          </a:p>
          <a:p>
            <a:pPr marL="1208532" lvl="2" indent="-723900">
              <a:buNone/>
            </a:pPr>
            <a:r>
              <a:rPr lang="es-MX" sz="1800" dirty="0" smtClean="0"/>
              <a:t>          826 Presupuesto de Egresos Ejercido</a:t>
            </a:r>
          </a:p>
          <a:p>
            <a:pPr marL="1208532" lvl="2" indent="-723900">
              <a:buNone/>
            </a:pPr>
            <a:r>
              <a:rPr lang="es-MX" sz="1800" dirty="0" smtClean="0"/>
              <a:t>          827 Presupuesto de Egresos Pagado.</a:t>
            </a:r>
          </a:p>
          <a:p>
            <a:pPr marL="1208532" lvl="2" indent="-723900">
              <a:buNone/>
            </a:pPr>
            <a:endParaRPr lang="es-MX" sz="1800" dirty="0" smtClean="0"/>
          </a:p>
          <a:p>
            <a:pPr marL="1208532" lvl="2" indent="-723900">
              <a:buNone/>
            </a:pPr>
            <a:endParaRPr lang="es-MX" sz="1800" dirty="0" smtClean="0"/>
          </a:p>
          <a:p>
            <a:pPr marL="970788" lvl="1" indent="-723900">
              <a:buNone/>
            </a:pPr>
            <a:endParaRPr lang="es-MX" sz="2000" dirty="0" smtClean="0"/>
          </a:p>
        </p:txBody>
      </p:sp>
      <p:sp>
        <p:nvSpPr>
          <p:cNvPr id="5" name="2 Marcador de texto"/>
          <p:cNvSpPr txBox="1">
            <a:spLocks/>
          </p:cNvSpPr>
          <p:nvPr/>
        </p:nvSpPr>
        <p:spPr>
          <a:xfrm>
            <a:off x="313460" y="128155"/>
            <a:ext cx="7486650" cy="1066800"/>
          </a:xfrm>
          <a:prstGeom prst="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fontAlgn="auto">
              <a:spcAft>
                <a:spcPts val="0"/>
              </a:spcAft>
              <a:buNone/>
            </a:pPr>
            <a:r>
              <a:rPr lang="es-MX" sz="2800" b="1" dirty="0">
                <a:solidFill>
                  <a:schemeClr val="tx2"/>
                </a:solidFill>
                <a:latin typeface="Cambria" panose="02040503050406030204" pitchFamily="18" charset="0"/>
              </a:rPr>
              <a:t>REGISTRO PRESUPUESTARIO DE LOS BIENES MUEBLES E INMUEBLES</a:t>
            </a:r>
          </a:p>
        </p:txBody>
      </p:sp>
      <p:sp>
        <p:nvSpPr>
          <p:cNvPr id="4" name="3 Marcador de número de diapositiva"/>
          <p:cNvSpPr>
            <a:spLocks noGrp="1"/>
          </p:cNvSpPr>
          <p:nvPr>
            <p:ph type="sldNum" sz="quarter" idx="12"/>
          </p:nvPr>
        </p:nvSpPr>
        <p:spPr/>
        <p:txBody>
          <a:bodyPr/>
          <a:lstStyle/>
          <a:p>
            <a:pPr>
              <a:defRPr/>
            </a:pPr>
            <a:fld id="{8026EF05-F328-4675-90C9-9E91CC6A813C}" type="slidenum">
              <a:rPr lang="es-MX" smtClean="0"/>
              <a:pPr>
                <a:defRPr/>
              </a:pPr>
              <a:t>8</a:t>
            </a:fld>
            <a:endParaRPr lang="es-MX"/>
          </a:p>
        </p:txBody>
      </p:sp>
    </p:spTree>
    <p:extLst>
      <p:ext uri="{BB962C8B-B14F-4D97-AF65-F5344CB8AC3E}">
        <p14:creationId xmlns="" xmlns:p14="http://schemas.microsoft.com/office/powerpoint/2010/main" val="3207845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00050" y="1685616"/>
            <a:ext cx="7239000" cy="4886634"/>
          </a:xfrm>
        </p:spPr>
        <p:txBody>
          <a:bodyPr>
            <a:normAutofit lnSpcReduction="10000"/>
          </a:bodyPr>
          <a:lstStyle/>
          <a:p>
            <a:pPr>
              <a:buNone/>
            </a:pPr>
            <a:r>
              <a:rPr lang="es-MX" dirty="0" smtClean="0"/>
              <a:t>Plan de Cuentas</a:t>
            </a:r>
          </a:p>
          <a:p>
            <a:pPr marL="1208532" lvl="2" indent="-723900">
              <a:buNone/>
            </a:pPr>
            <a:r>
              <a:rPr lang="es-MX" dirty="0" smtClean="0"/>
              <a:t>Cuentas de Activo no Circulante</a:t>
            </a:r>
          </a:p>
          <a:p>
            <a:pPr marL="1208088" lvl="2" indent="-406400">
              <a:buNone/>
            </a:pPr>
            <a:r>
              <a:rPr lang="es-MX" dirty="0" smtClean="0"/>
              <a:t>1213 Fideicomisos, Mandatos y Contratos Análogos</a:t>
            </a:r>
          </a:p>
          <a:p>
            <a:pPr marL="1208532" lvl="2" indent="-723900">
              <a:buNone/>
            </a:pPr>
            <a:r>
              <a:rPr lang="es-MX" dirty="0" smtClean="0"/>
              <a:t>     123 Bienes Inmuebles Infraestructura y Construcciones en Proceso</a:t>
            </a:r>
          </a:p>
          <a:p>
            <a:pPr marL="1208532" lvl="2" indent="-723900">
              <a:buNone/>
            </a:pPr>
            <a:r>
              <a:rPr lang="es-MX" dirty="0" smtClean="0"/>
              <a:t>     124 Bienes Muebles </a:t>
            </a:r>
          </a:p>
          <a:p>
            <a:pPr marL="1208532" lvl="2" indent="-723900">
              <a:buNone/>
            </a:pPr>
            <a:r>
              <a:rPr lang="es-MX" dirty="0" smtClean="0"/>
              <a:t>     125 Bienes Intangibles</a:t>
            </a:r>
          </a:p>
          <a:p>
            <a:pPr marL="1208532" lvl="2" indent="-723900">
              <a:buNone/>
            </a:pPr>
            <a:r>
              <a:rPr lang="es-MX" dirty="0" smtClean="0"/>
              <a:t>     126 Depreciación, deterioro y Amortización Acumulada de Bienes</a:t>
            </a:r>
          </a:p>
          <a:p>
            <a:pPr>
              <a:buNone/>
            </a:pPr>
            <a:r>
              <a:rPr lang="es-MX" sz="2000" dirty="0" smtClean="0"/>
              <a:t>           1291 Bienes en concesión </a:t>
            </a:r>
          </a:p>
          <a:p>
            <a:pPr>
              <a:buNone/>
            </a:pPr>
            <a:r>
              <a:rPr lang="es-MX" sz="2000" dirty="0" smtClean="0"/>
              <a:t>           1293 Bienes en comodato</a:t>
            </a:r>
          </a:p>
          <a:p>
            <a:pPr marL="1208532" lvl="2" indent="-723900">
              <a:buNone/>
            </a:pPr>
            <a:endParaRPr lang="es-MX" dirty="0" smtClean="0"/>
          </a:p>
          <a:p>
            <a:pPr marL="1208532" lvl="2" indent="-723900">
              <a:buNone/>
            </a:pPr>
            <a:endParaRPr lang="es-MX" dirty="0" smtClean="0"/>
          </a:p>
          <a:p>
            <a:pPr marL="1208532" lvl="2" indent="-723900">
              <a:buNone/>
            </a:pPr>
            <a:r>
              <a:rPr lang="es-MX" dirty="0" smtClean="0"/>
              <a:t>Desagregación Obligatoria a Quinto Nivel</a:t>
            </a:r>
          </a:p>
        </p:txBody>
      </p:sp>
      <p:sp>
        <p:nvSpPr>
          <p:cNvPr id="5" name="2 Marcador de texto"/>
          <p:cNvSpPr txBox="1">
            <a:spLocks/>
          </p:cNvSpPr>
          <p:nvPr/>
        </p:nvSpPr>
        <p:spPr>
          <a:xfrm>
            <a:off x="276225" y="181946"/>
            <a:ext cx="7486650" cy="1066800"/>
          </a:xfrm>
          <a:prstGeom prst="rect">
            <a:avLst/>
          </a:prstGeom>
          <a:solidFill>
            <a:schemeClr val="tx2">
              <a:lumMod val="20000"/>
              <a:lumOff val="80000"/>
            </a:schemeClr>
          </a:solidFill>
          <a:ln w="12700" cap="flat" cmpd="sng" algn="ctr">
            <a:solidFill>
              <a:schemeClr val="tx2"/>
            </a:solidFill>
            <a:prstDash val="solid"/>
          </a:ln>
          <a:effectLst/>
        </p:spPr>
        <p:txBody>
          <a:bodyPr vert="horz" anchor="ctr">
            <a:no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lgn="ctr" fontAlgn="auto">
              <a:spcAft>
                <a:spcPts val="0"/>
              </a:spcAft>
              <a:buNone/>
            </a:pPr>
            <a:r>
              <a:rPr lang="es-MX" sz="2800" b="1" dirty="0">
                <a:solidFill>
                  <a:schemeClr val="tx2"/>
                </a:solidFill>
                <a:latin typeface="Cambria" panose="02040503050406030204" pitchFamily="18" charset="0"/>
              </a:rPr>
              <a:t>REGISTRO </a:t>
            </a:r>
            <a:r>
              <a:rPr lang="es-MX" sz="2800" b="1" dirty="0" smtClean="0">
                <a:solidFill>
                  <a:schemeClr val="tx2"/>
                </a:solidFill>
                <a:latin typeface="Cambria" panose="02040503050406030204" pitchFamily="18" charset="0"/>
              </a:rPr>
              <a:t>PATRIMONIAL DE LOS BIENES MUEBLES E </a:t>
            </a:r>
            <a:r>
              <a:rPr lang="es-MX" sz="2800" b="1" dirty="0">
                <a:solidFill>
                  <a:schemeClr val="tx2"/>
                </a:solidFill>
                <a:latin typeface="Cambria" panose="02040503050406030204" pitchFamily="18" charset="0"/>
              </a:rPr>
              <a:t>INMUEBLES</a:t>
            </a:r>
          </a:p>
        </p:txBody>
      </p:sp>
      <p:sp>
        <p:nvSpPr>
          <p:cNvPr id="4" name="3 Marcador de número de diapositiva"/>
          <p:cNvSpPr>
            <a:spLocks noGrp="1"/>
          </p:cNvSpPr>
          <p:nvPr>
            <p:ph type="sldNum" sz="quarter" idx="12"/>
          </p:nvPr>
        </p:nvSpPr>
        <p:spPr/>
        <p:txBody>
          <a:bodyPr/>
          <a:lstStyle/>
          <a:p>
            <a:pPr>
              <a:defRPr/>
            </a:pPr>
            <a:fld id="{8026EF05-F328-4675-90C9-9E91CC6A813C}" type="slidenum">
              <a:rPr lang="es-MX" smtClean="0"/>
              <a:pPr>
                <a:defRPr/>
              </a:pPr>
              <a:t>9</a:t>
            </a:fld>
            <a:endParaRPr lang="es-MX"/>
          </a:p>
        </p:txBody>
      </p:sp>
    </p:spTree>
    <p:extLst>
      <p:ext uri="{BB962C8B-B14F-4D97-AF65-F5344CB8AC3E}">
        <p14:creationId xmlns="" xmlns:p14="http://schemas.microsoft.com/office/powerpoint/2010/main" val="1848091057"/>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16849</TotalTime>
  <Words>5224</Words>
  <Application>Microsoft Office PowerPoint</Application>
  <PresentationFormat>Presentación en pantalla (4:3)</PresentationFormat>
  <Paragraphs>885</Paragraphs>
  <Slides>75</Slides>
  <Notes>8</Notes>
  <HiddenSlides>0</HiddenSlides>
  <MMClips>0</MMClips>
  <ScaleCrop>false</ScaleCrop>
  <HeadingPairs>
    <vt:vector size="4" baseType="variant">
      <vt:variant>
        <vt:lpstr>Tema</vt:lpstr>
      </vt:variant>
      <vt:variant>
        <vt:i4>2</vt:i4>
      </vt:variant>
      <vt:variant>
        <vt:lpstr>Títulos de diapositiva</vt:lpstr>
      </vt:variant>
      <vt:variant>
        <vt:i4>75</vt:i4>
      </vt:variant>
    </vt:vector>
  </HeadingPairs>
  <TitlesOfParts>
    <vt:vector size="77" baseType="lpstr">
      <vt:lpstr>Diseño personalizado</vt:lpstr>
      <vt:lpstr>Opulento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FIDEICOMISOS</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Zona arqueológica la quemada</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pgutierrez</dc:creator>
  <cp:lastModifiedBy>mestradai</cp:lastModifiedBy>
  <cp:revision>1597</cp:revision>
  <cp:lastPrinted>2015-04-01T15:06:00Z</cp:lastPrinted>
  <dcterms:created xsi:type="dcterms:W3CDTF">2008-12-08T21:09:29Z</dcterms:created>
  <dcterms:modified xsi:type="dcterms:W3CDTF">2015-06-04T19:52:23Z</dcterms:modified>
</cp:coreProperties>
</file>