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colors8.xml" ContentType="application/vnd.openxmlformats-officedocument.drawingml.diagramColors+xml"/>
  <Override PartName="/ppt/diagrams/layout1.xml" ContentType="application/vnd.openxmlformats-officedocument.drawingml.diagramLayout+xml"/>
  <Override PartName="/ppt/diagrams/data2.xml" ContentType="application/vnd.openxmlformats-officedocument.drawingml.diagramData+xml"/>
  <Override PartName="/ppt/diagrams/drawing7.xml" ContentType="application/vnd.ms-office.drawingml.diagramDrawing+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diagrams/quickStyle7.xml" ContentType="application/vnd.openxmlformats-officedocument.drawingml.diagramStyle+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Layouts/slideLayout7.xml" ContentType="application/vnd.openxmlformats-officedocument.presentationml.slideLayout+xml"/>
  <Default Extension="png" ContentType="image/png"/>
  <Override PartName="/ppt/diagrams/drawing3.xml" ContentType="application/vnd.ms-office.drawingml.diagramDrawing+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slideLayouts/slideLayout18.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slideLayouts/slideLayout14.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slideLayouts/slideLayout21.xml" ContentType="application/vnd.openxmlformats-officedocument.presentationml.slideLayout+xml"/>
  <Override PartName="/ppt/diagrams/data7.xml" ContentType="application/vnd.openxmlformats-officedocument.drawingml.diagramData+xml"/>
  <Override PartName="/ppt/diagrams/colors9.xml" ContentType="application/vnd.openxmlformats-officedocument.drawingml.diagramColors+xml"/>
  <Override PartName="/ppt/slideLayouts/slideLayout10.xml" ContentType="application/vnd.openxmlformats-officedocument.presentationml.slideLayout+xml"/>
  <Default Extension="gif" ContentType="image/gif"/>
  <Override PartName="/ppt/diagrams/layout2.xml" ContentType="application/vnd.openxmlformats-officedocument.drawingml.diagramLayout+xml"/>
  <Override PartName="/ppt/diagrams/drawing8.xml" ContentType="application/vnd.ms-office.drawingml.diagramDrawing+xml"/>
  <Override PartName="/ppt/slides/slide89.xml" ContentType="application/vnd.openxmlformats-officedocument.presentationml.slide+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handoutMasters/handoutMaster1.xml" ContentType="application/vnd.openxmlformats-officedocument.presentationml.handoutMaster+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Layouts/slideLayout15.xml" ContentType="application/vnd.openxmlformats-officedocument.presentationml.slideLayout+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Layouts/slideLayout22.xml" ContentType="application/vnd.openxmlformats-officedocument.presentationml.slideLayout+xml"/>
  <Override PartName="/ppt/diagrams/layout7.xml" ContentType="application/vnd.openxmlformats-officedocument.drawingml.diagramLayout+xml"/>
  <Override PartName="/ppt/diagrams/data8.xml" ContentType="application/vnd.openxmlformats-officedocument.drawingml.diagramData+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diagrams/layout3.xml" ContentType="application/vnd.openxmlformats-officedocument.drawingml.diagramLayout+xml"/>
  <Override PartName="/ppt/diagrams/data4.xml" ContentType="application/vnd.openxmlformats-officedocument.drawingml.diagramData+xml"/>
  <Override PartName="/ppt/diagrams/drawing9.xml" ContentType="application/vnd.ms-office.drawingml.diagramDrawing+xml"/>
  <Override PartName="/ppt/slides/slide79.xml" ContentType="application/vnd.openxmlformats-officedocument.presentationml.slide+xml"/>
  <Override PartName="/ppt/diagrams/colors6.xml" ContentType="application/vnd.openxmlformats-officedocument.drawingml.diagramColors+xml"/>
  <Override PartName="/ppt/diagrams/quickStyle9.xml" ContentType="application/vnd.openxmlformats-officedocument.drawingml.diagramStyle+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diagrams/drawing5.xml" ContentType="application/vnd.ms-office.drawingml.diagramDrawing+xml"/>
  <Override PartName="/ppt/slideMasters/slideMaster2.xml" ContentType="application/vnd.openxmlformats-officedocument.presentationml.slideMaster+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theme/theme4.xml" ContentType="application/vnd.openxmlformats-officedocument.theme+xml"/>
  <Override PartName="/ppt/diagrams/colors2.xml" ContentType="application/vnd.openxmlformats-officedocument.drawingml.diagramColors+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Layouts/slideLayout5.xml" ContentType="application/vnd.openxmlformats-officedocument.presentationml.slideLayout+xml"/>
  <Override PartName="/ppt/diagrams/drawing1.xml" ContentType="application/vnd.ms-office.drawingml.diagramDrawing+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Override PartName="/ppt/slideLayouts/slideLayout16.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diagrams/data9.xml" ContentType="application/vnd.openxmlformats-officedocument.drawingml.diagramData+xml"/>
  <Override PartName="/ppt/slides/slide20.xml" ContentType="application/vnd.openxmlformats-officedocument.presentationml.slide+xml"/>
  <Override PartName="/ppt/slideLayouts/slideLayout12.xml" ContentType="application/vnd.openxmlformats-officedocument.presentationml.slideLayout+xml"/>
  <Override PartName="/ppt/diagrams/layout4.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rawing6.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745" r:id="rId2"/>
  </p:sldMasterIdLst>
  <p:notesMasterIdLst>
    <p:notesMasterId r:id="rId99"/>
  </p:notesMasterIdLst>
  <p:handoutMasterIdLst>
    <p:handoutMasterId r:id="rId100"/>
  </p:handoutMasterIdLst>
  <p:sldIdLst>
    <p:sldId id="872" r:id="rId3"/>
    <p:sldId id="809" r:id="rId4"/>
    <p:sldId id="811" r:id="rId5"/>
    <p:sldId id="879" r:id="rId6"/>
    <p:sldId id="926" r:id="rId7"/>
    <p:sldId id="882" r:id="rId8"/>
    <p:sldId id="881" r:id="rId9"/>
    <p:sldId id="876" r:id="rId10"/>
    <p:sldId id="969" r:id="rId11"/>
    <p:sldId id="973" r:id="rId12"/>
    <p:sldId id="949" r:id="rId13"/>
    <p:sldId id="971" r:id="rId14"/>
    <p:sldId id="974" r:id="rId15"/>
    <p:sldId id="928" r:id="rId16"/>
    <p:sldId id="884" r:id="rId17"/>
    <p:sldId id="903" r:id="rId18"/>
    <p:sldId id="885" r:id="rId19"/>
    <p:sldId id="877" r:id="rId20"/>
    <p:sldId id="736" r:id="rId21"/>
    <p:sldId id="897" r:id="rId22"/>
    <p:sldId id="898" r:id="rId23"/>
    <p:sldId id="904" r:id="rId24"/>
    <p:sldId id="908" r:id="rId25"/>
    <p:sldId id="909" r:id="rId26"/>
    <p:sldId id="905" r:id="rId27"/>
    <p:sldId id="906" r:id="rId28"/>
    <p:sldId id="907" r:id="rId29"/>
    <p:sldId id="948" r:id="rId30"/>
    <p:sldId id="873" r:id="rId31"/>
    <p:sldId id="918" r:id="rId32"/>
    <p:sldId id="899" r:id="rId33"/>
    <p:sldId id="900" r:id="rId34"/>
    <p:sldId id="935" r:id="rId35"/>
    <p:sldId id="936" r:id="rId36"/>
    <p:sldId id="937" r:id="rId37"/>
    <p:sldId id="938" r:id="rId38"/>
    <p:sldId id="939" r:id="rId39"/>
    <p:sldId id="940" r:id="rId40"/>
    <p:sldId id="941" r:id="rId41"/>
    <p:sldId id="942" r:id="rId42"/>
    <p:sldId id="943" r:id="rId43"/>
    <p:sldId id="768" r:id="rId44"/>
    <p:sldId id="836" r:id="rId45"/>
    <p:sldId id="837" r:id="rId46"/>
    <p:sldId id="843" r:id="rId47"/>
    <p:sldId id="838" r:id="rId48"/>
    <p:sldId id="839" r:id="rId49"/>
    <p:sldId id="840" r:id="rId50"/>
    <p:sldId id="841" r:id="rId51"/>
    <p:sldId id="842" r:id="rId52"/>
    <p:sldId id="844" r:id="rId53"/>
    <p:sldId id="845" r:id="rId54"/>
    <p:sldId id="846" r:id="rId55"/>
    <p:sldId id="944" r:id="rId56"/>
    <p:sldId id="945" r:id="rId57"/>
    <p:sldId id="920" r:id="rId58"/>
    <p:sldId id="921" r:id="rId59"/>
    <p:sldId id="932" r:id="rId60"/>
    <p:sldId id="953" r:id="rId61"/>
    <p:sldId id="922" r:id="rId62"/>
    <p:sldId id="967" r:id="rId63"/>
    <p:sldId id="968" r:id="rId64"/>
    <p:sldId id="966" r:id="rId65"/>
    <p:sldId id="963" r:id="rId66"/>
    <p:sldId id="964" r:id="rId67"/>
    <p:sldId id="965" r:id="rId68"/>
    <p:sldId id="874" r:id="rId69"/>
    <p:sldId id="794" r:id="rId70"/>
    <p:sldId id="902" r:id="rId71"/>
    <p:sldId id="910" r:id="rId72"/>
    <p:sldId id="911" r:id="rId73"/>
    <p:sldId id="912" r:id="rId74"/>
    <p:sldId id="913" r:id="rId75"/>
    <p:sldId id="914" r:id="rId76"/>
    <p:sldId id="915" r:id="rId77"/>
    <p:sldId id="795" r:id="rId78"/>
    <p:sldId id="855" r:id="rId79"/>
    <p:sldId id="962" r:id="rId80"/>
    <p:sldId id="975" r:id="rId81"/>
    <p:sldId id="976" r:id="rId82"/>
    <p:sldId id="977" r:id="rId83"/>
    <p:sldId id="978" r:id="rId84"/>
    <p:sldId id="979" r:id="rId85"/>
    <p:sldId id="980" r:id="rId86"/>
    <p:sldId id="981" r:id="rId87"/>
    <p:sldId id="982" r:id="rId88"/>
    <p:sldId id="954" r:id="rId89"/>
    <p:sldId id="955" r:id="rId90"/>
    <p:sldId id="956" r:id="rId91"/>
    <p:sldId id="957" r:id="rId92"/>
    <p:sldId id="958" r:id="rId93"/>
    <p:sldId id="959" r:id="rId94"/>
    <p:sldId id="960" r:id="rId95"/>
    <p:sldId id="961" r:id="rId96"/>
    <p:sldId id="875" r:id="rId97"/>
    <p:sldId id="821" r:id="rId98"/>
  </p:sldIdLst>
  <p:sldSz cx="9144000" cy="6858000" type="screen4x3"/>
  <p:notesSz cx="6881813" cy="9296400"/>
  <p:defaultTextStyle>
    <a:defPPr>
      <a:defRPr lang="es-MX"/>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30A0"/>
    <a:srgbClr val="7030A0"/>
    <a:srgbClr val="FFFFD9"/>
    <a:srgbClr val="FFFFCC"/>
    <a:srgbClr val="006600"/>
    <a:srgbClr val="660066"/>
    <a:srgbClr val="FFFF99"/>
    <a:srgbClr val="009900"/>
    <a:srgbClr val="FFCCFF"/>
    <a:srgbClr val="8E9BD4"/>
  </p:clrMru>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75DCB02-9BB8-47FD-8907-85C794F793BA}" styleName="Estilo temático 1 - Énfasis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8603FDC-E32A-4AB5-989C-0864C3EAD2B8}" styleName="Estilo temático 2 - Énfasis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25E5076-3810-47DD-B79F-674D7AD40C01}" styleName="Estilo oscuro 1 - Énfasis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660B408-B3CF-4A94-85FC-2B1E0A45F4A2}" styleName="Estilo oscuro 2 - Énfasis 1/Énfasis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35758FB7-9AC5-4552-8A53-C91805E547FA}" styleName="Estilo temático 1 - Énfasis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Estilo temático 1 - Énfasis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4316" autoAdjust="0"/>
    <p:restoredTop sz="85362" autoAdjust="0"/>
  </p:normalViewPr>
  <p:slideViewPr>
    <p:cSldViewPr>
      <p:cViewPr varScale="1">
        <p:scale>
          <a:sx n="116" d="100"/>
          <a:sy n="116" d="100"/>
        </p:scale>
        <p:origin x="-149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7992"/>
    </p:cViewPr>
  </p:sorterViewPr>
  <p:notesViewPr>
    <p:cSldViewPr>
      <p:cViewPr varScale="1">
        <p:scale>
          <a:sx n="51" d="100"/>
          <a:sy n="51" d="100"/>
        </p:scale>
        <p:origin x="-1884" y="-84"/>
      </p:cViewPr>
      <p:guideLst>
        <p:guide orient="horz" pos="2929"/>
        <p:guide pos="2168"/>
      </p:guideLst>
    </p:cSldViewPr>
  </p:notes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slide" Target="slides/slide82.xml"/><Relationship Id="rId89" Type="http://schemas.openxmlformats.org/officeDocument/2006/relationships/slide" Target="slides/slide87.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slide" Target="slides/slide77.xml"/><Relationship Id="rId87" Type="http://schemas.openxmlformats.org/officeDocument/2006/relationships/slide" Target="slides/slide85.xml"/><Relationship Id="rId102" Type="http://schemas.openxmlformats.org/officeDocument/2006/relationships/viewProps" Target="viewProps.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slide" Target="slides/slide80.xml"/><Relationship Id="rId90" Type="http://schemas.openxmlformats.org/officeDocument/2006/relationships/slide" Target="slides/slide88.xml"/><Relationship Id="rId95" Type="http://schemas.openxmlformats.org/officeDocument/2006/relationships/slide" Target="slides/slide93.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100" Type="http://schemas.openxmlformats.org/officeDocument/2006/relationships/handoutMaster" Target="handoutMasters/handoutMaster1.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slide" Target="slides/slide83.xml"/><Relationship Id="rId93" Type="http://schemas.openxmlformats.org/officeDocument/2006/relationships/slide" Target="slides/slide91.xml"/><Relationship Id="rId98" Type="http://schemas.openxmlformats.org/officeDocument/2006/relationships/slide" Target="slides/slide9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103" Type="http://schemas.openxmlformats.org/officeDocument/2006/relationships/theme" Target="theme/theme1.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slide" Target="slides/slide86.xml"/><Relationship Id="rId91" Type="http://schemas.openxmlformats.org/officeDocument/2006/relationships/slide" Target="slides/slide89.xml"/><Relationship Id="rId96" Type="http://schemas.openxmlformats.org/officeDocument/2006/relationships/slide" Target="slides/slide94.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slide" Target="slides/slide92.xml"/><Relationship Id="rId99" Type="http://schemas.openxmlformats.org/officeDocument/2006/relationships/notesMaster" Target="notesMasters/notesMaster1.xml"/><Relationship Id="rId10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97" Type="http://schemas.openxmlformats.org/officeDocument/2006/relationships/slide" Target="slides/slide95.xml"/><Relationship Id="rId104" Type="http://schemas.openxmlformats.org/officeDocument/2006/relationships/tableStyles" Target="tableStyles.xml"/></Relationships>
</file>

<file path=ppt/diagrams/_rels/data5.xml.rels><?xml version="1.0" encoding="UTF-8" standalone="yes"?>
<Relationships xmlns="http://schemas.openxmlformats.org/package/2006/relationships"><Relationship Id="rId1" Type="http://schemas.openxmlformats.org/officeDocument/2006/relationships/image" Target="../media/image9.png"/></Relationships>
</file>

<file path=ppt/diagrams/_rels/drawing5.xml.rels><?xml version="1.0" encoding="UTF-8" standalone="yes"?>
<Relationships xmlns="http://schemas.openxmlformats.org/package/2006/relationships"><Relationship Id="rId1" Type="http://schemas.openxmlformats.org/officeDocument/2006/relationships/image" Target="../media/image9.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4_3">
  <dgm:title val=""/>
  <dgm:desc val=""/>
  <dgm:catLst>
    <dgm:cat type="accent4" pri="11300"/>
  </dgm:catLst>
  <dgm:styleLbl name="node0">
    <dgm:fillClrLst meth="repeat">
      <a:schemeClr val="accent4">
        <a:shade val="80000"/>
      </a:schemeClr>
    </dgm:fillClrLst>
    <dgm:linClrLst meth="repeat">
      <a:schemeClr val="lt1"/>
    </dgm:linClrLst>
    <dgm:effectClrLst/>
    <dgm:txLinClrLst/>
    <dgm:txFillClrLst/>
    <dgm:txEffectClrLst/>
  </dgm:styleLbl>
  <dgm:styleLbl name="node1">
    <dgm:fillClrLst>
      <a:schemeClr val="accent4">
        <a:shade val="80000"/>
      </a:schemeClr>
      <a:schemeClr val="accent4">
        <a:tint val="70000"/>
      </a:schemeClr>
    </dgm:fillClrLst>
    <dgm:linClrLst meth="repeat">
      <a:schemeClr val="lt1"/>
    </dgm:linClrLst>
    <dgm:effectClrLst/>
    <dgm:txLinClrLst/>
    <dgm:txFillClrLst/>
    <dgm:txEffectClrLst/>
  </dgm:styleLbl>
  <dgm:styleLbl name="alignNode1">
    <dgm:fillClrLst>
      <a:schemeClr val="accent4">
        <a:shade val="80000"/>
      </a:schemeClr>
      <a:schemeClr val="accent4">
        <a:tint val="70000"/>
      </a:schemeClr>
    </dgm:fillClrLst>
    <dgm:linClrLst>
      <a:schemeClr val="accent4">
        <a:shade val="80000"/>
      </a:schemeClr>
      <a:schemeClr val="accent4">
        <a:tint val="70000"/>
      </a:schemeClr>
    </dgm:linClrLst>
    <dgm:effectClrLst/>
    <dgm:txLinClrLst/>
    <dgm:txFillClrLst/>
    <dgm:txEffectClrLst/>
  </dgm:styleLbl>
  <dgm:styleLbl name="lnNode1">
    <dgm:fillClrLst>
      <a:schemeClr val="accent4">
        <a:shade val="80000"/>
      </a:schemeClr>
      <a:schemeClr val="accent4">
        <a:tint val="7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tint val="70000"/>
        <a:alpha val="50000"/>
      </a:schemeClr>
    </dgm:fillClrLst>
    <dgm:linClrLst meth="repeat">
      <a:schemeClr val="lt1"/>
    </dgm:linClrLst>
    <dgm:effectClrLst/>
    <dgm:txLinClrLst/>
    <dgm:txFillClrLst/>
    <dgm:txEffectClrLst/>
  </dgm:styleLbl>
  <dgm:styleLbl name="node2">
    <dgm:fillClrLst>
      <a:schemeClr val="accent4">
        <a:tint val="99000"/>
      </a:schemeClr>
    </dgm:fillClrLst>
    <dgm:linClrLst meth="repeat">
      <a:schemeClr val="lt1"/>
    </dgm:linClrLst>
    <dgm:effectClrLst/>
    <dgm:txLinClrLst/>
    <dgm:txFillClrLst/>
    <dgm:txEffectClrLst/>
  </dgm:styleLbl>
  <dgm:styleLbl name="node3">
    <dgm:fillClrLst>
      <a:schemeClr val="accent4">
        <a:tint val="80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dgm:txEffectClrLst/>
  </dgm:styleLbl>
  <dgm:styleLbl name="f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b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sibTrans1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9000"/>
      </a:schemeClr>
    </dgm:fillClrLst>
    <dgm:linClrLst meth="repeat">
      <a:schemeClr val="lt1"/>
    </dgm:linClrLst>
    <dgm:effectClrLst/>
    <dgm:txLinClrLst/>
    <dgm:txFillClrLst/>
    <dgm:txEffectClrLst/>
  </dgm:styleLbl>
  <dgm:styleLbl name="asst3">
    <dgm:fillClrLst>
      <a:schemeClr val="accent4">
        <a:tint val="80000"/>
      </a:schemeClr>
    </dgm:fillClrLst>
    <dgm:linClrLst meth="repeat">
      <a:schemeClr val="lt1"/>
    </dgm:linClrLst>
    <dgm:effectClrLst/>
    <dgm:txLinClrLst/>
    <dgm:txFillClrLst/>
    <dgm:txEffectClrLst/>
  </dgm:styleLbl>
  <dgm:styleLbl name="asst4">
    <dgm:fillClrLst>
      <a:schemeClr val="accent4">
        <a:tint val="7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lt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9000"/>
      </a:schemeClr>
    </dgm:fillClrLst>
    <dgm:linClrLst meth="repeat">
      <a:schemeClr val="accent4">
        <a:tint val="99000"/>
      </a:schemeClr>
    </dgm:linClrLst>
    <dgm:effectClrLst/>
    <dgm:txLinClrLst/>
    <dgm:txFillClrLst meth="repeat">
      <a:schemeClr val="tx1"/>
    </dgm:txFillClrLst>
    <dgm:txEffectClrLst/>
  </dgm:styleLbl>
  <dgm:styleLbl name="parChTrans1D3">
    <dgm:fillClrLst meth="repeat">
      <a:schemeClr val="accent4">
        <a:tint val="80000"/>
      </a:schemeClr>
    </dgm:fillClrLst>
    <dgm:linClrLst meth="repeat">
      <a:schemeClr val="accent4">
        <a:tint val="80000"/>
      </a:schemeClr>
    </dgm:linClrLst>
    <dgm:effectClrLst/>
    <dgm:txLinClrLst/>
    <dgm:txFillClrLst meth="repeat">
      <a:schemeClr val="tx1"/>
    </dgm:txFillClrLst>
    <dgm:txEffectClrLst/>
  </dgm:styleLbl>
  <dgm:styleLbl name="parChTrans1D4">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6_3">
  <dgm:title val=""/>
  <dgm:desc val=""/>
  <dgm:catLst>
    <dgm:cat type="accent6" pri="11300"/>
  </dgm:catLst>
  <dgm:styleLbl name="node0">
    <dgm:fillClrLst meth="repeat">
      <a:schemeClr val="accent6">
        <a:shade val="80000"/>
      </a:schemeClr>
    </dgm:fillClrLst>
    <dgm:linClrLst meth="repeat">
      <a:schemeClr val="lt1"/>
    </dgm:linClrLst>
    <dgm:effectClrLst/>
    <dgm:txLinClrLst/>
    <dgm:txFillClrLst/>
    <dgm:txEffectClrLst/>
  </dgm:styleLbl>
  <dgm:styleLbl name="node1">
    <dgm:fillClrLst>
      <a:schemeClr val="accent6">
        <a:shade val="80000"/>
      </a:schemeClr>
      <a:schemeClr val="accent6">
        <a:tint val="70000"/>
      </a:schemeClr>
    </dgm:fillClrLst>
    <dgm:linClrLst meth="repeat">
      <a:schemeClr val="lt1"/>
    </dgm:linClrLst>
    <dgm:effectClrLst/>
    <dgm:txLinClrLst/>
    <dgm:txFillClrLst/>
    <dgm:txEffectClrLst/>
  </dgm:styleLbl>
  <dgm:styleLbl name="alignNode1">
    <dgm:fillClrLst>
      <a:schemeClr val="accent6">
        <a:shade val="80000"/>
      </a:schemeClr>
      <a:schemeClr val="accent6">
        <a:tint val="70000"/>
      </a:schemeClr>
    </dgm:fillClrLst>
    <dgm:linClrLst>
      <a:schemeClr val="accent6">
        <a:shade val="80000"/>
      </a:schemeClr>
      <a:schemeClr val="accent6">
        <a:tint val="70000"/>
      </a:schemeClr>
    </dgm:linClrLst>
    <dgm:effectClrLst/>
    <dgm:txLinClrLst/>
    <dgm:txFillClrLst/>
    <dgm:txEffectClrLst/>
  </dgm:styleLbl>
  <dgm:styleLbl name="lnNode1">
    <dgm:fillClrLst>
      <a:schemeClr val="accent6">
        <a:shade val="80000"/>
      </a:schemeClr>
      <a:schemeClr val="accent6">
        <a:tint val="7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tint val="70000"/>
        <a:alpha val="50000"/>
      </a:schemeClr>
    </dgm:fillClrLst>
    <dgm:linClrLst meth="repeat">
      <a:schemeClr val="lt1"/>
    </dgm:linClrLst>
    <dgm:effectClrLst/>
    <dgm:txLinClrLst/>
    <dgm:txFillClrLst/>
    <dgm:txEffectClrLst/>
  </dgm:styleLbl>
  <dgm:styleLbl name="node2">
    <dgm:fillClrLst>
      <a:schemeClr val="accent6">
        <a:tint val="99000"/>
      </a:schemeClr>
    </dgm:fillClrLst>
    <dgm:linClrLst meth="repeat">
      <a:schemeClr val="lt1"/>
    </dgm:linClrLst>
    <dgm:effectClrLst/>
    <dgm:txLinClrLst/>
    <dgm:txFillClrLst/>
    <dgm:txEffectClrLst/>
  </dgm:styleLbl>
  <dgm:styleLbl name="node3">
    <dgm:fillClrLst>
      <a:schemeClr val="accent6">
        <a:tint val="80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dgm:txEffectClrLst/>
  </dgm:styleLbl>
  <dgm:styleLbl name="f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b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sibTrans1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9000"/>
      </a:schemeClr>
    </dgm:fillClrLst>
    <dgm:linClrLst meth="repeat">
      <a:schemeClr val="lt1"/>
    </dgm:linClrLst>
    <dgm:effectClrLst/>
    <dgm:txLinClrLst/>
    <dgm:txFillClrLst/>
    <dgm:txEffectClrLst/>
  </dgm:styleLbl>
  <dgm:styleLbl name="asst3">
    <dgm:fillClrLst>
      <a:schemeClr val="accent6">
        <a:tint val="80000"/>
      </a:schemeClr>
    </dgm:fillClrLst>
    <dgm:linClrLst meth="repeat">
      <a:schemeClr val="lt1"/>
    </dgm:linClrLst>
    <dgm:effectClrLst/>
    <dgm:txLinClrLst/>
    <dgm:txFillClrLst/>
    <dgm:txEffectClrLst/>
  </dgm:styleLbl>
  <dgm:styleLbl name="asst4">
    <dgm:fillClrLst>
      <a:schemeClr val="accent6">
        <a:tint val="7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lt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9000"/>
      </a:schemeClr>
    </dgm:fillClrLst>
    <dgm:linClrLst meth="repeat">
      <a:schemeClr val="accent6">
        <a:tint val="99000"/>
      </a:schemeClr>
    </dgm:linClrLst>
    <dgm:effectClrLst/>
    <dgm:txLinClrLst/>
    <dgm:txFillClrLst meth="repeat">
      <a:schemeClr val="tx1"/>
    </dgm:txFillClrLst>
    <dgm:txEffectClrLst/>
  </dgm:styleLbl>
  <dgm:styleLbl name="parChTrans1D3">
    <dgm:fillClrLst meth="repeat">
      <a:schemeClr val="accent6">
        <a:tint val="80000"/>
      </a:schemeClr>
    </dgm:fillClrLst>
    <dgm:linClrLst meth="repeat">
      <a:schemeClr val="accent6">
        <a:tint val="80000"/>
      </a:schemeClr>
    </dgm:linClrLst>
    <dgm:effectClrLst/>
    <dgm:txLinClrLst/>
    <dgm:txFillClrLst meth="repeat">
      <a:schemeClr val="tx1"/>
    </dgm:txFillClrLst>
    <dgm:txEffectClrLst/>
  </dgm:styleLbl>
  <dgm:styleLbl name="parChTrans1D4">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16DF2DB-FCC0-4391-8F18-F20DE33662E3}" type="doc">
      <dgm:prSet loTypeId="urn:microsoft.com/office/officeart/2005/8/layout/hList3" loCatId="list" qsTypeId="urn:microsoft.com/office/officeart/2005/8/quickstyle/3d4" qsCatId="3D" csTypeId="urn:microsoft.com/office/officeart/2005/8/colors/accent1_2" csCatId="accent1" phldr="1"/>
      <dgm:spPr/>
      <dgm:t>
        <a:bodyPr/>
        <a:lstStyle/>
        <a:p>
          <a:endParaRPr lang="es-MX"/>
        </a:p>
      </dgm:t>
    </dgm:pt>
    <dgm:pt modelId="{89801AF7-BBF2-41BC-A928-B4CCC7CE36A8}">
      <dgm:prSet phldrT="[Texto]" custT="1"/>
      <dgm:spPr>
        <a:solidFill>
          <a:schemeClr val="accent1">
            <a:lumMod val="75000"/>
          </a:schemeClr>
        </a:solidFill>
      </dgm:spPr>
      <dgm:t>
        <a:bodyPr/>
        <a:lstStyle/>
        <a:p>
          <a:pPr algn="ctr"/>
          <a:r>
            <a:rPr lang="x-none" sz="2000" b="1" smtClean="0"/>
            <a:t>Registro Patrimonial</a:t>
          </a:r>
          <a:endParaRPr lang="es-MX" sz="2000" dirty="0" smtClean="0"/>
        </a:p>
      </dgm:t>
    </dgm:pt>
    <dgm:pt modelId="{8D7AD367-3488-4183-B0AE-6D34970384BF}" type="parTrans" cxnId="{78596A0E-D1DE-4DA9-A491-5B1B754DCE1E}">
      <dgm:prSet/>
      <dgm:spPr/>
      <dgm:t>
        <a:bodyPr/>
        <a:lstStyle/>
        <a:p>
          <a:endParaRPr lang="es-MX"/>
        </a:p>
      </dgm:t>
    </dgm:pt>
    <dgm:pt modelId="{793A7599-F6D9-48CE-9CA0-F4066FB960A5}" type="sibTrans" cxnId="{78596A0E-D1DE-4DA9-A491-5B1B754DCE1E}">
      <dgm:prSet/>
      <dgm:spPr/>
      <dgm:t>
        <a:bodyPr/>
        <a:lstStyle/>
        <a:p>
          <a:endParaRPr lang="es-MX"/>
        </a:p>
      </dgm:t>
    </dgm:pt>
    <dgm:pt modelId="{59F3CCE5-2B53-420B-B250-2794682272E2}">
      <dgm:prSet phldrT="[Texto]" custT="1"/>
      <dgm:spPr>
        <a:solidFill>
          <a:schemeClr val="accent1">
            <a:lumMod val="75000"/>
          </a:schemeClr>
        </a:solidFill>
      </dgm:spPr>
      <dgm:t>
        <a:bodyPr/>
        <a:lstStyle/>
        <a:p>
          <a:pPr algn="ctr"/>
          <a:endParaRPr lang="es-MX" sz="1400" dirty="0" smtClean="0"/>
        </a:p>
      </dgm:t>
    </dgm:pt>
    <dgm:pt modelId="{91A2EB82-F9B9-4676-8BE0-B4CAC36D4E7F}" type="parTrans" cxnId="{A2446B83-6C1F-4A9E-9C4F-C22D41C98ED1}">
      <dgm:prSet/>
      <dgm:spPr/>
      <dgm:t>
        <a:bodyPr/>
        <a:lstStyle/>
        <a:p>
          <a:endParaRPr lang="es-MX"/>
        </a:p>
      </dgm:t>
    </dgm:pt>
    <dgm:pt modelId="{B700258B-0141-4A17-8E75-F9965F738E4A}" type="sibTrans" cxnId="{A2446B83-6C1F-4A9E-9C4F-C22D41C98ED1}">
      <dgm:prSet/>
      <dgm:spPr/>
      <dgm:t>
        <a:bodyPr/>
        <a:lstStyle/>
        <a:p>
          <a:endParaRPr lang="es-MX"/>
        </a:p>
      </dgm:t>
    </dgm:pt>
    <dgm:pt modelId="{E96DCE40-E99B-40E3-98FA-3198B866B434}">
      <dgm:prSet phldrT="[Texto]" custT="1"/>
      <dgm:spPr/>
      <dgm:t>
        <a:bodyPr/>
        <a:lstStyle/>
        <a:p>
          <a:endParaRPr lang="es-MX" sz="2400" dirty="0"/>
        </a:p>
      </dgm:t>
    </dgm:pt>
    <dgm:pt modelId="{B1A0F68B-A590-4F83-B963-599E3D7839AE}" type="sibTrans" cxnId="{4B67BEAC-5822-456E-B993-0F5D0EB1D8AD}">
      <dgm:prSet/>
      <dgm:spPr/>
      <dgm:t>
        <a:bodyPr/>
        <a:lstStyle/>
        <a:p>
          <a:endParaRPr lang="es-MX"/>
        </a:p>
      </dgm:t>
    </dgm:pt>
    <dgm:pt modelId="{BEAEFF66-99DB-4076-B521-2B16C61C002A}" type="parTrans" cxnId="{4B67BEAC-5822-456E-B993-0F5D0EB1D8AD}">
      <dgm:prSet/>
      <dgm:spPr/>
      <dgm:t>
        <a:bodyPr/>
        <a:lstStyle/>
        <a:p>
          <a:endParaRPr lang="es-MX"/>
        </a:p>
      </dgm:t>
    </dgm:pt>
    <dgm:pt modelId="{617AEF3A-11A4-4C67-995D-A5500A2B5365}" type="pres">
      <dgm:prSet presAssocID="{C16DF2DB-FCC0-4391-8F18-F20DE33662E3}" presName="composite" presStyleCnt="0">
        <dgm:presLayoutVars>
          <dgm:chMax val="1"/>
          <dgm:dir/>
          <dgm:resizeHandles val="exact"/>
        </dgm:presLayoutVars>
      </dgm:prSet>
      <dgm:spPr/>
      <dgm:t>
        <a:bodyPr/>
        <a:lstStyle/>
        <a:p>
          <a:endParaRPr lang="es-MX"/>
        </a:p>
      </dgm:t>
    </dgm:pt>
    <dgm:pt modelId="{83F2AA03-BF05-4660-B285-E8D5C9F24A98}" type="pres">
      <dgm:prSet presAssocID="{E96DCE40-E99B-40E3-98FA-3198B866B434}" presName="roof" presStyleLbl="dkBgShp" presStyleIdx="0" presStyleCnt="2" custScaleX="98483" custScaleY="3034" custLinFactNeighborY="-2426"/>
      <dgm:spPr/>
      <dgm:t>
        <a:bodyPr/>
        <a:lstStyle/>
        <a:p>
          <a:endParaRPr lang="es-MX"/>
        </a:p>
      </dgm:t>
    </dgm:pt>
    <dgm:pt modelId="{6137EF28-330A-43D7-BE60-884BE08F9570}" type="pres">
      <dgm:prSet presAssocID="{E96DCE40-E99B-40E3-98FA-3198B866B434}" presName="pillars" presStyleCnt="0"/>
      <dgm:spPr/>
      <dgm:t>
        <a:bodyPr/>
        <a:lstStyle/>
        <a:p>
          <a:endParaRPr lang="es-MX"/>
        </a:p>
      </dgm:t>
    </dgm:pt>
    <dgm:pt modelId="{EC6FA19F-55F0-4EF8-9171-9F68714833E7}" type="pres">
      <dgm:prSet presAssocID="{E96DCE40-E99B-40E3-98FA-3198B866B434}" presName="pillar1" presStyleLbl="node1" presStyleIdx="0" presStyleCnt="2" custScaleX="21511" custScaleY="96585">
        <dgm:presLayoutVars>
          <dgm:bulletEnabled val="1"/>
        </dgm:presLayoutVars>
      </dgm:prSet>
      <dgm:spPr/>
      <dgm:t>
        <a:bodyPr/>
        <a:lstStyle/>
        <a:p>
          <a:endParaRPr lang="es-MX"/>
        </a:p>
      </dgm:t>
    </dgm:pt>
    <dgm:pt modelId="{5CBCF688-79E1-4243-964F-5187DA032A31}" type="pres">
      <dgm:prSet presAssocID="{59F3CCE5-2B53-420B-B250-2794682272E2}" presName="pillarX" presStyleLbl="node1" presStyleIdx="1" presStyleCnt="2" custScaleX="75490" custScaleY="128869" custLinFactNeighborX="1879" custLinFactNeighborY="-1642">
        <dgm:presLayoutVars>
          <dgm:bulletEnabled val="1"/>
        </dgm:presLayoutVars>
      </dgm:prSet>
      <dgm:spPr/>
      <dgm:t>
        <a:bodyPr/>
        <a:lstStyle/>
        <a:p>
          <a:endParaRPr lang="es-MX"/>
        </a:p>
      </dgm:t>
    </dgm:pt>
    <dgm:pt modelId="{5EFDA68B-E90D-4AE4-AC91-FFCE5993494B}" type="pres">
      <dgm:prSet presAssocID="{E96DCE40-E99B-40E3-98FA-3198B866B434}" presName="base" presStyleLbl="dkBgShp" presStyleIdx="1" presStyleCnt="2" custFlipVert="1" custScaleY="12477" custLinFactY="1396" custLinFactNeighborY="100000"/>
      <dgm:spPr/>
      <dgm:t>
        <a:bodyPr/>
        <a:lstStyle/>
        <a:p>
          <a:endParaRPr lang="es-MX"/>
        </a:p>
      </dgm:t>
    </dgm:pt>
  </dgm:ptLst>
  <dgm:cxnLst>
    <dgm:cxn modelId="{2E67550E-5199-40E7-BCF4-27674F9F7E48}" type="presOf" srcId="{E96DCE40-E99B-40E3-98FA-3198B866B434}" destId="{83F2AA03-BF05-4660-B285-E8D5C9F24A98}" srcOrd="0" destOrd="0" presId="urn:microsoft.com/office/officeart/2005/8/layout/hList3"/>
    <dgm:cxn modelId="{78596A0E-D1DE-4DA9-A491-5B1B754DCE1E}" srcId="{E96DCE40-E99B-40E3-98FA-3198B866B434}" destId="{89801AF7-BBF2-41BC-A928-B4CCC7CE36A8}" srcOrd="0" destOrd="0" parTransId="{8D7AD367-3488-4183-B0AE-6D34970384BF}" sibTransId="{793A7599-F6D9-48CE-9CA0-F4066FB960A5}"/>
    <dgm:cxn modelId="{A2446B83-6C1F-4A9E-9C4F-C22D41C98ED1}" srcId="{E96DCE40-E99B-40E3-98FA-3198B866B434}" destId="{59F3CCE5-2B53-420B-B250-2794682272E2}" srcOrd="1" destOrd="0" parTransId="{91A2EB82-F9B9-4676-8BE0-B4CAC36D4E7F}" sibTransId="{B700258B-0141-4A17-8E75-F9965F738E4A}"/>
    <dgm:cxn modelId="{6E57C860-029A-41DF-9BDF-CC965748315A}" type="presOf" srcId="{C16DF2DB-FCC0-4391-8F18-F20DE33662E3}" destId="{617AEF3A-11A4-4C67-995D-A5500A2B5365}" srcOrd="0" destOrd="0" presId="urn:microsoft.com/office/officeart/2005/8/layout/hList3"/>
    <dgm:cxn modelId="{5DB66826-6D52-4ABA-8333-9082B8AF0116}" type="presOf" srcId="{59F3CCE5-2B53-420B-B250-2794682272E2}" destId="{5CBCF688-79E1-4243-964F-5187DA032A31}" srcOrd="0" destOrd="0" presId="urn:microsoft.com/office/officeart/2005/8/layout/hList3"/>
    <dgm:cxn modelId="{4B67BEAC-5822-456E-B993-0F5D0EB1D8AD}" srcId="{C16DF2DB-FCC0-4391-8F18-F20DE33662E3}" destId="{E96DCE40-E99B-40E3-98FA-3198B866B434}" srcOrd="0" destOrd="0" parTransId="{BEAEFF66-99DB-4076-B521-2B16C61C002A}" sibTransId="{B1A0F68B-A590-4F83-B963-599E3D7839AE}"/>
    <dgm:cxn modelId="{FE94F53D-2A84-4531-93C0-B263755064BA}" type="presOf" srcId="{89801AF7-BBF2-41BC-A928-B4CCC7CE36A8}" destId="{EC6FA19F-55F0-4EF8-9171-9F68714833E7}" srcOrd="0" destOrd="0" presId="urn:microsoft.com/office/officeart/2005/8/layout/hList3"/>
    <dgm:cxn modelId="{EA7503EB-E3E3-4F97-8A99-269EB778603C}" type="presParOf" srcId="{617AEF3A-11A4-4C67-995D-A5500A2B5365}" destId="{83F2AA03-BF05-4660-B285-E8D5C9F24A98}" srcOrd="0" destOrd="0" presId="urn:microsoft.com/office/officeart/2005/8/layout/hList3"/>
    <dgm:cxn modelId="{BB0B413F-A62D-456E-BCD5-408A4D449F87}" type="presParOf" srcId="{617AEF3A-11A4-4C67-995D-A5500A2B5365}" destId="{6137EF28-330A-43D7-BE60-884BE08F9570}" srcOrd="1" destOrd="0" presId="urn:microsoft.com/office/officeart/2005/8/layout/hList3"/>
    <dgm:cxn modelId="{B0166D1F-B1DA-4843-9B36-794A36D231B8}" type="presParOf" srcId="{6137EF28-330A-43D7-BE60-884BE08F9570}" destId="{EC6FA19F-55F0-4EF8-9171-9F68714833E7}" srcOrd="0" destOrd="0" presId="urn:microsoft.com/office/officeart/2005/8/layout/hList3"/>
    <dgm:cxn modelId="{2716FB62-0C0B-48B4-AC9C-4C1778B902D8}" type="presParOf" srcId="{6137EF28-330A-43D7-BE60-884BE08F9570}" destId="{5CBCF688-79E1-4243-964F-5187DA032A31}" srcOrd="1" destOrd="0" presId="urn:microsoft.com/office/officeart/2005/8/layout/hList3"/>
    <dgm:cxn modelId="{AE7F2316-970B-4483-8AFD-FCC4BFF372F3}" type="presParOf" srcId="{617AEF3A-11A4-4C67-995D-A5500A2B5365}" destId="{5EFDA68B-E90D-4AE4-AC91-FFCE5993494B}" srcOrd="2" destOrd="0" presId="urn:microsoft.com/office/officeart/2005/8/layout/hLis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EF469CF-4172-4514-95DE-EADB60537693}" type="doc">
      <dgm:prSet loTypeId="urn:microsoft.com/office/officeart/2005/8/layout/radial2" loCatId="relationship" qsTypeId="urn:microsoft.com/office/officeart/2005/8/quickstyle/simple1" qsCatId="simple" csTypeId="urn:microsoft.com/office/officeart/2005/8/colors/accent1_2" csCatId="accent1" phldr="1"/>
      <dgm:spPr/>
      <dgm:t>
        <a:bodyPr/>
        <a:lstStyle/>
        <a:p>
          <a:endParaRPr lang="es-MX"/>
        </a:p>
      </dgm:t>
    </dgm:pt>
    <dgm:pt modelId="{1D9705FD-3620-4688-91C6-EB1499851517}">
      <dgm:prSet phldrT="[Texto]">
        <dgm:style>
          <a:lnRef idx="0">
            <a:schemeClr val="accent1"/>
          </a:lnRef>
          <a:fillRef idx="3">
            <a:schemeClr val="accent1"/>
          </a:fillRef>
          <a:effectRef idx="3">
            <a:schemeClr val="accent1"/>
          </a:effectRef>
          <a:fontRef idx="minor">
            <a:schemeClr val="lt1"/>
          </a:fontRef>
        </dgm:style>
      </dgm:prSet>
      <dgm:spPr/>
      <dgm:t>
        <a:bodyPr/>
        <a:lstStyle/>
        <a:p>
          <a:r>
            <a:rPr lang="es-MX" b="1" u="none" dirty="0" smtClean="0">
              <a:effectLst/>
            </a:rPr>
            <a:t>Obra Pública Capitalizable</a:t>
          </a:r>
          <a:endParaRPr lang="es-MX" b="1" u="none" dirty="0">
            <a:effectLst/>
          </a:endParaRPr>
        </a:p>
      </dgm:t>
    </dgm:pt>
    <dgm:pt modelId="{127190C1-B609-4C76-8202-37EDC94126B5}" type="parTrans" cxnId="{C5359B95-1B17-44A4-BC73-8EC131A5AE77}">
      <dgm:prSet/>
      <dgm:spPr/>
      <dgm:t>
        <a:bodyPr/>
        <a:lstStyle/>
        <a:p>
          <a:endParaRPr lang="es-MX" dirty="0"/>
        </a:p>
      </dgm:t>
    </dgm:pt>
    <dgm:pt modelId="{1F27E3BB-B25E-4D52-AF77-2536BE5022FC}" type="sibTrans" cxnId="{C5359B95-1B17-44A4-BC73-8EC131A5AE77}">
      <dgm:prSet/>
      <dgm:spPr/>
      <dgm:t>
        <a:bodyPr/>
        <a:lstStyle/>
        <a:p>
          <a:endParaRPr lang="es-MX"/>
        </a:p>
      </dgm:t>
    </dgm:pt>
    <dgm:pt modelId="{D600CB37-2696-46F0-A496-0C15F22AAFE3}">
      <dgm:prSet phldrT="[Texto]" custT="1"/>
      <dgm:spPr/>
      <dgm:t>
        <a:bodyPr/>
        <a:lstStyle/>
        <a:p>
          <a:r>
            <a:rPr lang="es-MX" sz="1200" dirty="0" smtClean="0"/>
            <a:t>Realizadas  en ACTIVIOS propios</a:t>
          </a:r>
          <a:endParaRPr lang="es-MX" sz="1200" dirty="0"/>
        </a:p>
      </dgm:t>
    </dgm:pt>
    <dgm:pt modelId="{0D4388CC-74DF-41D5-A931-7DAFCE284665}" type="parTrans" cxnId="{049F26D6-A5C2-477D-84D9-E701616B69F7}">
      <dgm:prSet/>
      <dgm:spPr/>
      <dgm:t>
        <a:bodyPr/>
        <a:lstStyle/>
        <a:p>
          <a:endParaRPr lang="es-MX"/>
        </a:p>
      </dgm:t>
    </dgm:pt>
    <dgm:pt modelId="{874F0D4C-BF3F-4F35-B362-A9BAAF9689FB}" type="sibTrans" cxnId="{049F26D6-A5C2-477D-84D9-E701616B69F7}">
      <dgm:prSet/>
      <dgm:spPr/>
      <dgm:t>
        <a:bodyPr/>
        <a:lstStyle/>
        <a:p>
          <a:endParaRPr lang="es-MX"/>
        </a:p>
      </dgm:t>
    </dgm:pt>
    <dgm:pt modelId="{2139272C-DFD8-47AD-AD61-39E87545A39F}">
      <dgm:prSet phldrT="[Texto]" custT="1"/>
      <dgm:spPr/>
      <dgm:t>
        <a:bodyPr/>
        <a:lstStyle/>
        <a:p>
          <a:r>
            <a:rPr lang="es-MX" sz="1200" dirty="0" smtClean="0"/>
            <a:t>Transferibles al Activo NO circulante al termino de la obra</a:t>
          </a:r>
          <a:endParaRPr lang="es-MX" sz="1200" dirty="0"/>
        </a:p>
      </dgm:t>
    </dgm:pt>
    <dgm:pt modelId="{3A597F19-9F73-456E-8E80-4A2095998D3B}" type="parTrans" cxnId="{2D360A79-5C2C-415F-BEDF-5948EE0B3224}">
      <dgm:prSet/>
      <dgm:spPr/>
      <dgm:t>
        <a:bodyPr/>
        <a:lstStyle/>
        <a:p>
          <a:endParaRPr lang="es-MX"/>
        </a:p>
      </dgm:t>
    </dgm:pt>
    <dgm:pt modelId="{FA426639-D95F-464E-AB19-B440349076DE}" type="sibTrans" cxnId="{2D360A79-5C2C-415F-BEDF-5948EE0B3224}">
      <dgm:prSet/>
      <dgm:spPr/>
      <dgm:t>
        <a:bodyPr/>
        <a:lstStyle/>
        <a:p>
          <a:endParaRPr lang="es-MX"/>
        </a:p>
      </dgm:t>
    </dgm:pt>
    <dgm:pt modelId="{7094DBEA-E907-405D-86DC-F9A2F6A8DF6D}">
      <dgm:prSet phldrT="[Texto]">
        <dgm:style>
          <a:lnRef idx="0">
            <a:schemeClr val="accent1"/>
          </a:lnRef>
          <a:fillRef idx="3">
            <a:schemeClr val="accent1"/>
          </a:fillRef>
          <a:effectRef idx="3">
            <a:schemeClr val="accent1"/>
          </a:effectRef>
          <a:fontRef idx="minor">
            <a:schemeClr val="lt1"/>
          </a:fontRef>
        </dgm:style>
      </dgm:prSet>
      <dgm:spPr/>
      <dgm:t>
        <a:bodyPr/>
        <a:lstStyle/>
        <a:p>
          <a:r>
            <a:rPr lang="es-MX" b="1" dirty="0" smtClean="0">
              <a:effectLst>
                <a:outerShdw blurRad="38100" dist="38100" dir="2700000" algn="tl">
                  <a:srgbClr val="000000">
                    <a:alpha val="43137"/>
                  </a:srgbClr>
                </a:outerShdw>
              </a:effectLst>
            </a:rPr>
            <a:t>Obras de Dominio Público</a:t>
          </a:r>
          <a:endParaRPr lang="es-MX" b="1" dirty="0">
            <a:effectLst>
              <a:outerShdw blurRad="38100" dist="38100" dir="2700000" algn="tl">
                <a:srgbClr val="000000">
                  <a:alpha val="43137"/>
                </a:srgbClr>
              </a:outerShdw>
            </a:effectLst>
          </a:endParaRPr>
        </a:p>
      </dgm:t>
    </dgm:pt>
    <dgm:pt modelId="{35B09012-EB14-42D8-AF35-48D2E64B0BB1}" type="parTrans" cxnId="{D0D1CA27-D581-4F60-91E0-D645544591B7}">
      <dgm:prSet/>
      <dgm:spPr/>
      <dgm:t>
        <a:bodyPr/>
        <a:lstStyle/>
        <a:p>
          <a:endParaRPr lang="es-MX" dirty="0"/>
        </a:p>
      </dgm:t>
    </dgm:pt>
    <dgm:pt modelId="{DA8FEDDC-A5A2-46D5-AC75-8B193263ED6B}" type="sibTrans" cxnId="{D0D1CA27-D581-4F60-91E0-D645544591B7}">
      <dgm:prSet/>
      <dgm:spPr/>
      <dgm:t>
        <a:bodyPr/>
        <a:lstStyle/>
        <a:p>
          <a:endParaRPr lang="es-MX"/>
        </a:p>
      </dgm:t>
    </dgm:pt>
    <dgm:pt modelId="{C4033909-2BA4-47D1-9F6F-4935BC328769}">
      <dgm:prSet phldrT="[Texto]" custT="1"/>
      <dgm:spPr/>
      <dgm:t>
        <a:bodyPr/>
        <a:lstStyle/>
        <a:p>
          <a:r>
            <a:rPr lang="es-MX" sz="1200" dirty="0" smtClean="0"/>
            <a:t>Para USO de la población en general</a:t>
          </a:r>
          <a:endParaRPr lang="es-MX" sz="1200" dirty="0"/>
        </a:p>
      </dgm:t>
    </dgm:pt>
    <dgm:pt modelId="{01D8CDAF-7D61-4C50-BCB1-D095BBF4C11F}" type="parTrans" cxnId="{705E638B-9502-4E84-B73F-A9DFAD537CDE}">
      <dgm:prSet/>
      <dgm:spPr/>
      <dgm:t>
        <a:bodyPr/>
        <a:lstStyle/>
        <a:p>
          <a:endParaRPr lang="es-MX"/>
        </a:p>
      </dgm:t>
    </dgm:pt>
    <dgm:pt modelId="{7D0338C3-D853-46BD-AB5F-1799BA50442B}" type="sibTrans" cxnId="{705E638B-9502-4E84-B73F-A9DFAD537CDE}">
      <dgm:prSet/>
      <dgm:spPr/>
      <dgm:t>
        <a:bodyPr/>
        <a:lstStyle/>
        <a:p>
          <a:endParaRPr lang="es-MX"/>
        </a:p>
      </dgm:t>
    </dgm:pt>
    <dgm:pt modelId="{DC0EDD83-D779-4113-9CFA-5FEF500FDF38}">
      <dgm:prSet phldrT="[Texto]" custT="1">
        <dgm:style>
          <a:lnRef idx="0">
            <a:schemeClr val="accent1"/>
          </a:lnRef>
          <a:fillRef idx="3">
            <a:schemeClr val="accent1"/>
          </a:fillRef>
          <a:effectRef idx="3">
            <a:schemeClr val="accent1"/>
          </a:effectRef>
          <a:fontRef idx="minor">
            <a:schemeClr val="lt1"/>
          </a:fontRef>
        </dgm:style>
      </dgm:prSet>
      <dgm:spPr/>
      <dgm:t>
        <a:bodyPr/>
        <a:lstStyle/>
        <a:p>
          <a:r>
            <a:rPr lang="es-MX" sz="1200" b="1" dirty="0" smtClean="0">
              <a:effectLst>
                <a:outerShdw blurRad="38100" dist="38100" dir="2700000" algn="tl">
                  <a:srgbClr val="000000">
                    <a:alpha val="43137"/>
                  </a:srgbClr>
                </a:outerShdw>
              </a:effectLst>
            </a:rPr>
            <a:t>Obra Transferible</a:t>
          </a:r>
          <a:endParaRPr lang="es-MX" sz="1200" b="1" dirty="0">
            <a:effectLst>
              <a:outerShdw blurRad="38100" dist="38100" dir="2700000" algn="tl">
                <a:srgbClr val="000000">
                  <a:alpha val="43137"/>
                </a:srgbClr>
              </a:outerShdw>
            </a:effectLst>
          </a:endParaRPr>
        </a:p>
      </dgm:t>
    </dgm:pt>
    <dgm:pt modelId="{FE1F0AC9-69FA-47EE-BB87-62199AC390D5}" type="parTrans" cxnId="{B9CF1B4C-FB5A-4A44-93CF-049225413DB5}">
      <dgm:prSet/>
      <dgm:spPr/>
      <dgm:t>
        <a:bodyPr/>
        <a:lstStyle/>
        <a:p>
          <a:endParaRPr lang="es-MX" dirty="0"/>
        </a:p>
      </dgm:t>
    </dgm:pt>
    <dgm:pt modelId="{55160E74-BE44-4A97-97A3-C4C8FE82A598}" type="sibTrans" cxnId="{B9CF1B4C-FB5A-4A44-93CF-049225413DB5}">
      <dgm:prSet/>
      <dgm:spPr/>
      <dgm:t>
        <a:bodyPr/>
        <a:lstStyle/>
        <a:p>
          <a:endParaRPr lang="es-MX"/>
        </a:p>
      </dgm:t>
    </dgm:pt>
    <dgm:pt modelId="{0CEE4904-B8A6-4470-AD9A-B3C3710B44D7}">
      <dgm:prSet phldrT="[Texto]" custT="1"/>
      <dgm:spPr/>
      <dgm:t>
        <a:bodyPr/>
        <a:lstStyle/>
        <a:p>
          <a:r>
            <a:rPr lang="es-MX" sz="1100" dirty="0" smtClean="0"/>
            <a:t>Hecha en favor a otro ente público</a:t>
          </a:r>
          <a:endParaRPr lang="es-MX" sz="1100" dirty="0"/>
        </a:p>
      </dgm:t>
    </dgm:pt>
    <dgm:pt modelId="{F84D1776-5EF3-4F7C-B389-06D31F2EBF25}" type="parTrans" cxnId="{802518A7-7CB3-4DBF-9D62-171ED9625A62}">
      <dgm:prSet/>
      <dgm:spPr/>
      <dgm:t>
        <a:bodyPr/>
        <a:lstStyle/>
        <a:p>
          <a:endParaRPr lang="es-MX"/>
        </a:p>
      </dgm:t>
    </dgm:pt>
    <dgm:pt modelId="{834006B3-9C0C-46E6-8DCB-BA4F527D62E8}" type="sibTrans" cxnId="{802518A7-7CB3-4DBF-9D62-171ED9625A62}">
      <dgm:prSet/>
      <dgm:spPr/>
      <dgm:t>
        <a:bodyPr/>
        <a:lstStyle/>
        <a:p>
          <a:endParaRPr lang="es-MX"/>
        </a:p>
      </dgm:t>
    </dgm:pt>
    <dgm:pt modelId="{61499613-4C84-4794-874D-55432C994C0A}">
      <dgm:prSet phldrT="[Texto]" custT="1"/>
      <dgm:spPr/>
      <dgm:t>
        <a:bodyPr/>
        <a:lstStyle/>
        <a:p>
          <a:r>
            <a:rPr lang="es-MX" sz="1100" dirty="0" smtClean="0"/>
            <a:t>Transferencia a Gastos posterior a su entrega al ente beneficiario</a:t>
          </a:r>
          <a:endParaRPr lang="es-MX" sz="1100" dirty="0"/>
        </a:p>
      </dgm:t>
    </dgm:pt>
    <dgm:pt modelId="{7ADA54E9-CB58-465F-9FD6-4D0FB2E0AA8C}" type="parTrans" cxnId="{0AD8DE0E-28C8-4B5F-BE10-E5643EF80A35}">
      <dgm:prSet/>
      <dgm:spPr/>
      <dgm:t>
        <a:bodyPr/>
        <a:lstStyle/>
        <a:p>
          <a:endParaRPr lang="es-MX"/>
        </a:p>
      </dgm:t>
    </dgm:pt>
    <dgm:pt modelId="{A6EDC94B-8B7F-4421-9BDC-D12588A33A85}" type="sibTrans" cxnId="{0AD8DE0E-28C8-4B5F-BE10-E5643EF80A35}">
      <dgm:prSet/>
      <dgm:spPr/>
      <dgm:t>
        <a:bodyPr/>
        <a:lstStyle/>
        <a:p>
          <a:endParaRPr lang="es-MX"/>
        </a:p>
      </dgm:t>
    </dgm:pt>
    <dgm:pt modelId="{D2E7388D-B47D-4F73-87E7-61C16323DA4A}">
      <dgm:prSet phldrT="[Texto]" custT="1"/>
      <dgm:spPr/>
      <dgm:t>
        <a:bodyPr/>
        <a:lstStyle/>
        <a:p>
          <a:r>
            <a:rPr lang="es-MX" sz="1200" dirty="0" smtClean="0"/>
            <a:t>Transferible a GASTOS al termino de la obra</a:t>
          </a:r>
          <a:endParaRPr lang="es-MX" sz="1200" dirty="0"/>
        </a:p>
      </dgm:t>
    </dgm:pt>
    <dgm:pt modelId="{A0E9447D-1CAF-4B8A-9334-83D5BDA88ABA}" type="parTrans" cxnId="{31399053-DB2A-4B9C-BB23-F3BEA6B06430}">
      <dgm:prSet/>
      <dgm:spPr/>
      <dgm:t>
        <a:bodyPr/>
        <a:lstStyle/>
        <a:p>
          <a:endParaRPr lang="es-MX"/>
        </a:p>
      </dgm:t>
    </dgm:pt>
    <dgm:pt modelId="{C104FF00-AFD4-4FF0-A45D-E9D376F784A5}" type="sibTrans" cxnId="{31399053-DB2A-4B9C-BB23-F3BEA6B06430}">
      <dgm:prSet/>
      <dgm:spPr/>
      <dgm:t>
        <a:bodyPr/>
        <a:lstStyle/>
        <a:p>
          <a:endParaRPr lang="es-MX"/>
        </a:p>
      </dgm:t>
    </dgm:pt>
    <dgm:pt modelId="{0BC24D8B-DBF6-4208-A574-A9CFAA6BBE54}">
      <dgm:prSet phldrT="[Texto]" custT="1"/>
      <dgm:spPr/>
      <dgm:t>
        <a:bodyPr/>
        <a:lstStyle/>
        <a:p>
          <a:r>
            <a:rPr lang="es-MX" sz="1100" dirty="0" smtClean="0"/>
            <a:t>Registro en Activo NO circulante hasta su aprobación de entrega</a:t>
          </a:r>
          <a:endParaRPr lang="es-MX" sz="1100" dirty="0"/>
        </a:p>
      </dgm:t>
    </dgm:pt>
    <dgm:pt modelId="{E3F1B104-A117-4A9F-BAC0-F105B0F7410C}" type="parTrans" cxnId="{472C612A-852B-4656-BC2B-5B7B91B55871}">
      <dgm:prSet/>
      <dgm:spPr/>
      <dgm:t>
        <a:bodyPr/>
        <a:lstStyle/>
        <a:p>
          <a:endParaRPr lang="es-MX"/>
        </a:p>
      </dgm:t>
    </dgm:pt>
    <dgm:pt modelId="{2CF3D24D-05E8-4355-9D79-AA8C188D01E3}" type="sibTrans" cxnId="{472C612A-852B-4656-BC2B-5B7B91B55871}">
      <dgm:prSet/>
      <dgm:spPr/>
      <dgm:t>
        <a:bodyPr/>
        <a:lstStyle/>
        <a:p>
          <a:endParaRPr lang="es-MX"/>
        </a:p>
      </dgm:t>
    </dgm:pt>
    <dgm:pt modelId="{2A0EF2D5-570C-440C-84C2-5B6947A091C3}">
      <dgm:prSet phldrT="[Texto]" custT="1">
        <dgm:style>
          <a:lnRef idx="0">
            <a:schemeClr val="accent1"/>
          </a:lnRef>
          <a:fillRef idx="3">
            <a:schemeClr val="accent1"/>
          </a:fillRef>
          <a:effectRef idx="3">
            <a:schemeClr val="accent1"/>
          </a:effectRef>
          <a:fontRef idx="minor">
            <a:schemeClr val="lt1"/>
          </a:fontRef>
        </dgm:style>
      </dgm:prSet>
      <dgm:spPr/>
      <dgm:t>
        <a:bodyPr/>
        <a:lstStyle/>
        <a:p>
          <a:r>
            <a:rPr lang="es-MX" sz="1200" b="1" dirty="0" smtClean="0">
              <a:effectLst>
                <a:outerShdw blurRad="38100" dist="38100" dir="2700000" algn="tl">
                  <a:srgbClr val="000000">
                    <a:alpha val="43137"/>
                  </a:srgbClr>
                </a:outerShdw>
              </a:effectLst>
            </a:rPr>
            <a:t>Infraestructura</a:t>
          </a:r>
          <a:endParaRPr lang="es-MX" sz="1200" b="1" dirty="0">
            <a:effectLst>
              <a:outerShdw blurRad="38100" dist="38100" dir="2700000" algn="tl">
                <a:srgbClr val="000000">
                  <a:alpha val="43137"/>
                </a:srgbClr>
              </a:outerShdw>
            </a:effectLst>
          </a:endParaRPr>
        </a:p>
      </dgm:t>
    </dgm:pt>
    <dgm:pt modelId="{D3A44B7D-A609-4EFB-8775-AF4EC8DAE597}" type="parTrans" cxnId="{56390437-C788-4EC8-9898-7D8F97E66AF7}">
      <dgm:prSet/>
      <dgm:spPr/>
      <dgm:t>
        <a:bodyPr/>
        <a:lstStyle/>
        <a:p>
          <a:endParaRPr lang="es-MX" dirty="0"/>
        </a:p>
      </dgm:t>
    </dgm:pt>
    <dgm:pt modelId="{6BD9620B-1F61-4FCF-9D8E-E20F7C0D3B37}" type="sibTrans" cxnId="{56390437-C788-4EC8-9898-7D8F97E66AF7}">
      <dgm:prSet/>
      <dgm:spPr/>
      <dgm:t>
        <a:bodyPr/>
        <a:lstStyle/>
        <a:p>
          <a:endParaRPr lang="es-MX"/>
        </a:p>
      </dgm:t>
    </dgm:pt>
    <dgm:pt modelId="{7430C2CA-E118-4C7B-9A47-3401E3323BCF}">
      <dgm:prSet phldrT="[Texto]" custT="1"/>
      <dgm:spPr/>
      <dgm:t>
        <a:bodyPr/>
        <a:lstStyle/>
        <a:p>
          <a:r>
            <a:rPr lang="es-MX" sz="1200" dirty="0" smtClean="0"/>
            <a:t>Afectación a Ejercicios Anteriores</a:t>
          </a:r>
          <a:endParaRPr lang="es-MX" sz="1200" dirty="0"/>
        </a:p>
      </dgm:t>
    </dgm:pt>
    <dgm:pt modelId="{5D48BB38-99F4-424A-865B-6A6F23F7090A}" type="parTrans" cxnId="{3902F1F7-27C5-4FAE-A3E0-B95AFFDA951F}">
      <dgm:prSet/>
      <dgm:spPr/>
      <dgm:t>
        <a:bodyPr/>
        <a:lstStyle/>
        <a:p>
          <a:endParaRPr lang="es-MX"/>
        </a:p>
      </dgm:t>
    </dgm:pt>
    <dgm:pt modelId="{F9FCFD2F-1C74-41F9-9AD5-16DA895CE144}" type="sibTrans" cxnId="{3902F1F7-27C5-4FAE-A3E0-B95AFFDA951F}">
      <dgm:prSet/>
      <dgm:spPr/>
      <dgm:t>
        <a:bodyPr/>
        <a:lstStyle/>
        <a:p>
          <a:endParaRPr lang="es-MX"/>
        </a:p>
      </dgm:t>
    </dgm:pt>
    <dgm:pt modelId="{9049CFBF-70F3-42E2-9B92-05FCDBABD4DC}">
      <dgm:prSet phldrT="[Texto]" custT="1"/>
      <dgm:spPr/>
      <dgm:t>
        <a:bodyPr/>
        <a:lstStyle/>
        <a:p>
          <a:r>
            <a:rPr lang="es-MX" sz="1100" dirty="0" smtClean="0"/>
            <a:t>Afectación a Ejercicios Anteriores</a:t>
          </a:r>
          <a:endParaRPr lang="es-MX" sz="1100" dirty="0"/>
        </a:p>
      </dgm:t>
    </dgm:pt>
    <dgm:pt modelId="{065A3BBA-006F-48E3-9BAA-7FF03F3FACBB}" type="parTrans" cxnId="{33E5E0FF-D125-414D-B660-F3991B1C586F}">
      <dgm:prSet/>
      <dgm:spPr/>
      <dgm:t>
        <a:bodyPr/>
        <a:lstStyle/>
        <a:p>
          <a:endParaRPr lang="es-MX"/>
        </a:p>
      </dgm:t>
    </dgm:pt>
    <dgm:pt modelId="{FF455C77-86BA-4C71-8E8F-FDB63F6741B8}" type="sibTrans" cxnId="{33E5E0FF-D125-414D-B660-F3991B1C586F}">
      <dgm:prSet/>
      <dgm:spPr/>
      <dgm:t>
        <a:bodyPr/>
        <a:lstStyle/>
        <a:p>
          <a:endParaRPr lang="es-MX"/>
        </a:p>
      </dgm:t>
    </dgm:pt>
    <dgm:pt modelId="{06FCF26D-76E7-49BC-8B5A-D70B1CC17946}" type="pres">
      <dgm:prSet presAssocID="{EEF469CF-4172-4514-95DE-EADB60537693}" presName="composite" presStyleCnt="0">
        <dgm:presLayoutVars>
          <dgm:chMax val="5"/>
          <dgm:dir/>
          <dgm:animLvl val="ctr"/>
          <dgm:resizeHandles val="exact"/>
        </dgm:presLayoutVars>
      </dgm:prSet>
      <dgm:spPr/>
      <dgm:t>
        <a:bodyPr/>
        <a:lstStyle/>
        <a:p>
          <a:endParaRPr lang="es-MX"/>
        </a:p>
      </dgm:t>
    </dgm:pt>
    <dgm:pt modelId="{3B67B8DD-4768-4E4E-9225-2A52E0206084}" type="pres">
      <dgm:prSet presAssocID="{EEF469CF-4172-4514-95DE-EADB60537693}" presName="cycle" presStyleCnt="0"/>
      <dgm:spPr/>
    </dgm:pt>
    <dgm:pt modelId="{113A6274-2F62-43E0-8577-D3D958853135}" type="pres">
      <dgm:prSet presAssocID="{EEF469CF-4172-4514-95DE-EADB60537693}" presName="centerShape" presStyleCnt="0"/>
      <dgm:spPr/>
    </dgm:pt>
    <dgm:pt modelId="{770D05CE-311D-4B8F-85DA-D9466028ED49}" type="pres">
      <dgm:prSet presAssocID="{EEF469CF-4172-4514-95DE-EADB60537693}" presName="connSite" presStyleLbl="node1" presStyleIdx="0" presStyleCnt="5"/>
      <dgm:spPr/>
    </dgm:pt>
    <dgm:pt modelId="{E1DAB8B1-DF04-4BB3-9569-D150B33D8B40}" type="pres">
      <dgm:prSet presAssocID="{EEF469CF-4172-4514-95DE-EADB60537693}" presName="visible" presStyleLbl="node1" presStyleIdx="0" presStyleCnt="5" custLinFactNeighborX="-103" custLinFactNeighborY="-27">
        <dgm:style>
          <a:lnRef idx="1">
            <a:schemeClr val="accent3"/>
          </a:lnRef>
          <a:fillRef idx="3">
            <a:schemeClr val="accent3"/>
          </a:fillRef>
          <a:effectRef idx="2">
            <a:schemeClr val="accent3"/>
          </a:effectRef>
          <a:fontRef idx="minor">
            <a:schemeClr val="lt1"/>
          </a:fontRef>
        </dgm:style>
      </dgm:prSe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pt>
    <dgm:pt modelId="{195AF96B-CAE6-4BDF-854A-6946BEF9309A}" type="pres">
      <dgm:prSet presAssocID="{127190C1-B609-4C76-8202-37EDC94126B5}" presName="Name25" presStyleLbl="parChTrans1D1" presStyleIdx="0" presStyleCnt="4"/>
      <dgm:spPr/>
      <dgm:t>
        <a:bodyPr/>
        <a:lstStyle/>
        <a:p>
          <a:endParaRPr lang="es-MX"/>
        </a:p>
      </dgm:t>
    </dgm:pt>
    <dgm:pt modelId="{920AB0C5-3A18-45C7-92A7-05035D915FB5}" type="pres">
      <dgm:prSet presAssocID="{1D9705FD-3620-4688-91C6-EB1499851517}" presName="node" presStyleCnt="0"/>
      <dgm:spPr/>
    </dgm:pt>
    <dgm:pt modelId="{58F85984-1F0D-41FC-9348-CED843C6938C}" type="pres">
      <dgm:prSet presAssocID="{1D9705FD-3620-4688-91C6-EB1499851517}" presName="parentNode" presStyleLbl="node1" presStyleIdx="1" presStyleCnt="5" custScaleX="110815" custLinFactNeighborX="97076" custLinFactNeighborY="6800">
        <dgm:presLayoutVars>
          <dgm:chMax val="1"/>
          <dgm:bulletEnabled val="1"/>
        </dgm:presLayoutVars>
      </dgm:prSet>
      <dgm:spPr/>
      <dgm:t>
        <a:bodyPr/>
        <a:lstStyle/>
        <a:p>
          <a:endParaRPr lang="es-MX"/>
        </a:p>
      </dgm:t>
    </dgm:pt>
    <dgm:pt modelId="{23E88861-6321-42D1-B368-AAEBA30F43C8}" type="pres">
      <dgm:prSet presAssocID="{1D9705FD-3620-4688-91C6-EB1499851517}" presName="childNode" presStyleLbl="revTx" presStyleIdx="0" presStyleCnt="3">
        <dgm:presLayoutVars>
          <dgm:bulletEnabled val="1"/>
        </dgm:presLayoutVars>
      </dgm:prSet>
      <dgm:spPr/>
      <dgm:t>
        <a:bodyPr/>
        <a:lstStyle/>
        <a:p>
          <a:endParaRPr lang="es-MX"/>
        </a:p>
      </dgm:t>
    </dgm:pt>
    <dgm:pt modelId="{3B57A306-BF66-41B6-80D7-B5F43EAADFE4}" type="pres">
      <dgm:prSet presAssocID="{35B09012-EB14-42D8-AF35-48D2E64B0BB1}" presName="Name25" presStyleLbl="parChTrans1D1" presStyleIdx="1" presStyleCnt="4"/>
      <dgm:spPr/>
      <dgm:t>
        <a:bodyPr/>
        <a:lstStyle/>
        <a:p>
          <a:endParaRPr lang="es-MX"/>
        </a:p>
      </dgm:t>
    </dgm:pt>
    <dgm:pt modelId="{E8A32479-3BB3-428C-B14A-0C0BF6D2268E}" type="pres">
      <dgm:prSet presAssocID="{7094DBEA-E907-405D-86DC-F9A2F6A8DF6D}" presName="node" presStyleCnt="0"/>
      <dgm:spPr/>
    </dgm:pt>
    <dgm:pt modelId="{6D17E2B0-88E6-4FDD-9255-B294A67D417F}" type="pres">
      <dgm:prSet presAssocID="{7094DBEA-E907-405D-86DC-F9A2F6A8DF6D}" presName="parentNode" presStyleLbl="node1" presStyleIdx="2" presStyleCnt="5" custLinFactNeighborX="21130" custLinFactNeighborY="2978">
        <dgm:presLayoutVars>
          <dgm:chMax val="1"/>
          <dgm:bulletEnabled val="1"/>
        </dgm:presLayoutVars>
      </dgm:prSet>
      <dgm:spPr/>
      <dgm:t>
        <a:bodyPr/>
        <a:lstStyle/>
        <a:p>
          <a:endParaRPr lang="es-MX"/>
        </a:p>
      </dgm:t>
    </dgm:pt>
    <dgm:pt modelId="{91B30287-DEF9-402C-91B6-4FED38E22BBD}" type="pres">
      <dgm:prSet presAssocID="{7094DBEA-E907-405D-86DC-F9A2F6A8DF6D}" presName="childNode" presStyleLbl="revTx" presStyleIdx="1" presStyleCnt="3">
        <dgm:presLayoutVars>
          <dgm:bulletEnabled val="1"/>
        </dgm:presLayoutVars>
      </dgm:prSet>
      <dgm:spPr/>
      <dgm:t>
        <a:bodyPr/>
        <a:lstStyle/>
        <a:p>
          <a:endParaRPr lang="es-MX"/>
        </a:p>
      </dgm:t>
    </dgm:pt>
    <dgm:pt modelId="{47EC2468-F8A3-463C-B506-DFBF73D06B5A}" type="pres">
      <dgm:prSet presAssocID="{FE1F0AC9-69FA-47EE-BB87-62199AC390D5}" presName="Name25" presStyleLbl="parChTrans1D1" presStyleIdx="2" presStyleCnt="4"/>
      <dgm:spPr/>
      <dgm:t>
        <a:bodyPr/>
        <a:lstStyle/>
        <a:p>
          <a:endParaRPr lang="es-MX"/>
        </a:p>
      </dgm:t>
    </dgm:pt>
    <dgm:pt modelId="{EE910396-42DB-44C3-BC07-0D54022F637C}" type="pres">
      <dgm:prSet presAssocID="{DC0EDD83-D779-4113-9CFA-5FEF500FDF38}" presName="node" presStyleCnt="0"/>
      <dgm:spPr/>
    </dgm:pt>
    <dgm:pt modelId="{CF1C50FF-205F-4ED9-97B4-C6D9EC5FD935}" type="pres">
      <dgm:prSet presAssocID="{DC0EDD83-D779-4113-9CFA-5FEF500FDF38}" presName="parentNode" presStyleLbl="node1" presStyleIdx="3" presStyleCnt="5" custLinFactNeighborX="39193" custLinFactNeighborY="15215">
        <dgm:presLayoutVars>
          <dgm:chMax val="1"/>
          <dgm:bulletEnabled val="1"/>
        </dgm:presLayoutVars>
      </dgm:prSet>
      <dgm:spPr/>
      <dgm:t>
        <a:bodyPr/>
        <a:lstStyle/>
        <a:p>
          <a:endParaRPr lang="es-MX"/>
        </a:p>
      </dgm:t>
    </dgm:pt>
    <dgm:pt modelId="{BA25DA81-12B7-42B8-980F-2834DF314F5C}" type="pres">
      <dgm:prSet presAssocID="{DC0EDD83-D779-4113-9CFA-5FEF500FDF38}" presName="childNode" presStyleLbl="revTx" presStyleIdx="2" presStyleCnt="3">
        <dgm:presLayoutVars>
          <dgm:bulletEnabled val="1"/>
        </dgm:presLayoutVars>
      </dgm:prSet>
      <dgm:spPr/>
      <dgm:t>
        <a:bodyPr/>
        <a:lstStyle/>
        <a:p>
          <a:endParaRPr lang="es-MX"/>
        </a:p>
      </dgm:t>
    </dgm:pt>
    <dgm:pt modelId="{06817A5C-0407-4E1A-BF00-5457C28C3725}" type="pres">
      <dgm:prSet presAssocID="{D3A44B7D-A609-4EFB-8775-AF4EC8DAE597}" presName="Name25" presStyleLbl="parChTrans1D1" presStyleIdx="3" presStyleCnt="4"/>
      <dgm:spPr/>
      <dgm:t>
        <a:bodyPr/>
        <a:lstStyle/>
        <a:p>
          <a:endParaRPr lang="es-MX"/>
        </a:p>
      </dgm:t>
    </dgm:pt>
    <dgm:pt modelId="{210C984A-4546-43DB-A8AA-7D45BF30C2B6}" type="pres">
      <dgm:prSet presAssocID="{2A0EF2D5-570C-440C-84C2-5B6947A091C3}" presName="node" presStyleCnt="0"/>
      <dgm:spPr/>
    </dgm:pt>
    <dgm:pt modelId="{D2FCF7EA-DF4E-4DB2-B565-8F89A91DD16C}" type="pres">
      <dgm:prSet presAssocID="{2A0EF2D5-570C-440C-84C2-5B6947A091C3}" presName="parentNode" presStyleLbl="node1" presStyleIdx="4" presStyleCnt="5" custScaleX="117386" custScaleY="104460" custLinFactNeighborX="-39220" custLinFactNeighborY="60944">
        <dgm:presLayoutVars>
          <dgm:chMax val="1"/>
          <dgm:bulletEnabled val="1"/>
        </dgm:presLayoutVars>
      </dgm:prSet>
      <dgm:spPr/>
      <dgm:t>
        <a:bodyPr/>
        <a:lstStyle/>
        <a:p>
          <a:endParaRPr lang="es-MX"/>
        </a:p>
      </dgm:t>
    </dgm:pt>
    <dgm:pt modelId="{C5BFEAC8-991A-42EA-807D-3C4359671C81}" type="pres">
      <dgm:prSet presAssocID="{2A0EF2D5-570C-440C-84C2-5B6947A091C3}" presName="childNode" presStyleLbl="revTx" presStyleIdx="2" presStyleCnt="3">
        <dgm:presLayoutVars>
          <dgm:bulletEnabled val="1"/>
        </dgm:presLayoutVars>
      </dgm:prSet>
      <dgm:spPr/>
    </dgm:pt>
  </dgm:ptLst>
  <dgm:cxnLst>
    <dgm:cxn modelId="{AFF806E0-BBAF-46A9-8E07-41CC314DC1BB}" type="presOf" srcId="{61499613-4C84-4794-874D-55432C994C0A}" destId="{BA25DA81-12B7-42B8-980F-2834DF314F5C}" srcOrd="0" destOrd="2" presId="urn:microsoft.com/office/officeart/2005/8/layout/radial2"/>
    <dgm:cxn modelId="{472C612A-852B-4656-BC2B-5B7B91B55871}" srcId="{DC0EDD83-D779-4113-9CFA-5FEF500FDF38}" destId="{0BC24D8B-DBF6-4208-A574-A9CFAA6BBE54}" srcOrd="1" destOrd="0" parTransId="{E3F1B104-A117-4A9F-BAC0-F105B0F7410C}" sibTransId="{2CF3D24D-05E8-4355-9D79-AA8C188D01E3}"/>
    <dgm:cxn modelId="{56EEB5F3-8062-4B8B-83C0-51E6AF05A3F6}" type="presOf" srcId="{0BC24D8B-DBF6-4208-A574-A9CFAA6BBE54}" destId="{BA25DA81-12B7-42B8-980F-2834DF314F5C}" srcOrd="0" destOrd="1" presId="urn:microsoft.com/office/officeart/2005/8/layout/radial2"/>
    <dgm:cxn modelId="{33E5E0FF-D125-414D-B660-F3991B1C586F}" srcId="{DC0EDD83-D779-4113-9CFA-5FEF500FDF38}" destId="{9049CFBF-70F3-42E2-9B92-05FCDBABD4DC}" srcOrd="3" destOrd="0" parTransId="{065A3BBA-006F-48E3-9BAA-7FF03F3FACBB}" sibTransId="{FF455C77-86BA-4C71-8E8F-FDB63F6741B8}"/>
    <dgm:cxn modelId="{A50649A9-4D87-4FC9-96E6-DD16556847A3}" type="presOf" srcId="{FE1F0AC9-69FA-47EE-BB87-62199AC390D5}" destId="{47EC2468-F8A3-463C-B506-DFBF73D06B5A}" srcOrd="0" destOrd="0" presId="urn:microsoft.com/office/officeart/2005/8/layout/radial2"/>
    <dgm:cxn modelId="{FE3C5FD1-15FA-4AB1-A602-B628BB8BF742}" type="presOf" srcId="{1D9705FD-3620-4688-91C6-EB1499851517}" destId="{58F85984-1F0D-41FC-9348-CED843C6938C}" srcOrd="0" destOrd="0" presId="urn:microsoft.com/office/officeart/2005/8/layout/radial2"/>
    <dgm:cxn modelId="{2D360A79-5C2C-415F-BEDF-5948EE0B3224}" srcId="{1D9705FD-3620-4688-91C6-EB1499851517}" destId="{2139272C-DFD8-47AD-AD61-39E87545A39F}" srcOrd="1" destOrd="0" parTransId="{3A597F19-9F73-456E-8E80-4A2095998D3B}" sibTransId="{FA426639-D95F-464E-AB19-B440349076DE}"/>
    <dgm:cxn modelId="{C5359B95-1B17-44A4-BC73-8EC131A5AE77}" srcId="{EEF469CF-4172-4514-95DE-EADB60537693}" destId="{1D9705FD-3620-4688-91C6-EB1499851517}" srcOrd="0" destOrd="0" parTransId="{127190C1-B609-4C76-8202-37EDC94126B5}" sibTransId="{1F27E3BB-B25E-4D52-AF77-2536BE5022FC}"/>
    <dgm:cxn modelId="{3902F1F7-27C5-4FAE-A3E0-B95AFFDA951F}" srcId="{7094DBEA-E907-405D-86DC-F9A2F6A8DF6D}" destId="{7430C2CA-E118-4C7B-9A47-3401E3323BCF}" srcOrd="2" destOrd="0" parTransId="{5D48BB38-99F4-424A-865B-6A6F23F7090A}" sibTransId="{F9FCFD2F-1C74-41F9-9AD5-16DA895CE144}"/>
    <dgm:cxn modelId="{68DBB3B9-B65E-4280-81FE-88549BC10A9A}" type="presOf" srcId="{D600CB37-2696-46F0-A496-0C15F22AAFE3}" destId="{23E88861-6321-42D1-B368-AAEBA30F43C8}" srcOrd="0" destOrd="0" presId="urn:microsoft.com/office/officeart/2005/8/layout/radial2"/>
    <dgm:cxn modelId="{80F1A383-739C-4B7B-A078-81ED7D79E17C}" type="presOf" srcId="{2A0EF2D5-570C-440C-84C2-5B6947A091C3}" destId="{D2FCF7EA-DF4E-4DB2-B565-8F89A91DD16C}" srcOrd="0" destOrd="0" presId="urn:microsoft.com/office/officeart/2005/8/layout/radial2"/>
    <dgm:cxn modelId="{D3D583DB-AEEC-4A59-8E24-78A7BB1DFAAB}" type="presOf" srcId="{35B09012-EB14-42D8-AF35-48D2E64B0BB1}" destId="{3B57A306-BF66-41B6-80D7-B5F43EAADFE4}" srcOrd="0" destOrd="0" presId="urn:microsoft.com/office/officeart/2005/8/layout/radial2"/>
    <dgm:cxn modelId="{9702EC86-A902-4DCA-9755-DB811C056233}" type="presOf" srcId="{2139272C-DFD8-47AD-AD61-39E87545A39F}" destId="{23E88861-6321-42D1-B368-AAEBA30F43C8}" srcOrd="0" destOrd="1" presId="urn:microsoft.com/office/officeart/2005/8/layout/radial2"/>
    <dgm:cxn modelId="{67A98CB8-F3C6-4BDC-BED7-F36573E05B7E}" type="presOf" srcId="{127190C1-B609-4C76-8202-37EDC94126B5}" destId="{195AF96B-CAE6-4BDF-854A-6946BEF9309A}" srcOrd="0" destOrd="0" presId="urn:microsoft.com/office/officeart/2005/8/layout/radial2"/>
    <dgm:cxn modelId="{E4227663-8E25-4E9E-924D-2C3244C8E1D1}" type="presOf" srcId="{D3A44B7D-A609-4EFB-8775-AF4EC8DAE597}" destId="{06817A5C-0407-4E1A-BF00-5457C28C3725}" srcOrd="0" destOrd="0" presId="urn:microsoft.com/office/officeart/2005/8/layout/radial2"/>
    <dgm:cxn modelId="{D0D1CA27-D581-4F60-91E0-D645544591B7}" srcId="{EEF469CF-4172-4514-95DE-EADB60537693}" destId="{7094DBEA-E907-405D-86DC-F9A2F6A8DF6D}" srcOrd="1" destOrd="0" parTransId="{35B09012-EB14-42D8-AF35-48D2E64B0BB1}" sibTransId="{DA8FEDDC-A5A2-46D5-AC75-8B193263ED6B}"/>
    <dgm:cxn modelId="{461F9AD8-FC26-42DF-8220-68A118B542D8}" type="presOf" srcId="{EEF469CF-4172-4514-95DE-EADB60537693}" destId="{06FCF26D-76E7-49BC-8B5A-D70B1CC17946}" srcOrd="0" destOrd="0" presId="urn:microsoft.com/office/officeart/2005/8/layout/radial2"/>
    <dgm:cxn modelId="{B9CF1B4C-FB5A-4A44-93CF-049225413DB5}" srcId="{EEF469CF-4172-4514-95DE-EADB60537693}" destId="{DC0EDD83-D779-4113-9CFA-5FEF500FDF38}" srcOrd="2" destOrd="0" parTransId="{FE1F0AC9-69FA-47EE-BB87-62199AC390D5}" sibTransId="{55160E74-BE44-4A97-97A3-C4C8FE82A598}"/>
    <dgm:cxn modelId="{705E638B-9502-4E84-B73F-A9DFAD537CDE}" srcId="{7094DBEA-E907-405D-86DC-F9A2F6A8DF6D}" destId="{C4033909-2BA4-47D1-9F6F-4935BC328769}" srcOrd="0" destOrd="0" parTransId="{01D8CDAF-7D61-4C50-BCB1-D095BBF4C11F}" sibTransId="{7D0338C3-D853-46BD-AB5F-1799BA50442B}"/>
    <dgm:cxn modelId="{374A2144-D1E9-48E8-9632-0B335C3FA6FE}" type="presOf" srcId="{7430C2CA-E118-4C7B-9A47-3401E3323BCF}" destId="{91B30287-DEF9-402C-91B6-4FED38E22BBD}" srcOrd="0" destOrd="2" presId="urn:microsoft.com/office/officeart/2005/8/layout/radial2"/>
    <dgm:cxn modelId="{31399053-DB2A-4B9C-BB23-F3BEA6B06430}" srcId="{7094DBEA-E907-405D-86DC-F9A2F6A8DF6D}" destId="{D2E7388D-B47D-4F73-87E7-61C16323DA4A}" srcOrd="1" destOrd="0" parTransId="{A0E9447D-1CAF-4B8A-9334-83D5BDA88ABA}" sibTransId="{C104FF00-AFD4-4FF0-A45D-E9D376F784A5}"/>
    <dgm:cxn modelId="{802518A7-7CB3-4DBF-9D62-171ED9625A62}" srcId="{DC0EDD83-D779-4113-9CFA-5FEF500FDF38}" destId="{0CEE4904-B8A6-4470-AD9A-B3C3710B44D7}" srcOrd="0" destOrd="0" parTransId="{F84D1776-5EF3-4F7C-B389-06D31F2EBF25}" sibTransId="{834006B3-9C0C-46E6-8DCB-BA4F527D62E8}"/>
    <dgm:cxn modelId="{56390437-C788-4EC8-9898-7D8F97E66AF7}" srcId="{EEF469CF-4172-4514-95DE-EADB60537693}" destId="{2A0EF2D5-570C-440C-84C2-5B6947A091C3}" srcOrd="3" destOrd="0" parTransId="{D3A44B7D-A609-4EFB-8775-AF4EC8DAE597}" sibTransId="{6BD9620B-1F61-4FCF-9D8E-E20F7C0D3B37}"/>
    <dgm:cxn modelId="{8E6E8FC2-63B0-4C54-85E5-E4D99F5EAF8F}" type="presOf" srcId="{9049CFBF-70F3-42E2-9B92-05FCDBABD4DC}" destId="{BA25DA81-12B7-42B8-980F-2834DF314F5C}" srcOrd="0" destOrd="3" presId="urn:microsoft.com/office/officeart/2005/8/layout/radial2"/>
    <dgm:cxn modelId="{A3DF18F1-3415-4E46-A1A7-F4245426B1BD}" type="presOf" srcId="{0CEE4904-B8A6-4470-AD9A-B3C3710B44D7}" destId="{BA25DA81-12B7-42B8-980F-2834DF314F5C}" srcOrd="0" destOrd="0" presId="urn:microsoft.com/office/officeart/2005/8/layout/radial2"/>
    <dgm:cxn modelId="{398F3221-0251-4241-AAC1-658A01D6AC22}" type="presOf" srcId="{DC0EDD83-D779-4113-9CFA-5FEF500FDF38}" destId="{CF1C50FF-205F-4ED9-97B4-C6D9EC5FD935}" srcOrd="0" destOrd="0" presId="urn:microsoft.com/office/officeart/2005/8/layout/radial2"/>
    <dgm:cxn modelId="{0AD8DE0E-28C8-4B5F-BE10-E5643EF80A35}" srcId="{DC0EDD83-D779-4113-9CFA-5FEF500FDF38}" destId="{61499613-4C84-4794-874D-55432C994C0A}" srcOrd="2" destOrd="0" parTransId="{7ADA54E9-CB58-465F-9FD6-4D0FB2E0AA8C}" sibTransId="{A6EDC94B-8B7F-4421-9BDC-D12588A33A85}"/>
    <dgm:cxn modelId="{049F26D6-A5C2-477D-84D9-E701616B69F7}" srcId="{1D9705FD-3620-4688-91C6-EB1499851517}" destId="{D600CB37-2696-46F0-A496-0C15F22AAFE3}" srcOrd="0" destOrd="0" parTransId="{0D4388CC-74DF-41D5-A931-7DAFCE284665}" sibTransId="{874F0D4C-BF3F-4F35-B362-A9BAAF9689FB}"/>
    <dgm:cxn modelId="{FA57C363-3CB0-4224-9485-D31B846636EB}" type="presOf" srcId="{7094DBEA-E907-405D-86DC-F9A2F6A8DF6D}" destId="{6D17E2B0-88E6-4FDD-9255-B294A67D417F}" srcOrd="0" destOrd="0" presId="urn:microsoft.com/office/officeart/2005/8/layout/radial2"/>
    <dgm:cxn modelId="{7F5A44C6-4A7C-4621-942D-B55C50C2B190}" type="presOf" srcId="{D2E7388D-B47D-4F73-87E7-61C16323DA4A}" destId="{91B30287-DEF9-402C-91B6-4FED38E22BBD}" srcOrd="0" destOrd="1" presId="urn:microsoft.com/office/officeart/2005/8/layout/radial2"/>
    <dgm:cxn modelId="{1AEE8A7F-8554-4973-A962-6BC597AE438A}" type="presOf" srcId="{C4033909-2BA4-47D1-9F6F-4935BC328769}" destId="{91B30287-DEF9-402C-91B6-4FED38E22BBD}" srcOrd="0" destOrd="0" presId="urn:microsoft.com/office/officeart/2005/8/layout/radial2"/>
    <dgm:cxn modelId="{1DEE082C-50A0-41B5-8CC1-181E88DAE2AD}" type="presParOf" srcId="{06FCF26D-76E7-49BC-8B5A-D70B1CC17946}" destId="{3B67B8DD-4768-4E4E-9225-2A52E0206084}" srcOrd="0" destOrd="0" presId="urn:microsoft.com/office/officeart/2005/8/layout/radial2"/>
    <dgm:cxn modelId="{0CCA0CAC-7776-4D97-BF9C-9368990F37F5}" type="presParOf" srcId="{3B67B8DD-4768-4E4E-9225-2A52E0206084}" destId="{113A6274-2F62-43E0-8577-D3D958853135}" srcOrd="0" destOrd="0" presId="urn:microsoft.com/office/officeart/2005/8/layout/radial2"/>
    <dgm:cxn modelId="{DB27E1C0-6918-401C-A575-B8E7A3CD1EEE}" type="presParOf" srcId="{113A6274-2F62-43E0-8577-D3D958853135}" destId="{770D05CE-311D-4B8F-85DA-D9466028ED49}" srcOrd="0" destOrd="0" presId="urn:microsoft.com/office/officeart/2005/8/layout/radial2"/>
    <dgm:cxn modelId="{337A778F-DD26-4A73-B349-B20B01D77D16}" type="presParOf" srcId="{113A6274-2F62-43E0-8577-D3D958853135}" destId="{E1DAB8B1-DF04-4BB3-9569-D150B33D8B40}" srcOrd="1" destOrd="0" presId="urn:microsoft.com/office/officeart/2005/8/layout/radial2"/>
    <dgm:cxn modelId="{21D3D92B-EA47-45E1-BBEA-B1F60FBB566A}" type="presParOf" srcId="{3B67B8DD-4768-4E4E-9225-2A52E0206084}" destId="{195AF96B-CAE6-4BDF-854A-6946BEF9309A}" srcOrd="1" destOrd="0" presId="urn:microsoft.com/office/officeart/2005/8/layout/radial2"/>
    <dgm:cxn modelId="{2D547A7D-5CA6-41B2-8455-3B6E51577032}" type="presParOf" srcId="{3B67B8DD-4768-4E4E-9225-2A52E0206084}" destId="{920AB0C5-3A18-45C7-92A7-05035D915FB5}" srcOrd="2" destOrd="0" presId="urn:microsoft.com/office/officeart/2005/8/layout/radial2"/>
    <dgm:cxn modelId="{D9EB021A-7138-44BA-9526-81F12FE9D0B0}" type="presParOf" srcId="{920AB0C5-3A18-45C7-92A7-05035D915FB5}" destId="{58F85984-1F0D-41FC-9348-CED843C6938C}" srcOrd="0" destOrd="0" presId="urn:microsoft.com/office/officeart/2005/8/layout/radial2"/>
    <dgm:cxn modelId="{40E0AFB0-EF75-47DB-AC64-94E8EE0B5222}" type="presParOf" srcId="{920AB0C5-3A18-45C7-92A7-05035D915FB5}" destId="{23E88861-6321-42D1-B368-AAEBA30F43C8}" srcOrd="1" destOrd="0" presId="urn:microsoft.com/office/officeart/2005/8/layout/radial2"/>
    <dgm:cxn modelId="{681B1F14-F3DE-4733-8ECB-678D9CCEA70F}" type="presParOf" srcId="{3B67B8DD-4768-4E4E-9225-2A52E0206084}" destId="{3B57A306-BF66-41B6-80D7-B5F43EAADFE4}" srcOrd="3" destOrd="0" presId="urn:microsoft.com/office/officeart/2005/8/layout/radial2"/>
    <dgm:cxn modelId="{C76F02EE-B810-4941-96AB-A4914E65BF50}" type="presParOf" srcId="{3B67B8DD-4768-4E4E-9225-2A52E0206084}" destId="{E8A32479-3BB3-428C-B14A-0C0BF6D2268E}" srcOrd="4" destOrd="0" presId="urn:microsoft.com/office/officeart/2005/8/layout/radial2"/>
    <dgm:cxn modelId="{D3D70CE6-4258-45FC-A4FD-B2AD895EA977}" type="presParOf" srcId="{E8A32479-3BB3-428C-B14A-0C0BF6D2268E}" destId="{6D17E2B0-88E6-4FDD-9255-B294A67D417F}" srcOrd="0" destOrd="0" presId="urn:microsoft.com/office/officeart/2005/8/layout/radial2"/>
    <dgm:cxn modelId="{BE624970-BD4B-4CB8-B2AB-CFC96F5CC74E}" type="presParOf" srcId="{E8A32479-3BB3-428C-B14A-0C0BF6D2268E}" destId="{91B30287-DEF9-402C-91B6-4FED38E22BBD}" srcOrd="1" destOrd="0" presId="urn:microsoft.com/office/officeart/2005/8/layout/radial2"/>
    <dgm:cxn modelId="{1642A5DD-703D-4A01-BF4B-AF6EAC1756C1}" type="presParOf" srcId="{3B67B8DD-4768-4E4E-9225-2A52E0206084}" destId="{47EC2468-F8A3-463C-B506-DFBF73D06B5A}" srcOrd="5" destOrd="0" presId="urn:microsoft.com/office/officeart/2005/8/layout/radial2"/>
    <dgm:cxn modelId="{26A8FA5B-E4ED-466C-A72A-8DC70BCEC84E}" type="presParOf" srcId="{3B67B8DD-4768-4E4E-9225-2A52E0206084}" destId="{EE910396-42DB-44C3-BC07-0D54022F637C}" srcOrd="6" destOrd="0" presId="urn:microsoft.com/office/officeart/2005/8/layout/radial2"/>
    <dgm:cxn modelId="{10DD6F0C-7C0E-4F3E-ABB8-F3074AAE9FD1}" type="presParOf" srcId="{EE910396-42DB-44C3-BC07-0D54022F637C}" destId="{CF1C50FF-205F-4ED9-97B4-C6D9EC5FD935}" srcOrd="0" destOrd="0" presId="urn:microsoft.com/office/officeart/2005/8/layout/radial2"/>
    <dgm:cxn modelId="{D78F42D3-4579-4EA5-9863-0C2840C03250}" type="presParOf" srcId="{EE910396-42DB-44C3-BC07-0D54022F637C}" destId="{BA25DA81-12B7-42B8-980F-2834DF314F5C}" srcOrd="1" destOrd="0" presId="urn:microsoft.com/office/officeart/2005/8/layout/radial2"/>
    <dgm:cxn modelId="{9F3BC67E-59D4-4C9A-8E13-527029280A18}" type="presParOf" srcId="{3B67B8DD-4768-4E4E-9225-2A52E0206084}" destId="{06817A5C-0407-4E1A-BF00-5457C28C3725}" srcOrd="7" destOrd="0" presId="urn:microsoft.com/office/officeart/2005/8/layout/radial2"/>
    <dgm:cxn modelId="{457512AE-A9DE-48A1-8B2F-76DDB9411859}" type="presParOf" srcId="{3B67B8DD-4768-4E4E-9225-2A52E0206084}" destId="{210C984A-4546-43DB-A8AA-7D45BF30C2B6}" srcOrd="8" destOrd="0" presId="urn:microsoft.com/office/officeart/2005/8/layout/radial2"/>
    <dgm:cxn modelId="{4EA20463-7ABD-44AE-BDA2-D98995036DD6}" type="presParOf" srcId="{210C984A-4546-43DB-A8AA-7D45BF30C2B6}" destId="{D2FCF7EA-DF4E-4DB2-B565-8F89A91DD16C}" srcOrd="0" destOrd="0" presId="urn:microsoft.com/office/officeart/2005/8/layout/radial2"/>
    <dgm:cxn modelId="{8781BDAB-9C58-4CC1-B1D6-084DDE23CACF}" type="presParOf" srcId="{210C984A-4546-43DB-A8AA-7D45BF30C2B6}" destId="{C5BFEAC8-991A-42EA-807D-3C4359671C81}" srcOrd="1" destOrd="0" presId="urn:microsoft.com/office/officeart/2005/8/layout/radial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16DF2DB-FCC0-4391-8F18-F20DE33662E3}" type="doc">
      <dgm:prSet loTypeId="urn:microsoft.com/office/officeart/2005/8/layout/hList3" loCatId="list" qsTypeId="urn:microsoft.com/office/officeart/2005/8/quickstyle/3d4" qsCatId="3D" csTypeId="urn:microsoft.com/office/officeart/2005/8/colors/accent1_2" csCatId="accent1" phldr="1"/>
      <dgm:spPr/>
      <dgm:t>
        <a:bodyPr/>
        <a:lstStyle/>
        <a:p>
          <a:endParaRPr lang="es-MX"/>
        </a:p>
      </dgm:t>
    </dgm:pt>
    <dgm:pt modelId="{89801AF7-BBF2-41BC-A928-B4CCC7CE36A8}">
      <dgm:prSet phldrT="[Texto]" custT="1"/>
      <dgm:spPr>
        <a:solidFill>
          <a:schemeClr val="accent1">
            <a:lumMod val="75000"/>
          </a:schemeClr>
        </a:solidFill>
      </dgm:spPr>
      <dgm:t>
        <a:bodyPr/>
        <a:lstStyle/>
        <a:p>
          <a:pPr algn="ctr"/>
          <a:r>
            <a:rPr lang="es-MX" sz="2000" dirty="0" smtClean="0"/>
            <a:t>Bienes de Uso Común</a:t>
          </a:r>
        </a:p>
        <a:p>
          <a:pPr algn="ctr"/>
          <a:r>
            <a:rPr lang="es-MX" sz="2000" dirty="0" smtClean="0"/>
            <a:t>(Código Civil Federal)</a:t>
          </a:r>
        </a:p>
      </dgm:t>
    </dgm:pt>
    <dgm:pt modelId="{8D7AD367-3488-4183-B0AE-6D34970384BF}" type="parTrans" cxnId="{78596A0E-D1DE-4DA9-A491-5B1B754DCE1E}">
      <dgm:prSet/>
      <dgm:spPr/>
      <dgm:t>
        <a:bodyPr/>
        <a:lstStyle/>
        <a:p>
          <a:endParaRPr lang="es-MX"/>
        </a:p>
      </dgm:t>
    </dgm:pt>
    <dgm:pt modelId="{793A7599-F6D9-48CE-9CA0-F4066FB960A5}" type="sibTrans" cxnId="{78596A0E-D1DE-4DA9-A491-5B1B754DCE1E}">
      <dgm:prSet/>
      <dgm:spPr/>
      <dgm:t>
        <a:bodyPr/>
        <a:lstStyle/>
        <a:p>
          <a:endParaRPr lang="es-MX"/>
        </a:p>
      </dgm:t>
    </dgm:pt>
    <dgm:pt modelId="{59F3CCE5-2B53-420B-B250-2794682272E2}">
      <dgm:prSet phldrT="[Texto]" custT="1"/>
      <dgm:spPr>
        <a:solidFill>
          <a:schemeClr val="accent1">
            <a:lumMod val="75000"/>
          </a:schemeClr>
        </a:solidFill>
      </dgm:spPr>
      <dgm:t>
        <a:bodyPr/>
        <a:lstStyle/>
        <a:p>
          <a:pPr algn="ctr"/>
          <a:endParaRPr lang="es-MX" sz="1400" dirty="0" smtClean="0"/>
        </a:p>
      </dgm:t>
    </dgm:pt>
    <dgm:pt modelId="{91A2EB82-F9B9-4676-8BE0-B4CAC36D4E7F}" type="parTrans" cxnId="{A2446B83-6C1F-4A9E-9C4F-C22D41C98ED1}">
      <dgm:prSet/>
      <dgm:spPr/>
      <dgm:t>
        <a:bodyPr/>
        <a:lstStyle/>
        <a:p>
          <a:endParaRPr lang="es-MX"/>
        </a:p>
      </dgm:t>
    </dgm:pt>
    <dgm:pt modelId="{B700258B-0141-4A17-8E75-F9965F738E4A}" type="sibTrans" cxnId="{A2446B83-6C1F-4A9E-9C4F-C22D41C98ED1}">
      <dgm:prSet/>
      <dgm:spPr/>
      <dgm:t>
        <a:bodyPr/>
        <a:lstStyle/>
        <a:p>
          <a:endParaRPr lang="es-MX"/>
        </a:p>
      </dgm:t>
    </dgm:pt>
    <dgm:pt modelId="{E96DCE40-E99B-40E3-98FA-3198B866B434}">
      <dgm:prSet phldrT="[Texto]" custT="1"/>
      <dgm:spPr/>
      <dgm:t>
        <a:bodyPr/>
        <a:lstStyle/>
        <a:p>
          <a:endParaRPr lang="es-MX" sz="2400" dirty="0"/>
        </a:p>
      </dgm:t>
    </dgm:pt>
    <dgm:pt modelId="{B1A0F68B-A590-4F83-B963-599E3D7839AE}" type="sibTrans" cxnId="{4B67BEAC-5822-456E-B993-0F5D0EB1D8AD}">
      <dgm:prSet/>
      <dgm:spPr/>
      <dgm:t>
        <a:bodyPr/>
        <a:lstStyle/>
        <a:p>
          <a:endParaRPr lang="es-MX"/>
        </a:p>
      </dgm:t>
    </dgm:pt>
    <dgm:pt modelId="{BEAEFF66-99DB-4076-B521-2B16C61C002A}" type="parTrans" cxnId="{4B67BEAC-5822-456E-B993-0F5D0EB1D8AD}">
      <dgm:prSet/>
      <dgm:spPr/>
      <dgm:t>
        <a:bodyPr/>
        <a:lstStyle/>
        <a:p>
          <a:endParaRPr lang="es-MX"/>
        </a:p>
      </dgm:t>
    </dgm:pt>
    <dgm:pt modelId="{617AEF3A-11A4-4C67-995D-A5500A2B5365}" type="pres">
      <dgm:prSet presAssocID="{C16DF2DB-FCC0-4391-8F18-F20DE33662E3}" presName="composite" presStyleCnt="0">
        <dgm:presLayoutVars>
          <dgm:chMax val="1"/>
          <dgm:dir/>
          <dgm:resizeHandles val="exact"/>
        </dgm:presLayoutVars>
      </dgm:prSet>
      <dgm:spPr/>
      <dgm:t>
        <a:bodyPr/>
        <a:lstStyle/>
        <a:p>
          <a:endParaRPr lang="es-MX"/>
        </a:p>
      </dgm:t>
    </dgm:pt>
    <dgm:pt modelId="{83F2AA03-BF05-4660-B285-E8D5C9F24A98}" type="pres">
      <dgm:prSet presAssocID="{E96DCE40-E99B-40E3-98FA-3198B866B434}" presName="roof" presStyleLbl="dkBgShp" presStyleIdx="0" presStyleCnt="2" custScaleX="98483" custScaleY="3034" custLinFactNeighborY="-2426"/>
      <dgm:spPr/>
      <dgm:t>
        <a:bodyPr/>
        <a:lstStyle/>
        <a:p>
          <a:endParaRPr lang="es-MX"/>
        </a:p>
      </dgm:t>
    </dgm:pt>
    <dgm:pt modelId="{6137EF28-330A-43D7-BE60-884BE08F9570}" type="pres">
      <dgm:prSet presAssocID="{E96DCE40-E99B-40E3-98FA-3198B866B434}" presName="pillars" presStyleCnt="0"/>
      <dgm:spPr/>
      <dgm:t>
        <a:bodyPr/>
        <a:lstStyle/>
        <a:p>
          <a:endParaRPr lang="es-MX"/>
        </a:p>
      </dgm:t>
    </dgm:pt>
    <dgm:pt modelId="{EC6FA19F-55F0-4EF8-9171-9F68714833E7}" type="pres">
      <dgm:prSet presAssocID="{E96DCE40-E99B-40E3-98FA-3198B866B434}" presName="pillar1" presStyleLbl="node1" presStyleIdx="0" presStyleCnt="2" custScaleX="19742" custScaleY="96585">
        <dgm:presLayoutVars>
          <dgm:bulletEnabled val="1"/>
        </dgm:presLayoutVars>
      </dgm:prSet>
      <dgm:spPr/>
      <dgm:t>
        <a:bodyPr/>
        <a:lstStyle/>
        <a:p>
          <a:endParaRPr lang="es-MX"/>
        </a:p>
      </dgm:t>
    </dgm:pt>
    <dgm:pt modelId="{5CBCF688-79E1-4243-964F-5187DA032A31}" type="pres">
      <dgm:prSet presAssocID="{59F3CCE5-2B53-420B-B250-2794682272E2}" presName="pillarX" presStyleLbl="node1" presStyleIdx="1" presStyleCnt="2" custScaleX="75490" custScaleY="128869" custLinFactNeighborX="1879" custLinFactNeighborY="-1642">
        <dgm:presLayoutVars>
          <dgm:bulletEnabled val="1"/>
        </dgm:presLayoutVars>
      </dgm:prSet>
      <dgm:spPr/>
      <dgm:t>
        <a:bodyPr/>
        <a:lstStyle/>
        <a:p>
          <a:endParaRPr lang="es-MX"/>
        </a:p>
      </dgm:t>
    </dgm:pt>
    <dgm:pt modelId="{5EFDA68B-E90D-4AE4-AC91-FFCE5993494B}" type="pres">
      <dgm:prSet presAssocID="{E96DCE40-E99B-40E3-98FA-3198B866B434}" presName="base" presStyleLbl="dkBgShp" presStyleIdx="1" presStyleCnt="2" custFlipVert="1" custScaleY="12477" custLinFactY="1396" custLinFactNeighborY="100000"/>
      <dgm:spPr/>
      <dgm:t>
        <a:bodyPr/>
        <a:lstStyle/>
        <a:p>
          <a:endParaRPr lang="es-MX"/>
        </a:p>
      </dgm:t>
    </dgm:pt>
  </dgm:ptLst>
  <dgm:cxnLst>
    <dgm:cxn modelId="{C9D0B644-30A1-4FFE-932A-193804BD2EA8}" type="presOf" srcId="{59F3CCE5-2B53-420B-B250-2794682272E2}" destId="{5CBCF688-79E1-4243-964F-5187DA032A31}" srcOrd="0" destOrd="0" presId="urn:microsoft.com/office/officeart/2005/8/layout/hList3"/>
    <dgm:cxn modelId="{78596A0E-D1DE-4DA9-A491-5B1B754DCE1E}" srcId="{E96DCE40-E99B-40E3-98FA-3198B866B434}" destId="{89801AF7-BBF2-41BC-A928-B4CCC7CE36A8}" srcOrd="0" destOrd="0" parTransId="{8D7AD367-3488-4183-B0AE-6D34970384BF}" sibTransId="{793A7599-F6D9-48CE-9CA0-F4066FB960A5}"/>
    <dgm:cxn modelId="{16A95058-BA10-414B-9488-B6B8D12B9F62}" type="presOf" srcId="{E96DCE40-E99B-40E3-98FA-3198B866B434}" destId="{83F2AA03-BF05-4660-B285-E8D5C9F24A98}" srcOrd="0" destOrd="0" presId="urn:microsoft.com/office/officeart/2005/8/layout/hList3"/>
    <dgm:cxn modelId="{A2446B83-6C1F-4A9E-9C4F-C22D41C98ED1}" srcId="{E96DCE40-E99B-40E3-98FA-3198B866B434}" destId="{59F3CCE5-2B53-420B-B250-2794682272E2}" srcOrd="1" destOrd="0" parTransId="{91A2EB82-F9B9-4676-8BE0-B4CAC36D4E7F}" sibTransId="{B700258B-0141-4A17-8E75-F9965F738E4A}"/>
    <dgm:cxn modelId="{34A80B90-0584-43F8-B6EF-1FB9D1F1BE10}" type="presOf" srcId="{C16DF2DB-FCC0-4391-8F18-F20DE33662E3}" destId="{617AEF3A-11A4-4C67-995D-A5500A2B5365}" srcOrd="0" destOrd="0" presId="urn:microsoft.com/office/officeart/2005/8/layout/hList3"/>
    <dgm:cxn modelId="{B5ECEFAC-A463-4C30-8888-EC1D6F207CEE}" type="presOf" srcId="{89801AF7-BBF2-41BC-A928-B4CCC7CE36A8}" destId="{EC6FA19F-55F0-4EF8-9171-9F68714833E7}" srcOrd="0" destOrd="0" presId="urn:microsoft.com/office/officeart/2005/8/layout/hList3"/>
    <dgm:cxn modelId="{4B67BEAC-5822-456E-B993-0F5D0EB1D8AD}" srcId="{C16DF2DB-FCC0-4391-8F18-F20DE33662E3}" destId="{E96DCE40-E99B-40E3-98FA-3198B866B434}" srcOrd="0" destOrd="0" parTransId="{BEAEFF66-99DB-4076-B521-2B16C61C002A}" sibTransId="{B1A0F68B-A590-4F83-B963-599E3D7839AE}"/>
    <dgm:cxn modelId="{DD0C00D7-D0E0-4AB7-8FA3-C3BE61B14510}" type="presParOf" srcId="{617AEF3A-11A4-4C67-995D-A5500A2B5365}" destId="{83F2AA03-BF05-4660-B285-E8D5C9F24A98}" srcOrd="0" destOrd="0" presId="urn:microsoft.com/office/officeart/2005/8/layout/hList3"/>
    <dgm:cxn modelId="{3C24CA17-7DB6-470B-9D52-9D816ED4B7E1}" type="presParOf" srcId="{617AEF3A-11A4-4C67-995D-A5500A2B5365}" destId="{6137EF28-330A-43D7-BE60-884BE08F9570}" srcOrd="1" destOrd="0" presId="urn:microsoft.com/office/officeart/2005/8/layout/hList3"/>
    <dgm:cxn modelId="{1D312166-7340-4E27-A098-DB54DAB8A5D0}" type="presParOf" srcId="{6137EF28-330A-43D7-BE60-884BE08F9570}" destId="{EC6FA19F-55F0-4EF8-9171-9F68714833E7}" srcOrd="0" destOrd="0" presId="urn:microsoft.com/office/officeart/2005/8/layout/hList3"/>
    <dgm:cxn modelId="{3CA1CF6A-64B7-40A8-B269-D362D71FE34F}" type="presParOf" srcId="{6137EF28-330A-43D7-BE60-884BE08F9570}" destId="{5CBCF688-79E1-4243-964F-5187DA032A31}" srcOrd="1" destOrd="0" presId="urn:microsoft.com/office/officeart/2005/8/layout/hList3"/>
    <dgm:cxn modelId="{55AE6871-3E19-4B8D-A071-D3EFA41D1A8C}" type="presParOf" srcId="{617AEF3A-11A4-4C67-995D-A5500A2B5365}" destId="{5EFDA68B-E90D-4AE4-AC91-FFCE5993494B}" srcOrd="2" destOrd="0" presId="urn:microsoft.com/office/officeart/2005/8/layout/hLis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16DF2DB-FCC0-4391-8F18-F20DE33662E3}" type="doc">
      <dgm:prSet loTypeId="urn:microsoft.com/office/officeart/2005/8/layout/hList3" loCatId="list" qsTypeId="urn:microsoft.com/office/officeart/2005/8/quickstyle/3d4" qsCatId="3D" csTypeId="urn:microsoft.com/office/officeart/2005/8/colors/accent1_2" csCatId="accent1" phldr="1"/>
      <dgm:spPr/>
      <dgm:t>
        <a:bodyPr/>
        <a:lstStyle/>
        <a:p>
          <a:endParaRPr lang="es-MX"/>
        </a:p>
      </dgm:t>
    </dgm:pt>
    <dgm:pt modelId="{89801AF7-BBF2-41BC-A928-B4CCC7CE36A8}">
      <dgm:prSet phldrT="[Texto]" custT="1"/>
      <dgm:spPr>
        <a:solidFill>
          <a:schemeClr val="accent1">
            <a:lumMod val="75000"/>
          </a:schemeClr>
        </a:solidFill>
      </dgm:spPr>
      <dgm:t>
        <a:bodyPr/>
        <a:lstStyle/>
        <a:p>
          <a:pPr algn="ctr"/>
          <a:r>
            <a:rPr lang="es-MX" sz="2000" dirty="0" smtClean="0"/>
            <a:t>Bienes destinados a un Servicio  Público</a:t>
          </a:r>
        </a:p>
        <a:p>
          <a:pPr algn="ctr"/>
          <a:r>
            <a:rPr lang="es-MX" sz="2000" dirty="0" smtClean="0"/>
            <a:t>(Código Civil Federal)</a:t>
          </a:r>
        </a:p>
      </dgm:t>
    </dgm:pt>
    <dgm:pt modelId="{8D7AD367-3488-4183-B0AE-6D34970384BF}" type="parTrans" cxnId="{78596A0E-D1DE-4DA9-A491-5B1B754DCE1E}">
      <dgm:prSet/>
      <dgm:spPr/>
      <dgm:t>
        <a:bodyPr/>
        <a:lstStyle/>
        <a:p>
          <a:endParaRPr lang="es-MX"/>
        </a:p>
      </dgm:t>
    </dgm:pt>
    <dgm:pt modelId="{793A7599-F6D9-48CE-9CA0-F4066FB960A5}" type="sibTrans" cxnId="{78596A0E-D1DE-4DA9-A491-5B1B754DCE1E}">
      <dgm:prSet/>
      <dgm:spPr/>
      <dgm:t>
        <a:bodyPr/>
        <a:lstStyle/>
        <a:p>
          <a:endParaRPr lang="es-MX"/>
        </a:p>
      </dgm:t>
    </dgm:pt>
    <dgm:pt modelId="{59F3CCE5-2B53-420B-B250-2794682272E2}">
      <dgm:prSet phldrT="[Texto]" custT="1"/>
      <dgm:spPr>
        <a:solidFill>
          <a:schemeClr val="accent1">
            <a:lumMod val="75000"/>
          </a:schemeClr>
        </a:solidFill>
      </dgm:spPr>
      <dgm:t>
        <a:bodyPr/>
        <a:lstStyle/>
        <a:p>
          <a:pPr algn="ctr"/>
          <a:endParaRPr lang="es-MX" sz="1400" dirty="0" smtClean="0"/>
        </a:p>
      </dgm:t>
    </dgm:pt>
    <dgm:pt modelId="{91A2EB82-F9B9-4676-8BE0-B4CAC36D4E7F}" type="parTrans" cxnId="{A2446B83-6C1F-4A9E-9C4F-C22D41C98ED1}">
      <dgm:prSet/>
      <dgm:spPr/>
      <dgm:t>
        <a:bodyPr/>
        <a:lstStyle/>
        <a:p>
          <a:endParaRPr lang="es-MX"/>
        </a:p>
      </dgm:t>
    </dgm:pt>
    <dgm:pt modelId="{B700258B-0141-4A17-8E75-F9965F738E4A}" type="sibTrans" cxnId="{A2446B83-6C1F-4A9E-9C4F-C22D41C98ED1}">
      <dgm:prSet/>
      <dgm:spPr/>
      <dgm:t>
        <a:bodyPr/>
        <a:lstStyle/>
        <a:p>
          <a:endParaRPr lang="es-MX"/>
        </a:p>
      </dgm:t>
    </dgm:pt>
    <dgm:pt modelId="{E96DCE40-E99B-40E3-98FA-3198B866B434}">
      <dgm:prSet phldrT="[Texto]" custT="1"/>
      <dgm:spPr/>
      <dgm:t>
        <a:bodyPr/>
        <a:lstStyle/>
        <a:p>
          <a:endParaRPr lang="es-MX" sz="2400" dirty="0"/>
        </a:p>
      </dgm:t>
    </dgm:pt>
    <dgm:pt modelId="{B1A0F68B-A590-4F83-B963-599E3D7839AE}" type="sibTrans" cxnId="{4B67BEAC-5822-456E-B993-0F5D0EB1D8AD}">
      <dgm:prSet/>
      <dgm:spPr/>
      <dgm:t>
        <a:bodyPr/>
        <a:lstStyle/>
        <a:p>
          <a:endParaRPr lang="es-MX"/>
        </a:p>
      </dgm:t>
    </dgm:pt>
    <dgm:pt modelId="{BEAEFF66-99DB-4076-B521-2B16C61C002A}" type="parTrans" cxnId="{4B67BEAC-5822-456E-B993-0F5D0EB1D8AD}">
      <dgm:prSet/>
      <dgm:spPr/>
      <dgm:t>
        <a:bodyPr/>
        <a:lstStyle/>
        <a:p>
          <a:endParaRPr lang="es-MX"/>
        </a:p>
      </dgm:t>
    </dgm:pt>
    <dgm:pt modelId="{617AEF3A-11A4-4C67-995D-A5500A2B5365}" type="pres">
      <dgm:prSet presAssocID="{C16DF2DB-FCC0-4391-8F18-F20DE33662E3}" presName="composite" presStyleCnt="0">
        <dgm:presLayoutVars>
          <dgm:chMax val="1"/>
          <dgm:dir/>
          <dgm:resizeHandles val="exact"/>
        </dgm:presLayoutVars>
      </dgm:prSet>
      <dgm:spPr/>
      <dgm:t>
        <a:bodyPr/>
        <a:lstStyle/>
        <a:p>
          <a:endParaRPr lang="es-MX"/>
        </a:p>
      </dgm:t>
    </dgm:pt>
    <dgm:pt modelId="{83F2AA03-BF05-4660-B285-E8D5C9F24A98}" type="pres">
      <dgm:prSet presAssocID="{E96DCE40-E99B-40E3-98FA-3198B866B434}" presName="roof" presStyleLbl="dkBgShp" presStyleIdx="0" presStyleCnt="2" custScaleX="98483" custScaleY="3034" custLinFactNeighborX="41" custLinFactNeighborY="-6891"/>
      <dgm:spPr/>
      <dgm:t>
        <a:bodyPr/>
        <a:lstStyle/>
        <a:p>
          <a:endParaRPr lang="es-MX"/>
        </a:p>
      </dgm:t>
    </dgm:pt>
    <dgm:pt modelId="{6137EF28-330A-43D7-BE60-884BE08F9570}" type="pres">
      <dgm:prSet presAssocID="{E96DCE40-E99B-40E3-98FA-3198B866B434}" presName="pillars" presStyleCnt="0"/>
      <dgm:spPr/>
      <dgm:t>
        <a:bodyPr/>
        <a:lstStyle/>
        <a:p>
          <a:endParaRPr lang="es-MX"/>
        </a:p>
      </dgm:t>
    </dgm:pt>
    <dgm:pt modelId="{EC6FA19F-55F0-4EF8-9171-9F68714833E7}" type="pres">
      <dgm:prSet presAssocID="{E96DCE40-E99B-40E3-98FA-3198B866B434}" presName="pillar1" presStyleLbl="node1" presStyleIdx="0" presStyleCnt="2" custScaleX="20999" custScaleY="96585">
        <dgm:presLayoutVars>
          <dgm:bulletEnabled val="1"/>
        </dgm:presLayoutVars>
      </dgm:prSet>
      <dgm:spPr/>
      <dgm:t>
        <a:bodyPr/>
        <a:lstStyle/>
        <a:p>
          <a:endParaRPr lang="es-MX"/>
        </a:p>
      </dgm:t>
    </dgm:pt>
    <dgm:pt modelId="{5CBCF688-79E1-4243-964F-5187DA032A31}" type="pres">
      <dgm:prSet presAssocID="{59F3CCE5-2B53-420B-B250-2794682272E2}" presName="pillarX" presStyleLbl="node1" presStyleIdx="1" presStyleCnt="2" custScaleX="75490" custScaleY="141449" custLinFactNeighborX="1879" custLinFactNeighborY="-1642">
        <dgm:presLayoutVars>
          <dgm:bulletEnabled val="1"/>
        </dgm:presLayoutVars>
      </dgm:prSet>
      <dgm:spPr/>
      <dgm:t>
        <a:bodyPr/>
        <a:lstStyle/>
        <a:p>
          <a:endParaRPr lang="es-MX"/>
        </a:p>
      </dgm:t>
    </dgm:pt>
    <dgm:pt modelId="{5EFDA68B-E90D-4AE4-AC91-FFCE5993494B}" type="pres">
      <dgm:prSet presAssocID="{E96DCE40-E99B-40E3-98FA-3198B866B434}" presName="base" presStyleLbl="dkBgShp" presStyleIdx="1" presStyleCnt="2" custFlipVert="1" custScaleY="12477" custLinFactY="61829" custLinFactNeighborX="-156" custLinFactNeighborY="100000"/>
      <dgm:spPr/>
      <dgm:t>
        <a:bodyPr/>
        <a:lstStyle/>
        <a:p>
          <a:endParaRPr lang="es-MX"/>
        </a:p>
      </dgm:t>
    </dgm:pt>
  </dgm:ptLst>
  <dgm:cxnLst>
    <dgm:cxn modelId="{6F9A6562-7481-4E6E-A4C1-A8293B098D31}" type="presOf" srcId="{E96DCE40-E99B-40E3-98FA-3198B866B434}" destId="{83F2AA03-BF05-4660-B285-E8D5C9F24A98}" srcOrd="0" destOrd="0" presId="urn:microsoft.com/office/officeart/2005/8/layout/hList3"/>
    <dgm:cxn modelId="{3DD4D35B-626A-450A-B63D-F8D7527F0C4A}" type="presOf" srcId="{C16DF2DB-FCC0-4391-8F18-F20DE33662E3}" destId="{617AEF3A-11A4-4C67-995D-A5500A2B5365}" srcOrd="0" destOrd="0" presId="urn:microsoft.com/office/officeart/2005/8/layout/hList3"/>
    <dgm:cxn modelId="{78596A0E-D1DE-4DA9-A491-5B1B754DCE1E}" srcId="{E96DCE40-E99B-40E3-98FA-3198B866B434}" destId="{89801AF7-BBF2-41BC-A928-B4CCC7CE36A8}" srcOrd="0" destOrd="0" parTransId="{8D7AD367-3488-4183-B0AE-6D34970384BF}" sibTransId="{793A7599-F6D9-48CE-9CA0-F4066FB960A5}"/>
    <dgm:cxn modelId="{C0687D59-AD7F-4C41-8BF1-02AE0860E14C}" type="presOf" srcId="{59F3CCE5-2B53-420B-B250-2794682272E2}" destId="{5CBCF688-79E1-4243-964F-5187DA032A31}" srcOrd="0" destOrd="0" presId="urn:microsoft.com/office/officeart/2005/8/layout/hList3"/>
    <dgm:cxn modelId="{422201EE-07E7-41D2-9B5D-56F20A38BA11}" type="presOf" srcId="{89801AF7-BBF2-41BC-A928-B4CCC7CE36A8}" destId="{EC6FA19F-55F0-4EF8-9171-9F68714833E7}" srcOrd="0" destOrd="0" presId="urn:microsoft.com/office/officeart/2005/8/layout/hList3"/>
    <dgm:cxn modelId="{A2446B83-6C1F-4A9E-9C4F-C22D41C98ED1}" srcId="{E96DCE40-E99B-40E3-98FA-3198B866B434}" destId="{59F3CCE5-2B53-420B-B250-2794682272E2}" srcOrd="1" destOrd="0" parTransId="{91A2EB82-F9B9-4676-8BE0-B4CAC36D4E7F}" sibTransId="{B700258B-0141-4A17-8E75-F9965F738E4A}"/>
    <dgm:cxn modelId="{4B67BEAC-5822-456E-B993-0F5D0EB1D8AD}" srcId="{C16DF2DB-FCC0-4391-8F18-F20DE33662E3}" destId="{E96DCE40-E99B-40E3-98FA-3198B866B434}" srcOrd="0" destOrd="0" parTransId="{BEAEFF66-99DB-4076-B521-2B16C61C002A}" sibTransId="{B1A0F68B-A590-4F83-B963-599E3D7839AE}"/>
    <dgm:cxn modelId="{CE40B5BE-8729-4107-BB9A-4C0EB215D180}" type="presParOf" srcId="{617AEF3A-11A4-4C67-995D-A5500A2B5365}" destId="{83F2AA03-BF05-4660-B285-E8D5C9F24A98}" srcOrd="0" destOrd="0" presId="urn:microsoft.com/office/officeart/2005/8/layout/hList3"/>
    <dgm:cxn modelId="{7C96DC13-7EE0-466F-B66F-31A1665A2FE1}" type="presParOf" srcId="{617AEF3A-11A4-4C67-995D-A5500A2B5365}" destId="{6137EF28-330A-43D7-BE60-884BE08F9570}" srcOrd="1" destOrd="0" presId="urn:microsoft.com/office/officeart/2005/8/layout/hList3"/>
    <dgm:cxn modelId="{06569510-309A-45E6-9A7F-390A016307C6}" type="presParOf" srcId="{6137EF28-330A-43D7-BE60-884BE08F9570}" destId="{EC6FA19F-55F0-4EF8-9171-9F68714833E7}" srcOrd="0" destOrd="0" presId="urn:microsoft.com/office/officeart/2005/8/layout/hList3"/>
    <dgm:cxn modelId="{FC0151CB-3AC1-4562-98AC-496EC63E0C45}" type="presParOf" srcId="{6137EF28-330A-43D7-BE60-884BE08F9570}" destId="{5CBCF688-79E1-4243-964F-5187DA032A31}" srcOrd="1" destOrd="0" presId="urn:microsoft.com/office/officeart/2005/8/layout/hList3"/>
    <dgm:cxn modelId="{D9D535A2-A2B5-4139-96B1-377201711220}" type="presParOf" srcId="{617AEF3A-11A4-4C67-995D-A5500A2B5365}" destId="{5EFDA68B-E90D-4AE4-AC91-FFCE5993494B}" srcOrd="2" destOrd="0" presId="urn:microsoft.com/office/officeart/2005/8/layout/hLis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327DA75-9E50-4386-9825-71CA7D0623D6}" type="doc">
      <dgm:prSet loTypeId="urn:microsoft.com/office/officeart/2005/8/layout/radial2" loCatId="relationship" qsTypeId="urn:microsoft.com/office/officeart/2005/8/quickstyle/3d1" qsCatId="3D" csTypeId="urn:microsoft.com/office/officeart/2005/8/colors/accent1_2" csCatId="accent1" phldr="1"/>
      <dgm:spPr/>
      <dgm:t>
        <a:bodyPr/>
        <a:lstStyle/>
        <a:p>
          <a:endParaRPr lang="es-MX"/>
        </a:p>
      </dgm:t>
    </dgm:pt>
    <dgm:pt modelId="{4B01311F-045F-4974-B0FF-48FD75FE51CE}">
      <dgm:prSet phldrT="[Texto]" custT="1"/>
      <dgm:spPr/>
      <dgm:t>
        <a:bodyPr/>
        <a:lstStyle/>
        <a:p>
          <a:r>
            <a:rPr lang="es-MX" sz="1400" b="1" dirty="0"/>
            <a:t>INALIENABLES</a:t>
          </a:r>
        </a:p>
      </dgm:t>
    </dgm:pt>
    <dgm:pt modelId="{9E9E6B7E-4190-4C1C-B8A0-D2D347303A08}" type="parTrans" cxnId="{EB4DC3F3-BD85-476F-9EF9-340440CCD46C}">
      <dgm:prSet/>
      <dgm:spPr/>
      <dgm:t>
        <a:bodyPr/>
        <a:lstStyle/>
        <a:p>
          <a:endParaRPr lang="es-MX" dirty="0"/>
        </a:p>
      </dgm:t>
    </dgm:pt>
    <dgm:pt modelId="{EDD1B3FC-C913-4A53-9FCF-85BC6CD5F047}" type="sibTrans" cxnId="{EB4DC3F3-BD85-476F-9EF9-340440CCD46C}">
      <dgm:prSet/>
      <dgm:spPr/>
      <dgm:t>
        <a:bodyPr/>
        <a:lstStyle/>
        <a:p>
          <a:endParaRPr lang="es-MX"/>
        </a:p>
      </dgm:t>
    </dgm:pt>
    <dgm:pt modelId="{566DE7B2-90B5-47F1-9A4A-52DC6E609610}">
      <dgm:prSet phldrT="[Texto]" custT="1"/>
      <dgm:spPr/>
      <dgm:t>
        <a:bodyPr/>
        <a:lstStyle/>
        <a:p>
          <a:pPr algn="r"/>
          <a:r>
            <a:rPr lang="es-MX" sz="1600" dirty="0"/>
            <a:t>NO SON ENAJENABLES</a:t>
          </a:r>
        </a:p>
      </dgm:t>
    </dgm:pt>
    <dgm:pt modelId="{54174129-1C39-40C6-8F42-9DA0839D88C7}" type="parTrans" cxnId="{C21E79AC-51EB-45B0-83D2-3F7DC6F57BD8}">
      <dgm:prSet/>
      <dgm:spPr/>
      <dgm:t>
        <a:bodyPr/>
        <a:lstStyle/>
        <a:p>
          <a:endParaRPr lang="es-MX"/>
        </a:p>
      </dgm:t>
    </dgm:pt>
    <dgm:pt modelId="{6661A46C-C796-4B6B-8D4E-22E8BFEA1E05}" type="sibTrans" cxnId="{C21E79AC-51EB-45B0-83D2-3F7DC6F57BD8}">
      <dgm:prSet/>
      <dgm:spPr/>
      <dgm:t>
        <a:bodyPr/>
        <a:lstStyle/>
        <a:p>
          <a:endParaRPr lang="es-MX"/>
        </a:p>
      </dgm:t>
    </dgm:pt>
    <dgm:pt modelId="{16468857-5122-47C0-AE27-8B4763B12883}">
      <dgm:prSet phldrT="[Texto]" custT="1"/>
      <dgm:spPr/>
      <dgm:t>
        <a:bodyPr/>
        <a:lstStyle/>
        <a:p>
          <a:r>
            <a:rPr lang="es-MX" sz="1400" b="1" dirty="0"/>
            <a:t>INEMBARGABLES</a:t>
          </a:r>
        </a:p>
      </dgm:t>
    </dgm:pt>
    <dgm:pt modelId="{316F1E8D-17B2-4208-8201-EC1827C68B76}" type="parTrans" cxnId="{FEAF7422-47DA-4E75-A985-3F1DE60B46BF}">
      <dgm:prSet/>
      <dgm:spPr/>
      <dgm:t>
        <a:bodyPr/>
        <a:lstStyle/>
        <a:p>
          <a:endParaRPr lang="es-MX" dirty="0"/>
        </a:p>
      </dgm:t>
    </dgm:pt>
    <dgm:pt modelId="{8FCF4367-6348-4A37-9F12-EC9BDAD0AC3E}" type="sibTrans" cxnId="{FEAF7422-47DA-4E75-A985-3F1DE60B46BF}">
      <dgm:prSet/>
      <dgm:spPr/>
      <dgm:t>
        <a:bodyPr/>
        <a:lstStyle/>
        <a:p>
          <a:endParaRPr lang="es-MX"/>
        </a:p>
      </dgm:t>
    </dgm:pt>
    <dgm:pt modelId="{B117F86E-2E75-40CA-8A78-6A3B45CB372B}">
      <dgm:prSet phldrT="[Texto]" custT="1"/>
      <dgm:spPr/>
      <dgm:t>
        <a:bodyPr/>
        <a:lstStyle/>
        <a:p>
          <a:pPr algn="r"/>
          <a:r>
            <a:rPr lang="es-MX" sz="1600" dirty="0"/>
            <a:t>NO PODRÁ EMPLEARSE NINGUNA VÍA DE APREMIO, MANDAMIENTO DE EJECUCIÓN</a:t>
          </a:r>
        </a:p>
      </dgm:t>
    </dgm:pt>
    <dgm:pt modelId="{9ED3F0B1-832D-4756-BFE5-E4370A92F264}" type="parTrans" cxnId="{6F9A9F84-283A-4D01-A3B6-7413DE4D6340}">
      <dgm:prSet/>
      <dgm:spPr/>
      <dgm:t>
        <a:bodyPr/>
        <a:lstStyle/>
        <a:p>
          <a:endParaRPr lang="es-MX"/>
        </a:p>
      </dgm:t>
    </dgm:pt>
    <dgm:pt modelId="{00540538-8EE6-4AAA-90AD-01D11217ACA1}" type="sibTrans" cxnId="{6F9A9F84-283A-4D01-A3B6-7413DE4D6340}">
      <dgm:prSet/>
      <dgm:spPr/>
      <dgm:t>
        <a:bodyPr/>
        <a:lstStyle/>
        <a:p>
          <a:endParaRPr lang="es-MX"/>
        </a:p>
      </dgm:t>
    </dgm:pt>
    <dgm:pt modelId="{67B01C47-57F8-4DB5-908D-D0E9497E4873}">
      <dgm:prSet phldrT="[Texto]" custT="1"/>
      <dgm:spPr/>
      <dgm:t>
        <a:bodyPr/>
        <a:lstStyle/>
        <a:p>
          <a:r>
            <a:rPr lang="es-MX" sz="1200" b="1" dirty="0"/>
            <a:t>IMPRESCRIPTIBLES</a:t>
          </a:r>
        </a:p>
      </dgm:t>
    </dgm:pt>
    <dgm:pt modelId="{2EC724EF-5979-4BE2-9E6D-B1E1A1464BDB}" type="sibTrans" cxnId="{AB51DFE3-CC3D-4DE9-9779-BA45AE6E4B5B}">
      <dgm:prSet/>
      <dgm:spPr/>
      <dgm:t>
        <a:bodyPr/>
        <a:lstStyle/>
        <a:p>
          <a:endParaRPr lang="es-MX"/>
        </a:p>
      </dgm:t>
    </dgm:pt>
    <dgm:pt modelId="{0AE945B0-147E-4C3A-92A3-9A3D6F43853C}" type="parTrans" cxnId="{AB51DFE3-CC3D-4DE9-9779-BA45AE6E4B5B}">
      <dgm:prSet/>
      <dgm:spPr/>
      <dgm:t>
        <a:bodyPr/>
        <a:lstStyle/>
        <a:p>
          <a:endParaRPr lang="es-MX" dirty="0"/>
        </a:p>
      </dgm:t>
    </dgm:pt>
    <dgm:pt modelId="{96F9606E-CF91-4AE5-907D-021B958B1D26}">
      <dgm:prSet phldrT="[Texto]" custT="1"/>
      <dgm:spPr/>
      <dgm:t>
        <a:bodyPr/>
        <a:lstStyle/>
        <a:p>
          <a:pPr algn="r"/>
          <a:r>
            <a:rPr lang="es-MX" sz="1600" dirty="0"/>
            <a:t>NINGÚN PARTICULAR PODRÁ ADQUIRIR ESTOS BIENES POR TENERLOS EN SU POSESIÓN POR UN TIEMPO DETERMINADO</a:t>
          </a:r>
        </a:p>
      </dgm:t>
    </dgm:pt>
    <dgm:pt modelId="{23B631E7-AD80-4840-8016-82AF3AD91636}" type="sibTrans" cxnId="{377F301B-CD31-4116-8DDD-5A7E2022D9B5}">
      <dgm:prSet/>
      <dgm:spPr/>
      <dgm:t>
        <a:bodyPr/>
        <a:lstStyle/>
        <a:p>
          <a:endParaRPr lang="es-MX"/>
        </a:p>
      </dgm:t>
    </dgm:pt>
    <dgm:pt modelId="{E01B2BA0-857E-4701-B0F5-F9C27E943873}" type="parTrans" cxnId="{377F301B-CD31-4116-8DDD-5A7E2022D9B5}">
      <dgm:prSet/>
      <dgm:spPr/>
      <dgm:t>
        <a:bodyPr/>
        <a:lstStyle/>
        <a:p>
          <a:endParaRPr lang="es-MX"/>
        </a:p>
      </dgm:t>
    </dgm:pt>
    <dgm:pt modelId="{8E0E6435-97F6-4830-BA35-A62C975AB667}" type="pres">
      <dgm:prSet presAssocID="{4327DA75-9E50-4386-9825-71CA7D0623D6}" presName="composite" presStyleCnt="0">
        <dgm:presLayoutVars>
          <dgm:chMax val="5"/>
          <dgm:dir/>
          <dgm:animLvl val="ctr"/>
          <dgm:resizeHandles val="exact"/>
        </dgm:presLayoutVars>
      </dgm:prSet>
      <dgm:spPr/>
      <dgm:t>
        <a:bodyPr/>
        <a:lstStyle/>
        <a:p>
          <a:endParaRPr lang="es-MX"/>
        </a:p>
      </dgm:t>
    </dgm:pt>
    <dgm:pt modelId="{085AEC92-A195-404B-9A07-6D5F2B74996B}" type="pres">
      <dgm:prSet presAssocID="{4327DA75-9E50-4386-9825-71CA7D0623D6}" presName="cycle" presStyleCnt="0"/>
      <dgm:spPr/>
    </dgm:pt>
    <dgm:pt modelId="{E10A6DDE-568B-4A70-9AC6-6DF365E596DC}" type="pres">
      <dgm:prSet presAssocID="{4327DA75-9E50-4386-9825-71CA7D0623D6}" presName="centerShape" presStyleCnt="0"/>
      <dgm:spPr/>
    </dgm:pt>
    <dgm:pt modelId="{080326FA-C06C-448E-9BE2-37759CB55166}" type="pres">
      <dgm:prSet presAssocID="{4327DA75-9E50-4386-9825-71CA7D0623D6}" presName="connSite" presStyleLbl="node1" presStyleIdx="0" presStyleCnt="4"/>
      <dgm:spPr/>
    </dgm:pt>
    <dgm:pt modelId="{365DC473-00D6-44C0-8AC7-2B300E40DFB1}" type="pres">
      <dgm:prSet presAssocID="{4327DA75-9E50-4386-9825-71CA7D0623D6}" presName="visible" presStyleLbl="node1" presStyleIdx="0" presStyleCnt="4" custScaleX="93003" custScaleY="90701" custLinFactNeighborX="5247" custLinFactNeighborY="-1957"/>
      <dgm:spPr>
        <a:blipFill rotWithShape="0">
          <a:blip xmlns:r="http://schemas.openxmlformats.org/officeDocument/2006/relationships" r:embed="rId1"/>
          <a:stretch>
            <a:fillRect/>
          </a:stretch>
        </a:blipFill>
      </dgm:spPr>
      <dgm:t>
        <a:bodyPr/>
        <a:lstStyle/>
        <a:p>
          <a:endParaRPr lang="es-MX"/>
        </a:p>
      </dgm:t>
    </dgm:pt>
    <dgm:pt modelId="{CD3C3DAD-E01F-4CEA-A796-EEAA94586800}" type="pres">
      <dgm:prSet presAssocID="{9E9E6B7E-4190-4C1C-B8A0-D2D347303A08}" presName="Name25" presStyleLbl="parChTrans1D1" presStyleIdx="0" presStyleCnt="3"/>
      <dgm:spPr/>
      <dgm:t>
        <a:bodyPr/>
        <a:lstStyle/>
        <a:p>
          <a:endParaRPr lang="es-MX"/>
        </a:p>
      </dgm:t>
    </dgm:pt>
    <dgm:pt modelId="{CE4BCFD5-3B74-4E95-8165-E3F32D98A163}" type="pres">
      <dgm:prSet presAssocID="{4B01311F-045F-4974-B0FF-48FD75FE51CE}" presName="node" presStyleCnt="0"/>
      <dgm:spPr/>
    </dgm:pt>
    <dgm:pt modelId="{EA5B50B6-ADDB-4B22-BFDD-2FBA366D0BD5}" type="pres">
      <dgm:prSet presAssocID="{4B01311F-045F-4974-B0FF-48FD75FE51CE}" presName="parentNode" presStyleLbl="node1" presStyleIdx="1" presStyleCnt="4" custScaleX="123918" custScaleY="97010" custLinFactNeighborX="43123" custLinFactNeighborY="4089">
        <dgm:presLayoutVars>
          <dgm:chMax val="1"/>
          <dgm:bulletEnabled val="1"/>
        </dgm:presLayoutVars>
      </dgm:prSet>
      <dgm:spPr/>
      <dgm:t>
        <a:bodyPr/>
        <a:lstStyle/>
        <a:p>
          <a:endParaRPr lang="es-MX"/>
        </a:p>
      </dgm:t>
    </dgm:pt>
    <dgm:pt modelId="{43AE41E5-EDED-4B3E-9437-5F52F29973B0}" type="pres">
      <dgm:prSet presAssocID="{4B01311F-045F-4974-B0FF-48FD75FE51CE}" presName="childNode" presStyleLbl="revTx" presStyleIdx="0" presStyleCnt="3">
        <dgm:presLayoutVars>
          <dgm:bulletEnabled val="1"/>
        </dgm:presLayoutVars>
      </dgm:prSet>
      <dgm:spPr/>
      <dgm:t>
        <a:bodyPr/>
        <a:lstStyle/>
        <a:p>
          <a:endParaRPr lang="es-MX"/>
        </a:p>
      </dgm:t>
    </dgm:pt>
    <dgm:pt modelId="{719F42E3-4CE4-4885-B7DD-74D91366D264}" type="pres">
      <dgm:prSet presAssocID="{0AE945B0-147E-4C3A-92A3-9A3D6F43853C}" presName="Name25" presStyleLbl="parChTrans1D1" presStyleIdx="1" presStyleCnt="3"/>
      <dgm:spPr/>
      <dgm:t>
        <a:bodyPr/>
        <a:lstStyle/>
        <a:p>
          <a:endParaRPr lang="es-MX"/>
        </a:p>
      </dgm:t>
    </dgm:pt>
    <dgm:pt modelId="{10E39174-56E7-49AB-8D43-29F7CCDA3EB8}" type="pres">
      <dgm:prSet presAssocID="{67B01C47-57F8-4DB5-908D-D0E9497E4873}" presName="node" presStyleCnt="0"/>
      <dgm:spPr/>
    </dgm:pt>
    <dgm:pt modelId="{AC91BB54-0A9C-47A9-90CA-BE154405B94A}" type="pres">
      <dgm:prSet presAssocID="{67B01C47-57F8-4DB5-908D-D0E9497E4873}" presName="parentNode" presStyleLbl="node1" presStyleIdx="2" presStyleCnt="4" custScaleX="132454" custScaleY="118696" custLinFactNeighborX="47497" custLinFactNeighborY="4089">
        <dgm:presLayoutVars>
          <dgm:chMax val="1"/>
          <dgm:bulletEnabled val="1"/>
        </dgm:presLayoutVars>
      </dgm:prSet>
      <dgm:spPr/>
      <dgm:t>
        <a:bodyPr/>
        <a:lstStyle/>
        <a:p>
          <a:endParaRPr lang="es-MX"/>
        </a:p>
      </dgm:t>
    </dgm:pt>
    <dgm:pt modelId="{E85C9A13-4310-4453-AFFD-7F9EAE557B88}" type="pres">
      <dgm:prSet presAssocID="{67B01C47-57F8-4DB5-908D-D0E9497E4873}" presName="childNode" presStyleLbl="revTx" presStyleIdx="1" presStyleCnt="3">
        <dgm:presLayoutVars>
          <dgm:bulletEnabled val="1"/>
        </dgm:presLayoutVars>
      </dgm:prSet>
      <dgm:spPr/>
      <dgm:t>
        <a:bodyPr/>
        <a:lstStyle/>
        <a:p>
          <a:endParaRPr lang="es-MX"/>
        </a:p>
      </dgm:t>
    </dgm:pt>
    <dgm:pt modelId="{0164712E-2F55-4FBD-92A6-FB1BBB3109B6}" type="pres">
      <dgm:prSet presAssocID="{316F1E8D-17B2-4208-8201-EC1827C68B76}" presName="Name25" presStyleLbl="parChTrans1D1" presStyleIdx="2" presStyleCnt="3"/>
      <dgm:spPr/>
      <dgm:t>
        <a:bodyPr/>
        <a:lstStyle/>
        <a:p>
          <a:endParaRPr lang="es-MX"/>
        </a:p>
      </dgm:t>
    </dgm:pt>
    <dgm:pt modelId="{09382E32-5B2C-436C-9E16-83A20F828FD7}" type="pres">
      <dgm:prSet presAssocID="{16468857-5122-47C0-AE27-8B4763B12883}" presName="node" presStyleCnt="0"/>
      <dgm:spPr/>
    </dgm:pt>
    <dgm:pt modelId="{2DE12B87-4C98-43BB-8014-B000AC2D4485}" type="pres">
      <dgm:prSet presAssocID="{16468857-5122-47C0-AE27-8B4763B12883}" presName="parentNode" presStyleLbl="node1" presStyleIdx="3" presStyleCnt="4" custScaleX="141388" custScaleY="97111" custLinFactNeighborX="44820" custLinFactNeighborY="-1697">
        <dgm:presLayoutVars>
          <dgm:chMax val="1"/>
          <dgm:bulletEnabled val="1"/>
        </dgm:presLayoutVars>
      </dgm:prSet>
      <dgm:spPr/>
      <dgm:t>
        <a:bodyPr/>
        <a:lstStyle/>
        <a:p>
          <a:endParaRPr lang="es-MX"/>
        </a:p>
      </dgm:t>
    </dgm:pt>
    <dgm:pt modelId="{206F99A1-E4DE-4CDA-BB42-2903094CFF54}" type="pres">
      <dgm:prSet presAssocID="{16468857-5122-47C0-AE27-8B4763B12883}" presName="childNode" presStyleLbl="revTx" presStyleIdx="2" presStyleCnt="3">
        <dgm:presLayoutVars>
          <dgm:bulletEnabled val="1"/>
        </dgm:presLayoutVars>
      </dgm:prSet>
      <dgm:spPr/>
      <dgm:t>
        <a:bodyPr/>
        <a:lstStyle/>
        <a:p>
          <a:endParaRPr lang="es-MX"/>
        </a:p>
      </dgm:t>
    </dgm:pt>
  </dgm:ptLst>
  <dgm:cxnLst>
    <dgm:cxn modelId="{EB4DC3F3-BD85-476F-9EF9-340440CCD46C}" srcId="{4327DA75-9E50-4386-9825-71CA7D0623D6}" destId="{4B01311F-045F-4974-B0FF-48FD75FE51CE}" srcOrd="0" destOrd="0" parTransId="{9E9E6B7E-4190-4C1C-B8A0-D2D347303A08}" sibTransId="{EDD1B3FC-C913-4A53-9FCF-85BC6CD5F047}"/>
    <dgm:cxn modelId="{FEAF7422-47DA-4E75-A985-3F1DE60B46BF}" srcId="{4327DA75-9E50-4386-9825-71CA7D0623D6}" destId="{16468857-5122-47C0-AE27-8B4763B12883}" srcOrd="2" destOrd="0" parTransId="{316F1E8D-17B2-4208-8201-EC1827C68B76}" sibTransId="{8FCF4367-6348-4A37-9F12-EC9BDAD0AC3E}"/>
    <dgm:cxn modelId="{05B063C4-4EC4-438C-93C9-784309A49476}" type="presOf" srcId="{B117F86E-2E75-40CA-8A78-6A3B45CB372B}" destId="{206F99A1-E4DE-4CDA-BB42-2903094CFF54}" srcOrd="0" destOrd="0" presId="urn:microsoft.com/office/officeart/2005/8/layout/radial2"/>
    <dgm:cxn modelId="{85F033DF-6FAF-4DAE-80EB-0675AFEC0AEB}" type="presOf" srcId="{16468857-5122-47C0-AE27-8B4763B12883}" destId="{2DE12B87-4C98-43BB-8014-B000AC2D4485}" srcOrd="0" destOrd="0" presId="urn:microsoft.com/office/officeart/2005/8/layout/radial2"/>
    <dgm:cxn modelId="{783E40B9-8995-4CD6-B488-C86715887D63}" type="presOf" srcId="{0AE945B0-147E-4C3A-92A3-9A3D6F43853C}" destId="{719F42E3-4CE4-4885-B7DD-74D91366D264}" srcOrd="0" destOrd="0" presId="urn:microsoft.com/office/officeart/2005/8/layout/radial2"/>
    <dgm:cxn modelId="{AB51DFE3-CC3D-4DE9-9779-BA45AE6E4B5B}" srcId="{4327DA75-9E50-4386-9825-71CA7D0623D6}" destId="{67B01C47-57F8-4DB5-908D-D0E9497E4873}" srcOrd="1" destOrd="0" parTransId="{0AE945B0-147E-4C3A-92A3-9A3D6F43853C}" sibTransId="{2EC724EF-5979-4BE2-9E6D-B1E1A1464BDB}"/>
    <dgm:cxn modelId="{C973C1AD-A20C-4822-B8F6-7D2D2C46915B}" type="presOf" srcId="{9E9E6B7E-4190-4C1C-B8A0-D2D347303A08}" destId="{CD3C3DAD-E01F-4CEA-A796-EEAA94586800}" srcOrd="0" destOrd="0" presId="urn:microsoft.com/office/officeart/2005/8/layout/radial2"/>
    <dgm:cxn modelId="{C3FE06AD-5D18-42CA-A40A-B5AEE732143A}" type="presOf" srcId="{4327DA75-9E50-4386-9825-71CA7D0623D6}" destId="{8E0E6435-97F6-4830-BA35-A62C975AB667}" srcOrd="0" destOrd="0" presId="urn:microsoft.com/office/officeart/2005/8/layout/radial2"/>
    <dgm:cxn modelId="{F545E358-CCAA-4674-9773-3FE28E4B202C}" type="presOf" srcId="{316F1E8D-17B2-4208-8201-EC1827C68B76}" destId="{0164712E-2F55-4FBD-92A6-FB1BBB3109B6}" srcOrd="0" destOrd="0" presId="urn:microsoft.com/office/officeart/2005/8/layout/radial2"/>
    <dgm:cxn modelId="{27D56582-1F4D-40D0-982D-99C73CE23ACF}" type="presOf" srcId="{4B01311F-045F-4974-B0FF-48FD75FE51CE}" destId="{EA5B50B6-ADDB-4B22-BFDD-2FBA366D0BD5}" srcOrd="0" destOrd="0" presId="urn:microsoft.com/office/officeart/2005/8/layout/radial2"/>
    <dgm:cxn modelId="{377F301B-CD31-4116-8DDD-5A7E2022D9B5}" srcId="{67B01C47-57F8-4DB5-908D-D0E9497E4873}" destId="{96F9606E-CF91-4AE5-907D-021B958B1D26}" srcOrd="0" destOrd="0" parTransId="{E01B2BA0-857E-4701-B0F5-F9C27E943873}" sibTransId="{23B631E7-AD80-4840-8016-82AF3AD91636}"/>
    <dgm:cxn modelId="{C21E79AC-51EB-45B0-83D2-3F7DC6F57BD8}" srcId="{4B01311F-045F-4974-B0FF-48FD75FE51CE}" destId="{566DE7B2-90B5-47F1-9A4A-52DC6E609610}" srcOrd="0" destOrd="0" parTransId="{54174129-1C39-40C6-8F42-9DA0839D88C7}" sibTransId="{6661A46C-C796-4B6B-8D4E-22E8BFEA1E05}"/>
    <dgm:cxn modelId="{0A153A92-5F96-4C37-9689-EE31DA0E5321}" type="presOf" srcId="{67B01C47-57F8-4DB5-908D-D0E9497E4873}" destId="{AC91BB54-0A9C-47A9-90CA-BE154405B94A}" srcOrd="0" destOrd="0" presId="urn:microsoft.com/office/officeart/2005/8/layout/radial2"/>
    <dgm:cxn modelId="{0B0A7662-5BFD-4E57-8516-D4A018357F52}" type="presOf" srcId="{96F9606E-CF91-4AE5-907D-021B958B1D26}" destId="{E85C9A13-4310-4453-AFFD-7F9EAE557B88}" srcOrd="0" destOrd="0" presId="urn:microsoft.com/office/officeart/2005/8/layout/radial2"/>
    <dgm:cxn modelId="{6F9A9F84-283A-4D01-A3B6-7413DE4D6340}" srcId="{16468857-5122-47C0-AE27-8B4763B12883}" destId="{B117F86E-2E75-40CA-8A78-6A3B45CB372B}" srcOrd="0" destOrd="0" parTransId="{9ED3F0B1-832D-4756-BFE5-E4370A92F264}" sibTransId="{00540538-8EE6-4AAA-90AD-01D11217ACA1}"/>
    <dgm:cxn modelId="{620A4870-E671-4E6F-92C6-FBF011CC0E84}" type="presOf" srcId="{566DE7B2-90B5-47F1-9A4A-52DC6E609610}" destId="{43AE41E5-EDED-4B3E-9437-5F52F29973B0}" srcOrd="0" destOrd="0" presId="urn:microsoft.com/office/officeart/2005/8/layout/radial2"/>
    <dgm:cxn modelId="{E284A6EC-9FA4-446D-92F1-A46CD4D13A15}" type="presParOf" srcId="{8E0E6435-97F6-4830-BA35-A62C975AB667}" destId="{085AEC92-A195-404B-9A07-6D5F2B74996B}" srcOrd="0" destOrd="0" presId="urn:microsoft.com/office/officeart/2005/8/layout/radial2"/>
    <dgm:cxn modelId="{A826F388-D9CA-4A6D-ACAE-6BB2B6D36F86}" type="presParOf" srcId="{085AEC92-A195-404B-9A07-6D5F2B74996B}" destId="{E10A6DDE-568B-4A70-9AC6-6DF365E596DC}" srcOrd="0" destOrd="0" presId="urn:microsoft.com/office/officeart/2005/8/layout/radial2"/>
    <dgm:cxn modelId="{1EA515AE-D32E-490D-A846-D79FA94E31A4}" type="presParOf" srcId="{E10A6DDE-568B-4A70-9AC6-6DF365E596DC}" destId="{080326FA-C06C-448E-9BE2-37759CB55166}" srcOrd="0" destOrd="0" presId="urn:microsoft.com/office/officeart/2005/8/layout/radial2"/>
    <dgm:cxn modelId="{C224584F-BA6B-4947-8D84-40D841CA2DF8}" type="presParOf" srcId="{E10A6DDE-568B-4A70-9AC6-6DF365E596DC}" destId="{365DC473-00D6-44C0-8AC7-2B300E40DFB1}" srcOrd="1" destOrd="0" presId="urn:microsoft.com/office/officeart/2005/8/layout/radial2"/>
    <dgm:cxn modelId="{62F82880-BABD-46BD-81BD-3C27E7F45AD3}" type="presParOf" srcId="{085AEC92-A195-404B-9A07-6D5F2B74996B}" destId="{CD3C3DAD-E01F-4CEA-A796-EEAA94586800}" srcOrd="1" destOrd="0" presId="urn:microsoft.com/office/officeart/2005/8/layout/radial2"/>
    <dgm:cxn modelId="{6C0AF46C-CC4A-44C6-B605-5CCD730512F4}" type="presParOf" srcId="{085AEC92-A195-404B-9A07-6D5F2B74996B}" destId="{CE4BCFD5-3B74-4E95-8165-E3F32D98A163}" srcOrd="2" destOrd="0" presId="urn:microsoft.com/office/officeart/2005/8/layout/radial2"/>
    <dgm:cxn modelId="{67567FDD-D843-456A-BD06-306012681F73}" type="presParOf" srcId="{CE4BCFD5-3B74-4E95-8165-E3F32D98A163}" destId="{EA5B50B6-ADDB-4B22-BFDD-2FBA366D0BD5}" srcOrd="0" destOrd="0" presId="urn:microsoft.com/office/officeart/2005/8/layout/radial2"/>
    <dgm:cxn modelId="{91902374-733A-4C9C-B143-1237691F4887}" type="presParOf" srcId="{CE4BCFD5-3B74-4E95-8165-E3F32D98A163}" destId="{43AE41E5-EDED-4B3E-9437-5F52F29973B0}" srcOrd="1" destOrd="0" presId="urn:microsoft.com/office/officeart/2005/8/layout/radial2"/>
    <dgm:cxn modelId="{F31AB71C-9B8F-4F9D-9388-B9EC44BBE116}" type="presParOf" srcId="{085AEC92-A195-404B-9A07-6D5F2B74996B}" destId="{719F42E3-4CE4-4885-B7DD-74D91366D264}" srcOrd="3" destOrd="0" presId="urn:microsoft.com/office/officeart/2005/8/layout/radial2"/>
    <dgm:cxn modelId="{C6D0A6AC-8200-4D97-B456-555E2C71750A}" type="presParOf" srcId="{085AEC92-A195-404B-9A07-6D5F2B74996B}" destId="{10E39174-56E7-49AB-8D43-29F7CCDA3EB8}" srcOrd="4" destOrd="0" presId="urn:microsoft.com/office/officeart/2005/8/layout/radial2"/>
    <dgm:cxn modelId="{2B5F99FB-255A-40C3-8481-901DA0F4B1D0}" type="presParOf" srcId="{10E39174-56E7-49AB-8D43-29F7CCDA3EB8}" destId="{AC91BB54-0A9C-47A9-90CA-BE154405B94A}" srcOrd="0" destOrd="0" presId="urn:microsoft.com/office/officeart/2005/8/layout/radial2"/>
    <dgm:cxn modelId="{50EBA8B1-6986-41A6-ABFC-AAC72168F1D3}" type="presParOf" srcId="{10E39174-56E7-49AB-8D43-29F7CCDA3EB8}" destId="{E85C9A13-4310-4453-AFFD-7F9EAE557B88}" srcOrd="1" destOrd="0" presId="urn:microsoft.com/office/officeart/2005/8/layout/radial2"/>
    <dgm:cxn modelId="{FF658A39-4E31-46E3-9DBC-B95965827890}" type="presParOf" srcId="{085AEC92-A195-404B-9A07-6D5F2B74996B}" destId="{0164712E-2F55-4FBD-92A6-FB1BBB3109B6}" srcOrd="5" destOrd="0" presId="urn:microsoft.com/office/officeart/2005/8/layout/radial2"/>
    <dgm:cxn modelId="{D0167FF1-6C41-4F84-AF5F-DAA4026E6D1F}" type="presParOf" srcId="{085AEC92-A195-404B-9A07-6D5F2B74996B}" destId="{09382E32-5B2C-436C-9E16-83A20F828FD7}" srcOrd="6" destOrd="0" presId="urn:microsoft.com/office/officeart/2005/8/layout/radial2"/>
    <dgm:cxn modelId="{E1DF57CF-E137-47A4-972B-20230EEAC72D}" type="presParOf" srcId="{09382E32-5B2C-436C-9E16-83A20F828FD7}" destId="{2DE12B87-4C98-43BB-8014-B000AC2D4485}" srcOrd="0" destOrd="0" presId="urn:microsoft.com/office/officeart/2005/8/layout/radial2"/>
    <dgm:cxn modelId="{0095773A-2309-4C5F-9206-8931F9FEBB13}" type="presParOf" srcId="{09382E32-5B2C-436C-9E16-83A20F828FD7}" destId="{206F99A1-E4DE-4CDA-BB42-2903094CFF54}" srcOrd="1" destOrd="0" presId="urn:microsoft.com/office/officeart/2005/8/layout/radial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FB26FE2-27E2-45F3-9EA3-285CB3AADA11}" type="doc">
      <dgm:prSet loTypeId="urn:microsoft.com/office/officeart/2005/8/layout/vList2" loCatId="list" qsTypeId="urn:microsoft.com/office/officeart/2005/8/quickstyle/3d3" qsCatId="3D" csTypeId="urn:microsoft.com/office/officeart/2005/8/colors/accent6_5" csCatId="accent6" phldr="1"/>
      <dgm:spPr/>
      <dgm:t>
        <a:bodyPr/>
        <a:lstStyle/>
        <a:p>
          <a:endParaRPr lang="es-MX"/>
        </a:p>
      </dgm:t>
    </dgm:pt>
    <dgm:pt modelId="{9C8FF0CD-FB66-4476-82FE-BED1A9F2C590}">
      <dgm:prSet phldrT="[Texto]" custT="1"/>
      <dgm:spPr/>
      <dgm:t>
        <a:bodyPr/>
        <a:lstStyle/>
        <a:p>
          <a:r>
            <a:rPr lang="es-ES" sz="2000" b="1" dirty="0" smtClean="0">
              <a:effectLst/>
            </a:rPr>
            <a:t>Género:  1     Activo</a:t>
          </a:r>
          <a:endParaRPr lang="es-ES_tradnl" sz="2000" b="1" dirty="0" smtClean="0">
            <a:effectLst/>
          </a:endParaRPr>
        </a:p>
        <a:p>
          <a:r>
            <a:rPr lang="es-ES" sz="2000" b="1" dirty="0" smtClean="0">
              <a:effectLst/>
            </a:rPr>
            <a:t>Grupo:    1.1  Activo Circulante</a:t>
          </a:r>
          <a:endParaRPr lang="es-ES_tradnl" sz="2000" b="1" dirty="0" smtClean="0">
            <a:effectLst/>
          </a:endParaRPr>
        </a:p>
        <a:p>
          <a:r>
            <a:rPr lang="es-ES" sz="2000" b="1" dirty="0" smtClean="0">
              <a:effectLst/>
            </a:rPr>
            <a:t>Rubro: 1.1.1  Efectivo y Equivalentes</a:t>
          </a:r>
          <a:endParaRPr lang="es-MX" sz="2000" b="1" dirty="0">
            <a:effectLst/>
          </a:endParaRPr>
        </a:p>
      </dgm:t>
    </dgm:pt>
    <dgm:pt modelId="{5443D7F2-3882-4A03-A3B1-38D6BC06695B}" type="parTrans" cxnId="{2F6DA500-46B0-4D62-9725-88AA0C3FD350}">
      <dgm:prSet/>
      <dgm:spPr/>
      <dgm:t>
        <a:bodyPr/>
        <a:lstStyle/>
        <a:p>
          <a:endParaRPr lang="es-MX" sz="2000" b="1">
            <a:solidFill>
              <a:schemeClr val="tx1"/>
            </a:solidFill>
            <a:effectLst>
              <a:outerShdw blurRad="38100" dist="38100" dir="2700000" algn="tl">
                <a:srgbClr val="000000">
                  <a:alpha val="43137"/>
                </a:srgbClr>
              </a:outerShdw>
            </a:effectLst>
          </a:endParaRPr>
        </a:p>
      </dgm:t>
    </dgm:pt>
    <dgm:pt modelId="{DD21283B-9CEB-4B5F-B476-2CBB93000067}" type="sibTrans" cxnId="{2F6DA500-46B0-4D62-9725-88AA0C3FD350}">
      <dgm:prSet/>
      <dgm:spPr/>
      <dgm:t>
        <a:bodyPr/>
        <a:lstStyle/>
        <a:p>
          <a:endParaRPr lang="es-MX" sz="2000" b="1">
            <a:solidFill>
              <a:schemeClr val="tx1"/>
            </a:solidFill>
            <a:effectLst>
              <a:outerShdw blurRad="38100" dist="38100" dir="2700000" algn="tl">
                <a:srgbClr val="000000">
                  <a:alpha val="43137"/>
                </a:srgbClr>
              </a:outerShdw>
            </a:effectLst>
          </a:endParaRPr>
        </a:p>
      </dgm:t>
    </dgm:pt>
    <dgm:pt modelId="{66BC8C61-FF9E-4FF8-9892-453021A02455}">
      <dgm:prSet phldrT="[Texto]" custT="1"/>
      <dgm:spPr/>
      <dgm:t>
        <a:bodyPr/>
        <a:lstStyle/>
        <a:p>
          <a:r>
            <a:rPr lang="es-ES" sz="2000" b="1" dirty="0" smtClean="0">
              <a:effectLst/>
            </a:rPr>
            <a:t>Cuenta : 1.1.1.1	   Efectivo</a:t>
          </a:r>
        </a:p>
        <a:p>
          <a:r>
            <a:rPr lang="es-ES" sz="2000" b="1" dirty="0" smtClean="0">
              <a:effectLst/>
            </a:rPr>
            <a:t>Subcuenta: 1.1.1.1.1    Caja </a:t>
          </a:r>
          <a:endParaRPr lang="es-MX" sz="2000" b="1" dirty="0" smtClean="0">
            <a:effectLst/>
          </a:endParaRPr>
        </a:p>
      </dgm:t>
    </dgm:pt>
    <dgm:pt modelId="{AD7C04AA-F631-4724-9A1E-EC363EC280F3}" type="parTrans" cxnId="{18FDBC62-2E5C-4C73-8E85-31A220EF7321}">
      <dgm:prSet/>
      <dgm:spPr/>
      <dgm:t>
        <a:bodyPr/>
        <a:lstStyle/>
        <a:p>
          <a:endParaRPr lang="es-MX" sz="2000" b="1">
            <a:solidFill>
              <a:schemeClr val="tx1"/>
            </a:solidFill>
            <a:effectLst>
              <a:outerShdw blurRad="38100" dist="38100" dir="2700000" algn="tl">
                <a:srgbClr val="000000">
                  <a:alpha val="43137"/>
                </a:srgbClr>
              </a:outerShdw>
            </a:effectLst>
          </a:endParaRPr>
        </a:p>
      </dgm:t>
    </dgm:pt>
    <dgm:pt modelId="{7BC9E807-AFED-4F99-AA98-8AFA4C65ED9B}" type="sibTrans" cxnId="{18FDBC62-2E5C-4C73-8E85-31A220EF7321}">
      <dgm:prSet/>
      <dgm:spPr/>
      <dgm:t>
        <a:bodyPr/>
        <a:lstStyle/>
        <a:p>
          <a:endParaRPr lang="es-MX" sz="2000" b="1">
            <a:solidFill>
              <a:schemeClr val="tx1"/>
            </a:solidFill>
            <a:effectLst>
              <a:outerShdw blurRad="38100" dist="38100" dir="2700000" algn="tl">
                <a:srgbClr val="000000">
                  <a:alpha val="43137"/>
                </a:srgbClr>
              </a:outerShdw>
            </a:effectLst>
          </a:endParaRPr>
        </a:p>
      </dgm:t>
    </dgm:pt>
    <dgm:pt modelId="{98ED9801-B008-493C-80F8-F52BACEB56CA}" type="pres">
      <dgm:prSet presAssocID="{CFB26FE2-27E2-45F3-9EA3-285CB3AADA11}" presName="linear" presStyleCnt="0">
        <dgm:presLayoutVars>
          <dgm:animLvl val="lvl"/>
          <dgm:resizeHandles val="exact"/>
        </dgm:presLayoutVars>
      </dgm:prSet>
      <dgm:spPr/>
      <dgm:t>
        <a:bodyPr/>
        <a:lstStyle/>
        <a:p>
          <a:endParaRPr lang="es-MX"/>
        </a:p>
      </dgm:t>
    </dgm:pt>
    <dgm:pt modelId="{B2621B3B-9DAD-435B-9E10-1C6B3CAC5622}" type="pres">
      <dgm:prSet presAssocID="{9C8FF0CD-FB66-4476-82FE-BED1A9F2C590}" presName="parentText" presStyleLbl="node1" presStyleIdx="0" presStyleCnt="2">
        <dgm:presLayoutVars>
          <dgm:chMax val="0"/>
          <dgm:bulletEnabled val="1"/>
        </dgm:presLayoutVars>
      </dgm:prSet>
      <dgm:spPr/>
      <dgm:t>
        <a:bodyPr/>
        <a:lstStyle/>
        <a:p>
          <a:endParaRPr lang="es-MX"/>
        </a:p>
      </dgm:t>
    </dgm:pt>
    <dgm:pt modelId="{F7E13A86-32EB-42BF-A871-1264626B6C27}" type="pres">
      <dgm:prSet presAssocID="{DD21283B-9CEB-4B5F-B476-2CBB93000067}" presName="spacer" presStyleCnt="0"/>
      <dgm:spPr/>
      <dgm:t>
        <a:bodyPr/>
        <a:lstStyle/>
        <a:p>
          <a:endParaRPr lang="es-MX"/>
        </a:p>
      </dgm:t>
    </dgm:pt>
    <dgm:pt modelId="{F6FEC756-1A66-4C84-8734-061DF8EA0DF9}" type="pres">
      <dgm:prSet presAssocID="{66BC8C61-FF9E-4FF8-9892-453021A02455}" presName="parentText" presStyleLbl="node1" presStyleIdx="1" presStyleCnt="2" custScaleY="79332" custLinFactNeighborX="-49576" custLinFactNeighborY="-20315">
        <dgm:presLayoutVars>
          <dgm:chMax val="0"/>
          <dgm:bulletEnabled val="1"/>
        </dgm:presLayoutVars>
      </dgm:prSet>
      <dgm:spPr/>
      <dgm:t>
        <a:bodyPr/>
        <a:lstStyle/>
        <a:p>
          <a:endParaRPr lang="es-MX"/>
        </a:p>
      </dgm:t>
    </dgm:pt>
  </dgm:ptLst>
  <dgm:cxnLst>
    <dgm:cxn modelId="{536D5D5A-A6AA-4F83-92B1-13FEDF227F1C}" type="presOf" srcId="{9C8FF0CD-FB66-4476-82FE-BED1A9F2C590}" destId="{B2621B3B-9DAD-435B-9E10-1C6B3CAC5622}" srcOrd="0" destOrd="0" presId="urn:microsoft.com/office/officeart/2005/8/layout/vList2"/>
    <dgm:cxn modelId="{660A512D-72B0-4E8A-BC55-1C05DD3921D8}" type="presOf" srcId="{CFB26FE2-27E2-45F3-9EA3-285CB3AADA11}" destId="{98ED9801-B008-493C-80F8-F52BACEB56CA}" srcOrd="0" destOrd="0" presId="urn:microsoft.com/office/officeart/2005/8/layout/vList2"/>
    <dgm:cxn modelId="{2F6DA500-46B0-4D62-9725-88AA0C3FD350}" srcId="{CFB26FE2-27E2-45F3-9EA3-285CB3AADA11}" destId="{9C8FF0CD-FB66-4476-82FE-BED1A9F2C590}" srcOrd="0" destOrd="0" parTransId="{5443D7F2-3882-4A03-A3B1-38D6BC06695B}" sibTransId="{DD21283B-9CEB-4B5F-B476-2CBB93000067}"/>
    <dgm:cxn modelId="{A5D7C1F6-6B49-474F-ADC7-B04ED305544E}" type="presOf" srcId="{66BC8C61-FF9E-4FF8-9892-453021A02455}" destId="{F6FEC756-1A66-4C84-8734-061DF8EA0DF9}" srcOrd="0" destOrd="0" presId="urn:microsoft.com/office/officeart/2005/8/layout/vList2"/>
    <dgm:cxn modelId="{18FDBC62-2E5C-4C73-8E85-31A220EF7321}" srcId="{CFB26FE2-27E2-45F3-9EA3-285CB3AADA11}" destId="{66BC8C61-FF9E-4FF8-9892-453021A02455}" srcOrd="1" destOrd="0" parTransId="{AD7C04AA-F631-4724-9A1E-EC363EC280F3}" sibTransId="{7BC9E807-AFED-4F99-AA98-8AFA4C65ED9B}"/>
    <dgm:cxn modelId="{A360AEFA-ADFD-47C9-ACCB-B0B30D028F19}" type="presParOf" srcId="{98ED9801-B008-493C-80F8-F52BACEB56CA}" destId="{B2621B3B-9DAD-435B-9E10-1C6B3CAC5622}" srcOrd="0" destOrd="0" presId="urn:microsoft.com/office/officeart/2005/8/layout/vList2"/>
    <dgm:cxn modelId="{4B5CE8E2-24E6-4A32-9853-C65BA4EE19A6}" type="presParOf" srcId="{98ED9801-B008-493C-80F8-F52BACEB56CA}" destId="{F7E13A86-32EB-42BF-A871-1264626B6C27}" srcOrd="1" destOrd="0" presId="urn:microsoft.com/office/officeart/2005/8/layout/vList2"/>
    <dgm:cxn modelId="{D4193859-AD09-46F1-ADDC-7E868788198A}" type="presParOf" srcId="{98ED9801-B008-493C-80F8-F52BACEB56CA}" destId="{F6FEC756-1A66-4C84-8734-061DF8EA0DF9}" srcOrd="2"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2BB5AB7-D405-4D72-B945-A4178546BA22}" type="doc">
      <dgm:prSet loTypeId="urn:microsoft.com/office/officeart/2005/8/layout/arrow5" loCatId="relationship" qsTypeId="urn:microsoft.com/office/officeart/2005/8/quickstyle/3d9" qsCatId="3D" csTypeId="urn:microsoft.com/office/officeart/2005/8/colors/accent4_3" csCatId="accent4" phldr="1"/>
      <dgm:spPr/>
      <dgm:t>
        <a:bodyPr/>
        <a:lstStyle/>
        <a:p>
          <a:endParaRPr lang="es-MX"/>
        </a:p>
      </dgm:t>
    </dgm:pt>
    <dgm:pt modelId="{7CB3F8F7-ACF4-4586-A99E-9DBED520892A}">
      <dgm:prSet phldrT="[Texto]"/>
      <dgm:spPr/>
      <dgm:t>
        <a:bodyPr/>
        <a:lstStyle/>
        <a:p>
          <a:r>
            <a:rPr lang="es-MX" dirty="0" smtClean="0"/>
            <a:t>Por Administración Directa</a:t>
          </a:r>
          <a:endParaRPr lang="es-MX" dirty="0"/>
        </a:p>
      </dgm:t>
    </dgm:pt>
    <dgm:pt modelId="{CB4E15DF-27B9-4842-9D98-5D65D2D19539}" type="parTrans" cxnId="{1E88C552-1B88-48D4-B1E8-6DB3BF1F68A3}">
      <dgm:prSet/>
      <dgm:spPr/>
      <dgm:t>
        <a:bodyPr/>
        <a:lstStyle/>
        <a:p>
          <a:endParaRPr lang="es-MX"/>
        </a:p>
      </dgm:t>
    </dgm:pt>
    <dgm:pt modelId="{53281E8A-7B95-42AA-87F8-A52B9C8FAB33}" type="sibTrans" cxnId="{1E88C552-1B88-48D4-B1E8-6DB3BF1F68A3}">
      <dgm:prSet/>
      <dgm:spPr/>
      <dgm:t>
        <a:bodyPr/>
        <a:lstStyle/>
        <a:p>
          <a:endParaRPr lang="es-MX"/>
        </a:p>
      </dgm:t>
    </dgm:pt>
    <dgm:pt modelId="{58C8DEE4-E084-4A35-945A-2369EACA55AF}">
      <dgm:prSet phldrT="[Texto]"/>
      <dgm:spPr/>
      <dgm:t>
        <a:bodyPr/>
        <a:lstStyle/>
        <a:p>
          <a:r>
            <a:rPr lang="es-MX" dirty="0" smtClean="0"/>
            <a:t>Por </a:t>
          </a:r>
        </a:p>
        <a:p>
          <a:r>
            <a:rPr lang="es-MX" dirty="0" smtClean="0"/>
            <a:t>Contrato</a:t>
          </a:r>
          <a:endParaRPr lang="es-MX" dirty="0"/>
        </a:p>
      </dgm:t>
    </dgm:pt>
    <dgm:pt modelId="{6A45DF78-6F78-4815-B390-3F13AD0BC7AE}" type="parTrans" cxnId="{AA21F9DC-BDA2-4DCE-973B-A142E959AA78}">
      <dgm:prSet/>
      <dgm:spPr/>
      <dgm:t>
        <a:bodyPr/>
        <a:lstStyle/>
        <a:p>
          <a:endParaRPr lang="es-MX"/>
        </a:p>
      </dgm:t>
    </dgm:pt>
    <dgm:pt modelId="{4A960EC6-D887-4594-8E7C-392FE44B93E3}" type="sibTrans" cxnId="{AA21F9DC-BDA2-4DCE-973B-A142E959AA78}">
      <dgm:prSet/>
      <dgm:spPr/>
      <dgm:t>
        <a:bodyPr/>
        <a:lstStyle/>
        <a:p>
          <a:endParaRPr lang="es-MX"/>
        </a:p>
      </dgm:t>
    </dgm:pt>
    <dgm:pt modelId="{7DFFE35D-AB2C-47A8-B475-0AC43A598BE8}" type="pres">
      <dgm:prSet presAssocID="{42BB5AB7-D405-4D72-B945-A4178546BA22}" presName="diagram" presStyleCnt="0">
        <dgm:presLayoutVars>
          <dgm:dir/>
          <dgm:resizeHandles val="exact"/>
        </dgm:presLayoutVars>
      </dgm:prSet>
      <dgm:spPr/>
      <dgm:t>
        <a:bodyPr/>
        <a:lstStyle/>
        <a:p>
          <a:endParaRPr lang="es-MX"/>
        </a:p>
      </dgm:t>
    </dgm:pt>
    <dgm:pt modelId="{D4FC34FF-C794-4915-B796-3F7600DFB2DD}" type="pres">
      <dgm:prSet presAssocID="{7CB3F8F7-ACF4-4586-A99E-9DBED520892A}" presName="arrow" presStyleLbl="node1" presStyleIdx="0" presStyleCnt="2">
        <dgm:presLayoutVars>
          <dgm:bulletEnabled val="1"/>
        </dgm:presLayoutVars>
      </dgm:prSet>
      <dgm:spPr/>
      <dgm:t>
        <a:bodyPr/>
        <a:lstStyle/>
        <a:p>
          <a:endParaRPr lang="es-MX"/>
        </a:p>
      </dgm:t>
    </dgm:pt>
    <dgm:pt modelId="{82294430-0D93-413B-808C-BED31704FCE4}" type="pres">
      <dgm:prSet presAssocID="{58C8DEE4-E084-4A35-945A-2369EACA55AF}" presName="arrow" presStyleLbl="node1" presStyleIdx="1" presStyleCnt="2">
        <dgm:presLayoutVars>
          <dgm:bulletEnabled val="1"/>
        </dgm:presLayoutVars>
      </dgm:prSet>
      <dgm:spPr/>
      <dgm:t>
        <a:bodyPr/>
        <a:lstStyle/>
        <a:p>
          <a:endParaRPr lang="es-MX"/>
        </a:p>
      </dgm:t>
    </dgm:pt>
  </dgm:ptLst>
  <dgm:cxnLst>
    <dgm:cxn modelId="{994139CB-FC4F-435D-B463-626B21098FB7}" type="presOf" srcId="{58C8DEE4-E084-4A35-945A-2369EACA55AF}" destId="{82294430-0D93-413B-808C-BED31704FCE4}" srcOrd="0" destOrd="0" presId="urn:microsoft.com/office/officeart/2005/8/layout/arrow5"/>
    <dgm:cxn modelId="{4A4FA1D9-09A6-4E17-BF41-E5F08F339430}" type="presOf" srcId="{42BB5AB7-D405-4D72-B945-A4178546BA22}" destId="{7DFFE35D-AB2C-47A8-B475-0AC43A598BE8}" srcOrd="0" destOrd="0" presId="urn:microsoft.com/office/officeart/2005/8/layout/arrow5"/>
    <dgm:cxn modelId="{61814C0F-C6EE-421B-B714-E89D28CB88FF}" type="presOf" srcId="{7CB3F8F7-ACF4-4586-A99E-9DBED520892A}" destId="{D4FC34FF-C794-4915-B796-3F7600DFB2DD}" srcOrd="0" destOrd="0" presId="urn:microsoft.com/office/officeart/2005/8/layout/arrow5"/>
    <dgm:cxn modelId="{AA21F9DC-BDA2-4DCE-973B-A142E959AA78}" srcId="{42BB5AB7-D405-4D72-B945-A4178546BA22}" destId="{58C8DEE4-E084-4A35-945A-2369EACA55AF}" srcOrd="1" destOrd="0" parTransId="{6A45DF78-6F78-4815-B390-3F13AD0BC7AE}" sibTransId="{4A960EC6-D887-4594-8E7C-392FE44B93E3}"/>
    <dgm:cxn modelId="{1E88C552-1B88-48D4-B1E8-6DB3BF1F68A3}" srcId="{42BB5AB7-D405-4D72-B945-A4178546BA22}" destId="{7CB3F8F7-ACF4-4586-A99E-9DBED520892A}" srcOrd="0" destOrd="0" parTransId="{CB4E15DF-27B9-4842-9D98-5D65D2D19539}" sibTransId="{53281E8A-7B95-42AA-87F8-A52B9C8FAB33}"/>
    <dgm:cxn modelId="{CC1A60D5-B323-4063-A460-84C9143AE62F}" type="presParOf" srcId="{7DFFE35D-AB2C-47A8-B475-0AC43A598BE8}" destId="{D4FC34FF-C794-4915-B796-3F7600DFB2DD}" srcOrd="0" destOrd="0" presId="urn:microsoft.com/office/officeart/2005/8/layout/arrow5"/>
    <dgm:cxn modelId="{14CEA890-3D64-4B7F-90AD-0476CFCFB767}" type="presParOf" srcId="{7DFFE35D-AB2C-47A8-B475-0AC43A598BE8}" destId="{82294430-0D93-413B-808C-BED31704FCE4}" srcOrd="1" destOrd="0" presId="urn:microsoft.com/office/officeart/2005/8/layout/arrow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36A7311A-85D6-4E3E-B767-6CA27C523526}" type="doc">
      <dgm:prSet loTypeId="urn:microsoft.com/office/officeart/2005/8/layout/target2" loCatId="relationship" qsTypeId="urn:microsoft.com/office/officeart/2005/8/quickstyle/simple1" qsCatId="simple" csTypeId="urn:microsoft.com/office/officeart/2005/8/colors/colorful4" csCatId="colorful" phldr="1"/>
      <dgm:spPr/>
      <dgm:t>
        <a:bodyPr/>
        <a:lstStyle/>
        <a:p>
          <a:endParaRPr lang="es-MX"/>
        </a:p>
      </dgm:t>
    </dgm:pt>
    <dgm:pt modelId="{37678265-98D8-4A78-A7F8-0C245EC1E72F}">
      <dgm:prSet phldrT="[Texto]" custT="1"/>
      <dgm:spPr/>
      <dgm:t>
        <a:bodyPr/>
        <a:lstStyle/>
        <a:p>
          <a:pPr algn="l"/>
          <a:r>
            <a:rPr lang="es-MX" sz="1600" b="1" dirty="0" smtClean="0">
              <a:latin typeface="Kristen ITC" pitchFamily="66" charset="0"/>
            </a:rPr>
            <a:t>CAPÍTULO</a:t>
          </a:r>
          <a:endParaRPr lang="es-MX" sz="1600" b="1" dirty="0">
            <a:latin typeface="Kristen ITC" pitchFamily="66" charset="0"/>
          </a:endParaRPr>
        </a:p>
      </dgm:t>
    </dgm:pt>
    <dgm:pt modelId="{FF19B17A-1F40-4095-90C8-70DA9F032742}" type="parTrans" cxnId="{78572979-A752-4B0B-9A33-9C19783E84AD}">
      <dgm:prSet/>
      <dgm:spPr/>
      <dgm:t>
        <a:bodyPr/>
        <a:lstStyle/>
        <a:p>
          <a:endParaRPr lang="es-MX" sz="1600"/>
        </a:p>
      </dgm:t>
    </dgm:pt>
    <dgm:pt modelId="{0F0FBA2C-8A6D-4437-84B3-3AE32AF8226E}" type="sibTrans" cxnId="{78572979-A752-4B0B-9A33-9C19783E84AD}">
      <dgm:prSet/>
      <dgm:spPr/>
      <dgm:t>
        <a:bodyPr/>
        <a:lstStyle/>
        <a:p>
          <a:endParaRPr lang="es-MX" sz="1600"/>
        </a:p>
      </dgm:t>
    </dgm:pt>
    <dgm:pt modelId="{E4A8EF54-7F80-40BE-934A-CC273C00A6E4}">
      <dgm:prSet phldrT="[Texto]" custT="1"/>
      <dgm:spPr/>
      <dgm:t>
        <a:bodyPr/>
        <a:lstStyle/>
        <a:p>
          <a:pPr algn="ctr"/>
          <a:r>
            <a:rPr lang="es-MX" sz="1600" b="1" dirty="0"/>
            <a:t>X000</a:t>
          </a:r>
        </a:p>
      </dgm:t>
    </dgm:pt>
    <dgm:pt modelId="{64CF80F5-8F02-4198-A7AC-739E1C376D3F}" type="parTrans" cxnId="{694EE72F-81DC-4A08-B774-5143D075CFC4}">
      <dgm:prSet/>
      <dgm:spPr/>
      <dgm:t>
        <a:bodyPr/>
        <a:lstStyle/>
        <a:p>
          <a:endParaRPr lang="es-MX" sz="1600"/>
        </a:p>
      </dgm:t>
    </dgm:pt>
    <dgm:pt modelId="{98160BBE-B95E-47C7-B07E-B83E68A883F8}" type="sibTrans" cxnId="{694EE72F-81DC-4A08-B774-5143D075CFC4}">
      <dgm:prSet/>
      <dgm:spPr/>
      <dgm:t>
        <a:bodyPr/>
        <a:lstStyle/>
        <a:p>
          <a:endParaRPr lang="es-MX" sz="1600"/>
        </a:p>
      </dgm:t>
    </dgm:pt>
    <dgm:pt modelId="{4D8C4230-B37C-4138-A243-83C33193025B}">
      <dgm:prSet phldrT="[Texto]" custT="1"/>
      <dgm:spPr/>
      <dgm:t>
        <a:bodyPr/>
        <a:lstStyle/>
        <a:p>
          <a:r>
            <a:rPr lang="es-MX" sz="1600" b="1" dirty="0" smtClean="0">
              <a:latin typeface="Kristen ITC" pitchFamily="66" charset="0"/>
            </a:rPr>
            <a:t>CONCEPTO</a:t>
          </a:r>
          <a:endParaRPr lang="es-MX" sz="1600" b="1" dirty="0">
            <a:latin typeface="Kristen ITC" pitchFamily="66" charset="0"/>
          </a:endParaRPr>
        </a:p>
      </dgm:t>
    </dgm:pt>
    <dgm:pt modelId="{D108E7D2-DD35-4D66-97EB-372AA2F0F56C}" type="parTrans" cxnId="{F4E381BE-33BB-481C-B473-38CB8F1DD77A}">
      <dgm:prSet/>
      <dgm:spPr/>
      <dgm:t>
        <a:bodyPr/>
        <a:lstStyle/>
        <a:p>
          <a:endParaRPr lang="es-MX" sz="1600"/>
        </a:p>
      </dgm:t>
    </dgm:pt>
    <dgm:pt modelId="{1765060C-661B-4FF5-8FC1-4B75B105B53D}" type="sibTrans" cxnId="{F4E381BE-33BB-481C-B473-38CB8F1DD77A}">
      <dgm:prSet/>
      <dgm:spPr/>
      <dgm:t>
        <a:bodyPr/>
        <a:lstStyle/>
        <a:p>
          <a:endParaRPr lang="es-MX" sz="1600"/>
        </a:p>
      </dgm:t>
    </dgm:pt>
    <dgm:pt modelId="{45B2912F-7AAB-44E9-88A1-20C0503AE338}">
      <dgm:prSet phldrT="[Texto]" custT="1"/>
      <dgm:spPr/>
      <dgm:t>
        <a:bodyPr/>
        <a:lstStyle/>
        <a:p>
          <a:r>
            <a:rPr lang="es-MX" sz="1600" b="1" dirty="0"/>
            <a:t>XX00</a:t>
          </a:r>
        </a:p>
      </dgm:t>
    </dgm:pt>
    <dgm:pt modelId="{F5C10134-2536-4978-9661-D0028024584B}" type="parTrans" cxnId="{ED68334D-2DB3-47BB-84DF-6C28FD3DD77E}">
      <dgm:prSet/>
      <dgm:spPr/>
      <dgm:t>
        <a:bodyPr/>
        <a:lstStyle/>
        <a:p>
          <a:endParaRPr lang="es-MX" sz="1600"/>
        </a:p>
      </dgm:t>
    </dgm:pt>
    <dgm:pt modelId="{921BF732-D045-4543-9EED-98AE952BCED2}" type="sibTrans" cxnId="{ED68334D-2DB3-47BB-84DF-6C28FD3DD77E}">
      <dgm:prSet/>
      <dgm:spPr/>
      <dgm:t>
        <a:bodyPr/>
        <a:lstStyle/>
        <a:p>
          <a:endParaRPr lang="es-MX" sz="1600"/>
        </a:p>
      </dgm:t>
    </dgm:pt>
    <dgm:pt modelId="{29AF9525-3EF6-459F-B846-4E4A5A9678A6}">
      <dgm:prSet phldrT="[Texto]" custT="1"/>
      <dgm:spPr/>
      <dgm:t>
        <a:bodyPr/>
        <a:lstStyle/>
        <a:p>
          <a:pPr algn="ctr"/>
          <a:r>
            <a:rPr lang="es-MX" sz="1600" b="1" dirty="0" smtClean="0">
              <a:latin typeface="Kristen ITC" pitchFamily="66" charset="0"/>
            </a:rPr>
            <a:t>PARTIDA</a:t>
          </a:r>
          <a:endParaRPr lang="es-MX" sz="1600" b="1" dirty="0">
            <a:latin typeface="Kristen ITC" pitchFamily="66" charset="0"/>
          </a:endParaRPr>
        </a:p>
      </dgm:t>
    </dgm:pt>
    <dgm:pt modelId="{C8525489-86C0-4419-9E5E-D3CE8EC213BD}" type="parTrans" cxnId="{383882CD-A59E-408C-82C0-0D93B0D444C9}">
      <dgm:prSet/>
      <dgm:spPr/>
      <dgm:t>
        <a:bodyPr/>
        <a:lstStyle/>
        <a:p>
          <a:endParaRPr lang="es-MX" sz="1600"/>
        </a:p>
      </dgm:t>
    </dgm:pt>
    <dgm:pt modelId="{26D3B13A-7BD1-4DAA-8137-9AA3B2DE110D}" type="sibTrans" cxnId="{383882CD-A59E-408C-82C0-0D93B0D444C9}">
      <dgm:prSet/>
      <dgm:spPr/>
      <dgm:t>
        <a:bodyPr/>
        <a:lstStyle/>
        <a:p>
          <a:endParaRPr lang="es-MX" sz="1600"/>
        </a:p>
      </dgm:t>
    </dgm:pt>
    <dgm:pt modelId="{7320F8C0-2298-4EAC-A19E-E0357BC9F8C4}">
      <dgm:prSet phldrT="[Texto]" custT="1"/>
      <dgm:spPr/>
      <dgm:t>
        <a:bodyPr/>
        <a:lstStyle/>
        <a:p>
          <a:r>
            <a:rPr lang="es-MX" sz="1600" b="1" dirty="0" smtClean="0">
              <a:latin typeface="Kristen ITC" pitchFamily="66" charset="0"/>
            </a:rPr>
            <a:t>GENÉRICA</a:t>
          </a:r>
        </a:p>
        <a:p>
          <a:r>
            <a:rPr lang="es-MX" sz="1600" b="1" dirty="0" smtClean="0"/>
            <a:t>XXX0</a:t>
          </a:r>
          <a:endParaRPr lang="es-MX" sz="1600" b="1" dirty="0"/>
        </a:p>
      </dgm:t>
    </dgm:pt>
    <dgm:pt modelId="{5A266C09-A088-40B2-B15E-E0ED7F58D98F}" type="parTrans" cxnId="{B4A91432-47FF-42DA-B9C9-FA7DA51ECAC3}">
      <dgm:prSet/>
      <dgm:spPr/>
      <dgm:t>
        <a:bodyPr/>
        <a:lstStyle/>
        <a:p>
          <a:endParaRPr lang="es-MX" sz="1600"/>
        </a:p>
      </dgm:t>
    </dgm:pt>
    <dgm:pt modelId="{22F2DBAB-920C-4D5C-9192-67B5CFFE429D}" type="sibTrans" cxnId="{B4A91432-47FF-42DA-B9C9-FA7DA51ECAC3}">
      <dgm:prSet/>
      <dgm:spPr/>
      <dgm:t>
        <a:bodyPr/>
        <a:lstStyle/>
        <a:p>
          <a:endParaRPr lang="es-MX" sz="1600"/>
        </a:p>
      </dgm:t>
    </dgm:pt>
    <dgm:pt modelId="{3BC6D493-38BF-4B92-AAD0-C00817AED4D5}">
      <dgm:prSet phldrT="[Texto]" custT="1"/>
      <dgm:spPr/>
      <dgm:t>
        <a:bodyPr/>
        <a:lstStyle/>
        <a:p>
          <a:r>
            <a:rPr lang="es-MX" sz="1600" b="1" dirty="0" smtClean="0">
              <a:latin typeface="Kristen ITC" pitchFamily="66" charset="0"/>
            </a:rPr>
            <a:t>ESPECÍFICA</a:t>
          </a:r>
        </a:p>
        <a:p>
          <a:r>
            <a:rPr lang="es-MX" sz="1600" b="1" dirty="0" smtClean="0"/>
            <a:t>XXXX</a:t>
          </a:r>
          <a:endParaRPr lang="es-MX" sz="1600" b="1" dirty="0"/>
        </a:p>
      </dgm:t>
    </dgm:pt>
    <dgm:pt modelId="{FBC72238-9492-4DBC-B11F-003B08F1D24E}" type="parTrans" cxnId="{31FC8DCE-6940-40B4-B941-F58C70DBFFDD}">
      <dgm:prSet/>
      <dgm:spPr/>
      <dgm:t>
        <a:bodyPr/>
        <a:lstStyle/>
        <a:p>
          <a:endParaRPr lang="es-MX" sz="1600"/>
        </a:p>
      </dgm:t>
    </dgm:pt>
    <dgm:pt modelId="{213B6973-2AA2-42A2-91DD-E229BF75BEE5}" type="sibTrans" cxnId="{31FC8DCE-6940-40B4-B941-F58C70DBFFDD}">
      <dgm:prSet/>
      <dgm:spPr/>
      <dgm:t>
        <a:bodyPr/>
        <a:lstStyle/>
        <a:p>
          <a:endParaRPr lang="es-MX" sz="1600"/>
        </a:p>
      </dgm:t>
    </dgm:pt>
    <dgm:pt modelId="{968F2F45-769B-44CA-B8EC-ED5DC3BC6738}" type="pres">
      <dgm:prSet presAssocID="{36A7311A-85D6-4E3E-B767-6CA27C523526}" presName="Name0" presStyleCnt="0">
        <dgm:presLayoutVars>
          <dgm:chMax val="3"/>
          <dgm:chPref val="1"/>
          <dgm:dir/>
          <dgm:animLvl val="lvl"/>
          <dgm:resizeHandles/>
        </dgm:presLayoutVars>
      </dgm:prSet>
      <dgm:spPr/>
      <dgm:t>
        <a:bodyPr/>
        <a:lstStyle/>
        <a:p>
          <a:endParaRPr lang="es-MX"/>
        </a:p>
      </dgm:t>
    </dgm:pt>
    <dgm:pt modelId="{852ABF80-270B-4276-B846-362A48EDFF2D}" type="pres">
      <dgm:prSet presAssocID="{36A7311A-85D6-4E3E-B767-6CA27C523526}" presName="outerBox" presStyleCnt="0"/>
      <dgm:spPr/>
      <dgm:t>
        <a:bodyPr/>
        <a:lstStyle/>
        <a:p>
          <a:endParaRPr lang="es-ES"/>
        </a:p>
      </dgm:t>
    </dgm:pt>
    <dgm:pt modelId="{14C8AC91-2239-4B94-8C64-C5EEC351DCFE}" type="pres">
      <dgm:prSet presAssocID="{36A7311A-85D6-4E3E-B767-6CA27C523526}" presName="outerBoxParent" presStyleLbl="node1" presStyleIdx="0" presStyleCnt="3" custLinFactNeighborX="-731" custLinFactNeighborY="16416"/>
      <dgm:spPr/>
      <dgm:t>
        <a:bodyPr/>
        <a:lstStyle/>
        <a:p>
          <a:endParaRPr lang="es-MX"/>
        </a:p>
      </dgm:t>
    </dgm:pt>
    <dgm:pt modelId="{BA80A52E-B806-4B7F-B6E5-D3B3B5C73B4E}" type="pres">
      <dgm:prSet presAssocID="{36A7311A-85D6-4E3E-B767-6CA27C523526}" presName="outerBoxChildren" presStyleCnt="0"/>
      <dgm:spPr/>
      <dgm:t>
        <a:bodyPr/>
        <a:lstStyle/>
        <a:p>
          <a:endParaRPr lang="es-ES"/>
        </a:p>
      </dgm:t>
    </dgm:pt>
    <dgm:pt modelId="{35C3DDF6-1FCC-48AC-8DA4-0CB7ED9284EF}" type="pres">
      <dgm:prSet presAssocID="{E4A8EF54-7F80-40BE-934A-CC273C00A6E4}" presName="oChild" presStyleLbl="fgAcc1" presStyleIdx="0" presStyleCnt="4" custScaleY="40713" custLinFactNeighborX="1771" custLinFactNeighborY="-642">
        <dgm:presLayoutVars>
          <dgm:bulletEnabled val="1"/>
        </dgm:presLayoutVars>
      </dgm:prSet>
      <dgm:spPr/>
      <dgm:t>
        <a:bodyPr/>
        <a:lstStyle/>
        <a:p>
          <a:endParaRPr lang="es-MX"/>
        </a:p>
      </dgm:t>
    </dgm:pt>
    <dgm:pt modelId="{ACD6D90D-3F14-46CB-8FF6-029CB30A2C9C}" type="pres">
      <dgm:prSet presAssocID="{36A7311A-85D6-4E3E-B767-6CA27C523526}" presName="middleBox" presStyleCnt="0"/>
      <dgm:spPr/>
      <dgm:t>
        <a:bodyPr/>
        <a:lstStyle/>
        <a:p>
          <a:endParaRPr lang="es-ES"/>
        </a:p>
      </dgm:t>
    </dgm:pt>
    <dgm:pt modelId="{5BF7D633-40E2-4D87-9CAC-3F06CB422541}" type="pres">
      <dgm:prSet presAssocID="{36A7311A-85D6-4E3E-B767-6CA27C523526}" presName="middleBoxParent" presStyleLbl="node1" presStyleIdx="1" presStyleCnt="3"/>
      <dgm:spPr/>
      <dgm:t>
        <a:bodyPr/>
        <a:lstStyle/>
        <a:p>
          <a:endParaRPr lang="es-MX"/>
        </a:p>
      </dgm:t>
    </dgm:pt>
    <dgm:pt modelId="{1A42C6E3-3161-4D79-BC39-42CAD09B52E7}" type="pres">
      <dgm:prSet presAssocID="{36A7311A-85D6-4E3E-B767-6CA27C523526}" presName="middleBoxChildren" presStyleCnt="0"/>
      <dgm:spPr/>
      <dgm:t>
        <a:bodyPr/>
        <a:lstStyle/>
        <a:p>
          <a:endParaRPr lang="es-ES"/>
        </a:p>
      </dgm:t>
    </dgm:pt>
    <dgm:pt modelId="{A03C5732-F136-4F5D-A56F-1D208F7202E3}" type="pres">
      <dgm:prSet presAssocID="{45B2912F-7AAB-44E9-88A1-20C0503AE338}" presName="mChild" presStyleLbl="fgAcc1" presStyleIdx="1" presStyleCnt="4" custScaleY="75833" custLinFactNeighborY="-14165">
        <dgm:presLayoutVars>
          <dgm:bulletEnabled val="1"/>
        </dgm:presLayoutVars>
      </dgm:prSet>
      <dgm:spPr/>
      <dgm:t>
        <a:bodyPr/>
        <a:lstStyle/>
        <a:p>
          <a:endParaRPr lang="es-MX"/>
        </a:p>
      </dgm:t>
    </dgm:pt>
    <dgm:pt modelId="{9C0831F2-44FA-4CBE-B977-71DA3F65DB51}" type="pres">
      <dgm:prSet presAssocID="{36A7311A-85D6-4E3E-B767-6CA27C523526}" presName="centerBox" presStyleCnt="0"/>
      <dgm:spPr/>
      <dgm:t>
        <a:bodyPr/>
        <a:lstStyle/>
        <a:p>
          <a:endParaRPr lang="es-ES"/>
        </a:p>
      </dgm:t>
    </dgm:pt>
    <dgm:pt modelId="{6F182BCA-4709-44EC-8691-ECA69F57FD26}" type="pres">
      <dgm:prSet presAssocID="{36A7311A-85D6-4E3E-B767-6CA27C523526}" presName="centerBoxParent" presStyleLbl="node1" presStyleIdx="2" presStyleCnt="3" custScaleY="118780"/>
      <dgm:spPr/>
      <dgm:t>
        <a:bodyPr/>
        <a:lstStyle/>
        <a:p>
          <a:endParaRPr lang="es-MX"/>
        </a:p>
      </dgm:t>
    </dgm:pt>
    <dgm:pt modelId="{9AA9D190-3FAC-43C7-9005-2FF7F091ACB2}" type="pres">
      <dgm:prSet presAssocID="{36A7311A-85D6-4E3E-B767-6CA27C523526}" presName="centerBoxChildren" presStyleCnt="0"/>
      <dgm:spPr/>
      <dgm:t>
        <a:bodyPr/>
        <a:lstStyle/>
        <a:p>
          <a:endParaRPr lang="es-ES"/>
        </a:p>
      </dgm:t>
    </dgm:pt>
    <dgm:pt modelId="{3065A6C0-68DA-453E-9E78-707F71950BB0}" type="pres">
      <dgm:prSet presAssocID="{7320F8C0-2298-4EAC-A19E-E0357BC9F8C4}" presName="cChild" presStyleLbl="fgAcc1" presStyleIdx="2" presStyleCnt="4" custScaleY="146281">
        <dgm:presLayoutVars>
          <dgm:bulletEnabled val="1"/>
        </dgm:presLayoutVars>
      </dgm:prSet>
      <dgm:spPr/>
      <dgm:t>
        <a:bodyPr/>
        <a:lstStyle/>
        <a:p>
          <a:endParaRPr lang="es-MX"/>
        </a:p>
      </dgm:t>
    </dgm:pt>
    <dgm:pt modelId="{302D4DEE-E269-425F-959A-389354CBB1E7}" type="pres">
      <dgm:prSet presAssocID="{22F2DBAB-920C-4D5C-9192-67B5CFFE429D}" presName="centerSibTrans" presStyleCnt="0"/>
      <dgm:spPr/>
      <dgm:t>
        <a:bodyPr/>
        <a:lstStyle/>
        <a:p>
          <a:endParaRPr lang="es-ES"/>
        </a:p>
      </dgm:t>
    </dgm:pt>
    <dgm:pt modelId="{85ED1976-F95D-4179-BD50-EE0504258983}" type="pres">
      <dgm:prSet presAssocID="{3BC6D493-38BF-4B92-AAD0-C00817AED4D5}" presName="cChild" presStyleLbl="fgAcc1" presStyleIdx="3" presStyleCnt="4" custScaleY="146281">
        <dgm:presLayoutVars>
          <dgm:bulletEnabled val="1"/>
        </dgm:presLayoutVars>
      </dgm:prSet>
      <dgm:spPr/>
      <dgm:t>
        <a:bodyPr/>
        <a:lstStyle/>
        <a:p>
          <a:endParaRPr lang="es-MX"/>
        </a:p>
      </dgm:t>
    </dgm:pt>
  </dgm:ptLst>
  <dgm:cxnLst>
    <dgm:cxn modelId="{70D37799-606D-47F2-B0AE-C73A3C96C595}" type="presOf" srcId="{36A7311A-85D6-4E3E-B767-6CA27C523526}" destId="{968F2F45-769B-44CA-B8EC-ED5DC3BC6738}" srcOrd="0" destOrd="0" presId="urn:microsoft.com/office/officeart/2005/8/layout/target2"/>
    <dgm:cxn modelId="{383882CD-A59E-408C-82C0-0D93B0D444C9}" srcId="{36A7311A-85D6-4E3E-B767-6CA27C523526}" destId="{29AF9525-3EF6-459F-B846-4E4A5A9678A6}" srcOrd="2" destOrd="0" parTransId="{C8525489-86C0-4419-9E5E-D3CE8EC213BD}" sibTransId="{26D3B13A-7BD1-4DAA-8137-9AA3B2DE110D}"/>
    <dgm:cxn modelId="{31FC8DCE-6940-40B4-B941-F58C70DBFFDD}" srcId="{29AF9525-3EF6-459F-B846-4E4A5A9678A6}" destId="{3BC6D493-38BF-4B92-AAD0-C00817AED4D5}" srcOrd="1" destOrd="0" parTransId="{FBC72238-9492-4DBC-B11F-003B08F1D24E}" sibTransId="{213B6973-2AA2-42A2-91DD-E229BF75BEE5}"/>
    <dgm:cxn modelId="{AFA06F6B-D32A-4C34-AB91-A358AC9717A0}" type="presOf" srcId="{29AF9525-3EF6-459F-B846-4E4A5A9678A6}" destId="{6F182BCA-4709-44EC-8691-ECA69F57FD26}" srcOrd="0" destOrd="0" presId="urn:microsoft.com/office/officeart/2005/8/layout/target2"/>
    <dgm:cxn modelId="{7911D660-4BF2-43A1-916F-8C2C3C9EE2F8}" type="presOf" srcId="{E4A8EF54-7F80-40BE-934A-CC273C00A6E4}" destId="{35C3DDF6-1FCC-48AC-8DA4-0CB7ED9284EF}" srcOrd="0" destOrd="0" presId="urn:microsoft.com/office/officeart/2005/8/layout/target2"/>
    <dgm:cxn modelId="{4A348066-F9AB-4419-98FD-2EE23E631052}" type="presOf" srcId="{45B2912F-7AAB-44E9-88A1-20C0503AE338}" destId="{A03C5732-F136-4F5D-A56F-1D208F7202E3}" srcOrd="0" destOrd="0" presId="urn:microsoft.com/office/officeart/2005/8/layout/target2"/>
    <dgm:cxn modelId="{A377C7A6-3FC1-40A8-AE33-6A48690C5039}" type="presOf" srcId="{3BC6D493-38BF-4B92-AAD0-C00817AED4D5}" destId="{85ED1976-F95D-4179-BD50-EE0504258983}" srcOrd="0" destOrd="0" presId="urn:microsoft.com/office/officeart/2005/8/layout/target2"/>
    <dgm:cxn modelId="{ED68334D-2DB3-47BB-84DF-6C28FD3DD77E}" srcId="{4D8C4230-B37C-4138-A243-83C33193025B}" destId="{45B2912F-7AAB-44E9-88A1-20C0503AE338}" srcOrd="0" destOrd="0" parTransId="{F5C10134-2536-4978-9661-D0028024584B}" sibTransId="{921BF732-D045-4543-9EED-98AE952BCED2}"/>
    <dgm:cxn modelId="{B4A91432-47FF-42DA-B9C9-FA7DA51ECAC3}" srcId="{29AF9525-3EF6-459F-B846-4E4A5A9678A6}" destId="{7320F8C0-2298-4EAC-A19E-E0357BC9F8C4}" srcOrd="0" destOrd="0" parTransId="{5A266C09-A088-40B2-B15E-E0ED7F58D98F}" sibTransId="{22F2DBAB-920C-4D5C-9192-67B5CFFE429D}"/>
    <dgm:cxn modelId="{72A3F4A6-0998-43CD-86E7-D1CED8B2F3B6}" type="presOf" srcId="{37678265-98D8-4A78-A7F8-0C245EC1E72F}" destId="{14C8AC91-2239-4B94-8C64-C5EEC351DCFE}" srcOrd="0" destOrd="0" presId="urn:microsoft.com/office/officeart/2005/8/layout/target2"/>
    <dgm:cxn modelId="{694EE72F-81DC-4A08-B774-5143D075CFC4}" srcId="{37678265-98D8-4A78-A7F8-0C245EC1E72F}" destId="{E4A8EF54-7F80-40BE-934A-CC273C00A6E4}" srcOrd="0" destOrd="0" parTransId="{64CF80F5-8F02-4198-A7AC-739E1C376D3F}" sibTransId="{98160BBE-B95E-47C7-B07E-B83E68A883F8}"/>
    <dgm:cxn modelId="{43C7802A-4035-416A-9CA5-3D49B7493828}" type="presOf" srcId="{7320F8C0-2298-4EAC-A19E-E0357BC9F8C4}" destId="{3065A6C0-68DA-453E-9E78-707F71950BB0}" srcOrd="0" destOrd="0" presId="urn:microsoft.com/office/officeart/2005/8/layout/target2"/>
    <dgm:cxn modelId="{2FAC15A4-2ED1-4151-B6DB-1C79AC60998B}" type="presOf" srcId="{4D8C4230-B37C-4138-A243-83C33193025B}" destId="{5BF7D633-40E2-4D87-9CAC-3F06CB422541}" srcOrd="0" destOrd="0" presId="urn:microsoft.com/office/officeart/2005/8/layout/target2"/>
    <dgm:cxn modelId="{78572979-A752-4B0B-9A33-9C19783E84AD}" srcId="{36A7311A-85D6-4E3E-B767-6CA27C523526}" destId="{37678265-98D8-4A78-A7F8-0C245EC1E72F}" srcOrd="0" destOrd="0" parTransId="{FF19B17A-1F40-4095-90C8-70DA9F032742}" sibTransId="{0F0FBA2C-8A6D-4437-84B3-3AE32AF8226E}"/>
    <dgm:cxn modelId="{F4E381BE-33BB-481C-B473-38CB8F1DD77A}" srcId="{36A7311A-85D6-4E3E-B767-6CA27C523526}" destId="{4D8C4230-B37C-4138-A243-83C33193025B}" srcOrd="1" destOrd="0" parTransId="{D108E7D2-DD35-4D66-97EB-372AA2F0F56C}" sibTransId="{1765060C-661B-4FF5-8FC1-4B75B105B53D}"/>
    <dgm:cxn modelId="{1FED7864-908D-4928-8D30-283D89C5F782}" type="presParOf" srcId="{968F2F45-769B-44CA-B8EC-ED5DC3BC6738}" destId="{852ABF80-270B-4276-B846-362A48EDFF2D}" srcOrd="0" destOrd="0" presId="urn:microsoft.com/office/officeart/2005/8/layout/target2"/>
    <dgm:cxn modelId="{64AE2336-17BB-4D24-9760-428F0CD93B64}" type="presParOf" srcId="{852ABF80-270B-4276-B846-362A48EDFF2D}" destId="{14C8AC91-2239-4B94-8C64-C5EEC351DCFE}" srcOrd="0" destOrd="0" presId="urn:microsoft.com/office/officeart/2005/8/layout/target2"/>
    <dgm:cxn modelId="{665EB5AD-8423-4E0E-B2F4-0AF25A93B5D6}" type="presParOf" srcId="{852ABF80-270B-4276-B846-362A48EDFF2D}" destId="{BA80A52E-B806-4B7F-B6E5-D3B3B5C73B4E}" srcOrd="1" destOrd="0" presId="urn:microsoft.com/office/officeart/2005/8/layout/target2"/>
    <dgm:cxn modelId="{5DEA50B7-1F6A-4B3D-BD0D-66DE077C17FC}" type="presParOf" srcId="{BA80A52E-B806-4B7F-B6E5-D3B3B5C73B4E}" destId="{35C3DDF6-1FCC-48AC-8DA4-0CB7ED9284EF}" srcOrd="0" destOrd="0" presId="urn:microsoft.com/office/officeart/2005/8/layout/target2"/>
    <dgm:cxn modelId="{78B0D724-E6B2-45F8-BDC2-E386AB6DAD87}" type="presParOf" srcId="{968F2F45-769B-44CA-B8EC-ED5DC3BC6738}" destId="{ACD6D90D-3F14-46CB-8FF6-029CB30A2C9C}" srcOrd="1" destOrd="0" presId="urn:microsoft.com/office/officeart/2005/8/layout/target2"/>
    <dgm:cxn modelId="{D06FA75D-3D4E-4D0D-A67C-35490A051738}" type="presParOf" srcId="{ACD6D90D-3F14-46CB-8FF6-029CB30A2C9C}" destId="{5BF7D633-40E2-4D87-9CAC-3F06CB422541}" srcOrd="0" destOrd="0" presId="urn:microsoft.com/office/officeart/2005/8/layout/target2"/>
    <dgm:cxn modelId="{DFC2DE13-7CA4-49EF-BFE2-64983A0C746C}" type="presParOf" srcId="{ACD6D90D-3F14-46CB-8FF6-029CB30A2C9C}" destId="{1A42C6E3-3161-4D79-BC39-42CAD09B52E7}" srcOrd="1" destOrd="0" presId="urn:microsoft.com/office/officeart/2005/8/layout/target2"/>
    <dgm:cxn modelId="{A587DC06-AD4C-483F-B7F0-8DD27E9FE295}" type="presParOf" srcId="{1A42C6E3-3161-4D79-BC39-42CAD09B52E7}" destId="{A03C5732-F136-4F5D-A56F-1D208F7202E3}" srcOrd="0" destOrd="0" presId="urn:microsoft.com/office/officeart/2005/8/layout/target2"/>
    <dgm:cxn modelId="{EAABB709-85B2-4FC2-A00F-4F92EB1ED5F8}" type="presParOf" srcId="{968F2F45-769B-44CA-B8EC-ED5DC3BC6738}" destId="{9C0831F2-44FA-4CBE-B977-71DA3F65DB51}" srcOrd="2" destOrd="0" presId="urn:microsoft.com/office/officeart/2005/8/layout/target2"/>
    <dgm:cxn modelId="{961F428E-B29F-4484-95EB-C56DCA66BA87}" type="presParOf" srcId="{9C0831F2-44FA-4CBE-B977-71DA3F65DB51}" destId="{6F182BCA-4709-44EC-8691-ECA69F57FD26}" srcOrd="0" destOrd="0" presId="urn:microsoft.com/office/officeart/2005/8/layout/target2"/>
    <dgm:cxn modelId="{CA3D0FEB-2185-41F2-AEDB-FE75D6086ED9}" type="presParOf" srcId="{9C0831F2-44FA-4CBE-B977-71DA3F65DB51}" destId="{9AA9D190-3FAC-43C7-9005-2FF7F091ACB2}" srcOrd="1" destOrd="0" presId="urn:microsoft.com/office/officeart/2005/8/layout/target2"/>
    <dgm:cxn modelId="{2D317034-D900-4D72-8201-DFB8975AAA52}" type="presParOf" srcId="{9AA9D190-3FAC-43C7-9005-2FF7F091ACB2}" destId="{3065A6C0-68DA-453E-9E78-707F71950BB0}" srcOrd="0" destOrd="0" presId="urn:microsoft.com/office/officeart/2005/8/layout/target2"/>
    <dgm:cxn modelId="{C619D743-93E5-46E0-B131-9ABAB17D0916}" type="presParOf" srcId="{9AA9D190-3FAC-43C7-9005-2FF7F091ACB2}" destId="{302D4DEE-E269-425F-959A-389354CBB1E7}" srcOrd="1" destOrd="0" presId="urn:microsoft.com/office/officeart/2005/8/layout/target2"/>
    <dgm:cxn modelId="{91099EF9-8A1B-42F1-9D9E-A077645F21F7}" type="presParOf" srcId="{9AA9D190-3FAC-43C7-9005-2FF7F091ACB2}" destId="{85ED1976-F95D-4179-BD50-EE0504258983}" srcOrd="2" destOrd="0" presId="urn:microsoft.com/office/officeart/2005/8/layout/targe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DF0E2600-4AA8-4763-8D74-77E9D7BCBE5B}" type="doc">
      <dgm:prSet loTypeId="urn:microsoft.com/office/officeart/2005/8/layout/target1" loCatId="relationship" qsTypeId="urn:microsoft.com/office/officeart/2005/8/quickstyle/3d3" qsCatId="3D" csTypeId="urn:microsoft.com/office/officeart/2005/8/colors/accent6_3" csCatId="accent6" phldr="0"/>
      <dgm:spPr/>
    </dgm:pt>
    <dgm:pt modelId="{6DB66E5C-6628-41EC-8182-BC5A2B60E38E}">
      <dgm:prSet phldrT="[Texto]" phldr="1"/>
      <dgm:spPr/>
      <dgm:t>
        <a:bodyPr/>
        <a:lstStyle/>
        <a:p>
          <a:endParaRPr lang="es-MX" dirty="0"/>
        </a:p>
      </dgm:t>
    </dgm:pt>
    <dgm:pt modelId="{119DE560-971E-46D6-8BCD-463033B42FC3}" type="parTrans" cxnId="{8ED94106-4491-4620-A752-B4C2416A3A04}">
      <dgm:prSet/>
      <dgm:spPr/>
      <dgm:t>
        <a:bodyPr/>
        <a:lstStyle/>
        <a:p>
          <a:endParaRPr lang="es-MX"/>
        </a:p>
      </dgm:t>
    </dgm:pt>
    <dgm:pt modelId="{96B75CB3-0A97-4038-A779-A92EF57C2541}" type="sibTrans" cxnId="{8ED94106-4491-4620-A752-B4C2416A3A04}">
      <dgm:prSet/>
      <dgm:spPr/>
      <dgm:t>
        <a:bodyPr/>
        <a:lstStyle/>
        <a:p>
          <a:endParaRPr lang="es-MX"/>
        </a:p>
      </dgm:t>
    </dgm:pt>
    <dgm:pt modelId="{803FED2C-E18F-459E-A65E-0EF9C14C2F05}">
      <dgm:prSet phldrT="[Texto]" phldr="1"/>
      <dgm:spPr/>
      <dgm:t>
        <a:bodyPr/>
        <a:lstStyle/>
        <a:p>
          <a:endParaRPr lang="es-MX" dirty="0"/>
        </a:p>
      </dgm:t>
    </dgm:pt>
    <dgm:pt modelId="{87F7B3FF-6FC7-4784-BD95-BFB054FFC5D7}" type="parTrans" cxnId="{C178A9AB-5FB4-4003-9BF6-DCF04F92A230}">
      <dgm:prSet/>
      <dgm:spPr/>
      <dgm:t>
        <a:bodyPr/>
        <a:lstStyle/>
        <a:p>
          <a:endParaRPr lang="es-MX"/>
        </a:p>
      </dgm:t>
    </dgm:pt>
    <dgm:pt modelId="{BB89ED1B-565C-4CF6-9EBC-11E7510650F6}" type="sibTrans" cxnId="{C178A9AB-5FB4-4003-9BF6-DCF04F92A230}">
      <dgm:prSet/>
      <dgm:spPr/>
      <dgm:t>
        <a:bodyPr/>
        <a:lstStyle/>
        <a:p>
          <a:endParaRPr lang="es-MX"/>
        </a:p>
      </dgm:t>
    </dgm:pt>
    <dgm:pt modelId="{9ED51C74-EE30-46E6-89BD-E63276ABD75B}">
      <dgm:prSet phldrT="[Texto]" phldr="1"/>
      <dgm:spPr/>
      <dgm:t>
        <a:bodyPr/>
        <a:lstStyle/>
        <a:p>
          <a:endParaRPr lang="es-MX" dirty="0"/>
        </a:p>
      </dgm:t>
    </dgm:pt>
    <dgm:pt modelId="{31FA3C29-8904-4587-971C-F46D3833A4FD}" type="parTrans" cxnId="{77AC77E0-AA32-496D-B491-4FCFDE29D98F}">
      <dgm:prSet/>
      <dgm:spPr/>
      <dgm:t>
        <a:bodyPr/>
        <a:lstStyle/>
        <a:p>
          <a:endParaRPr lang="es-MX"/>
        </a:p>
      </dgm:t>
    </dgm:pt>
    <dgm:pt modelId="{3B427600-1999-4987-B863-2D01915685F6}" type="sibTrans" cxnId="{77AC77E0-AA32-496D-B491-4FCFDE29D98F}">
      <dgm:prSet/>
      <dgm:spPr/>
      <dgm:t>
        <a:bodyPr/>
        <a:lstStyle/>
        <a:p>
          <a:endParaRPr lang="es-MX"/>
        </a:p>
      </dgm:t>
    </dgm:pt>
    <dgm:pt modelId="{78B59EDE-F4E1-47D3-9AC2-D59EF4FDD678}" type="pres">
      <dgm:prSet presAssocID="{DF0E2600-4AA8-4763-8D74-77E9D7BCBE5B}" presName="composite" presStyleCnt="0">
        <dgm:presLayoutVars>
          <dgm:chMax val="5"/>
          <dgm:dir/>
          <dgm:resizeHandles val="exact"/>
        </dgm:presLayoutVars>
      </dgm:prSet>
      <dgm:spPr/>
    </dgm:pt>
    <dgm:pt modelId="{BAF10119-5B8D-4260-895C-38381607665F}" type="pres">
      <dgm:prSet presAssocID="{6DB66E5C-6628-41EC-8182-BC5A2B60E38E}" presName="circle1" presStyleLbl="lnNode1" presStyleIdx="0" presStyleCnt="3"/>
      <dgm:spPr/>
    </dgm:pt>
    <dgm:pt modelId="{AA7636D0-6D6B-4946-AFA3-C129501F27FA}" type="pres">
      <dgm:prSet presAssocID="{6DB66E5C-6628-41EC-8182-BC5A2B60E38E}" presName="text1" presStyleLbl="revTx" presStyleIdx="0" presStyleCnt="3">
        <dgm:presLayoutVars>
          <dgm:bulletEnabled val="1"/>
        </dgm:presLayoutVars>
      </dgm:prSet>
      <dgm:spPr/>
      <dgm:t>
        <a:bodyPr/>
        <a:lstStyle/>
        <a:p>
          <a:endParaRPr lang="es-MX"/>
        </a:p>
      </dgm:t>
    </dgm:pt>
    <dgm:pt modelId="{8528D97F-6321-4049-B917-183B3BA565D4}" type="pres">
      <dgm:prSet presAssocID="{6DB66E5C-6628-41EC-8182-BC5A2B60E38E}" presName="line1" presStyleLbl="callout" presStyleIdx="0" presStyleCnt="6" custLinFactY="-208464" custLinFactNeighborY="-300000"/>
      <dgm:spPr/>
    </dgm:pt>
    <dgm:pt modelId="{DF16F95D-1EE0-411F-90E8-728B9976942C}" type="pres">
      <dgm:prSet presAssocID="{6DB66E5C-6628-41EC-8182-BC5A2B60E38E}" presName="d1" presStyleLbl="callout" presStyleIdx="1" presStyleCnt="6" custLinFactNeighborY="-9273"/>
      <dgm:spPr/>
    </dgm:pt>
    <dgm:pt modelId="{1493368B-56E0-468D-9EB0-5751A43B7B74}" type="pres">
      <dgm:prSet presAssocID="{803FED2C-E18F-459E-A65E-0EF9C14C2F05}" presName="circle2" presStyleLbl="lnNode1" presStyleIdx="1" presStyleCnt="3"/>
      <dgm:spPr/>
    </dgm:pt>
    <dgm:pt modelId="{FBA64A18-0F63-4093-964C-5F6A50A62205}" type="pres">
      <dgm:prSet presAssocID="{803FED2C-E18F-459E-A65E-0EF9C14C2F05}" presName="text2" presStyleLbl="revTx" presStyleIdx="1" presStyleCnt="3">
        <dgm:presLayoutVars>
          <dgm:bulletEnabled val="1"/>
        </dgm:presLayoutVars>
      </dgm:prSet>
      <dgm:spPr/>
      <dgm:t>
        <a:bodyPr/>
        <a:lstStyle/>
        <a:p>
          <a:endParaRPr lang="es-MX"/>
        </a:p>
      </dgm:t>
    </dgm:pt>
    <dgm:pt modelId="{D06A4425-D939-4BC3-B88D-4725C162A7F3}" type="pres">
      <dgm:prSet presAssocID="{803FED2C-E18F-459E-A65E-0EF9C14C2F05}" presName="line2" presStyleLbl="callout" presStyleIdx="2" presStyleCnt="6" custLinFactY="42906" custLinFactNeighborY="100000"/>
      <dgm:spPr/>
    </dgm:pt>
    <dgm:pt modelId="{D829E71F-0332-4066-9365-D24C90CC0C17}" type="pres">
      <dgm:prSet presAssocID="{803FED2C-E18F-459E-A65E-0EF9C14C2F05}" presName="d2" presStyleLbl="callout" presStyleIdx="3" presStyleCnt="6" custLinFactNeighborY="3344"/>
      <dgm:spPr/>
    </dgm:pt>
    <dgm:pt modelId="{4D609AA4-0D8B-4642-ACA0-9D835F8AAE00}" type="pres">
      <dgm:prSet presAssocID="{9ED51C74-EE30-46E6-89BD-E63276ABD75B}" presName="circle3" presStyleLbl="lnNode1" presStyleIdx="2" presStyleCnt="3"/>
      <dgm:spPr/>
    </dgm:pt>
    <dgm:pt modelId="{F2546C09-9E91-4F11-B6D2-EB384E83FD3E}" type="pres">
      <dgm:prSet presAssocID="{9ED51C74-EE30-46E6-89BD-E63276ABD75B}" presName="text3" presStyleLbl="revTx" presStyleIdx="2" presStyleCnt="3">
        <dgm:presLayoutVars>
          <dgm:bulletEnabled val="1"/>
        </dgm:presLayoutVars>
      </dgm:prSet>
      <dgm:spPr/>
      <dgm:t>
        <a:bodyPr/>
        <a:lstStyle/>
        <a:p>
          <a:endParaRPr lang="es-MX"/>
        </a:p>
      </dgm:t>
    </dgm:pt>
    <dgm:pt modelId="{D217119F-DD32-4B10-A72E-A08855F1179E}" type="pres">
      <dgm:prSet presAssocID="{9ED51C74-EE30-46E6-89BD-E63276ABD75B}" presName="line3" presStyleLbl="callout" presStyleIdx="4" presStyleCnt="6" custLinFactY="391305" custLinFactNeighborX="-12084" custLinFactNeighborY="400000"/>
      <dgm:spPr/>
    </dgm:pt>
    <dgm:pt modelId="{90FC0321-F471-4EBD-9504-DD9A0903ED66}" type="pres">
      <dgm:prSet presAssocID="{9ED51C74-EE30-46E6-89BD-E63276ABD75B}" presName="d3" presStyleLbl="callout" presStyleIdx="5" presStyleCnt="6" custLinFactNeighborX="-5935" custLinFactNeighborY="23475"/>
      <dgm:spPr/>
    </dgm:pt>
  </dgm:ptLst>
  <dgm:cxnLst>
    <dgm:cxn modelId="{C178A9AB-5FB4-4003-9BF6-DCF04F92A230}" srcId="{DF0E2600-4AA8-4763-8D74-77E9D7BCBE5B}" destId="{803FED2C-E18F-459E-A65E-0EF9C14C2F05}" srcOrd="1" destOrd="0" parTransId="{87F7B3FF-6FC7-4784-BD95-BFB054FFC5D7}" sibTransId="{BB89ED1B-565C-4CF6-9EBC-11E7510650F6}"/>
    <dgm:cxn modelId="{F562E3F3-0AAA-40B3-B397-3DC1BCFB4C80}" type="presOf" srcId="{6DB66E5C-6628-41EC-8182-BC5A2B60E38E}" destId="{AA7636D0-6D6B-4946-AFA3-C129501F27FA}" srcOrd="0" destOrd="0" presId="urn:microsoft.com/office/officeart/2005/8/layout/target1"/>
    <dgm:cxn modelId="{6719BE6D-94DF-4103-8FBC-FAE2F186A8DF}" type="presOf" srcId="{803FED2C-E18F-459E-A65E-0EF9C14C2F05}" destId="{FBA64A18-0F63-4093-964C-5F6A50A62205}" srcOrd="0" destOrd="0" presId="urn:microsoft.com/office/officeart/2005/8/layout/target1"/>
    <dgm:cxn modelId="{77AC77E0-AA32-496D-B491-4FCFDE29D98F}" srcId="{DF0E2600-4AA8-4763-8D74-77E9D7BCBE5B}" destId="{9ED51C74-EE30-46E6-89BD-E63276ABD75B}" srcOrd="2" destOrd="0" parTransId="{31FA3C29-8904-4587-971C-F46D3833A4FD}" sibTransId="{3B427600-1999-4987-B863-2D01915685F6}"/>
    <dgm:cxn modelId="{8ED94106-4491-4620-A752-B4C2416A3A04}" srcId="{DF0E2600-4AA8-4763-8D74-77E9D7BCBE5B}" destId="{6DB66E5C-6628-41EC-8182-BC5A2B60E38E}" srcOrd="0" destOrd="0" parTransId="{119DE560-971E-46D6-8BCD-463033B42FC3}" sibTransId="{96B75CB3-0A97-4038-A779-A92EF57C2541}"/>
    <dgm:cxn modelId="{4D225C26-9342-4428-BD32-48DF7A69FDC1}" type="presOf" srcId="{DF0E2600-4AA8-4763-8D74-77E9D7BCBE5B}" destId="{78B59EDE-F4E1-47D3-9AC2-D59EF4FDD678}" srcOrd="0" destOrd="0" presId="urn:microsoft.com/office/officeart/2005/8/layout/target1"/>
    <dgm:cxn modelId="{FD4B7040-D1B8-4B5F-8BFC-9F2DDC8621ED}" type="presOf" srcId="{9ED51C74-EE30-46E6-89BD-E63276ABD75B}" destId="{F2546C09-9E91-4F11-B6D2-EB384E83FD3E}" srcOrd="0" destOrd="0" presId="urn:microsoft.com/office/officeart/2005/8/layout/target1"/>
    <dgm:cxn modelId="{93A3EC93-AFE5-4F26-82A5-255643EC847E}" type="presParOf" srcId="{78B59EDE-F4E1-47D3-9AC2-D59EF4FDD678}" destId="{BAF10119-5B8D-4260-895C-38381607665F}" srcOrd="0" destOrd="0" presId="urn:microsoft.com/office/officeart/2005/8/layout/target1"/>
    <dgm:cxn modelId="{94837EAC-8750-4BE0-8DC6-6291696B3058}" type="presParOf" srcId="{78B59EDE-F4E1-47D3-9AC2-D59EF4FDD678}" destId="{AA7636D0-6D6B-4946-AFA3-C129501F27FA}" srcOrd="1" destOrd="0" presId="urn:microsoft.com/office/officeart/2005/8/layout/target1"/>
    <dgm:cxn modelId="{3B4FE7E0-29E2-49C6-AA58-B7F854834C57}" type="presParOf" srcId="{78B59EDE-F4E1-47D3-9AC2-D59EF4FDD678}" destId="{8528D97F-6321-4049-B917-183B3BA565D4}" srcOrd="2" destOrd="0" presId="urn:microsoft.com/office/officeart/2005/8/layout/target1"/>
    <dgm:cxn modelId="{50334BED-17D1-4670-82EA-6B4CA41702F6}" type="presParOf" srcId="{78B59EDE-F4E1-47D3-9AC2-D59EF4FDD678}" destId="{DF16F95D-1EE0-411F-90E8-728B9976942C}" srcOrd="3" destOrd="0" presId="urn:microsoft.com/office/officeart/2005/8/layout/target1"/>
    <dgm:cxn modelId="{91D72457-A194-4364-B283-7762CB272235}" type="presParOf" srcId="{78B59EDE-F4E1-47D3-9AC2-D59EF4FDD678}" destId="{1493368B-56E0-468D-9EB0-5751A43B7B74}" srcOrd="4" destOrd="0" presId="urn:microsoft.com/office/officeart/2005/8/layout/target1"/>
    <dgm:cxn modelId="{F1EBD406-8D75-4A50-B34F-C44D3BF8474B}" type="presParOf" srcId="{78B59EDE-F4E1-47D3-9AC2-D59EF4FDD678}" destId="{FBA64A18-0F63-4093-964C-5F6A50A62205}" srcOrd="5" destOrd="0" presId="urn:microsoft.com/office/officeart/2005/8/layout/target1"/>
    <dgm:cxn modelId="{92157B7C-4FA0-4699-8642-3042781EDF11}" type="presParOf" srcId="{78B59EDE-F4E1-47D3-9AC2-D59EF4FDD678}" destId="{D06A4425-D939-4BC3-B88D-4725C162A7F3}" srcOrd="6" destOrd="0" presId="urn:microsoft.com/office/officeart/2005/8/layout/target1"/>
    <dgm:cxn modelId="{B1C47670-2C75-4285-B48C-82372A6259DD}" type="presParOf" srcId="{78B59EDE-F4E1-47D3-9AC2-D59EF4FDD678}" destId="{D829E71F-0332-4066-9365-D24C90CC0C17}" srcOrd="7" destOrd="0" presId="urn:microsoft.com/office/officeart/2005/8/layout/target1"/>
    <dgm:cxn modelId="{FB8A8A67-978D-4660-8748-9217CE874F1D}" type="presParOf" srcId="{78B59EDE-F4E1-47D3-9AC2-D59EF4FDD678}" destId="{4D609AA4-0D8B-4642-ACA0-9D835F8AAE00}" srcOrd="8" destOrd="0" presId="urn:microsoft.com/office/officeart/2005/8/layout/target1"/>
    <dgm:cxn modelId="{C7A26AD9-C603-4916-B1FE-BA9D9E0A8B51}" type="presParOf" srcId="{78B59EDE-F4E1-47D3-9AC2-D59EF4FDD678}" destId="{F2546C09-9E91-4F11-B6D2-EB384E83FD3E}" srcOrd="9" destOrd="0" presId="urn:microsoft.com/office/officeart/2005/8/layout/target1"/>
    <dgm:cxn modelId="{B4B194E9-940F-48A8-AF1B-265A7005413D}" type="presParOf" srcId="{78B59EDE-F4E1-47D3-9AC2-D59EF4FDD678}" destId="{D217119F-DD32-4B10-A72E-A08855F1179E}" srcOrd="10" destOrd="0" presId="urn:microsoft.com/office/officeart/2005/8/layout/target1"/>
    <dgm:cxn modelId="{20FD6D4E-9178-48A9-8B33-94DE551D25B7}" type="presParOf" srcId="{78B59EDE-F4E1-47D3-9AC2-D59EF4FDD678}" destId="{90FC0321-F471-4EBD-9504-DD9A0903ED66}" srcOrd="11" destOrd="0" presId="urn:microsoft.com/office/officeart/2005/8/layout/targe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3F2AA03-BF05-4660-B285-E8D5C9F24A98}">
      <dsp:nvSpPr>
        <dsp:cNvPr id="0" name=""/>
        <dsp:cNvSpPr/>
      </dsp:nvSpPr>
      <dsp:spPr>
        <a:xfrm>
          <a:off x="57142" y="287798"/>
          <a:ext cx="7419333" cy="47647"/>
        </a:xfrm>
        <a:prstGeom prst="rect">
          <a:avLst/>
        </a:prstGeom>
        <a:solidFill>
          <a:schemeClr val="accent1">
            <a:shade val="80000"/>
            <a:hueOff val="0"/>
            <a:satOff val="0"/>
            <a:lumOff val="0"/>
            <a:alphaOff val="0"/>
          </a:schemeClr>
        </a:solidFill>
        <a:ln>
          <a:noFill/>
        </a:ln>
        <a:effectLst/>
        <a:scene3d>
          <a:camera prst="orthographicFront"/>
          <a:lightRig rig="chilly" dir="t"/>
        </a:scene3d>
        <a:sp3d extrusionH="1700" prstMaterial="translucentPowder">
          <a:bevelT w="25400" h="6350" prst="softRound"/>
          <a:bevelB w="0" h="0" prst="convex"/>
        </a:sp3d>
      </dsp:spPr>
      <dsp:style>
        <a:lnRef idx="0">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endParaRPr lang="es-MX" sz="2400" kern="1200" dirty="0"/>
        </a:p>
      </dsp:txBody>
      <dsp:txXfrm>
        <a:off x="57142" y="287798"/>
        <a:ext cx="7419333" cy="47647"/>
      </dsp:txXfrm>
    </dsp:sp>
    <dsp:sp modelId="{EC6FA19F-55F0-4EF8-9171-9F68714833E7}">
      <dsp:nvSpPr>
        <dsp:cNvPr id="0" name=""/>
        <dsp:cNvSpPr/>
      </dsp:nvSpPr>
      <dsp:spPr>
        <a:xfrm>
          <a:off x="112966" y="1191253"/>
          <a:ext cx="1620556" cy="3185302"/>
        </a:xfrm>
        <a:prstGeom prst="rect">
          <a:avLst/>
        </a:prstGeom>
        <a:solidFill>
          <a:schemeClr val="accent1">
            <a:lumMod val="7500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x-none" sz="2000" b="1" kern="1200" smtClean="0"/>
            <a:t>Registro Patrimonial</a:t>
          </a:r>
          <a:endParaRPr lang="es-MX" sz="2000" kern="1200" dirty="0" smtClean="0"/>
        </a:p>
      </dsp:txBody>
      <dsp:txXfrm>
        <a:off x="112966" y="1191253"/>
        <a:ext cx="1620556" cy="3185302"/>
      </dsp:txXfrm>
    </dsp:sp>
    <dsp:sp modelId="{5CBCF688-79E1-4243-964F-5187DA032A31}">
      <dsp:nvSpPr>
        <dsp:cNvPr id="0" name=""/>
        <dsp:cNvSpPr/>
      </dsp:nvSpPr>
      <dsp:spPr>
        <a:xfrm>
          <a:off x="1846489" y="604750"/>
          <a:ext cx="5687128" cy="4250004"/>
        </a:xfrm>
        <a:prstGeom prst="rect">
          <a:avLst/>
        </a:prstGeom>
        <a:solidFill>
          <a:schemeClr val="accent1">
            <a:lumMod val="7500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endParaRPr lang="es-MX" sz="1400" kern="1200" dirty="0" smtClean="0"/>
        </a:p>
      </dsp:txBody>
      <dsp:txXfrm>
        <a:off x="1846489" y="604750"/>
        <a:ext cx="5687128" cy="4250004"/>
      </dsp:txXfrm>
    </dsp:sp>
    <dsp:sp modelId="{5EFDA68B-E90D-4AE4-AC91-FFCE5993494B}">
      <dsp:nvSpPr>
        <dsp:cNvPr id="0" name=""/>
        <dsp:cNvSpPr/>
      </dsp:nvSpPr>
      <dsp:spPr>
        <a:xfrm flipV="1">
          <a:off x="0" y="4964777"/>
          <a:ext cx="7533618" cy="45720"/>
        </a:xfrm>
        <a:prstGeom prst="rect">
          <a:avLst/>
        </a:prstGeom>
        <a:solidFill>
          <a:schemeClr val="accent1">
            <a:shade val="80000"/>
            <a:hueOff val="0"/>
            <a:satOff val="0"/>
            <a:lumOff val="0"/>
            <a:alphaOff val="0"/>
          </a:schemeClr>
        </a:solidFill>
        <a:ln>
          <a:noFill/>
        </a:ln>
        <a:effectLst/>
        <a:scene3d>
          <a:camera prst="orthographicFront"/>
          <a:lightRig rig="chilly" dir="t"/>
        </a:scene3d>
        <a:sp3d extrusionH="1700" prstMaterial="translucentPowder">
          <a:bevelT w="25400" h="6350" prst="softRound"/>
          <a:bevelB w="0" h="0" prst="convex"/>
        </a:sp3d>
      </dsp:spPr>
      <dsp:style>
        <a:lnRef idx="0">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6817A5C-0407-4E1A-BF00-5457C28C3725}">
      <dsp:nvSpPr>
        <dsp:cNvPr id="0" name=""/>
        <dsp:cNvSpPr/>
      </dsp:nvSpPr>
      <dsp:spPr>
        <a:xfrm rot="4363586">
          <a:off x="2019774" y="4231073"/>
          <a:ext cx="947970" cy="49833"/>
        </a:xfrm>
        <a:custGeom>
          <a:avLst/>
          <a:gdLst/>
          <a:ahLst/>
          <a:cxnLst/>
          <a:rect l="0" t="0" r="0" b="0"/>
          <a:pathLst>
            <a:path>
              <a:moveTo>
                <a:pt x="0" y="24916"/>
              </a:moveTo>
              <a:lnTo>
                <a:pt x="947970" y="24916"/>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7EC2468-F8A3-463C-B506-DFBF73D06B5A}">
      <dsp:nvSpPr>
        <dsp:cNvPr id="0" name=""/>
        <dsp:cNvSpPr/>
      </dsp:nvSpPr>
      <dsp:spPr>
        <a:xfrm rot="1304496">
          <a:off x="2843178" y="3562408"/>
          <a:ext cx="1372601" cy="49833"/>
        </a:xfrm>
        <a:custGeom>
          <a:avLst/>
          <a:gdLst/>
          <a:ahLst/>
          <a:cxnLst/>
          <a:rect l="0" t="0" r="0" b="0"/>
          <a:pathLst>
            <a:path>
              <a:moveTo>
                <a:pt x="0" y="24916"/>
              </a:moveTo>
              <a:lnTo>
                <a:pt x="1372601" y="24916"/>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B57A306-BF66-41B6-80D7-B5F43EAADFE4}">
      <dsp:nvSpPr>
        <dsp:cNvPr id="0" name=""/>
        <dsp:cNvSpPr/>
      </dsp:nvSpPr>
      <dsp:spPr>
        <a:xfrm rot="20478442">
          <a:off x="2863587" y="2558968"/>
          <a:ext cx="1077238" cy="49833"/>
        </a:xfrm>
        <a:custGeom>
          <a:avLst/>
          <a:gdLst/>
          <a:ahLst/>
          <a:cxnLst/>
          <a:rect l="0" t="0" r="0" b="0"/>
          <a:pathLst>
            <a:path>
              <a:moveTo>
                <a:pt x="0" y="24916"/>
              </a:moveTo>
              <a:lnTo>
                <a:pt x="1077238" y="24916"/>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95AF96B-CAE6-4BDF-854A-6946BEF9309A}">
      <dsp:nvSpPr>
        <dsp:cNvPr id="0" name=""/>
        <dsp:cNvSpPr/>
      </dsp:nvSpPr>
      <dsp:spPr>
        <a:xfrm rot="19114051">
          <a:off x="2681716" y="1749819"/>
          <a:ext cx="1680482" cy="49833"/>
        </a:xfrm>
        <a:custGeom>
          <a:avLst/>
          <a:gdLst/>
          <a:ahLst/>
          <a:cxnLst/>
          <a:rect l="0" t="0" r="0" b="0"/>
          <a:pathLst>
            <a:path>
              <a:moveTo>
                <a:pt x="0" y="24916"/>
              </a:moveTo>
              <a:lnTo>
                <a:pt x="1680482" y="24916"/>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1DAB8B1-DF04-4BB3-9569-D150B33D8B40}">
      <dsp:nvSpPr>
        <dsp:cNvPr id="0" name=""/>
        <dsp:cNvSpPr/>
      </dsp:nvSpPr>
      <dsp:spPr>
        <a:xfrm>
          <a:off x="990019" y="1903102"/>
          <a:ext cx="2234914" cy="2234914"/>
        </a:xfrm>
        <a:prstGeom prst="ellipse">
          <a:avLst/>
        </a:prstGeom>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w="9525"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1">
          <a:schemeClr val="accent3"/>
        </a:lnRef>
        <a:fillRef idx="3">
          <a:schemeClr val="accent3"/>
        </a:fillRef>
        <a:effectRef idx="2">
          <a:schemeClr val="accent3"/>
        </a:effectRef>
        <a:fontRef idx="minor">
          <a:schemeClr val="lt1"/>
        </a:fontRef>
      </dsp:style>
    </dsp:sp>
    <dsp:sp modelId="{58F85984-1F0D-41FC-9348-CED843C6938C}">
      <dsp:nvSpPr>
        <dsp:cNvPr id="0" name=""/>
        <dsp:cNvSpPr/>
      </dsp:nvSpPr>
      <dsp:spPr>
        <a:xfrm>
          <a:off x="3940090" y="79428"/>
          <a:ext cx="1485972" cy="1340948"/>
        </a:xfrm>
        <a:prstGeom prst="ellipse">
          <a:avLst/>
        </a:prstGeom>
        <a:gradFill rotWithShape="1">
          <a:gsLst>
            <a:gs pos="0">
              <a:schemeClr val="accent1">
                <a:shade val="15000"/>
                <a:satMod val="180000"/>
              </a:schemeClr>
            </a:gs>
            <a:gs pos="50000">
              <a:schemeClr val="accent1">
                <a:shade val="45000"/>
                <a:satMod val="170000"/>
              </a:schemeClr>
            </a:gs>
            <a:gs pos="70000">
              <a:schemeClr val="accent1">
                <a:tint val="99000"/>
                <a:shade val="65000"/>
                <a:satMod val="155000"/>
              </a:schemeClr>
            </a:gs>
            <a:gs pos="100000">
              <a:schemeClr val="accent1">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1">
              <a:satMod val="300000"/>
            </a:schemeClr>
          </a:contourClr>
        </a:sp3d>
      </dsp:spPr>
      <dsp:style>
        <a:lnRef idx="0">
          <a:schemeClr val="accent1"/>
        </a:lnRef>
        <a:fillRef idx="3">
          <a:schemeClr val="accent1"/>
        </a:fillRef>
        <a:effectRef idx="3">
          <a:schemeClr val="accent1"/>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s-MX" sz="1200" b="1" u="none" kern="1200" dirty="0" smtClean="0">
              <a:effectLst/>
            </a:rPr>
            <a:t>Obra Pública Capitalizable</a:t>
          </a:r>
          <a:endParaRPr lang="es-MX" sz="1200" b="1" u="none" kern="1200" dirty="0">
            <a:effectLst/>
          </a:endParaRPr>
        </a:p>
      </dsp:txBody>
      <dsp:txXfrm>
        <a:off x="3940090" y="79428"/>
        <a:ext cx="1485972" cy="1340948"/>
      </dsp:txXfrm>
    </dsp:sp>
    <dsp:sp modelId="{23E88861-6321-42D1-B368-AAEBA30F43C8}">
      <dsp:nvSpPr>
        <dsp:cNvPr id="0" name=""/>
        <dsp:cNvSpPr/>
      </dsp:nvSpPr>
      <dsp:spPr>
        <a:xfrm>
          <a:off x="5378877" y="79428"/>
          <a:ext cx="2228958" cy="13409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114300" lvl="1" indent="-114300" algn="l" defTabSz="533400">
            <a:lnSpc>
              <a:spcPct val="90000"/>
            </a:lnSpc>
            <a:spcBef>
              <a:spcPct val="0"/>
            </a:spcBef>
            <a:spcAft>
              <a:spcPct val="15000"/>
            </a:spcAft>
            <a:buChar char="••"/>
          </a:pPr>
          <a:r>
            <a:rPr lang="es-MX" sz="1200" kern="1200" dirty="0" smtClean="0"/>
            <a:t>Realizadas  en ACTIVIOS propios</a:t>
          </a:r>
          <a:endParaRPr lang="es-MX" sz="1200" kern="1200" dirty="0"/>
        </a:p>
        <a:p>
          <a:pPr marL="114300" lvl="1" indent="-114300" algn="l" defTabSz="533400">
            <a:lnSpc>
              <a:spcPct val="90000"/>
            </a:lnSpc>
            <a:spcBef>
              <a:spcPct val="0"/>
            </a:spcBef>
            <a:spcAft>
              <a:spcPct val="15000"/>
            </a:spcAft>
            <a:buChar char="••"/>
          </a:pPr>
          <a:r>
            <a:rPr lang="es-MX" sz="1200" kern="1200" dirty="0" smtClean="0"/>
            <a:t>Transferibles al Activo NO circulante al termino de la obra</a:t>
          </a:r>
          <a:endParaRPr lang="es-MX" sz="1200" kern="1200" dirty="0"/>
        </a:p>
      </dsp:txBody>
      <dsp:txXfrm>
        <a:off x="5378877" y="79428"/>
        <a:ext cx="2228958" cy="1340948"/>
      </dsp:txXfrm>
    </dsp:sp>
    <dsp:sp modelId="{6D17E2B0-88E6-4FDD-9255-B294A67D417F}">
      <dsp:nvSpPr>
        <dsp:cNvPr id="0" name=""/>
        <dsp:cNvSpPr/>
      </dsp:nvSpPr>
      <dsp:spPr>
        <a:xfrm>
          <a:off x="3877048" y="1525907"/>
          <a:ext cx="1340948" cy="1340948"/>
        </a:xfrm>
        <a:prstGeom prst="ellipse">
          <a:avLst/>
        </a:prstGeom>
        <a:gradFill rotWithShape="1">
          <a:gsLst>
            <a:gs pos="0">
              <a:schemeClr val="accent1">
                <a:shade val="15000"/>
                <a:satMod val="180000"/>
              </a:schemeClr>
            </a:gs>
            <a:gs pos="50000">
              <a:schemeClr val="accent1">
                <a:shade val="45000"/>
                <a:satMod val="170000"/>
              </a:schemeClr>
            </a:gs>
            <a:gs pos="70000">
              <a:schemeClr val="accent1">
                <a:tint val="99000"/>
                <a:shade val="65000"/>
                <a:satMod val="155000"/>
              </a:schemeClr>
            </a:gs>
            <a:gs pos="100000">
              <a:schemeClr val="accent1">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1">
              <a:satMod val="300000"/>
            </a:schemeClr>
          </a:contourClr>
        </a:sp3d>
      </dsp:spPr>
      <dsp:style>
        <a:lnRef idx="0">
          <a:schemeClr val="accent1"/>
        </a:lnRef>
        <a:fillRef idx="3">
          <a:schemeClr val="accent1"/>
        </a:fillRef>
        <a:effectRef idx="3">
          <a:schemeClr val="accent1"/>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s-MX" sz="1200" b="1" kern="1200" dirty="0" smtClean="0">
              <a:effectLst>
                <a:outerShdw blurRad="38100" dist="38100" dir="2700000" algn="tl">
                  <a:srgbClr val="000000">
                    <a:alpha val="43137"/>
                  </a:srgbClr>
                </a:outerShdw>
              </a:effectLst>
            </a:rPr>
            <a:t>Obras de Dominio Público</a:t>
          </a:r>
          <a:endParaRPr lang="es-MX" sz="1200" b="1" kern="1200" dirty="0">
            <a:effectLst>
              <a:outerShdw blurRad="38100" dist="38100" dir="2700000" algn="tl">
                <a:srgbClr val="000000">
                  <a:alpha val="43137"/>
                </a:srgbClr>
              </a:outerShdw>
            </a:effectLst>
          </a:endParaRPr>
        </a:p>
      </dsp:txBody>
      <dsp:txXfrm>
        <a:off x="3877048" y="1525907"/>
        <a:ext cx="1340948" cy="1340948"/>
      </dsp:txXfrm>
    </dsp:sp>
    <dsp:sp modelId="{91B30287-DEF9-402C-91B6-4FED38E22BBD}">
      <dsp:nvSpPr>
        <dsp:cNvPr id="0" name=""/>
        <dsp:cNvSpPr/>
      </dsp:nvSpPr>
      <dsp:spPr>
        <a:xfrm>
          <a:off x="5352091" y="1525907"/>
          <a:ext cx="2011422" cy="13409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114300" lvl="1" indent="-114300" algn="l" defTabSz="533400">
            <a:lnSpc>
              <a:spcPct val="90000"/>
            </a:lnSpc>
            <a:spcBef>
              <a:spcPct val="0"/>
            </a:spcBef>
            <a:spcAft>
              <a:spcPct val="15000"/>
            </a:spcAft>
            <a:buChar char="••"/>
          </a:pPr>
          <a:r>
            <a:rPr lang="es-MX" sz="1200" kern="1200" dirty="0" smtClean="0"/>
            <a:t>Para USO de la población en general</a:t>
          </a:r>
          <a:endParaRPr lang="es-MX" sz="1200" kern="1200" dirty="0"/>
        </a:p>
        <a:p>
          <a:pPr marL="114300" lvl="1" indent="-114300" algn="l" defTabSz="533400">
            <a:lnSpc>
              <a:spcPct val="90000"/>
            </a:lnSpc>
            <a:spcBef>
              <a:spcPct val="0"/>
            </a:spcBef>
            <a:spcAft>
              <a:spcPct val="15000"/>
            </a:spcAft>
            <a:buChar char="••"/>
          </a:pPr>
          <a:r>
            <a:rPr lang="es-MX" sz="1200" kern="1200" dirty="0" smtClean="0"/>
            <a:t>Transferible a GASTOS al termino de la obra</a:t>
          </a:r>
          <a:endParaRPr lang="es-MX" sz="1200" kern="1200" dirty="0"/>
        </a:p>
        <a:p>
          <a:pPr marL="114300" lvl="1" indent="-114300" algn="l" defTabSz="533400">
            <a:lnSpc>
              <a:spcPct val="90000"/>
            </a:lnSpc>
            <a:spcBef>
              <a:spcPct val="0"/>
            </a:spcBef>
            <a:spcAft>
              <a:spcPct val="15000"/>
            </a:spcAft>
            <a:buChar char="••"/>
          </a:pPr>
          <a:r>
            <a:rPr lang="es-MX" sz="1200" kern="1200" dirty="0" smtClean="0"/>
            <a:t>Afectación a Ejercicios Anteriores</a:t>
          </a:r>
          <a:endParaRPr lang="es-MX" sz="1200" kern="1200" dirty="0"/>
        </a:p>
      </dsp:txBody>
      <dsp:txXfrm>
        <a:off x="5352091" y="1525907"/>
        <a:ext cx="2011422" cy="1340948"/>
      </dsp:txXfrm>
    </dsp:sp>
    <dsp:sp modelId="{CF1C50FF-205F-4ED9-97B4-C6D9EC5FD935}">
      <dsp:nvSpPr>
        <dsp:cNvPr id="0" name=""/>
        <dsp:cNvSpPr/>
      </dsp:nvSpPr>
      <dsp:spPr>
        <a:xfrm>
          <a:off x="4119264" y="3419429"/>
          <a:ext cx="1340948" cy="1340948"/>
        </a:xfrm>
        <a:prstGeom prst="ellipse">
          <a:avLst/>
        </a:prstGeom>
        <a:gradFill rotWithShape="1">
          <a:gsLst>
            <a:gs pos="0">
              <a:schemeClr val="accent1">
                <a:shade val="15000"/>
                <a:satMod val="180000"/>
              </a:schemeClr>
            </a:gs>
            <a:gs pos="50000">
              <a:schemeClr val="accent1">
                <a:shade val="45000"/>
                <a:satMod val="170000"/>
              </a:schemeClr>
            </a:gs>
            <a:gs pos="70000">
              <a:schemeClr val="accent1">
                <a:tint val="99000"/>
                <a:shade val="65000"/>
                <a:satMod val="155000"/>
              </a:schemeClr>
            </a:gs>
            <a:gs pos="100000">
              <a:schemeClr val="accent1">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1">
              <a:satMod val="300000"/>
            </a:schemeClr>
          </a:contourClr>
        </a:sp3d>
      </dsp:spPr>
      <dsp:style>
        <a:lnRef idx="0">
          <a:schemeClr val="accent1"/>
        </a:lnRef>
        <a:fillRef idx="3">
          <a:schemeClr val="accent1"/>
        </a:fillRef>
        <a:effectRef idx="3">
          <a:schemeClr val="accent1"/>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s-MX" sz="1200" b="1" kern="1200" dirty="0" smtClean="0">
              <a:effectLst>
                <a:outerShdw blurRad="38100" dist="38100" dir="2700000" algn="tl">
                  <a:srgbClr val="000000">
                    <a:alpha val="43137"/>
                  </a:srgbClr>
                </a:outerShdw>
              </a:effectLst>
            </a:rPr>
            <a:t>Obra Transferible</a:t>
          </a:r>
          <a:endParaRPr lang="es-MX" sz="1200" b="1" kern="1200" dirty="0">
            <a:effectLst>
              <a:outerShdw blurRad="38100" dist="38100" dir="2700000" algn="tl">
                <a:srgbClr val="000000">
                  <a:alpha val="43137"/>
                </a:srgbClr>
              </a:outerShdw>
            </a:effectLst>
          </a:endParaRPr>
        </a:p>
      </dsp:txBody>
      <dsp:txXfrm>
        <a:off x="4119264" y="3419429"/>
        <a:ext cx="1340948" cy="1340948"/>
      </dsp:txXfrm>
    </dsp:sp>
    <dsp:sp modelId="{BA25DA81-12B7-42B8-980F-2834DF314F5C}">
      <dsp:nvSpPr>
        <dsp:cNvPr id="0" name=""/>
        <dsp:cNvSpPr/>
      </dsp:nvSpPr>
      <dsp:spPr>
        <a:xfrm>
          <a:off x="5594307" y="3419429"/>
          <a:ext cx="2011422" cy="13409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57150" lvl="1" indent="-57150" algn="l" defTabSz="488950">
            <a:lnSpc>
              <a:spcPct val="90000"/>
            </a:lnSpc>
            <a:spcBef>
              <a:spcPct val="0"/>
            </a:spcBef>
            <a:spcAft>
              <a:spcPct val="15000"/>
            </a:spcAft>
            <a:buChar char="••"/>
          </a:pPr>
          <a:r>
            <a:rPr lang="es-MX" sz="1100" kern="1200" dirty="0" smtClean="0"/>
            <a:t>Hecha en favor a otro ente público</a:t>
          </a:r>
          <a:endParaRPr lang="es-MX" sz="1100" kern="1200" dirty="0"/>
        </a:p>
        <a:p>
          <a:pPr marL="57150" lvl="1" indent="-57150" algn="l" defTabSz="488950">
            <a:lnSpc>
              <a:spcPct val="90000"/>
            </a:lnSpc>
            <a:spcBef>
              <a:spcPct val="0"/>
            </a:spcBef>
            <a:spcAft>
              <a:spcPct val="15000"/>
            </a:spcAft>
            <a:buChar char="••"/>
          </a:pPr>
          <a:r>
            <a:rPr lang="es-MX" sz="1100" kern="1200" dirty="0" smtClean="0"/>
            <a:t>Registro en Activo NO circulante hasta su aprobación de entrega</a:t>
          </a:r>
          <a:endParaRPr lang="es-MX" sz="1100" kern="1200" dirty="0"/>
        </a:p>
        <a:p>
          <a:pPr marL="57150" lvl="1" indent="-57150" algn="l" defTabSz="488950">
            <a:lnSpc>
              <a:spcPct val="90000"/>
            </a:lnSpc>
            <a:spcBef>
              <a:spcPct val="0"/>
            </a:spcBef>
            <a:spcAft>
              <a:spcPct val="15000"/>
            </a:spcAft>
            <a:buChar char="••"/>
          </a:pPr>
          <a:r>
            <a:rPr lang="es-MX" sz="1100" kern="1200" dirty="0" smtClean="0"/>
            <a:t>Transferencia a Gastos posterior a su entrega al ente beneficiario</a:t>
          </a:r>
          <a:endParaRPr lang="es-MX" sz="1100" kern="1200" dirty="0"/>
        </a:p>
        <a:p>
          <a:pPr marL="57150" lvl="1" indent="-57150" algn="l" defTabSz="488950">
            <a:lnSpc>
              <a:spcPct val="90000"/>
            </a:lnSpc>
            <a:spcBef>
              <a:spcPct val="0"/>
            </a:spcBef>
            <a:spcAft>
              <a:spcPct val="15000"/>
            </a:spcAft>
            <a:buChar char="••"/>
          </a:pPr>
          <a:r>
            <a:rPr lang="es-MX" sz="1100" kern="1200" dirty="0" smtClean="0"/>
            <a:t>Afectación a Ejercicios Anteriores</a:t>
          </a:r>
          <a:endParaRPr lang="es-MX" sz="1100" kern="1200" dirty="0"/>
        </a:p>
      </dsp:txBody>
      <dsp:txXfrm>
        <a:off x="5594307" y="3419429"/>
        <a:ext cx="2011422" cy="1340948"/>
      </dsp:txXfrm>
    </dsp:sp>
    <dsp:sp modelId="{D2FCF7EA-DF4E-4DB2-B565-8F89A91DD16C}">
      <dsp:nvSpPr>
        <dsp:cNvPr id="0" name=""/>
        <dsp:cNvSpPr/>
      </dsp:nvSpPr>
      <dsp:spPr>
        <a:xfrm>
          <a:off x="2057360" y="4683231"/>
          <a:ext cx="1574085" cy="1400754"/>
        </a:xfrm>
        <a:prstGeom prst="ellipse">
          <a:avLst/>
        </a:prstGeom>
        <a:gradFill rotWithShape="1">
          <a:gsLst>
            <a:gs pos="0">
              <a:schemeClr val="accent1">
                <a:shade val="15000"/>
                <a:satMod val="180000"/>
              </a:schemeClr>
            </a:gs>
            <a:gs pos="50000">
              <a:schemeClr val="accent1">
                <a:shade val="45000"/>
                <a:satMod val="170000"/>
              </a:schemeClr>
            </a:gs>
            <a:gs pos="70000">
              <a:schemeClr val="accent1">
                <a:tint val="99000"/>
                <a:shade val="65000"/>
                <a:satMod val="155000"/>
              </a:schemeClr>
            </a:gs>
            <a:gs pos="100000">
              <a:schemeClr val="accent1">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1">
              <a:satMod val="300000"/>
            </a:schemeClr>
          </a:contourClr>
        </a:sp3d>
      </dsp:spPr>
      <dsp:style>
        <a:lnRef idx="0">
          <a:schemeClr val="accent1"/>
        </a:lnRef>
        <a:fillRef idx="3">
          <a:schemeClr val="accent1"/>
        </a:fillRef>
        <a:effectRef idx="3">
          <a:schemeClr val="accent1"/>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s-MX" sz="1200" b="1" kern="1200" dirty="0" smtClean="0">
              <a:effectLst>
                <a:outerShdw blurRad="38100" dist="38100" dir="2700000" algn="tl">
                  <a:srgbClr val="000000">
                    <a:alpha val="43137"/>
                  </a:srgbClr>
                </a:outerShdw>
              </a:effectLst>
            </a:rPr>
            <a:t>Infraestructura</a:t>
          </a:r>
          <a:endParaRPr lang="es-MX" sz="1200" b="1" kern="1200" dirty="0">
            <a:effectLst>
              <a:outerShdw blurRad="38100" dist="38100" dir="2700000" algn="tl">
                <a:srgbClr val="000000">
                  <a:alpha val="43137"/>
                </a:srgbClr>
              </a:outerShdw>
            </a:effectLst>
          </a:endParaRPr>
        </a:p>
      </dsp:txBody>
      <dsp:txXfrm>
        <a:off x="2057360" y="4683231"/>
        <a:ext cx="1574085" cy="1400754"/>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3F2AA03-BF05-4660-B285-E8D5C9F24A98}">
      <dsp:nvSpPr>
        <dsp:cNvPr id="0" name=""/>
        <dsp:cNvSpPr/>
      </dsp:nvSpPr>
      <dsp:spPr>
        <a:xfrm>
          <a:off x="57142" y="287798"/>
          <a:ext cx="7419333" cy="47647"/>
        </a:xfrm>
        <a:prstGeom prst="rect">
          <a:avLst/>
        </a:prstGeom>
        <a:solidFill>
          <a:schemeClr val="accent1">
            <a:shade val="80000"/>
            <a:hueOff val="0"/>
            <a:satOff val="0"/>
            <a:lumOff val="0"/>
            <a:alphaOff val="0"/>
          </a:schemeClr>
        </a:solidFill>
        <a:ln>
          <a:noFill/>
        </a:ln>
        <a:effectLst/>
        <a:scene3d>
          <a:camera prst="orthographicFront"/>
          <a:lightRig rig="chilly" dir="t"/>
        </a:scene3d>
        <a:sp3d extrusionH="1700" prstMaterial="translucentPowder">
          <a:bevelT w="25400" h="6350" prst="softRound"/>
          <a:bevelB w="0" h="0" prst="convex"/>
        </a:sp3d>
      </dsp:spPr>
      <dsp:style>
        <a:lnRef idx="0">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endParaRPr lang="es-MX" sz="2400" kern="1200" dirty="0"/>
        </a:p>
      </dsp:txBody>
      <dsp:txXfrm>
        <a:off x="57142" y="287798"/>
        <a:ext cx="7419333" cy="47647"/>
      </dsp:txXfrm>
    </dsp:sp>
    <dsp:sp modelId="{EC6FA19F-55F0-4EF8-9171-9F68714833E7}">
      <dsp:nvSpPr>
        <dsp:cNvPr id="0" name=""/>
        <dsp:cNvSpPr/>
      </dsp:nvSpPr>
      <dsp:spPr>
        <a:xfrm>
          <a:off x="179601" y="1191253"/>
          <a:ext cx="1487286" cy="3185302"/>
        </a:xfrm>
        <a:prstGeom prst="rect">
          <a:avLst/>
        </a:prstGeom>
        <a:solidFill>
          <a:schemeClr val="accent1">
            <a:lumMod val="7500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MX" sz="2000" kern="1200" dirty="0" smtClean="0"/>
            <a:t>Bienes de Uso Común</a:t>
          </a:r>
        </a:p>
        <a:p>
          <a:pPr lvl="0" algn="ctr" defTabSz="889000">
            <a:lnSpc>
              <a:spcPct val="90000"/>
            </a:lnSpc>
            <a:spcBef>
              <a:spcPct val="0"/>
            </a:spcBef>
            <a:spcAft>
              <a:spcPct val="35000"/>
            </a:spcAft>
          </a:pPr>
          <a:r>
            <a:rPr lang="es-MX" sz="2000" kern="1200" dirty="0" smtClean="0"/>
            <a:t>(Código Civil Federal)</a:t>
          </a:r>
        </a:p>
      </dsp:txBody>
      <dsp:txXfrm>
        <a:off x="179601" y="1191253"/>
        <a:ext cx="1487286" cy="3185302"/>
      </dsp:txXfrm>
    </dsp:sp>
    <dsp:sp modelId="{5CBCF688-79E1-4243-964F-5187DA032A31}">
      <dsp:nvSpPr>
        <dsp:cNvPr id="0" name=""/>
        <dsp:cNvSpPr/>
      </dsp:nvSpPr>
      <dsp:spPr>
        <a:xfrm>
          <a:off x="1808445" y="604750"/>
          <a:ext cx="5687128" cy="4250004"/>
        </a:xfrm>
        <a:prstGeom prst="rect">
          <a:avLst/>
        </a:prstGeom>
        <a:solidFill>
          <a:schemeClr val="accent1">
            <a:lumMod val="7500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endParaRPr lang="es-MX" sz="1400" kern="1200" dirty="0" smtClean="0"/>
        </a:p>
      </dsp:txBody>
      <dsp:txXfrm>
        <a:off x="1808445" y="604750"/>
        <a:ext cx="5687128" cy="4250004"/>
      </dsp:txXfrm>
    </dsp:sp>
    <dsp:sp modelId="{5EFDA68B-E90D-4AE4-AC91-FFCE5993494B}">
      <dsp:nvSpPr>
        <dsp:cNvPr id="0" name=""/>
        <dsp:cNvSpPr/>
      </dsp:nvSpPr>
      <dsp:spPr>
        <a:xfrm flipV="1">
          <a:off x="0" y="4964777"/>
          <a:ext cx="7533618" cy="45720"/>
        </a:xfrm>
        <a:prstGeom prst="rect">
          <a:avLst/>
        </a:prstGeom>
        <a:solidFill>
          <a:schemeClr val="accent1">
            <a:shade val="80000"/>
            <a:hueOff val="0"/>
            <a:satOff val="0"/>
            <a:lumOff val="0"/>
            <a:alphaOff val="0"/>
          </a:schemeClr>
        </a:solidFill>
        <a:ln>
          <a:noFill/>
        </a:ln>
        <a:effectLst/>
        <a:scene3d>
          <a:camera prst="orthographicFront"/>
          <a:lightRig rig="chilly" dir="t"/>
        </a:scene3d>
        <a:sp3d extrusionH="1700" prstMaterial="translucentPowder">
          <a:bevelT w="25400" h="6350" prst="softRound"/>
          <a:bevelB w="0" h="0" prst="convex"/>
        </a:sp3d>
      </dsp:spPr>
      <dsp:style>
        <a:lnRef idx="0">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3F2AA03-BF05-4660-B285-E8D5C9F24A98}">
      <dsp:nvSpPr>
        <dsp:cNvPr id="0" name=""/>
        <dsp:cNvSpPr/>
      </dsp:nvSpPr>
      <dsp:spPr>
        <a:xfrm>
          <a:off x="60231" y="113958"/>
          <a:ext cx="7419333" cy="47647"/>
        </a:xfrm>
        <a:prstGeom prst="rect">
          <a:avLst/>
        </a:prstGeom>
        <a:solidFill>
          <a:schemeClr val="accent1">
            <a:shade val="80000"/>
            <a:hueOff val="0"/>
            <a:satOff val="0"/>
            <a:lumOff val="0"/>
            <a:alphaOff val="0"/>
          </a:schemeClr>
        </a:solidFill>
        <a:ln>
          <a:noFill/>
        </a:ln>
        <a:effectLst/>
        <a:scene3d>
          <a:camera prst="orthographicFront"/>
          <a:lightRig rig="chilly" dir="t"/>
        </a:scene3d>
        <a:sp3d extrusionH="1700" prstMaterial="translucentPowder">
          <a:bevelT w="25400" h="6350" prst="softRound"/>
          <a:bevelB w="0" h="0" prst="convex"/>
        </a:sp3d>
      </dsp:spPr>
      <dsp:style>
        <a:lnRef idx="0">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endParaRPr lang="es-MX" sz="2400" kern="1200" dirty="0"/>
        </a:p>
      </dsp:txBody>
      <dsp:txXfrm>
        <a:off x="60231" y="113958"/>
        <a:ext cx="7419333" cy="47647"/>
      </dsp:txXfrm>
    </dsp:sp>
    <dsp:sp modelId="{EC6FA19F-55F0-4EF8-9171-9F68714833E7}">
      <dsp:nvSpPr>
        <dsp:cNvPr id="0" name=""/>
        <dsp:cNvSpPr/>
      </dsp:nvSpPr>
      <dsp:spPr>
        <a:xfrm>
          <a:off x="132252" y="1087533"/>
          <a:ext cx="1581984" cy="3185302"/>
        </a:xfrm>
        <a:prstGeom prst="rect">
          <a:avLst/>
        </a:prstGeom>
        <a:solidFill>
          <a:schemeClr val="accent1">
            <a:lumMod val="7500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MX" sz="2000" kern="1200" dirty="0" smtClean="0"/>
            <a:t>Bienes destinados a un Servicio  Público</a:t>
          </a:r>
        </a:p>
        <a:p>
          <a:pPr lvl="0" algn="ctr" defTabSz="889000">
            <a:lnSpc>
              <a:spcPct val="90000"/>
            </a:lnSpc>
            <a:spcBef>
              <a:spcPct val="0"/>
            </a:spcBef>
            <a:spcAft>
              <a:spcPct val="35000"/>
            </a:spcAft>
          </a:pPr>
          <a:r>
            <a:rPr lang="es-MX" sz="2000" kern="1200" dirty="0" smtClean="0"/>
            <a:t>(Código Civil Federal)</a:t>
          </a:r>
        </a:p>
      </dsp:txBody>
      <dsp:txXfrm>
        <a:off x="132252" y="1087533"/>
        <a:ext cx="1581984" cy="3185302"/>
      </dsp:txXfrm>
    </dsp:sp>
    <dsp:sp modelId="{5CBCF688-79E1-4243-964F-5187DA032A31}">
      <dsp:nvSpPr>
        <dsp:cNvPr id="0" name=""/>
        <dsp:cNvSpPr/>
      </dsp:nvSpPr>
      <dsp:spPr>
        <a:xfrm>
          <a:off x="1846489" y="293590"/>
          <a:ext cx="5687128" cy="4664884"/>
        </a:xfrm>
        <a:prstGeom prst="rect">
          <a:avLst/>
        </a:prstGeom>
        <a:solidFill>
          <a:schemeClr val="accent1">
            <a:lumMod val="7500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endParaRPr lang="es-MX" sz="1400" kern="1200" dirty="0" smtClean="0"/>
        </a:p>
      </dsp:txBody>
      <dsp:txXfrm>
        <a:off x="1846489" y="293590"/>
        <a:ext cx="5687128" cy="4664884"/>
      </dsp:txXfrm>
    </dsp:sp>
    <dsp:sp modelId="{5EFDA68B-E90D-4AE4-AC91-FFCE5993494B}">
      <dsp:nvSpPr>
        <dsp:cNvPr id="0" name=""/>
        <dsp:cNvSpPr/>
      </dsp:nvSpPr>
      <dsp:spPr>
        <a:xfrm flipV="1">
          <a:off x="0" y="5082506"/>
          <a:ext cx="7533618" cy="45720"/>
        </a:xfrm>
        <a:prstGeom prst="rect">
          <a:avLst/>
        </a:prstGeom>
        <a:solidFill>
          <a:schemeClr val="accent1">
            <a:shade val="80000"/>
            <a:hueOff val="0"/>
            <a:satOff val="0"/>
            <a:lumOff val="0"/>
            <a:alphaOff val="0"/>
          </a:schemeClr>
        </a:solidFill>
        <a:ln>
          <a:noFill/>
        </a:ln>
        <a:effectLst/>
        <a:scene3d>
          <a:camera prst="orthographicFront"/>
          <a:lightRig rig="chilly" dir="t"/>
        </a:scene3d>
        <a:sp3d extrusionH="1700" prstMaterial="translucentPowder">
          <a:bevelT w="25400" h="6350" prst="softRound"/>
          <a:bevelB w="0" h="0" prst="convex"/>
        </a:sp3d>
      </dsp:spPr>
      <dsp:style>
        <a:lnRef idx="0">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164712E-2F55-4FBD-92A6-FB1BBB3109B6}">
      <dsp:nvSpPr>
        <dsp:cNvPr id="0" name=""/>
        <dsp:cNvSpPr/>
      </dsp:nvSpPr>
      <dsp:spPr>
        <a:xfrm rot="2104258">
          <a:off x="2323387" y="3470001"/>
          <a:ext cx="1178659" cy="56337"/>
        </a:xfrm>
        <a:custGeom>
          <a:avLst/>
          <a:gdLst/>
          <a:ahLst/>
          <a:cxnLst/>
          <a:rect l="0" t="0" r="0" b="0"/>
          <a:pathLst>
            <a:path>
              <a:moveTo>
                <a:pt x="0" y="28168"/>
              </a:moveTo>
              <a:lnTo>
                <a:pt x="1178659" y="28168"/>
              </a:lnTo>
            </a:path>
          </a:pathLst>
        </a:custGeom>
        <a:noFill/>
        <a:ln w="55000" cap="flat" cmpd="thickThin"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719F42E3-4CE4-4885-B7DD-74D91366D264}">
      <dsp:nvSpPr>
        <dsp:cNvPr id="0" name=""/>
        <dsp:cNvSpPr/>
      </dsp:nvSpPr>
      <dsp:spPr>
        <a:xfrm rot="66913">
          <a:off x="2430266" y="2556747"/>
          <a:ext cx="1260573" cy="56337"/>
        </a:xfrm>
        <a:custGeom>
          <a:avLst/>
          <a:gdLst/>
          <a:ahLst/>
          <a:cxnLst/>
          <a:rect l="0" t="0" r="0" b="0"/>
          <a:pathLst>
            <a:path>
              <a:moveTo>
                <a:pt x="0" y="28168"/>
              </a:moveTo>
              <a:lnTo>
                <a:pt x="1260573" y="28168"/>
              </a:lnTo>
            </a:path>
          </a:pathLst>
        </a:custGeom>
        <a:noFill/>
        <a:ln w="55000" cap="flat" cmpd="thickThin"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CD3C3DAD-E01F-4CEA-A796-EEAA94586800}">
      <dsp:nvSpPr>
        <dsp:cNvPr id="0" name=""/>
        <dsp:cNvSpPr/>
      </dsp:nvSpPr>
      <dsp:spPr>
        <a:xfrm rot="19532251">
          <a:off x="2322485" y="1589741"/>
          <a:ext cx="1229611" cy="56337"/>
        </a:xfrm>
        <a:custGeom>
          <a:avLst/>
          <a:gdLst/>
          <a:ahLst/>
          <a:cxnLst/>
          <a:rect l="0" t="0" r="0" b="0"/>
          <a:pathLst>
            <a:path>
              <a:moveTo>
                <a:pt x="0" y="28168"/>
              </a:moveTo>
              <a:lnTo>
                <a:pt x="1229611" y="28168"/>
              </a:lnTo>
            </a:path>
          </a:pathLst>
        </a:custGeom>
        <a:noFill/>
        <a:ln w="55000" cap="flat" cmpd="thickThin"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365DC473-00D6-44C0-8AC7-2B300E40DFB1}">
      <dsp:nvSpPr>
        <dsp:cNvPr id="0" name=""/>
        <dsp:cNvSpPr/>
      </dsp:nvSpPr>
      <dsp:spPr>
        <a:xfrm>
          <a:off x="557114" y="1393753"/>
          <a:ext cx="2284716" cy="2228164"/>
        </a:xfrm>
        <a:prstGeom prst="ellipse">
          <a:avLst/>
        </a:prstGeom>
        <a:blipFill rotWithShape="0">
          <a:blip xmlns:r="http://schemas.openxmlformats.org/officeDocument/2006/relationships" r:embed="rId1"/>
          <a:stretch>
            <a:fillRect/>
          </a:stretch>
        </a:blip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EA5B50B6-ADDB-4B22-BFDD-2FBA366D0BD5}">
      <dsp:nvSpPr>
        <dsp:cNvPr id="0" name=""/>
        <dsp:cNvSpPr/>
      </dsp:nvSpPr>
      <dsp:spPr>
        <a:xfrm>
          <a:off x="3217663" y="83759"/>
          <a:ext cx="1826505" cy="1429891"/>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MX" sz="1400" b="1" kern="1200" dirty="0"/>
            <a:t>INALIENABLES</a:t>
          </a:r>
        </a:p>
      </dsp:txBody>
      <dsp:txXfrm>
        <a:off x="3217663" y="83759"/>
        <a:ext cx="1826505" cy="1429891"/>
      </dsp:txXfrm>
    </dsp:sp>
    <dsp:sp modelId="{43AE41E5-EDED-4B3E-9437-5F52F29973B0}">
      <dsp:nvSpPr>
        <dsp:cNvPr id="0" name=""/>
        <dsp:cNvSpPr/>
      </dsp:nvSpPr>
      <dsp:spPr>
        <a:xfrm>
          <a:off x="4750886" y="83759"/>
          <a:ext cx="2739757" cy="14298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171450" lvl="1" indent="-171450" algn="r" defTabSz="711200">
            <a:lnSpc>
              <a:spcPct val="90000"/>
            </a:lnSpc>
            <a:spcBef>
              <a:spcPct val="0"/>
            </a:spcBef>
            <a:spcAft>
              <a:spcPct val="15000"/>
            </a:spcAft>
            <a:buChar char="••"/>
          </a:pPr>
          <a:r>
            <a:rPr lang="es-MX" sz="1600" kern="1200" dirty="0"/>
            <a:t>NO SON ENAJENABLES</a:t>
          </a:r>
        </a:p>
      </dsp:txBody>
      <dsp:txXfrm>
        <a:off x="4750886" y="83759"/>
        <a:ext cx="2739757" cy="1429891"/>
      </dsp:txXfrm>
    </dsp:sp>
    <dsp:sp modelId="{AC91BB54-0A9C-47A9-90CA-BE154405B94A}">
      <dsp:nvSpPr>
        <dsp:cNvPr id="0" name=""/>
        <dsp:cNvSpPr/>
      </dsp:nvSpPr>
      <dsp:spPr>
        <a:xfrm>
          <a:off x="3690489" y="1741414"/>
          <a:ext cx="1952322" cy="1749534"/>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s-MX" sz="1200" b="1" kern="1200" dirty="0"/>
            <a:t>IMPRESCRIPTIBLES</a:t>
          </a:r>
        </a:p>
      </dsp:txBody>
      <dsp:txXfrm>
        <a:off x="3690489" y="1741414"/>
        <a:ext cx="1952322" cy="1749534"/>
      </dsp:txXfrm>
    </dsp:sp>
    <dsp:sp modelId="{E85C9A13-4310-4453-AFFD-7F9EAE557B88}">
      <dsp:nvSpPr>
        <dsp:cNvPr id="0" name=""/>
        <dsp:cNvSpPr/>
      </dsp:nvSpPr>
      <dsp:spPr>
        <a:xfrm>
          <a:off x="5192258" y="1741414"/>
          <a:ext cx="2928484" cy="17495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171450" lvl="1" indent="-171450" algn="r" defTabSz="711200">
            <a:lnSpc>
              <a:spcPct val="90000"/>
            </a:lnSpc>
            <a:spcBef>
              <a:spcPct val="0"/>
            </a:spcBef>
            <a:spcAft>
              <a:spcPct val="15000"/>
            </a:spcAft>
            <a:buChar char="••"/>
          </a:pPr>
          <a:r>
            <a:rPr lang="es-MX" sz="1600" kern="1200" dirty="0"/>
            <a:t>NINGÚN PARTICULAR PODRÁ ADQUIRIR ESTOS BIENES POR TENERLOS EN SU POSESIÓN POR UN TIEMPO DETERMINADO</a:t>
          </a:r>
        </a:p>
      </dsp:txBody>
      <dsp:txXfrm>
        <a:off x="5192258" y="1741414"/>
        <a:ext cx="2928484" cy="1749534"/>
      </dsp:txXfrm>
    </dsp:sp>
    <dsp:sp modelId="{2DE12B87-4C98-43BB-8014-B000AC2D4485}">
      <dsp:nvSpPr>
        <dsp:cNvPr id="0" name=""/>
        <dsp:cNvSpPr/>
      </dsp:nvSpPr>
      <dsp:spPr>
        <a:xfrm>
          <a:off x="3081737" y="3632685"/>
          <a:ext cx="2084006" cy="1431380"/>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MX" sz="1400" b="1" kern="1200" dirty="0"/>
            <a:t>INEMBARGABLES</a:t>
          </a:r>
        </a:p>
      </dsp:txBody>
      <dsp:txXfrm>
        <a:off x="3081737" y="3632685"/>
        <a:ext cx="2084006" cy="1431380"/>
      </dsp:txXfrm>
    </dsp:sp>
    <dsp:sp modelId="{206F99A1-E4DE-4CDA-BB42-2903094CFF54}">
      <dsp:nvSpPr>
        <dsp:cNvPr id="0" name=""/>
        <dsp:cNvSpPr/>
      </dsp:nvSpPr>
      <dsp:spPr>
        <a:xfrm>
          <a:off x="4550586" y="3632685"/>
          <a:ext cx="3126009" cy="14313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171450" lvl="1" indent="-171450" algn="r" defTabSz="711200">
            <a:lnSpc>
              <a:spcPct val="90000"/>
            </a:lnSpc>
            <a:spcBef>
              <a:spcPct val="0"/>
            </a:spcBef>
            <a:spcAft>
              <a:spcPct val="15000"/>
            </a:spcAft>
            <a:buChar char="••"/>
          </a:pPr>
          <a:r>
            <a:rPr lang="es-MX" sz="1600" kern="1200" dirty="0"/>
            <a:t>NO PODRÁ EMPLEARSE NINGUNA VÍA DE APREMIO, MANDAMIENTO DE EJECUCIÓN</a:t>
          </a:r>
        </a:p>
      </dsp:txBody>
      <dsp:txXfrm>
        <a:off x="4550586" y="3632685"/>
        <a:ext cx="3126009" cy="1431380"/>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2621B3B-9DAD-435B-9E10-1C6B3CAC5622}">
      <dsp:nvSpPr>
        <dsp:cNvPr id="0" name=""/>
        <dsp:cNvSpPr/>
      </dsp:nvSpPr>
      <dsp:spPr>
        <a:xfrm>
          <a:off x="0" y="493768"/>
          <a:ext cx="5619768" cy="1673100"/>
        </a:xfrm>
        <a:prstGeom prst="roundRect">
          <a:avLst/>
        </a:prstGeom>
        <a:solidFill>
          <a:schemeClr val="accent6">
            <a:alpha val="90000"/>
            <a:hueOff val="0"/>
            <a:satOff val="0"/>
            <a:lumOff val="0"/>
            <a:alphaOff val="0"/>
          </a:schemeClr>
        </a:solidFill>
        <a:ln>
          <a:noFill/>
        </a:ln>
        <a:effectLst>
          <a:outerShdw blurRad="50800" dist="381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s-ES" sz="2000" b="1" kern="1200" dirty="0" smtClean="0">
              <a:effectLst/>
            </a:rPr>
            <a:t>Género:  1     Activo</a:t>
          </a:r>
          <a:endParaRPr lang="es-ES_tradnl" sz="2000" b="1" kern="1200" dirty="0" smtClean="0">
            <a:effectLst/>
          </a:endParaRPr>
        </a:p>
        <a:p>
          <a:pPr lvl="0" algn="l" defTabSz="889000">
            <a:lnSpc>
              <a:spcPct val="90000"/>
            </a:lnSpc>
            <a:spcBef>
              <a:spcPct val="0"/>
            </a:spcBef>
            <a:spcAft>
              <a:spcPct val="35000"/>
            </a:spcAft>
          </a:pPr>
          <a:r>
            <a:rPr lang="es-ES" sz="2000" b="1" kern="1200" dirty="0" smtClean="0">
              <a:effectLst/>
            </a:rPr>
            <a:t>Grupo:    1.1  Activo Circulante</a:t>
          </a:r>
          <a:endParaRPr lang="es-ES_tradnl" sz="2000" b="1" kern="1200" dirty="0" smtClean="0">
            <a:effectLst/>
          </a:endParaRPr>
        </a:p>
        <a:p>
          <a:pPr lvl="0" algn="l" defTabSz="889000">
            <a:lnSpc>
              <a:spcPct val="90000"/>
            </a:lnSpc>
            <a:spcBef>
              <a:spcPct val="0"/>
            </a:spcBef>
            <a:spcAft>
              <a:spcPct val="35000"/>
            </a:spcAft>
          </a:pPr>
          <a:r>
            <a:rPr lang="es-ES" sz="2000" b="1" kern="1200" dirty="0" smtClean="0">
              <a:effectLst/>
            </a:rPr>
            <a:t>Rubro: 1.1.1  Efectivo y Equivalentes</a:t>
          </a:r>
          <a:endParaRPr lang="es-MX" sz="2000" b="1" kern="1200" dirty="0">
            <a:effectLst/>
          </a:endParaRPr>
        </a:p>
      </dsp:txBody>
      <dsp:txXfrm>
        <a:off x="0" y="493768"/>
        <a:ext cx="5619768" cy="1673100"/>
      </dsp:txXfrm>
    </dsp:sp>
    <dsp:sp modelId="{F6FEC756-1A66-4C84-8734-061DF8EA0DF9}">
      <dsp:nvSpPr>
        <dsp:cNvPr id="0" name=""/>
        <dsp:cNvSpPr/>
      </dsp:nvSpPr>
      <dsp:spPr>
        <a:xfrm>
          <a:off x="0" y="2316038"/>
          <a:ext cx="5619768" cy="1327303"/>
        </a:xfrm>
        <a:prstGeom prst="roundRect">
          <a:avLst/>
        </a:prstGeom>
        <a:solidFill>
          <a:schemeClr val="accent6">
            <a:alpha val="90000"/>
            <a:hueOff val="0"/>
            <a:satOff val="0"/>
            <a:lumOff val="0"/>
            <a:alphaOff val="-40000"/>
          </a:schemeClr>
        </a:solidFill>
        <a:ln>
          <a:noFill/>
        </a:ln>
        <a:effectLst>
          <a:outerShdw blurRad="50800" dist="381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s-ES" sz="2000" b="1" kern="1200" dirty="0" smtClean="0">
              <a:effectLst/>
            </a:rPr>
            <a:t>Cuenta : 1.1.1.1	   Efectivo</a:t>
          </a:r>
        </a:p>
        <a:p>
          <a:pPr lvl="0" algn="l" defTabSz="889000">
            <a:lnSpc>
              <a:spcPct val="90000"/>
            </a:lnSpc>
            <a:spcBef>
              <a:spcPct val="0"/>
            </a:spcBef>
            <a:spcAft>
              <a:spcPct val="35000"/>
            </a:spcAft>
          </a:pPr>
          <a:r>
            <a:rPr lang="es-ES" sz="2000" b="1" kern="1200" dirty="0" smtClean="0">
              <a:effectLst/>
            </a:rPr>
            <a:t>Subcuenta: 1.1.1.1.1    Caja </a:t>
          </a:r>
          <a:endParaRPr lang="es-MX" sz="2000" b="1" kern="1200" dirty="0" smtClean="0">
            <a:effectLst/>
          </a:endParaRPr>
        </a:p>
      </dsp:txBody>
      <dsp:txXfrm>
        <a:off x="0" y="2316038"/>
        <a:ext cx="5619768" cy="1327303"/>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4FC34FF-C794-4915-B796-3F7600DFB2DD}">
      <dsp:nvSpPr>
        <dsp:cNvPr id="0" name=""/>
        <dsp:cNvSpPr/>
      </dsp:nvSpPr>
      <dsp:spPr>
        <a:xfrm rot="16200000">
          <a:off x="584" y="287557"/>
          <a:ext cx="3673357" cy="3673357"/>
        </a:xfrm>
        <a:prstGeom prst="downArrow">
          <a:avLst>
            <a:gd name="adj1" fmla="val 50000"/>
            <a:gd name="adj2" fmla="val 35000"/>
          </a:avLst>
        </a:prstGeom>
        <a:solidFill>
          <a:schemeClr val="accent4">
            <a:shade val="80000"/>
            <a:hueOff val="0"/>
            <a:satOff val="0"/>
            <a:lumOff val="0"/>
            <a:alphaOff val="0"/>
          </a:schemeClr>
        </a:solidFill>
        <a:ln>
          <a:noFill/>
        </a:ln>
        <a:effectLst>
          <a:outerShdw blurRad="50800" dist="38100" dir="5400000" rotWithShape="0">
            <a:srgbClr val="000000">
              <a:alpha val="35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192024" tIns="192024" rIns="192024" bIns="192024" numCol="1" spcCol="1270" anchor="ctr" anchorCtr="0">
          <a:noAutofit/>
          <a:sp3d extrusionH="28000" prstMaterial="matte"/>
        </a:bodyPr>
        <a:lstStyle/>
        <a:p>
          <a:pPr lvl="0" algn="ctr" defTabSz="1200150">
            <a:lnSpc>
              <a:spcPct val="90000"/>
            </a:lnSpc>
            <a:spcBef>
              <a:spcPct val="0"/>
            </a:spcBef>
            <a:spcAft>
              <a:spcPct val="35000"/>
            </a:spcAft>
          </a:pPr>
          <a:r>
            <a:rPr lang="es-MX" sz="2700" kern="1200" dirty="0" smtClean="0"/>
            <a:t>Por Administración Directa</a:t>
          </a:r>
          <a:endParaRPr lang="es-MX" sz="2700" kern="1200" dirty="0"/>
        </a:p>
      </dsp:txBody>
      <dsp:txXfrm rot="16200000">
        <a:off x="584" y="287557"/>
        <a:ext cx="3673357" cy="3673357"/>
      </dsp:txXfrm>
    </dsp:sp>
    <dsp:sp modelId="{82294430-0D93-413B-808C-BED31704FCE4}">
      <dsp:nvSpPr>
        <dsp:cNvPr id="0" name=""/>
        <dsp:cNvSpPr/>
      </dsp:nvSpPr>
      <dsp:spPr>
        <a:xfrm rot="5400000">
          <a:off x="3886897" y="287557"/>
          <a:ext cx="3673357" cy="3673357"/>
        </a:xfrm>
        <a:prstGeom prst="downArrow">
          <a:avLst>
            <a:gd name="adj1" fmla="val 50000"/>
            <a:gd name="adj2" fmla="val 35000"/>
          </a:avLst>
        </a:prstGeom>
        <a:solidFill>
          <a:schemeClr val="accent4">
            <a:shade val="80000"/>
            <a:hueOff val="204718"/>
            <a:satOff val="4410"/>
            <a:lumOff val="22077"/>
            <a:alphaOff val="0"/>
          </a:schemeClr>
        </a:solidFill>
        <a:ln>
          <a:noFill/>
        </a:ln>
        <a:effectLst>
          <a:outerShdw blurRad="50800" dist="38100" dir="5400000" rotWithShape="0">
            <a:srgbClr val="000000">
              <a:alpha val="35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192024" tIns="192024" rIns="192024" bIns="192024" numCol="1" spcCol="1270" anchor="ctr" anchorCtr="0">
          <a:noAutofit/>
          <a:sp3d extrusionH="28000" prstMaterial="matte"/>
        </a:bodyPr>
        <a:lstStyle/>
        <a:p>
          <a:pPr lvl="0" algn="ctr" defTabSz="1200150">
            <a:lnSpc>
              <a:spcPct val="90000"/>
            </a:lnSpc>
            <a:spcBef>
              <a:spcPct val="0"/>
            </a:spcBef>
            <a:spcAft>
              <a:spcPct val="35000"/>
            </a:spcAft>
          </a:pPr>
          <a:r>
            <a:rPr lang="es-MX" sz="2700" kern="1200" dirty="0" smtClean="0"/>
            <a:t>Por </a:t>
          </a:r>
        </a:p>
        <a:p>
          <a:pPr lvl="0" algn="ctr" defTabSz="1200150">
            <a:lnSpc>
              <a:spcPct val="90000"/>
            </a:lnSpc>
            <a:spcBef>
              <a:spcPct val="0"/>
            </a:spcBef>
            <a:spcAft>
              <a:spcPct val="35000"/>
            </a:spcAft>
          </a:pPr>
          <a:r>
            <a:rPr lang="es-MX" sz="2700" kern="1200" dirty="0" smtClean="0"/>
            <a:t>Contrato</a:t>
          </a:r>
          <a:endParaRPr lang="es-MX" sz="2700" kern="1200" dirty="0"/>
        </a:p>
      </dsp:txBody>
      <dsp:txXfrm rot="5400000">
        <a:off x="3886897" y="287557"/>
        <a:ext cx="3673357" cy="3673357"/>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4C8AC91-2239-4B94-8C64-C5EEC351DCFE}">
      <dsp:nvSpPr>
        <dsp:cNvPr id="0" name=""/>
        <dsp:cNvSpPr/>
      </dsp:nvSpPr>
      <dsp:spPr>
        <a:xfrm>
          <a:off x="0" y="0"/>
          <a:ext cx="7075324" cy="2796727"/>
        </a:xfrm>
        <a:prstGeom prst="roundRect">
          <a:avLst>
            <a:gd name="adj" fmla="val 8500"/>
          </a:avLst>
        </a:prstGeom>
        <a:solidFill>
          <a:schemeClr val="accent4">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2170571" numCol="1" spcCol="1270" anchor="t" anchorCtr="0">
          <a:noAutofit/>
        </a:bodyPr>
        <a:lstStyle/>
        <a:p>
          <a:pPr lvl="0" algn="l" defTabSz="711200">
            <a:lnSpc>
              <a:spcPct val="90000"/>
            </a:lnSpc>
            <a:spcBef>
              <a:spcPct val="0"/>
            </a:spcBef>
            <a:spcAft>
              <a:spcPct val="35000"/>
            </a:spcAft>
          </a:pPr>
          <a:r>
            <a:rPr lang="es-MX" sz="1600" b="1" kern="1200" dirty="0" smtClean="0">
              <a:latin typeface="Kristen ITC" pitchFamily="66" charset="0"/>
            </a:rPr>
            <a:t>CAPÍTULO</a:t>
          </a:r>
          <a:endParaRPr lang="es-MX" sz="1600" b="1" kern="1200" dirty="0">
            <a:latin typeface="Kristen ITC" pitchFamily="66" charset="0"/>
          </a:endParaRPr>
        </a:p>
      </dsp:txBody>
      <dsp:txXfrm>
        <a:off x="0" y="0"/>
        <a:ext cx="7075324" cy="2796727"/>
      </dsp:txXfrm>
    </dsp:sp>
    <dsp:sp modelId="{35C3DDF6-1FCC-48AC-8DA4-0CB7ED9284EF}">
      <dsp:nvSpPr>
        <dsp:cNvPr id="0" name=""/>
        <dsp:cNvSpPr/>
      </dsp:nvSpPr>
      <dsp:spPr>
        <a:xfrm>
          <a:off x="195678" y="686613"/>
          <a:ext cx="1061298" cy="797042"/>
        </a:xfrm>
        <a:prstGeom prst="roundRect">
          <a:avLst>
            <a:gd name="adj" fmla="val 10500"/>
          </a:avLst>
        </a:prstGeom>
        <a:solidFill>
          <a:schemeClr val="lt1">
            <a:alpha val="90000"/>
            <a:hueOff val="0"/>
            <a:satOff val="0"/>
            <a:lumOff val="0"/>
            <a:alphaOff val="0"/>
          </a:schemeClr>
        </a:solidFill>
        <a:ln w="55000" cap="flat" cmpd="thickThin"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MX" sz="1600" b="1" kern="1200" dirty="0"/>
            <a:t>X000</a:t>
          </a:r>
        </a:p>
      </dsp:txBody>
      <dsp:txXfrm>
        <a:off x="195678" y="686613"/>
        <a:ext cx="1061298" cy="797042"/>
      </dsp:txXfrm>
    </dsp:sp>
    <dsp:sp modelId="{5BF7D633-40E2-4D87-9CAC-3F06CB422541}">
      <dsp:nvSpPr>
        <dsp:cNvPr id="0" name=""/>
        <dsp:cNvSpPr/>
      </dsp:nvSpPr>
      <dsp:spPr>
        <a:xfrm>
          <a:off x="1415064" y="699181"/>
          <a:ext cx="5483376" cy="1957708"/>
        </a:xfrm>
        <a:prstGeom prst="roundRect">
          <a:avLst>
            <a:gd name="adj" fmla="val 10500"/>
          </a:avLst>
        </a:prstGeom>
        <a:solidFill>
          <a:schemeClr val="accent4">
            <a:hueOff val="907210"/>
            <a:satOff val="-297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1243145" numCol="1" spcCol="1270" anchor="t" anchorCtr="0">
          <a:noAutofit/>
        </a:bodyPr>
        <a:lstStyle/>
        <a:p>
          <a:pPr lvl="0" algn="l" defTabSz="711200">
            <a:lnSpc>
              <a:spcPct val="90000"/>
            </a:lnSpc>
            <a:spcBef>
              <a:spcPct val="0"/>
            </a:spcBef>
            <a:spcAft>
              <a:spcPct val="35000"/>
            </a:spcAft>
          </a:pPr>
          <a:r>
            <a:rPr lang="es-MX" sz="1600" b="1" kern="1200" dirty="0" smtClean="0">
              <a:latin typeface="Kristen ITC" pitchFamily="66" charset="0"/>
            </a:rPr>
            <a:t>CONCEPTO</a:t>
          </a:r>
          <a:endParaRPr lang="es-MX" sz="1600" b="1" kern="1200" dirty="0">
            <a:latin typeface="Kristen ITC" pitchFamily="66" charset="0"/>
          </a:endParaRPr>
        </a:p>
      </dsp:txBody>
      <dsp:txXfrm>
        <a:off x="1415064" y="699181"/>
        <a:ext cx="5483376" cy="1957708"/>
      </dsp:txXfrm>
    </dsp:sp>
    <dsp:sp modelId="{A03C5732-F136-4F5D-A56F-1D208F7202E3}">
      <dsp:nvSpPr>
        <dsp:cNvPr id="0" name=""/>
        <dsp:cNvSpPr/>
      </dsp:nvSpPr>
      <dsp:spPr>
        <a:xfrm>
          <a:off x="1552149" y="1224926"/>
          <a:ext cx="1096675" cy="853638"/>
        </a:xfrm>
        <a:prstGeom prst="roundRect">
          <a:avLst>
            <a:gd name="adj" fmla="val 10500"/>
          </a:avLst>
        </a:prstGeom>
        <a:solidFill>
          <a:schemeClr val="lt1">
            <a:alpha val="90000"/>
            <a:hueOff val="0"/>
            <a:satOff val="0"/>
            <a:lumOff val="0"/>
            <a:alphaOff val="0"/>
          </a:schemeClr>
        </a:solidFill>
        <a:ln w="55000" cap="flat" cmpd="thickThin" algn="ctr">
          <a:solidFill>
            <a:schemeClr val="accent4">
              <a:hueOff val="604807"/>
              <a:satOff val="-198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MX" sz="1600" b="1" kern="1200" dirty="0"/>
            <a:t>XX00</a:t>
          </a:r>
        </a:p>
      </dsp:txBody>
      <dsp:txXfrm>
        <a:off x="1552149" y="1224926"/>
        <a:ext cx="1096675" cy="853638"/>
      </dsp:txXfrm>
    </dsp:sp>
    <dsp:sp modelId="{6F182BCA-4709-44EC-8691-ECA69F57FD26}">
      <dsp:nvSpPr>
        <dsp:cNvPr id="0" name=""/>
        <dsp:cNvSpPr/>
      </dsp:nvSpPr>
      <dsp:spPr>
        <a:xfrm>
          <a:off x="2794752" y="1293318"/>
          <a:ext cx="3926804" cy="1328780"/>
        </a:xfrm>
        <a:prstGeom prst="roundRect">
          <a:avLst>
            <a:gd name="adj" fmla="val 10500"/>
          </a:avLst>
        </a:prstGeom>
        <a:solidFill>
          <a:schemeClr val="accent4">
            <a:hueOff val="1814420"/>
            <a:satOff val="-594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31439" numCol="1" spcCol="1270" anchor="t" anchorCtr="0">
          <a:noAutofit/>
        </a:bodyPr>
        <a:lstStyle/>
        <a:p>
          <a:pPr lvl="0" algn="ctr" defTabSz="711200">
            <a:lnSpc>
              <a:spcPct val="90000"/>
            </a:lnSpc>
            <a:spcBef>
              <a:spcPct val="0"/>
            </a:spcBef>
            <a:spcAft>
              <a:spcPct val="35000"/>
            </a:spcAft>
          </a:pPr>
          <a:r>
            <a:rPr lang="es-MX" sz="1600" b="1" kern="1200" dirty="0" smtClean="0">
              <a:latin typeface="Kristen ITC" pitchFamily="66" charset="0"/>
            </a:rPr>
            <a:t>PARTIDA</a:t>
          </a:r>
          <a:endParaRPr lang="es-MX" sz="1600" b="1" kern="1200" dirty="0">
            <a:latin typeface="Kristen ITC" pitchFamily="66" charset="0"/>
          </a:endParaRPr>
        </a:p>
      </dsp:txBody>
      <dsp:txXfrm>
        <a:off x="2794752" y="1293318"/>
        <a:ext cx="3926804" cy="1328780"/>
      </dsp:txXfrm>
    </dsp:sp>
    <dsp:sp modelId="{3065A6C0-68DA-453E-9E78-707F71950BB0}">
      <dsp:nvSpPr>
        <dsp:cNvPr id="0" name=""/>
        <dsp:cNvSpPr/>
      </dsp:nvSpPr>
      <dsp:spPr>
        <a:xfrm>
          <a:off x="2892923" y="1785282"/>
          <a:ext cx="1837909" cy="736394"/>
        </a:xfrm>
        <a:prstGeom prst="roundRect">
          <a:avLst>
            <a:gd name="adj" fmla="val 10500"/>
          </a:avLst>
        </a:prstGeom>
        <a:solidFill>
          <a:schemeClr val="lt1">
            <a:alpha val="90000"/>
            <a:hueOff val="0"/>
            <a:satOff val="0"/>
            <a:lumOff val="0"/>
            <a:alphaOff val="0"/>
          </a:schemeClr>
        </a:solidFill>
        <a:ln w="55000" cap="flat" cmpd="thickThin" algn="ctr">
          <a:solidFill>
            <a:schemeClr val="accent4">
              <a:hueOff val="1209614"/>
              <a:satOff val="-396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MX" sz="1600" b="1" kern="1200" dirty="0" smtClean="0">
              <a:latin typeface="Kristen ITC" pitchFamily="66" charset="0"/>
            </a:rPr>
            <a:t>GENÉRICA</a:t>
          </a:r>
        </a:p>
        <a:p>
          <a:pPr lvl="0" algn="ctr" defTabSz="711200">
            <a:lnSpc>
              <a:spcPct val="90000"/>
            </a:lnSpc>
            <a:spcBef>
              <a:spcPct val="0"/>
            </a:spcBef>
            <a:spcAft>
              <a:spcPct val="35000"/>
            </a:spcAft>
          </a:pPr>
          <a:r>
            <a:rPr lang="es-MX" sz="1600" b="1" kern="1200" dirty="0" smtClean="0"/>
            <a:t>XXX0</a:t>
          </a:r>
          <a:endParaRPr lang="es-MX" sz="1600" b="1" kern="1200" dirty="0"/>
        </a:p>
      </dsp:txBody>
      <dsp:txXfrm>
        <a:off x="2892923" y="1785282"/>
        <a:ext cx="1837909" cy="736394"/>
      </dsp:txXfrm>
    </dsp:sp>
    <dsp:sp modelId="{85ED1976-F95D-4179-BD50-EE0504258983}">
      <dsp:nvSpPr>
        <dsp:cNvPr id="0" name=""/>
        <dsp:cNvSpPr/>
      </dsp:nvSpPr>
      <dsp:spPr>
        <a:xfrm>
          <a:off x="4783120" y="1785282"/>
          <a:ext cx="1837909" cy="736394"/>
        </a:xfrm>
        <a:prstGeom prst="roundRect">
          <a:avLst>
            <a:gd name="adj" fmla="val 10500"/>
          </a:avLst>
        </a:prstGeom>
        <a:solidFill>
          <a:schemeClr val="lt1">
            <a:alpha val="90000"/>
            <a:hueOff val="0"/>
            <a:satOff val="0"/>
            <a:lumOff val="0"/>
            <a:alphaOff val="0"/>
          </a:schemeClr>
        </a:solidFill>
        <a:ln w="55000" cap="flat" cmpd="thickThin" algn="ctr">
          <a:solidFill>
            <a:schemeClr val="accent4">
              <a:hueOff val="1814420"/>
              <a:satOff val="-594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MX" sz="1600" b="1" kern="1200" dirty="0" smtClean="0">
              <a:latin typeface="Kristen ITC" pitchFamily="66" charset="0"/>
            </a:rPr>
            <a:t>ESPECÍFICA</a:t>
          </a:r>
        </a:p>
        <a:p>
          <a:pPr lvl="0" algn="ctr" defTabSz="711200">
            <a:lnSpc>
              <a:spcPct val="90000"/>
            </a:lnSpc>
            <a:spcBef>
              <a:spcPct val="0"/>
            </a:spcBef>
            <a:spcAft>
              <a:spcPct val="35000"/>
            </a:spcAft>
          </a:pPr>
          <a:r>
            <a:rPr lang="es-MX" sz="1600" b="1" kern="1200" dirty="0" smtClean="0"/>
            <a:t>XXXX</a:t>
          </a:r>
          <a:endParaRPr lang="es-MX" sz="1600" b="1" kern="1200" dirty="0"/>
        </a:p>
      </dsp:txBody>
      <dsp:txXfrm>
        <a:off x="4783120" y="1785282"/>
        <a:ext cx="1837909" cy="736394"/>
      </dsp:txXfrm>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D609AA4-0D8B-4642-ACA0-9D835F8AAE00}">
      <dsp:nvSpPr>
        <dsp:cNvPr id="0" name=""/>
        <dsp:cNvSpPr/>
      </dsp:nvSpPr>
      <dsp:spPr>
        <a:xfrm>
          <a:off x="0" y="1364453"/>
          <a:ext cx="2871807" cy="2871807"/>
        </a:xfrm>
        <a:prstGeom prst="ellipse">
          <a:avLst/>
        </a:prstGeom>
        <a:solidFill>
          <a:schemeClr val="accent6">
            <a:shade val="80000"/>
            <a:hueOff val="-128707"/>
            <a:satOff val="2016"/>
            <a:lumOff val="21229"/>
            <a:alphaOff val="0"/>
          </a:schemeClr>
        </a:solidFill>
        <a:ln>
          <a:noFill/>
        </a:ln>
        <a:effectLst>
          <a:outerShdw blurRad="50800" dist="381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sp>
    <dsp:sp modelId="{1493368B-56E0-468D-9EB0-5751A43B7B74}">
      <dsp:nvSpPr>
        <dsp:cNvPr id="0" name=""/>
        <dsp:cNvSpPr/>
      </dsp:nvSpPr>
      <dsp:spPr>
        <a:xfrm>
          <a:off x="574361" y="1938815"/>
          <a:ext cx="1723084" cy="1723084"/>
        </a:xfrm>
        <a:prstGeom prst="ellipse">
          <a:avLst/>
        </a:prstGeom>
        <a:solidFill>
          <a:schemeClr val="accent6">
            <a:shade val="80000"/>
            <a:hueOff val="-64353"/>
            <a:satOff val="1008"/>
            <a:lumOff val="10614"/>
            <a:alphaOff val="0"/>
          </a:schemeClr>
        </a:solidFill>
        <a:ln>
          <a:noFill/>
        </a:ln>
        <a:effectLst>
          <a:outerShdw blurRad="50800" dist="381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sp>
    <dsp:sp modelId="{BAF10119-5B8D-4260-895C-38381607665F}">
      <dsp:nvSpPr>
        <dsp:cNvPr id="0" name=""/>
        <dsp:cNvSpPr/>
      </dsp:nvSpPr>
      <dsp:spPr>
        <a:xfrm>
          <a:off x="1148723" y="2513176"/>
          <a:ext cx="574361" cy="574361"/>
        </a:xfrm>
        <a:prstGeom prst="ellipse">
          <a:avLst/>
        </a:prstGeom>
        <a:solidFill>
          <a:schemeClr val="accent6">
            <a:shade val="80000"/>
            <a:hueOff val="0"/>
            <a:satOff val="0"/>
            <a:lumOff val="0"/>
            <a:alphaOff val="0"/>
          </a:schemeClr>
        </a:solidFill>
        <a:ln>
          <a:noFill/>
        </a:ln>
        <a:effectLst>
          <a:outerShdw blurRad="50800" dist="381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sp>
    <dsp:sp modelId="{AA7636D0-6D6B-4946-AFA3-C129501F27FA}">
      <dsp:nvSpPr>
        <dsp:cNvPr id="0" name=""/>
        <dsp:cNvSpPr/>
      </dsp:nvSpPr>
      <dsp:spPr>
        <a:xfrm>
          <a:off x="3350442" y="407184"/>
          <a:ext cx="1435903" cy="837610"/>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92024" tIns="34290" rIns="34290" bIns="34290" numCol="1" spcCol="1270" anchor="ctr" anchorCtr="0">
          <a:noAutofit/>
        </a:bodyPr>
        <a:lstStyle/>
        <a:p>
          <a:pPr lvl="0" algn="l" defTabSz="1200150">
            <a:lnSpc>
              <a:spcPct val="90000"/>
            </a:lnSpc>
            <a:spcBef>
              <a:spcPct val="0"/>
            </a:spcBef>
            <a:spcAft>
              <a:spcPct val="35000"/>
            </a:spcAft>
          </a:pPr>
          <a:endParaRPr lang="es-MX" sz="2700" kern="1200" dirty="0"/>
        </a:p>
      </dsp:txBody>
      <dsp:txXfrm>
        <a:off x="3350442" y="407184"/>
        <a:ext cx="1435903" cy="837610"/>
      </dsp:txXfrm>
    </dsp:sp>
    <dsp:sp modelId="{8528D97F-6321-4049-B917-183B3BA565D4}">
      <dsp:nvSpPr>
        <dsp:cNvPr id="0" name=""/>
        <dsp:cNvSpPr/>
      </dsp:nvSpPr>
      <dsp:spPr>
        <a:xfrm>
          <a:off x="2991466" y="642942"/>
          <a:ext cx="358975" cy="0"/>
        </a:xfrm>
        <a:prstGeom prst="line">
          <a:avLst/>
        </a:prstGeom>
        <a:solidFill>
          <a:schemeClr val="accent6">
            <a:hueOff val="0"/>
            <a:satOff val="0"/>
            <a:lumOff val="0"/>
            <a:alphaOff val="0"/>
          </a:schemeClr>
        </a:solidFill>
        <a:ln w="55000" cap="flat" cmpd="thickThin" algn="ctr">
          <a:solidFill>
            <a:schemeClr val="accent6">
              <a:hueOff val="0"/>
              <a:satOff val="0"/>
              <a:lumOff val="0"/>
              <a:alphaOff val="0"/>
            </a:schemeClr>
          </a:solidFill>
          <a:prstDash val="solid"/>
        </a:ln>
        <a:effectLst/>
        <a:scene3d>
          <a:camera prst="orthographicFront">
            <a:rot lat="0" lon="0" rev="0"/>
          </a:camera>
          <a:lightRig rig="contrasting" dir="t">
            <a:rot lat="0" lon="0" rev="1200000"/>
          </a:lightRig>
        </a:scene3d>
        <a:sp3d z="10000"/>
      </dsp:spPr>
      <dsp:style>
        <a:lnRef idx="2">
          <a:scrgbClr r="0" g="0" b="0"/>
        </a:lnRef>
        <a:fillRef idx="1">
          <a:scrgbClr r="0" g="0" b="0"/>
        </a:fillRef>
        <a:effectRef idx="0">
          <a:scrgbClr r="0" g="0" b="0"/>
        </a:effectRef>
        <a:fontRef idx="minor"/>
      </dsp:style>
    </dsp:sp>
    <dsp:sp modelId="{DF16F95D-1EE0-411F-90E8-728B9976942C}">
      <dsp:nvSpPr>
        <dsp:cNvPr id="0" name=""/>
        <dsp:cNvSpPr/>
      </dsp:nvSpPr>
      <dsp:spPr>
        <a:xfrm rot="5400000">
          <a:off x="1226022" y="853311"/>
          <a:ext cx="1973889" cy="1554126"/>
        </a:xfrm>
        <a:prstGeom prst="line">
          <a:avLst/>
        </a:prstGeom>
        <a:solidFill>
          <a:schemeClr val="accent6">
            <a:hueOff val="0"/>
            <a:satOff val="0"/>
            <a:lumOff val="0"/>
            <a:alphaOff val="0"/>
          </a:schemeClr>
        </a:solidFill>
        <a:ln w="55000" cap="flat" cmpd="thickThin" algn="ctr">
          <a:solidFill>
            <a:schemeClr val="accent6">
              <a:hueOff val="0"/>
              <a:satOff val="0"/>
              <a:lumOff val="0"/>
              <a:alphaOff val="0"/>
            </a:schemeClr>
          </a:solidFill>
          <a:prstDash val="solid"/>
        </a:ln>
        <a:effectLst/>
        <a:scene3d>
          <a:camera prst="orthographicFront">
            <a:rot lat="0" lon="0" rev="0"/>
          </a:camera>
          <a:lightRig rig="contrasting" dir="t">
            <a:rot lat="0" lon="0" rev="1200000"/>
          </a:lightRig>
        </a:scene3d>
        <a:sp3d z="10000"/>
      </dsp:spPr>
      <dsp:style>
        <a:lnRef idx="2">
          <a:scrgbClr r="0" g="0" b="0"/>
        </a:lnRef>
        <a:fillRef idx="1">
          <a:scrgbClr r="0" g="0" b="0"/>
        </a:fillRef>
        <a:effectRef idx="0">
          <a:scrgbClr r="0" g="0" b="0"/>
        </a:effectRef>
        <a:fontRef idx="minor"/>
      </dsp:style>
    </dsp:sp>
    <dsp:sp modelId="{FBA64A18-0F63-4093-964C-5F6A50A62205}">
      <dsp:nvSpPr>
        <dsp:cNvPr id="0" name=""/>
        <dsp:cNvSpPr/>
      </dsp:nvSpPr>
      <dsp:spPr>
        <a:xfrm>
          <a:off x="3350442" y="1244795"/>
          <a:ext cx="1435903" cy="837610"/>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92024" tIns="34290" rIns="34290" bIns="34290" numCol="1" spcCol="1270" anchor="ctr" anchorCtr="0">
          <a:noAutofit/>
        </a:bodyPr>
        <a:lstStyle/>
        <a:p>
          <a:pPr lvl="0" algn="l" defTabSz="1200150">
            <a:lnSpc>
              <a:spcPct val="90000"/>
            </a:lnSpc>
            <a:spcBef>
              <a:spcPct val="0"/>
            </a:spcBef>
            <a:spcAft>
              <a:spcPct val="35000"/>
            </a:spcAft>
          </a:pPr>
          <a:endParaRPr lang="es-MX" sz="2700" kern="1200" dirty="0"/>
        </a:p>
      </dsp:txBody>
      <dsp:txXfrm>
        <a:off x="3350442" y="1244795"/>
        <a:ext cx="1435903" cy="837610"/>
      </dsp:txXfrm>
    </dsp:sp>
    <dsp:sp modelId="{D06A4425-D939-4BC3-B88D-4725C162A7F3}">
      <dsp:nvSpPr>
        <dsp:cNvPr id="0" name=""/>
        <dsp:cNvSpPr/>
      </dsp:nvSpPr>
      <dsp:spPr>
        <a:xfrm>
          <a:off x="2991466" y="1715046"/>
          <a:ext cx="358975" cy="0"/>
        </a:xfrm>
        <a:prstGeom prst="line">
          <a:avLst/>
        </a:prstGeom>
        <a:solidFill>
          <a:schemeClr val="accent6">
            <a:hueOff val="0"/>
            <a:satOff val="0"/>
            <a:lumOff val="0"/>
            <a:alphaOff val="0"/>
          </a:schemeClr>
        </a:solidFill>
        <a:ln w="55000" cap="flat" cmpd="thickThin" algn="ctr">
          <a:solidFill>
            <a:schemeClr val="accent6">
              <a:hueOff val="0"/>
              <a:satOff val="0"/>
              <a:lumOff val="0"/>
              <a:alphaOff val="0"/>
            </a:schemeClr>
          </a:solidFill>
          <a:prstDash val="solid"/>
        </a:ln>
        <a:effectLst/>
        <a:scene3d>
          <a:camera prst="orthographicFront">
            <a:rot lat="0" lon="0" rev="0"/>
          </a:camera>
          <a:lightRig rig="contrasting" dir="t">
            <a:rot lat="0" lon="0" rev="1200000"/>
          </a:lightRig>
        </a:scene3d>
        <a:sp3d z="10000"/>
      </dsp:spPr>
      <dsp:style>
        <a:lnRef idx="2">
          <a:scrgbClr r="0" g="0" b="0"/>
        </a:lnRef>
        <a:fillRef idx="1">
          <a:scrgbClr r="0" g="0" b="0"/>
        </a:fillRef>
        <a:effectRef idx="0">
          <a:scrgbClr r="0" g="0" b="0"/>
        </a:effectRef>
        <a:fontRef idx="minor"/>
      </dsp:style>
    </dsp:sp>
    <dsp:sp modelId="{D829E71F-0332-4066-9365-D24C90CC0C17}">
      <dsp:nvSpPr>
        <dsp:cNvPr id="0" name=""/>
        <dsp:cNvSpPr/>
      </dsp:nvSpPr>
      <dsp:spPr>
        <a:xfrm rot="5400000">
          <a:off x="1649709" y="1912329"/>
          <a:ext cx="1538140" cy="1142500"/>
        </a:xfrm>
        <a:prstGeom prst="line">
          <a:avLst/>
        </a:prstGeom>
        <a:solidFill>
          <a:schemeClr val="accent6">
            <a:hueOff val="0"/>
            <a:satOff val="0"/>
            <a:lumOff val="0"/>
            <a:alphaOff val="0"/>
          </a:schemeClr>
        </a:solidFill>
        <a:ln w="55000" cap="flat" cmpd="thickThin" algn="ctr">
          <a:solidFill>
            <a:schemeClr val="accent6">
              <a:hueOff val="0"/>
              <a:satOff val="0"/>
              <a:lumOff val="0"/>
              <a:alphaOff val="0"/>
            </a:schemeClr>
          </a:solidFill>
          <a:prstDash val="solid"/>
        </a:ln>
        <a:effectLst/>
        <a:scene3d>
          <a:camera prst="orthographicFront">
            <a:rot lat="0" lon="0" rev="0"/>
          </a:camera>
          <a:lightRig rig="contrasting" dir="t">
            <a:rot lat="0" lon="0" rev="1200000"/>
          </a:lightRig>
        </a:scene3d>
        <a:sp3d z="10000"/>
      </dsp:spPr>
      <dsp:style>
        <a:lnRef idx="2">
          <a:scrgbClr r="0" g="0" b="0"/>
        </a:lnRef>
        <a:fillRef idx="1">
          <a:scrgbClr r="0" g="0" b="0"/>
        </a:fillRef>
        <a:effectRef idx="0">
          <a:scrgbClr r="0" g="0" b="0"/>
        </a:effectRef>
        <a:fontRef idx="minor"/>
      </dsp:style>
    </dsp:sp>
    <dsp:sp modelId="{F2546C09-9E91-4F11-B6D2-EB384E83FD3E}">
      <dsp:nvSpPr>
        <dsp:cNvPr id="0" name=""/>
        <dsp:cNvSpPr/>
      </dsp:nvSpPr>
      <dsp:spPr>
        <a:xfrm>
          <a:off x="3350442" y="2082405"/>
          <a:ext cx="1435903" cy="837610"/>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92024" tIns="34290" rIns="34290" bIns="34290" numCol="1" spcCol="1270" anchor="ctr" anchorCtr="0">
          <a:noAutofit/>
        </a:bodyPr>
        <a:lstStyle/>
        <a:p>
          <a:pPr lvl="0" algn="l" defTabSz="1200150">
            <a:lnSpc>
              <a:spcPct val="90000"/>
            </a:lnSpc>
            <a:spcBef>
              <a:spcPct val="0"/>
            </a:spcBef>
            <a:spcAft>
              <a:spcPct val="35000"/>
            </a:spcAft>
          </a:pPr>
          <a:endParaRPr lang="es-MX" sz="2700" kern="1200" dirty="0"/>
        </a:p>
      </dsp:txBody>
      <dsp:txXfrm>
        <a:off x="3350442" y="2082405"/>
        <a:ext cx="1435903" cy="837610"/>
      </dsp:txXfrm>
    </dsp:sp>
    <dsp:sp modelId="{D217119F-DD32-4B10-A72E-A08855F1179E}">
      <dsp:nvSpPr>
        <dsp:cNvPr id="0" name=""/>
        <dsp:cNvSpPr/>
      </dsp:nvSpPr>
      <dsp:spPr>
        <a:xfrm>
          <a:off x="2948087" y="2786080"/>
          <a:ext cx="358975" cy="0"/>
        </a:xfrm>
        <a:prstGeom prst="line">
          <a:avLst/>
        </a:prstGeom>
        <a:solidFill>
          <a:schemeClr val="accent6">
            <a:hueOff val="0"/>
            <a:satOff val="0"/>
            <a:lumOff val="0"/>
            <a:alphaOff val="0"/>
          </a:schemeClr>
        </a:solidFill>
        <a:ln w="55000" cap="flat" cmpd="thickThin" algn="ctr">
          <a:solidFill>
            <a:schemeClr val="accent6">
              <a:hueOff val="0"/>
              <a:satOff val="0"/>
              <a:lumOff val="0"/>
              <a:alphaOff val="0"/>
            </a:schemeClr>
          </a:solidFill>
          <a:prstDash val="solid"/>
        </a:ln>
        <a:effectLst/>
        <a:scene3d>
          <a:camera prst="orthographicFront">
            <a:rot lat="0" lon="0" rev="0"/>
          </a:camera>
          <a:lightRig rig="contrasting" dir="t">
            <a:rot lat="0" lon="0" rev="1200000"/>
          </a:lightRig>
        </a:scene3d>
        <a:sp3d z="10000"/>
      </dsp:spPr>
      <dsp:style>
        <a:lnRef idx="2">
          <a:scrgbClr r="0" g="0" b="0"/>
        </a:lnRef>
        <a:fillRef idx="1">
          <a:scrgbClr r="0" g="0" b="0"/>
        </a:fillRef>
        <a:effectRef idx="0">
          <a:scrgbClr r="0" g="0" b="0"/>
        </a:effectRef>
        <a:fontRef idx="minor"/>
      </dsp:style>
    </dsp:sp>
    <dsp:sp modelId="{90FC0321-F471-4EBD-9504-DD9A0903ED66}">
      <dsp:nvSpPr>
        <dsp:cNvPr id="0" name=""/>
        <dsp:cNvSpPr/>
      </dsp:nvSpPr>
      <dsp:spPr>
        <a:xfrm rot="5400000">
          <a:off x="2030546" y="2942744"/>
          <a:ext cx="1098945" cy="730875"/>
        </a:xfrm>
        <a:prstGeom prst="line">
          <a:avLst/>
        </a:prstGeom>
        <a:solidFill>
          <a:schemeClr val="accent6">
            <a:hueOff val="0"/>
            <a:satOff val="0"/>
            <a:lumOff val="0"/>
            <a:alphaOff val="0"/>
          </a:schemeClr>
        </a:solidFill>
        <a:ln w="55000" cap="flat" cmpd="thickThin" algn="ctr">
          <a:solidFill>
            <a:schemeClr val="accent6">
              <a:hueOff val="0"/>
              <a:satOff val="0"/>
              <a:lumOff val="0"/>
              <a:alphaOff val="0"/>
            </a:schemeClr>
          </a:solidFill>
          <a:prstDash val="solid"/>
        </a:ln>
        <a:effectLst/>
        <a:scene3d>
          <a:camera prst="orthographicFront">
            <a:rot lat="0" lon="0" rev="0"/>
          </a:camera>
          <a:lightRig rig="contrasting" dir="t">
            <a:rot lat="0" lon="0" rev="1200000"/>
          </a:lightRig>
        </a:scene3d>
        <a:sp3d z="10000"/>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target2">
  <dgm:title val=""/>
  <dgm:desc val=""/>
  <dgm:catLst>
    <dgm:cat type="relationship"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chMax val="3"/>
      <dgm:chPref val="1"/>
      <dgm:dir/>
      <dgm:animLvl val="lvl"/>
      <dgm:resizeHandles/>
    </dgm:varLst>
    <dgm:alg type="composite">
      <dgm:param type="horzAlign" val="none"/>
      <dgm:param type="vertAlign" val="none"/>
    </dgm:alg>
    <dgm:shape xmlns:r="http://schemas.openxmlformats.org/officeDocument/2006/relationships" r:blip="">
      <dgm:adjLst/>
    </dgm:shape>
    <dgm:presOf/>
    <dgm:choose name="Name1">
      <dgm:if name="Name2" func="var" arg="dir" op="equ" val="norm">
        <dgm:choose name="Name3">
          <dgm:if name="Name4" axis="ch ch" ptType="node node" st="1 1" cnt="1 0" func="cnt" op="gt" val="0">
            <dgm:choose name="Name5">
              <dgm:if name="Name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395"/>
                  <dgm:constr type="t" for="ch" forName="centerBox" refType="h" fact="0.5"/>
                  <dgm:constr type="w" for="ch" forName="centerBox" refType="w" fact="0.555"/>
                  <dgm:constr type="h" for="ch" forName="centerBox" refType="h" fact="0.4"/>
                  <dgm:constr type="userA" for="des" forName="outerSibTrans" refType="w"/>
                  <dgm:constr type="userA" for="des" forName="middleSibTrans" refType="w"/>
                  <dgm:constr type="userA" for="des" forName="centerSibTrans" refType="w"/>
                </dgm:constrLst>
              </dgm:if>
              <dgm:else name="Name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22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8">
            <dgm:choose name="Name9">
              <dgm:if name="Name1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26"/>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1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if>
      <dgm:else name="Name12">
        <dgm:choose name="Name13">
          <dgm:if name="Name14" axis="ch ch" ptType="node node" st="1 1" cnt="1 0" func="cnt" op="gt" val="0">
            <dgm:choose name="Name15">
              <dgm:if name="Name1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55"/>
                  <dgm:constr type="h" for="ch" forName="centerBox" refType="h" fact="0.4"/>
                  <dgm:constr type="userA" for="des" forName="outerSibTrans" refType="w"/>
                  <dgm:constr type="userA" for="des" forName="middleSibTrans" refType="w"/>
                  <dgm:constr type="userA" for="des" forName="centerSibTrans" refType="w"/>
                </dgm:constrLst>
              </dgm:if>
              <dgm:else name="Name1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18">
            <dgm:choose name="Name19">
              <dgm:if name="Name2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2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else>
    </dgm:choose>
    <dgm:ruleLst/>
    <dgm:choose name="Name22">
      <dgm:if name="Name23" axis="root ch" ptType="all node" st="1 1" cnt="0 0" func="cnt" op="gte" val="1">
        <dgm:layoutNode name="outerBox" styleLbl="node1">
          <dgm:alg type="composite">
            <dgm:param type="horzAlign" val="none"/>
            <dgm:param type="vertAlign" val="none"/>
          </dgm:alg>
          <dgm:shape xmlns:r="http://schemas.openxmlformats.org/officeDocument/2006/relationships" r:blip="">
            <dgm:adjLst/>
          </dgm:shape>
          <dgm:presOf/>
          <dgm:choose name="Name24">
            <dgm:if name="Name25" axis="root ch" ptType="all node" st="1 1" cnt="0 0" func="cnt" op="gt" val="1">
              <dgm:choose name="Name26">
                <dgm:if name="Name27" func="var" arg="dir" op="equ" val="norm">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025"/>
                    <dgm:constr type="t" for="ch" forName="outerBoxChildren" refType="h" fact="0.25"/>
                    <dgm:constr type="w" for="ch" forName="outerBoxChildren" refType="w" fact="0.15"/>
                    <dgm:constr type="h" for="ch" forName="outerBoxChildren" refType="h" fact="0.7"/>
                  </dgm:constrLst>
                </dgm:if>
                <dgm:else name="Name28">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825"/>
                    <dgm:constr type="t" for="ch" forName="outerBoxChildren" refType="h" fact="0.25"/>
                    <dgm:constr type="w" for="ch" forName="outerBoxChildren" refType="w" fact="0.15"/>
                    <dgm:constr type="h" for="ch" forName="outerBoxChildren" refType="h" fact="0.7"/>
                  </dgm:constrLst>
                </dgm:else>
              </dgm:choose>
            </dgm:if>
            <dgm:else name="Name29">
              <dgm:constrLst>
                <dgm:constr type="l" for="ch" forName="outerBoxParent"/>
                <dgm:constr type="t" for="ch" forName="outerBoxParent"/>
                <dgm:constr type="w" for="ch" forName="outerBoxParent" refType="w"/>
                <dgm:constr type="h" for="ch" forName="outerBoxParent" refType="h"/>
                <dgm:constr type="bMarg" for="ch" forName="outerBoxParent" refType="h" fact="1.75"/>
                <dgm:constr type="l" for="ch" forName="outerBoxChildren" refType="w" fact="0.025"/>
                <dgm:constr type="t" for="ch" forName="outerBoxChildren" refType="h" fact="0.45"/>
                <dgm:constr type="w" for="ch" forName="outerBoxChildren" refType="w" fact="0.95"/>
                <dgm:constr type="h" for="ch" forName="outerBoxChildren" refType="h" fact="0.45"/>
              </dgm:constrLst>
            </dgm:else>
          </dgm:choose>
          <dgm:ruleLst/>
          <dgm:layoutNode name="outerBoxParent" styleLbl="node1">
            <dgm:alg type="tx">
              <dgm:param type="txAnchorVert" val="t"/>
              <dgm:param type="parTxLTRAlign" val="l"/>
              <dgm:param type="parTxRTLAlign" val="r"/>
            </dgm:alg>
            <dgm:shape xmlns:r="http://schemas.openxmlformats.org/officeDocument/2006/relationships" type="roundRect" r:blip="">
              <dgm:adjLst>
                <dgm:adj idx="1" val="0.085"/>
              </dgm:adjLst>
            </dgm:shape>
            <dgm:presOf axis="ch" ptType="node" cnt="1"/>
            <dgm:constrLst>
              <dgm:constr type="tMarg" refType="primFontSz" fact="0.3"/>
              <dgm:constr type="lMarg" refType="primFontSz" fact="0.3"/>
              <dgm:constr type="rMarg" refType="primFontSz" fact="0.3"/>
            </dgm:constrLst>
            <dgm:ruleLst>
              <dgm:rule type="primFontSz" val="5" fact="NaN" max="NaN"/>
            </dgm:ruleLst>
          </dgm:layoutNode>
          <dgm:layoutNode name="outerBoxChildren">
            <dgm:choose name="Name30">
              <dgm:if name="Name31" axis="root ch" ptType="all node" st="1 1" cnt="0 0" func="cnt" op="gt" val="1">
                <dgm:alg type="lin">
                  <dgm:param type="linDir" val="fromT"/>
                  <dgm:param type="vertAlign" val="t"/>
                </dgm:alg>
              </dgm:if>
              <dgm:else name="Name32">
                <dgm:choose name="Name33">
                  <dgm:if name="Name34" func="var" arg="dir" op="equ" val="norm">
                    <dgm:alg type="lin">
                      <dgm:param type="horzAlign" val="l"/>
                    </dgm:alg>
                  </dgm:if>
                  <dgm:else name="Name35">
                    <dgm:alg type="lin">
                      <dgm:param type="linDir" val="fromR"/>
                      <dgm:param type="horzAlign" val="r"/>
                    </dgm:alg>
                  </dgm:else>
                </dgm:choose>
              </dgm:else>
            </dgm:choose>
            <dgm:shape xmlns:r="http://schemas.openxmlformats.org/officeDocument/2006/relationships" r:blip="">
              <dgm:adjLst/>
            </dgm:shape>
            <dgm:presOf/>
            <dgm:constrLst>
              <dgm:constr type="w" for="ch" forName="oChild" refType="w"/>
              <dgm:constr type="h" for="ch" forName="oChild" refType="h"/>
            </dgm:constrLst>
            <dgm:ruleLst/>
            <dgm:forEach name="Name36" axis="ch ch" ptType="node node" st="1 1" cnt="1 0">
              <dgm:layoutNode name="o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37" axis="followSib" ptType="sibTrans" cnt="1">
                <dgm:layoutNode name="ou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38"/>
    </dgm:choose>
    <dgm:choose name="Name39">
      <dgm:if name="Name40" axis="root ch" ptType="all node" st="1 1" cnt="0 0" func="cnt" op="gte" val="2">
        <dgm:layoutNode name="middleBox">
          <dgm:alg type="composite">
            <dgm:param type="horzAlign" val="none"/>
            <dgm:param type="vertAlign" val="none"/>
          </dgm:alg>
          <dgm:shape xmlns:r="http://schemas.openxmlformats.org/officeDocument/2006/relationships" r:blip="">
            <dgm:adjLst/>
          </dgm:shape>
          <dgm:presOf/>
          <dgm:choose name="Name41">
            <dgm:if name="Name42" axis="root ch" ptType="all node" st="1 1" cnt="0 0" func="cnt" op="gt" val="2">
              <dgm:choose name="Name43">
                <dgm:if name="Name44" func="var" arg="dir" op="equ" val="norm">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35"/>
                    <dgm:constr type="w" for="ch" forName="middleBoxChildren" refType="w" fact="0.2"/>
                    <dgm:constr type="h" for="ch" forName="middleBoxChildren" refType="h" fact="0.575"/>
                  </dgm:constrLst>
                </dgm:if>
                <dgm:else name="Name45">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775"/>
                    <dgm:constr type="t" for="ch" forName="middleBoxChildren" refType="h" fact="0.35"/>
                    <dgm:constr type="w" for="ch" forName="middleBoxChildren" refType="w" fact="0.2"/>
                    <dgm:constr type="h" for="ch" forName="middleBoxChildren" refType="h" fact="0.575"/>
                  </dgm:constrLst>
                </dgm:else>
              </dgm:choose>
            </dgm:if>
            <dgm:else name="Name46">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45"/>
                <dgm:constr type="w" for="ch" forName="middleBoxChildren" refType="w" fact="0.95"/>
                <dgm:constr type="h" for="ch" forName="middleBoxChildren" refType="h" fact="0.45"/>
              </dgm:constrLst>
            </dgm:else>
          </dgm:choose>
          <dgm:ruleLst/>
          <dgm:layoutNode name="middle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2" cnt="1"/>
            <dgm:constrLst>
              <dgm:constr type="tMarg" refType="primFontSz" fact="0.3"/>
              <dgm:constr type="lMarg" refType="primFontSz" fact="0.3"/>
              <dgm:constr type="rMarg" refType="primFontSz" fact="0.3"/>
            </dgm:constrLst>
            <dgm:ruleLst>
              <dgm:rule type="primFontSz" val="5" fact="NaN" max="NaN"/>
            </dgm:ruleLst>
          </dgm:layoutNode>
          <dgm:layoutNode name="middleBoxChildren">
            <dgm:choose name="Name47">
              <dgm:if name="Name48" axis="root ch" ptType="all node" st="1 1" cnt="0 0" func="cnt" op="gt" val="2">
                <dgm:alg type="lin">
                  <dgm:param type="linDir" val="fromT"/>
                  <dgm:param type="vertAlign" val="t"/>
                </dgm:alg>
              </dgm:if>
              <dgm:else name="Name49">
                <dgm:choose name="Name50">
                  <dgm:if name="Name51" func="var" arg="dir" op="equ" val="norm">
                    <dgm:alg type="lin">
                      <dgm:param type="horzAlign" val="l"/>
                    </dgm:alg>
                  </dgm:if>
                  <dgm:else name="Name52">
                    <dgm:alg type="lin">
                      <dgm:param type="linDir" val="fromR"/>
                      <dgm:param type="horzAlign" val="r"/>
                    </dgm:alg>
                  </dgm:else>
                </dgm:choose>
              </dgm:else>
            </dgm:choose>
            <dgm:shape xmlns:r="http://schemas.openxmlformats.org/officeDocument/2006/relationships" r:blip="">
              <dgm:adjLst/>
            </dgm:shape>
            <dgm:presOf/>
            <dgm:constrLst>
              <dgm:constr type="w" for="ch" forName="mChild" refType="w"/>
              <dgm:constr type="h" for="ch" forName="mChild" refType="h"/>
            </dgm:constrLst>
            <dgm:ruleLst/>
            <dgm:forEach name="Name53" axis="ch ch" ptType="node node" st="2 1" cnt="1 0">
              <dgm:layoutNode name="m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54" axis="followSib" ptType="sibTrans" cnt="1">
                <dgm:layoutNode name="middle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55"/>
    </dgm:choose>
    <dgm:choose name="Name56">
      <dgm:if name="Name57" axis="root ch" ptType="all node" st="1 1" cnt="0 0" func="cnt" op="gte" val="3">
        <dgm:layoutNode name="centerBox">
          <dgm:alg type="composite">
            <dgm:param type="horzAlign" val="none"/>
            <dgm:param type="vertAlign" val="none"/>
          </dgm:alg>
          <dgm:shape xmlns:r="http://schemas.openxmlformats.org/officeDocument/2006/relationships" r:blip="">
            <dgm:adjLst/>
          </dgm:shape>
          <dgm:presOf/>
          <dgm:choose name="Name58">
            <dgm:if name="Name59" axis="ch ch" ptType="node node" st="3 1" cnt="1 0" func="cnt" op="gt" val="0">
              <dgm:constrLst>
                <dgm:constr type="l" for="ch" forName="centerBoxParent"/>
                <dgm:constr type="t" for="ch" forName="centerBoxParent"/>
                <dgm:constr type="w" for="ch" forName="centerBoxParent" refType="w"/>
                <dgm:constr type="h" for="ch" forName="centerBoxParent" refType="h"/>
                <dgm:constr type="bMarg" for="ch" forName="centerBoxParent" refType="h" fact="1.6"/>
                <dgm:constr type="l" for="ch" forName="centerBoxChildren" refType="w" fact="0.025"/>
                <dgm:constr type="t" for="ch" forName="centerBoxChildren" refType="h" fact="0.45"/>
                <dgm:constr type="w" for="ch" forName="centerBoxChildren" refType="w" fact="0.95"/>
                <dgm:constr type="h" for="ch" forName="centerBoxChildren" refType="h" fact="0.45"/>
              </dgm:constrLst>
            </dgm:if>
            <dgm:else name="Name60">
              <dgm:constrLst>
                <dgm:constr type="l" for="ch" forName="centerBoxParent"/>
                <dgm:constr type="t" for="ch" forName="centerBoxParent"/>
                <dgm:constr type="w" for="ch" forName="centerBoxParent" refType="w"/>
                <dgm:constr type="h" for="ch" forName="centerBoxParent" refType="h"/>
              </dgm:constrLst>
            </dgm:else>
          </dgm:choose>
          <dgm:ruleLst/>
          <dgm:layoutNode name="center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3" cnt="1"/>
            <dgm:constrLst>
              <dgm:constr type="tMarg" refType="primFontSz" fact="0.3"/>
              <dgm:constr type="lMarg" refType="primFontSz" fact="0.3"/>
              <dgm:constr type="rMarg" refType="primFontSz" fact="0.3"/>
            </dgm:constrLst>
            <dgm:ruleLst>
              <dgm:rule type="primFontSz" val="5" fact="NaN" max="NaN"/>
            </dgm:ruleLst>
          </dgm:layoutNode>
          <dgm:choose name="Name61">
            <dgm:if name="Name62" axis="ch ch" ptType="node node" st="3 1" cnt="1 0" func="cnt" op="gt" val="0">
              <dgm:layoutNode name="centerBoxChildren">
                <dgm:choose name="Name63">
                  <dgm:if name="Name64" func="var" arg="dir" op="equ" val="norm">
                    <dgm:alg type="lin">
                      <dgm:param type="horzAlign" val="l"/>
                    </dgm:alg>
                  </dgm:if>
                  <dgm:else name="Name65">
                    <dgm:alg type="lin">
                      <dgm:param type="linDir" val="fromR"/>
                      <dgm:param type="horzAlign" val="r"/>
                    </dgm:alg>
                  </dgm:else>
                </dgm:choose>
                <dgm:shape xmlns:r="http://schemas.openxmlformats.org/officeDocument/2006/relationships" r:blip="">
                  <dgm:adjLst/>
                </dgm:shape>
                <dgm:presOf/>
                <dgm:constrLst>
                  <dgm:constr type="w" for="ch" forName="cChild" refType="w"/>
                  <dgm:constr type="h" for="ch" forName="cChild" refType="h"/>
                </dgm:constrLst>
                <dgm:ruleLst/>
                <dgm:forEach name="Name66" axis="ch ch" ptType="node node" st="3 1" cnt="1 0">
                  <dgm:layoutNode name="c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67" axis="followSib" ptType="sibTrans" cnt="1">
                    <dgm:layoutNode name="cen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if>
            <dgm:else name="Name68"/>
          </dgm:choose>
        </dgm:layoutNode>
      </dgm:if>
      <dgm:else name="Name69"/>
    </dgm:choose>
  </dgm:layoutNode>
</dgm:layoutDef>
</file>

<file path=ppt/diagrams/layout9.xml><?xml version="1.0" encoding="utf-8"?>
<dgm:layoutDef xmlns:dgm="http://schemas.openxmlformats.org/drawingml/2006/diagram" xmlns:a="http://schemas.openxmlformats.org/drawingml/2006/main" uniqueId="urn:microsoft.com/office/officeart/2005/8/layout/target1">
  <dgm:title val=""/>
  <dgm:desc val=""/>
  <dgm:catLst>
    <dgm:cat type="relationship" pri="25000"/>
    <dgm:cat type="convert" pri="2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resizeHandles val="exact"/>
    </dgm:varLst>
    <dgm:alg type="composite">
      <dgm:param type="ar" val="1.25"/>
    </dgm:alg>
    <dgm:shape xmlns:r="http://schemas.openxmlformats.org/officeDocument/2006/relationships" r:blip="">
      <dgm:adjLst/>
    </dgm:shape>
    <dgm:presOf/>
    <dgm:choose name="Name0">
      <dgm:if name="Name1" func="var" arg="dir" op="equ" val="norm">
        <dgm:choose name="Name2">
          <dgm:if name="Name3" axis="ch" ptType="node" func="cnt" op="equ" val="0">
            <dgm:constrLst/>
          </dgm:if>
          <dgm:if name="Name4"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r" for="ch" forName="line1" refType="l" refFor="ch" refForName="text1"/>
              <dgm:constr type="h" for="ch" forName="line1"/>
              <dgm:constr type="l" for="ch" forName="d1" refType="w" fact="0.3"/>
              <dgm:constr type="b" for="ch" forName="d1" refType="h" fact="0.625"/>
              <dgm:constr type="w" for="ch" forName="d1" refType="w" fact="0.32475"/>
              <dgm:constr type="h" for="ch" forName="d1" refType="h" fact="0.469"/>
            </dgm:constrLst>
          </dgm:if>
          <dgm:if name="Name5"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312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44325"/>
              <dgm:constr type="b" for="ch" forName="d2" refType="h" fact="0.7975"/>
              <dgm:constr type="w" for="ch" forName="d2" refType="w" fact="0.1815"/>
              <dgm:constr type="h" for="ch" forName="d2" refType="h" fact="0.3283"/>
            </dgm:constrLst>
          </dgm:if>
          <dgm:if name="Name6"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2187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2187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86"/>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7175"/>
              <dgm:constr type="b" for="ch" forName="d3" refType="h" fact="0.83375"/>
              <dgm:constr type="w" for="ch" forName="d3" refType="w" fact="0.1527"/>
              <dgm:constr type="h" for="ch" forName="d3" refType="h" fact="0.287"/>
            </dgm:constrLst>
          </dgm:if>
          <dgm:if name="Name7"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7938"/>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29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7938"/>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662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25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r" for="ch" forName="text4" refType="w"/>
              <dgm:constr type="t" for="ch" forName="text4" refType="b" refFor="ch" refForName="text3"/>
              <dgm:constr type="l" for="ch" forName="line4" refType="w" fact="0.625"/>
              <dgm:constr type="ctrY" for="ch" forName="line4" refType="ctrY" refFor="ch" refForName="text4"/>
              <dgm:constr type="w" for="ch" forName="line4" refType="w" fact="0.075"/>
              <dgm:constr type="h" for="ch" forName="line4"/>
              <dgm:constr type="l" for="ch" forName="d4" refType="w" fact="0.48525"/>
              <dgm:constr type="b" for="ch" forName="d4" refType="h" fact="0.85594"/>
              <dgm:constr type="w" for="ch" forName="d4" refType="w" fact="0.1394"/>
              <dgm:constr type="h" for="ch" forName="d4" refType="h" fact="0.2282"/>
            </dgm:constrLst>
          </dgm:if>
          <dgm:if name="Name8"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324"/>
              <dgm:constr type="r" for="ch" forName="text1" refType="w"/>
              <dgm:constr type="ctrY" for="ch" forName="text1" refType="h" fact="0.13"/>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324"/>
              <dgm:constr type="r" for="ch" forName="text2" refType="w"/>
              <dgm:constr type="ctrY" for="ch" forName="text2" refType="h" fact="0.27"/>
              <dgm:constr type="l" for="ch" forName="line2" refType="w" fact="0.625"/>
              <dgm:constr type="ctrY" for="ch" forName="line2" refType="ctrY" refFor="ch" refForName="text2"/>
              <dgm:constr type="w" for="ch" forName="line2" refType="w" fact="0.075"/>
              <dgm:constr type="h" for="ch" forName="line2"/>
              <dgm:constr type="l" for="ch" forName="d2" refType="w" fact="0.3498"/>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r" for="ch" forName="text3" refType="w"/>
              <dgm:constr type="ctrY" for="ch" forName="text3" refType="h" fact="0.41"/>
              <dgm:constr type="l" for="ch" forName="line3" refType="w" fact="0.625"/>
              <dgm:constr type="ctrY" for="ch" forName="line3" refType="ctrY" refFor="ch" refForName="text3"/>
              <dgm:constr type="w" for="ch" forName="line3" refType="w" fact="0.075"/>
              <dgm:constr type="h" for="ch" forName="line3"/>
              <dgm:constr type="l" for="ch" forName="d3" refType="w" fact="0.394"/>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r" for="ch" forName="text4" refType="w"/>
              <dgm:constr type="ctrY" for="ch" forName="text4" refType="h" fact="0.547"/>
              <dgm:constr type="l" for="ch" forName="line4" refType="w" fact="0.625"/>
              <dgm:constr type="ctrY" for="ch" forName="line4" refType="ctrY" refFor="ch" refForName="text4"/>
              <dgm:constr type="w" for="ch" forName="line4" refType="w" fact="0.075"/>
              <dgm:constr type="h" for="ch" forName="line4"/>
              <dgm:constr type="l" for="ch" forName="d4" refType="w" fact="0.446"/>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r" for="ch" forName="text5" refType="w"/>
              <dgm:constr type="ctrY" for="ch" forName="text5" refType="h" fact="0.68"/>
              <dgm:constr type="l" for="ch" forName="line5" refType="w" fact="0.625"/>
              <dgm:constr type="ctrY" for="ch" forName="line5" refType="ctrY" refFor="ch" refForName="text5"/>
              <dgm:constr type="w" for="ch" forName="line5" refType="w" fact="0.075"/>
              <dgm:constr type="h" for="ch" forName="line5"/>
              <dgm:constr type="l" for="ch" forName="d5" refType="w" fact="0.495"/>
              <dgm:constr type="b" for="ch" forName="d5" refType="h" fact="0.855"/>
              <dgm:constr type="w" for="ch" forName="d5" refType="w" fact="0.13"/>
              <dgm:constr type="h" for="ch" forName="d5" refType="h" fact="0.175"/>
            </dgm:constrLst>
          </dgm:if>
          <dgm:else name="Name9"/>
        </dgm:choose>
      </dgm:if>
      <dgm:else name="Name10">
        <dgm:choose name="Name11">
          <dgm:if name="Name12" axis="ch" ptType="node" func="cnt" op="equ" val="0">
            <dgm:constrLst/>
          </dgm:if>
          <dgm:if name="Name13"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Lst>
          </dgm:if>
          <dgm:if name="Name14"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312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55675"/>
              <dgm:constr type="b" for="ch" forName="d2" refType="h" fact="0.7975"/>
              <dgm:constr type="w" for="ch" forName="d2" refType="w" fact="0.1815"/>
              <dgm:constr type="h" for="ch" forName="d2" refType="h" fact="0.3283"/>
            </dgm:constrLst>
          </dgm:if>
          <dgm:if name="Name15"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2187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2187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14"/>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2825"/>
              <dgm:constr type="b" for="ch" forName="d3" refType="h" fact="0.83375"/>
              <dgm:constr type="w" for="ch" forName="d3" refType="w" fact="0.1527"/>
              <dgm:constr type="h" for="ch" forName="d3" refType="h" fact="0.287"/>
            </dgm:constrLst>
          </dgm:if>
          <dgm:if name="Name16"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7938"/>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0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7938"/>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337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74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l" for="ch" forName="text4"/>
              <dgm:constr type="t" for="ch" forName="text4" refType="b" refFor="ch" refForName="text3"/>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1475"/>
              <dgm:constr type="b" for="ch" forName="d4" refType="h" fact="0.85594"/>
              <dgm:constr type="w" for="ch" forName="d4" refType="w" fact="0.1394"/>
              <dgm:constr type="h" for="ch" forName="d4" refType="h" fact="0.2282"/>
            </dgm:constrLst>
          </dgm:if>
          <dgm:if name="Name17"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324"/>
              <dgm:constr type="l" for="ch" forName="text1"/>
              <dgm:constr type="ctrY" for="ch" forName="text1" refType="h" fact="0.13"/>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324"/>
              <dgm:constr type="l" for="ch" forName="text2"/>
              <dgm:constr type="ctrY" for="ch" forName="text2" refType="h" fact="0.27"/>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502"/>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l" for="ch" forName="text3"/>
              <dgm:constr type="ctrY" for="ch" forName="text3" refType="h" fact="0.41"/>
              <dgm:constr type="l" for="ch" forName="line3" refType="r" refFor="ch" refForName="text3"/>
              <dgm:constr type="ctrY" for="ch" forName="line3" refType="ctrY" refFor="ch" refForName="text3"/>
              <dgm:constr type="r" for="ch" forName="line3" refType="w" fact="0.375"/>
              <dgm:constr type="h" for="ch" forName="line3"/>
              <dgm:constr type="r" for="ch" forName="d3" refType="w" fact="0.606"/>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l" for="ch" forName="text4"/>
              <dgm:constr type="ctrY" for="ch" forName="text4" refType="h" fact="0.547"/>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54"/>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l" for="ch" forName="text5"/>
              <dgm:constr type="ctrY" for="ch" forName="text5" refType="h" fact="0.68"/>
              <dgm:constr type="l" for="ch" forName="line5" refType="r" refFor="ch" refForName="text5"/>
              <dgm:constr type="ctrY" for="ch" forName="line5" refType="ctrY" refFor="ch" refForName="text5"/>
              <dgm:constr type="r" for="ch" forName="line5" refType="w" fact="0.375"/>
              <dgm:constr type="h" for="ch" forName="line5"/>
              <dgm:constr type="r" for="ch" forName="d5" refType="w" fact="0.505"/>
              <dgm:constr type="b" for="ch" forName="d5" refType="h" fact="0.855"/>
              <dgm:constr type="w" for="ch" forName="d5" refType="w" fact="0.13"/>
              <dgm:constr type="h" for="ch" forName="d5" refType="h" fact="0.175"/>
            </dgm:constrLst>
          </dgm:if>
          <dgm:else name="Name18"/>
        </dgm:choose>
      </dgm:else>
    </dgm:choose>
    <dgm:ruleLst/>
    <dgm:forEach name="Name19" axis="ch" ptType="node" cnt="1">
      <dgm:layoutNode name="circle1" styleLbl="lnNode1">
        <dgm:alg type="sp"/>
        <dgm:shape xmlns:r="http://schemas.openxmlformats.org/officeDocument/2006/relationships" type="ellipse" r:blip="">
          <dgm:adjLst/>
        </dgm:shape>
        <dgm:presOf/>
        <dgm:constrLst/>
        <dgm:ruleLst/>
      </dgm:layoutNode>
      <dgm:layoutNode name="text1" styleLbl="revTx">
        <dgm:varLst>
          <dgm:bulletEnabled val="1"/>
        </dgm:varLst>
        <dgm:choose name="Name20">
          <dgm:if name="Name21" func="var" arg="dir" op="equ" val="norm">
            <dgm:choose name="Name22">
              <dgm:if name="Name23" axis="root des" ptType="all node" func="maxDepth" op="gt" val="1">
                <dgm:alg type="tx">
                  <dgm:param type="parTxLTRAlign" val="l"/>
                  <dgm:param type="parTxRTLAlign" val="r"/>
                </dgm:alg>
              </dgm:if>
              <dgm:else name="Name24">
                <dgm:alg type="tx">
                  <dgm:param type="parTxLTRAlign" val="l"/>
                  <dgm:param type="parTxRTLAlign" val="l"/>
                </dgm:alg>
              </dgm:else>
            </dgm:choose>
          </dgm:if>
          <dgm:else name="Name25">
            <dgm:choose name="Name26">
              <dgm:if name="Name27" axis="root des" ptType="all node" func="maxDepth" op="gt" val="1">
                <dgm:alg type="tx">
                  <dgm:param type="parTxLTRAlign" val="l"/>
                  <dgm:param type="parTxRTLAlign" val="r"/>
                </dgm:alg>
              </dgm:if>
              <dgm:else name="Name28">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29">
          <dgm:if name="Name30" func="var" arg="dir" op="equ" val="norm">
            <dgm:constrLst>
              <dgm:constr type="tMarg" refType="primFontSz" fact="0.1"/>
              <dgm:constr type="bMarg" refType="primFontSz" fact="0.1"/>
              <dgm:constr type="rMarg" refType="primFontSz" fact="0.1"/>
            </dgm:constrLst>
          </dgm:if>
          <dgm:else name="Name31">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1" styleLbl="callout">
        <dgm:alg type="sp"/>
        <dgm:shape xmlns:r="http://schemas.openxmlformats.org/officeDocument/2006/relationships" type="line" r:blip="">
          <dgm:adjLst/>
        </dgm:shape>
        <dgm:presOf/>
        <dgm:constrLst/>
        <dgm:ruleLst/>
      </dgm:layoutNode>
      <dgm:layoutNode name="d1" styleLbl="callout">
        <dgm:alg type="sp"/>
        <dgm:choose name="Name32">
          <dgm:if name="Name33" func="var" arg="dir" op="equ" val="norm">
            <dgm:shape xmlns:r="http://schemas.openxmlformats.org/officeDocument/2006/relationships" rot="90" type="line" r:blip="">
              <dgm:adjLst/>
            </dgm:shape>
          </dgm:if>
          <dgm:else name="Name34">
            <dgm:shape xmlns:r="http://schemas.openxmlformats.org/officeDocument/2006/relationships" rot="180" type="line" r:blip="">
              <dgm:adjLst/>
            </dgm:shape>
          </dgm:else>
        </dgm:choose>
        <dgm:presOf/>
        <dgm:constrLst/>
        <dgm:ruleLst/>
      </dgm:layoutNode>
    </dgm:forEach>
    <dgm:forEach name="Name35" axis="ch" ptType="node" st="2" cnt="1">
      <dgm:layoutNode name="circle2" styleLbl="lnNode1">
        <dgm:alg type="sp"/>
        <dgm:shape xmlns:r="http://schemas.openxmlformats.org/officeDocument/2006/relationships" type="ellipse" r:blip="" zOrderOff="-5">
          <dgm:adjLst/>
        </dgm:shape>
        <dgm:presOf/>
        <dgm:constrLst/>
        <dgm:ruleLst/>
      </dgm:layoutNode>
      <dgm:layoutNode name="text2" styleLbl="revTx">
        <dgm:varLst>
          <dgm:bulletEnabled val="1"/>
        </dgm:varLst>
        <dgm:choose name="Name36">
          <dgm:if name="Name37" func="var" arg="dir" op="equ" val="norm">
            <dgm:choose name="Name38">
              <dgm:if name="Name39" axis="root des" ptType="all node" func="maxDepth" op="gt" val="1">
                <dgm:alg type="tx">
                  <dgm:param type="parTxLTRAlign" val="l"/>
                  <dgm:param type="parTxRTLAlign" val="r"/>
                </dgm:alg>
              </dgm:if>
              <dgm:else name="Name40">
                <dgm:alg type="tx">
                  <dgm:param type="parTxLTRAlign" val="l"/>
                  <dgm:param type="parTxRTLAlign" val="l"/>
                </dgm:alg>
              </dgm:else>
            </dgm:choose>
          </dgm:if>
          <dgm:else name="Name41">
            <dgm:choose name="Name42">
              <dgm:if name="Name43" axis="root des" ptType="all node" func="maxDepth" op="gt" val="1">
                <dgm:alg type="tx">
                  <dgm:param type="parTxLTRAlign" val="l"/>
                  <dgm:param type="parTxRTLAlign" val="r"/>
                </dgm:alg>
              </dgm:if>
              <dgm:else name="Name44">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45">
          <dgm:if name="Name46" func="var" arg="dir" op="equ" val="norm">
            <dgm:constrLst>
              <dgm:constr type="tMarg" refType="primFontSz" fact="0.1"/>
              <dgm:constr type="bMarg" refType="primFontSz" fact="0.1"/>
              <dgm:constr type="rMarg" refType="primFontSz" fact="0.1"/>
            </dgm:constrLst>
          </dgm:if>
          <dgm:else name="Name47">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2" styleLbl="callout">
        <dgm:alg type="sp"/>
        <dgm:shape xmlns:r="http://schemas.openxmlformats.org/officeDocument/2006/relationships" type="line" r:blip="">
          <dgm:adjLst/>
        </dgm:shape>
        <dgm:presOf/>
        <dgm:constrLst/>
        <dgm:ruleLst/>
      </dgm:layoutNode>
      <dgm:layoutNode name="d2" styleLbl="callout">
        <dgm:alg type="sp"/>
        <dgm:choose name="Name48">
          <dgm:if name="Name49" func="var" arg="dir" op="equ" val="norm">
            <dgm:shape xmlns:r="http://schemas.openxmlformats.org/officeDocument/2006/relationships" rot="90" type="line" r:blip="">
              <dgm:adjLst/>
            </dgm:shape>
          </dgm:if>
          <dgm:else name="Name50">
            <dgm:shape xmlns:r="http://schemas.openxmlformats.org/officeDocument/2006/relationships" rot="180" type="line" r:blip="">
              <dgm:adjLst/>
            </dgm:shape>
          </dgm:else>
        </dgm:choose>
        <dgm:presOf/>
        <dgm:constrLst/>
        <dgm:ruleLst/>
      </dgm:layoutNode>
    </dgm:forEach>
    <dgm:forEach name="Name51" axis="ch" ptType="node" st="3" cnt="1">
      <dgm:layoutNode name="circle3" styleLbl="lnNode1">
        <dgm:alg type="sp"/>
        <dgm:shape xmlns:r="http://schemas.openxmlformats.org/officeDocument/2006/relationships" type="ellipse" r:blip="" zOrderOff="-10">
          <dgm:adjLst/>
        </dgm:shape>
        <dgm:presOf/>
        <dgm:constrLst/>
        <dgm:ruleLst/>
      </dgm:layoutNode>
      <dgm:layoutNode name="text3" styleLbl="revTx">
        <dgm:varLst>
          <dgm:bulletEnabled val="1"/>
        </dgm:varLst>
        <dgm:choose name="Name52">
          <dgm:if name="Name53" func="var" arg="dir" op="equ" val="norm">
            <dgm:choose name="Name54">
              <dgm:if name="Name55" axis="root des" ptType="all node" func="maxDepth" op="gt" val="1">
                <dgm:alg type="tx">
                  <dgm:param type="parTxLTRAlign" val="l"/>
                  <dgm:param type="parTxRTLAlign" val="r"/>
                </dgm:alg>
              </dgm:if>
              <dgm:else name="Name56">
                <dgm:alg type="tx">
                  <dgm:param type="parTxLTRAlign" val="l"/>
                  <dgm:param type="parTxRTLAlign" val="l"/>
                </dgm:alg>
              </dgm:else>
            </dgm:choose>
          </dgm:if>
          <dgm:else name="Name57">
            <dgm:choose name="Name58">
              <dgm:if name="Name59" axis="root des" ptType="all node" func="maxDepth" op="gt" val="1">
                <dgm:alg type="tx">
                  <dgm:param type="parTxLTRAlign" val="l"/>
                  <dgm:param type="parTxRTLAlign" val="r"/>
                </dgm:alg>
              </dgm:if>
              <dgm:else name="Name60">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61">
          <dgm:if name="Name62" func="var" arg="dir" op="equ" val="norm">
            <dgm:constrLst>
              <dgm:constr type="tMarg" refType="primFontSz" fact="0.1"/>
              <dgm:constr type="bMarg" refType="primFontSz" fact="0.1"/>
              <dgm:constr type="rMarg" refType="primFontSz" fact="0.1"/>
            </dgm:constrLst>
          </dgm:if>
          <dgm:else name="Name63">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3" styleLbl="callout">
        <dgm:alg type="sp"/>
        <dgm:shape xmlns:r="http://schemas.openxmlformats.org/officeDocument/2006/relationships" type="line" r:blip="">
          <dgm:adjLst/>
        </dgm:shape>
        <dgm:presOf/>
        <dgm:constrLst/>
        <dgm:ruleLst/>
      </dgm:layoutNode>
      <dgm:layoutNode name="d3" styleLbl="callout">
        <dgm:alg type="sp"/>
        <dgm:choose name="Name64">
          <dgm:if name="Name65" func="var" arg="dir" op="equ" val="norm">
            <dgm:shape xmlns:r="http://schemas.openxmlformats.org/officeDocument/2006/relationships" rot="90" type="line" r:blip="">
              <dgm:adjLst/>
            </dgm:shape>
          </dgm:if>
          <dgm:else name="Name66">
            <dgm:shape xmlns:r="http://schemas.openxmlformats.org/officeDocument/2006/relationships" rot="180" type="line" r:blip="">
              <dgm:adjLst/>
            </dgm:shape>
          </dgm:else>
        </dgm:choose>
        <dgm:presOf/>
        <dgm:constrLst/>
        <dgm:ruleLst/>
      </dgm:layoutNode>
    </dgm:forEach>
    <dgm:forEach name="Name67" axis="ch" ptType="node" st="4" cnt="1">
      <dgm:layoutNode name="circle4" styleLbl="lnNode1">
        <dgm:alg type="sp"/>
        <dgm:shape xmlns:r="http://schemas.openxmlformats.org/officeDocument/2006/relationships" type="ellipse" r:blip="" zOrderOff="-15">
          <dgm:adjLst/>
        </dgm:shape>
        <dgm:presOf/>
        <dgm:constrLst/>
        <dgm:ruleLst/>
      </dgm:layoutNode>
      <dgm:layoutNode name="text4" styleLbl="revTx">
        <dgm:varLst>
          <dgm:bulletEnabled val="1"/>
        </dgm:varLst>
        <dgm:choose name="Name68">
          <dgm:if name="Name69" func="var" arg="dir" op="equ" val="norm">
            <dgm:choose name="Name70">
              <dgm:if name="Name71" axis="root des" ptType="all node" func="maxDepth" op="gt" val="1">
                <dgm:alg type="tx">
                  <dgm:param type="parTxLTRAlign" val="l"/>
                  <dgm:param type="parTxRTLAlign" val="r"/>
                </dgm:alg>
              </dgm:if>
              <dgm:else name="Name72">
                <dgm:alg type="tx">
                  <dgm:param type="parTxLTRAlign" val="l"/>
                  <dgm:param type="parTxRTLAlign" val="l"/>
                </dgm:alg>
              </dgm:else>
            </dgm:choose>
          </dgm:if>
          <dgm:else name="Name73">
            <dgm:choose name="Name74">
              <dgm:if name="Name75" axis="root des" ptType="all node" func="maxDepth" op="gt" val="1">
                <dgm:alg type="tx">
                  <dgm:param type="parTxLTRAlign" val="l"/>
                  <dgm:param type="parTxRTLAlign" val="r"/>
                </dgm:alg>
              </dgm:if>
              <dgm:else name="Name76">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77">
          <dgm:if name="Name78" func="var" arg="dir" op="equ" val="norm">
            <dgm:constrLst>
              <dgm:constr type="tMarg" refType="primFontSz" fact="0.1"/>
              <dgm:constr type="bMarg" refType="primFontSz" fact="0.1"/>
              <dgm:constr type="rMarg" refType="primFontSz" fact="0.1"/>
            </dgm:constrLst>
          </dgm:if>
          <dgm:else name="Name79">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4" styleLbl="callout">
        <dgm:alg type="sp"/>
        <dgm:shape xmlns:r="http://schemas.openxmlformats.org/officeDocument/2006/relationships" type="line" r:blip="">
          <dgm:adjLst/>
        </dgm:shape>
        <dgm:presOf/>
        <dgm:constrLst/>
        <dgm:ruleLst/>
      </dgm:layoutNode>
      <dgm:layoutNode name="d4" styleLbl="callout">
        <dgm:alg type="sp"/>
        <dgm:choose name="Name80">
          <dgm:if name="Name81" func="var" arg="dir" op="equ" val="norm">
            <dgm:shape xmlns:r="http://schemas.openxmlformats.org/officeDocument/2006/relationships" rot="90" type="line" r:blip="">
              <dgm:adjLst/>
            </dgm:shape>
          </dgm:if>
          <dgm:else name="Name82">
            <dgm:shape xmlns:r="http://schemas.openxmlformats.org/officeDocument/2006/relationships" rot="180" type="line" r:blip="">
              <dgm:adjLst/>
            </dgm:shape>
          </dgm:else>
        </dgm:choose>
        <dgm:presOf/>
        <dgm:constrLst/>
        <dgm:ruleLst/>
      </dgm:layoutNode>
    </dgm:forEach>
    <dgm:forEach name="Name83" axis="ch" ptType="node" st="5" cnt="1">
      <dgm:layoutNode name="circle5" styleLbl="lnNode1">
        <dgm:alg type="sp"/>
        <dgm:shape xmlns:r="http://schemas.openxmlformats.org/officeDocument/2006/relationships" type="ellipse" r:blip="" zOrderOff="-20">
          <dgm:adjLst/>
        </dgm:shape>
        <dgm:presOf/>
        <dgm:constrLst/>
        <dgm:ruleLst/>
      </dgm:layoutNode>
      <dgm:layoutNode name="text5" styleLbl="revTx">
        <dgm:varLst>
          <dgm:bulletEnabled val="1"/>
        </dgm:varLst>
        <dgm:choose name="Name84">
          <dgm:if name="Name85" func="var" arg="dir" op="equ" val="norm">
            <dgm:choose name="Name86">
              <dgm:if name="Name87" axis="root des" ptType="all node" func="maxDepth" op="gt" val="1">
                <dgm:alg type="tx">
                  <dgm:param type="parTxLTRAlign" val="l"/>
                  <dgm:param type="parTxRTLAlign" val="r"/>
                </dgm:alg>
              </dgm:if>
              <dgm:else name="Name88">
                <dgm:alg type="tx">
                  <dgm:param type="parTxLTRAlign" val="l"/>
                  <dgm:param type="parTxRTLAlign" val="l"/>
                </dgm:alg>
              </dgm:else>
            </dgm:choose>
          </dgm:if>
          <dgm:else name="Name89">
            <dgm:choose name="Name90">
              <dgm:if name="Name91" axis="root des" ptType="all node" func="maxDepth" op="gt" val="1">
                <dgm:alg type="tx">
                  <dgm:param type="parTxLTRAlign" val="l"/>
                  <dgm:param type="parTxRTLAlign" val="r"/>
                </dgm:alg>
              </dgm:if>
              <dgm:else name="Name92">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tMarg" refType="primFontSz" fact="0.1"/>
              <dgm:constr type="bMarg" refType="primFontSz" fact="0.1"/>
              <dgm:constr type="rMarg" refType="primFontSz" fact="0.1"/>
            </dgm:constrLst>
          </dgm:if>
          <dgm:else name="Name95">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5" styleLbl="callout">
        <dgm:alg type="sp"/>
        <dgm:shape xmlns:r="http://schemas.openxmlformats.org/officeDocument/2006/relationships" type="line" r:blip="">
          <dgm:adjLst/>
        </dgm:shape>
        <dgm:presOf/>
        <dgm:constrLst/>
        <dgm:ruleLst/>
      </dgm:layoutNode>
      <dgm:layoutNode name="d5" styleLbl="callout">
        <dgm:alg type="sp"/>
        <dgm:choose name="Name96">
          <dgm:if name="Name97" func="var" arg="dir" op="equ" val="norm">
            <dgm:shape xmlns:r="http://schemas.openxmlformats.org/officeDocument/2006/relationships" rot="90" type="line" r:blip="">
              <dgm:adjLst/>
            </dgm:shape>
          </dgm:if>
          <dgm:else name="Name98">
            <dgm:shape xmlns:r="http://schemas.openxmlformats.org/officeDocument/2006/relationships" rot="180" type="line" r:blip="">
              <dgm:adjLst/>
            </dgm:shape>
          </dgm:else>
        </dgm:choos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9">
  <dgm:title val=""/>
  <dgm:desc val=""/>
  <dgm:catLst>
    <dgm:cat type="3D" pri="11900"/>
  </dgm:catLst>
  <dgm:scene3d>
    <a:camera prst="perspectiveRelaxed">
      <a:rot lat="19149996" lon="20104178" rev="1577324"/>
    </a:camera>
    <a:lightRig rig="soft" dir="t"/>
    <a:backdrop>
      <a:anchor x="0" y="0" z="-210000"/>
      <a:norm dx="0" dy="0" dz="914400"/>
      <a:up dx="0" dy="914400" dz="0"/>
    </a:backdrop>
  </dgm:scene3d>
  <dgm:styleLbl name="node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52250" prstMaterial="matte">
      <a:bevelT w="165100" prst="coolSlant"/>
    </dgm:sp3d>
    <dgm:txPr>
      <a:sp3d extrusionH="28000" prstMaterial="matte"/>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152250" prstMaterial="matte">
      <a:bevelT w="165100" prst="coolSlant"/>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prstMaterial="matte"/>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22735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2D4">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1D1">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prstMaterial="matte"/>
    <dgm:txPr/>
    <dgm:style>
      <a:lnRef idx="0">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a:sp3d extrusionH="28000" prstMaterial="matte"/>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0"/>
            <a:ext cx="2982119" cy="464820"/>
          </a:xfrm>
          <a:prstGeom prst="rect">
            <a:avLst/>
          </a:prstGeom>
        </p:spPr>
        <p:txBody>
          <a:bodyPr vert="horz" lIns="93077" tIns="46538" rIns="93077" bIns="46538" rtlCol="0"/>
          <a:lstStyle>
            <a:lvl1pPr algn="l" fontAlgn="auto">
              <a:spcBef>
                <a:spcPts val="0"/>
              </a:spcBef>
              <a:spcAft>
                <a:spcPts val="0"/>
              </a:spcAft>
              <a:defRPr sz="1200">
                <a:latin typeface="+mn-lt"/>
              </a:defRPr>
            </a:lvl1pPr>
          </a:lstStyle>
          <a:p>
            <a:pPr>
              <a:defRPr/>
            </a:pPr>
            <a:endParaRPr lang="es-MX" dirty="0"/>
          </a:p>
        </p:txBody>
      </p:sp>
      <p:sp>
        <p:nvSpPr>
          <p:cNvPr id="3" name="2 Marcador de fecha"/>
          <p:cNvSpPr>
            <a:spLocks noGrp="1"/>
          </p:cNvSpPr>
          <p:nvPr>
            <p:ph type="dt" sz="quarter" idx="1"/>
          </p:nvPr>
        </p:nvSpPr>
        <p:spPr>
          <a:xfrm>
            <a:off x="3898103" y="0"/>
            <a:ext cx="2982119" cy="464820"/>
          </a:xfrm>
          <a:prstGeom prst="rect">
            <a:avLst/>
          </a:prstGeom>
        </p:spPr>
        <p:txBody>
          <a:bodyPr vert="horz" lIns="93077" tIns="46538" rIns="93077" bIns="46538" rtlCol="0"/>
          <a:lstStyle>
            <a:lvl1pPr algn="r" fontAlgn="auto">
              <a:spcBef>
                <a:spcPts val="0"/>
              </a:spcBef>
              <a:spcAft>
                <a:spcPts val="0"/>
              </a:spcAft>
              <a:defRPr sz="1200">
                <a:latin typeface="+mn-lt"/>
              </a:defRPr>
            </a:lvl1pPr>
          </a:lstStyle>
          <a:p>
            <a:pPr>
              <a:defRPr/>
            </a:pPr>
            <a:fld id="{9925F205-D21E-4A13-8382-B52AFB4F74A1}" type="datetimeFigureOut">
              <a:rPr lang="es-MX"/>
              <a:pPr>
                <a:defRPr/>
              </a:pPr>
              <a:t>12/06/2015</a:t>
            </a:fld>
            <a:endParaRPr lang="es-MX" dirty="0"/>
          </a:p>
        </p:txBody>
      </p:sp>
      <p:sp>
        <p:nvSpPr>
          <p:cNvPr id="4" name="3 Marcador de pie de página"/>
          <p:cNvSpPr>
            <a:spLocks noGrp="1"/>
          </p:cNvSpPr>
          <p:nvPr>
            <p:ph type="ftr" sz="quarter" idx="2"/>
          </p:nvPr>
        </p:nvSpPr>
        <p:spPr>
          <a:xfrm>
            <a:off x="1" y="8829967"/>
            <a:ext cx="2982119" cy="464820"/>
          </a:xfrm>
          <a:prstGeom prst="rect">
            <a:avLst/>
          </a:prstGeom>
        </p:spPr>
        <p:txBody>
          <a:bodyPr vert="horz" lIns="93077" tIns="46538" rIns="93077" bIns="46538" rtlCol="0" anchor="b"/>
          <a:lstStyle>
            <a:lvl1pPr algn="l" fontAlgn="auto">
              <a:spcBef>
                <a:spcPts val="0"/>
              </a:spcBef>
              <a:spcAft>
                <a:spcPts val="0"/>
              </a:spcAft>
              <a:defRPr sz="1200">
                <a:latin typeface="+mn-lt"/>
              </a:defRPr>
            </a:lvl1pPr>
          </a:lstStyle>
          <a:p>
            <a:pPr>
              <a:defRPr/>
            </a:pPr>
            <a:endParaRPr lang="es-MX" dirty="0"/>
          </a:p>
        </p:txBody>
      </p:sp>
      <p:sp>
        <p:nvSpPr>
          <p:cNvPr id="5" name="4 Marcador de número de diapositiva"/>
          <p:cNvSpPr>
            <a:spLocks noGrp="1"/>
          </p:cNvSpPr>
          <p:nvPr>
            <p:ph type="sldNum" sz="quarter" idx="3"/>
          </p:nvPr>
        </p:nvSpPr>
        <p:spPr>
          <a:xfrm>
            <a:off x="3898103" y="8829967"/>
            <a:ext cx="2982119" cy="464820"/>
          </a:xfrm>
          <a:prstGeom prst="rect">
            <a:avLst/>
          </a:prstGeom>
        </p:spPr>
        <p:txBody>
          <a:bodyPr vert="horz" lIns="93077" tIns="46538" rIns="93077" bIns="46538" rtlCol="0" anchor="b"/>
          <a:lstStyle>
            <a:lvl1pPr algn="r" fontAlgn="auto">
              <a:spcBef>
                <a:spcPts val="0"/>
              </a:spcBef>
              <a:spcAft>
                <a:spcPts val="0"/>
              </a:spcAft>
              <a:defRPr sz="1200">
                <a:latin typeface="+mn-lt"/>
              </a:defRPr>
            </a:lvl1pPr>
          </a:lstStyle>
          <a:p>
            <a:pPr>
              <a:defRPr/>
            </a:pPr>
            <a:fld id="{92EE631D-160B-4B45-A09F-DC4A5019AB97}" type="slidenum">
              <a:rPr lang="es-MX"/>
              <a:pPr>
                <a:defRPr/>
              </a:pPr>
              <a:t>‹Nº›</a:t>
            </a:fld>
            <a:endParaRPr lang="es-MX" dirty="0"/>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0"/>
            <a:ext cx="2982119" cy="464820"/>
          </a:xfrm>
          <a:prstGeom prst="rect">
            <a:avLst/>
          </a:prstGeom>
        </p:spPr>
        <p:txBody>
          <a:bodyPr vert="horz" lIns="93077" tIns="46538" rIns="93077" bIns="46538" rtlCol="0"/>
          <a:lstStyle>
            <a:lvl1pPr algn="l" fontAlgn="auto">
              <a:spcBef>
                <a:spcPts val="0"/>
              </a:spcBef>
              <a:spcAft>
                <a:spcPts val="0"/>
              </a:spcAft>
              <a:defRPr sz="1200">
                <a:latin typeface="+mn-lt"/>
              </a:defRPr>
            </a:lvl1pPr>
          </a:lstStyle>
          <a:p>
            <a:pPr>
              <a:defRPr/>
            </a:pPr>
            <a:endParaRPr lang="es-MX" dirty="0"/>
          </a:p>
        </p:txBody>
      </p:sp>
      <p:sp>
        <p:nvSpPr>
          <p:cNvPr id="3" name="2 Marcador de fecha"/>
          <p:cNvSpPr>
            <a:spLocks noGrp="1"/>
          </p:cNvSpPr>
          <p:nvPr>
            <p:ph type="dt" idx="1"/>
          </p:nvPr>
        </p:nvSpPr>
        <p:spPr>
          <a:xfrm>
            <a:off x="3898103" y="0"/>
            <a:ext cx="2982119" cy="464820"/>
          </a:xfrm>
          <a:prstGeom prst="rect">
            <a:avLst/>
          </a:prstGeom>
        </p:spPr>
        <p:txBody>
          <a:bodyPr vert="horz" lIns="93077" tIns="46538" rIns="93077" bIns="46538" rtlCol="0"/>
          <a:lstStyle>
            <a:lvl1pPr algn="r" fontAlgn="auto">
              <a:spcBef>
                <a:spcPts val="0"/>
              </a:spcBef>
              <a:spcAft>
                <a:spcPts val="0"/>
              </a:spcAft>
              <a:defRPr sz="1200">
                <a:latin typeface="+mn-lt"/>
              </a:defRPr>
            </a:lvl1pPr>
          </a:lstStyle>
          <a:p>
            <a:pPr>
              <a:defRPr/>
            </a:pPr>
            <a:fld id="{ED9AD219-1E86-4CA6-8F0C-A72B4B0F5136}" type="datetimeFigureOut">
              <a:rPr lang="es-MX"/>
              <a:pPr>
                <a:defRPr/>
              </a:pPr>
              <a:t>12/06/2015</a:t>
            </a:fld>
            <a:endParaRPr lang="es-MX" dirty="0"/>
          </a:p>
        </p:txBody>
      </p:sp>
      <p:sp>
        <p:nvSpPr>
          <p:cNvPr id="4" name="3 Marcador de imagen de diapositiva"/>
          <p:cNvSpPr>
            <a:spLocks noGrp="1" noRot="1" noChangeAspect="1"/>
          </p:cNvSpPr>
          <p:nvPr>
            <p:ph type="sldImg" idx="2"/>
          </p:nvPr>
        </p:nvSpPr>
        <p:spPr>
          <a:xfrm>
            <a:off x="1117600" y="696913"/>
            <a:ext cx="4646613" cy="3486150"/>
          </a:xfrm>
          <a:prstGeom prst="rect">
            <a:avLst/>
          </a:prstGeom>
          <a:noFill/>
          <a:ln w="12700">
            <a:solidFill>
              <a:prstClr val="black"/>
            </a:solidFill>
          </a:ln>
        </p:spPr>
        <p:txBody>
          <a:bodyPr vert="horz" lIns="93077" tIns="46538" rIns="93077" bIns="46538" rtlCol="0" anchor="ctr"/>
          <a:lstStyle/>
          <a:p>
            <a:pPr lvl="0"/>
            <a:endParaRPr lang="es-MX" noProof="0" dirty="0"/>
          </a:p>
        </p:txBody>
      </p:sp>
      <p:sp>
        <p:nvSpPr>
          <p:cNvPr id="5" name="4 Marcador de notas"/>
          <p:cNvSpPr>
            <a:spLocks noGrp="1"/>
          </p:cNvSpPr>
          <p:nvPr>
            <p:ph type="body" sz="quarter" idx="3"/>
          </p:nvPr>
        </p:nvSpPr>
        <p:spPr>
          <a:xfrm>
            <a:off x="688182" y="4415790"/>
            <a:ext cx="5505450" cy="4183380"/>
          </a:xfrm>
          <a:prstGeom prst="rect">
            <a:avLst/>
          </a:prstGeom>
        </p:spPr>
        <p:txBody>
          <a:bodyPr vert="horz" lIns="93077" tIns="46538" rIns="93077" bIns="46538"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MX" noProof="0"/>
          </a:p>
        </p:txBody>
      </p:sp>
      <p:sp>
        <p:nvSpPr>
          <p:cNvPr id="6" name="5 Marcador de pie de página"/>
          <p:cNvSpPr>
            <a:spLocks noGrp="1"/>
          </p:cNvSpPr>
          <p:nvPr>
            <p:ph type="ftr" sz="quarter" idx="4"/>
          </p:nvPr>
        </p:nvSpPr>
        <p:spPr>
          <a:xfrm>
            <a:off x="1" y="8829967"/>
            <a:ext cx="2982119" cy="464820"/>
          </a:xfrm>
          <a:prstGeom prst="rect">
            <a:avLst/>
          </a:prstGeom>
        </p:spPr>
        <p:txBody>
          <a:bodyPr vert="horz" lIns="93077" tIns="46538" rIns="93077" bIns="46538" rtlCol="0" anchor="b"/>
          <a:lstStyle>
            <a:lvl1pPr algn="l" fontAlgn="auto">
              <a:spcBef>
                <a:spcPts val="0"/>
              </a:spcBef>
              <a:spcAft>
                <a:spcPts val="0"/>
              </a:spcAft>
              <a:defRPr sz="1200">
                <a:latin typeface="+mn-lt"/>
              </a:defRPr>
            </a:lvl1pPr>
          </a:lstStyle>
          <a:p>
            <a:pPr>
              <a:defRPr/>
            </a:pPr>
            <a:endParaRPr lang="es-MX" dirty="0"/>
          </a:p>
        </p:txBody>
      </p:sp>
      <p:sp>
        <p:nvSpPr>
          <p:cNvPr id="7" name="6 Marcador de número de diapositiva"/>
          <p:cNvSpPr>
            <a:spLocks noGrp="1"/>
          </p:cNvSpPr>
          <p:nvPr>
            <p:ph type="sldNum" sz="quarter" idx="5"/>
          </p:nvPr>
        </p:nvSpPr>
        <p:spPr>
          <a:xfrm>
            <a:off x="3898103" y="8829967"/>
            <a:ext cx="2982119" cy="464820"/>
          </a:xfrm>
          <a:prstGeom prst="rect">
            <a:avLst/>
          </a:prstGeom>
        </p:spPr>
        <p:txBody>
          <a:bodyPr vert="horz" lIns="93077" tIns="46538" rIns="93077" bIns="46538" rtlCol="0" anchor="b"/>
          <a:lstStyle>
            <a:lvl1pPr algn="r" fontAlgn="auto">
              <a:spcBef>
                <a:spcPts val="0"/>
              </a:spcBef>
              <a:spcAft>
                <a:spcPts val="0"/>
              </a:spcAft>
              <a:defRPr sz="1200">
                <a:latin typeface="+mn-lt"/>
              </a:defRPr>
            </a:lvl1pPr>
          </a:lstStyle>
          <a:p>
            <a:pPr>
              <a:defRPr/>
            </a:pPr>
            <a:fld id="{E9E2BC20-4B99-4D2E-84F2-E08EA2FD894E}" type="slidenum">
              <a:rPr lang="es-MX"/>
              <a:pPr>
                <a:defRPr/>
              </a:pPr>
              <a:t>‹Nº›</a:t>
            </a:fld>
            <a:endParaRPr lang="es-MX" dirty="0"/>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4" name="3 Triángulo rectángulo"/>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grpSp>
        <p:nvGrpSpPr>
          <p:cNvPr id="5" name="15 Grupo"/>
          <p:cNvGrpSpPr>
            <a:grpSpLocks/>
          </p:cNvGrpSpPr>
          <p:nvPr/>
        </p:nvGrpSpPr>
        <p:grpSpPr bwMode="auto">
          <a:xfrm>
            <a:off x="-3175" y="4953000"/>
            <a:ext cx="9147175" cy="1911350"/>
            <a:chOff x="-3765" y="4832896"/>
            <a:chExt cx="9147765" cy="2032192"/>
          </a:xfrm>
        </p:grpSpPr>
        <p:sp>
          <p:nvSpPr>
            <p:cNvPr id="6" name="5 Forma libre"/>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endParaRPr>
            </a:p>
          </p:txBody>
        </p:sp>
        <p:sp>
          <p:nvSpPr>
            <p:cNvPr id="7" name="6 Forma libre"/>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endParaRPr>
            </a:p>
          </p:txBody>
        </p:sp>
        <p:sp>
          <p:nvSpPr>
            <p:cNvPr id="8" name="7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cxnSp>
          <p:nvCxnSpPr>
            <p:cNvPr id="10" name="9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8 Título"/>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s-ES" smtClean="0"/>
              <a:t>Haga clic para modificar el estilo de título del patrón</a:t>
            </a:r>
            <a:endParaRPr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s-ES" smtClean="0"/>
              <a:t>Haga clic para modificar el estilo de subtítulo del patrón</a:t>
            </a:r>
            <a:endParaRPr lang="en-US"/>
          </a:p>
        </p:txBody>
      </p:sp>
      <p:sp>
        <p:nvSpPr>
          <p:cNvPr id="11" name="29 Marcador de fecha"/>
          <p:cNvSpPr>
            <a:spLocks noGrp="1"/>
          </p:cNvSpPr>
          <p:nvPr>
            <p:ph type="dt" sz="half" idx="10"/>
          </p:nvPr>
        </p:nvSpPr>
        <p:spPr/>
        <p:txBody>
          <a:bodyPr/>
          <a:lstStyle>
            <a:lvl1pPr>
              <a:defRPr>
                <a:solidFill>
                  <a:srgbClr val="FFFFFF"/>
                </a:solidFill>
              </a:defRPr>
            </a:lvl1pPr>
            <a:extLst/>
          </a:lstStyle>
          <a:p>
            <a:pPr>
              <a:defRPr/>
            </a:pPr>
            <a:fld id="{5CBC7C32-C556-470A-ADAB-5A09E37D7ECB}" type="datetime1">
              <a:rPr lang="es-MX" smtClean="0"/>
              <a:pPr>
                <a:defRPr/>
              </a:pPr>
              <a:t>12/06/2015</a:t>
            </a:fld>
            <a:endParaRPr lang="es-MX" dirty="0"/>
          </a:p>
        </p:txBody>
      </p:sp>
      <p:sp>
        <p:nvSpPr>
          <p:cNvPr id="12" name="18 Marcador de pie de página"/>
          <p:cNvSpPr>
            <a:spLocks noGrp="1"/>
          </p:cNvSpPr>
          <p:nvPr>
            <p:ph type="ftr" sz="quarter" idx="11"/>
          </p:nvPr>
        </p:nvSpPr>
        <p:spPr/>
        <p:txBody>
          <a:bodyPr/>
          <a:lstStyle>
            <a:lvl1pPr>
              <a:defRPr>
                <a:solidFill>
                  <a:schemeClr val="accent1">
                    <a:tint val="20000"/>
                  </a:schemeClr>
                </a:solidFill>
              </a:defRPr>
            </a:lvl1pPr>
            <a:extLst/>
          </a:lstStyle>
          <a:p>
            <a:pPr>
              <a:defRPr/>
            </a:pPr>
            <a:endParaRPr lang="es-MX" dirty="0"/>
          </a:p>
        </p:txBody>
      </p:sp>
      <p:sp>
        <p:nvSpPr>
          <p:cNvPr id="13" name="26 Marcador de número de diapositiva"/>
          <p:cNvSpPr>
            <a:spLocks noGrp="1"/>
          </p:cNvSpPr>
          <p:nvPr>
            <p:ph type="sldNum" sz="quarter" idx="12"/>
          </p:nvPr>
        </p:nvSpPr>
        <p:spPr/>
        <p:txBody>
          <a:bodyPr/>
          <a:lstStyle>
            <a:lvl1pPr>
              <a:defRPr>
                <a:solidFill>
                  <a:srgbClr val="FFFFFF"/>
                </a:solidFill>
              </a:defRPr>
            </a:lvl1pPr>
            <a:extLst/>
          </a:lstStyle>
          <a:p>
            <a:pPr>
              <a:defRPr/>
            </a:pPr>
            <a:fld id="{52F014EB-28CD-470A-8A7D-4608C79A7C45}" type="slidenum">
              <a:rPr lang="es-MX"/>
              <a:pPr>
                <a:defRPr/>
              </a:pPr>
              <a:t>‹Nº›</a:t>
            </a:fld>
            <a:endParaRPr lang="es-MX" dirty="0"/>
          </a:p>
        </p:txBody>
      </p:sp>
      <p:pic>
        <p:nvPicPr>
          <p:cNvPr id="14" name="Picture 6"/>
          <p:cNvPicPr>
            <a:picLocks noChangeAspect="1" noChangeArrowheads="1"/>
          </p:cNvPicPr>
          <p:nvPr userDrawn="1"/>
        </p:nvPicPr>
        <p:blipFill>
          <a:blip r:embed="rId3" cstate="print"/>
          <a:srcRect/>
          <a:stretch>
            <a:fillRect/>
          </a:stretch>
        </p:blipFill>
        <p:spPr bwMode="auto">
          <a:xfrm>
            <a:off x="0" y="0"/>
            <a:ext cx="2495550" cy="990600"/>
          </a:xfrm>
          <a:prstGeom prst="rect">
            <a:avLst/>
          </a:prstGeom>
          <a:noFill/>
          <a:ln w="9525">
            <a:noFill/>
            <a:miter lim="800000"/>
            <a:headEnd/>
            <a:tailEnd/>
          </a:ln>
          <a:effectLst>
            <a:softEdge rad="127000"/>
          </a:effec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9 Marcador de fecha"/>
          <p:cNvSpPr>
            <a:spLocks noGrp="1"/>
          </p:cNvSpPr>
          <p:nvPr>
            <p:ph type="dt" sz="half" idx="10"/>
          </p:nvPr>
        </p:nvSpPr>
        <p:spPr/>
        <p:txBody>
          <a:bodyPr/>
          <a:lstStyle>
            <a:lvl1pPr>
              <a:defRPr/>
            </a:lvl1pPr>
          </a:lstStyle>
          <a:p>
            <a:pPr>
              <a:defRPr/>
            </a:pPr>
            <a:fld id="{E28C0162-2243-4C85-9FA5-6C1CEC45A78D}" type="datetime1">
              <a:rPr lang="es-MX" smtClean="0"/>
              <a:pPr>
                <a:defRPr/>
              </a:pPr>
              <a:t>12/06/2015</a:t>
            </a:fld>
            <a:endParaRPr lang="es-MX" dirty="0"/>
          </a:p>
        </p:txBody>
      </p:sp>
      <p:sp>
        <p:nvSpPr>
          <p:cNvPr id="5" name="21 Marcador de pie de página"/>
          <p:cNvSpPr>
            <a:spLocks noGrp="1"/>
          </p:cNvSpPr>
          <p:nvPr>
            <p:ph type="ftr" sz="quarter" idx="11"/>
          </p:nvPr>
        </p:nvSpPr>
        <p:spPr/>
        <p:txBody>
          <a:bodyPr/>
          <a:lstStyle>
            <a:lvl1pPr>
              <a:defRPr/>
            </a:lvl1pPr>
          </a:lstStyle>
          <a:p>
            <a:pPr>
              <a:defRPr/>
            </a:pPr>
            <a:endParaRPr lang="es-MX" dirty="0"/>
          </a:p>
        </p:txBody>
      </p:sp>
      <p:sp>
        <p:nvSpPr>
          <p:cNvPr id="6" name="17 Marcador de número de diapositiva"/>
          <p:cNvSpPr>
            <a:spLocks noGrp="1"/>
          </p:cNvSpPr>
          <p:nvPr>
            <p:ph type="sldNum" sz="quarter" idx="12"/>
          </p:nvPr>
        </p:nvSpPr>
        <p:spPr/>
        <p:txBody>
          <a:bodyPr/>
          <a:lstStyle>
            <a:lvl1pPr>
              <a:defRPr/>
            </a:lvl1pPr>
          </a:lstStyle>
          <a:p>
            <a:pPr>
              <a:defRPr/>
            </a:pPr>
            <a:fld id="{022EA1FB-3814-451A-A868-8BC09BB48685}" type="slidenum">
              <a:rPr lang="es-MX"/>
              <a:pPr>
                <a:defRPr/>
              </a:pPr>
              <a:t>‹Nº›</a:t>
            </a:fld>
            <a:endParaRPr lang="es-MX"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9 Marcador de fecha"/>
          <p:cNvSpPr>
            <a:spLocks noGrp="1"/>
          </p:cNvSpPr>
          <p:nvPr>
            <p:ph type="dt" sz="half" idx="10"/>
          </p:nvPr>
        </p:nvSpPr>
        <p:spPr/>
        <p:txBody>
          <a:bodyPr/>
          <a:lstStyle>
            <a:lvl1pPr>
              <a:defRPr/>
            </a:lvl1pPr>
          </a:lstStyle>
          <a:p>
            <a:pPr>
              <a:defRPr/>
            </a:pPr>
            <a:fld id="{6301DAAA-9578-458A-8998-CAE8AB4D4DDA}" type="datetime1">
              <a:rPr lang="es-MX" smtClean="0"/>
              <a:pPr>
                <a:defRPr/>
              </a:pPr>
              <a:t>12/06/2015</a:t>
            </a:fld>
            <a:endParaRPr lang="es-MX" dirty="0"/>
          </a:p>
        </p:txBody>
      </p:sp>
      <p:sp>
        <p:nvSpPr>
          <p:cNvPr id="5" name="21 Marcador de pie de página"/>
          <p:cNvSpPr>
            <a:spLocks noGrp="1"/>
          </p:cNvSpPr>
          <p:nvPr>
            <p:ph type="ftr" sz="quarter" idx="11"/>
          </p:nvPr>
        </p:nvSpPr>
        <p:spPr/>
        <p:txBody>
          <a:bodyPr/>
          <a:lstStyle>
            <a:lvl1pPr>
              <a:defRPr/>
            </a:lvl1pPr>
          </a:lstStyle>
          <a:p>
            <a:pPr>
              <a:defRPr/>
            </a:pPr>
            <a:endParaRPr lang="es-MX" dirty="0"/>
          </a:p>
        </p:txBody>
      </p:sp>
      <p:sp>
        <p:nvSpPr>
          <p:cNvPr id="6" name="17 Marcador de número de diapositiva"/>
          <p:cNvSpPr>
            <a:spLocks noGrp="1"/>
          </p:cNvSpPr>
          <p:nvPr>
            <p:ph type="sldNum" sz="quarter" idx="12"/>
          </p:nvPr>
        </p:nvSpPr>
        <p:spPr/>
        <p:txBody>
          <a:bodyPr/>
          <a:lstStyle>
            <a:lvl1pPr>
              <a:defRPr/>
            </a:lvl1pPr>
          </a:lstStyle>
          <a:p>
            <a:pPr>
              <a:defRPr/>
            </a:pPr>
            <a:fld id="{165FE425-3D16-468E-8037-B3ADA8BD106D}" type="slidenum">
              <a:rPr lang="es-MX"/>
              <a:pPr>
                <a:defRPr/>
              </a:pPr>
              <a:t>‹Nº›</a:t>
            </a:fld>
            <a:endParaRPr lang="es-MX"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seño personalizad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pPr>
              <a:defRPr/>
            </a:pPr>
            <a:fld id="{978C7D7F-B730-44AB-9774-7CD9A766D550}" type="datetime1">
              <a:rPr lang="es-MX" smtClean="0"/>
              <a:pPr>
                <a:defRPr/>
              </a:pPr>
              <a:t>12/06/2015</a:t>
            </a:fld>
            <a:endParaRPr lang="es-MX" dirty="0"/>
          </a:p>
        </p:txBody>
      </p:sp>
      <p:sp>
        <p:nvSpPr>
          <p:cNvPr id="4" name="3 Marcador de pie de página"/>
          <p:cNvSpPr>
            <a:spLocks noGrp="1"/>
          </p:cNvSpPr>
          <p:nvPr>
            <p:ph type="ftr" sz="quarter" idx="11"/>
          </p:nvPr>
        </p:nvSpPr>
        <p:spPr/>
        <p:txBody>
          <a:bodyPr/>
          <a:lstStyle/>
          <a:p>
            <a:pPr>
              <a:defRPr/>
            </a:pPr>
            <a:endParaRPr lang="es-MX" dirty="0"/>
          </a:p>
        </p:txBody>
      </p:sp>
      <p:sp>
        <p:nvSpPr>
          <p:cNvPr id="5" name="4 Marcador de número de diapositiva"/>
          <p:cNvSpPr>
            <a:spLocks noGrp="1"/>
          </p:cNvSpPr>
          <p:nvPr>
            <p:ph type="sldNum" sz="quarter" idx="12"/>
          </p:nvPr>
        </p:nvSpPr>
        <p:spPr/>
        <p:txBody>
          <a:bodyPr/>
          <a:lstStyle/>
          <a:p>
            <a:pPr>
              <a:defRPr/>
            </a:pPr>
            <a:fld id="{69780F74-3D52-4955-B60C-75715FA3CEE1}" type="slidenum">
              <a:rPr lang="es-MX" smtClean="0"/>
              <a:pPr>
                <a:defRPr/>
              </a:pPr>
              <a:t>‹Nº›</a:t>
            </a:fld>
            <a:endParaRPr lang="es-MX"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Diseño personalizado">
    <p:spTree>
      <p:nvGrpSpPr>
        <p:cNvPr id="1" name=""/>
        <p:cNvGrpSpPr/>
        <p:nvPr/>
      </p:nvGrpSpPr>
      <p:grpSpPr>
        <a:xfrm>
          <a:off x="0" y="0"/>
          <a:ext cx="0" cy="0"/>
          <a:chOff x="0" y="0"/>
          <a:chExt cx="0" cy="0"/>
        </a:xfrm>
      </p:grpSpPr>
      <p:pic>
        <p:nvPicPr>
          <p:cNvPr id="4098" name="Picture 2"/>
          <p:cNvPicPr>
            <a:picLocks noChangeAspect="1" noChangeArrowheads="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a:off x="0" y="5373216"/>
            <a:ext cx="9157648" cy="148478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11" name="Picture 2" descr="http://www.icreson.gob.mx/PAGINANUEVA/images/indetec.gif"/>
          <p:cNvPicPr>
            <a:picLocks noChangeAspect="1" noChangeArrowheads="1"/>
          </p:cNvPicPr>
          <p:nvPr userDrawn="1"/>
        </p:nvPicPr>
        <p:blipFill>
          <a:blip r:embed="rId3" cstate="print">
            <a:extLst>
              <a:ext uri="{28A0092B-C50C-407E-A947-70E740481C1C}">
                <a14:useLocalDpi xmlns="" xmlns:a14="http://schemas.microsoft.com/office/drawing/2010/main" val="0"/>
              </a:ext>
            </a:extLst>
          </a:blip>
          <a:srcRect/>
          <a:stretch>
            <a:fillRect/>
          </a:stretch>
        </p:blipFill>
        <p:spPr bwMode="auto">
          <a:xfrm>
            <a:off x="7020272" y="103540"/>
            <a:ext cx="2016224" cy="733172"/>
          </a:xfrm>
          <a:prstGeom prst="rect">
            <a:avLst/>
          </a:prstGeom>
          <a:ln>
            <a:noFill/>
          </a:ln>
          <a:effectLst>
            <a:softEdge rad="112500"/>
          </a:effectLst>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409898278"/>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ítulo y objetos">
    <p:spTree>
      <p:nvGrpSpPr>
        <p:cNvPr id="1" name=""/>
        <p:cNvGrpSpPr/>
        <p:nvPr/>
      </p:nvGrpSpPr>
      <p:grpSpPr>
        <a:xfrm>
          <a:off x="0" y="0"/>
          <a:ext cx="0" cy="0"/>
          <a:chOff x="0" y="0"/>
          <a:chExt cx="0" cy="0"/>
        </a:xfrm>
      </p:grpSpPr>
      <p:grpSp>
        <p:nvGrpSpPr>
          <p:cNvPr id="2" name="11 Grupo"/>
          <p:cNvGrpSpPr>
            <a:grpSpLocks/>
          </p:cNvGrpSpPr>
          <p:nvPr userDrawn="1"/>
        </p:nvGrpSpPr>
        <p:grpSpPr bwMode="auto">
          <a:xfrm>
            <a:off x="25400" y="103188"/>
            <a:ext cx="9144000" cy="6926262"/>
            <a:chOff x="-13648" y="103540"/>
            <a:chExt cx="9157648" cy="6925860"/>
          </a:xfrm>
        </p:grpSpPr>
        <p:pic>
          <p:nvPicPr>
            <p:cNvPr id="3" name="Picture 2"/>
            <p:cNvPicPr>
              <a:picLocks noChangeAspect="1" noChangeArrowheads="1"/>
            </p:cNvPicPr>
            <p:nvPr userDrawn="1"/>
          </p:nvPicPr>
          <p:blipFill>
            <a:blip r:embed="rId2" cstate="print"/>
            <a:srcRect/>
            <a:stretch>
              <a:fillRect/>
            </a:stretch>
          </p:blipFill>
          <p:spPr bwMode="auto">
            <a:xfrm>
              <a:off x="-13648" y="5355964"/>
              <a:ext cx="9157648" cy="1484784"/>
            </a:xfrm>
            <a:prstGeom prst="rect">
              <a:avLst/>
            </a:prstGeom>
            <a:noFill/>
            <a:ln w="9525">
              <a:noFill/>
              <a:miter lim="800000"/>
              <a:headEnd/>
              <a:tailEnd/>
            </a:ln>
          </p:spPr>
        </p:pic>
        <p:sp>
          <p:nvSpPr>
            <p:cNvPr id="4" name="3 CuadroTexto"/>
            <p:cNvSpPr txBox="1"/>
            <p:nvPr userDrawn="1"/>
          </p:nvSpPr>
          <p:spPr>
            <a:xfrm>
              <a:off x="1146957" y="6581751"/>
              <a:ext cx="3174970" cy="276209"/>
            </a:xfrm>
            <a:prstGeom prst="rect">
              <a:avLst/>
            </a:prstGeom>
            <a:noFill/>
          </p:spPr>
          <p:txBody>
            <a:bodyPr wrap="none">
              <a:spAutoFit/>
            </a:bodyPr>
            <a:lstStyle/>
            <a:p>
              <a:pPr>
                <a:defRPr/>
              </a:pPr>
              <a:r>
                <a:rPr lang="es-MX" sz="1200" b="1" i="1" dirty="0">
                  <a:solidFill>
                    <a:schemeClr val="accent4">
                      <a:lumMod val="40000"/>
                      <a:lumOff val="60000"/>
                    </a:schemeClr>
                  </a:solidFill>
                  <a:effectLst>
                    <a:outerShdw blurRad="38100" dist="38100" dir="2700000" algn="tl">
                      <a:srgbClr val="000000">
                        <a:alpha val="43137"/>
                      </a:srgbClr>
                    </a:outerShdw>
                  </a:effectLst>
                  <a:latin typeface="Adobe Gothic Std B" pitchFamily="34" charset="-128"/>
                  <a:ea typeface="Adobe Gothic Std B" pitchFamily="34" charset="-128"/>
                  <a:cs typeface="Arial" charset="0"/>
                </a:rPr>
                <a:t>Años  al Servicio de las Haciendas Públicas</a:t>
              </a:r>
            </a:p>
          </p:txBody>
        </p:sp>
        <p:pic>
          <p:nvPicPr>
            <p:cNvPr id="5" name="Picture 2" descr="http://www.icreson.gob.mx/PAGINANUEVA/images/indetec.gif"/>
            <p:cNvPicPr>
              <a:picLocks noChangeAspect="1" noChangeArrowheads="1"/>
            </p:cNvPicPr>
            <p:nvPr userDrawn="1"/>
          </p:nvPicPr>
          <p:blipFill>
            <a:blip r:embed="rId3" cstate="print">
              <a:extLst/>
            </a:blip>
            <a:srcRect/>
            <a:stretch>
              <a:fillRect/>
            </a:stretch>
          </p:blipFill>
          <p:spPr bwMode="auto">
            <a:xfrm>
              <a:off x="7020272" y="103540"/>
              <a:ext cx="2016224" cy="733172"/>
            </a:xfrm>
            <a:prstGeom prst="rect">
              <a:avLst/>
            </a:prstGeom>
            <a:ln>
              <a:noFill/>
            </a:ln>
            <a:effectLst>
              <a:softEdge rad="112500"/>
            </a:effectLst>
            <a:extLst/>
          </p:spPr>
        </p:pic>
        <p:sp>
          <p:nvSpPr>
            <p:cNvPr id="6" name="5 CuadroTexto"/>
            <p:cNvSpPr txBox="1"/>
            <p:nvPr userDrawn="1"/>
          </p:nvSpPr>
          <p:spPr>
            <a:xfrm>
              <a:off x="16560" y="5583272"/>
              <a:ext cx="1381596" cy="1446128"/>
            </a:xfrm>
            <a:prstGeom prst="rect">
              <a:avLst/>
            </a:prstGeom>
            <a:noFill/>
          </p:spPr>
          <p:txBody>
            <a:bodyPr wrap="none">
              <a:spAutoFit/>
            </a:bodyPr>
            <a:lstStyle/>
            <a:p>
              <a:pPr algn="ctr">
                <a:defRPr/>
              </a:pPr>
              <a:r>
                <a:rPr lang="es-MX" sz="8800" b="1" i="1" dirty="0">
                  <a:solidFill>
                    <a:schemeClr val="accent4">
                      <a:lumMod val="60000"/>
                      <a:lumOff val="40000"/>
                    </a:schemeClr>
                  </a:solidFill>
                  <a:effectLst>
                    <a:outerShdw blurRad="38100" dist="38100" dir="2700000" algn="tl">
                      <a:srgbClr val="000000">
                        <a:alpha val="43137"/>
                      </a:srgbClr>
                    </a:outerShdw>
                  </a:effectLst>
                  <a:latin typeface="Adobe Ming Std L" pitchFamily="18" charset="-128"/>
                  <a:ea typeface="Adobe Ming Std L" pitchFamily="18" charset="-128"/>
                  <a:cs typeface="Arial" charset="0"/>
                </a:rPr>
                <a:t>40</a:t>
              </a:r>
            </a:p>
          </p:txBody>
        </p:sp>
        <p:sp>
          <p:nvSpPr>
            <p:cNvPr id="7" name="6 CuadroTexto"/>
            <p:cNvSpPr txBox="1"/>
            <p:nvPr userDrawn="1"/>
          </p:nvSpPr>
          <p:spPr>
            <a:xfrm>
              <a:off x="367302" y="6398254"/>
              <a:ext cx="870814" cy="142418"/>
            </a:xfrm>
            <a:prstGeom prst="rect">
              <a:avLst/>
            </a:prstGeom>
            <a:solidFill>
              <a:srgbClr val="7030A0"/>
            </a:solidFill>
            <a:ln>
              <a:noFill/>
            </a:ln>
            <a:effectLst>
              <a:innerShdw blurRad="114300">
                <a:prstClr val="black"/>
              </a:innerShdw>
              <a:softEdge rad="63500"/>
            </a:effectLst>
          </p:spPr>
          <p:txBody>
            <a:bodyPr wrap="none">
              <a:prstTxWarp prst="textTriangleInverted">
                <a:avLst/>
              </a:prstTxWarp>
              <a:spAutoFit/>
              <a:scene3d>
                <a:camera prst="orthographicFront"/>
                <a:lightRig rig="soft" dir="t">
                  <a:rot lat="0" lon="0" rev="10800000"/>
                </a:lightRig>
              </a:scene3d>
              <a:sp3d>
                <a:bevelT w="27940" h="12700"/>
                <a:contourClr>
                  <a:srgbClr val="DDDDDD"/>
                </a:contourClr>
              </a:sp3d>
            </a:bodyPr>
            <a:lstStyle/>
            <a:p>
              <a:pPr algn="ctr">
                <a:defRPr/>
              </a:pPr>
              <a:r>
                <a:rPr lang="es-MX" sz="1200" b="1" i="1" spc="150" dirty="0">
                  <a:ln w="11430"/>
                  <a:solidFill>
                    <a:srgbClr val="F8F8F8"/>
                  </a:solidFill>
                  <a:effectLst>
                    <a:outerShdw blurRad="25400" algn="tl" rotWithShape="0">
                      <a:srgbClr val="000000">
                        <a:alpha val="43000"/>
                      </a:srgbClr>
                    </a:outerShdw>
                  </a:effectLst>
                  <a:latin typeface="Adobe Gothic Std B" pitchFamily="34" charset="-128"/>
                  <a:ea typeface="Adobe Gothic Std B" pitchFamily="34" charset="-128"/>
                  <a:cs typeface="+mn-cs"/>
                </a:rPr>
                <a:t>1973 - 2013</a:t>
              </a:r>
            </a:p>
          </p:txBody>
        </p:sp>
        <p:pic>
          <p:nvPicPr>
            <p:cNvPr id="8" name="Picture 2" descr="http://www.icreson.gob.mx/PAGINANUEVA/images/indetec.gif"/>
            <p:cNvPicPr>
              <a:picLocks noChangeAspect="1" noChangeArrowheads="1"/>
            </p:cNvPicPr>
            <p:nvPr userDrawn="1"/>
          </p:nvPicPr>
          <p:blipFill>
            <a:blip r:embed="rId3" cstate="print">
              <a:duotone>
                <a:schemeClr val="accent4">
                  <a:shade val="45000"/>
                  <a:satMod val="135000"/>
                </a:schemeClr>
                <a:prstClr val="white"/>
              </a:duotone>
              <a:extLst/>
            </a:blip>
            <a:srcRect/>
            <a:stretch>
              <a:fillRect/>
            </a:stretch>
          </p:blipFill>
          <p:spPr bwMode="auto">
            <a:xfrm>
              <a:off x="396335" y="6178953"/>
              <a:ext cx="935305" cy="274384"/>
            </a:xfrm>
            <a:prstGeom prst="rect">
              <a:avLst/>
            </a:prstGeom>
            <a:ln>
              <a:noFill/>
            </a:ln>
            <a:effectLst>
              <a:softEdge rad="112500"/>
            </a:effectLst>
            <a:extLst/>
          </p:spPr>
        </p:pic>
      </p:gr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83486EB4-F8A2-4610-973E-7CC68DCC787D}" type="datetime1">
              <a:rPr lang="es-MX" smtClean="0"/>
              <a:pPr/>
              <a:t>12/06/2015</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385DB761-90D3-4D71-8DC0-63F8E7671DE2}" type="slidenum">
              <a:rPr lang="es-MX" smtClean="0"/>
              <a:pPr/>
              <a:t>‹Nº›</a:t>
            </a:fld>
            <a:endParaRPr lang="es-MX"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E58DFA1E-84E2-4E34-9234-AA4AD799EF86}" type="datetime1">
              <a:rPr lang="es-MX" smtClean="0"/>
              <a:pPr/>
              <a:t>12/06/2015</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385DB761-90D3-4D71-8DC0-63F8E7671DE2}" type="slidenum">
              <a:rPr lang="es-MX" smtClean="0"/>
              <a:pPr/>
              <a:t>‹Nº›</a:t>
            </a:fld>
            <a:endParaRPr lang="es-MX"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EBD636B8-3F8E-4407-82E5-0D541114BBD2}" type="datetime1">
              <a:rPr lang="es-MX" smtClean="0"/>
              <a:pPr/>
              <a:t>12/06/2015</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385DB761-90D3-4D71-8DC0-63F8E7671DE2}" type="slidenum">
              <a:rPr lang="es-MX" smtClean="0"/>
              <a:pPr/>
              <a:t>‹Nº›</a:t>
            </a:fld>
            <a:endParaRPr lang="es-MX"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B6489C4F-6C6A-417A-8016-AD372C2A736D}" type="datetime1">
              <a:rPr lang="es-MX" smtClean="0"/>
              <a:pPr/>
              <a:t>12/06/2015</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385DB761-90D3-4D71-8DC0-63F8E7671DE2}" type="slidenum">
              <a:rPr lang="es-MX" smtClean="0"/>
              <a:pPr/>
              <a:t>‹Nº›</a:t>
            </a:fld>
            <a:endParaRPr lang="es-MX"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EC8F083A-0674-49E9-9B0E-C81E7D3881E9}" type="datetime1">
              <a:rPr lang="es-MX" smtClean="0"/>
              <a:pPr/>
              <a:t>12/06/2015</a:t>
            </a:fld>
            <a:endParaRPr lang="es-MX" dirty="0"/>
          </a:p>
        </p:txBody>
      </p:sp>
      <p:sp>
        <p:nvSpPr>
          <p:cNvPr id="8" name="7 Marcador de pie de página"/>
          <p:cNvSpPr>
            <a:spLocks noGrp="1"/>
          </p:cNvSpPr>
          <p:nvPr>
            <p:ph type="ftr" sz="quarter" idx="11"/>
          </p:nvPr>
        </p:nvSpPr>
        <p:spPr/>
        <p:txBody>
          <a:bodyPr/>
          <a:lstStyle/>
          <a:p>
            <a:endParaRPr lang="es-MX" dirty="0"/>
          </a:p>
        </p:txBody>
      </p:sp>
      <p:sp>
        <p:nvSpPr>
          <p:cNvPr id="9" name="8 Marcador de número de diapositiva"/>
          <p:cNvSpPr>
            <a:spLocks noGrp="1"/>
          </p:cNvSpPr>
          <p:nvPr>
            <p:ph type="sldNum" sz="quarter" idx="12"/>
          </p:nvPr>
        </p:nvSpPr>
        <p:spPr/>
        <p:txBody>
          <a:bodyPr/>
          <a:lstStyle/>
          <a:p>
            <a:fld id="{385DB761-90D3-4D71-8DC0-63F8E7671DE2}" type="slidenum">
              <a:rPr lang="es-MX" smtClean="0"/>
              <a:pPr/>
              <a:t>‹Nº›</a:t>
            </a:fld>
            <a:endParaRPr lang="es-MX"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6 Título"/>
          <p:cNvSpPr>
            <a:spLocks noGrp="1"/>
          </p:cNvSpPr>
          <p:nvPr>
            <p:ph type="title"/>
          </p:nvPr>
        </p:nvSpPr>
        <p:spPr/>
        <p:txBody>
          <a:bodyPr rtlCol="0"/>
          <a:lstStyle>
            <a:extLst/>
          </a:lstStyle>
          <a:p>
            <a:r>
              <a:rPr lang="es-ES" dirty="0" smtClean="0"/>
              <a:t>Haga clic para modificar el estilo de título del patrón</a:t>
            </a:r>
            <a:endParaRPr lang="en-US" dirty="0"/>
          </a:p>
        </p:txBody>
      </p:sp>
      <p:sp>
        <p:nvSpPr>
          <p:cNvPr id="4" name="9 Marcador de fecha"/>
          <p:cNvSpPr>
            <a:spLocks noGrp="1"/>
          </p:cNvSpPr>
          <p:nvPr>
            <p:ph type="dt" sz="half" idx="10"/>
          </p:nvPr>
        </p:nvSpPr>
        <p:spPr/>
        <p:txBody>
          <a:bodyPr/>
          <a:lstStyle>
            <a:lvl1pPr>
              <a:defRPr/>
            </a:lvl1pPr>
          </a:lstStyle>
          <a:p>
            <a:pPr>
              <a:defRPr/>
            </a:pPr>
            <a:fld id="{15A53F6D-4105-43DB-823A-54211CE032CB}" type="datetime1">
              <a:rPr lang="es-MX" smtClean="0"/>
              <a:pPr>
                <a:defRPr/>
              </a:pPr>
              <a:t>12/06/2015</a:t>
            </a:fld>
            <a:endParaRPr lang="es-MX" dirty="0"/>
          </a:p>
        </p:txBody>
      </p:sp>
      <p:sp>
        <p:nvSpPr>
          <p:cNvPr id="5" name="21 Marcador de pie de página"/>
          <p:cNvSpPr>
            <a:spLocks noGrp="1"/>
          </p:cNvSpPr>
          <p:nvPr>
            <p:ph type="ftr" sz="quarter" idx="11"/>
          </p:nvPr>
        </p:nvSpPr>
        <p:spPr/>
        <p:txBody>
          <a:bodyPr/>
          <a:lstStyle>
            <a:lvl1pPr>
              <a:defRPr/>
            </a:lvl1pPr>
          </a:lstStyle>
          <a:p>
            <a:pPr>
              <a:defRPr/>
            </a:pPr>
            <a:endParaRPr lang="es-MX" dirty="0"/>
          </a:p>
        </p:txBody>
      </p:sp>
      <p:sp>
        <p:nvSpPr>
          <p:cNvPr id="6" name="17 Marcador de número de diapositiva"/>
          <p:cNvSpPr>
            <a:spLocks noGrp="1"/>
          </p:cNvSpPr>
          <p:nvPr>
            <p:ph type="sldNum" sz="quarter" idx="12"/>
          </p:nvPr>
        </p:nvSpPr>
        <p:spPr/>
        <p:txBody>
          <a:bodyPr/>
          <a:lstStyle>
            <a:lvl1pPr>
              <a:defRPr/>
            </a:lvl1pPr>
          </a:lstStyle>
          <a:p>
            <a:pPr>
              <a:defRPr/>
            </a:pPr>
            <a:fld id="{7A10B343-0AF6-4BB8-9D22-76FA9CEF7F47}" type="slidenum">
              <a:rPr lang="es-MX"/>
              <a:pPr>
                <a:defRPr/>
              </a:pPr>
              <a:t>‹Nº›</a:t>
            </a:fld>
            <a:endParaRPr lang="es-MX" dirty="0"/>
          </a:p>
        </p:txBody>
      </p:sp>
      <p:pic>
        <p:nvPicPr>
          <p:cNvPr id="8" name="Picture 6"/>
          <p:cNvPicPr>
            <a:picLocks noChangeAspect="1" noChangeArrowheads="1"/>
          </p:cNvPicPr>
          <p:nvPr userDrawn="1"/>
        </p:nvPicPr>
        <p:blipFill>
          <a:blip r:embed="rId2" cstate="print"/>
          <a:srcRect/>
          <a:stretch>
            <a:fillRect/>
          </a:stretch>
        </p:blipFill>
        <p:spPr bwMode="auto">
          <a:xfrm>
            <a:off x="0" y="0"/>
            <a:ext cx="2495550" cy="990600"/>
          </a:xfrm>
          <a:prstGeom prst="rect">
            <a:avLst/>
          </a:prstGeom>
          <a:noFill/>
          <a:ln w="9525">
            <a:noFill/>
            <a:miter lim="800000"/>
            <a:headEnd/>
            <a:tailEnd/>
          </a:ln>
          <a:effectLst>
            <a:softEdge rad="127000"/>
          </a:effectLst>
        </p:spPr>
      </p:pic>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1E921C54-D1D9-42B5-A281-59F73C19DD59}" type="datetime1">
              <a:rPr lang="es-MX" smtClean="0"/>
              <a:pPr/>
              <a:t>12/06/2015</a:t>
            </a:fld>
            <a:endParaRPr lang="es-MX" dirty="0"/>
          </a:p>
        </p:txBody>
      </p:sp>
      <p:sp>
        <p:nvSpPr>
          <p:cNvPr id="4" name="3 Marcador de pie de página"/>
          <p:cNvSpPr>
            <a:spLocks noGrp="1"/>
          </p:cNvSpPr>
          <p:nvPr>
            <p:ph type="ftr" sz="quarter" idx="11"/>
          </p:nvPr>
        </p:nvSpPr>
        <p:spPr/>
        <p:txBody>
          <a:bodyPr/>
          <a:lstStyle/>
          <a:p>
            <a:endParaRPr lang="es-MX" dirty="0"/>
          </a:p>
        </p:txBody>
      </p:sp>
      <p:sp>
        <p:nvSpPr>
          <p:cNvPr id="5" name="4 Marcador de número de diapositiva"/>
          <p:cNvSpPr>
            <a:spLocks noGrp="1"/>
          </p:cNvSpPr>
          <p:nvPr>
            <p:ph type="sldNum" sz="quarter" idx="12"/>
          </p:nvPr>
        </p:nvSpPr>
        <p:spPr/>
        <p:txBody>
          <a:bodyPr/>
          <a:lstStyle/>
          <a:p>
            <a:fld id="{385DB761-90D3-4D71-8DC0-63F8E7671DE2}" type="slidenum">
              <a:rPr lang="es-MX" smtClean="0"/>
              <a:pPr/>
              <a:t>‹Nº›</a:t>
            </a:fld>
            <a:endParaRPr lang="es-MX"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4A996447-2F2C-4BA5-ACD2-71A9E5150A3C}" type="datetime1">
              <a:rPr lang="es-MX" smtClean="0"/>
              <a:pPr/>
              <a:t>12/06/2015</a:t>
            </a:fld>
            <a:endParaRPr lang="es-MX" dirty="0"/>
          </a:p>
        </p:txBody>
      </p:sp>
      <p:sp>
        <p:nvSpPr>
          <p:cNvPr id="3" name="2 Marcador de pie de página"/>
          <p:cNvSpPr>
            <a:spLocks noGrp="1"/>
          </p:cNvSpPr>
          <p:nvPr>
            <p:ph type="ftr" sz="quarter" idx="11"/>
          </p:nvPr>
        </p:nvSpPr>
        <p:spPr/>
        <p:txBody>
          <a:bodyPr/>
          <a:lstStyle/>
          <a:p>
            <a:endParaRPr lang="es-MX" dirty="0"/>
          </a:p>
        </p:txBody>
      </p:sp>
      <p:sp>
        <p:nvSpPr>
          <p:cNvPr id="4" name="3 Marcador de número de diapositiva"/>
          <p:cNvSpPr>
            <a:spLocks noGrp="1"/>
          </p:cNvSpPr>
          <p:nvPr>
            <p:ph type="sldNum" sz="quarter" idx="12"/>
          </p:nvPr>
        </p:nvSpPr>
        <p:spPr/>
        <p:txBody>
          <a:bodyPr/>
          <a:lstStyle/>
          <a:p>
            <a:fld id="{385DB761-90D3-4D71-8DC0-63F8E7671DE2}" type="slidenum">
              <a:rPr lang="es-MX" smtClean="0"/>
              <a:pPr/>
              <a:t>‹Nº›</a:t>
            </a:fld>
            <a:endParaRPr lang="es-MX"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BBEAA58-76C6-4C3A-B2E4-88C2B4D75AE0}" type="datetime1">
              <a:rPr lang="es-MX" smtClean="0"/>
              <a:pPr/>
              <a:t>12/06/2015</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385DB761-90D3-4D71-8DC0-63F8E7671DE2}" type="slidenum">
              <a:rPr lang="es-MX" smtClean="0"/>
              <a:pPr/>
              <a:t>‹Nº›</a:t>
            </a:fld>
            <a:endParaRPr lang="es-MX"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65D9FC9-4DDD-4A16-BB4A-EA82CDB5CEE5}" type="datetime1">
              <a:rPr lang="es-MX" smtClean="0"/>
              <a:pPr/>
              <a:t>12/06/2015</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385DB761-90D3-4D71-8DC0-63F8E7671DE2}" type="slidenum">
              <a:rPr lang="es-MX" smtClean="0"/>
              <a:pPr/>
              <a:t>‹Nº›</a:t>
            </a:fld>
            <a:endParaRPr lang="es-MX"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9304E647-CC04-4C48-A96F-9B860966F91E}" type="datetime1">
              <a:rPr lang="es-MX" smtClean="0"/>
              <a:pPr/>
              <a:t>12/06/2015</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385DB761-90D3-4D71-8DC0-63F8E7671DE2}" type="slidenum">
              <a:rPr lang="es-MX" smtClean="0"/>
              <a:pPr/>
              <a:t>‹Nº›</a:t>
            </a:fld>
            <a:endParaRPr lang="es-MX"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AE5EF6EC-AE17-4A48-A10D-96F10E4D80F7}" type="datetime1">
              <a:rPr lang="es-MX" smtClean="0"/>
              <a:pPr/>
              <a:t>12/06/2015</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385DB761-90D3-4D71-8DC0-63F8E7671DE2}" type="slidenum">
              <a:rPr lang="es-MX" smtClean="0"/>
              <a:pPr/>
              <a:t>‹Nº›</a:t>
            </a:fld>
            <a:endParaRPr lang="es-MX"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4" name="3 Cheurón"/>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dirty="0"/>
          </a:p>
        </p:txBody>
      </p:sp>
      <p:sp>
        <p:nvSpPr>
          <p:cNvPr id="5" name="4 Cheurón"/>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dirty="0"/>
          </a:p>
        </p:txBody>
      </p:sp>
      <p:sp>
        <p:nvSpPr>
          <p:cNvPr id="2" name="1 Título"/>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s-ES" smtClean="0"/>
              <a:t>Haga clic para modificar el estilo de título del patrón</a:t>
            </a:r>
            <a:endParaRPr lang="en-US"/>
          </a:p>
        </p:txBody>
      </p:sp>
      <p:sp>
        <p:nvSpPr>
          <p:cNvPr id="3" name="2 Marcador de texto"/>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s-ES" smtClean="0"/>
              <a:t>Haga clic para modificar el estilo de texto del patrón</a:t>
            </a:r>
          </a:p>
        </p:txBody>
      </p:sp>
      <p:sp>
        <p:nvSpPr>
          <p:cNvPr id="6" name="3 Marcador de fecha"/>
          <p:cNvSpPr>
            <a:spLocks noGrp="1"/>
          </p:cNvSpPr>
          <p:nvPr>
            <p:ph type="dt" sz="half" idx="10"/>
          </p:nvPr>
        </p:nvSpPr>
        <p:spPr/>
        <p:txBody>
          <a:bodyPr/>
          <a:lstStyle>
            <a:lvl1pPr>
              <a:defRPr/>
            </a:lvl1pPr>
            <a:extLst/>
          </a:lstStyle>
          <a:p>
            <a:pPr>
              <a:defRPr/>
            </a:pPr>
            <a:fld id="{0056DE16-4466-477F-821F-73D44FAB4E53}" type="datetime1">
              <a:rPr lang="es-MX" smtClean="0"/>
              <a:pPr>
                <a:defRPr/>
              </a:pPr>
              <a:t>12/06/2015</a:t>
            </a:fld>
            <a:endParaRPr lang="es-MX" dirty="0"/>
          </a:p>
        </p:txBody>
      </p:sp>
      <p:sp>
        <p:nvSpPr>
          <p:cNvPr id="7" name="4 Marcador de pie de página"/>
          <p:cNvSpPr>
            <a:spLocks noGrp="1"/>
          </p:cNvSpPr>
          <p:nvPr>
            <p:ph type="ftr" sz="quarter" idx="11"/>
          </p:nvPr>
        </p:nvSpPr>
        <p:spPr/>
        <p:txBody>
          <a:bodyPr/>
          <a:lstStyle>
            <a:lvl1pPr>
              <a:defRPr/>
            </a:lvl1pPr>
            <a:extLst/>
          </a:lstStyle>
          <a:p>
            <a:pPr>
              <a:defRPr/>
            </a:pPr>
            <a:endParaRPr lang="es-MX" dirty="0"/>
          </a:p>
        </p:txBody>
      </p:sp>
      <p:sp>
        <p:nvSpPr>
          <p:cNvPr id="8" name="5 Marcador de número de diapositiva"/>
          <p:cNvSpPr>
            <a:spLocks noGrp="1"/>
          </p:cNvSpPr>
          <p:nvPr>
            <p:ph type="sldNum" sz="quarter" idx="12"/>
          </p:nvPr>
        </p:nvSpPr>
        <p:spPr/>
        <p:txBody>
          <a:bodyPr/>
          <a:lstStyle>
            <a:lvl1pPr>
              <a:defRPr/>
            </a:lvl1pPr>
            <a:extLst/>
          </a:lstStyle>
          <a:p>
            <a:pPr>
              <a:defRPr/>
            </a:pPr>
            <a:fld id="{DFEF8BAE-3B31-4F11-B973-886C6C719ACC}" type="slidenum">
              <a:rPr lang="es-MX"/>
              <a:pPr>
                <a:defRPr/>
              </a:pPr>
              <a:t>‹Nº›</a:t>
            </a:fld>
            <a:endParaRPr lang="es-MX" dirty="0"/>
          </a:p>
        </p:txBody>
      </p:sp>
      <p:pic>
        <p:nvPicPr>
          <p:cNvPr id="9" name="Picture 6"/>
          <p:cNvPicPr>
            <a:picLocks noChangeAspect="1" noChangeArrowheads="1"/>
          </p:cNvPicPr>
          <p:nvPr userDrawn="1"/>
        </p:nvPicPr>
        <p:blipFill>
          <a:blip r:embed="rId2" cstate="print"/>
          <a:srcRect/>
          <a:stretch>
            <a:fillRect/>
          </a:stretch>
        </p:blipFill>
        <p:spPr bwMode="auto">
          <a:xfrm>
            <a:off x="0" y="0"/>
            <a:ext cx="2495550" cy="990600"/>
          </a:xfrm>
          <a:prstGeom prst="rect">
            <a:avLst/>
          </a:prstGeom>
          <a:noFill/>
          <a:ln w="9525">
            <a:noFill/>
            <a:miter lim="800000"/>
            <a:headEnd/>
            <a:tailEnd/>
          </a:ln>
          <a:effectLst>
            <a:softEdge rad="127000"/>
          </a:effectLst>
        </p:spPr>
      </p:pic>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8" name="7 Título"/>
          <p:cNvSpPr>
            <a:spLocks noGrp="1"/>
          </p:cNvSpPr>
          <p:nvPr>
            <p:ph type="title"/>
          </p:nvPr>
        </p:nvSpPr>
        <p:spPr/>
        <p:txBody>
          <a:bodyPr rtlCol="0"/>
          <a:lstStyle>
            <a:extLst/>
          </a:lstStyle>
          <a:p>
            <a:r>
              <a:rPr lang="es-ES" smtClean="0"/>
              <a:t>Haga clic para modificar el estilo de título del patrón</a:t>
            </a:r>
            <a:endParaRPr lang="en-US"/>
          </a:p>
        </p:txBody>
      </p:sp>
      <p:sp>
        <p:nvSpPr>
          <p:cNvPr id="5" name="4 Marcador de fecha"/>
          <p:cNvSpPr>
            <a:spLocks noGrp="1"/>
          </p:cNvSpPr>
          <p:nvPr>
            <p:ph type="dt" sz="half" idx="10"/>
          </p:nvPr>
        </p:nvSpPr>
        <p:spPr/>
        <p:txBody>
          <a:bodyPr/>
          <a:lstStyle>
            <a:lvl1pPr>
              <a:defRPr/>
            </a:lvl1pPr>
            <a:extLst/>
          </a:lstStyle>
          <a:p>
            <a:pPr>
              <a:defRPr/>
            </a:pPr>
            <a:fld id="{9F9AB20C-C34D-41C3-AABB-09DD0A6D3559}" type="datetime1">
              <a:rPr lang="es-MX" smtClean="0"/>
              <a:pPr>
                <a:defRPr/>
              </a:pPr>
              <a:t>12/06/2015</a:t>
            </a:fld>
            <a:endParaRPr lang="es-MX" dirty="0"/>
          </a:p>
        </p:txBody>
      </p:sp>
      <p:sp>
        <p:nvSpPr>
          <p:cNvPr id="6" name="5 Marcador de pie de página"/>
          <p:cNvSpPr>
            <a:spLocks noGrp="1"/>
          </p:cNvSpPr>
          <p:nvPr>
            <p:ph type="ftr" sz="quarter" idx="11"/>
          </p:nvPr>
        </p:nvSpPr>
        <p:spPr/>
        <p:txBody>
          <a:bodyPr/>
          <a:lstStyle>
            <a:lvl1pPr>
              <a:defRPr/>
            </a:lvl1pPr>
            <a:extLst/>
          </a:lstStyle>
          <a:p>
            <a:pPr>
              <a:defRPr/>
            </a:pPr>
            <a:endParaRPr lang="es-MX" dirty="0"/>
          </a:p>
        </p:txBody>
      </p:sp>
      <p:sp>
        <p:nvSpPr>
          <p:cNvPr id="7" name="6 Marcador de número de diapositiva"/>
          <p:cNvSpPr>
            <a:spLocks noGrp="1"/>
          </p:cNvSpPr>
          <p:nvPr>
            <p:ph type="sldNum" sz="quarter" idx="12"/>
          </p:nvPr>
        </p:nvSpPr>
        <p:spPr/>
        <p:txBody>
          <a:bodyPr/>
          <a:lstStyle>
            <a:lvl1pPr>
              <a:defRPr/>
            </a:lvl1pPr>
            <a:extLst/>
          </a:lstStyle>
          <a:p>
            <a:pPr>
              <a:defRPr/>
            </a:pPr>
            <a:fld id="{E3A32168-8DAE-499A-84B2-AE5274CAEFA3}" type="slidenum">
              <a:rPr lang="es-MX"/>
              <a:pPr>
                <a:defRPr/>
              </a:pPr>
              <a:t>‹Nº›</a:t>
            </a:fld>
            <a:endParaRPr lang="es-MX" dirty="0"/>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lstStyle>
            <a:lvl1pPr>
              <a:defRPr/>
            </a:lvl1pPr>
            <a:extLst/>
          </a:lstStyle>
          <a:p>
            <a:r>
              <a:rPr lang="es-ES" smtClean="0"/>
              <a:t>Haga clic para modificar el estilo de título del patrón</a:t>
            </a:r>
            <a:endParaRPr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6 Marcador de fecha"/>
          <p:cNvSpPr>
            <a:spLocks noGrp="1"/>
          </p:cNvSpPr>
          <p:nvPr>
            <p:ph type="dt" sz="half" idx="10"/>
          </p:nvPr>
        </p:nvSpPr>
        <p:spPr/>
        <p:txBody>
          <a:bodyPr/>
          <a:lstStyle>
            <a:lvl1pPr>
              <a:defRPr/>
            </a:lvl1pPr>
            <a:extLst/>
          </a:lstStyle>
          <a:p>
            <a:pPr>
              <a:defRPr/>
            </a:pPr>
            <a:fld id="{A415A485-8AC7-406A-B0B9-1C65FAAF6350}" type="datetime1">
              <a:rPr lang="es-MX" smtClean="0"/>
              <a:pPr>
                <a:defRPr/>
              </a:pPr>
              <a:t>12/06/2015</a:t>
            </a:fld>
            <a:endParaRPr lang="es-MX" dirty="0"/>
          </a:p>
        </p:txBody>
      </p:sp>
      <p:sp>
        <p:nvSpPr>
          <p:cNvPr id="8" name="7 Marcador de pie de página"/>
          <p:cNvSpPr>
            <a:spLocks noGrp="1"/>
          </p:cNvSpPr>
          <p:nvPr>
            <p:ph type="ftr" sz="quarter" idx="11"/>
          </p:nvPr>
        </p:nvSpPr>
        <p:spPr/>
        <p:txBody>
          <a:bodyPr/>
          <a:lstStyle>
            <a:lvl1pPr>
              <a:defRPr/>
            </a:lvl1pPr>
            <a:extLst/>
          </a:lstStyle>
          <a:p>
            <a:pPr>
              <a:defRPr/>
            </a:pPr>
            <a:endParaRPr lang="es-MX" dirty="0"/>
          </a:p>
        </p:txBody>
      </p:sp>
      <p:sp>
        <p:nvSpPr>
          <p:cNvPr id="9" name="8 Marcador de número de diapositiva"/>
          <p:cNvSpPr>
            <a:spLocks noGrp="1"/>
          </p:cNvSpPr>
          <p:nvPr>
            <p:ph type="sldNum" sz="quarter" idx="12"/>
          </p:nvPr>
        </p:nvSpPr>
        <p:spPr/>
        <p:txBody>
          <a:bodyPr/>
          <a:lstStyle>
            <a:lvl1pPr>
              <a:defRPr/>
            </a:lvl1pPr>
            <a:extLst/>
          </a:lstStyle>
          <a:p>
            <a:pPr>
              <a:defRPr/>
            </a:pPr>
            <a:fld id="{DA7C7FEB-9C03-45F4-AF5D-AAFF94C0330C}" type="slidenum">
              <a:rPr lang="es-MX"/>
              <a:pPr>
                <a:defRPr/>
              </a:pPr>
              <a:t>‹Nº›</a:t>
            </a:fld>
            <a:endParaRPr lang="es-MX"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6" name="5 Título"/>
          <p:cNvSpPr>
            <a:spLocks noGrp="1"/>
          </p:cNvSpPr>
          <p:nvPr>
            <p:ph type="title"/>
          </p:nvPr>
        </p:nvSpPr>
        <p:spPr/>
        <p:txBody>
          <a:bodyPr rtlCol="0"/>
          <a:lstStyle>
            <a:extLst/>
          </a:lstStyle>
          <a:p>
            <a:r>
              <a:rPr lang="es-ES" smtClean="0"/>
              <a:t>Haga clic para modificar el estilo de título del patrón</a:t>
            </a:r>
            <a:endParaRPr lang="en-US"/>
          </a:p>
        </p:txBody>
      </p:sp>
      <p:sp>
        <p:nvSpPr>
          <p:cNvPr id="3" name="2 Marcador de fecha"/>
          <p:cNvSpPr>
            <a:spLocks noGrp="1"/>
          </p:cNvSpPr>
          <p:nvPr>
            <p:ph type="dt" sz="half" idx="10"/>
          </p:nvPr>
        </p:nvSpPr>
        <p:spPr/>
        <p:txBody>
          <a:bodyPr/>
          <a:lstStyle>
            <a:lvl1pPr>
              <a:defRPr/>
            </a:lvl1pPr>
            <a:extLst/>
          </a:lstStyle>
          <a:p>
            <a:pPr>
              <a:defRPr/>
            </a:pPr>
            <a:fld id="{61EBA62A-5923-4708-9DAE-6556A3F51155}" type="datetime1">
              <a:rPr lang="es-MX" smtClean="0"/>
              <a:pPr>
                <a:defRPr/>
              </a:pPr>
              <a:t>12/06/2015</a:t>
            </a:fld>
            <a:endParaRPr lang="es-MX" dirty="0"/>
          </a:p>
        </p:txBody>
      </p:sp>
      <p:sp>
        <p:nvSpPr>
          <p:cNvPr id="4" name="3 Marcador de pie de página"/>
          <p:cNvSpPr>
            <a:spLocks noGrp="1"/>
          </p:cNvSpPr>
          <p:nvPr>
            <p:ph type="ftr" sz="quarter" idx="11"/>
          </p:nvPr>
        </p:nvSpPr>
        <p:spPr/>
        <p:txBody>
          <a:bodyPr/>
          <a:lstStyle>
            <a:lvl1pPr>
              <a:defRPr/>
            </a:lvl1pPr>
            <a:extLst/>
          </a:lstStyle>
          <a:p>
            <a:pPr>
              <a:defRPr/>
            </a:pPr>
            <a:endParaRPr lang="es-MX" dirty="0"/>
          </a:p>
        </p:txBody>
      </p:sp>
      <p:sp>
        <p:nvSpPr>
          <p:cNvPr id="5" name="4 Marcador de número de diapositiva"/>
          <p:cNvSpPr>
            <a:spLocks noGrp="1"/>
          </p:cNvSpPr>
          <p:nvPr>
            <p:ph type="sldNum" sz="quarter" idx="12"/>
          </p:nvPr>
        </p:nvSpPr>
        <p:spPr/>
        <p:txBody>
          <a:bodyPr/>
          <a:lstStyle>
            <a:lvl1pPr>
              <a:defRPr/>
            </a:lvl1pPr>
            <a:extLst/>
          </a:lstStyle>
          <a:p>
            <a:pPr>
              <a:defRPr/>
            </a:pPr>
            <a:fld id="{20227525-A18A-4AB0-84F1-FF70CBB83E00}" type="slidenum">
              <a:rPr lang="es-MX"/>
              <a:pPr>
                <a:defRPr/>
              </a:pPr>
              <a:t>‹Nº›</a:t>
            </a:fld>
            <a:endParaRPr lang="es-MX" dirty="0"/>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s-ES" smtClean="0"/>
              <a:t>Haga clic para modificar el estilo de título del patrón</a:t>
            </a:r>
            <a:endParaRPr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fecha"/>
          <p:cNvSpPr>
            <a:spLocks noGrp="1"/>
          </p:cNvSpPr>
          <p:nvPr>
            <p:ph type="dt" sz="half" idx="10"/>
          </p:nvPr>
        </p:nvSpPr>
        <p:spPr/>
        <p:txBody>
          <a:bodyPr/>
          <a:lstStyle>
            <a:lvl1pPr>
              <a:defRPr/>
            </a:lvl1pPr>
            <a:extLst/>
          </a:lstStyle>
          <a:p>
            <a:pPr>
              <a:defRPr/>
            </a:pPr>
            <a:fld id="{74C1825C-81EB-48CA-8368-184C76F3CFAF}" type="datetime1">
              <a:rPr lang="es-MX" smtClean="0"/>
              <a:pPr>
                <a:defRPr/>
              </a:pPr>
              <a:t>12/06/2015</a:t>
            </a:fld>
            <a:endParaRPr lang="es-MX" dirty="0"/>
          </a:p>
        </p:txBody>
      </p:sp>
      <p:sp>
        <p:nvSpPr>
          <p:cNvPr id="6" name="5 Marcador de pie de página"/>
          <p:cNvSpPr>
            <a:spLocks noGrp="1"/>
          </p:cNvSpPr>
          <p:nvPr>
            <p:ph type="ftr" sz="quarter" idx="11"/>
          </p:nvPr>
        </p:nvSpPr>
        <p:spPr/>
        <p:txBody>
          <a:bodyPr/>
          <a:lstStyle>
            <a:lvl1pPr>
              <a:defRPr/>
            </a:lvl1pPr>
            <a:extLst/>
          </a:lstStyle>
          <a:p>
            <a:pPr>
              <a:defRPr/>
            </a:pPr>
            <a:endParaRPr lang="es-MX" dirty="0"/>
          </a:p>
        </p:txBody>
      </p:sp>
      <p:sp>
        <p:nvSpPr>
          <p:cNvPr id="7" name="6 Marcador de número de diapositiva"/>
          <p:cNvSpPr>
            <a:spLocks noGrp="1"/>
          </p:cNvSpPr>
          <p:nvPr>
            <p:ph type="sldNum" sz="quarter" idx="12"/>
          </p:nvPr>
        </p:nvSpPr>
        <p:spPr/>
        <p:txBody>
          <a:bodyPr/>
          <a:lstStyle>
            <a:lvl1pPr>
              <a:defRPr/>
            </a:lvl1pPr>
            <a:extLst/>
          </a:lstStyle>
          <a:p>
            <a:pPr>
              <a:defRPr/>
            </a:pPr>
            <a:fld id="{59834D6B-D2E0-4BC8-B492-781D3B5ADC3F}" type="slidenum">
              <a:rPr lang="es-MX"/>
              <a:pPr>
                <a:defRPr/>
              </a:pPr>
              <a:t>‹Nº›</a:t>
            </a:fld>
            <a:endParaRPr lang="es-MX"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5" name="4 Forma libre"/>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endParaRPr>
          </a:p>
        </p:txBody>
      </p:sp>
      <p:sp>
        <p:nvSpPr>
          <p:cNvPr id="6" name="5 Forma libre"/>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endParaRPr>
          </a:p>
        </p:txBody>
      </p:sp>
      <p:sp>
        <p:nvSpPr>
          <p:cNvPr id="7" name="6 Triángulo rectángulo"/>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cxnSp>
        <p:nvCxnSpPr>
          <p:cNvPr id="8" name="7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Cheurón"/>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dirty="0"/>
          </a:p>
        </p:txBody>
      </p:sp>
      <p:sp>
        <p:nvSpPr>
          <p:cNvPr id="10" name="9 Cheurón"/>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dirty="0"/>
          </a:p>
        </p:txBody>
      </p:sp>
      <p:sp>
        <p:nvSpPr>
          <p:cNvPr id="4" name="3 Marcador de texto"/>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s-ES" noProof="0" dirty="0" smtClean="0"/>
              <a:t>Haga clic en el icono para agregar una imagen</a:t>
            </a:r>
            <a:endParaRPr lang="en-US" noProof="0" dirty="0"/>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s-ES" smtClean="0"/>
              <a:t>Haga clic para modificar el estilo de título del patrón</a:t>
            </a:r>
            <a:endParaRPr lang="en-US"/>
          </a:p>
        </p:txBody>
      </p:sp>
      <p:sp>
        <p:nvSpPr>
          <p:cNvPr id="11" name="4 Marcador de fecha"/>
          <p:cNvSpPr>
            <a:spLocks noGrp="1"/>
          </p:cNvSpPr>
          <p:nvPr>
            <p:ph type="dt" sz="half" idx="10"/>
          </p:nvPr>
        </p:nvSpPr>
        <p:spPr/>
        <p:txBody>
          <a:bodyPr/>
          <a:lstStyle>
            <a:lvl1pPr>
              <a:defRPr>
                <a:solidFill>
                  <a:schemeClr val="tx1"/>
                </a:solidFill>
              </a:defRPr>
            </a:lvl1pPr>
            <a:extLst/>
          </a:lstStyle>
          <a:p>
            <a:pPr>
              <a:defRPr/>
            </a:pPr>
            <a:fld id="{63DAFA44-242F-43E2-9808-B8D68E6F5B82}" type="datetime1">
              <a:rPr lang="es-MX" smtClean="0"/>
              <a:pPr>
                <a:defRPr/>
              </a:pPr>
              <a:t>12/06/2015</a:t>
            </a:fld>
            <a:endParaRPr lang="es-MX" dirty="0"/>
          </a:p>
        </p:txBody>
      </p:sp>
      <p:sp>
        <p:nvSpPr>
          <p:cNvPr id="12" name="5 Marcador de pie de página"/>
          <p:cNvSpPr>
            <a:spLocks noGrp="1"/>
          </p:cNvSpPr>
          <p:nvPr>
            <p:ph type="ftr" sz="quarter" idx="11"/>
          </p:nvPr>
        </p:nvSpPr>
        <p:spPr/>
        <p:txBody>
          <a:bodyPr/>
          <a:lstStyle>
            <a:lvl1pPr>
              <a:defRPr>
                <a:solidFill>
                  <a:schemeClr val="tx1"/>
                </a:solidFill>
              </a:defRPr>
            </a:lvl1pPr>
            <a:extLst/>
          </a:lstStyle>
          <a:p>
            <a:pPr>
              <a:defRPr/>
            </a:pPr>
            <a:endParaRPr lang="es-MX" dirty="0"/>
          </a:p>
        </p:txBody>
      </p:sp>
      <p:sp>
        <p:nvSpPr>
          <p:cNvPr id="13" name="6 Marcador de número de diapositiva"/>
          <p:cNvSpPr>
            <a:spLocks noGrp="1"/>
          </p:cNvSpPr>
          <p:nvPr>
            <p:ph type="sldNum" sz="quarter" idx="12"/>
          </p:nvPr>
        </p:nvSpPr>
        <p:spPr/>
        <p:txBody>
          <a:bodyPr/>
          <a:lstStyle>
            <a:lvl1pPr>
              <a:defRPr>
                <a:solidFill>
                  <a:schemeClr val="tx1"/>
                </a:solidFill>
              </a:defRPr>
            </a:lvl1pPr>
            <a:extLst/>
          </a:lstStyle>
          <a:p>
            <a:pPr>
              <a:defRPr/>
            </a:pPr>
            <a:fld id="{AA0F6620-13CB-41CC-81D4-F118D71C35AB}" type="slidenum">
              <a:rPr lang="es-MX"/>
              <a:pPr>
                <a:defRPr/>
              </a:pPr>
              <a:t>‹Nº›</a:t>
            </a:fld>
            <a:endParaRPr lang="es-MX"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image" Target="../media/image2.jpeg"/><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endParaRPr>
          </a:p>
        </p:txBody>
      </p:sp>
      <p:sp>
        <p:nvSpPr>
          <p:cNvPr id="12" name="11 Forma libre"/>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endParaRPr>
          </a:p>
        </p:txBody>
      </p:sp>
      <p:sp>
        <p:nvSpPr>
          <p:cNvPr id="14" name="13 Triángulo rectángulo"/>
          <p:cNvSpPr>
            <a:spLocks/>
          </p:cNvSpPr>
          <p:nvPr/>
        </p:nvSpPr>
        <p:spPr bwMode="auto">
          <a:xfrm>
            <a:off x="-6042" y="5791253"/>
            <a:ext cx="3402314" cy="1080868"/>
          </a:xfrm>
          <a:prstGeom prst="rtTriangle">
            <a:avLst/>
          </a:prstGeom>
          <a:blipFill>
            <a:blip r:embed="rId16"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s-ES" smtClean="0"/>
              <a:t>Haga clic para modificar el estilo de título del patrón</a:t>
            </a:r>
            <a:endParaRPr lang="en-US"/>
          </a:p>
        </p:txBody>
      </p:sp>
      <p:sp>
        <p:nvSpPr>
          <p:cNvPr id="1033" name="29 Marcador de texto"/>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10" name="9 Marcador de fecha"/>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a:solidFill>
                  <a:schemeClr val="tx1"/>
                </a:solidFill>
                <a:latin typeface="+mn-lt"/>
              </a:defRPr>
            </a:lvl1pPr>
            <a:extLst/>
          </a:lstStyle>
          <a:p>
            <a:pPr>
              <a:defRPr/>
            </a:pPr>
            <a:fld id="{1BE583D1-6DD9-4F23-9AEE-0FF7D6D71D8F}" type="datetime1">
              <a:rPr lang="es-MX" smtClean="0"/>
              <a:pPr>
                <a:defRPr/>
              </a:pPr>
              <a:t>12/06/2015</a:t>
            </a:fld>
            <a:endParaRPr lang="es-MX" dirty="0"/>
          </a:p>
        </p:txBody>
      </p:sp>
      <p:sp>
        <p:nvSpPr>
          <p:cNvPr id="22" name="21 Marcador de pie de página"/>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defRPr>
            </a:lvl1pPr>
            <a:extLst/>
          </a:lstStyle>
          <a:p>
            <a:pPr>
              <a:defRPr/>
            </a:pPr>
            <a:endParaRPr lang="es-MX" dirty="0"/>
          </a:p>
        </p:txBody>
      </p:sp>
      <p:sp>
        <p:nvSpPr>
          <p:cNvPr id="18" name="17 Marcador de número de diapositiva"/>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a:solidFill>
                  <a:schemeClr val="tx1"/>
                </a:solidFill>
                <a:latin typeface="+mn-lt"/>
              </a:defRPr>
            </a:lvl1pPr>
            <a:extLst/>
          </a:lstStyle>
          <a:p>
            <a:pPr>
              <a:defRPr/>
            </a:pPr>
            <a:fld id="{69780F74-3D52-4955-B60C-75715FA3CEE1}" type="slidenum">
              <a:rPr lang="es-MX"/>
              <a:pPr>
                <a:defRPr/>
              </a:pPr>
              <a:t>‹Nº›</a:t>
            </a:fld>
            <a:endParaRPr lang="es-MX" dirty="0"/>
          </a:p>
        </p:txBody>
      </p:sp>
    </p:spTree>
  </p:cSld>
  <p:clrMap bg1="lt1" tx1="dk1" bg2="lt2" tx2="dk2" accent1="accent1" accent2="accent2" accent3="accent3" accent4="accent4" accent5="accent5" accent6="accent6" hlink="hlink" folHlink="folHlink"/>
  <p:sldLayoutIdLst>
    <p:sldLayoutId id="2147483737" r:id="rId1"/>
    <p:sldLayoutId id="2147483733" r:id="rId2"/>
    <p:sldLayoutId id="2147483738" r:id="rId3"/>
    <p:sldLayoutId id="2147483739" r:id="rId4"/>
    <p:sldLayoutId id="2147483740" r:id="rId5"/>
    <p:sldLayoutId id="2147483741" r:id="rId6"/>
    <p:sldLayoutId id="2147483734" r:id="rId7"/>
    <p:sldLayoutId id="2147483742" r:id="rId8"/>
    <p:sldLayoutId id="2147483743" r:id="rId9"/>
    <p:sldLayoutId id="2147483735" r:id="rId10"/>
    <p:sldLayoutId id="2147483736" r:id="rId11"/>
    <p:sldLayoutId id="2147483744" r:id="rId12"/>
    <p:sldLayoutId id="2147483757" r:id="rId13"/>
    <p:sldLayoutId id="2147483758" r:id="rId14"/>
  </p:sldLayoutIdLst>
  <p:hf hdr="0" ftr="0" dt="0"/>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sz="20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dirty="0" smtClean="0"/>
              <a:t>Haga clic para modificar el estilo de título del patrón</a:t>
            </a:r>
            <a:endParaRPr lang="es-MX" dirty="0"/>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50E8B2-905D-4A33-946E-089A353FF871}" type="datetime1">
              <a:rPr lang="es-MX" smtClean="0"/>
              <a:pPr/>
              <a:t>12/06/2015</a:t>
            </a:fld>
            <a:endParaRPr lang="es-MX"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5DB761-90D3-4D71-8DC0-63F8E7671DE2}" type="slidenum">
              <a:rPr lang="es-MX" smtClean="0"/>
              <a:pPr/>
              <a:t>‹Nº›</a:t>
            </a:fld>
            <a:endParaRPr lang="es-MX" dirty="0"/>
          </a:p>
        </p:txBody>
      </p:sp>
      <p:pic>
        <p:nvPicPr>
          <p:cNvPr id="7" name="Picture 6"/>
          <p:cNvPicPr>
            <a:picLocks noChangeAspect="1" noChangeArrowheads="1"/>
          </p:cNvPicPr>
          <p:nvPr userDrawn="1"/>
        </p:nvPicPr>
        <p:blipFill>
          <a:blip r:embed="rId13" cstate="print"/>
          <a:srcRect/>
          <a:stretch>
            <a:fillRect/>
          </a:stretch>
        </p:blipFill>
        <p:spPr bwMode="auto">
          <a:xfrm>
            <a:off x="0" y="0"/>
            <a:ext cx="2495550" cy="990600"/>
          </a:xfrm>
          <a:prstGeom prst="rect">
            <a:avLst/>
          </a:prstGeom>
          <a:noFill/>
          <a:ln w="9525">
            <a:noFill/>
            <a:miter lim="800000"/>
            <a:headEnd/>
            <a:tailEnd/>
          </a:ln>
          <a:effectLst>
            <a:softEdge rad="127000"/>
          </a:effectLst>
        </p:spPr>
      </p:pic>
    </p:spTree>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3.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3.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3.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13.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13.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13.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56.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0.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7.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3" Type="http://schemas.openxmlformats.org/officeDocument/2006/relationships/hyperlink" Target="mailto:osanchezv@indetec.gob.mx" TargetMode="External"/><Relationship Id="rId2" Type="http://schemas.openxmlformats.org/officeDocument/2006/relationships/image" Target="../media/image11.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 Grupo"/>
          <p:cNvGrpSpPr/>
          <p:nvPr/>
        </p:nvGrpSpPr>
        <p:grpSpPr>
          <a:xfrm>
            <a:off x="-108520" y="-601663"/>
            <a:ext cx="4225858" cy="7559055"/>
            <a:chOff x="-85906" y="-601663"/>
            <a:chExt cx="4225858" cy="7559055"/>
          </a:xfrm>
        </p:grpSpPr>
        <p:pic>
          <p:nvPicPr>
            <p:cNvPr id="3" name="Picture 6"/>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5906" y="340637"/>
              <a:ext cx="1705578" cy="6616755"/>
            </a:xfrm>
            <a:prstGeom prst="rect">
              <a:avLst/>
            </a:prstGeom>
            <a:ln>
              <a:noFill/>
            </a:ln>
            <a:effectLst>
              <a:softEdge rad="112500"/>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5" name="AutoShape 8" descr="data:image/jpeg;base64,/9j/4AAQSkZJRgABAQAAAQABAAD/2wCEAAkGBhQREBUUERQVFRUWGBgaGBQXFxsaFxgXGBgXFxcZHBUaHCYgGxojHBcXHy8gIycpLC0tHB4xNTAqNSYrLCkBCQoKDgwOGg8PGjMkHyQsLTQsLCwsKiovKiwsLDIsKSwqLCwsLCwtKiwpKSwsLCwsLCwsLCwqNCwsLy0sLCwsLP/AABEIAIQBfgMBIgACEQEDEQH/xAAcAAEAAgIDAQAAAAAAAAAAAAAABQYEBwIDCAH/xABGEAACAQMCBAMFAgsFCAIDAAABAgMABBESIQUGMUETIlEHYXGBkRQyIzNSVHKCkpOhsdEVFkJishckQ0RTweHwotJjc9P/xAAbAQEAAgMBAQAAAAAAAAAAAAAAAgMBBAYFB//EADIRAAIBAgQEBAQGAwEAAAAAAAABAgMRBBIhMRNBUfAiYXHRBYGhwRQyQlKRsSPh8Qb/2gAMAwEAAhEDEQA/AN40pSgFKUoBVM5i5yOsxW5xjZpO+e4X4ev09an+Z78w2krrswXAPoWIUH5ZzWq7Y14/xPFSppU4Oze57Hw3CRqJ1Jq6WxLLIznLsWPqSSf41McNuZI/uMR7s5H06VC25qWtHricRWqQnmi2n1PTrRTVrFz4ffeIu4ww6j/uPdWXVb4feYdfecfXarJXafBcfLGUL1PzRdn59Gc5iKfDlpsKUpXtGuKUpQClKUApSlAKUpQClKUApSlAKUpQClKUApSlAKUpQClKUApSlAKUpQClKUApSlAKUpQClKUApSlAKUpQClKUBD832hlsplUZIXUB+gQ38ga1VbyVu2ta808nPC7SQKWiJyVXdoz3GO6/Dp/GvG+J4aU7VI8tz3fhWJjFOjN2vqiOt5az4p8VBQz1n2hZ2CoCzHsBk1y9WhxND16kLblg4S5eaNR+UD8huf5VeqhOW+BGBdUmPEYdB0UemfX1NTddT8IwTwtF5t5O5zGMqxqVPDshSlK9g0hSlKAUpSgFKUoBSlKAUpSgFKUoBSlKAUpSgFKUoBSlKAUpSgFKUoBSlKAUpSgFKUoBSlKAUpSgFKUoBSlVfmnm/wADMUODL3PUJn3d29319Kqq1oUY5psto0Z1pZILUmuKcbhtxmVwCei9WPwUfz6VX+b+bprbhzXMUJDEqF176FbpI6j5bZ7jPcVDcq8Ia6mM02XVDkk7l36hcnt3+g71r679pN+bhpDK2NRH2cgGLTkjwzHjf8kk7++nw91MU3UatFbLqbtXDQpPIndrf2RZvZvzjf3N1MHkadRA7aSF0rIMeHjSBjUcjHf5VVuD87cRN1Hi4md2lUGJmJVmLYZPDOwHUYAGPdip/wBofM09rdC3tP8AdIwiOVhVULs4ySSBuB93HuPWvt9zbOOFQ3SxolzLK8T3ixoJGVQTnVp2Zsac/wCVse72Ev1ZVqVJc7LUy+aefntOJTRz2lvJErLpDIFkKFR5hJvnJz1Hu7Vs3ly6jmto5oojCsihghUKwB6ZA9eo9xFal5P5qmmhuzcxrdtbwNNE8yK7IwOMaiM6T9718p+Xz2f84X81+Nc7SRYZ5g+NCxgblQB5TkgAD1rWqYeKTaSTW7IzjKSy9PM3dSofgvMyXBK40PvhSfvD3H19RUxWjSqwqxzQd0a9SnKm8slZilYd1xmCL8bNEn6cir/M1HS89WC9by3+Uqn+Rq5Rb2RGzZO0qtn2j8O/O4vqf6VyX2icPP8AzkP7WKzw5dDOWXQsVKj7PmG2m/FXEL+5ZFJ+gNSGai1bcjYUpSsAUrHu+IRwjMsiRj1dgo+pNQ8/P/D063kHycN/pzUlFvZGUm9iwVj396sMTyucLGrMx9ygk/yqC/2k8O/O4vqf6VTfajz/AG81mILSZZDKw8QrnZF82Dkd20j4ZqcKUpSSsTjTbdrFJufaRxB3ZhcyIGYkINOFBJIUeXoBtXX/ALQuIfncv/x/+tV6letw4dEb+SPQ2j7L+N317e/hbmVoYlLOp04Ynyopwvc5P6tbhqkeyPgP2fh6yMMPcHxD66MYjH7Pm/WNW+74hHEMyyJGPV2Cj6k15ddpzeU0arTloZFKr03tB4epwbuD5OG/05rjF7ROHscC7h+bY/iQKryS6EMsuhY6VhWfHLeb8VPFJ+hIrfyNZtRasRFfGbAyagOJ8+2NvK0U1wqyLjUuGOMjOCVUjOCNqqHtB9ptu9k8VlNrkl8jFQw0Rn75ywG5Hl29fdVkaUpNaE4wk3sV/jvthuzcyfZWRYQxEeYwxKjbVk/lEE/Aio//AGvcR/6sf7paplK9RUYJbG+qcehuD2ac33/ELphLIphiTU+I1GWbZF1Dp3P6vvraVa09mPFbGysVEl1AsspMkimRcrnZVO/UKBkepNXrhnMNvclhbzRylQCwRg2AdhnHSvNrLxOysjSqrxaLQkaV1XF0ka6pHVF9WIA+pqFuOfrBDhruD5OG/wBOapUW9kVpN7E/Sq2ntG4cTj7XD82x/EipS05htpdoriFz6LIhP0BrLhJboOLXIkKUzSomBSldcs6qMswUepIH86A7KVHtzFbDrcQD4yp/WucXG7dtlnhb4SKf5Gs2ZmzM2lcVcHoc/CuVYMELzXx37LBlfxj+VB7+7fADf44rWEMbSOAMs7t36lmPc/E1L87cS8a7YZ8sXkHx6sfrt8hWNw29FpFNeMuvwFUIp2DSyEImT6DJNc7XcsXiVSjte3uzp8NTWFw3Ea1evsj7z3zZPwsw2doQmIw7ylQxZmZhsGBAGVO+PQdqjBzGh4eeINaQG9FwIvH8PyliokEpT7usDb44Pur7wjmVOM3UdvxKCM5D+HLFqR0IUuVJ1HUpCn54qNPtCjVDbCzh+wat4Tq8UrnOsy6s+J/iz67Z712VOkoRVOMdv6PGabeq15+ZJ8q8yf2lK8fE4Y7rw4pJUfQFkXRgsmUxlTnp6+tRNp7RppHSKeKB7RmVTaCJQioSAAhG4Zc5Bz1qY43x+LgtyYeGwIGKIZJpizsQw1Ki+YYXBBPqT7q5wXNhDYpxRLMeOZdCwl2MKzDJLhSdlABYDsdhjGalpvl0e3fIxpvbR7Dm/m1uFXL2nDooYEQK0jaNRkZlDblj90KQPXr0qat40jtY9NvHbzXCJJcLGCB3KLj/AA9dWntnFQ/L3E4OM3LPf2yiSBBIJYiyq6IwxHIpJzudvXcbVO3cpd2ZurHP/vwrmf8A0GO/D0o0I/mlv6f7NrCUryu1t9WYO4IK5BByCOoI6Y99Yvtf5mlUQWocq+gST6CVyTsqnB6bMcfCp3gdqGmBfASMF3J6ALvv88fxrUPMfGTd3c05/wCI5Kg9kGyD5KBT/wA3RclKq9i7FtSml0+5Gaa+5pU1ydy8b69jg3CklpCOojXdt+xOyj3sK7FtJXZrN2VyNs7GSZtMUckh9ERmP0UGud/wuaAgTxSxE9BIjJn4agM16d4dwyK3jEcCLGi9FUYH/k+871UvbC0Y4W+vGovGI/XXqycfqB/lmtOOKzSSSNeNe8rWNBkVZOWefbuxYaJC8feGQkoR7id0PvH0NVylbkoqSszYaT0Z6c4dzNDNZrd6gkRTUS22jGQwPvBBHxFap5t9sU0zFLLMMXTxCB4r+8Z2Qfx946VULnjzmyhtFYhFZ5HHZnZvIPgoGfi3uFRFatPDRi22UwopO7Oy5uGkYtIzOx6s5LH6nevtravK2mNHdvyUUsfooJqf5A5WHELwROSI1UvJjYlQQAoPYkkb+ma9BcM4RDbIEgjSNR2UY+p6k+81KrXVPRLUzUqqGh53TkS/Iz9kmA65YBdv1iKgc16D9qXHfsvDpApxJN+CT1833yPgmr+FefKlRqSqK7M0puauxUpyzwQ3l3DAOjsNR9EG7n9kH54qLqxcJlNrYzXC7SXDfZ4m7hAA9w4P7CA9smrZtpaFknpoXbnb2seGTbcOwAnlafAIGNtMYOxx01Hb0HetWXd28rl5XaRz1ZyWP1NdVKjTpxgtCMIKK0JnljlO44hIUgUYXGuRjhEB6ZPqewG9X2P2ENp814A3oISRn4mTNRvJ/tPh4farCtq7Nks7h1Gtz1OCOmMAD0AqaPt3TtaSfvV/+ta9R12/CtPkVTdVvwo15zZyhNw6YJNpIYEpIvRgMZ67gjIyPeOtdnBOe7202inYrgjRJ51HvAboR12I9+a7OdeeZOJOhkVI0j1aEByfNjJLHGTsOwFRPC+DT3LabeJ5T/lUkD4t0Ue8kVsJXh/kLUrx8ZZ+D+zK5voFukngKyamJd31asnXq8nXOc71TZFwSAQwBI1DocHqM9j1rbfGtfB+BLbMw8ecsvlOy6/NJg/5V8ufUg1qKo0pOV3y5GKcnK75chUjwDgcl7cJBDjW+d2yFAUZJJAO39RUdW3/AGIcAwkt2w3c+HH+ipy5+bYH6tZqzyQbM1JZY3IP/Yle/wDVt/2n/wD511xcwngkUtrAY5bt3JlmGWjiAGEQZA1uNyewJPXpWz/aDzEbKwklQ4kbCRn0d9gfkMt8q85E53O5PUnqT3JPrVFFyrK89iqm3UXi2MjiXE5bhy88jyse7nP0HQD3ACsjgPAJr2YQ266mxkknCqvdmbsP/RUdV55F9oMPDYWT7M8kjtl5A6jIGyLgjoBn5k1szbjHwIuldLwonLb2EuV/CXahvRYiR9S4J+gqnc58gzcOZTIVkjckLKox5hvpKndTjfqQd96vR9u6fmkn7xf6VT+ePaPJxJVjMaxRK2oLq1MWwQCWwOgJ2ArXpuvm8W3yKYcW/i2IvgfON3ZsDBO4A/4bHVGfcUbYfLB99bx5b57hubA3cpEQjyJQTsrDGcdyDkEDqcgda8+WPD5J2CwxvIx7IpY/w6fE1kX5mgDWjnASTU8YOR4ukLuRsSo29Ac1OrRjU9SU6cZ+pcea/a/cTsUtMwRdn/4rD1z0T4Df31Qrm5eQ6pGZz6uxY/Uk111YeSuTX4lOUU6I0AMkmM6QegA7scHHwJ9xsUYUo32JpRgiurHkgAbnoANz8qmbXkm8kAKWcxB6Ex6R9WxW/wDl7k61sVxBEA3eRvNI3xc7/IYHuqbrUljP2ooliOiPNzcp8StwWEFygHUpnp7/AA2Jrdfs3vHl4XbvK7O5DAsxyx0uyjJPU4AG9WauuGBUGFAAJJwPVjkn5kk1RUr8RWaKZ1c6s0aUmmLszHqzMx+ZJ/71Y+FcRtfscltcxu4lJ1aQOnl04bUCCNIOexqsKO1ZMZ2rhqdedGeeO52VehGrDI9jKWOy4PF9tt0lmlZzFEJ2UAAjMhUIOy7ZPrjuajDa8Ma1PEjFMD42g2eseEZvv416c+Hg6sem2O1TPGOD299Nb8PaWSGeGLWp0honMiiSRSMghwADnPQGoP8Atnhotzw7E5i8XUb3y58X7viCL/p4GMddPbNd7hnOVKMp3zNK/p38zl52zPLff6Gda3lnx2ZjdI9rNHGW8SJwVeJNyGDLsy52Pp8MVh2/OVlPEnD3tWjtCwCSiTMyMTtMwK4JJOSPQnrjFZarZ8CnZX8S8mkj0sAFRI4n6jcnLMAPl6Z3zuUPZjaXJju4p5Ht9WoQMoDhkP3HcHfBG+BuO++atbgld3ty79yDcUrvbkTdrynFwyJoonZ2mYM7vjOlNlXYDbJJrGkrO43e+JO57A6R8Bt/PJrChiMjqg6sQB8+/wAq+V/Eq8sZjJS31svlp9T2MPDJTWb1Zh83cQ+ycKfBxJdt4a+ojH3z9Mj9YVqGrn7VeLiW+8FPxdqoiX9LYyH+S/q1TK+o/DcKsNhoU/I0M2ZuT59r6Ct0exTl7w7d7ph5pjpT/wDWh3P6zZ/ZFah4Vw1rieOGP70jBR7s9T8AMn5V6g4dYJBEkUYwkahVHuUYHzqzFztHL1NfESsrGRWkPbPzB412tup8kA83p4rgE/RdI/Watw8b4qtrbSzv92NC2PUgbL8ScD515hu7ppZHkkOXdmZj/mYkn+JqrCQvLN0K8PG7udNZXCuHNcTxwp96Rgo+fU/ADJ+VYtbJ9inAPEuJLlh5Yl0L+m43PyT/AF1vVJ5IuRtTlli2a3ZgTkdD0+Hb+FfKsHOXJ0vD52VlPglj4UuPKVJyAT2YDYg+m21V+pRkpK6Mppq6LByTza3DrnxQgdWXQ6dCVzkFW7EEfA7/ABF84l7dF0/7vbNq7GVgFH6qZJ+orUZNWTgfIk86GaVTBbIpd55BjyAZJRDu5wNu3vqmpTpt5plc4QbvIjePcxT3sviXD626AdFUeir2H8T3JqNrnKQWJUELk4BOSB2BPc461wq5JJWRalY5RRFmCqMsxAA9STgD6mthe1Hl42lrw+Nd0jSRGbsZW0Ox+LEOflWF7I+A/aOICRhlLcaz6azkRj65b9Wt1cwcBivbdoJhlW6EfeVh91lPYg1qVq2Wol0NepUyzR5eqS5btI5byCOY4jeVFc5xsT0z2zsM++pTmn2fXVix1IZIu0yAlcf5gN0Px295qsZzW0mprwsvTUloelV5EsAMfY7f5xKf4kVyHI9gP+Tt/wB0n9K8/wBvzbeRrpS6nVR0HiNgfDJrGvOP3Eu0txM+ezSsR9M4rT/DT/ca3Bl1N+3Z4TZn8ILKJh20x6/2QNX8KyuXebba8ZktNTLGPM4jKxgnouSBlj1wB0rRXLPJFzeyKscbpGT5pmQhFHc5ONR9AO/1r0HwLgcVnAsMC4RR82PdmPdiepqmtCMFa92V1Ixjpe7NH+1jjZuOIun+C3/BqPfszn4kkD9UVTa2L7UuRZkupLqFGkhl8z6QSY2wA2VG+k4zntk5xWuc1v0XFwWU26bWVWBO1eneUrNIrG2SPGkRJgjocqCT8ySfnXmOu6G6k2VHk9yqzfwUH+VRrUuIkrkalPOtzc3tvt2axiZc6UmBb3ZR1Un3ZOPmK0nW1/Z37PZpNcvEBIImRkWCRmy2sYLMpPlwOnfO+2Bmtc3ezG5s2ZolaeDqHQZdR6Og3yPyhsfd0qFGcYf47kacox8FyowIC6hjpUsoZvRSQCfkMmvRttyFw9UULaQMMDDFFYkepY5J+Nebs1J2PM93CumG5mRR0VZG0j4DOB8qnWpynbK7EqkHLZnoMcj2H5nb/uk/pWLeWnCrTeVLKIj8pYwfkMZrQd3zLcy/jbmZh6GVsfTOK7eB8rXN44WCF21EAyFSI197SYxgfM1R+Ha1lIq4LX5pG+eB852dxN4FmS5AJYpGVjQepYgDc7DGc15+40jLczh/vCWTVn11tmvRfKfKsXD7cRRbk7ySEeZ37k+g7AdhVJ9pvs1edzdWa6pCPwsQ2L4GA6dtWAAR3xtv1hQqQjNpbMjSnGMmuRp2tr+wziUa/aIWYCR2R1BO7qFIIHrg7499arnhaNirqUYdVYFWHxU7iuIPp9f/ADW7UhxI5TanHPGx6xqM4nzNa234+eKP3M41fs9T9K80ycVmYYaaUj0MrkfQtTh/C5Z2xBE8jH8hC31IGB8zWosIluzW/D9Wbvl9rls8ixWkc1zI5woRQqk/pOQcd84wBvV4iJKjUADgZAOQD3GcDPxxVM9nPIC2EfiTAG5ceY9RGp38NT/M9z7gKutatTInaBRPLe0TTnH7LwbuVO2skfot5h/A1iw7kD3j+NXf2jcFLKtwg3QaX/Rz5W+RJ+vuqiBq43GUXSqtcjscJWVegpc9n6oneOw2/DuLNe3kpcyZMNvEmWC+GIi7kkAADUAPU+6queSLVojeC8AsdeCpjb7QDn8Tp6a98Z9N8Yq28+ciS8T8G7tWQsYlVkdtIxuwKtg7gswIPoKr44RaixPDmvYhdmcSdH8ASgCPwjLpx02z+V27V3lKacFKL6fwcutOevM7eJcJt+OXLS2U3gyKi+JFcIRlEGkSKykjAGAR7h0zvYuQeZLSGFrK1eSV40llaYppjdh94rvnGSAMjoOtV3l/l6LhMrtxS4jjaWJ40ij1SPpfZnbSuw2wPn6V95V5WNhJ9qluLc2TxvGLgOfOJBhcJpzqyBkZ2w3pUayzU5Ri+Xh9fuPC9G9ORMa67rO/aFw641DOMjI329a4y8MlXojMD0dBqRh2IZdiDXKHgdw52iYe9hpH/wAsV82hhqkJ+GLuvI6BypuOrVvUw50gZizWloWYkkmLcknJJOrrms3l7gttcT6GsrTSASxEWDjoN8+pH8a6Geyhn8G7vESQEBkQMdJPZpdOlT8a2Lw7hUUC4iUDPU9Sfix3NdJhaWPzKVWbS6NvU8zE1sPGLjBavmYnD+UbOCQSQ20UbjOHVACMjB3+G1S9YvFJikErLsyo5B94UkbVBcL5vjSytJLuQ+JPGCMIxLsFBYBUU7nIwO/QV7eWUlfc8izlqT3EeGRXEZjnRZEJBKsMgkHI2+NRP9wOH/mcH7sV3Qc32zQyS+IVWIhZA6MroxxgGMjVk5GMDftXXHzlbskpUyBol1NG0MiyaTsGEZXUy57gHFSSqLa5lKS2OP8AcDh/5nB+7FSnDOEw2yaII0iTJOlBgZPU4HfYVXuD81/aILOV5DG0jEPGIXxIwiZ2RSwyFH3g4JB04BOa5cB56jlilkmygSbQPwUgGl30RdV3YnqP8OdwKzKFTmZcZ8y0SRBgQwBB6gjIPyNQ03JFi5y1pASf/wAaj+QrNvuNRQuEcnUyO4UIzErGMvjSDvv06ntmoTgPPMUln9ouD4eHKn8HIASXYRqgIzIxUDZcnOenSoxjO10YSla6JWy5XtYTmK2hQ+qxqD9cZrMv7COeNo5kV0bGpGGQcEEZHxArE4RzFDclljZg6Y1RujRuoPQlHAOD69Kjecb+ZHtI7eXwjNNoZ9CvgaGP3WGOoooycrPcJNuzO7+4PD/zOD92Kf3A4f8AmcH7sVgveXVnc2yTXAuUuHMZUxLG6kKWDroO4GN8jvWbPz3aIxBdtKtoaURSGJWzggzBdPXbriptVOTv6XJWnydyS4VwOC1DC3iSIMQWCKBkjYZxWdURxDmq3hlETs5kIVgiRu50sSA3kU7bHJ7beorHvOebSJmDO+EbS8ixSNGjdCGlVSoI777d6ryTlyZDLJ8ifqLvOVrSY5ltoXPqY1z9cVJI4IBByCMgjuD0qDfne0DlTI2A2gy+G/gh840mbToznbrjO1YipfpCT5HwchWA/wCTg/dis+05ftovxUEKe9Y1B+oFYnD+JSNxC5hY/g444GUYGxfXq36nOkdawuZby4N7a28E3giVJmZvDRz+DCkbOPeanaTdm+X2uStJu1y0UqrJf3NncwRXMqzxXBKLJ4YjdJQCyghfKVYAj1zWbec6WsTsjO3kOJHWORo4z6PKqlVPrk7d8Vjhvlr6GMj5ak5Ube8tWsxzLbwufVo1J+uM108S5st4GCuzMxXXiON5CEPRzoU4X3nrXK65pto4o5TJqWX8VoVnaTbOFRQWO3XbbvisKM1qkYSlyMcch2H5nB+7FSVjwaCD8TDHH+giqfqBWFbc3WzxSyh2CwfjQyOrptkZjK6unurqbne1CByzhWfQhMMnnbSWGgafMCBsRsdh3qTVR6O5m02T1KhLnnC3jCZMhaRdaxrDI0oTpqaNVLKPiBWNxTmTUtlJayBo57pI2YAHKFJSy7jKnKD0IxUVTl0MZGSd9y7bTnM1vDIfVo1J+pGawf7hcP8AzOD92K6OFczhYrmW7kAWO6liU6d8AqEQKoyzb9gSak+Ecxw3JZY2YOmC0bo0bgHodDgHB9elSanEzaSPtryzaxfi7aFfeI1B+uKkQKh+P2dw2XgujCqocp4SPqIyc5bcbbYqL5Ne6mghup7vUjoWaLwY1HQj8YNwB1+VMt45m/7GW6vcttKq3DubY5bw/hz4MgVIFMLqjv1YidkAYnooU4I9azuJc421vI0cjtqQAyaI3dYwdwXZVITbfftv0rDpyvawySvaxI33CoZxiaKOQf50DfzFRZ5CsD/ycH7sV233N9tE4RnZnKK6pHG8hZGzgroU5Gx+HeuD8wRSpbSQz6UlmCD8GWMh0yZiIIzGcqSScY0470Smuv1CUkdtvyjZx/ctYAfXwlz/ACqVjiCjCgADsBgfQVC3vOlrDI0bu2UIEjLG7Rxk9A8iqVU/E7d67OJ8128DhHZmfTqKxxvIQh/xMI1OF9560cZvkxlkyYpXRY3yTxrJEwdGGVYdCK76r2IHGSMMCrAEEYIPQg9RWq+aeV2tH1KCYWPlb8nP+Fv+x7/GtrVwmhV1KsAykYIIyCPeK1cTho142e/Jm5g8XLDTutU90UfkLmAafs0hxknwz8eq/HO4+furXV97KryOZlfQsIJJumkURhM/fOTqBx2x1+tbF437OzkvaN7/AA2PT9F/+x+tQ/GbqSW3+y8TSYJkESps4K9M5ykg7/8Auahg8VPB/wCOtt+7dHo1KcK8nVwz33jz9URHO/K0nELr7Rw90u0KxowjkQtGyDAyCw2PXPrmvl3yoX4dDZxXEEl5FLJI1ssq584IZFJOC69f2qy+TeXY7aeR4r+PTJBJGAytG4ZsaCQdjpO+QarvDvZ5dRzRMZbZNDo3iC4Ty6WBLDvnvXtQxFKS8NRWWxpOnOPhelvInOVeAy2UVwl5drZPPEUgiacBgxOfF0q2F3AGRvu1ceWOQeItfwy3WsJFIshkebxNWk5ATzEnV0ztsT8KzeM+zd7+/mmF0hjkYFSqtIwUKoCk7IMYI+9/Otl8v8IFpbRQB2kEa6Q741EZOOnYdB7gKjKurXi029/IpnNx9X5FD4J7KWHE5ri6KvEJWkiUb62di4LjsFJ6dyB267MpStec3Pc15SctzD4ypNtMAMkxybDr9w9qp3BbRh/Y2UbyRS6sqfKfAwNW3lPber7SsxnlVu9rGVKysULjFlqn4kXglkQizP4PKv5Q5LxtjzMmxwPTFfeXrmV7h1illuofBfMs0BjkjbPkjEhVTJnJJGNsVfKVLi6Wt3a32JcTS1jXfAmLwcIVVfMEhSUFGGhltpAQcgbZIGeldMisbG7iCSGWK8MzRhG1GP7QHyu2Hyqk7E1sqvhNZ42t7d3uOJrsU1eKC64pavCkpjWKcGRonRdRCeXzqDkf+96huGsVtrRjHI32K5lM8QjfUodpgrhSPPp1A+XOxq+cC4uLq2jnVSokGQpxkbkb427VIU4mXw22/wB+4z20t3r7lT4ddC74ktxCriGK3eNpWRkEju6MFUOASFCk5xjJr5zzw7x5bFGVmT7R59OrZdDbll3Ue/Iqdm4wFuo7fSdUkckgbbAEZQEY65OsfSs/NRzuLTS5aGM1mmRPDeVLa3k8SKICTGA7MzsAeoBcnHyrXXF55p7GeMtcCbEmbGG20RIAxPmfw/MuPNkNlidq23mvtZhVcXd6iNRp3epVeFxH+0y+ltJsoQGKkD75JGSOvTbrVU4rczTW91EWuElJmAsoLbSmMtgtL4ZDqw8xIYE5wN62Fy9xxbyATKpQFnGk4J8jFe3wpwLji3SOyqV0SyR4ODkxnBO3Y1NTcW21tYkpNO9tjlwlSbOIDKkwoNwQQdA7HcEVri0tAlmLWaXiXjBfDa0jRdD9vJIYCvht11F9s771tcGmarhUy30IxnYrHL9o0fELkENgQWqhm3yVWQHzYAY+uKx+aLsQ8SspXEnhqlwGZI3kwWChciNSd6tFlcs4JeNoyGYAMQcgHAbyk7Eb+td+aZ/Fd9LfSwza3fehT7m4PEbu18FJRBbyGZ5ZI2jBYKQiKHAYnJydsYqvWsH2eOWC4n4gkoeXEMKBkmDszBkbwGHn1b6m2Oc1tHNY/Eb0QwySEEiNGcgdSFBJA+lSjVt4UtDKqcrFCvLJLZoRqvLN1t4lWdV8ZXC5/BSoiEF06Z2z27Vyk4lcLBZGYG3B8YNcJbanQZAjAiCnwjIuSdu1XywvBLDHKBgOivg9QGUNg/Wsis8Xqu+/UcTqjVgt5DFxY4uZPFghMbzRkPKAJQSFCjA3GFwDjGRVq4zbEycMwpIWbJwDhQLeUAn03x1q0A1C8e5jNtLDEkDzST+JpVWRfxYUnJcgdG9e1OI5vRd2t9jOdyei7sRkt6LLiNxLcLJ4c8cPhyrG8gBjDK0Z0KSpydQ2wcnvUTBYyaYJDG6LNxXxljKnUkTRyAMyj7uSM7+o9as1jzQWnWC4t5beSQMY9ZR1fRuwDxsQGAOcGpGXiDC4SJYnYFSzS9EQA4AJPView9CaZnHly/oZmuRRRaSJ+HMUjpDxKeR0CEtoZdIkVMZYKTnb34qbsLoXfEknhVxFFA8bSsjIJGkdGVFDgEhdJOcY3qbtOMrJczQaSDCIyWOMHxASMfDFOJcZEMsEZUkzuUBGMKQhfJz22xRzb0trb6Byb5GTfjMUmPyG/wBJqqcI4ZJJwAQqCsr2zqAwKnUQwAOdxnp86tdncM4YvG0eHZQCQdSqcBxg9GG4HX1rvzVSk4q3mVqVtDWccSTpFCZeJvJqj1WzKiLEUIJLSG3ChVI6ht8bVLWvE1sXvI7iKVmlmklj0xO4nWQDSgZVIyPuENjGPSrsDTNWOrfS2hN1L6WKnwSBv7RLtD4X+5QDQB5EOtyYwwAG2wwPQVEWtm4EHkbbi0jHynZdM3m6fd3G/StiUrHF8jHEKHY8UWziubaeCSSZppmSMRMy3AlcsnnClcYIU6jtiu6yvxY3dy1zE6CcQvG0cbSL5YghhzGpwVIwBgAirtSnETvpvuM66Ff5ItHS2Yuhj8SaaVY2GCiSSFlUjscHOO2asFKVXKWZ3IN3dxSlKiYFfGUHY719pQGDLwK3b70ER/UX+lfYeCQJusMSn1CLn64rNpUOHC97Is4k7Wu/5AFKUqZWKUpQClKUApSlAKpMHCory4vnuydcMmiPzlfAjEaurrgjSSSX1f0q7VFcR5WtriQSTQqzgAZ3GoA5AYAgOPc2ashLLcnGVjXfDmklt+GW4RZY3hlfw3laFJXV9gWVWLYBLaPn2q2cnWckNxPGwhij0xsLZLgzGNjqy2GRSiuMHHTIJ71MTcrWzwJA0SmOPdFycodzlWzqB3O4Nd/CeCQ2qlYIwgY5Y7lmPqWYkn5mrZ1VJNLvW/X7E5VE0++ZBcdnCcThdiVVbO7JYdQA0JJA9RVOvbfworW4it2h1TQFbqW41XEokcZ1IuQdSkkgkYHatpT8MjeQSOgZ1RkBP5D41rjoQdI6ioqPkSyUECBd8YyWOnDBhpy3k3APlx0pTqxilfv6iFRIqfGuFkzXUzRi6QSE+PDcaLm10KpKBW8vkxnb13BrYdhdLLFHIhJV0VlJ2JDAEEj1wajr/k60nkMksKs7Y1HLAPjpqUEBvmDUwqgDAGAOgFQqTUkl33/BGclJI1/yJwm4eyVo7x4lLy4QRxsB+EbO7DO/WsLhjKOHtFJ40rSX8qBImWNp21FirMcBUIUlsEdMVsTh3DY7eMRwqEQEkKCTuxLHqT3JrDl5WtmiaJolKNIZCMn8YTkuGzkHPoRU+Mm3fqT4iu/UpFgZLW9uFhgW3P2GSQW6SmUGRCPDZhgBWPTAzt8aleE8EtI4LO6MrrK7RE3Aclp3lAzG2cgqxOMY2xtjFWPh/LFtA4eKJVdQw1gksQxBbUxOW6D72a67Xk+0imEqQqrgkjrpUnqVQnSp94ApKqn19+/mHUTKI00jJFAoDpNe3geNpTEshRiUjaQKxAJydON8AVIx2EtuLtNENvG1nKxto7lpTrGQJQjIpQEFlJGxIWrhLy1bNE0LRKY2dpCpyfOxJLA5yDkncEVxsuV7aFJEjiAEoxJksWcEEYLsS2ME9+9ZdaNu/f7B1EU5ODxwQ8MuItQmeW1V5NbFnSSM6lbJwV2AA7AVwl4XFcWF7dXBP2hWuR4msgxeGzqkYGcBdIA0482r31fH4NCUiQoNMJRoxk+UxjCEb74HrWHe8nWk0jSSQKzt945YBjjGSoOC2P8AERmirLnfvkOIVe4iSYWcPgSXLraRv4HiiOBVIVRI+d2fIKgb4Gdu9RvDYXksrmASRxBb4IkLTMYmGI2NsJRhtLEkbD1q+XvKVrMIxJED4ShEIZlIQbBdSsCV9xr6OVbURyRiBBHLpLoBhSVAVSB0UgAbjHSirRS76+o4isQfJ2mG5lga3e1kaNZPBEokgKqxQvGeqkkgEHGcD0r7zikh4hw8QsqP/vOGdSyj8HHnKgjO3vqf4Ty7BaljBGFLY1MSzMQOg1MScD06VkXHDY3ljldQXi1aG38usAN3xuAOtQ4iz5vL7WI51mv3sQ9py7M1zHcXc6yGEMI0jj0IpcAMxJYljgYx0FViafHLUmW3/Cjrvn7Swx8fdWyagZuRrJ2dmgUmTJYZbGW3JC5wrH1GD9aQqr9XVbeX/RGfXyIQcEguuL3i3A1hY4CIyxA3UgvgEZI6A9s++sDhs7MbAFi6x31zHG7HJaJFlVDq74AxnvirhxHlG1uHaSWIM7Yy+pg2AMAZVhgY2wOvesocEhAhAjUCA5iA2CHBXYD3E9alxVb5faxniK3fQocB8Tw4JGIhm4lerLgkagrSskZYb4ZgBjvUjxW1tbOO5ijlnXWIc20LYKs76V0Mw8hkxht+m+1WeXly3aJ4miUxu7SMpz+MZizMDnIOSTkYxXTFyjarC8IhXw5CC4OWLEdCXJLZHbfbtTixfXtjiIp1ham34nbqsC2Ykin1Is/iFgqgqzrjSNJzg5Od/SunhFr9la2mmi1AyKBxC3n1eMZSVHixtuVYkZAzg9MVd7LlK1hZXjhAdCSr5YvkqVOXJJIwSMHI91cbfk20jlEqQKHDahu2lWP+JYydKn3gVJ1o/T38/clxF3/0mqUpWoa4pSlAKUpQClKUApSlAKUpQClKUApSlAKUpQClKUApSlAKUpQClKUApSlAKUpQClKUApSlAKUpQClKUApSlAKUpQClKUApSlAKUpQClKUApSlAKUpQH//Z"/>
            <p:cNvSpPr>
              <a:spLocks noChangeAspect="1" noChangeArrowheads="1"/>
            </p:cNvSpPr>
            <p:nvPr/>
          </p:nvSpPr>
          <p:spPr bwMode="auto">
            <a:xfrm>
              <a:off x="0" y="-601663"/>
              <a:ext cx="3638550" cy="12573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dirty="0"/>
            </a:p>
          </p:txBody>
        </p:sp>
        <p:sp>
          <p:nvSpPr>
            <p:cNvPr id="6" name="AutoShape 10" descr="data:image/jpeg;base64,/9j/4AAQSkZJRgABAQAAAQABAAD/2wCEAAkGBhQREBUUERQVFRUWGBgaGBQXFxsaFxgXGBgXFxcZHBUaHCYgGxojHBcXHy8gIycpLC0tHB4xNTAqNSYrLCkBCQoKDgwOGg8PGjMkHyQsLTQsLCwsKiovKiwsLDIsKSwqLCwsLCwtKiwpKSwsLCwsLCwsLCwqNCwsLy0sLCwsLP/AABEIAIQBfgMBIgACEQEDEQH/xAAcAAEAAgIDAQAAAAAAAAAAAAAABQYEBwIDCAH/xABGEAACAQMCBAMFAgsFCAIDAAABAgMABBESIQUGMUETIlEHYXGBkRQyIzNSVHKCkpOhsdEVFkJishckQ0RTweHwotJjc9P/xAAbAQEAAgMBAQAAAAAAAAAAAAAAAgMBBAYFB//EADIRAAIBAgQEBAQGAwEAAAAAAAABAgMRBBIhMRNBUfAiYXHRBYGhwRQyQlKRsSPh8Qb/2gAMAwEAAhEDEQA/AN40pSgFKUoBVM5i5yOsxW5xjZpO+e4X4ev09an+Z78w2krrswXAPoWIUH5ZzWq7Y14/xPFSppU4Oze57Hw3CRqJ1Jq6WxLLIznLsWPqSSf41McNuZI/uMR7s5H06VC25qWtHricRWqQnmi2n1PTrRTVrFz4ffeIu4ww6j/uPdWXVb4feYdfecfXarJXafBcfLGUL1PzRdn59Gc5iKfDlpsKUpXtGuKUpQClKUApSlAKUpQClKUApSlAKUpQClKUApSlAKUpQClKUApSlAKUpQClKUApSlAKUpQClKUApSlAKUpQClKUBD832hlsplUZIXUB+gQ38ga1VbyVu2ta808nPC7SQKWiJyVXdoz3GO6/Dp/GvG+J4aU7VI8tz3fhWJjFOjN2vqiOt5az4p8VBQz1n2hZ2CoCzHsBk1y9WhxND16kLblg4S5eaNR+UD8huf5VeqhOW+BGBdUmPEYdB0UemfX1NTddT8IwTwtF5t5O5zGMqxqVPDshSlK9g0hSlKAUpSgFKUoBSlKAUpSgFKUoBSlKAUpSgFKUoBSlKAUpSgFKUoBSlKAUpSgFKUoBSlKAUpSgFKUoBSlVfmnm/wADMUODL3PUJn3d29319Kqq1oUY5psto0Z1pZILUmuKcbhtxmVwCei9WPwUfz6VX+b+bprbhzXMUJDEqF176FbpI6j5bZ7jPcVDcq8Ia6mM02XVDkk7l36hcnt3+g71r679pN+bhpDK2NRH2cgGLTkjwzHjf8kk7++nw91MU3UatFbLqbtXDQpPIndrf2RZvZvzjf3N1MHkadRA7aSF0rIMeHjSBjUcjHf5VVuD87cRN1Hi4md2lUGJmJVmLYZPDOwHUYAGPdip/wBofM09rdC3tP8AdIwiOVhVULs4ySSBuB93HuPWvt9zbOOFQ3SxolzLK8T3ixoJGVQTnVp2Zsac/wCVse72Ev1ZVqVJc7LUy+aefntOJTRz2lvJErLpDIFkKFR5hJvnJz1Hu7Vs3ly6jmto5oojCsihghUKwB6ZA9eo9xFal5P5qmmhuzcxrdtbwNNE8yK7IwOMaiM6T9718p+Xz2f84X81+Nc7SRYZ5g+NCxgblQB5TkgAD1rWqYeKTaSTW7IzjKSy9PM3dSofgvMyXBK40PvhSfvD3H19RUxWjSqwqxzQd0a9SnKm8slZilYd1xmCL8bNEn6cir/M1HS89WC9by3+Uqn+Rq5Rb2RGzZO0qtn2j8O/O4vqf6VyX2icPP8AzkP7WKzw5dDOWXQsVKj7PmG2m/FXEL+5ZFJ+gNSGai1bcjYUpSsAUrHu+IRwjMsiRj1dgo+pNQ8/P/D063kHycN/pzUlFvZGUm9iwVj396sMTyucLGrMx9ygk/yqC/2k8O/O4vqf6VTfajz/AG81mILSZZDKw8QrnZF82Dkd20j4ZqcKUpSSsTjTbdrFJufaRxB3ZhcyIGYkINOFBJIUeXoBtXX/ALQuIfncv/x/+tV6letw4dEb+SPQ2j7L+N317e/hbmVoYlLOp04Ynyopwvc5P6tbhqkeyPgP2fh6yMMPcHxD66MYjH7Pm/WNW+74hHEMyyJGPV2Cj6k15ddpzeU0arTloZFKr03tB4epwbuD5OG/05rjF7ROHscC7h+bY/iQKryS6EMsuhY6VhWfHLeb8VPFJ+hIrfyNZtRasRFfGbAyagOJ8+2NvK0U1wqyLjUuGOMjOCVUjOCNqqHtB9ptu9k8VlNrkl8jFQw0Rn75ywG5Hl29fdVkaUpNaE4wk3sV/jvthuzcyfZWRYQxEeYwxKjbVk/lEE/Aio//AGvcR/6sf7paplK9RUYJbG+qcehuD2ac33/ELphLIphiTU+I1GWbZF1Dp3P6vvraVa09mPFbGysVEl1AsspMkimRcrnZVO/UKBkepNXrhnMNvclhbzRylQCwRg2AdhnHSvNrLxOysjSqrxaLQkaV1XF0ka6pHVF9WIA+pqFuOfrBDhruD5OG/wBOapUW9kVpN7E/Sq2ntG4cTj7XD82x/EipS05htpdoriFz6LIhP0BrLhJboOLXIkKUzSomBSldcs6qMswUepIH86A7KVHtzFbDrcQD4yp/WucXG7dtlnhb4SKf5Gs2ZmzM2lcVcHoc/CuVYMELzXx37LBlfxj+VB7+7fADf44rWEMbSOAMs7t36lmPc/E1L87cS8a7YZ8sXkHx6sfrt8hWNw29FpFNeMuvwFUIp2DSyEImT6DJNc7XcsXiVSjte3uzp8NTWFw3Ea1evsj7z3zZPwsw2doQmIw7ylQxZmZhsGBAGVO+PQdqjBzGh4eeINaQG9FwIvH8PyliokEpT7usDb44Pur7wjmVOM3UdvxKCM5D+HLFqR0IUuVJ1HUpCn54qNPtCjVDbCzh+wat4Tq8UrnOsy6s+J/iz67Z712VOkoRVOMdv6PGabeq15+ZJ8q8yf2lK8fE4Y7rw4pJUfQFkXRgsmUxlTnp6+tRNp7RppHSKeKB7RmVTaCJQioSAAhG4Zc5Bz1qY43x+LgtyYeGwIGKIZJpizsQw1Ki+YYXBBPqT7q5wXNhDYpxRLMeOZdCwl2MKzDJLhSdlABYDsdhjGalpvl0e3fIxpvbR7Dm/m1uFXL2nDooYEQK0jaNRkZlDblj90KQPXr0qat40jtY9NvHbzXCJJcLGCB3KLj/AA9dWntnFQ/L3E4OM3LPf2yiSBBIJYiyq6IwxHIpJzudvXcbVO3cpd2ZurHP/vwrmf8A0GO/D0o0I/mlv6f7NrCUryu1t9WYO4IK5BByCOoI6Y99Yvtf5mlUQWocq+gST6CVyTsqnB6bMcfCp3gdqGmBfASMF3J6ALvv88fxrUPMfGTd3c05/wCI5Kg9kGyD5KBT/wA3RclKq9i7FtSml0+5Gaa+5pU1ydy8b69jg3CklpCOojXdt+xOyj3sK7FtJXZrN2VyNs7GSZtMUckh9ERmP0UGud/wuaAgTxSxE9BIjJn4agM16d4dwyK3jEcCLGi9FUYH/k+871UvbC0Y4W+vGovGI/XXqycfqB/lmtOOKzSSSNeNe8rWNBkVZOWefbuxYaJC8feGQkoR7id0PvH0NVylbkoqSszYaT0Z6c4dzNDNZrd6gkRTUS22jGQwPvBBHxFap5t9sU0zFLLMMXTxCB4r+8Z2Qfx946VULnjzmyhtFYhFZ5HHZnZvIPgoGfi3uFRFatPDRi22UwopO7Oy5uGkYtIzOx6s5LH6nevtravK2mNHdvyUUsfooJqf5A5WHELwROSI1UvJjYlQQAoPYkkb+ma9BcM4RDbIEgjSNR2UY+p6k+81KrXVPRLUzUqqGh53TkS/Iz9kmA65YBdv1iKgc16D9qXHfsvDpApxJN+CT1833yPgmr+FefKlRqSqK7M0puauxUpyzwQ3l3DAOjsNR9EG7n9kH54qLqxcJlNrYzXC7SXDfZ4m7hAA9w4P7CA9smrZtpaFknpoXbnb2seGTbcOwAnlafAIGNtMYOxx01Hb0HetWXd28rl5XaRz1ZyWP1NdVKjTpxgtCMIKK0JnljlO44hIUgUYXGuRjhEB6ZPqewG9X2P2ENp814A3oISRn4mTNRvJ/tPh4farCtq7Nks7h1Gtz1OCOmMAD0AqaPt3TtaSfvV/+ta9R12/CtPkVTdVvwo15zZyhNw6YJNpIYEpIvRgMZ67gjIyPeOtdnBOe7202inYrgjRJ51HvAboR12I9+a7OdeeZOJOhkVI0j1aEByfNjJLHGTsOwFRPC+DT3LabeJ5T/lUkD4t0Ue8kVsJXh/kLUrx8ZZ+D+zK5voFukngKyamJd31asnXq8nXOc71TZFwSAQwBI1DocHqM9j1rbfGtfB+BLbMw8ecsvlOy6/NJg/5V8ufUg1qKo0pOV3y5GKcnK75chUjwDgcl7cJBDjW+d2yFAUZJJAO39RUdW3/AGIcAwkt2w3c+HH+ipy5+bYH6tZqzyQbM1JZY3IP/Yle/wDVt/2n/wD511xcwngkUtrAY5bt3JlmGWjiAGEQZA1uNyewJPXpWz/aDzEbKwklQ4kbCRn0d9gfkMt8q85E53O5PUnqT3JPrVFFyrK89iqm3UXi2MjiXE5bhy88jyse7nP0HQD3ACsjgPAJr2YQ266mxkknCqvdmbsP/RUdV55F9oMPDYWT7M8kjtl5A6jIGyLgjoBn5k1szbjHwIuldLwonLb2EuV/CXahvRYiR9S4J+gqnc58gzcOZTIVkjckLKox5hvpKndTjfqQd96vR9u6fmkn7xf6VT+ePaPJxJVjMaxRK2oLq1MWwQCWwOgJ2ArXpuvm8W3yKYcW/i2IvgfON3ZsDBO4A/4bHVGfcUbYfLB99bx5b57hubA3cpEQjyJQTsrDGcdyDkEDqcgda8+WPD5J2CwxvIx7IpY/w6fE1kX5mgDWjnASTU8YOR4ukLuRsSo29Ac1OrRjU9SU6cZ+pcea/a/cTsUtMwRdn/4rD1z0T4Df31Qrm5eQ6pGZz6uxY/Uk111YeSuTX4lOUU6I0AMkmM6QegA7scHHwJ9xsUYUo32JpRgiurHkgAbnoANz8qmbXkm8kAKWcxB6Ex6R9WxW/wDl7k61sVxBEA3eRvNI3xc7/IYHuqbrUljP2ooliOiPNzcp8StwWEFygHUpnp7/AA2Jrdfs3vHl4XbvK7O5DAsxyx0uyjJPU4AG9WauuGBUGFAAJJwPVjkn5kk1RUr8RWaKZ1c6s0aUmmLszHqzMx+ZJ/71Y+FcRtfscltcxu4lJ1aQOnl04bUCCNIOexqsKO1ZMZ2rhqdedGeeO52VehGrDI9jKWOy4PF9tt0lmlZzFEJ2UAAjMhUIOy7ZPrjuajDa8Ma1PEjFMD42g2eseEZvv416c+Hg6sem2O1TPGOD299Nb8PaWSGeGLWp0honMiiSRSMghwADnPQGoP8Atnhotzw7E5i8XUb3y58X7viCL/p4GMddPbNd7hnOVKMp3zNK/p38zl52zPLff6Gda3lnx2ZjdI9rNHGW8SJwVeJNyGDLsy52Pp8MVh2/OVlPEnD3tWjtCwCSiTMyMTtMwK4JJOSPQnrjFZarZ8CnZX8S8mkj0sAFRI4n6jcnLMAPl6Z3zuUPZjaXJju4p5Ht9WoQMoDhkP3HcHfBG+BuO++atbgld3ty79yDcUrvbkTdrynFwyJoonZ2mYM7vjOlNlXYDbJJrGkrO43e+JO57A6R8Bt/PJrChiMjqg6sQB8+/wAq+V/Eq8sZjJS31svlp9T2MPDJTWb1Zh83cQ+ycKfBxJdt4a+ojH3z9Mj9YVqGrn7VeLiW+8FPxdqoiX9LYyH+S/q1TK+o/DcKsNhoU/I0M2ZuT59r6Ct0exTl7w7d7ph5pjpT/wDWh3P6zZ/ZFah4Vw1rieOGP70jBR7s9T8AMn5V6g4dYJBEkUYwkahVHuUYHzqzFztHL1NfESsrGRWkPbPzB412tup8kA83p4rgE/RdI/Watw8b4qtrbSzv92NC2PUgbL8ScD515hu7ppZHkkOXdmZj/mYkn+JqrCQvLN0K8PG7udNZXCuHNcTxwp96Rgo+fU/ADJ+VYtbJ9inAPEuJLlh5Yl0L+m43PyT/AF1vVJ5IuRtTlli2a3ZgTkdD0+Hb+FfKsHOXJ0vD52VlPglj4UuPKVJyAT2YDYg+m21V+pRkpK6Mppq6LByTza3DrnxQgdWXQ6dCVzkFW7EEfA7/ABF84l7dF0/7vbNq7GVgFH6qZJ+orUZNWTgfIk86GaVTBbIpd55BjyAZJRDu5wNu3vqmpTpt5plc4QbvIjePcxT3sviXD626AdFUeir2H8T3JqNrnKQWJUELk4BOSB2BPc461wq5JJWRalY5RRFmCqMsxAA9STgD6mthe1Hl42lrw+Nd0jSRGbsZW0Ox+LEOflWF7I+A/aOICRhlLcaz6azkRj65b9Wt1cwcBivbdoJhlW6EfeVh91lPYg1qVq2Wol0NepUyzR5eqS5btI5byCOY4jeVFc5xsT0z2zsM++pTmn2fXVix1IZIu0yAlcf5gN0Px295qsZzW0mprwsvTUloelV5EsAMfY7f5xKf4kVyHI9gP+Tt/wB0n9K8/wBvzbeRrpS6nVR0HiNgfDJrGvOP3Eu0txM+ezSsR9M4rT/DT/ca3Bl1N+3Z4TZn8ILKJh20x6/2QNX8KyuXebba8ZktNTLGPM4jKxgnouSBlj1wB0rRXLPJFzeyKscbpGT5pmQhFHc5ONR9AO/1r0HwLgcVnAsMC4RR82PdmPdiepqmtCMFa92V1Ixjpe7NH+1jjZuOIun+C3/BqPfszn4kkD9UVTa2L7UuRZkupLqFGkhl8z6QSY2wA2VG+k4zntk5xWuc1v0XFwWU26bWVWBO1eneUrNIrG2SPGkRJgjocqCT8ySfnXmOu6G6k2VHk9yqzfwUH+VRrUuIkrkalPOtzc3tvt2axiZc6UmBb3ZR1Un3ZOPmK0nW1/Z37PZpNcvEBIImRkWCRmy2sYLMpPlwOnfO+2Bmtc3ezG5s2ZolaeDqHQZdR6Og3yPyhsfd0qFGcYf47kacox8FyowIC6hjpUsoZvRSQCfkMmvRttyFw9UULaQMMDDFFYkepY5J+Nebs1J2PM93CumG5mRR0VZG0j4DOB8qnWpynbK7EqkHLZnoMcj2H5nb/uk/pWLeWnCrTeVLKIj8pYwfkMZrQd3zLcy/jbmZh6GVsfTOK7eB8rXN44WCF21EAyFSI197SYxgfM1R+Ha1lIq4LX5pG+eB852dxN4FmS5AJYpGVjQepYgDc7DGc15+40jLczh/vCWTVn11tmvRfKfKsXD7cRRbk7ySEeZ37k+g7AdhVJ9pvs1edzdWa6pCPwsQ2L4GA6dtWAAR3xtv1hQqQjNpbMjSnGMmuRp2tr+wziUa/aIWYCR2R1BO7qFIIHrg7499arnhaNirqUYdVYFWHxU7iuIPp9f/ADW7UhxI5TanHPGx6xqM4nzNa234+eKP3M41fs9T9K80ycVmYYaaUj0MrkfQtTh/C5Z2xBE8jH8hC31IGB8zWosIluzW/D9Wbvl9rls8ixWkc1zI5woRQqk/pOQcd84wBvV4iJKjUADgZAOQD3GcDPxxVM9nPIC2EfiTAG5ceY9RGp38NT/M9z7gKutatTInaBRPLe0TTnH7LwbuVO2skfot5h/A1iw7kD3j+NXf2jcFLKtwg3QaX/Rz5W+RJ+vuqiBq43GUXSqtcjscJWVegpc9n6oneOw2/DuLNe3kpcyZMNvEmWC+GIi7kkAADUAPU+6queSLVojeC8AsdeCpjb7QDn8Tp6a98Z9N8Yq28+ciS8T8G7tWQsYlVkdtIxuwKtg7gswIPoKr44RaixPDmvYhdmcSdH8ASgCPwjLpx02z+V27V3lKacFKL6fwcutOevM7eJcJt+OXLS2U3gyKi+JFcIRlEGkSKykjAGAR7h0zvYuQeZLSGFrK1eSV40llaYppjdh94rvnGSAMjoOtV3l/l6LhMrtxS4jjaWJ40ij1SPpfZnbSuw2wPn6V95V5WNhJ9qluLc2TxvGLgOfOJBhcJpzqyBkZ2w3pUayzU5Ri+Xh9fuPC9G9ORMa67rO/aFw641DOMjI329a4y8MlXojMD0dBqRh2IZdiDXKHgdw52iYe9hpH/wAsV82hhqkJ+GLuvI6BypuOrVvUw50gZizWloWYkkmLcknJJOrrms3l7gttcT6GsrTSASxEWDjoN8+pH8a6Geyhn8G7vESQEBkQMdJPZpdOlT8a2Lw7hUUC4iUDPU9Sfix3NdJhaWPzKVWbS6NvU8zE1sPGLjBavmYnD+UbOCQSQ20UbjOHVACMjB3+G1S9YvFJikErLsyo5B94UkbVBcL5vjSytJLuQ+JPGCMIxLsFBYBUU7nIwO/QV7eWUlfc8izlqT3EeGRXEZjnRZEJBKsMgkHI2+NRP9wOH/mcH7sV3Qc32zQyS+IVWIhZA6MroxxgGMjVk5GMDftXXHzlbskpUyBol1NG0MiyaTsGEZXUy57gHFSSqLa5lKS2OP8AcDh/5nB+7FSnDOEw2yaII0iTJOlBgZPU4HfYVXuD81/aILOV5DG0jEPGIXxIwiZ2RSwyFH3g4JB04BOa5cB56jlilkmygSbQPwUgGl30RdV3YnqP8OdwKzKFTmZcZ8y0SRBgQwBB6gjIPyNQ03JFi5y1pASf/wAaj+QrNvuNRQuEcnUyO4UIzErGMvjSDvv06ntmoTgPPMUln9ouD4eHKn8HIASXYRqgIzIxUDZcnOenSoxjO10YSla6JWy5XtYTmK2hQ+qxqD9cZrMv7COeNo5kV0bGpGGQcEEZHxArE4RzFDclljZg6Y1RujRuoPQlHAOD69Kjecb+ZHtI7eXwjNNoZ9CvgaGP3WGOoooycrPcJNuzO7+4PD/zOD92Kf3A4f8AmcH7sVgveXVnc2yTXAuUuHMZUxLG6kKWDroO4GN8jvWbPz3aIxBdtKtoaURSGJWzggzBdPXbriptVOTv6XJWnydyS4VwOC1DC3iSIMQWCKBkjYZxWdURxDmq3hlETs5kIVgiRu50sSA3kU7bHJ7beorHvOebSJmDO+EbS8ixSNGjdCGlVSoI777d6ryTlyZDLJ8ifqLvOVrSY5ltoXPqY1z9cVJI4IBByCMgjuD0qDfne0DlTI2A2gy+G/gh840mbToznbrjO1YipfpCT5HwchWA/wCTg/dis+05ftovxUEKe9Y1B+oFYnD+JSNxC5hY/g444GUYGxfXq36nOkdawuZby4N7a28E3giVJmZvDRz+DCkbOPeanaTdm+X2uStJu1y0UqrJf3NncwRXMqzxXBKLJ4YjdJQCyghfKVYAj1zWbec6WsTsjO3kOJHWORo4z6PKqlVPrk7d8Vjhvlr6GMj5ak5Ube8tWsxzLbwufVo1J+uM108S5st4GCuzMxXXiON5CEPRzoU4X3nrXK65pto4o5TJqWX8VoVnaTbOFRQWO3XbbvisKM1qkYSlyMcch2H5nB+7FSVjwaCD8TDHH+giqfqBWFbc3WzxSyh2CwfjQyOrptkZjK6unurqbne1CByzhWfQhMMnnbSWGgafMCBsRsdh3qTVR6O5m02T1KhLnnC3jCZMhaRdaxrDI0oTpqaNVLKPiBWNxTmTUtlJayBo57pI2YAHKFJSy7jKnKD0IxUVTl0MZGSd9y7bTnM1vDIfVo1J+pGawf7hcP8AzOD92K6OFczhYrmW7kAWO6liU6d8AqEQKoyzb9gSak+Ecxw3JZY2YOmC0bo0bgHodDgHB9elSanEzaSPtryzaxfi7aFfeI1B+uKkQKh+P2dw2XgujCqocp4SPqIyc5bcbbYqL5Ne6mghup7vUjoWaLwY1HQj8YNwB1+VMt45m/7GW6vcttKq3DubY5bw/hz4MgVIFMLqjv1YidkAYnooU4I9azuJc421vI0cjtqQAyaI3dYwdwXZVITbfftv0rDpyvawySvaxI33CoZxiaKOQf50DfzFRZ5CsD/ycH7sV233N9tE4RnZnKK6pHG8hZGzgroU5Gx+HeuD8wRSpbSQz6UlmCD8GWMh0yZiIIzGcqSScY0470Smuv1CUkdtvyjZx/ctYAfXwlz/ACqVjiCjCgADsBgfQVC3vOlrDI0bu2UIEjLG7Rxk9A8iqVU/E7d67OJ8128DhHZmfTqKxxvIQh/xMI1OF9560cZvkxlkyYpXRY3yTxrJEwdGGVYdCK76r2IHGSMMCrAEEYIPQg9RWq+aeV2tH1KCYWPlb8nP+Fv+x7/GtrVwmhV1KsAykYIIyCPeK1cTho142e/Jm5g8XLDTutU90UfkLmAafs0hxknwz8eq/HO4+furXV97KryOZlfQsIJJumkURhM/fOTqBx2x1+tbF437OzkvaN7/AA2PT9F/+x+tQ/GbqSW3+y8TSYJkESps4K9M5ykg7/8Auahg8VPB/wCOtt+7dHo1KcK8nVwz33jz9URHO/K0nELr7Rw90u0KxowjkQtGyDAyCw2PXPrmvl3yoX4dDZxXEEl5FLJI1ssq584IZFJOC69f2qy+TeXY7aeR4r+PTJBJGAytG4ZsaCQdjpO+QarvDvZ5dRzRMZbZNDo3iC4Ty6WBLDvnvXtQxFKS8NRWWxpOnOPhelvInOVeAy2UVwl5drZPPEUgiacBgxOfF0q2F3AGRvu1ceWOQeItfwy3WsJFIshkebxNWk5ATzEnV0ztsT8KzeM+zd7+/mmF0hjkYFSqtIwUKoCk7IMYI+9/Otl8v8IFpbRQB2kEa6Q741EZOOnYdB7gKjKurXi029/IpnNx9X5FD4J7KWHE5ri6KvEJWkiUb62di4LjsFJ6dyB267MpStec3Pc15SctzD4ypNtMAMkxybDr9w9qp3BbRh/Y2UbyRS6sqfKfAwNW3lPber7SsxnlVu9rGVKysULjFlqn4kXglkQizP4PKv5Q5LxtjzMmxwPTFfeXrmV7h1illuofBfMs0BjkjbPkjEhVTJnJJGNsVfKVLi6Wt3a32JcTS1jXfAmLwcIVVfMEhSUFGGhltpAQcgbZIGeldMisbG7iCSGWK8MzRhG1GP7QHyu2Hyqk7E1sqvhNZ42t7d3uOJrsU1eKC64pavCkpjWKcGRonRdRCeXzqDkf+96huGsVtrRjHI32K5lM8QjfUodpgrhSPPp1A+XOxq+cC4uLq2jnVSokGQpxkbkb427VIU4mXw22/wB+4z20t3r7lT4ddC74ktxCriGK3eNpWRkEju6MFUOASFCk5xjJr5zzw7x5bFGVmT7R59OrZdDbll3Ue/Iqdm4wFuo7fSdUkckgbbAEZQEY65OsfSs/NRzuLTS5aGM1mmRPDeVLa3k8SKICTGA7MzsAeoBcnHyrXXF55p7GeMtcCbEmbGG20RIAxPmfw/MuPNkNlidq23mvtZhVcXd6iNRp3epVeFxH+0y+ltJsoQGKkD75JGSOvTbrVU4rczTW91EWuElJmAsoLbSmMtgtL4ZDqw8xIYE5wN62Fy9xxbyATKpQFnGk4J8jFe3wpwLji3SOyqV0SyR4ODkxnBO3Y1NTcW21tYkpNO9tjlwlSbOIDKkwoNwQQdA7HcEVri0tAlmLWaXiXjBfDa0jRdD9vJIYCvht11F9s771tcGmarhUy30IxnYrHL9o0fELkENgQWqhm3yVWQHzYAY+uKx+aLsQ8SspXEnhqlwGZI3kwWChciNSd6tFlcs4JeNoyGYAMQcgHAbyk7Eb+td+aZ/Fd9LfSwza3fehT7m4PEbu18FJRBbyGZ5ZI2jBYKQiKHAYnJydsYqvWsH2eOWC4n4gkoeXEMKBkmDszBkbwGHn1b6m2Oc1tHNY/Eb0QwySEEiNGcgdSFBJA+lSjVt4UtDKqcrFCvLJLZoRqvLN1t4lWdV8ZXC5/BSoiEF06Z2z27Vyk4lcLBZGYG3B8YNcJbanQZAjAiCnwjIuSdu1XywvBLDHKBgOivg9QGUNg/Wsis8Xqu+/UcTqjVgt5DFxY4uZPFghMbzRkPKAJQSFCjA3GFwDjGRVq4zbEycMwpIWbJwDhQLeUAn03x1q0A1C8e5jNtLDEkDzST+JpVWRfxYUnJcgdG9e1OI5vRd2t9jOdyei7sRkt6LLiNxLcLJ4c8cPhyrG8gBjDK0Z0KSpydQ2wcnvUTBYyaYJDG6LNxXxljKnUkTRyAMyj7uSM7+o9as1jzQWnWC4t5beSQMY9ZR1fRuwDxsQGAOcGpGXiDC4SJYnYFSzS9EQA4AJPView9CaZnHly/oZmuRRRaSJ+HMUjpDxKeR0CEtoZdIkVMZYKTnb34qbsLoXfEknhVxFFA8bSsjIJGkdGVFDgEhdJOcY3qbtOMrJczQaSDCIyWOMHxASMfDFOJcZEMsEZUkzuUBGMKQhfJz22xRzb0trb6Byb5GTfjMUmPyG/wBJqqcI4ZJJwAQqCsr2zqAwKnUQwAOdxnp86tdncM4YvG0eHZQCQdSqcBxg9GG4HX1rvzVSk4q3mVqVtDWccSTpFCZeJvJqj1WzKiLEUIJLSG3ChVI6ht8bVLWvE1sXvI7iKVmlmklj0xO4nWQDSgZVIyPuENjGPSrsDTNWOrfS2hN1L6WKnwSBv7RLtD4X+5QDQB5EOtyYwwAG2wwPQVEWtm4EHkbbi0jHynZdM3m6fd3G/StiUrHF8jHEKHY8UWziubaeCSSZppmSMRMy3AlcsnnClcYIU6jtiu6yvxY3dy1zE6CcQvG0cbSL5YghhzGpwVIwBgAirtSnETvpvuM66Ff5ItHS2Yuhj8SaaVY2GCiSSFlUjscHOO2asFKVXKWZ3IN3dxSlKiYFfGUHY719pQGDLwK3b70ER/UX+lfYeCQJusMSn1CLn64rNpUOHC97Is4k7Wu/5AFKUqZWKUpQClKUApSlAKpMHCory4vnuydcMmiPzlfAjEaurrgjSSSX1f0q7VFcR5WtriQSTQqzgAZ3GoA5AYAgOPc2ashLLcnGVjXfDmklt+GW4RZY3hlfw3laFJXV9gWVWLYBLaPn2q2cnWckNxPGwhij0xsLZLgzGNjqy2GRSiuMHHTIJ71MTcrWzwJA0SmOPdFycodzlWzqB3O4Nd/CeCQ2qlYIwgY5Y7lmPqWYkn5mrZ1VJNLvW/X7E5VE0++ZBcdnCcThdiVVbO7JYdQA0JJA9RVOvbfworW4it2h1TQFbqW41XEokcZ1IuQdSkkgkYHatpT8MjeQSOgZ1RkBP5D41rjoQdI6ioqPkSyUECBd8YyWOnDBhpy3k3APlx0pTqxilfv6iFRIqfGuFkzXUzRi6QSE+PDcaLm10KpKBW8vkxnb13BrYdhdLLFHIhJV0VlJ2JDAEEj1wajr/k60nkMksKs7Y1HLAPjpqUEBvmDUwqgDAGAOgFQqTUkl33/BGclJI1/yJwm4eyVo7x4lLy4QRxsB+EbO7DO/WsLhjKOHtFJ40rSX8qBImWNp21FirMcBUIUlsEdMVsTh3DY7eMRwqEQEkKCTuxLHqT3JrDl5WtmiaJolKNIZCMn8YTkuGzkHPoRU+Mm3fqT4iu/UpFgZLW9uFhgW3P2GSQW6SmUGRCPDZhgBWPTAzt8aleE8EtI4LO6MrrK7RE3Aclp3lAzG2cgqxOMY2xtjFWPh/LFtA4eKJVdQw1gksQxBbUxOW6D72a67Xk+0imEqQqrgkjrpUnqVQnSp94ApKqn19+/mHUTKI00jJFAoDpNe3geNpTEshRiUjaQKxAJydON8AVIx2EtuLtNENvG1nKxto7lpTrGQJQjIpQEFlJGxIWrhLy1bNE0LRKY2dpCpyfOxJLA5yDkncEVxsuV7aFJEjiAEoxJksWcEEYLsS2ME9+9ZdaNu/f7B1EU5ODxwQ8MuItQmeW1V5NbFnSSM6lbJwV2AA7AVwl4XFcWF7dXBP2hWuR4msgxeGzqkYGcBdIA0482r31fH4NCUiQoNMJRoxk+UxjCEb74HrWHe8nWk0jSSQKzt945YBjjGSoOC2P8AERmirLnfvkOIVe4iSYWcPgSXLraRv4HiiOBVIVRI+d2fIKgb4Gdu9RvDYXksrmASRxBb4IkLTMYmGI2NsJRhtLEkbD1q+XvKVrMIxJED4ShEIZlIQbBdSsCV9xr6OVbURyRiBBHLpLoBhSVAVSB0UgAbjHSirRS76+o4isQfJ2mG5lga3e1kaNZPBEokgKqxQvGeqkkgEHGcD0r7zikh4hw8QsqP/vOGdSyj8HHnKgjO3vqf4Ty7BaljBGFLY1MSzMQOg1MScD06VkXHDY3ljldQXi1aG38usAN3xuAOtQ4iz5vL7WI51mv3sQ9py7M1zHcXc6yGEMI0jj0IpcAMxJYljgYx0FViafHLUmW3/Cjrvn7Swx8fdWyagZuRrJ2dmgUmTJYZbGW3JC5wrH1GD9aQqr9XVbeX/RGfXyIQcEguuL3i3A1hY4CIyxA3UgvgEZI6A9s++sDhs7MbAFi6x31zHG7HJaJFlVDq74AxnvirhxHlG1uHaSWIM7Yy+pg2AMAZVhgY2wOvesocEhAhAjUCA5iA2CHBXYD3E9alxVb5faxniK3fQocB8Tw4JGIhm4lerLgkagrSskZYb4ZgBjvUjxW1tbOO5ijlnXWIc20LYKs76V0Mw8hkxht+m+1WeXly3aJ4miUxu7SMpz+MZizMDnIOSTkYxXTFyjarC8IhXw5CC4OWLEdCXJLZHbfbtTixfXtjiIp1ham34nbqsC2Ykin1Is/iFgqgqzrjSNJzg5Od/SunhFr9la2mmi1AyKBxC3n1eMZSVHixtuVYkZAzg9MVd7LlK1hZXjhAdCSr5YvkqVOXJJIwSMHI91cbfk20jlEqQKHDahu2lWP+JYydKn3gVJ1o/T38/clxF3/0mqUpWoa4pSlAKUpQClKUApSlAKUpQClKUApSlAKUpQClKUApSlAKUpQClKUApSlAKUpQClKUApSlAKUpQClKUApSlAKUpQClKUApSlAKUpQClKUApSlAKUpQH//Z"/>
            <p:cNvSpPr>
              <a:spLocks noChangeAspect="1" noChangeArrowheads="1"/>
            </p:cNvSpPr>
            <p:nvPr/>
          </p:nvSpPr>
          <p:spPr bwMode="auto">
            <a:xfrm>
              <a:off x="152400" y="-449263"/>
              <a:ext cx="3638550" cy="12573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dirty="0"/>
            </a:p>
          </p:txBody>
        </p:sp>
        <p:pic>
          <p:nvPicPr>
            <p:cNvPr id="7" name="Picture 12" descr="http://www.indetec.gob.mx/Imagenes/Logo_5.gif"/>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95537" y="622750"/>
              <a:ext cx="3744415" cy="1294082"/>
            </a:xfrm>
            <a:prstGeom prst="rect">
              <a:avLst/>
            </a:prstGeom>
            <a:noFill/>
            <a:extLst>
              <a:ext uri="{909E8E84-426E-40DD-AFC4-6F175D3DCCD1}">
                <a14:hiddenFill xmlns:a14="http://schemas.microsoft.com/office/drawing/2010/main" xmlns="">
                  <a:solidFill>
                    <a:srgbClr val="FFFFFF"/>
                  </a:solidFill>
                </a14:hiddenFill>
              </a:ext>
            </a:extLst>
          </p:spPr>
        </p:pic>
      </p:grpSp>
      <p:sp>
        <p:nvSpPr>
          <p:cNvPr id="12" name="11 CuadroTexto"/>
          <p:cNvSpPr txBox="1"/>
          <p:nvPr/>
        </p:nvSpPr>
        <p:spPr>
          <a:xfrm>
            <a:off x="6156176" y="6237312"/>
            <a:ext cx="2664296" cy="400110"/>
          </a:xfrm>
          <a:prstGeom prst="rect">
            <a:avLst/>
          </a:prstGeom>
          <a:noFill/>
        </p:spPr>
        <p:txBody>
          <a:bodyPr wrap="square" rtlCol="0">
            <a:spAutoFit/>
          </a:bodyPr>
          <a:lstStyle/>
          <a:p>
            <a:pPr algn="r"/>
            <a:r>
              <a:rPr lang="es-MX" sz="2000" b="1" dirty="0" smtClean="0">
                <a:ln w="11430"/>
                <a:solidFill>
                  <a:schemeClr val="accent6">
                    <a:lumMod val="50000"/>
                  </a:schemeClr>
                </a:solidFill>
                <a:effectLst>
                  <a:outerShdw blurRad="50800" dist="39000" dir="5460000" algn="tl">
                    <a:srgbClr val="000000">
                      <a:alpha val="38000"/>
                    </a:srgbClr>
                  </a:outerShdw>
                </a:effectLst>
              </a:rPr>
              <a:t>Junio 2015</a:t>
            </a:r>
          </a:p>
        </p:txBody>
      </p:sp>
      <p:sp>
        <p:nvSpPr>
          <p:cNvPr id="13" name="17 CuadroTexto"/>
          <p:cNvSpPr txBox="1">
            <a:spLocks noChangeArrowheads="1"/>
          </p:cNvSpPr>
          <p:nvPr/>
        </p:nvSpPr>
        <p:spPr bwMode="auto">
          <a:xfrm>
            <a:off x="2123728" y="2316936"/>
            <a:ext cx="6552728" cy="3416320"/>
          </a:xfrm>
          <a:prstGeom prst="rect">
            <a:avLst/>
          </a:prstGeom>
          <a:noFill/>
          <a:ln w="9525">
            <a:noFill/>
            <a:miter lim="800000"/>
            <a:headEnd/>
            <a:tailEnd/>
          </a:ln>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endParaRPr lang="es-MX" sz="3600" b="1" dirty="0" smtClean="0">
              <a:ln w="11430"/>
              <a:solidFill>
                <a:schemeClr val="accent6">
                  <a:lumMod val="50000"/>
                </a:schemeClr>
              </a:solidFill>
              <a:effectLst>
                <a:outerShdw blurRad="50800" dist="39000" dir="5460000" algn="tl">
                  <a:srgbClr val="000000">
                    <a:alpha val="38000"/>
                  </a:srgbClr>
                </a:outerShdw>
              </a:effectLst>
            </a:endParaRPr>
          </a:p>
          <a:p>
            <a:pPr algn="ctr"/>
            <a:r>
              <a:rPr lang="es-MX" sz="3600" b="1" dirty="0" smtClean="0">
                <a:ln w="11430"/>
                <a:solidFill>
                  <a:schemeClr val="accent6">
                    <a:lumMod val="50000"/>
                  </a:schemeClr>
                </a:solidFill>
                <a:effectLst>
                  <a:outerShdw blurRad="50800" dist="39000" dir="5460000" algn="tl">
                    <a:srgbClr val="000000">
                      <a:alpha val="38000"/>
                    </a:srgbClr>
                  </a:outerShdw>
                </a:effectLst>
              </a:rPr>
              <a:t>TALLER</a:t>
            </a:r>
          </a:p>
          <a:p>
            <a:pPr algn="ctr"/>
            <a:r>
              <a:rPr lang="es-MX" sz="3600" b="1" dirty="0" smtClean="0">
                <a:ln w="11430"/>
                <a:solidFill>
                  <a:schemeClr val="accent6">
                    <a:lumMod val="50000"/>
                  </a:schemeClr>
                </a:solidFill>
                <a:effectLst>
                  <a:outerShdw blurRad="50800" dist="39000" dir="5460000" algn="tl">
                    <a:srgbClr val="000000">
                      <a:alpha val="38000"/>
                    </a:srgbClr>
                  </a:outerShdw>
                </a:effectLst>
              </a:rPr>
              <a:t> EJECUCIÓN DEL GASTO DE INVERSIÓN </a:t>
            </a:r>
          </a:p>
          <a:p>
            <a:pPr algn="ctr"/>
            <a:r>
              <a:rPr lang="es-MX" sz="3600" b="1" dirty="0" smtClean="0">
                <a:ln w="11430"/>
                <a:solidFill>
                  <a:schemeClr val="accent6">
                    <a:lumMod val="50000"/>
                  </a:schemeClr>
                </a:solidFill>
                <a:effectLst>
                  <a:outerShdw blurRad="50800" dist="39000" dir="5460000" algn="tl">
                    <a:srgbClr val="000000">
                      <a:alpha val="38000"/>
                    </a:srgbClr>
                  </a:outerShdw>
                </a:effectLst>
              </a:rPr>
              <a:t>(OBRA PÚBLICA)</a:t>
            </a:r>
          </a:p>
          <a:p>
            <a:pPr algn="ctr">
              <a:defRPr/>
            </a:pPr>
            <a:endParaRPr lang="es-MX" sz="3600" b="1" dirty="0">
              <a:ln w="11430"/>
              <a:solidFill>
                <a:schemeClr val="accent6">
                  <a:lumMod val="50000"/>
                </a:schemeClr>
              </a:solidFill>
              <a:effectLst>
                <a:outerShdw blurRad="50800" dist="39000" dir="5460000" algn="tl">
                  <a:srgbClr val="000000">
                    <a:alpha val="38000"/>
                  </a:srgbClr>
                </a:outerShdw>
              </a:effectLst>
              <a:latin typeface="Calibri" pitchFamily="34" charset="0"/>
            </a:endParaRPr>
          </a:p>
        </p:txBody>
      </p:sp>
      <p:pic>
        <p:nvPicPr>
          <p:cNvPr id="1026" name="Picture 2" descr="C:\Users\Pedro Gutierrez\Desktop\Dibujo.jpg"/>
          <p:cNvPicPr>
            <a:picLocks noChangeAspect="1" noChangeArrowheads="1"/>
          </p:cNvPicPr>
          <p:nvPr/>
        </p:nvPicPr>
        <p:blipFill>
          <a:blip r:embed="rId4" cstate="print"/>
          <a:srcRect/>
          <a:stretch>
            <a:fillRect/>
          </a:stretch>
        </p:blipFill>
        <p:spPr bwMode="auto">
          <a:xfrm>
            <a:off x="5004048" y="168548"/>
            <a:ext cx="3810000" cy="18923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51520" y="980728"/>
            <a:ext cx="8640960" cy="8371523"/>
          </a:xfrm>
          <a:prstGeom prst="rect">
            <a:avLst/>
          </a:prstGeom>
          <a:noFill/>
        </p:spPr>
        <p:txBody>
          <a:bodyPr wrap="square" rtlCol="0">
            <a:spAutoFit/>
          </a:bodyPr>
          <a:lstStyle/>
          <a:p>
            <a:pPr algn="just"/>
            <a:r>
              <a:rPr lang="es-MX" sz="2000" dirty="0" smtClean="0"/>
              <a:t>La opción que las dependencias y entidades ejerzan en los términos del párrafo anterior, deberá fundarse, según las circunstancias que concurran en cada caso, en criterios de economía, eficacia, eficiencia, imparcialidad y honradez que aseguren las mejores condiciones para el Estado. En el dictamen a que se refiere el artículo 33 deberán acreditar que la obra de que se trata se encuadra en alguno de los supuestos previstos en los artículos 53 o 54, expresando, de entre los criterios mencionados, aquéllos en que se funda el ejercicio de la opción.</a:t>
            </a:r>
          </a:p>
          <a:p>
            <a:pPr algn="just"/>
            <a:endParaRPr lang="es-MX" sz="2000" b="1" dirty="0" smtClean="0"/>
          </a:p>
          <a:p>
            <a:pPr algn="just"/>
            <a:endParaRPr lang="es-MX" sz="2000" b="1" dirty="0" smtClean="0"/>
          </a:p>
          <a:p>
            <a:pPr algn="just"/>
            <a:r>
              <a:rPr lang="es-MX" sz="2000" b="1" dirty="0" smtClean="0"/>
              <a:t>ARTICULO 30.- Cuando por razón del monto de la obra resulta inconveniente llevar a cabo el </a:t>
            </a:r>
            <a:r>
              <a:rPr lang="es-MX" sz="2000" dirty="0" smtClean="0"/>
              <a:t>procedimiento a que se refiere el artículo 26 por el costo que éste represente, las dependencias y entidades podrán contratar sin ajustarse a dicho</a:t>
            </a:r>
          </a:p>
          <a:p>
            <a:pPr algn="just"/>
            <a:r>
              <a:rPr lang="es-MX" sz="2000" dirty="0" smtClean="0"/>
              <a:t>procedimiento, siempre que el monto objeto del contrato no exceda de los límites a que se refiere este artículo y se satisfagan los requisitos que el mismo señala.</a:t>
            </a:r>
            <a:endParaRPr lang="es-MX" sz="2000" b="1" dirty="0" smtClean="0">
              <a:solidFill>
                <a:srgbClr val="7030A0"/>
              </a:solidFill>
            </a:endParaRPr>
          </a:p>
          <a:p>
            <a:pPr lvl="0"/>
            <a:endParaRPr lang="es-ES" dirty="0" smtClean="0">
              <a:solidFill>
                <a:srgbClr val="FF0000"/>
              </a:solidFill>
            </a:endParaRPr>
          </a:p>
          <a:p>
            <a:pPr lvl="0"/>
            <a:endParaRPr lang="es-ES" dirty="0" smtClean="0"/>
          </a:p>
          <a:p>
            <a:pPr lvl="0"/>
            <a:endParaRPr lang="es-MX" dirty="0" smtClean="0"/>
          </a:p>
          <a:p>
            <a:pPr algn="just"/>
            <a:endParaRPr lang="es-MX" dirty="0" smtClean="0"/>
          </a:p>
          <a:p>
            <a:pPr algn="just"/>
            <a:endParaRPr lang="es-MX" dirty="0" smtClean="0"/>
          </a:p>
          <a:p>
            <a:pPr algn="just"/>
            <a:endParaRPr lang="es-MX" dirty="0" smtClean="0"/>
          </a:p>
          <a:p>
            <a:pPr algn="just"/>
            <a:endParaRPr lang="es-MX" dirty="0" smtClean="0"/>
          </a:p>
          <a:p>
            <a:pPr algn="just"/>
            <a:endParaRPr lang="es-MX" dirty="0" smtClean="0"/>
          </a:p>
          <a:p>
            <a:pPr algn="just"/>
            <a:endParaRPr lang="es-MX" dirty="0" smtClean="0"/>
          </a:p>
          <a:p>
            <a:r>
              <a:rPr lang="es-ES" dirty="0" smtClean="0"/>
              <a:t> </a:t>
            </a:r>
            <a:endParaRPr lang="es-MX" dirty="0" smtClean="0"/>
          </a:p>
          <a:p>
            <a:pPr algn="just"/>
            <a:endParaRPr lang="es-MX" dirty="0" smtClean="0"/>
          </a:p>
        </p:txBody>
      </p:sp>
      <p:sp>
        <p:nvSpPr>
          <p:cNvPr id="4" name="3 Rectángulo redondeado"/>
          <p:cNvSpPr/>
          <p:nvPr/>
        </p:nvSpPr>
        <p:spPr>
          <a:xfrm>
            <a:off x="2643174" y="71984"/>
            <a:ext cx="6500858" cy="692720"/>
          </a:xfrm>
          <a:prstGeom prst="roundRect">
            <a:avLst/>
          </a:prstGeom>
          <a:ln>
            <a:noFill/>
          </a:ln>
          <a:effectLst>
            <a:reflection blurRad="6350" stA="52000" endA="300" endPos="35000" dir="5400000" sy="-100000" algn="bl" rotWithShape="0"/>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dirty="0"/>
          </a:p>
        </p:txBody>
      </p:sp>
      <p:sp>
        <p:nvSpPr>
          <p:cNvPr id="5" name="7 CuadroTexto"/>
          <p:cNvSpPr txBox="1">
            <a:spLocks noChangeArrowheads="1"/>
          </p:cNvSpPr>
          <p:nvPr/>
        </p:nvSpPr>
        <p:spPr bwMode="auto">
          <a:xfrm>
            <a:off x="2714612" y="251356"/>
            <a:ext cx="6429420" cy="369332"/>
          </a:xfrm>
          <a:prstGeom prst="rect">
            <a:avLst/>
          </a:prstGeom>
          <a:noFill/>
          <a:ln w="9525">
            <a:noFill/>
            <a:miter lim="800000"/>
            <a:headEnd/>
            <a:tailEnd/>
          </a:ln>
        </p:spPr>
        <p:txBody>
          <a:bodyPr wrap="square">
            <a:spAutoFit/>
          </a:bodyPr>
          <a:lstStyle/>
          <a:p>
            <a:pPr algn="ctr"/>
            <a:r>
              <a:rPr lang="es-MX" b="1" dirty="0" smtClean="0"/>
              <a:t>LEY DE OBRA PUBLICA DEL ESTADO DE ZACATECAS</a:t>
            </a:r>
            <a:endParaRPr lang="es-MX" dirty="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redondeado"/>
          <p:cNvSpPr/>
          <p:nvPr/>
        </p:nvSpPr>
        <p:spPr>
          <a:xfrm>
            <a:off x="2643174" y="71984"/>
            <a:ext cx="6500858" cy="692720"/>
          </a:xfrm>
          <a:prstGeom prst="roundRect">
            <a:avLst/>
          </a:prstGeom>
          <a:ln>
            <a:noFill/>
          </a:ln>
          <a:effectLst>
            <a:reflection blurRad="6350" stA="52000" endA="300" endPos="35000" dir="5400000" sy="-100000" algn="bl" rotWithShape="0"/>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dirty="0"/>
          </a:p>
        </p:txBody>
      </p:sp>
      <p:sp>
        <p:nvSpPr>
          <p:cNvPr id="5" name="7 CuadroTexto"/>
          <p:cNvSpPr txBox="1">
            <a:spLocks noChangeArrowheads="1"/>
          </p:cNvSpPr>
          <p:nvPr/>
        </p:nvSpPr>
        <p:spPr bwMode="auto">
          <a:xfrm>
            <a:off x="2714612" y="251356"/>
            <a:ext cx="6429420" cy="369332"/>
          </a:xfrm>
          <a:prstGeom prst="rect">
            <a:avLst/>
          </a:prstGeom>
          <a:noFill/>
          <a:ln w="9525">
            <a:noFill/>
            <a:miter lim="800000"/>
            <a:headEnd/>
            <a:tailEnd/>
          </a:ln>
        </p:spPr>
        <p:txBody>
          <a:bodyPr wrap="square">
            <a:spAutoFit/>
          </a:bodyPr>
          <a:lstStyle/>
          <a:p>
            <a:pPr algn="ctr"/>
            <a:r>
              <a:rPr lang="es-MX" b="1" dirty="0" smtClean="0"/>
              <a:t>LEY DE OBRA PUBLICA DEL ESTADO DE ZACATECAS</a:t>
            </a:r>
            <a:endParaRPr lang="es-MX" dirty="0">
              <a:cs typeface="Arial" pitchFamily="34" charset="0"/>
            </a:endParaRPr>
          </a:p>
        </p:txBody>
      </p:sp>
      <p:sp>
        <p:nvSpPr>
          <p:cNvPr id="6" name="5 CuadroTexto"/>
          <p:cNvSpPr txBox="1"/>
          <p:nvPr/>
        </p:nvSpPr>
        <p:spPr>
          <a:xfrm>
            <a:off x="467544" y="764704"/>
            <a:ext cx="8352928" cy="6340197"/>
          </a:xfrm>
          <a:prstGeom prst="rect">
            <a:avLst/>
          </a:prstGeom>
          <a:noFill/>
        </p:spPr>
        <p:txBody>
          <a:bodyPr wrap="square" rtlCol="0">
            <a:spAutoFit/>
          </a:bodyPr>
          <a:lstStyle/>
          <a:p>
            <a:endParaRPr lang="es-MX" sz="1400" dirty="0" smtClean="0"/>
          </a:p>
          <a:p>
            <a:pPr algn="just"/>
            <a:r>
              <a:rPr lang="es-MX" b="1" dirty="0" smtClean="0"/>
              <a:t>ARTICULO 53.- </a:t>
            </a:r>
            <a:r>
              <a:rPr lang="es-MX" dirty="0" smtClean="0"/>
              <a:t>El Gobernador del Estado acordará la ejecución de las obras, así como el gasto correspondiente, y establecerá los medios de control que estime pertinentes cuando estás se realicen con fines de seguridad interior.</a:t>
            </a:r>
          </a:p>
          <a:p>
            <a:pPr algn="just"/>
            <a:endParaRPr lang="es-MX" b="1" dirty="0" smtClean="0"/>
          </a:p>
          <a:p>
            <a:pPr algn="just"/>
            <a:r>
              <a:rPr lang="es-MX" b="1" dirty="0" smtClean="0"/>
              <a:t>ARTICULO 54.- </a:t>
            </a:r>
            <a:r>
              <a:rPr lang="es-MX" dirty="0" smtClean="0"/>
              <a:t>Las dependencias y entidades, bajo su responsabilidad, podrán realizar o contratar en los términos del artículo 29, las obras que se requieran en los supuestos que a continuación se señalan:</a:t>
            </a:r>
          </a:p>
          <a:p>
            <a:pPr algn="just"/>
            <a:endParaRPr lang="es-MX" dirty="0" smtClean="0"/>
          </a:p>
          <a:p>
            <a:pPr algn="just"/>
            <a:r>
              <a:rPr lang="es-MX" dirty="0" smtClean="0"/>
              <a:t>I. Cuando existan condiciones o circunstancias extraordinarias o imprevisibles;</a:t>
            </a:r>
          </a:p>
          <a:p>
            <a:pPr algn="just"/>
            <a:endParaRPr lang="es-MX" dirty="0" smtClean="0"/>
          </a:p>
          <a:p>
            <a:pPr algn="just"/>
            <a:r>
              <a:rPr lang="es-MX" dirty="0" smtClean="0"/>
              <a:t>II. Cuando peligre o se altere el orden social, la economía, los servicios públicos, la salubridad, la seguridad o el ambiente de alguna zona o región del Estado, como consecuencia de desastres producidos por fenómenos naturales o por casos fortuitos o de fuerza mayor. En estos casos las dependencias y entidades se coordinarán, según proceda, con las dependencias competentes;</a:t>
            </a:r>
          </a:p>
          <a:p>
            <a:pPr algn="just"/>
            <a:endParaRPr lang="es-MX" dirty="0" smtClean="0"/>
          </a:p>
          <a:p>
            <a:pPr algn="just"/>
            <a:r>
              <a:rPr lang="es-MX" dirty="0" smtClean="0"/>
              <a:t>III. Cuando la dependencia o entidad hubiere rescindido el contrato respectivo. En estos casos la dependencia o entidad verificará previamente, conforme al criterio de adjudicación que establece el segundo párrafo del artículo 35, si </a:t>
            </a:r>
            <a:r>
              <a:rPr lang="es-MX" dirty="0" smtClean="0">
                <a:solidFill>
                  <a:schemeClr val="bg1"/>
                </a:solidFill>
              </a:rPr>
              <a:t>existe una proposición </a:t>
            </a:r>
            <a:r>
              <a:rPr lang="es-MX" dirty="0" smtClean="0"/>
              <a:t>que resulte aceptable, en cuyo caso el contrato se </a:t>
            </a:r>
            <a:r>
              <a:rPr lang="es-MX" dirty="0" smtClean="0">
                <a:solidFill>
                  <a:schemeClr val="bg1"/>
                </a:solidFill>
              </a:rPr>
              <a:t>celebrará con el contratista </a:t>
            </a:r>
            <a:r>
              <a:rPr lang="es-MX" dirty="0" smtClean="0"/>
              <a:t>respectivo;</a:t>
            </a:r>
          </a:p>
          <a:p>
            <a:endParaRPr lang="es-MX" sz="14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redondeado"/>
          <p:cNvSpPr/>
          <p:nvPr/>
        </p:nvSpPr>
        <p:spPr>
          <a:xfrm>
            <a:off x="2643174" y="71984"/>
            <a:ext cx="6500858" cy="692720"/>
          </a:xfrm>
          <a:prstGeom prst="roundRect">
            <a:avLst/>
          </a:prstGeom>
          <a:ln>
            <a:noFill/>
          </a:ln>
          <a:effectLst>
            <a:reflection blurRad="6350" stA="52000" endA="300" endPos="35000" dir="5400000" sy="-100000" algn="bl" rotWithShape="0"/>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dirty="0"/>
          </a:p>
        </p:txBody>
      </p:sp>
      <p:sp>
        <p:nvSpPr>
          <p:cNvPr id="5" name="7 CuadroTexto"/>
          <p:cNvSpPr txBox="1">
            <a:spLocks noChangeArrowheads="1"/>
          </p:cNvSpPr>
          <p:nvPr/>
        </p:nvSpPr>
        <p:spPr bwMode="auto">
          <a:xfrm>
            <a:off x="2714612" y="251356"/>
            <a:ext cx="6429420" cy="369332"/>
          </a:xfrm>
          <a:prstGeom prst="rect">
            <a:avLst/>
          </a:prstGeom>
          <a:noFill/>
          <a:ln w="9525">
            <a:noFill/>
            <a:miter lim="800000"/>
            <a:headEnd/>
            <a:tailEnd/>
          </a:ln>
        </p:spPr>
        <p:txBody>
          <a:bodyPr wrap="square">
            <a:spAutoFit/>
          </a:bodyPr>
          <a:lstStyle/>
          <a:p>
            <a:pPr algn="ctr"/>
            <a:r>
              <a:rPr lang="es-MX" b="1" dirty="0" smtClean="0"/>
              <a:t>LEY DE OBRA PUBLICA DEL ESTADO DE ZACATECAS</a:t>
            </a:r>
            <a:endParaRPr lang="es-MX" dirty="0">
              <a:cs typeface="Arial" pitchFamily="34" charset="0"/>
            </a:endParaRPr>
          </a:p>
        </p:txBody>
      </p:sp>
      <p:sp>
        <p:nvSpPr>
          <p:cNvPr id="6" name="5 CuadroTexto"/>
          <p:cNvSpPr txBox="1"/>
          <p:nvPr/>
        </p:nvSpPr>
        <p:spPr>
          <a:xfrm>
            <a:off x="467544" y="1052736"/>
            <a:ext cx="8352928" cy="6278642"/>
          </a:xfrm>
          <a:prstGeom prst="rect">
            <a:avLst/>
          </a:prstGeom>
          <a:noFill/>
        </p:spPr>
        <p:txBody>
          <a:bodyPr wrap="square" rtlCol="0">
            <a:spAutoFit/>
          </a:bodyPr>
          <a:lstStyle/>
          <a:p>
            <a:r>
              <a:rPr lang="es-MX" dirty="0" smtClean="0"/>
              <a:t>IV. Cuando se trate de trabajos cuya ejecución requiera de la aplicación de sistemas y procedimientos se tecnología avanzada;</a:t>
            </a:r>
          </a:p>
          <a:p>
            <a:endParaRPr lang="es-MX" dirty="0" smtClean="0"/>
          </a:p>
          <a:p>
            <a:r>
              <a:rPr lang="es-MX" dirty="0" smtClean="0"/>
              <a:t>V. Cuando se trate de trabajos de conservación, mantenimiento, restauración, reparación y demolición, en los que no sea posible precisar su alcance, establecer el catálogo de conceptos y cantidades de trabajo, determinar las especificaciones correspondientes o elaborar el programa de ejecución, y</a:t>
            </a:r>
          </a:p>
          <a:p>
            <a:endParaRPr lang="es-MX" dirty="0" smtClean="0"/>
          </a:p>
          <a:p>
            <a:r>
              <a:rPr lang="es-MX" dirty="0" smtClean="0"/>
              <a:t>VI. Cuando se trate de trabajos que requieran, fundamentalmente, de mano de obra campesina o urbana marginada y que la dependencia o entidad contrate directamente con los habitantes beneficiarios de la localidad o del lugar donde deba ejecutarse la obra, o con las personas morales o agrupaciones legalmente establecidas y constituidas por los propios habitantes beneficiarios.</a:t>
            </a:r>
          </a:p>
          <a:p>
            <a:endParaRPr lang="es-MX" dirty="0" smtClean="0"/>
          </a:p>
          <a:p>
            <a:r>
              <a:rPr lang="es-MX" dirty="0" smtClean="0"/>
              <a:t>Para los casos previstos en las fracciones anteriores se convocará a la o a las</a:t>
            </a:r>
          </a:p>
          <a:p>
            <a:r>
              <a:rPr lang="es-MX" dirty="0" smtClean="0"/>
              <a:t>personas que cuenten con la capacidad de respuesta inmediata y los recursos técnicos, financieros y demás que sean necesarios. El titular de la dependencia o entidad en un plazo que no excederá de diez días hábiles contados a partir de </a:t>
            </a:r>
            <a:r>
              <a:rPr lang="es-MX" dirty="0" smtClean="0">
                <a:solidFill>
                  <a:schemeClr val="bg1"/>
                </a:solidFill>
              </a:rPr>
              <a:t>la fecha de</a:t>
            </a:r>
            <a:r>
              <a:rPr lang="es-MX" dirty="0" smtClean="0"/>
              <a:t> iniciación de los trabajos, deberá informar de éstos a las </a:t>
            </a:r>
            <a:r>
              <a:rPr lang="es-MX" dirty="0" smtClean="0">
                <a:solidFill>
                  <a:schemeClr val="bg1"/>
                </a:solidFill>
              </a:rPr>
              <a:t>dependencias a</a:t>
            </a:r>
            <a:r>
              <a:rPr lang="es-MX" dirty="0" smtClean="0"/>
              <a:t> que se refiere el artículo 15 de esta Ley.</a:t>
            </a:r>
            <a:endParaRPr lang="es-MX" sz="1400" dirty="0" smtClean="0"/>
          </a:p>
          <a:p>
            <a:pPr lvl="0"/>
            <a:endParaRPr lang="es-MX" sz="1400" dirty="0" smtClean="0"/>
          </a:p>
          <a:p>
            <a:endParaRPr lang="es-ES" sz="1400" dirty="0" smtClean="0"/>
          </a:p>
          <a:p>
            <a:r>
              <a:rPr lang="es-ES" sz="1400" dirty="0" smtClean="0"/>
              <a:t> </a:t>
            </a:r>
            <a:endParaRPr lang="es-MX" sz="14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Diagrama"/>
          <p:cNvGraphicFramePr/>
          <p:nvPr/>
        </p:nvGraphicFramePr>
        <p:xfrm>
          <a:off x="695325" y="866776"/>
          <a:ext cx="7533618" cy="52348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8 CuadroTexto"/>
          <p:cNvSpPr txBox="1"/>
          <p:nvPr/>
        </p:nvSpPr>
        <p:spPr>
          <a:xfrm>
            <a:off x="2915816" y="1628800"/>
            <a:ext cx="5256584" cy="3108543"/>
          </a:xfrm>
          <a:prstGeom prst="rect">
            <a:avLst/>
          </a:prstGeom>
          <a:noFill/>
        </p:spPr>
        <p:txBody>
          <a:bodyPr wrap="square" rtlCol="0">
            <a:spAutoFit/>
          </a:bodyPr>
          <a:lstStyle/>
          <a:p>
            <a:pPr algn="just"/>
            <a:r>
              <a:rPr lang="es-MX" sz="2800" dirty="0" smtClean="0">
                <a:solidFill>
                  <a:srgbClr val="6630A0"/>
                </a:solidFill>
              </a:rPr>
              <a:t>Articulo 23</a:t>
            </a:r>
            <a:r>
              <a:rPr lang="es-MX" sz="2800" b="1" dirty="0" smtClean="0"/>
              <a:t>.-</a:t>
            </a:r>
            <a:r>
              <a:rPr lang="es-MX" sz="2800" dirty="0" smtClean="0"/>
              <a:t> </a:t>
            </a:r>
            <a:r>
              <a:rPr lang="es-MX" sz="2400" dirty="0" smtClean="0"/>
              <a:t>Los entes públicos deberán registrar en su contabilidad los bienes </a:t>
            </a:r>
            <a:r>
              <a:rPr lang="x-none" sz="2400" smtClean="0"/>
              <a:t>inmuebles destinados a un servicio público conforme a la normativa aplicable; excepto los considerados como monumentos arqueológicos, artísticos o históricos conforme a la Ley de la materia;</a:t>
            </a:r>
            <a:endParaRPr lang="es-MX" sz="2400" dirty="0" smtClean="0"/>
          </a:p>
        </p:txBody>
      </p:sp>
      <p:sp>
        <p:nvSpPr>
          <p:cNvPr id="6" name="5 Rectángulo redondeado"/>
          <p:cNvSpPr/>
          <p:nvPr/>
        </p:nvSpPr>
        <p:spPr>
          <a:xfrm>
            <a:off x="2643174" y="71984"/>
            <a:ext cx="6500858" cy="692720"/>
          </a:xfrm>
          <a:prstGeom prst="roundRect">
            <a:avLst/>
          </a:prstGeom>
          <a:ln>
            <a:noFill/>
          </a:ln>
          <a:effectLst>
            <a:reflection blurRad="6350" stA="52000" endA="300" endPos="35000" dir="5400000" sy="-100000" algn="bl" rotWithShape="0"/>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s-MX" dirty="0"/>
          </a:p>
        </p:txBody>
      </p:sp>
      <p:sp>
        <p:nvSpPr>
          <p:cNvPr id="8" name="7 CuadroTexto"/>
          <p:cNvSpPr txBox="1">
            <a:spLocks noChangeArrowheads="1"/>
          </p:cNvSpPr>
          <p:nvPr/>
        </p:nvSpPr>
        <p:spPr bwMode="auto">
          <a:xfrm>
            <a:off x="2714612" y="142852"/>
            <a:ext cx="6429420" cy="646331"/>
          </a:xfrm>
          <a:prstGeom prst="rect">
            <a:avLst/>
          </a:prstGeom>
          <a:noFill/>
          <a:ln w="9525">
            <a:noFill/>
            <a:miter lim="800000"/>
            <a:headEnd/>
            <a:tailEnd/>
          </a:ln>
        </p:spPr>
        <p:txBody>
          <a:bodyPr wrap="square">
            <a:spAutoFit/>
          </a:bodyPr>
          <a:lstStyle/>
          <a:p>
            <a:pPr algn="ctr"/>
            <a:r>
              <a:rPr lang="es-MX" b="1" dirty="0" smtClean="0">
                <a:solidFill>
                  <a:schemeClr val="bg1"/>
                </a:solidFill>
              </a:rPr>
              <a:t>LEY GENERAL DE CONTABILIDAD GUBERNAMENTAL</a:t>
            </a:r>
          </a:p>
          <a:p>
            <a:pPr algn="ctr"/>
            <a:r>
              <a:rPr lang="es-MX" b="1" dirty="0" smtClean="0">
                <a:solidFill>
                  <a:schemeClr val="bg1"/>
                </a:solidFill>
              </a:rPr>
              <a:t>Capitulo II  del Registro Patrimonial</a:t>
            </a:r>
            <a:endParaRPr lang="es-MX" dirty="0">
              <a:solidFill>
                <a:schemeClr val="bg1"/>
              </a:solidFill>
            </a:endParaRPr>
          </a:p>
        </p:txBody>
      </p:sp>
    </p:spTree>
  </p:cSld>
  <p:clrMapOvr>
    <a:masterClrMapping/>
  </p:clrMapOvr>
  <p:transition>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Diagrama"/>
          <p:cNvGraphicFramePr/>
          <p:nvPr/>
        </p:nvGraphicFramePr>
        <p:xfrm>
          <a:off x="714348" y="613273"/>
          <a:ext cx="8072494" cy="60722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CuadroTexto"/>
          <p:cNvSpPr txBox="1"/>
          <p:nvPr/>
        </p:nvSpPr>
        <p:spPr>
          <a:xfrm>
            <a:off x="1857356" y="3113603"/>
            <a:ext cx="2000264" cy="1015663"/>
          </a:xfrm>
          <a:prstGeom prst="rect">
            <a:avLst/>
          </a:prstGeom>
          <a:noFill/>
        </p:spPr>
        <p:txBody>
          <a:bodyPr wrap="square" rtlCol="0">
            <a:spAutoFit/>
          </a:bodyPr>
          <a:lstStyle/>
          <a:p>
            <a:pPr algn="ctr"/>
            <a:r>
              <a:rPr lang="es-MX" sz="2000" b="1" dirty="0" smtClean="0">
                <a:effectLst>
                  <a:outerShdw blurRad="38100" dist="38100" dir="2700000" algn="tl">
                    <a:srgbClr val="000000">
                      <a:alpha val="43137"/>
                    </a:srgbClr>
                  </a:outerShdw>
                </a:effectLst>
              </a:rPr>
              <a:t>TIPOS DE OBRA </a:t>
            </a:r>
          </a:p>
          <a:p>
            <a:pPr algn="ctr"/>
            <a:r>
              <a:rPr lang="es-MX" sz="2000" b="1" dirty="0" smtClean="0">
                <a:effectLst>
                  <a:outerShdw blurRad="38100" dist="38100" dir="2700000" algn="tl">
                    <a:srgbClr val="000000">
                      <a:alpha val="43137"/>
                    </a:srgbClr>
                  </a:outerShdw>
                </a:effectLst>
              </a:rPr>
              <a:t>PÚBLICA</a:t>
            </a:r>
            <a:endParaRPr lang="es-MX" sz="2000" b="1" dirty="0">
              <a:effectLst>
                <a:outerShdw blurRad="38100" dist="38100" dir="2700000" algn="tl">
                  <a:srgbClr val="000000">
                    <a:alpha val="43137"/>
                  </a:srgbClr>
                </a:outerShdw>
              </a:effectLst>
            </a:endParaRPr>
          </a:p>
        </p:txBody>
      </p:sp>
      <p:sp>
        <p:nvSpPr>
          <p:cNvPr id="6" name="5 CuadroTexto"/>
          <p:cNvSpPr txBox="1"/>
          <p:nvPr/>
        </p:nvSpPr>
        <p:spPr>
          <a:xfrm>
            <a:off x="4286248" y="5828247"/>
            <a:ext cx="4174541" cy="769441"/>
          </a:xfrm>
          <a:prstGeom prst="rect">
            <a:avLst/>
          </a:prstGeom>
          <a:noFill/>
        </p:spPr>
        <p:txBody>
          <a:bodyPr wrap="none" rtlCol="0">
            <a:spAutoFit/>
          </a:bodyPr>
          <a:lstStyle/>
          <a:p>
            <a:pPr>
              <a:buFontTx/>
              <a:buChar char="-"/>
            </a:pPr>
            <a:r>
              <a:rPr lang="es-MX" sz="1100" dirty="0" smtClean="0">
                <a:latin typeface="+mn-lt"/>
              </a:rPr>
              <a:t>Bienes previstos en la “Ley General de Bienes Nacionales”</a:t>
            </a:r>
          </a:p>
          <a:p>
            <a:r>
              <a:rPr lang="es-MX" sz="1100" dirty="0" smtClean="0">
                <a:latin typeface="+mn-lt"/>
              </a:rPr>
              <a:t>  </a:t>
            </a:r>
            <a:r>
              <a:rPr lang="es-MX" sz="1100" i="1" dirty="0" smtClean="0">
                <a:latin typeface="+mn-lt"/>
              </a:rPr>
              <a:t>(Articulo 7, Fracciones VII, X, XI, XIII)</a:t>
            </a:r>
          </a:p>
          <a:p>
            <a:pPr>
              <a:buFontTx/>
              <a:buChar char="-"/>
            </a:pPr>
            <a:r>
              <a:rPr lang="es-MX" sz="1100" dirty="0" smtClean="0">
                <a:latin typeface="+mn-lt"/>
              </a:rPr>
              <a:t>Sean parte de un sistema o Red</a:t>
            </a:r>
          </a:p>
          <a:p>
            <a:pPr>
              <a:buFontTx/>
              <a:buChar char="-"/>
            </a:pPr>
            <a:r>
              <a:rPr lang="es-MX" sz="1100" dirty="0" smtClean="0">
                <a:latin typeface="+mn-lt"/>
              </a:rPr>
              <a:t>No tenga otro uso alternativo</a:t>
            </a:r>
            <a:endParaRPr lang="es-MX" sz="1100" dirty="0">
              <a:latin typeface="+mn-lt"/>
            </a:endParaRPr>
          </a:p>
        </p:txBody>
      </p:sp>
      <p:sp>
        <p:nvSpPr>
          <p:cNvPr id="7" name="6 CuadroTexto"/>
          <p:cNvSpPr txBox="1"/>
          <p:nvPr/>
        </p:nvSpPr>
        <p:spPr>
          <a:xfrm>
            <a:off x="357158" y="714356"/>
            <a:ext cx="3000396" cy="1200329"/>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es-MX" b="1" dirty="0" smtClean="0">
                <a:solidFill>
                  <a:schemeClr val="bg1"/>
                </a:solidFill>
                <a:effectLst>
                  <a:outerShdw blurRad="38100" dist="38100" dir="2700000" algn="tl">
                    <a:srgbClr val="000000">
                      <a:alpha val="43137"/>
                    </a:srgbClr>
                  </a:outerShdw>
                </a:effectLst>
                <a:latin typeface="Arial Black" pitchFamily="34" charset="0"/>
              </a:rPr>
              <a:t>El sector público identificará para su manejo y registros contable</a:t>
            </a:r>
            <a:endParaRPr lang="es-MX" sz="1200" i="1" dirty="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Diagrama"/>
          <p:cNvGraphicFramePr/>
          <p:nvPr/>
        </p:nvGraphicFramePr>
        <p:xfrm>
          <a:off x="695325" y="866776"/>
          <a:ext cx="7533618" cy="52348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8 CuadroTexto"/>
          <p:cNvSpPr txBox="1"/>
          <p:nvPr/>
        </p:nvSpPr>
        <p:spPr>
          <a:xfrm>
            <a:off x="2915816" y="1628800"/>
            <a:ext cx="5256584" cy="3785652"/>
          </a:xfrm>
          <a:prstGeom prst="rect">
            <a:avLst/>
          </a:prstGeom>
          <a:noFill/>
        </p:spPr>
        <p:txBody>
          <a:bodyPr wrap="square" rtlCol="0">
            <a:spAutoFit/>
          </a:bodyPr>
          <a:lstStyle/>
          <a:p>
            <a:pPr lvl="0" algn="just"/>
            <a:r>
              <a:rPr lang="es-MX" sz="2400" b="1" dirty="0" smtClean="0"/>
              <a:t>Artículo 768. </a:t>
            </a:r>
            <a:r>
              <a:rPr lang="es-MX" sz="2400" dirty="0" smtClean="0"/>
              <a:t>Los bienes de uso común son inalienables e imprescriptibles. Pueden aprovecharse de ellos todos los habitantes, con las restricciones establecidas por la ley; pero para aprovechamientos especiales se necesita concesión otorgada con los requisitos que prevengan las leyes respectivas, etc.</a:t>
            </a:r>
            <a:endParaRPr lang="es-MX" sz="2400" dirty="0"/>
          </a:p>
        </p:txBody>
      </p:sp>
      <p:sp>
        <p:nvSpPr>
          <p:cNvPr id="6" name="5 Rectángulo redondeado"/>
          <p:cNvSpPr/>
          <p:nvPr/>
        </p:nvSpPr>
        <p:spPr>
          <a:xfrm>
            <a:off x="2643174" y="71984"/>
            <a:ext cx="6500858" cy="692720"/>
          </a:xfrm>
          <a:prstGeom prst="roundRect">
            <a:avLst/>
          </a:prstGeom>
          <a:ln>
            <a:noFill/>
          </a:ln>
          <a:effectLst>
            <a:reflection blurRad="6350" stA="52000" endA="300" endPos="35000" dir="5400000" sy="-100000" algn="bl" rotWithShape="0"/>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dirty="0"/>
          </a:p>
        </p:txBody>
      </p:sp>
      <p:sp>
        <p:nvSpPr>
          <p:cNvPr id="8" name="7 CuadroTexto"/>
          <p:cNvSpPr txBox="1">
            <a:spLocks noChangeArrowheads="1"/>
          </p:cNvSpPr>
          <p:nvPr/>
        </p:nvSpPr>
        <p:spPr bwMode="auto">
          <a:xfrm>
            <a:off x="2714612" y="260648"/>
            <a:ext cx="6429420" cy="400110"/>
          </a:xfrm>
          <a:prstGeom prst="rect">
            <a:avLst/>
          </a:prstGeom>
          <a:noFill/>
          <a:ln w="9525">
            <a:noFill/>
            <a:miter lim="800000"/>
            <a:headEnd/>
            <a:tailEnd/>
          </a:ln>
        </p:spPr>
        <p:txBody>
          <a:bodyPr wrap="square">
            <a:spAutoFit/>
          </a:bodyPr>
          <a:lstStyle/>
          <a:p>
            <a:pPr algn="ctr"/>
            <a:r>
              <a:rPr lang="es-MX" sz="2000" b="1" dirty="0" smtClean="0">
                <a:solidFill>
                  <a:schemeClr val="bg1"/>
                </a:solidFill>
              </a:rPr>
              <a:t>CLASIFICACIÓN DE BIENES INMUEBLES</a:t>
            </a:r>
            <a:endParaRPr lang="es-MX" sz="2000" dirty="0">
              <a:solidFill>
                <a:schemeClr val="bg1"/>
              </a:solidFill>
            </a:endParaRPr>
          </a:p>
        </p:txBody>
      </p:sp>
    </p:spTree>
  </p:cSld>
  <p:clrMapOvr>
    <a:masterClrMapping/>
  </p:clrMapOvr>
  <p:transition>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95536" y="893033"/>
            <a:ext cx="8568952" cy="5632311"/>
          </a:xfrm>
          <a:prstGeom prst="rect">
            <a:avLst/>
          </a:prstGeom>
        </p:spPr>
        <p:txBody>
          <a:bodyPr wrap="square">
            <a:spAutoFit/>
          </a:bodyPr>
          <a:lstStyle/>
          <a:p>
            <a:r>
              <a:rPr lang="es-MX" dirty="0" smtClean="0"/>
              <a:t>ARTÍCULO 7.- Son bienes de uso común: </a:t>
            </a:r>
          </a:p>
          <a:p>
            <a:endParaRPr lang="es-MX" dirty="0" smtClean="0"/>
          </a:p>
          <a:p>
            <a:endParaRPr lang="es-MX" dirty="0" smtClean="0"/>
          </a:p>
          <a:p>
            <a:r>
              <a:rPr lang="es-MX" dirty="0" smtClean="0"/>
              <a:t>I.- El espacio aéreo</a:t>
            </a:r>
          </a:p>
          <a:p>
            <a:r>
              <a:rPr lang="es-MX" dirty="0" smtClean="0"/>
              <a:t>II.- Las aguas marinas interiores, conforme a la Ley Federal del Mar; </a:t>
            </a:r>
          </a:p>
          <a:p>
            <a:r>
              <a:rPr lang="es-MX" dirty="0" smtClean="0"/>
              <a:t>III.- El mar territorial en la anchura que fije la Ley Federal del Mar; </a:t>
            </a:r>
          </a:p>
          <a:p>
            <a:r>
              <a:rPr lang="es-MX" dirty="0" smtClean="0"/>
              <a:t>IV.- Las playas marítimas, </a:t>
            </a:r>
          </a:p>
          <a:p>
            <a:r>
              <a:rPr lang="es-MX" dirty="0" smtClean="0"/>
              <a:t>V.- La zona federal marítimo terrestre; </a:t>
            </a:r>
          </a:p>
          <a:p>
            <a:r>
              <a:rPr lang="es-MX" dirty="0" smtClean="0"/>
              <a:t>VI.- Los puertos, bahías, radas y ensenadas; </a:t>
            </a:r>
          </a:p>
          <a:p>
            <a:r>
              <a:rPr lang="es-MX" dirty="0" smtClean="0"/>
              <a:t>VII.- Los diques, muelles, escolleras, malecones y demás obras de los puertos, cuando sean de uso público; </a:t>
            </a:r>
          </a:p>
          <a:p>
            <a:r>
              <a:rPr lang="es-MX" dirty="0" smtClean="0"/>
              <a:t>VIII.- Los cauces de las corrientes y los vasos de los lagos, lagunas y esteros de propiedad nacional; </a:t>
            </a:r>
          </a:p>
          <a:p>
            <a:r>
              <a:rPr lang="es-MX" dirty="0" smtClean="0"/>
              <a:t>IX.- Las riberas y zonas federales de las corrientes; </a:t>
            </a:r>
          </a:p>
          <a:p>
            <a:r>
              <a:rPr lang="es-MX" dirty="0" smtClean="0"/>
              <a:t>X.- Las presas, diques y sus vasos, canales, bordos y zanjas, </a:t>
            </a:r>
          </a:p>
          <a:p>
            <a:r>
              <a:rPr lang="es-MX" dirty="0" smtClean="0"/>
              <a:t>XI.- Los caminos, carreteras, puentes y vías férreas que constituyen vías generales de comunicación</a:t>
            </a:r>
          </a:p>
          <a:p>
            <a:r>
              <a:rPr lang="es-MX" dirty="0" smtClean="0"/>
              <a:t>XII.- Los inmuebles considerados como monumentos arqueológicos conforme a la ley de la materia; </a:t>
            </a:r>
          </a:p>
          <a:p>
            <a:r>
              <a:rPr lang="es-MX" dirty="0" smtClean="0"/>
              <a:t>XIII.- Las plazas, paseos y parques públicos</a:t>
            </a:r>
          </a:p>
        </p:txBody>
      </p:sp>
      <p:sp>
        <p:nvSpPr>
          <p:cNvPr id="4" name="3 Rectángulo redondeado"/>
          <p:cNvSpPr/>
          <p:nvPr/>
        </p:nvSpPr>
        <p:spPr>
          <a:xfrm>
            <a:off x="2643174" y="71984"/>
            <a:ext cx="6500858" cy="692720"/>
          </a:xfrm>
          <a:prstGeom prst="roundRect">
            <a:avLst/>
          </a:prstGeom>
          <a:ln>
            <a:noFill/>
          </a:ln>
          <a:effectLst>
            <a:reflection blurRad="6350" stA="52000" endA="300" endPos="35000" dir="5400000" sy="-100000" algn="bl" rotWithShape="0"/>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dirty="0"/>
          </a:p>
        </p:txBody>
      </p:sp>
      <p:sp>
        <p:nvSpPr>
          <p:cNvPr id="3" name="2 Rectángulo"/>
          <p:cNvSpPr/>
          <p:nvPr/>
        </p:nvSpPr>
        <p:spPr>
          <a:xfrm>
            <a:off x="3275856" y="260648"/>
            <a:ext cx="5292080" cy="369332"/>
          </a:xfrm>
          <a:prstGeom prst="rect">
            <a:avLst/>
          </a:prstGeom>
        </p:spPr>
        <p:txBody>
          <a:bodyPr wrap="square">
            <a:spAutoFit/>
          </a:bodyPr>
          <a:lstStyle/>
          <a:p>
            <a:r>
              <a:rPr lang="es-MX" b="1" dirty="0" smtClean="0">
                <a:solidFill>
                  <a:schemeClr val="bg1"/>
                </a:solidFill>
              </a:rPr>
              <a:t>LEY GENERAL DE BIENES NACIONALES </a:t>
            </a:r>
            <a:endParaRPr lang="es-MX" dirty="0">
              <a:solidFill>
                <a:schemeClr val="bg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Diagrama"/>
          <p:cNvGraphicFramePr/>
          <p:nvPr/>
        </p:nvGraphicFramePr>
        <p:xfrm>
          <a:off x="695325" y="866776"/>
          <a:ext cx="7533618" cy="52348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8 CuadroTexto"/>
          <p:cNvSpPr txBox="1"/>
          <p:nvPr/>
        </p:nvSpPr>
        <p:spPr>
          <a:xfrm>
            <a:off x="2843808" y="1628800"/>
            <a:ext cx="5153025" cy="3416320"/>
          </a:xfrm>
          <a:prstGeom prst="rect">
            <a:avLst/>
          </a:prstGeom>
          <a:noFill/>
        </p:spPr>
        <p:txBody>
          <a:bodyPr wrap="square" rtlCol="0">
            <a:spAutoFit/>
          </a:bodyPr>
          <a:lstStyle/>
          <a:p>
            <a:pPr algn="just"/>
            <a:r>
              <a:rPr lang="es-MX" sz="2400" b="1" dirty="0" smtClean="0"/>
              <a:t>Artículo 770. </a:t>
            </a:r>
            <a:r>
              <a:rPr lang="es-MX" sz="2400" dirty="0" smtClean="0"/>
              <a:t>Los bienes destinados a un servicio público y los bienes propios, pertenecen en pleno dominio a la Federación, a los Estados o a los Municipios; pero los primeros son inalienables e imprescriptibles, mientras no se les desafecte del servicio público a que se hallen destinados.</a:t>
            </a:r>
          </a:p>
        </p:txBody>
      </p:sp>
      <p:sp>
        <p:nvSpPr>
          <p:cNvPr id="6" name="5 Rectángulo redondeado"/>
          <p:cNvSpPr/>
          <p:nvPr/>
        </p:nvSpPr>
        <p:spPr>
          <a:xfrm>
            <a:off x="2643174" y="44624"/>
            <a:ext cx="6500858" cy="692720"/>
          </a:xfrm>
          <a:prstGeom prst="roundRect">
            <a:avLst/>
          </a:prstGeom>
          <a:ln>
            <a:noFill/>
          </a:ln>
          <a:effectLst>
            <a:reflection blurRad="6350" stA="52000" endA="300" endPos="35000" dir="5400000" sy="-100000" algn="bl" rotWithShape="0"/>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dirty="0"/>
          </a:p>
        </p:txBody>
      </p:sp>
      <p:sp>
        <p:nvSpPr>
          <p:cNvPr id="8" name="7 CuadroTexto"/>
          <p:cNvSpPr txBox="1">
            <a:spLocks noChangeArrowheads="1"/>
          </p:cNvSpPr>
          <p:nvPr/>
        </p:nvSpPr>
        <p:spPr bwMode="auto">
          <a:xfrm>
            <a:off x="2714612" y="233288"/>
            <a:ext cx="6429420" cy="400110"/>
          </a:xfrm>
          <a:prstGeom prst="rect">
            <a:avLst/>
          </a:prstGeom>
          <a:noFill/>
          <a:ln w="9525">
            <a:noFill/>
            <a:miter lim="800000"/>
            <a:headEnd/>
            <a:tailEnd/>
          </a:ln>
        </p:spPr>
        <p:txBody>
          <a:bodyPr wrap="square">
            <a:spAutoFit/>
          </a:bodyPr>
          <a:lstStyle/>
          <a:p>
            <a:pPr algn="ctr"/>
            <a:r>
              <a:rPr lang="es-MX" sz="2000" b="1" dirty="0" smtClean="0">
                <a:solidFill>
                  <a:schemeClr val="bg1"/>
                </a:solidFill>
              </a:rPr>
              <a:t>CLASIFICACIÓN DE BIENES INMUEBLES</a:t>
            </a:r>
            <a:endParaRPr lang="es-MX" sz="2000" dirty="0">
              <a:solidFill>
                <a:schemeClr val="bg1"/>
              </a:solidFill>
            </a:endParaRPr>
          </a:p>
        </p:txBody>
      </p:sp>
    </p:spTree>
  </p:cSld>
  <p:clrMapOvr>
    <a:masterClrMapping/>
  </p:clrMapOvr>
  <p:transition>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Diagrama"/>
          <p:cNvGraphicFramePr/>
          <p:nvPr/>
        </p:nvGraphicFramePr>
        <p:xfrm>
          <a:off x="683568" y="1052736"/>
          <a:ext cx="7848871" cy="51125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13 Rectángulo redondeado"/>
          <p:cNvSpPr/>
          <p:nvPr/>
        </p:nvSpPr>
        <p:spPr>
          <a:xfrm>
            <a:off x="2571736" y="-24"/>
            <a:ext cx="6500858" cy="857256"/>
          </a:xfrm>
          <a:prstGeom prst="roundRect">
            <a:avLst/>
          </a:prstGeom>
          <a:ln>
            <a:noFill/>
          </a:ln>
          <a:effectLst>
            <a:outerShdw blurRad="44450" dist="27940" dir="5400000" algn="ctr">
              <a:srgbClr val="000000">
                <a:alpha val="32000"/>
              </a:srgbClr>
            </a:outerShdw>
            <a:reflection blurRad="6350" stA="52000" endA="300" endPos="35000" dir="5400000" sy="-100000" algn="bl" rotWithShape="0"/>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5" name="14 CuadroTexto"/>
          <p:cNvSpPr txBox="1"/>
          <p:nvPr/>
        </p:nvSpPr>
        <p:spPr>
          <a:xfrm>
            <a:off x="2699792" y="44624"/>
            <a:ext cx="6192688" cy="830997"/>
          </a:xfrm>
          <a:prstGeom prst="rect">
            <a:avLst/>
          </a:prstGeom>
          <a:noFill/>
        </p:spPr>
        <p:txBody>
          <a:bodyPr wrap="square" rtlCol="0">
            <a:spAutoFit/>
          </a:bodyPr>
          <a:lstStyle/>
          <a:p>
            <a:pPr algn="ctr"/>
            <a:r>
              <a:rPr lang="es-MX" sz="2400" b="1" dirty="0" smtClean="0">
                <a:solidFill>
                  <a:schemeClr val="bg1"/>
                </a:solidFill>
              </a:rPr>
              <a:t>LEY GENERAL DE CONTABILIDAD GUBERNAMENTAL (COMO REGISTRAR)</a:t>
            </a:r>
            <a:endParaRPr lang="es-MX" sz="2400" b="1" dirty="0">
              <a:solidFill>
                <a:schemeClr val="bg1"/>
              </a:solidFill>
            </a:endParaRPr>
          </a:p>
        </p:txBody>
      </p:sp>
      <p:sp>
        <p:nvSpPr>
          <p:cNvPr id="7" name="6 CuadroTexto"/>
          <p:cNvSpPr txBox="1"/>
          <p:nvPr/>
        </p:nvSpPr>
        <p:spPr>
          <a:xfrm>
            <a:off x="755576" y="1052736"/>
            <a:ext cx="7776864" cy="1015663"/>
          </a:xfrm>
          <a:prstGeom prst="rect">
            <a:avLst/>
          </a:prstGeom>
          <a:noFill/>
        </p:spPr>
        <p:txBody>
          <a:bodyPr wrap="square" rtlCol="0">
            <a:spAutoFit/>
          </a:bodyPr>
          <a:lstStyle/>
          <a:p>
            <a:pPr algn="just"/>
            <a:endParaRPr lang="es-MX" sz="2000" dirty="0" smtClean="0"/>
          </a:p>
          <a:p>
            <a:pPr algn="just"/>
            <a:endParaRPr lang="es-MX" sz="2000" dirty="0" smtClean="0"/>
          </a:p>
          <a:p>
            <a:pPr algn="just"/>
            <a:endParaRPr lang="es-MX" sz="2000" dirty="0"/>
          </a:p>
        </p:txBody>
      </p:sp>
      <p:sp>
        <p:nvSpPr>
          <p:cNvPr id="9" name="8 CuadroTexto"/>
          <p:cNvSpPr txBox="1"/>
          <p:nvPr/>
        </p:nvSpPr>
        <p:spPr>
          <a:xfrm>
            <a:off x="611560" y="2348880"/>
            <a:ext cx="8208912" cy="1877437"/>
          </a:xfrm>
          <a:prstGeom prst="rect">
            <a:avLst/>
          </a:prstGeom>
          <a:noFill/>
        </p:spPr>
        <p:txBody>
          <a:bodyPr wrap="square" rtlCol="0">
            <a:spAutoFit/>
          </a:bodyPr>
          <a:lstStyle/>
          <a:p>
            <a:pPr algn="just"/>
            <a:r>
              <a:rPr lang="es-MX" sz="2800" b="1" dirty="0" smtClean="0"/>
              <a:t>Artículo 29.-</a:t>
            </a:r>
            <a:r>
              <a:rPr lang="es-MX" sz="2800" dirty="0" smtClean="0"/>
              <a:t> Las obras en proceso deberán registrarse, invariablemente, en una cuenta contable específica del </a:t>
            </a:r>
            <a:r>
              <a:rPr lang="es-MX" sz="3200" dirty="0" smtClean="0"/>
              <a:t>activo</a:t>
            </a:r>
            <a:r>
              <a:rPr lang="es-MX" sz="2800" dirty="0" smtClean="0"/>
              <a:t>, la cual reflejará su grado de avance en forma objetiva y comprobable</a:t>
            </a:r>
            <a:endParaRPr lang="es-MX"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redondeado"/>
          <p:cNvSpPr/>
          <p:nvPr/>
        </p:nvSpPr>
        <p:spPr>
          <a:xfrm>
            <a:off x="611560" y="116632"/>
            <a:ext cx="6176728" cy="764728"/>
          </a:xfrm>
          <a:prstGeom prst="roundRect">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endParaRPr lang="es-MX" b="1" dirty="0"/>
          </a:p>
        </p:txBody>
      </p:sp>
      <p:sp>
        <p:nvSpPr>
          <p:cNvPr id="6" name="5 CuadroTexto"/>
          <p:cNvSpPr txBox="1"/>
          <p:nvPr/>
        </p:nvSpPr>
        <p:spPr>
          <a:xfrm>
            <a:off x="2195736" y="188640"/>
            <a:ext cx="3143272" cy="584775"/>
          </a:xfrm>
          <a:prstGeom prst="rect">
            <a:avLst/>
          </a:prstGeom>
          <a:noFill/>
        </p:spPr>
        <p:txBody>
          <a:bodyPr wrap="square" rtlCol="0">
            <a:spAutoFit/>
          </a:bodyPr>
          <a:lstStyle/>
          <a:p>
            <a:pPr algn="ctr"/>
            <a:r>
              <a:rPr lang="es-MX" sz="3200" b="1" dirty="0" smtClean="0">
                <a:solidFill>
                  <a:schemeClr val="bg1"/>
                </a:solidFill>
              </a:rPr>
              <a:t>CONTENIDO</a:t>
            </a:r>
            <a:endParaRPr lang="es-MX" sz="3200" b="1" dirty="0">
              <a:solidFill>
                <a:schemeClr val="bg1"/>
              </a:solidFill>
            </a:endParaRPr>
          </a:p>
        </p:txBody>
      </p:sp>
      <p:sp>
        <p:nvSpPr>
          <p:cNvPr id="8" name="7 CuadroTexto"/>
          <p:cNvSpPr txBox="1"/>
          <p:nvPr/>
        </p:nvSpPr>
        <p:spPr>
          <a:xfrm>
            <a:off x="827584" y="1055633"/>
            <a:ext cx="7920880" cy="4893647"/>
          </a:xfrm>
          <a:prstGeom prst="rect">
            <a:avLst/>
          </a:prstGeom>
          <a:noFill/>
        </p:spPr>
        <p:txBody>
          <a:bodyPr wrap="square" rtlCol="0">
            <a:spAutoFit/>
          </a:bodyPr>
          <a:lstStyle/>
          <a:p>
            <a:pPr>
              <a:buBlip>
                <a:blip r:embed="rId2"/>
              </a:buBlip>
            </a:pPr>
            <a:r>
              <a:rPr lang="es-MX" sz="2400" dirty="0" smtClean="0">
                <a:latin typeface="Cambria" pitchFamily="18" charset="0"/>
              </a:rPr>
              <a:t> Objetivos</a:t>
            </a:r>
          </a:p>
          <a:p>
            <a:pPr>
              <a:buBlip>
                <a:blip r:embed="rId2"/>
              </a:buBlip>
            </a:pPr>
            <a:endParaRPr lang="es-MX" sz="2400" dirty="0" smtClean="0">
              <a:latin typeface="Cambria" pitchFamily="18" charset="0"/>
            </a:endParaRPr>
          </a:p>
          <a:p>
            <a:pPr marL="266700" indent="-266700">
              <a:buBlip>
                <a:blip r:embed="rId2"/>
              </a:buBlip>
            </a:pPr>
            <a:r>
              <a:rPr lang="es-MX" sz="2400" dirty="0" smtClean="0">
                <a:latin typeface="Cambria" pitchFamily="18" charset="0"/>
              </a:rPr>
              <a:t>Normas y Lineamientos para el Registro</a:t>
            </a:r>
          </a:p>
          <a:p>
            <a:pPr>
              <a:buBlip>
                <a:blip r:embed="rId2"/>
              </a:buBlip>
            </a:pPr>
            <a:endParaRPr lang="es-MX" sz="2400" dirty="0" smtClean="0">
              <a:latin typeface="Cambria" pitchFamily="18" charset="0"/>
            </a:endParaRPr>
          </a:p>
          <a:p>
            <a:pPr marL="266700" indent="-266700">
              <a:buBlip>
                <a:blip r:embed="rId2"/>
              </a:buBlip>
            </a:pPr>
            <a:r>
              <a:rPr lang="es-MX" sz="2400" dirty="0" smtClean="0">
                <a:latin typeface="Cambria" pitchFamily="18" charset="0"/>
              </a:rPr>
              <a:t>Obras por Administración y Obras Contratadas</a:t>
            </a:r>
          </a:p>
          <a:p>
            <a:pPr>
              <a:buBlip>
                <a:blip r:embed="rId2"/>
              </a:buBlip>
            </a:pPr>
            <a:endParaRPr lang="es-MX" sz="2400" dirty="0" smtClean="0">
              <a:latin typeface="Cambria" pitchFamily="18" charset="0"/>
            </a:endParaRPr>
          </a:p>
          <a:p>
            <a:pPr marL="266700" indent="-266700">
              <a:buBlip>
                <a:blip r:embed="rId2"/>
              </a:buBlip>
            </a:pPr>
            <a:r>
              <a:rPr lang="es-MX" sz="2400" dirty="0" smtClean="0">
                <a:latin typeface="Cambria" pitchFamily="18" charset="0"/>
              </a:rPr>
              <a:t>Obra de Infraestructura</a:t>
            </a:r>
          </a:p>
          <a:p>
            <a:pPr>
              <a:buBlip>
                <a:blip r:embed="rId2"/>
              </a:buBlip>
            </a:pPr>
            <a:endParaRPr lang="es-MX" sz="2400" dirty="0" smtClean="0">
              <a:latin typeface="Cambria" pitchFamily="18" charset="0"/>
            </a:endParaRPr>
          </a:p>
          <a:p>
            <a:pPr>
              <a:buBlip>
                <a:blip r:embed="rId2"/>
              </a:buBlip>
            </a:pPr>
            <a:r>
              <a:rPr lang="es-MX" sz="2400" dirty="0" smtClean="0">
                <a:latin typeface="Cambria" pitchFamily="18" charset="0"/>
              </a:rPr>
              <a:t> El Gasto en la Obra Pública</a:t>
            </a:r>
          </a:p>
          <a:p>
            <a:pPr>
              <a:buBlip>
                <a:blip r:embed="rId2"/>
              </a:buBlip>
            </a:pPr>
            <a:endParaRPr lang="es-MX" sz="2400" dirty="0" smtClean="0">
              <a:latin typeface="Cambria" pitchFamily="18" charset="0"/>
            </a:endParaRPr>
          </a:p>
          <a:p>
            <a:pPr>
              <a:buBlip>
                <a:blip r:embed="rId2"/>
              </a:buBlip>
            </a:pPr>
            <a:r>
              <a:rPr lang="es-MX" sz="2400" dirty="0" smtClean="0">
                <a:latin typeface="Cambria" pitchFamily="18" charset="0"/>
              </a:rPr>
              <a:t> Momentos Contables</a:t>
            </a:r>
          </a:p>
          <a:p>
            <a:pPr>
              <a:buBlip>
                <a:blip r:embed="rId2"/>
              </a:buBlip>
            </a:pPr>
            <a:endParaRPr lang="es-MX" sz="2400" dirty="0" smtClean="0">
              <a:latin typeface="Cambria" pitchFamily="18" charset="0"/>
            </a:endParaRPr>
          </a:p>
          <a:p>
            <a:pPr>
              <a:buBlip>
                <a:blip r:embed="rId2"/>
              </a:buBlip>
            </a:pPr>
            <a:r>
              <a:rPr lang="es-MX" sz="2400" dirty="0" smtClean="0">
                <a:latin typeface="Cambria" pitchFamily="18" charset="0"/>
              </a:rPr>
              <a:t>Ejercicios Prácticos </a:t>
            </a:r>
            <a:endParaRPr lang="es-MX" sz="2400" dirty="0">
              <a:latin typeface="Cambria"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redondeado"/>
          <p:cNvSpPr/>
          <p:nvPr/>
        </p:nvSpPr>
        <p:spPr>
          <a:xfrm>
            <a:off x="2643174" y="-24"/>
            <a:ext cx="6500858" cy="571504"/>
          </a:xfrm>
          <a:prstGeom prst="roundRect">
            <a:avLst/>
          </a:prstGeom>
          <a:ln>
            <a:noFill/>
          </a:ln>
          <a:effectLst>
            <a:reflection blurRad="6350" stA="52000" endA="300" endPos="35000" dir="5400000" sy="-100000" algn="bl" rotWithShape="0"/>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dirty="0"/>
          </a:p>
        </p:txBody>
      </p:sp>
      <p:sp>
        <p:nvSpPr>
          <p:cNvPr id="14340" name="7 CuadroTexto"/>
          <p:cNvSpPr txBox="1">
            <a:spLocks noChangeArrowheads="1"/>
          </p:cNvSpPr>
          <p:nvPr/>
        </p:nvSpPr>
        <p:spPr bwMode="auto">
          <a:xfrm>
            <a:off x="2714612" y="71414"/>
            <a:ext cx="6429420" cy="461665"/>
          </a:xfrm>
          <a:prstGeom prst="rect">
            <a:avLst/>
          </a:prstGeom>
          <a:noFill/>
          <a:ln w="9525">
            <a:noFill/>
            <a:miter lim="800000"/>
            <a:headEnd/>
            <a:tailEnd/>
          </a:ln>
        </p:spPr>
        <p:txBody>
          <a:bodyPr wrap="square">
            <a:spAutoFit/>
          </a:bodyPr>
          <a:lstStyle/>
          <a:p>
            <a:pPr algn="ctr"/>
            <a:r>
              <a:rPr lang="es-ES" sz="2400" b="1" dirty="0" smtClean="0">
                <a:solidFill>
                  <a:schemeClr val="bg1"/>
                </a:solidFill>
                <a:cs typeface="Arial" pitchFamily="34" charset="0"/>
              </a:rPr>
              <a:t> PLAN DE CUENTAS</a:t>
            </a:r>
            <a:endParaRPr lang="es-MX" sz="2400" dirty="0">
              <a:solidFill>
                <a:schemeClr val="bg1"/>
              </a:solidFill>
              <a:cs typeface="Arial" pitchFamily="34" charset="0"/>
            </a:endParaRPr>
          </a:p>
        </p:txBody>
      </p:sp>
      <p:sp>
        <p:nvSpPr>
          <p:cNvPr id="7" name="6 CuadroTexto"/>
          <p:cNvSpPr txBox="1"/>
          <p:nvPr/>
        </p:nvSpPr>
        <p:spPr>
          <a:xfrm>
            <a:off x="755576" y="913139"/>
            <a:ext cx="7920880" cy="1015663"/>
          </a:xfrm>
          <a:prstGeom prst="rect">
            <a:avLst/>
          </a:prstGeom>
          <a:noFill/>
        </p:spPr>
        <p:txBody>
          <a:bodyPr wrap="square" rtlCol="0">
            <a:spAutoFit/>
          </a:bodyPr>
          <a:lstStyle/>
          <a:p>
            <a:pPr algn="just"/>
            <a:r>
              <a:rPr lang="es-MX" sz="2000" dirty="0" smtClean="0">
                <a:cs typeface="Arial" pitchFamily="34" charset="0"/>
              </a:rPr>
              <a:t>Comprende la numeración de cuentas ordenadas sistemáticamente e identificadas con nombres para distinguir un tipo de partida de otras, para los fines del registro contable de las transacciones.</a:t>
            </a:r>
            <a:endParaRPr lang="es-MX" sz="2000" dirty="0">
              <a:cs typeface="Arial" pitchFamily="34" charset="0"/>
            </a:endParaRPr>
          </a:p>
        </p:txBody>
      </p:sp>
      <p:graphicFrame>
        <p:nvGraphicFramePr>
          <p:cNvPr id="8" name="7 Diagrama"/>
          <p:cNvGraphicFramePr/>
          <p:nvPr/>
        </p:nvGraphicFramePr>
        <p:xfrm>
          <a:off x="3095817" y="2611446"/>
          <a:ext cx="5619768" cy="41751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8 Pentágono"/>
          <p:cNvSpPr/>
          <p:nvPr/>
        </p:nvSpPr>
        <p:spPr>
          <a:xfrm>
            <a:off x="2218338" y="3274445"/>
            <a:ext cx="914400" cy="1241425"/>
          </a:xfrm>
          <a:prstGeom prst="homePlat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sz="2000" dirty="0">
              <a:solidFill>
                <a:schemeClr val="tx1"/>
              </a:solidFill>
            </a:endParaRPr>
          </a:p>
        </p:txBody>
      </p:sp>
      <p:sp>
        <p:nvSpPr>
          <p:cNvPr id="10" name="9 Elipse"/>
          <p:cNvSpPr/>
          <p:nvPr/>
        </p:nvSpPr>
        <p:spPr>
          <a:xfrm>
            <a:off x="383161" y="3131039"/>
            <a:ext cx="2515881" cy="1465120"/>
          </a:xfrm>
          <a:prstGeom prst="ellipse">
            <a:avLst/>
          </a:prstGeom>
          <a:solidFill>
            <a:schemeClr val="accent2">
              <a:lumMod val="60000"/>
              <a:lumOff val="40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ES" sz="2000" b="1" dirty="0">
                <a:solidFill>
                  <a:srgbClr val="660066"/>
                </a:solidFill>
              </a:rPr>
              <a:t>PRIMER AGREGADO:</a:t>
            </a:r>
            <a:endParaRPr lang="es-ES_tradnl" sz="2000" dirty="0">
              <a:solidFill>
                <a:srgbClr val="660066"/>
              </a:solidFill>
            </a:endParaRPr>
          </a:p>
        </p:txBody>
      </p:sp>
      <p:sp>
        <p:nvSpPr>
          <p:cNvPr id="11" name="10 Pentágono"/>
          <p:cNvSpPr/>
          <p:nvPr/>
        </p:nvSpPr>
        <p:spPr>
          <a:xfrm>
            <a:off x="2159600" y="5017520"/>
            <a:ext cx="896938" cy="1128712"/>
          </a:xfrm>
          <a:prstGeom prst="homePlat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sz="2000" dirty="0">
              <a:solidFill>
                <a:schemeClr val="tx1"/>
              </a:solidFill>
            </a:endParaRPr>
          </a:p>
        </p:txBody>
      </p:sp>
      <p:sp>
        <p:nvSpPr>
          <p:cNvPr id="12" name="11 Elipse"/>
          <p:cNvSpPr/>
          <p:nvPr/>
        </p:nvSpPr>
        <p:spPr>
          <a:xfrm>
            <a:off x="357158" y="4874311"/>
            <a:ext cx="2466470" cy="1461815"/>
          </a:xfrm>
          <a:prstGeom prst="ellipse">
            <a:avLst/>
          </a:prstGeom>
          <a:solidFill>
            <a:schemeClr val="accent2">
              <a:lumMod val="60000"/>
              <a:lumOff val="40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ES" sz="2000" b="1" dirty="0">
                <a:solidFill>
                  <a:schemeClr val="accent4">
                    <a:lumMod val="50000"/>
                  </a:schemeClr>
                </a:solidFill>
              </a:rPr>
              <a:t>SEGUNDO AGREGADO:</a:t>
            </a:r>
            <a:endParaRPr lang="es-ES_tradnl" sz="2000" dirty="0">
              <a:solidFill>
                <a:schemeClr val="accent4">
                  <a:lumMod val="50000"/>
                </a:schemeClr>
              </a:solidFill>
            </a:endParaRPr>
          </a:p>
        </p:txBody>
      </p:sp>
      <p:sp>
        <p:nvSpPr>
          <p:cNvPr id="13" name="12 Rectángulo"/>
          <p:cNvSpPr/>
          <p:nvPr/>
        </p:nvSpPr>
        <p:spPr>
          <a:xfrm>
            <a:off x="3429024" y="2221048"/>
            <a:ext cx="5429256" cy="707886"/>
          </a:xfrm>
          <a:prstGeom prst="rect">
            <a:avLst/>
          </a:prstGeom>
        </p:spPr>
        <p:txBody>
          <a:bodyPr wrap="square">
            <a:spAutoFit/>
          </a:bodyPr>
          <a:lstStyle/>
          <a:p>
            <a:pPr algn="ctr"/>
            <a:r>
              <a:rPr lang="es-MX" sz="2000" b="1" dirty="0" smtClean="0">
                <a:latin typeface="Lucida Sans Unicode" pitchFamily="34" charset="0"/>
              </a:rPr>
              <a:t>Elementos de la Base de Codificación (Niveles de agregación)</a:t>
            </a:r>
            <a:endParaRPr lang="es-ES_tradnl" sz="2000" b="1" dirty="0">
              <a:latin typeface="Lucida Sans Unicode"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35 Elipse"/>
          <p:cNvSpPr/>
          <p:nvPr/>
        </p:nvSpPr>
        <p:spPr>
          <a:xfrm>
            <a:off x="-142908" y="1071546"/>
            <a:ext cx="6215106" cy="4286280"/>
          </a:xfrm>
          <a:prstGeom prst="ellipse">
            <a:avLst/>
          </a:prstGeom>
          <a:solidFill>
            <a:schemeClr val="accent4">
              <a:lumMod val="60000"/>
              <a:lumOff val="40000"/>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35" name="34 Elipse"/>
          <p:cNvSpPr/>
          <p:nvPr/>
        </p:nvSpPr>
        <p:spPr>
          <a:xfrm>
            <a:off x="500034" y="2643182"/>
            <a:ext cx="8429684" cy="4286280"/>
          </a:xfrm>
          <a:prstGeom prst="ellipse">
            <a:avLst/>
          </a:prstGeom>
          <a:solidFill>
            <a:schemeClr val="accent4">
              <a:lumMod val="60000"/>
              <a:lumOff val="40000"/>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pic>
        <p:nvPicPr>
          <p:cNvPr id="6" name="Picture 6"/>
          <p:cNvPicPr>
            <a:picLocks noChangeAspect="1" noChangeArrowheads="1"/>
          </p:cNvPicPr>
          <p:nvPr/>
        </p:nvPicPr>
        <p:blipFill>
          <a:blip r:embed="rId2" cstate="print"/>
          <a:srcRect/>
          <a:stretch>
            <a:fillRect/>
          </a:stretch>
        </p:blipFill>
        <p:spPr bwMode="auto">
          <a:xfrm>
            <a:off x="0" y="0"/>
            <a:ext cx="2495550" cy="990600"/>
          </a:xfrm>
          <a:prstGeom prst="rect">
            <a:avLst/>
          </a:prstGeom>
          <a:noFill/>
          <a:ln w="9525">
            <a:noFill/>
            <a:miter lim="800000"/>
            <a:headEnd/>
            <a:tailEnd/>
          </a:ln>
          <a:effectLst>
            <a:softEdge rad="127000"/>
          </a:effectLst>
        </p:spPr>
      </p:pic>
      <p:sp>
        <p:nvSpPr>
          <p:cNvPr id="20" name="19 Elipse"/>
          <p:cNvSpPr/>
          <p:nvPr/>
        </p:nvSpPr>
        <p:spPr>
          <a:xfrm>
            <a:off x="928662" y="2372019"/>
            <a:ext cx="5929353" cy="342601"/>
          </a:xfrm>
          <a:prstGeom prst="ellipse">
            <a:avLst/>
          </a:prstGeom>
          <a:solidFill>
            <a:srgbClr val="7030A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dirty="0">
              <a:solidFill>
                <a:schemeClr val="bg1"/>
              </a:solidFill>
            </a:endParaRPr>
          </a:p>
        </p:txBody>
      </p:sp>
      <p:sp>
        <p:nvSpPr>
          <p:cNvPr id="21" name="20 Elipse"/>
          <p:cNvSpPr/>
          <p:nvPr/>
        </p:nvSpPr>
        <p:spPr>
          <a:xfrm>
            <a:off x="928662" y="1928802"/>
            <a:ext cx="3500462" cy="285752"/>
          </a:xfrm>
          <a:prstGeom prst="ellipse">
            <a:avLst/>
          </a:prstGeom>
          <a:solidFill>
            <a:srgbClr val="7030A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dirty="0">
              <a:solidFill>
                <a:schemeClr val="bg1"/>
              </a:solidFill>
            </a:endParaRPr>
          </a:p>
        </p:txBody>
      </p:sp>
      <p:sp>
        <p:nvSpPr>
          <p:cNvPr id="22" name="21 Elipse"/>
          <p:cNvSpPr/>
          <p:nvPr/>
        </p:nvSpPr>
        <p:spPr>
          <a:xfrm>
            <a:off x="928663" y="1500174"/>
            <a:ext cx="2928958" cy="285752"/>
          </a:xfrm>
          <a:prstGeom prst="ellipse">
            <a:avLst/>
          </a:prstGeom>
          <a:solidFill>
            <a:srgbClr val="7030A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dirty="0">
              <a:solidFill>
                <a:schemeClr val="bg1"/>
              </a:solidFill>
            </a:endParaRPr>
          </a:p>
        </p:txBody>
      </p:sp>
      <p:sp>
        <p:nvSpPr>
          <p:cNvPr id="23" name="22 CuadroTexto"/>
          <p:cNvSpPr txBox="1"/>
          <p:nvPr/>
        </p:nvSpPr>
        <p:spPr>
          <a:xfrm>
            <a:off x="1142976" y="1357298"/>
            <a:ext cx="7572375" cy="1477328"/>
          </a:xfrm>
          <a:prstGeom prst="rect">
            <a:avLst/>
          </a:prstGeom>
          <a:noFill/>
        </p:spPr>
        <p:txBody>
          <a:bodyPr>
            <a:spAutoFit/>
          </a:bodyPr>
          <a:lstStyle/>
          <a:p>
            <a:pPr marL="457200" indent="-457200" fontAlgn="auto">
              <a:lnSpc>
                <a:spcPct val="150000"/>
              </a:lnSpc>
              <a:spcBef>
                <a:spcPts val="0"/>
              </a:spcBef>
              <a:spcAft>
                <a:spcPts val="0"/>
              </a:spcAft>
              <a:buAutoNum type="arabicPlain"/>
              <a:defRPr/>
            </a:pPr>
            <a:r>
              <a:rPr lang="es-ES" sz="2000" b="1" dirty="0" smtClean="0">
                <a:solidFill>
                  <a:schemeClr val="bg1"/>
                </a:solidFill>
                <a:cs typeface="Arial" pitchFamily="34" charset="0"/>
              </a:rPr>
              <a:t>ACTIVO</a:t>
            </a:r>
            <a:endParaRPr lang="es-ES" sz="2000" b="1" dirty="0">
              <a:solidFill>
                <a:schemeClr val="bg1"/>
              </a:solidFill>
              <a:cs typeface="Arial" pitchFamily="34" charset="0"/>
            </a:endParaRPr>
          </a:p>
          <a:p>
            <a:pPr marL="457200" indent="-457200" fontAlgn="auto">
              <a:lnSpc>
                <a:spcPct val="150000"/>
              </a:lnSpc>
              <a:spcBef>
                <a:spcPts val="0"/>
              </a:spcBef>
              <a:spcAft>
                <a:spcPts val="0"/>
              </a:spcAft>
              <a:buAutoNum type="arabicPlain" startAt="2"/>
              <a:defRPr/>
            </a:pPr>
            <a:r>
              <a:rPr lang="es-ES" sz="2000" b="1" dirty="0" smtClean="0">
                <a:solidFill>
                  <a:schemeClr val="bg1"/>
                </a:solidFill>
                <a:latin typeface="+mn-lt"/>
              </a:rPr>
              <a:t>PASIVO</a:t>
            </a:r>
            <a:endParaRPr lang="es-ES" sz="2000" b="1" dirty="0">
              <a:solidFill>
                <a:schemeClr val="bg1"/>
              </a:solidFill>
              <a:latin typeface="+mn-lt"/>
            </a:endParaRPr>
          </a:p>
          <a:p>
            <a:pPr marL="457200" indent="-457200" fontAlgn="auto">
              <a:lnSpc>
                <a:spcPct val="150000"/>
              </a:lnSpc>
              <a:spcBef>
                <a:spcPts val="0"/>
              </a:spcBef>
              <a:spcAft>
                <a:spcPts val="0"/>
              </a:spcAft>
              <a:buFontTx/>
              <a:buAutoNum type="arabicPlain" startAt="2"/>
              <a:defRPr/>
            </a:pPr>
            <a:r>
              <a:rPr lang="es-ES" sz="2000" b="1" dirty="0" smtClean="0">
                <a:solidFill>
                  <a:schemeClr val="bg1"/>
                </a:solidFill>
                <a:latin typeface="+mn-lt"/>
              </a:rPr>
              <a:t>HACIENDA </a:t>
            </a:r>
            <a:r>
              <a:rPr lang="es-ES" sz="2000" b="1" dirty="0">
                <a:solidFill>
                  <a:schemeClr val="bg1"/>
                </a:solidFill>
                <a:latin typeface="+mn-lt"/>
              </a:rPr>
              <a:t>PUBLICA/ </a:t>
            </a:r>
            <a:r>
              <a:rPr lang="es-ES" sz="2000" b="1" dirty="0" smtClean="0">
                <a:solidFill>
                  <a:schemeClr val="bg1"/>
                </a:solidFill>
                <a:latin typeface="+mn-lt"/>
              </a:rPr>
              <a:t>PATRIMONIO</a:t>
            </a:r>
            <a:r>
              <a:rPr lang="es-ES" b="1" dirty="0">
                <a:solidFill>
                  <a:schemeClr val="bg1"/>
                </a:solidFill>
                <a:latin typeface="+mn-lt"/>
              </a:rPr>
              <a:t>	</a:t>
            </a:r>
          </a:p>
        </p:txBody>
      </p:sp>
      <p:sp>
        <p:nvSpPr>
          <p:cNvPr id="25" name="24 Elipse"/>
          <p:cNvSpPr/>
          <p:nvPr/>
        </p:nvSpPr>
        <p:spPr>
          <a:xfrm>
            <a:off x="971600" y="2780928"/>
            <a:ext cx="6120680" cy="360040"/>
          </a:xfrm>
          <a:prstGeom prst="ellipse">
            <a:avLst/>
          </a:prstGeom>
          <a:solidFill>
            <a:srgbClr val="7030A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dirty="0">
              <a:solidFill>
                <a:schemeClr val="bg1"/>
              </a:solidFill>
            </a:endParaRPr>
          </a:p>
        </p:txBody>
      </p:sp>
      <p:sp>
        <p:nvSpPr>
          <p:cNvPr id="26" name="25 Elipse"/>
          <p:cNvSpPr/>
          <p:nvPr/>
        </p:nvSpPr>
        <p:spPr>
          <a:xfrm>
            <a:off x="928662" y="3214686"/>
            <a:ext cx="4786345" cy="440203"/>
          </a:xfrm>
          <a:prstGeom prst="ellipse">
            <a:avLst/>
          </a:prstGeom>
          <a:solidFill>
            <a:srgbClr val="7030A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dirty="0">
              <a:solidFill>
                <a:schemeClr val="bg1"/>
              </a:solidFill>
            </a:endParaRPr>
          </a:p>
        </p:txBody>
      </p:sp>
      <p:sp>
        <p:nvSpPr>
          <p:cNvPr id="27" name="26 CuadroTexto"/>
          <p:cNvSpPr txBox="1"/>
          <p:nvPr/>
        </p:nvSpPr>
        <p:spPr>
          <a:xfrm>
            <a:off x="1142976" y="2714620"/>
            <a:ext cx="6286489" cy="1015663"/>
          </a:xfrm>
          <a:prstGeom prst="rect">
            <a:avLst/>
          </a:prstGeom>
          <a:noFill/>
        </p:spPr>
        <p:txBody>
          <a:bodyPr wrap="square">
            <a:spAutoFit/>
          </a:bodyPr>
          <a:lstStyle/>
          <a:p>
            <a:pPr marL="363538" indent="-363538" algn="just" fontAlgn="auto">
              <a:lnSpc>
                <a:spcPct val="150000"/>
              </a:lnSpc>
              <a:spcBef>
                <a:spcPts val="0"/>
              </a:spcBef>
              <a:spcAft>
                <a:spcPts val="0"/>
              </a:spcAft>
              <a:buFontTx/>
              <a:buAutoNum type="arabicPlain" startAt="4"/>
              <a:defRPr/>
            </a:pPr>
            <a:r>
              <a:rPr lang="es-ES" sz="2000" b="1" dirty="0" smtClean="0">
                <a:solidFill>
                  <a:schemeClr val="bg1"/>
                </a:solidFill>
                <a:latin typeface="+mn-lt"/>
              </a:rPr>
              <a:t> INGRESOS  Y OTROS BENEFICIOS</a:t>
            </a:r>
            <a:endParaRPr lang="es-ES_tradnl" sz="2000" b="1" dirty="0">
              <a:solidFill>
                <a:schemeClr val="bg1"/>
              </a:solidFill>
              <a:latin typeface="+mn-lt"/>
            </a:endParaRPr>
          </a:p>
          <a:p>
            <a:pPr marL="342900" indent="-342900" fontAlgn="auto">
              <a:lnSpc>
                <a:spcPct val="150000"/>
              </a:lnSpc>
              <a:spcBef>
                <a:spcPts val="0"/>
              </a:spcBef>
              <a:spcAft>
                <a:spcPts val="0"/>
              </a:spcAft>
              <a:buFontTx/>
              <a:buAutoNum type="arabicPlain" startAt="5"/>
              <a:defRPr/>
            </a:pPr>
            <a:r>
              <a:rPr lang="es-ES" sz="2000" b="1" dirty="0" smtClean="0">
                <a:solidFill>
                  <a:schemeClr val="bg1"/>
                </a:solidFill>
                <a:latin typeface="+mn-lt"/>
              </a:rPr>
              <a:t> GASTOS </a:t>
            </a:r>
            <a:r>
              <a:rPr lang="es-ES" sz="2000" b="1" dirty="0">
                <a:solidFill>
                  <a:schemeClr val="bg1"/>
                </a:solidFill>
                <a:latin typeface="+mn-lt"/>
              </a:rPr>
              <a:t>Y OTRAS </a:t>
            </a:r>
            <a:r>
              <a:rPr lang="es-ES" sz="2000" b="1" dirty="0" smtClean="0">
                <a:solidFill>
                  <a:schemeClr val="bg1"/>
                </a:solidFill>
                <a:latin typeface="+mn-lt"/>
              </a:rPr>
              <a:t>PERDIDAS</a:t>
            </a:r>
            <a:endParaRPr lang="es-ES_tradnl" sz="2000" b="1" dirty="0">
              <a:solidFill>
                <a:schemeClr val="bg1"/>
              </a:solidFill>
              <a:latin typeface="+mn-lt"/>
            </a:endParaRPr>
          </a:p>
        </p:txBody>
      </p:sp>
      <p:sp>
        <p:nvSpPr>
          <p:cNvPr id="28" name="27 Elipse"/>
          <p:cNvSpPr/>
          <p:nvPr/>
        </p:nvSpPr>
        <p:spPr>
          <a:xfrm>
            <a:off x="785786" y="3714752"/>
            <a:ext cx="6572296" cy="492114"/>
          </a:xfrm>
          <a:prstGeom prst="ellipse">
            <a:avLst/>
          </a:prstGeom>
          <a:solidFill>
            <a:srgbClr val="7030A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dirty="0">
              <a:solidFill>
                <a:schemeClr val="bg1"/>
              </a:solidFill>
            </a:endParaRPr>
          </a:p>
        </p:txBody>
      </p:sp>
      <p:sp>
        <p:nvSpPr>
          <p:cNvPr id="29" name="28 Elipse"/>
          <p:cNvSpPr/>
          <p:nvPr/>
        </p:nvSpPr>
        <p:spPr>
          <a:xfrm>
            <a:off x="857224" y="4274681"/>
            <a:ext cx="5643602" cy="440203"/>
          </a:xfrm>
          <a:prstGeom prst="ellipse">
            <a:avLst/>
          </a:prstGeom>
          <a:solidFill>
            <a:srgbClr val="7030A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dirty="0">
              <a:solidFill>
                <a:schemeClr val="bg1"/>
              </a:solidFill>
            </a:endParaRPr>
          </a:p>
        </p:txBody>
      </p:sp>
      <p:sp>
        <p:nvSpPr>
          <p:cNvPr id="30" name="1 CuadroTexto"/>
          <p:cNvSpPr txBox="1">
            <a:spLocks noChangeArrowheads="1"/>
          </p:cNvSpPr>
          <p:nvPr/>
        </p:nvSpPr>
        <p:spPr bwMode="auto">
          <a:xfrm>
            <a:off x="1142999" y="3786190"/>
            <a:ext cx="6858000" cy="938719"/>
          </a:xfrm>
          <a:prstGeom prst="rect">
            <a:avLst/>
          </a:prstGeom>
          <a:noFill/>
          <a:ln w="9525">
            <a:noFill/>
            <a:miter lim="800000"/>
            <a:headEnd/>
            <a:tailEnd/>
          </a:ln>
        </p:spPr>
        <p:txBody>
          <a:bodyPr>
            <a:spAutoFit/>
          </a:bodyPr>
          <a:lstStyle/>
          <a:p>
            <a:pPr marL="342900" indent="-342900" fontAlgn="auto">
              <a:spcBef>
                <a:spcPts val="0"/>
              </a:spcBef>
              <a:spcAft>
                <a:spcPts val="0"/>
              </a:spcAft>
              <a:defRPr/>
            </a:pPr>
            <a:r>
              <a:rPr lang="es-ES" sz="2000" b="1" dirty="0" smtClean="0">
                <a:solidFill>
                  <a:schemeClr val="bg1"/>
                </a:solidFill>
                <a:latin typeface="+mn-lt"/>
              </a:rPr>
              <a:t>6   CUENTAS </a:t>
            </a:r>
            <a:r>
              <a:rPr lang="es-ES" sz="2000" b="1" dirty="0">
                <a:solidFill>
                  <a:schemeClr val="bg1"/>
                </a:solidFill>
                <a:latin typeface="+mn-lt"/>
              </a:rPr>
              <a:t>DE CIERRE </a:t>
            </a:r>
            <a:r>
              <a:rPr lang="es-ES" sz="2000" b="1" dirty="0" smtClean="0">
                <a:solidFill>
                  <a:schemeClr val="bg1"/>
                </a:solidFill>
                <a:latin typeface="+mn-lt"/>
              </a:rPr>
              <a:t>CONTABLE</a:t>
            </a:r>
          </a:p>
          <a:p>
            <a:pPr marL="342900" indent="-342900" fontAlgn="auto">
              <a:spcBef>
                <a:spcPts val="0"/>
              </a:spcBef>
              <a:spcAft>
                <a:spcPts val="0"/>
              </a:spcAft>
              <a:buFontTx/>
              <a:buAutoNum type="arabicPeriod" startAt="6"/>
              <a:defRPr/>
            </a:pPr>
            <a:endParaRPr lang="es-ES" sz="600" b="1" dirty="0" smtClean="0">
              <a:solidFill>
                <a:schemeClr val="bg1"/>
              </a:solidFill>
              <a:latin typeface="+mn-lt"/>
            </a:endParaRPr>
          </a:p>
          <a:p>
            <a:pPr marL="342900" indent="-342900" fontAlgn="auto">
              <a:spcBef>
                <a:spcPts val="0"/>
              </a:spcBef>
              <a:spcAft>
                <a:spcPts val="0"/>
              </a:spcAft>
              <a:defRPr/>
            </a:pPr>
            <a:endParaRPr lang="es-ES_tradnl" sz="900" b="1" dirty="0">
              <a:solidFill>
                <a:schemeClr val="bg1"/>
              </a:solidFill>
              <a:latin typeface="+mn-lt"/>
            </a:endParaRPr>
          </a:p>
          <a:p>
            <a:pPr marL="457200" indent="-457200" fontAlgn="auto">
              <a:spcBef>
                <a:spcPts val="0"/>
              </a:spcBef>
              <a:spcAft>
                <a:spcPts val="0"/>
              </a:spcAft>
              <a:defRPr/>
            </a:pPr>
            <a:r>
              <a:rPr lang="es-ES" sz="2000" b="1" dirty="0" smtClean="0">
                <a:solidFill>
                  <a:schemeClr val="bg1"/>
                </a:solidFill>
                <a:latin typeface="+mn-lt"/>
              </a:rPr>
              <a:t>7   CUENTAS </a:t>
            </a:r>
            <a:r>
              <a:rPr lang="es-ES" sz="2000" b="1" dirty="0">
                <a:solidFill>
                  <a:schemeClr val="bg1"/>
                </a:solidFill>
                <a:latin typeface="+mn-lt"/>
              </a:rPr>
              <a:t>DE ORDEN </a:t>
            </a:r>
            <a:r>
              <a:rPr lang="es-ES" sz="2000" b="1" dirty="0" smtClean="0">
                <a:solidFill>
                  <a:schemeClr val="bg1"/>
                </a:solidFill>
                <a:latin typeface="+mn-lt"/>
              </a:rPr>
              <a:t>CONTABLES</a:t>
            </a:r>
            <a:endParaRPr lang="es-ES_tradnl" b="1" dirty="0">
              <a:solidFill>
                <a:schemeClr val="bg1"/>
              </a:solidFill>
              <a:latin typeface="+mn-lt"/>
            </a:endParaRPr>
          </a:p>
        </p:txBody>
      </p:sp>
      <p:sp>
        <p:nvSpPr>
          <p:cNvPr id="31" name="30 Elipse"/>
          <p:cNvSpPr/>
          <p:nvPr/>
        </p:nvSpPr>
        <p:spPr>
          <a:xfrm>
            <a:off x="831848" y="4796559"/>
            <a:ext cx="6643734" cy="399349"/>
          </a:xfrm>
          <a:prstGeom prst="ellipse">
            <a:avLst/>
          </a:prstGeom>
          <a:solidFill>
            <a:srgbClr val="7030A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dirty="0">
              <a:solidFill>
                <a:schemeClr val="bg1"/>
              </a:solidFill>
            </a:endParaRPr>
          </a:p>
        </p:txBody>
      </p:sp>
      <p:sp>
        <p:nvSpPr>
          <p:cNvPr id="32" name="1 CuadroTexto"/>
          <p:cNvSpPr txBox="1">
            <a:spLocks noChangeArrowheads="1"/>
          </p:cNvSpPr>
          <p:nvPr/>
        </p:nvSpPr>
        <p:spPr bwMode="auto">
          <a:xfrm>
            <a:off x="1142976" y="4814840"/>
            <a:ext cx="6589712" cy="400110"/>
          </a:xfrm>
          <a:prstGeom prst="rect">
            <a:avLst/>
          </a:prstGeom>
          <a:noFill/>
          <a:ln w="9525">
            <a:noFill/>
            <a:miter lim="800000"/>
            <a:headEnd/>
            <a:tailEnd/>
          </a:ln>
        </p:spPr>
        <p:txBody>
          <a:bodyPr>
            <a:spAutoFit/>
          </a:bodyPr>
          <a:lstStyle/>
          <a:p>
            <a:pPr algn="just"/>
            <a:r>
              <a:rPr lang="es-ES" sz="2000" b="1" dirty="0" smtClean="0">
                <a:solidFill>
                  <a:schemeClr val="bg1"/>
                </a:solidFill>
                <a:latin typeface="Lucida Sans Unicode" pitchFamily="34" charset="0"/>
              </a:rPr>
              <a:t>8   CUENTAS </a:t>
            </a:r>
            <a:r>
              <a:rPr lang="es-ES" sz="2000" b="1" dirty="0">
                <a:solidFill>
                  <a:schemeClr val="bg1"/>
                </a:solidFill>
                <a:latin typeface="Lucida Sans Unicode" pitchFamily="34" charset="0"/>
              </a:rPr>
              <a:t>DE ORDEN </a:t>
            </a:r>
            <a:r>
              <a:rPr lang="es-ES" sz="2000" b="1" dirty="0" smtClean="0">
                <a:solidFill>
                  <a:schemeClr val="bg1"/>
                </a:solidFill>
                <a:latin typeface="Lucida Sans Unicode" pitchFamily="34" charset="0"/>
              </a:rPr>
              <a:t>PRESUPUESTARIAS</a:t>
            </a:r>
            <a:endParaRPr lang="es-ES" b="1" dirty="0">
              <a:solidFill>
                <a:schemeClr val="bg1"/>
              </a:solidFill>
              <a:latin typeface="Lucida Sans Unicode" pitchFamily="34" charset="0"/>
            </a:endParaRPr>
          </a:p>
        </p:txBody>
      </p:sp>
      <p:sp>
        <p:nvSpPr>
          <p:cNvPr id="33" name="32 Elipse"/>
          <p:cNvSpPr/>
          <p:nvPr/>
        </p:nvSpPr>
        <p:spPr>
          <a:xfrm>
            <a:off x="857224" y="5286388"/>
            <a:ext cx="7429552" cy="500066"/>
          </a:xfrm>
          <a:prstGeom prst="ellipse">
            <a:avLst/>
          </a:prstGeom>
          <a:solidFill>
            <a:srgbClr val="7030A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dirty="0">
              <a:solidFill>
                <a:schemeClr val="bg1"/>
              </a:solidFill>
            </a:endParaRPr>
          </a:p>
        </p:txBody>
      </p:sp>
      <p:sp>
        <p:nvSpPr>
          <p:cNvPr id="34" name="1 CuadroTexto"/>
          <p:cNvSpPr txBox="1">
            <a:spLocks noChangeArrowheads="1"/>
          </p:cNvSpPr>
          <p:nvPr/>
        </p:nvSpPr>
        <p:spPr bwMode="auto">
          <a:xfrm>
            <a:off x="1142976" y="5359422"/>
            <a:ext cx="6858000" cy="400110"/>
          </a:xfrm>
          <a:prstGeom prst="rect">
            <a:avLst/>
          </a:prstGeom>
          <a:noFill/>
          <a:ln w="9525">
            <a:noFill/>
            <a:miter lim="800000"/>
            <a:headEnd/>
            <a:tailEnd/>
          </a:ln>
        </p:spPr>
        <p:txBody>
          <a:bodyPr>
            <a:spAutoFit/>
          </a:bodyPr>
          <a:lstStyle/>
          <a:p>
            <a:pPr marL="900113" indent="-900113"/>
            <a:r>
              <a:rPr lang="es-ES" sz="2000" b="1" dirty="0">
                <a:solidFill>
                  <a:schemeClr val="bg1"/>
                </a:solidFill>
                <a:latin typeface="Lucida Sans Unicode" pitchFamily="34" charset="0"/>
              </a:rPr>
              <a:t>9   </a:t>
            </a:r>
            <a:r>
              <a:rPr lang="es-ES" sz="2000" b="1" dirty="0" smtClean="0">
                <a:solidFill>
                  <a:schemeClr val="bg1"/>
                </a:solidFill>
                <a:latin typeface="Lucida Sans Unicode" pitchFamily="34" charset="0"/>
              </a:rPr>
              <a:t>CUENTAS DE CIERRE PRESUPUESTARIO</a:t>
            </a:r>
            <a:endParaRPr lang="es-ES_tradnl" sz="2000" b="1" dirty="0">
              <a:solidFill>
                <a:schemeClr val="bg1"/>
              </a:solidFill>
              <a:latin typeface="Lucida Sans Unicode" pitchFamily="34" charset="0"/>
            </a:endParaRPr>
          </a:p>
        </p:txBody>
      </p:sp>
      <p:sp>
        <p:nvSpPr>
          <p:cNvPr id="18" name="17 Rectángulo redondeado"/>
          <p:cNvSpPr/>
          <p:nvPr/>
        </p:nvSpPr>
        <p:spPr>
          <a:xfrm>
            <a:off x="2571736" y="-24"/>
            <a:ext cx="6500858" cy="714380"/>
          </a:xfrm>
          <a:prstGeom prst="roundRect">
            <a:avLst/>
          </a:prstGeom>
          <a:ln>
            <a:noFill/>
          </a:ln>
          <a:effectLst>
            <a:reflection blurRad="6350" stA="52000" endA="300" endPos="35000" dir="5400000" sy="-100000" algn="bl" rotWithShape="0"/>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dirty="0"/>
          </a:p>
        </p:txBody>
      </p:sp>
      <p:sp>
        <p:nvSpPr>
          <p:cNvPr id="24" name="7 CuadroTexto"/>
          <p:cNvSpPr txBox="1">
            <a:spLocks noChangeArrowheads="1"/>
          </p:cNvSpPr>
          <p:nvPr/>
        </p:nvSpPr>
        <p:spPr bwMode="auto">
          <a:xfrm>
            <a:off x="2714612" y="71414"/>
            <a:ext cx="6429420" cy="461665"/>
          </a:xfrm>
          <a:prstGeom prst="rect">
            <a:avLst/>
          </a:prstGeom>
          <a:noFill/>
          <a:ln w="9525">
            <a:noFill/>
            <a:miter lim="800000"/>
            <a:headEnd/>
            <a:tailEnd/>
          </a:ln>
        </p:spPr>
        <p:txBody>
          <a:bodyPr wrap="square">
            <a:spAutoFit/>
          </a:bodyPr>
          <a:lstStyle/>
          <a:p>
            <a:pPr algn="ctr"/>
            <a:r>
              <a:rPr lang="es-ES" sz="2400" b="1" dirty="0" smtClean="0">
                <a:solidFill>
                  <a:schemeClr val="bg1"/>
                </a:solidFill>
                <a:cs typeface="Arial" pitchFamily="34" charset="0"/>
              </a:rPr>
              <a:t>ESTRUCTURA DEL PLAN DE CUENTAS</a:t>
            </a:r>
            <a:endParaRPr lang="es-MX" sz="2400" dirty="0">
              <a:solidFill>
                <a:schemeClr val="bg1"/>
              </a:solidFill>
              <a:cs typeface="Arial"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redondeado"/>
          <p:cNvSpPr/>
          <p:nvPr/>
        </p:nvSpPr>
        <p:spPr>
          <a:xfrm>
            <a:off x="2643174" y="-25"/>
            <a:ext cx="6500858" cy="764729"/>
          </a:xfrm>
          <a:prstGeom prst="roundRect">
            <a:avLst/>
          </a:prstGeom>
          <a:ln>
            <a:noFill/>
          </a:ln>
          <a:effectLst>
            <a:reflection blurRad="6350" stA="52000" endA="300" endPos="35000" dir="5400000" sy="-100000" algn="bl" rotWithShape="0"/>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dirty="0"/>
          </a:p>
        </p:txBody>
      </p:sp>
      <p:sp>
        <p:nvSpPr>
          <p:cNvPr id="14340" name="7 CuadroTexto"/>
          <p:cNvSpPr txBox="1">
            <a:spLocks noChangeArrowheads="1"/>
          </p:cNvSpPr>
          <p:nvPr/>
        </p:nvSpPr>
        <p:spPr bwMode="auto">
          <a:xfrm>
            <a:off x="2714612" y="71414"/>
            <a:ext cx="6429420" cy="461665"/>
          </a:xfrm>
          <a:prstGeom prst="rect">
            <a:avLst/>
          </a:prstGeom>
          <a:noFill/>
          <a:ln w="9525">
            <a:noFill/>
            <a:miter lim="800000"/>
            <a:headEnd/>
            <a:tailEnd/>
          </a:ln>
        </p:spPr>
        <p:txBody>
          <a:bodyPr wrap="square">
            <a:spAutoFit/>
          </a:bodyPr>
          <a:lstStyle/>
          <a:p>
            <a:pPr algn="ctr"/>
            <a:r>
              <a:rPr lang="es-ES" sz="2400" b="1" dirty="0" smtClean="0">
                <a:solidFill>
                  <a:schemeClr val="bg1"/>
                </a:solidFill>
                <a:cs typeface="Arial" pitchFamily="34" charset="0"/>
              </a:rPr>
              <a:t> PLAN DE CUENTAS</a:t>
            </a:r>
            <a:endParaRPr lang="es-MX" sz="2400" dirty="0">
              <a:solidFill>
                <a:schemeClr val="bg1"/>
              </a:solidFill>
              <a:cs typeface="Arial" pitchFamily="34" charset="0"/>
            </a:endParaRPr>
          </a:p>
        </p:txBody>
      </p:sp>
      <p:sp>
        <p:nvSpPr>
          <p:cNvPr id="12" name="11 CuadroTexto"/>
          <p:cNvSpPr txBox="1"/>
          <p:nvPr/>
        </p:nvSpPr>
        <p:spPr>
          <a:xfrm>
            <a:off x="467544" y="1332632"/>
            <a:ext cx="8208912" cy="4616648"/>
          </a:xfrm>
          <a:prstGeom prst="rect">
            <a:avLst/>
          </a:prstGeom>
          <a:noFill/>
        </p:spPr>
        <p:txBody>
          <a:bodyPr wrap="square" rtlCol="0">
            <a:spAutoFit/>
          </a:bodyPr>
          <a:lstStyle/>
          <a:p>
            <a:r>
              <a:rPr lang="es-MX" sz="2100" b="1" dirty="0" smtClean="0"/>
              <a:t>1	ACTIVO</a:t>
            </a:r>
            <a:endParaRPr lang="es-MX" sz="2100" dirty="0" smtClean="0"/>
          </a:p>
          <a:p>
            <a:pPr marL="630238"/>
            <a:r>
              <a:rPr lang="es-MX" sz="2100" b="1" i="1" dirty="0" smtClean="0"/>
              <a:t>1.1	ACTIVO CIRCULANTE</a:t>
            </a:r>
            <a:endParaRPr lang="es-MX" sz="2100" dirty="0" smtClean="0"/>
          </a:p>
          <a:p>
            <a:pPr marL="1260475"/>
            <a:r>
              <a:rPr lang="es-MX" sz="2100" dirty="0" smtClean="0"/>
              <a:t>1.1.1	  Efectivo y Equivalentes</a:t>
            </a:r>
          </a:p>
          <a:p>
            <a:pPr marL="1260475"/>
            <a:r>
              <a:rPr lang="es-MX" sz="2100" dirty="0" smtClean="0"/>
              <a:t>	1.1.1.1 Efectivo	  </a:t>
            </a:r>
          </a:p>
          <a:p>
            <a:pPr marL="1260475"/>
            <a:r>
              <a:rPr lang="es-MX" sz="2100" dirty="0" smtClean="0"/>
              <a:t> 	1.1.1.2 Bancos</a:t>
            </a:r>
          </a:p>
          <a:p>
            <a:pPr marL="1260475"/>
            <a:r>
              <a:rPr lang="es-MX" sz="2100" dirty="0" smtClean="0"/>
              <a:t>1.1.2 Derechos a Recibir efectivo o Equivalentes</a:t>
            </a:r>
          </a:p>
          <a:p>
            <a:pPr marL="1260475"/>
            <a:r>
              <a:rPr lang="es-MX" sz="2100" dirty="0" smtClean="0"/>
              <a:t>1.1.3 Derechos a Recibir Bienes o Servicios</a:t>
            </a:r>
          </a:p>
          <a:p>
            <a:pPr marL="2863850" indent="-977900"/>
            <a:r>
              <a:rPr lang="es-MX" sz="2100" dirty="0" smtClean="0"/>
              <a:t> 1.1.3.4  Anticipo a Contratistas por Obras Públicas a Corto Plazo</a:t>
            </a:r>
          </a:p>
          <a:p>
            <a:pPr marL="1257300"/>
            <a:r>
              <a:rPr lang="es-MX" sz="2100" dirty="0" smtClean="0"/>
              <a:t>1.1.4 Inventarios</a:t>
            </a:r>
          </a:p>
          <a:p>
            <a:pPr marL="1257300"/>
            <a:r>
              <a:rPr lang="es-MX" sz="2100" dirty="0" smtClean="0"/>
              <a:t>1.1.5 Almacenes</a:t>
            </a:r>
          </a:p>
          <a:p>
            <a:pPr marL="1257300"/>
            <a:r>
              <a:rPr lang="es-MX" sz="2100" dirty="0" smtClean="0"/>
              <a:t>1.1.6 Estimación por Pérdida o Deterioro de Activos  </a:t>
            </a:r>
          </a:p>
          <a:p>
            <a:pPr marL="1257300"/>
            <a:r>
              <a:rPr lang="es-MX" sz="2100" dirty="0" smtClean="0"/>
              <a:t>         Circulantes</a:t>
            </a:r>
          </a:p>
          <a:p>
            <a:endParaRPr lang="es-MX" sz="21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13 Rectángulo redondeado"/>
          <p:cNvSpPr/>
          <p:nvPr/>
        </p:nvSpPr>
        <p:spPr>
          <a:xfrm>
            <a:off x="2571736" y="-24"/>
            <a:ext cx="6500858" cy="857256"/>
          </a:xfrm>
          <a:prstGeom prst="roundRect">
            <a:avLst/>
          </a:prstGeom>
          <a:ln>
            <a:noFill/>
          </a:ln>
          <a:effectLst>
            <a:outerShdw blurRad="44450" dist="27940" dir="5400000" algn="ctr">
              <a:srgbClr val="000000">
                <a:alpha val="32000"/>
              </a:srgbClr>
            </a:outerShdw>
            <a:reflection blurRad="6350" stA="52000" endA="300" endPos="35000" dir="5400000" sy="-100000" algn="bl" rotWithShape="0"/>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5" name="14 CuadroTexto"/>
          <p:cNvSpPr txBox="1"/>
          <p:nvPr/>
        </p:nvSpPr>
        <p:spPr>
          <a:xfrm>
            <a:off x="2699792" y="159023"/>
            <a:ext cx="6192688" cy="461665"/>
          </a:xfrm>
          <a:prstGeom prst="rect">
            <a:avLst/>
          </a:prstGeom>
          <a:noFill/>
        </p:spPr>
        <p:txBody>
          <a:bodyPr wrap="square" rtlCol="0">
            <a:spAutoFit/>
          </a:bodyPr>
          <a:lstStyle/>
          <a:p>
            <a:pPr algn="ctr"/>
            <a:r>
              <a:rPr lang="es-MX" sz="2400" b="1" dirty="0" smtClean="0">
                <a:solidFill>
                  <a:schemeClr val="bg1"/>
                </a:solidFill>
              </a:rPr>
              <a:t>PLAN DE CUENTAS </a:t>
            </a:r>
            <a:endParaRPr lang="es-MX" sz="2400" b="1" dirty="0">
              <a:solidFill>
                <a:schemeClr val="bg1"/>
              </a:solidFill>
            </a:endParaRPr>
          </a:p>
        </p:txBody>
      </p:sp>
      <p:sp>
        <p:nvSpPr>
          <p:cNvPr id="7" name="6 CuadroTexto"/>
          <p:cNvSpPr txBox="1"/>
          <p:nvPr/>
        </p:nvSpPr>
        <p:spPr>
          <a:xfrm>
            <a:off x="755576" y="1052736"/>
            <a:ext cx="7776864" cy="1015663"/>
          </a:xfrm>
          <a:prstGeom prst="rect">
            <a:avLst/>
          </a:prstGeom>
          <a:noFill/>
        </p:spPr>
        <p:txBody>
          <a:bodyPr wrap="square" rtlCol="0">
            <a:spAutoFit/>
          </a:bodyPr>
          <a:lstStyle/>
          <a:p>
            <a:pPr algn="just"/>
            <a:endParaRPr lang="es-MX" sz="2000" dirty="0" smtClean="0"/>
          </a:p>
          <a:p>
            <a:pPr algn="just"/>
            <a:endParaRPr lang="es-MX" sz="2000" dirty="0" smtClean="0"/>
          </a:p>
          <a:p>
            <a:pPr algn="just"/>
            <a:endParaRPr lang="es-MX" sz="2000" dirty="0"/>
          </a:p>
        </p:txBody>
      </p:sp>
      <p:sp>
        <p:nvSpPr>
          <p:cNvPr id="8" name="7 CuadroTexto"/>
          <p:cNvSpPr txBox="1"/>
          <p:nvPr/>
        </p:nvSpPr>
        <p:spPr>
          <a:xfrm>
            <a:off x="395536" y="980728"/>
            <a:ext cx="7560840" cy="984885"/>
          </a:xfrm>
          <a:prstGeom prst="rect">
            <a:avLst/>
          </a:prstGeom>
          <a:noFill/>
        </p:spPr>
        <p:txBody>
          <a:bodyPr wrap="square" rtlCol="0">
            <a:spAutoFit/>
          </a:bodyPr>
          <a:lstStyle/>
          <a:p>
            <a:r>
              <a:rPr lang="es-MX" sz="2000" b="1" dirty="0" smtClean="0"/>
              <a:t>Activo No Circulante </a:t>
            </a:r>
          </a:p>
          <a:p>
            <a:endParaRPr lang="es-MX" sz="2000" dirty="0" smtClean="0"/>
          </a:p>
          <a:p>
            <a:r>
              <a:rPr lang="es-MX" dirty="0" smtClean="0"/>
              <a:t>1.2.3 Bienes Inmuebles, Infraestructura y Construcciones en Proceso</a:t>
            </a:r>
            <a:endParaRPr lang="es-MX" dirty="0"/>
          </a:p>
        </p:txBody>
      </p:sp>
      <p:sp>
        <p:nvSpPr>
          <p:cNvPr id="11" name="10 CuadroTexto"/>
          <p:cNvSpPr txBox="1"/>
          <p:nvPr/>
        </p:nvSpPr>
        <p:spPr>
          <a:xfrm>
            <a:off x="899592" y="1917402"/>
            <a:ext cx="7920880" cy="4616648"/>
          </a:xfrm>
          <a:prstGeom prst="rect">
            <a:avLst/>
          </a:prstGeom>
          <a:noFill/>
        </p:spPr>
        <p:txBody>
          <a:bodyPr wrap="square" rtlCol="0">
            <a:spAutoFit/>
          </a:bodyPr>
          <a:lstStyle/>
          <a:p>
            <a:pPr algn="just"/>
            <a:r>
              <a:rPr lang="es-MX" dirty="0" smtClean="0"/>
              <a:t>1.2.3.5   Construcciones en Proceso en Bienes de </a:t>
            </a:r>
            <a:r>
              <a:rPr lang="es-MX" sz="2400" dirty="0" smtClean="0"/>
              <a:t>Dominio Público</a:t>
            </a:r>
          </a:p>
          <a:p>
            <a:pPr algn="just"/>
            <a:r>
              <a:rPr lang="es-MX" dirty="0" smtClean="0"/>
              <a:t>	1.2.3.5.1	Edificación Habitacional en Proceso.</a:t>
            </a:r>
          </a:p>
          <a:p>
            <a:pPr algn="just"/>
            <a:r>
              <a:rPr lang="es-MX" dirty="0" smtClean="0"/>
              <a:t>	1.2.3.5.2	Edificación no Habitacional en Proceso.</a:t>
            </a:r>
          </a:p>
          <a:p>
            <a:pPr algn="just"/>
            <a:r>
              <a:rPr lang="es-MX" dirty="0" smtClean="0"/>
              <a:t>	1.2.3.5.3	Construcción de Obras para el Abastecimiento de Agua, 	               Petróleo, Gas, Electricidad y Telecomunicaciones en  </a:t>
            </a:r>
          </a:p>
          <a:p>
            <a:pPr algn="just"/>
            <a:r>
              <a:rPr lang="es-MX" dirty="0" smtClean="0"/>
              <a:t>                             Proceso.</a:t>
            </a:r>
          </a:p>
          <a:p>
            <a:pPr algn="just"/>
            <a:r>
              <a:rPr lang="es-MX" dirty="0" smtClean="0"/>
              <a:t>	1.2.3.5.4	División de Terrenos y Construcción de Obras de 	</a:t>
            </a:r>
          </a:p>
          <a:p>
            <a:pPr algn="just"/>
            <a:r>
              <a:rPr lang="es-MX" dirty="0" smtClean="0"/>
              <a:t>                             Urbanización en Proceso.</a:t>
            </a:r>
          </a:p>
          <a:p>
            <a:pPr algn="just"/>
            <a:r>
              <a:rPr lang="es-MX" dirty="0" smtClean="0"/>
              <a:t>	1.2.3.5.5	Construcción de Vías de Comunicación en Proceso.</a:t>
            </a:r>
          </a:p>
          <a:p>
            <a:pPr algn="just"/>
            <a:r>
              <a:rPr lang="es-MX" dirty="0" smtClean="0"/>
              <a:t>	1.2.3.5.6	Otras Construcciones de Ingeniería Civil u Obra Pesada 	               en Proceso.</a:t>
            </a:r>
          </a:p>
          <a:p>
            <a:pPr algn="just"/>
            <a:r>
              <a:rPr lang="es-MX" dirty="0" smtClean="0"/>
              <a:t>	1.2.3.5.7	Instalaciones y Equipamiento en Construcciones en       </a:t>
            </a:r>
          </a:p>
          <a:p>
            <a:pPr algn="just"/>
            <a:r>
              <a:rPr lang="es-MX" dirty="0" smtClean="0"/>
              <a:t>	               Proceso.</a:t>
            </a:r>
          </a:p>
          <a:p>
            <a:pPr algn="just"/>
            <a:r>
              <a:rPr lang="es-MX" dirty="0" smtClean="0"/>
              <a:t>	1.2.3.5.9	Trabajos de Acabados en Edificaciones y Otros Trabajos </a:t>
            </a:r>
          </a:p>
          <a:p>
            <a:pPr algn="just"/>
            <a:r>
              <a:rPr lang="es-MX" dirty="0" smtClean="0"/>
              <a:t>     	               Especializados en Proceso.</a:t>
            </a:r>
          </a:p>
          <a:p>
            <a:pPr algn="just"/>
            <a:r>
              <a:rPr lang="es-MX" dirty="0" smtClean="0"/>
              <a:t>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13 Rectángulo redondeado"/>
          <p:cNvSpPr/>
          <p:nvPr/>
        </p:nvSpPr>
        <p:spPr>
          <a:xfrm>
            <a:off x="2571736" y="-24"/>
            <a:ext cx="6500858" cy="857256"/>
          </a:xfrm>
          <a:prstGeom prst="roundRect">
            <a:avLst/>
          </a:prstGeom>
          <a:ln>
            <a:noFill/>
          </a:ln>
          <a:effectLst>
            <a:outerShdw blurRad="44450" dist="27940" dir="5400000" algn="ctr">
              <a:srgbClr val="000000">
                <a:alpha val="32000"/>
              </a:srgbClr>
            </a:outerShdw>
            <a:reflection blurRad="6350" stA="52000" endA="300" endPos="35000" dir="5400000" sy="-100000" algn="bl" rotWithShape="0"/>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5" name="14 CuadroTexto"/>
          <p:cNvSpPr txBox="1"/>
          <p:nvPr/>
        </p:nvSpPr>
        <p:spPr>
          <a:xfrm>
            <a:off x="2699792" y="159023"/>
            <a:ext cx="6192688" cy="461665"/>
          </a:xfrm>
          <a:prstGeom prst="rect">
            <a:avLst/>
          </a:prstGeom>
          <a:noFill/>
        </p:spPr>
        <p:txBody>
          <a:bodyPr wrap="square" rtlCol="0">
            <a:spAutoFit/>
          </a:bodyPr>
          <a:lstStyle/>
          <a:p>
            <a:pPr algn="ctr"/>
            <a:r>
              <a:rPr lang="es-MX" sz="2400" b="1" dirty="0" smtClean="0">
                <a:solidFill>
                  <a:schemeClr val="bg1"/>
                </a:solidFill>
              </a:rPr>
              <a:t>PLAN DE CUENTAS </a:t>
            </a:r>
            <a:endParaRPr lang="es-MX" sz="2400" b="1" dirty="0">
              <a:solidFill>
                <a:schemeClr val="bg1"/>
              </a:solidFill>
            </a:endParaRPr>
          </a:p>
        </p:txBody>
      </p:sp>
      <p:sp>
        <p:nvSpPr>
          <p:cNvPr id="7" name="6 CuadroTexto"/>
          <p:cNvSpPr txBox="1"/>
          <p:nvPr/>
        </p:nvSpPr>
        <p:spPr>
          <a:xfrm>
            <a:off x="755576" y="1052736"/>
            <a:ext cx="7776864" cy="1015663"/>
          </a:xfrm>
          <a:prstGeom prst="rect">
            <a:avLst/>
          </a:prstGeom>
          <a:noFill/>
        </p:spPr>
        <p:txBody>
          <a:bodyPr wrap="square" rtlCol="0">
            <a:spAutoFit/>
          </a:bodyPr>
          <a:lstStyle/>
          <a:p>
            <a:pPr algn="just"/>
            <a:endParaRPr lang="es-MX" sz="2000" dirty="0" smtClean="0"/>
          </a:p>
          <a:p>
            <a:pPr algn="just"/>
            <a:endParaRPr lang="es-MX" sz="2000" dirty="0" smtClean="0"/>
          </a:p>
          <a:p>
            <a:pPr algn="just"/>
            <a:endParaRPr lang="es-MX" sz="2000" dirty="0"/>
          </a:p>
        </p:txBody>
      </p:sp>
      <p:sp>
        <p:nvSpPr>
          <p:cNvPr id="8" name="7 CuadroTexto"/>
          <p:cNvSpPr txBox="1"/>
          <p:nvPr/>
        </p:nvSpPr>
        <p:spPr>
          <a:xfrm>
            <a:off x="539552" y="980728"/>
            <a:ext cx="7560840" cy="984885"/>
          </a:xfrm>
          <a:prstGeom prst="rect">
            <a:avLst/>
          </a:prstGeom>
          <a:noFill/>
        </p:spPr>
        <p:txBody>
          <a:bodyPr wrap="square" rtlCol="0">
            <a:spAutoFit/>
          </a:bodyPr>
          <a:lstStyle/>
          <a:p>
            <a:r>
              <a:rPr lang="es-MX" sz="2000" b="1" dirty="0" smtClean="0"/>
              <a:t>Activo No Circulante </a:t>
            </a:r>
          </a:p>
          <a:p>
            <a:endParaRPr lang="es-MX" sz="2000" dirty="0" smtClean="0"/>
          </a:p>
          <a:p>
            <a:r>
              <a:rPr lang="es-MX" dirty="0" smtClean="0"/>
              <a:t>1.2.3 Bienes Inmuebles, Infraestructura y Construcciones en Proceso</a:t>
            </a:r>
            <a:endParaRPr lang="es-MX" dirty="0"/>
          </a:p>
        </p:txBody>
      </p:sp>
      <p:sp>
        <p:nvSpPr>
          <p:cNvPr id="11" name="10 CuadroTexto"/>
          <p:cNvSpPr txBox="1"/>
          <p:nvPr/>
        </p:nvSpPr>
        <p:spPr>
          <a:xfrm>
            <a:off x="1043608" y="1917402"/>
            <a:ext cx="7920880" cy="4893647"/>
          </a:xfrm>
          <a:prstGeom prst="rect">
            <a:avLst/>
          </a:prstGeom>
          <a:noFill/>
        </p:spPr>
        <p:txBody>
          <a:bodyPr wrap="square" rtlCol="0">
            <a:spAutoFit/>
          </a:bodyPr>
          <a:lstStyle/>
          <a:p>
            <a:r>
              <a:rPr lang="es-MX" dirty="0" smtClean="0"/>
              <a:t>1.2.3.6   Construcciones en Proceso en</a:t>
            </a:r>
            <a:r>
              <a:rPr lang="es-MX" sz="2400" dirty="0" smtClean="0"/>
              <a:t> Bienes Propios.</a:t>
            </a:r>
          </a:p>
          <a:p>
            <a:r>
              <a:rPr lang="es-MX" dirty="0" smtClean="0"/>
              <a:t>	1.2.3.6.1	Edificación Habitacional en Proceso.</a:t>
            </a:r>
          </a:p>
          <a:p>
            <a:r>
              <a:rPr lang="es-MX" dirty="0" smtClean="0"/>
              <a:t>	1.2.3.6.2	Edificación no Habitacional en Proceso.</a:t>
            </a:r>
          </a:p>
          <a:p>
            <a:r>
              <a:rPr lang="es-MX" dirty="0" smtClean="0"/>
              <a:t>	1.2.3.6.3	Construcción de Obras para el Abastecimiento de Agua, 	               Petróleo, Gas, Electricidad y Telecomunicaciones en </a:t>
            </a:r>
          </a:p>
          <a:p>
            <a:r>
              <a:rPr lang="es-MX" dirty="0" smtClean="0"/>
              <a:t>                             Proceso.</a:t>
            </a:r>
          </a:p>
          <a:p>
            <a:r>
              <a:rPr lang="es-MX" dirty="0" smtClean="0"/>
              <a:t>	1.2.3.6.4	División de Terrenos y Construcción de Obras de 	</a:t>
            </a:r>
          </a:p>
          <a:p>
            <a:r>
              <a:rPr lang="es-MX" dirty="0" smtClean="0"/>
              <a:t>                             Urbanización en Proceso.</a:t>
            </a:r>
          </a:p>
          <a:p>
            <a:r>
              <a:rPr lang="es-MX" dirty="0" smtClean="0"/>
              <a:t>	1.2.3.6.5	Construcción de Vías de Comunicación en Proceso.</a:t>
            </a:r>
          </a:p>
          <a:p>
            <a:r>
              <a:rPr lang="es-MX" dirty="0" smtClean="0"/>
              <a:t>	1.2.3.6.6	Otras Construcciones de Ingeniería Civil u Obra Pesada 	               en Proceso.</a:t>
            </a:r>
          </a:p>
          <a:p>
            <a:r>
              <a:rPr lang="es-MX" dirty="0" smtClean="0"/>
              <a:t>	1.2.3.6.7	Instalaciones y Equipamiento en Construcciones en 	   </a:t>
            </a:r>
          </a:p>
          <a:p>
            <a:r>
              <a:rPr lang="es-MX" dirty="0" smtClean="0"/>
              <a:t>                             Proceso.</a:t>
            </a:r>
          </a:p>
          <a:p>
            <a:r>
              <a:rPr lang="es-MX" dirty="0" smtClean="0"/>
              <a:t>	1.2.3.6.9	Trabajos de Acabados en Edificaciones y Otros Trabajos 	               Especializados en Proceso.</a:t>
            </a:r>
          </a:p>
          <a:p>
            <a:endParaRPr lang="es-MX" dirty="0" smtClean="0"/>
          </a:p>
          <a:p>
            <a:endParaRPr lang="es-MX"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redondeado"/>
          <p:cNvSpPr/>
          <p:nvPr/>
        </p:nvSpPr>
        <p:spPr>
          <a:xfrm>
            <a:off x="2643174" y="-24"/>
            <a:ext cx="6500858" cy="764728"/>
          </a:xfrm>
          <a:prstGeom prst="roundRect">
            <a:avLst/>
          </a:prstGeom>
          <a:ln>
            <a:noFill/>
          </a:ln>
          <a:effectLst>
            <a:reflection blurRad="6350" stA="52000" endA="300" endPos="35000" dir="5400000" sy="-100000" algn="bl" rotWithShape="0"/>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dirty="0"/>
          </a:p>
        </p:txBody>
      </p:sp>
      <p:sp>
        <p:nvSpPr>
          <p:cNvPr id="14340" name="7 CuadroTexto"/>
          <p:cNvSpPr txBox="1">
            <a:spLocks noChangeArrowheads="1"/>
          </p:cNvSpPr>
          <p:nvPr/>
        </p:nvSpPr>
        <p:spPr bwMode="auto">
          <a:xfrm>
            <a:off x="2714612" y="159023"/>
            <a:ext cx="6429420" cy="461665"/>
          </a:xfrm>
          <a:prstGeom prst="rect">
            <a:avLst/>
          </a:prstGeom>
          <a:noFill/>
          <a:ln w="9525">
            <a:noFill/>
            <a:miter lim="800000"/>
            <a:headEnd/>
            <a:tailEnd/>
          </a:ln>
        </p:spPr>
        <p:txBody>
          <a:bodyPr wrap="square">
            <a:spAutoFit/>
          </a:bodyPr>
          <a:lstStyle/>
          <a:p>
            <a:pPr algn="ctr"/>
            <a:r>
              <a:rPr lang="es-ES" sz="2400" b="1" dirty="0" smtClean="0">
                <a:solidFill>
                  <a:schemeClr val="bg1"/>
                </a:solidFill>
                <a:cs typeface="Arial" pitchFamily="34" charset="0"/>
              </a:rPr>
              <a:t> PLAN DE CUENTAS</a:t>
            </a:r>
            <a:endParaRPr lang="es-MX" sz="2400" dirty="0">
              <a:solidFill>
                <a:schemeClr val="bg1"/>
              </a:solidFill>
              <a:cs typeface="Arial" pitchFamily="34" charset="0"/>
            </a:endParaRPr>
          </a:p>
        </p:txBody>
      </p:sp>
      <p:sp>
        <p:nvSpPr>
          <p:cNvPr id="10" name="9 Marcador de número de diapositiva"/>
          <p:cNvSpPr>
            <a:spLocks noGrp="1"/>
          </p:cNvSpPr>
          <p:nvPr>
            <p:ph type="sldNum" sz="quarter" idx="4294967295"/>
          </p:nvPr>
        </p:nvSpPr>
        <p:spPr>
          <a:xfrm>
            <a:off x="8647113" y="6408738"/>
            <a:ext cx="366712" cy="365125"/>
          </a:xfrm>
        </p:spPr>
        <p:txBody>
          <a:bodyPr/>
          <a:lstStyle/>
          <a:p>
            <a:pPr>
              <a:defRPr/>
            </a:pPr>
            <a:fld id="{7A10B343-0AF6-4BB8-9D22-76FA9CEF7F47}" type="slidenum">
              <a:rPr lang="es-MX" smtClean="0"/>
              <a:pPr>
                <a:defRPr/>
              </a:pPr>
              <a:t>25</a:t>
            </a:fld>
            <a:endParaRPr lang="es-MX" dirty="0"/>
          </a:p>
        </p:txBody>
      </p:sp>
      <p:sp>
        <p:nvSpPr>
          <p:cNvPr id="12" name="11 CuadroTexto"/>
          <p:cNvSpPr txBox="1"/>
          <p:nvPr/>
        </p:nvSpPr>
        <p:spPr>
          <a:xfrm>
            <a:off x="0" y="980728"/>
            <a:ext cx="9144000" cy="6247864"/>
          </a:xfrm>
          <a:prstGeom prst="rect">
            <a:avLst/>
          </a:prstGeom>
          <a:noFill/>
        </p:spPr>
        <p:txBody>
          <a:bodyPr wrap="square" rtlCol="0">
            <a:spAutoFit/>
          </a:bodyPr>
          <a:lstStyle/>
          <a:p>
            <a:r>
              <a:rPr lang="es-MX" sz="2000" b="1" dirty="0" smtClean="0"/>
              <a:t>2	PASIVO</a:t>
            </a:r>
            <a:endParaRPr lang="es-MX" sz="2000" dirty="0" smtClean="0"/>
          </a:p>
          <a:p>
            <a:pPr marL="803275"/>
            <a:r>
              <a:rPr lang="es-MX" sz="2000" b="1" i="1" dirty="0" smtClean="0"/>
              <a:t>2.1	PASIVO CIRCULANTE</a:t>
            </a:r>
            <a:endParaRPr lang="es-MX" sz="2000" dirty="0" smtClean="0"/>
          </a:p>
          <a:p>
            <a:pPr marL="1435100"/>
            <a:r>
              <a:rPr lang="es-MX" sz="2000" dirty="0" smtClean="0"/>
              <a:t>2.1.1	Cuentas por Pagar a Corto Plazo</a:t>
            </a:r>
          </a:p>
          <a:p>
            <a:pPr marL="3136900" indent="-976313"/>
            <a:r>
              <a:rPr lang="es-MX" sz="2000" dirty="0" smtClean="0"/>
              <a:t>2.1.1.3	Contratistas por Obras Públicas por Pagar a Corto Plazo</a:t>
            </a:r>
          </a:p>
          <a:p>
            <a:pPr marL="3136900" indent="-976313"/>
            <a:r>
              <a:rPr lang="es-MX" sz="2000" dirty="0" smtClean="0"/>
              <a:t>2.1.1.7	Retenciones y Contribuciones por Pagar a Corto Plazo</a:t>
            </a:r>
          </a:p>
          <a:p>
            <a:pPr marL="1435100"/>
            <a:r>
              <a:rPr lang="es-MX" sz="2000" dirty="0" smtClean="0"/>
              <a:t>2.1.2	Documentos por Pagar a Corto Plazo</a:t>
            </a:r>
          </a:p>
          <a:p>
            <a:pPr marL="3136900" indent="-976313"/>
            <a:r>
              <a:rPr lang="es-MX" sz="2000" dirty="0" smtClean="0"/>
              <a:t>2.1.2.2	Documentos con Contratistas por Obras Públicas por Pagar a Corto Plazo</a:t>
            </a:r>
          </a:p>
          <a:p>
            <a:pPr marL="803275"/>
            <a:r>
              <a:rPr lang="es-MX" sz="2000" b="1" dirty="0" smtClean="0"/>
              <a:t>2.2	</a:t>
            </a:r>
            <a:r>
              <a:rPr lang="es-MX" sz="2000" b="1" i="1" dirty="0" smtClean="0"/>
              <a:t>PASIVO NO CIRCULANTE</a:t>
            </a:r>
            <a:endParaRPr lang="es-MX" sz="2000" dirty="0" smtClean="0"/>
          </a:p>
          <a:p>
            <a:pPr marL="1435100"/>
            <a:r>
              <a:rPr lang="es-MX" sz="2000" dirty="0" smtClean="0"/>
              <a:t>2.2.1	Cuentas por Pagar a Largo Plazo</a:t>
            </a:r>
          </a:p>
          <a:p>
            <a:pPr marL="2160588"/>
            <a:r>
              <a:rPr lang="es-MX" sz="2000" dirty="0" smtClean="0"/>
              <a:t>2.2.1.1   Proveedores por Pagar a Largo Plazo</a:t>
            </a:r>
          </a:p>
          <a:p>
            <a:pPr marL="3136900" indent="-976313"/>
            <a:r>
              <a:rPr lang="es-MX" sz="2000" dirty="0" smtClean="0"/>
              <a:t>2.2.1.2	Contratistas por Obras Públicas por Pagar a Largo Plazo</a:t>
            </a:r>
          </a:p>
          <a:p>
            <a:pPr marL="1435100"/>
            <a:r>
              <a:rPr lang="es-MX" sz="2000" dirty="0" smtClean="0"/>
              <a:t>2.2.2	Documentos por Pagar a Largo Plazo</a:t>
            </a:r>
          </a:p>
          <a:p>
            <a:pPr marL="2065338"/>
            <a:r>
              <a:rPr lang="es-MX" sz="2000" dirty="0" smtClean="0"/>
              <a:t>2.2.2.1     Documentos Comerciales por Pagar a Largo P.</a:t>
            </a:r>
          </a:p>
          <a:p>
            <a:pPr marL="3136900" indent="-1071563"/>
            <a:r>
              <a:rPr lang="es-MX" sz="2000" dirty="0" smtClean="0"/>
              <a:t>2.2.2.2      Documentos con Contratistas por Obras Públicas por Pagar a Largo Plazo</a:t>
            </a:r>
          </a:p>
          <a:p>
            <a:endParaRPr lang="es-MX" sz="20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redondeado"/>
          <p:cNvSpPr/>
          <p:nvPr/>
        </p:nvSpPr>
        <p:spPr>
          <a:xfrm>
            <a:off x="2643174" y="-24"/>
            <a:ext cx="6500858" cy="764728"/>
          </a:xfrm>
          <a:prstGeom prst="roundRect">
            <a:avLst/>
          </a:prstGeom>
          <a:ln>
            <a:noFill/>
          </a:ln>
          <a:effectLst>
            <a:reflection blurRad="6350" stA="52000" endA="300" endPos="35000" dir="5400000" sy="-100000" algn="bl" rotWithShape="0"/>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dirty="0"/>
          </a:p>
        </p:txBody>
      </p:sp>
      <p:sp>
        <p:nvSpPr>
          <p:cNvPr id="14340" name="7 CuadroTexto"/>
          <p:cNvSpPr txBox="1">
            <a:spLocks noChangeArrowheads="1"/>
          </p:cNvSpPr>
          <p:nvPr/>
        </p:nvSpPr>
        <p:spPr bwMode="auto">
          <a:xfrm>
            <a:off x="2714612" y="159023"/>
            <a:ext cx="6429420" cy="461665"/>
          </a:xfrm>
          <a:prstGeom prst="rect">
            <a:avLst/>
          </a:prstGeom>
          <a:noFill/>
          <a:ln w="9525">
            <a:noFill/>
            <a:miter lim="800000"/>
            <a:headEnd/>
            <a:tailEnd/>
          </a:ln>
        </p:spPr>
        <p:txBody>
          <a:bodyPr wrap="square">
            <a:spAutoFit/>
          </a:bodyPr>
          <a:lstStyle/>
          <a:p>
            <a:pPr algn="ctr"/>
            <a:r>
              <a:rPr lang="es-ES" sz="2400" b="1" dirty="0" smtClean="0">
                <a:solidFill>
                  <a:schemeClr val="bg1"/>
                </a:solidFill>
                <a:cs typeface="Arial" pitchFamily="34" charset="0"/>
              </a:rPr>
              <a:t> PLAN DE CUENTAS</a:t>
            </a:r>
            <a:endParaRPr lang="es-MX" sz="2400" dirty="0">
              <a:solidFill>
                <a:schemeClr val="bg1"/>
              </a:solidFill>
              <a:cs typeface="Arial" pitchFamily="34" charset="0"/>
            </a:endParaRPr>
          </a:p>
        </p:txBody>
      </p:sp>
      <p:sp>
        <p:nvSpPr>
          <p:cNvPr id="12" name="11 CuadroTexto"/>
          <p:cNvSpPr txBox="1"/>
          <p:nvPr/>
        </p:nvSpPr>
        <p:spPr>
          <a:xfrm>
            <a:off x="251520" y="1189196"/>
            <a:ext cx="8640960" cy="5570756"/>
          </a:xfrm>
          <a:prstGeom prst="rect">
            <a:avLst/>
          </a:prstGeom>
          <a:noFill/>
        </p:spPr>
        <p:txBody>
          <a:bodyPr wrap="square" rtlCol="0">
            <a:spAutoFit/>
          </a:bodyPr>
          <a:lstStyle/>
          <a:p>
            <a:pPr marL="457200" indent="-457200">
              <a:buAutoNum type="arabicPlain" startAt="5"/>
            </a:pPr>
            <a:r>
              <a:rPr lang="es-MX" sz="2200" b="1" dirty="0" smtClean="0"/>
              <a:t>GASTOS Y OTRAS PERDIDAS</a:t>
            </a:r>
          </a:p>
          <a:p>
            <a:pPr marL="457200" indent="-457200"/>
            <a:endParaRPr lang="es-MX" sz="2200" dirty="0" smtClean="0"/>
          </a:p>
          <a:p>
            <a:pPr marL="898525"/>
            <a:r>
              <a:rPr lang="es-MX" sz="2200" b="1" i="1" dirty="0" smtClean="0"/>
              <a:t>5.1	GASTOS DE FUNCIONAMIENTO</a:t>
            </a:r>
            <a:endParaRPr lang="es-MX" sz="2200" dirty="0" smtClean="0"/>
          </a:p>
          <a:p>
            <a:pPr marL="1703388"/>
            <a:r>
              <a:rPr lang="es-MX" sz="2200" dirty="0" smtClean="0"/>
              <a:t>5.1.1	Servicios Personales</a:t>
            </a:r>
          </a:p>
          <a:p>
            <a:pPr marL="1703388"/>
            <a:r>
              <a:rPr lang="es-MX" sz="2200" dirty="0" smtClean="0"/>
              <a:t>5.1.2	Materiales y Suministros</a:t>
            </a:r>
          </a:p>
          <a:p>
            <a:pPr marL="1703388"/>
            <a:r>
              <a:rPr lang="es-MX" sz="2200" dirty="0" smtClean="0"/>
              <a:t>5.1.3	Servicios Generales</a:t>
            </a:r>
          </a:p>
          <a:p>
            <a:pPr marL="1703388"/>
            <a:endParaRPr lang="es-MX" sz="2200" dirty="0" smtClean="0"/>
          </a:p>
          <a:p>
            <a:pPr marL="898525"/>
            <a:r>
              <a:rPr lang="es-MX" sz="2200" b="1" i="1" dirty="0" smtClean="0"/>
              <a:t>5.5	OTROS GASTOS Y PERDIDAS </a:t>
            </a:r>
          </a:p>
          <a:p>
            <a:pPr marL="898525"/>
            <a:r>
              <a:rPr lang="es-MX" sz="2200" b="1" i="1" dirty="0" smtClean="0"/>
              <a:t>            EXTRAORDINARIAS</a:t>
            </a:r>
            <a:endParaRPr lang="es-MX" sz="2200" dirty="0" smtClean="0"/>
          </a:p>
          <a:p>
            <a:pPr marL="2774950" indent="-1071563"/>
            <a:r>
              <a:rPr lang="es-MX" sz="2200" dirty="0" smtClean="0"/>
              <a:t>5.5.1	Estimaciones, Depreciaciones, Deterioros, Obsolescencia y Amortizaciones</a:t>
            </a:r>
          </a:p>
          <a:p>
            <a:pPr marL="2774950" indent="-1071563"/>
            <a:endParaRPr lang="es-MX" sz="2200" dirty="0" smtClean="0"/>
          </a:p>
          <a:p>
            <a:pPr marL="1790700" indent="-895350"/>
            <a:r>
              <a:rPr lang="es-MX" sz="2200" b="1" dirty="0" smtClean="0"/>
              <a:t>5.6	INVERSION PUBLICA</a:t>
            </a:r>
          </a:p>
          <a:p>
            <a:pPr marL="2774950" indent="-1071563"/>
            <a:r>
              <a:rPr lang="es-MX" sz="2200" dirty="0" smtClean="0"/>
              <a:t>5.6.1	Inversión Pública no Capitalizable</a:t>
            </a:r>
          </a:p>
          <a:p>
            <a:pPr marL="2774950" indent="-1071563"/>
            <a:r>
              <a:rPr lang="es-MX" sz="2400" b="1" dirty="0" smtClean="0"/>
              <a:t>5.6.1.1	Construcción en Bienes no Capitalizable</a:t>
            </a:r>
            <a:endParaRPr lang="es-MX" sz="2400" b="1"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5 Tabla"/>
          <p:cNvGraphicFramePr>
            <a:graphicFrameLocks noGrp="1"/>
          </p:cNvGraphicFramePr>
          <p:nvPr/>
        </p:nvGraphicFramePr>
        <p:xfrm>
          <a:off x="251520" y="476672"/>
          <a:ext cx="8496944" cy="5904663"/>
        </p:xfrm>
        <a:graphic>
          <a:graphicData uri="http://schemas.openxmlformats.org/drawingml/2006/table">
            <a:tbl>
              <a:tblPr/>
              <a:tblGrid>
                <a:gridCol w="1080120"/>
                <a:gridCol w="3168352"/>
                <a:gridCol w="4248472"/>
              </a:tblGrid>
              <a:tr h="513449">
                <a:tc gridSpan="2">
                  <a:txBody>
                    <a:bodyPr/>
                    <a:lstStyle/>
                    <a:p>
                      <a:pPr indent="182880" algn="ctr">
                        <a:lnSpc>
                          <a:spcPts val="1080"/>
                        </a:lnSpc>
                        <a:spcAft>
                          <a:spcPts val="505"/>
                        </a:spcAft>
                      </a:pPr>
                      <a:r>
                        <a:rPr lang="es-MX" sz="1400" b="1" cap="small" dirty="0">
                          <a:solidFill>
                            <a:srgbClr val="000000"/>
                          </a:solidFill>
                          <a:latin typeface="Arial"/>
                          <a:ea typeface="Times New Roman"/>
                          <a:cs typeface="Times New Roman"/>
                        </a:rPr>
                        <a:t>Subcuentas armonizadas para dar cumplimiento con Contabilidad</a:t>
                      </a:r>
                      <a:endParaRPr lang="es-MX" sz="1400" dirty="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s-MX"/>
                    </a:p>
                  </a:txBody>
                  <a:tcPr/>
                </a:tc>
                <a:tc>
                  <a:txBody>
                    <a:bodyPr/>
                    <a:lstStyle/>
                    <a:p>
                      <a:pPr indent="182880" algn="ctr">
                        <a:lnSpc>
                          <a:spcPts val="1080"/>
                        </a:lnSpc>
                        <a:spcAft>
                          <a:spcPts val="505"/>
                        </a:spcAft>
                      </a:pPr>
                      <a:r>
                        <a:rPr lang="es-MX" sz="1400" b="1" cap="small" dirty="0">
                          <a:solidFill>
                            <a:srgbClr val="000000"/>
                          </a:solidFill>
                          <a:latin typeface="Arial"/>
                          <a:ea typeface="Times New Roman"/>
                          <a:cs typeface="Times New Roman"/>
                        </a:rPr>
                        <a:t>CLASIFICADOR POR OBJETO DE GASTO</a:t>
                      </a:r>
                      <a:endParaRPr lang="es-MX" sz="1400" dirty="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513449">
                <a:tc>
                  <a:txBody>
                    <a:bodyPr/>
                    <a:lstStyle/>
                    <a:p>
                      <a:pPr indent="182880" algn="just">
                        <a:lnSpc>
                          <a:spcPts val="1100"/>
                        </a:lnSpc>
                        <a:spcAft>
                          <a:spcPts val="505"/>
                        </a:spcAft>
                      </a:pPr>
                      <a:r>
                        <a:rPr lang="es-MX" sz="1400" b="1" dirty="0">
                          <a:latin typeface="Arial"/>
                          <a:ea typeface="Times New Roman"/>
                          <a:cs typeface="Times New Roman"/>
                        </a:rPr>
                        <a:t>1.1.5.1</a:t>
                      </a:r>
                      <a:endParaRPr lang="es-MX" sz="1400" dirty="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indent="0" algn="just">
                        <a:lnSpc>
                          <a:spcPts val="1100"/>
                        </a:lnSpc>
                        <a:spcAft>
                          <a:spcPts val="505"/>
                        </a:spcAft>
                      </a:pPr>
                      <a:r>
                        <a:rPr lang="es-MX" sz="1300" b="1" dirty="0">
                          <a:latin typeface="Arial"/>
                          <a:ea typeface="Times New Roman"/>
                          <a:cs typeface="Times New Roman"/>
                        </a:rPr>
                        <a:t>Almacén de Materiales y Suministros de Consumo </a:t>
                      </a:r>
                      <a:endParaRPr lang="es-MX" sz="1300" dirty="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indent="0" algn="just">
                        <a:lnSpc>
                          <a:spcPts val="1100"/>
                        </a:lnSpc>
                        <a:spcAft>
                          <a:spcPts val="505"/>
                        </a:spcAft>
                      </a:pPr>
                      <a:r>
                        <a:rPr lang="es-MX" sz="1300" b="1" dirty="0">
                          <a:solidFill>
                            <a:srgbClr val="000000"/>
                          </a:solidFill>
                          <a:latin typeface="Arial"/>
                          <a:ea typeface="Times New Roman"/>
                          <a:cs typeface="Times New Roman"/>
                        </a:rPr>
                        <a:t>2000 Materiales y Suministros</a:t>
                      </a:r>
                      <a:endParaRPr lang="es-MX" sz="1300" dirty="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513449">
                <a:tc>
                  <a:txBody>
                    <a:bodyPr/>
                    <a:lstStyle/>
                    <a:p>
                      <a:pPr indent="182880" algn="just">
                        <a:lnSpc>
                          <a:spcPts val="1100"/>
                        </a:lnSpc>
                        <a:spcAft>
                          <a:spcPts val="505"/>
                        </a:spcAft>
                      </a:pPr>
                      <a:r>
                        <a:rPr lang="es-MX" sz="1400" dirty="0">
                          <a:latin typeface="Arial"/>
                          <a:ea typeface="Times New Roman"/>
                          <a:cs typeface="Times New Roman"/>
                        </a:rPr>
                        <a:t>1.1.5.1.3</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indent="0" algn="just">
                        <a:lnSpc>
                          <a:spcPts val="1100"/>
                        </a:lnSpc>
                        <a:spcAft>
                          <a:spcPts val="505"/>
                        </a:spcAft>
                      </a:pPr>
                      <a:r>
                        <a:rPr lang="es-MX" sz="1300" dirty="0">
                          <a:latin typeface="Arial"/>
                          <a:ea typeface="Times New Roman"/>
                          <a:cs typeface="Times New Roman"/>
                        </a:rPr>
                        <a:t>Materiales y Artículos de Construcción y de Reparación</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indent="0" algn="just">
                        <a:lnSpc>
                          <a:spcPts val="1100"/>
                        </a:lnSpc>
                        <a:spcAft>
                          <a:spcPts val="505"/>
                        </a:spcAft>
                      </a:pPr>
                      <a:r>
                        <a:rPr lang="es-MX" sz="1300" dirty="0">
                          <a:solidFill>
                            <a:srgbClr val="000000"/>
                          </a:solidFill>
                          <a:latin typeface="Arial"/>
                          <a:ea typeface="Times New Roman"/>
                          <a:cs typeface="Times New Roman"/>
                        </a:rPr>
                        <a:t>2400 Materiales y Artículos de Construcción y de Reparación</a:t>
                      </a:r>
                      <a:endParaRPr lang="es-MX" sz="1300" dirty="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513449">
                <a:tc>
                  <a:txBody>
                    <a:bodyPr/>
                    <a:lstStyle/>
                    <a:p>
                      <a:pPr indent="182880" algn="just">
                        <a:lnSpc>
                          <a:spcPts val="1100"/>
                        </a:lnSpc>
                        <a:spcAft>
                          <a:spcPts val="505"/>
                        </a:spcAft>
                      </a:pPr>
                      <a:r>
                        <a:rPr lang="es-MX" sz="1400" dirty="0">
                          <a:latin typeface="Arial"/>
                          <a:ea typeface="Times New Roman"/>
                          <a:cs typeface="Times New Roman"/>
                        </a:rPr>
                        <a:t>1.1.5.1.5</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indent="0" algn="just">
                        <a:lnSpc>
                          <a:spcPts val="1100"/>
                        </a:lnSpc>
                        <a:spcAft>
                          <a:spcPts val="505"/>
                        </a:spcAft>
                      </a:pPr>
                      <a:r>
                        <a:rPr lang="es-MX" sz="1300" dirty="0">
                          <a:latin typeface="Arial"/>
                          <a:ea typeface="Times New Roman"/>
                          <a:cs typeface="Times New Roman"/>
                        </a:rPr>
                        <a:t>Combustibles, Lubricantes y Aditivos </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indent="0" algn="just">
                        <a:lnSpc>
                          <a:spcPts val="1100"/>
                        </a:lnSpc>
                        <a:spcAft>
                          <a:spcPts val="505"/>
                        </a:spcAft>
                      </a:pPr>
                      <a:r>
                        <a:rPr lang="es-MX" sz="1300" dirty="0">
                          <a:solidFill>
                            <a:srgbClr val="000000"/>
                          </a:solidFill>
                          <a:latin typeface="Arial"/>
                          <a:ea typeface="Times New Roman"/>
                          <a:cs typeface="Times New Roman"/>
                        </a:rPr>
                        <a:t>2600 Combustibles, Lubricantes y Aditivos</a:t>
                      </a:r>
                      <a:endParaRPr lang="es-MX" sz="1300" dirty="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513449">
                <a:tc>
                  <a:txBody>
                    <a:bodyPr/>
                    <a:lstStyle/>
                    <a:p>
                      <a:pPr indent="182880" algn="just">
                        <a:lnSpc>
                          <a:spcPts val="1100"/>
                        </a:lnSpc>
                        <a:spcAft>
                          <a:spcPts val="505"/>
                        </a:spcAft>
                      </a:pPr>
                      <a:r>
                        <a:rPr lang="es-MX" sz="1400" dirty="0">
                          <a:latin typeface="Arial"/>
                          <a:ea typeface="Times New Roman"/>
                          <a:cs typeface="Times New Roman"/>
                        </a:rPr>
                        <a:t>1.1.5.1.8</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indent="0" algn="just">
                        <a:lnSpc>
                          <a:spcPts val="1100"/>
                        </a:lnSpc>
                        <a:spcAft>
                          <a:spcPts val="505"/>
                        </a:spcAft>
                      </a:pPr>
                      <a:r>
                        <a:rPr lang="es-MX" sz="1300" dirty="0">
                          <a:latin typeface="Arial"/>
                          <a:ea typeface="Times New Roman"/>
                          <a:cs typeface="Times New Roman"/>
                        </a:rPr>
                        <a:t>Herramientas, Refacciones y Accesorios Menores para Consumo </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indent="0" algn="just">
                        <a:lnSpc>
                          <a:spcPts val="1100"/>
                        </a:lnSpc>
                        <a:spcAft>
                          <a:spcPts val="505"/>
                        </a:spcAft>
                      </a:pPr>
                      <a:r>
                        <a:rPr lang="es-MX" sz="1300" dirty="0">
                          <a:solidFill>
                            <a:srgbClr val="000000"/>
                          </a:solidFill>
                          <a:latin typeface="Arial"/>
                          <a:ea typeface="Times New Roman"/>
                          <a:cs typeface="Times New Roman"/>
                        </a:rPr>
                        <a:t>2900 Herramientas, Refacciones y Accesorios Menores</a:t>
                      </a:r>
                      <a:endParaRPr lang="es-MX" sz="1300" dirty="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513449">
                <a:tc>
                  <a:txBody>
                    <a:bodyPr/>
                    <a:lstStyle/>
                    <a:p>
                      <a:pPr indent="182880" algn="just">
                        <a:lnSpc>
                          <a:spcPts val="1100"/>
                        </a:lnSpc>
                        <a:spcAft>
                          <a:spcPts val="505"/>
                        </a:spcAft>
                      </a:pPr>
                      <a:r>
                        <a:rPr lang="es-MX" sz="1400" b="1" dirty="0">
                          <a:solidFill>
                            <a:srgbClr val="000000"/>
                          </a:solidFill>
                          <a:latin typeface="Arial"/>
                          <a:ea typeface="Times New Roman"/>
                          <a:cs typeface="Times New Roman"/>
                        </a:rPr>
                        <a:t>1.2.3.5</a:t>
                      </a:r>
                      <a:endParaRPr lang="es-MX" sz="1400" dirty="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indent="0" algn="just">
                        <a:lnSpc>
                          <a:spcPts val="1100"/>
                        </a:lnSpc>
                        <a:spcAft>
                          <a:spcPts val="505"/>
                        </a:spcAft>
                      </a:pPr>
                      <a:r>
                        <a:rPr lang="es-MX" sz="1300" b="1" dirty="0">
                          <a:solidFill>
                            <a:srgbClr val="000000"/>
                          </a:solidFill>
                          <a:latin typeface="Arial"/>
                          <a:ea typeface="Times New Roman"/>
                          <a:cs typeface="Times New Roman"/>
                        </a:rPr>
                        <a:t>Construcciones en Proceso en Bienes de Dominio Público</a:t>
                      </a:r>
                      <a:endParaRPr lang="es-MX" sz="1300" dirty="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indent="0" algn="just">
                        <a:lnSpc>
                          <a:spcPts val="1100"/>
                        </a:lnSpc>
                        <a:spcAft>
                          <a:spcPts val="505"/>
                        </a:spcAft>
                      </a:pPr>
                      <a:r>
                        <a:rPr lang="es-MX" sz="1300" b="1" dirty="0">
                          <a:solidFill>
                            <a:srgbClr val="000000"/>
                          </a:solidFill>
                          <a:latin typeface="Arial"/>
                          <a:ea typeface="Times New Roman"/>
                          <a:cs typeface="Times New Roman"/>
                        </a:rPr>
                        <a:t>6100 OBRA PUBLICA EN BIENES DE DOMINIO PUBLICO</a:t>
                      </a:r>
                      <a:endParaRPr lang="es-MX" sz="1300" dirty="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513449">
                <a:tc>
                  <a:txBody>
                    <a:bodyPr/>
                    <a:lstStyle/>
                    <a:p>
                      <a:pPr indent="182880" algn="just">
                        <a:lnSpc>
                          <a:spcPts val="1100"/>
                        </a:lnSpc>
                        <a:spcAft>
                          <a:spcPts val="505"/>
                        </a:spcAft>
                      </a:pPr>
                      <a:r>
                        <a:rPr lang="es-MX" sz="1400" dirty="0">
                          <a:solidFill>
                            <a:srgbClr val="000000"/>
                          </a:solidFill>
                          <a:latin typeface="Arial"/>
                          <a:ea typeface="Times New Roman"/>
                          <a:cs typeface="Times New Roman"/>
                        </a:rPr>
                        <a:t>1.2.3.5.1</a:t>
                      </a:r>
                      <a:endParaRPr lang="es-MX" sz="1400" dirty="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indent="0" algn="just">
                        <a:lnSpc>
                          <a:spcPts val="1100"/>
                        </a:lnSpc>
                        <a:spcAft>
                          <a:spcPts val="505"/>
                        </a:spcAft>
                      </a:pPr>
                      <a:r>
                        <a:rPr lang="es-MX" sz="1300" dirty="0">
                          <a:solidFill>
                            <a:srgbClr val="000000"/>
                          </a:solidFill>
                          <a:latin typeface="Arial"/>
                          <a:ea typeface="Times New Roman"/>
                          <a:cs typeface="Times New Roman"/>
                        </a:rPr>
                        <a:t>Edificación Habitacional en Proceso</a:t>
                      </a:r>
                      <a:endParaRPr lang="es-MX" sz="1300" dirty="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indent="0" algn="just">
                        <a:lnSpc>
                          <a:spcPts val="1100"/>
                        </a:lnSpc>
                        <a:spcAft>
                          <a:spcPts val="505"/>
                        </a:spcAft>
                      </a:pPr>
                      <a:r>
                        <a:rPr lang="es-MX" sz="1300" dirty="0">
                          <a:solidFill>
                            <a:srgbClr val="000000"/>
                          </a:solidFill>
                          <a:latin typeface="Arial"/>
                          <a:ea typeface="Times New Roman"/>
                          <a:cs typeface="Times New Roman"/>
                        </a:rPr>
                        <a:t>611 Edificación Habitacional</a:t>
                      </a:r>
                      <a:endParaRPr lang="es-MX" sz="1300" dirty="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513449">
                <a:tc>
                  <a:txBody>
                    <a:bodyPr/>
                    <a:lstStyle/>
                    <a:p>
                      <a:pPr indent="182880" algn="just">
                        <a:lnSpc>
                          <a:spcPts val="1100"/>
                        </a:lnSpc>
                        <a:spcAft>
                          <a:spcPts val="505"/>
                        </a:spcAft>
                      </a:pPr>
                      <a:r>
                        <a:rPr lang="es-MX" sz="1400" dirty="0">
                          <a:solidFill>
                            <a:srgbClr val="000000"/>
                          </a:solidFill>
                          <a:latin typeface="Arial"/>
                          <a:ea typeface="Times New Roman"/>
                          <a:cs typeface="Times New Roman"/>
                        </a:rPr>
                        <a:t>1.2.3.5.2</a:t>
                      </a:r>
                      <a:endParaRPr lang="es-MX" sz="1400" dirty="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indent="0" algn="just">
                        <a:lnSpc>
                          <a:spcPts val="1100"/>
                        </a:lnSpc>
                        <a:spcAft>
                          <a:spcPts val="505"/>
                        </a:spcAft>
                      </a:pPr>
                      <a:r>
                        <a:rPr lang="es-MX" sz="1300" dirty="0">
                          <a:solidFill>
                            <a:srgbClr val="000000"/>
                          </a:solidFill>
                          <a:latin typeface="Arial"/>
                          <a:ea typeface="Times New Roman"/>
                          <a:cs typeface="Times New Roman"/>
                        </a:rPr>
                        <a:t>Edificación no Habitacional en Proceso</a:t>
                      </a:r>
                      <a:endParaRPr lang="es-MX" sz="1300" dirty="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indent="0" algn="just">
                        <a:lnSpc>
                          <a:spcPts val="1100"/>
                        </a:lnSpc>
                        <a:spcAft>
                          <a:spcPts val="505"/>
                        </a:spcAft>
                      </a:pPr>
                      <a:r>
                        <a:rPr lang="es-MX" sz="1300" dirty="0">
                          <a:solidFill>
                            <a:srgbClr val="000000"/>
                          </a:solidFill>
                          <a:latin typeface="Arial"/>
                          <a:ea typeface="Times New Roman"/>
                          <a:cs typeface="Times New Roman"/>
                        </a:rPr>
                        <a:t>612 Edificación no Habitacional</a:t>
                      </a:r>
                      <a:endParaRPr lang="es-MX" sz="1300" dirty="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770173">
                <a:tc>
                  <a:txBody>
                    <a:bodyPr/>
                    <a:lstStyle/>
                    <a:p>
                      <a:pPr indent="182880" algn="just">
                        <a:lnSpc>
                          <a:spcPts val="1100"/>
                        </a:lnSpc>
                        <a:spcAft>
                          <a:spcPts val="505"/>
                        </a:spcAft>
                      </a:pPr>
                      <a:r>
                        <a:rPr lang="es-MX" sz="1400" dirty="0">
                          <a:solidFill>
                            <a:srgbClr val="000000"/>
                          </a:solidFill>
                          <a:latin typeface="Arial"/>
                          <a:ea typeface="Times New Roman"/>
                          <a:cs typeface="Times New Roman"/>
                        </a:rPr>
                        <a:t>1.2.3.5.3</a:t>
                      </a:r>
                      <a:endParaRPr lang="es-MX" sz="1400" dirty="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indent="0" algn="just">
                        <a:lnSpc>
                          <a:spcPts val="1100"/>
                        </a:lnSpc>
                        <a:spcAft>
                          <a:spcPts val="505"/>
                        </a:spcAft>
                      </a:pPr>
                      <a:r>
                        <a:rPr lang="es-MX" sz="1300" dirty="0">
                          <a:solidFill>
                            <a:srgbClr val="000000"/>
                          </a:solidFill>
                          <a:latin typeface="Arial"/>
                          <a:ea typeface="Times New Roman"/>
                          <a:cs typeface="Times New Roman"/>
                        </a:rPr>
                        <a:t>Construcción de Obras para el Abastecimiento de Agua, Petróleo, Gas, Electricidad y Telecomunicaciones en Proceso</a:t>
                      </a:r>
                      <a:endParaRPr lang="es-MX" sz="1300" dirty="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indent="0" algn="just">
                        <a:lnSpc>
                          <a:spcPts val="1100"/>
                        </a:lnSpc>
                        <a:spcAft>
                          <a:spcPts val="505"/>
                        </a:spcAft>
                      </a:pPr>
                      <a:r>
                        <a:rPr lang="es-MX" sz="1300" dirty="0">
                          <a:solidFill>
                            <a:srgbClr val="000000"/>
                          </a:solidFill>
                          <a:latin typeface="Arial"/>
                          <a:ea typeface="Times New Roman"/>
                          <a:cs typeface="Times New Roman"/>
                        </a:rPr>
                        <a:t>613 Construcción de Obras para el Abastecimiento de Agua, Petróleo, Gas, Electricidad y Telecomunicaciones</a:t>
                      </a:r>
                      <a:endParaRPr lang="es-MX" sz="1300" dirty="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513449">
                <a:tc>
                  <a:txBody>
                    <a:bodyPr/>
                    <a:lstStyle/>
                    <a:p>
                      <a:pPr indent="182880" algn="just">
                        <a:lnSpc>
                          <a:spcPts val="1080"/>
                        </a:lnSpc>
                        <a:spcAft>
                          <a:spcPts val="505"/>
                        </a:spcAft>
                      </a:pPr>
                      <a:r>
                        <a:rPr lang="es-MX" sz="1400" dirty="0">
                          <a:solidFill>
                            <a:srgbClr val="000000"/>
                          </a:solidFill>
                          <a:latin typeface="Arial"/>
                          <a:ea typeface="Times New Roman"/>
                          <a:cs typeface="Times New Roman"/>
                        </a:rPr>
                        <a:t>1.2.3.5.4</a:t>
                      </a:r>
                      <a:endParaRPr lang="es-MX" sz="1400" dirty="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indent="0" algn="just">
                        <a:lnSpc>
                          <a:spcPts val="1080"/>
                        </a:lnSpc>
                        <a:spcAft>
                          <a:spcPts val="505"/>
                        </a:spcAft>
                      </a:pPr>
                      <a:r>
                        <a:rPr lang="es-MX" sz="1300" dirty="0">
                          <a:solidFill>
                            <a:srgbClr val="000000"/>
                          </a:solidFill>
                          <a:latin typeface="Arial"/>
                          <a:ea typeface="Times New Roman"/>
                          <a:cs typeface="Times New Roman"/>
                        </a:rPr>
                        <a:t>División de Terrenos y Construcción de Obras de Urbanización en Proceso</a:t>
                      </a:r>
                      <a:endParaRPr lang="es-MX" sz="1300" dirty="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indent="0" algn="just">
                        <a:lnSpc>
                          <a:spcPts val="1080"/>
                        </a:lnSpc>
                        <a:spcAft>
                          <a:spcPts val="505"/>
                        </a:spcAft>
                      </a:pPr>
                      <a:r>
                        <a:rPr lang="es-MX" sz="1300" dirty="0">
                          <a:solidFill>
                            <a:srgbClr val="000000"/>
                          </a:solidFill>
                          <a:latin typeface="Arial"/>
                          <a:ea typeface="Times New Roman"/>
                          <a:cs typeface="Times New Roman"/>
                        </a:rPr>
                        <a:t>614 División de Terrenos y Construcción de Obras de Urbanización</a:t>
                      </a:r>
                      <a:endParaRPr lang="es-MX" sz="1300" dirty="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513449">
                <a:tc>
                  <a:txBody>
                    <a:bodyPr/>
                    <a:lstStyle/>
                    <a:p>
                      <a:pPr indent="182880" algn="just">
                        <a:lnSpc>
                          <a:spcPts val="1080"/>
                        </a:lnSpc>
                        <a:spcAft>
                          <a:spcPts val="505"/>
                        </a:spcAft>
                      </a:pPr>
                      <a:r>
                        <a:rPr lang="es-MX" sz="1400" dirty="0">
                          <a:solidFill>
                            <a:srgbClr val="000000"/>
                          </a:solidFill>
                          <a:latin typeface="Arial"/>
                          <a:ea typeface="Times New Roman"/>
                          <a:cs typeface="Times New Roman"/>
                        </a:rPr>
                        <a:t>1.2.3.5.5</a:t>
                      </a:r>
                      <a:endParaRPr lang="es-MX" sz="1400" dirty="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indent="0" algn="just">
                        <a:lnSpc>
                          <a:spcPts val="1080"/>
                        </a:lnSpc>
                        <a:spcAft>
                          <a:spcPts val="505"/>
                        </a:spcAft>
                      </a:pPr>
                      <a:r>
                        <a:rPr lang="es-MX" sz="1300" dirty="0">
                          <a:solidFill>
                            <a:srgbClr val="000000"/>
                          </a:solidFill>
                          <a:latin typeface="Arial"/>
                          <a:ea typeface="Times New Roman"/>
                          <a:cs typeface="Times New Roman"/>
                        </a:rPr>
                        <a:t>Construcción de Vías de Comunicación en Proceso</a:t>
                      </a:r>
                      <a:endParaRPr lang="es-MX" sz="1300" dirty="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indent="0" algn="just">
                        <a:lnSpc>
                          <a:spcPts val="1080"/>
                        </a:lnSpc>
                        <a:spcAft>
                          <a:spcPts val="505"/>
                        </a:spcAft>
                      </a:pPr>
                      <a:r>
                        <a:rPr lang="es-MX" sz="1300" dirty="0">
                          <a:solidFill>
                            <a:srgbClr val="000000"/>
                          </a:solidFill>
                          <a:latin typeface="Arial"/>
                          <a:ea typeface="Times New Roman"/>
                          <a:cs typeface="Times New Roman"/>
                        </a:rPr>
                        <a:t>615 Construcción de Vías de Comunicación</a:t>
                      </a:r>
                      <a:endParaRPr lang="es-MX" sz="1300" dirty="0">
                        <a:latin typeface="Arial"/>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bl>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7 Tabla"/>
          <p:cNvGraphicFramePr>
            <a:graphicFrameLocks noGrp="1"/>
          </p:cNvGraphicFramePr>
          <p:nvPr/>
        </p:nvGraphicFramePr>
        <p:xfrm>
          <a:off x="785786" y="188640"/>
          <a:ext cx="7962677" cy="3755256"/>
        </p:xfrm>
        <a:graphic>
          <a:graphicData uri="http://schemas.openxmlformats.org/drawingml/2006/table">
            <a:tbl>
              <a:tblPr/>
              <a:tblGrid>
                <a:gridCol w="525009"/>
                <a:gridCol w="1823258"/>
                <a:gridCol w="626799"/>
                <a:gridCol w="787517"/>
                <a:gridCol w="1773348"/>
                <a:gridCol w="676709"/>
                <a:gridCol w="1750037"/>
              </a:tblGrid>
              <a:tr h="747796">
                <a:tc>
                  <a:txBody>
                    <a:bodyPr/>
                    <a:lstStyle/>
                    <a:p>
                      <a:pPr indent="182880" algn="ctr">
                        <a:lnSpc>
                          <a:spcPts val="1080"/>
                        </a:lnSpc>
                        <a:spcBef>
                          <a:spcPts val="150"/>
                        </a:spcBef>
                        <a:spcAft>
                          <a:spcPts val="100"/>
                        </a:spcAft>
                      </a:pPr>
                      <a:r>
                        <a:rPr lang="es-ES" sz="900" b="1" dirty="0">
                          <a:solidFill>
                            <a:srgbClr val="000000"/>
                          </a:solidFill>
                          <a:latin typeface="Arial"/>
                          <a:ea typeface="Times New Roman"/>
                          <a:cs typeface="Times New Roman"/>
                        </a:rPr>
                        <a:t>COG</a:t>
                      </a:r>
                      <a:endParaRPr lang="es-MX" sz="900" dirty="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indent="182880" algn="ctr">
                        <a:lnSpc>
                          <a:spcPts val="1080"/>
                        </a:lnSpc>
                        <a:spcBef>
                          <a:spcPts val="150"/>
                        </a:spcBef>
                        <a:spcAft>
                          <a:spcPts val="100"/>
                        </a:spcAft>
                      </a:pPr>
                      <a:r>
                        <a:rPr lang="es-ES" sz="900" b="1" dirty="0">
                          <a:solidFill>
                            <a:srgbClr val="000000"/>
                          </a:solidFill>
                          <a:latin typeface="Arial"/>
                          <a:ea typeface="Times New Roman"/>
                          <a:cs typeface="Times New Roman"/>
                        </a:rPr>
                        <a:t>Nombre del COG</a:t>
                      </a:r>
                      <a:endParaRPr lang="es-MX" sz="900" dirty="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indent="182880" algn="ctr">
                        <a:lnSpc>
                          <a:spcPts val="1080"/>
                        </a:lnSpc>
                        <a:spcBef>
                          <a:spcPts val="150"/>
                        </a:spcBef>
                        <a:spcAft>
                          <a:spcPts val="100"/>
                        </a:spcAft>
                      </a:pPr>
                      <a:r>
                        <a:rPr lang="es-ES" sz="900" b="1" dirty="0">
                          <a:solidFill>
                            <a:srgbClr val="000000"/>
                          </a:solidFill>
                          <a:latin typeface="Arial"/>
                          <a:ea typeface="Times New Roman"/>
                          <a:cs typeface="Times New Roman"/>
                        </a:rPr>
                        <a:t>Tipo</a:t>
                      </a:r>
                      <a:endParaRPr lang="es-MX" sz="900" dirty="0">
                        <a:latin typeface="Arial"/>
                        <a:ea typeface="Times New Roman"/>
                        <a:cs typeface="Times New Roman"/>
                      </a:endParaRPr>
                    </a:p>
                    <a:p>
                      <a:pPr indent="182880" algn="ctr">
                        <a:lnSpc>
                          <a:spcPts val="1080"/>
                        </a:lnSpc>
                        <a:spcBef>
                          <a:spcPts val="150"/>
                        </a:spcBef>
                        <a:spcAft>
                          <a:spcPts val="100"/>
                        </a:spcAft>
                      </a:pPr>
                      <a:r>
                        <a:rPr lang="es-ES" sz="900" b="1" dirty="0">
                          <a:solidFill>
                            <a:srgbClr val="000000"/>
                          </a:solidFill>
                          <a:latin typeface="Arial"/>
                          <a:ea typeface="Times New Roman"/>
                          <a:cs typeface="Times New Roman"/>
                        </a:rPr>
                        <a:t>Gasto</a:t>
                      </a:r>
                      <a:endParaRPr lang="es-MX" sz="900" dirty="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gridSpan="4">
                  <a:txBody>
                    <a:bodyPr/>
                    <a:lstStyle/>
                    <a:p>
                      <a:pPr indent="182880" algn="ctr">
                        <a:lnSpc>
                          <a:spcPts val="1080"/>
                        </a:lnSpc>
                        <a:spcBef>
                          <a:spcPts val="150"/>
                        </a:spcBef>
                        <a:spcAft>
                          <a:spcPts val="100"/>
                        </a:spcAft>
                      </a:pPr>
                      <a:r>
                        <a:rPr lang="es-ES" sz="900" b="1" dirty="0">
                          <a:solidFill>
                            <a:srgbClr val="000000"/>
                          </a:solidFill>
                          <a:latin typeface="Arial"/>
                          <a:ea typeface="Times New Roman"/>
                          <a:cs typeface="Times New Roman"/>
                        </a:rPr>
                        <a:t>Cuentas Contables</a:t>
                      </a:r>
                      <a:endParaRPr lang="es-MX" sz="900" dirty="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s-MX"/>
                    </a:p>
                  </a:txBody>
                  <a:tcPr/>
                </a:tc>
                <a:tc hMerge="1">
                  <a:txBody>
                    <a:bodyPr/>
                    <a:lstStyle/>
                    <a:p>
                      <a:endParaRPr lang="es-MX"/>
                    </a:p>
                  </a:txBody>
                  <a:tcPr/>
                </a:tc>
                <a:tc hMerge="1">
                  <a:txBody>
                    <a:bodyPr/>
                    <a:lstStyle/>
                    <a:p>
                      <a:endParaRPr lang="es-MX"/>
                    </a:p>
                  </a:txBody>
                  <a:tcPr/>
                </a:tc>
              </a:tr>
              <a:tr h="350032">
                <a:tc>
                  <a:txBody>
                    <a:bodyPr/>
                    <a:lstStyle/>
                    <a:p>
                      <a:pPr indent="182880" algn="ctr">
                        <a:lnSpc>
                          <a:spcPts val="1080"/>
                        </a:lnSpc>
                        <a:spcBef>
                          <a:spcPts val="200"/>
                        </a:spcBef>
                        <a:spcAft>
                          <a:spcPts val="100"/>
                        </a:spcAft>
                      </a:pPr>
                      <a:r>
                        <a:rPr lang="es-ES" sz="900" dirty="0">
                          <a:solidFill>
                            <a:srgbClr val="000000"/>
                          </a:solidFill>
                          <a:latin typeface="Arial"/>
                          <a:ea typeface="Times New Roman"/>
                          <a:cs typeface="Times New Roman"/>
                        </a:rPr>
                        <a:t>611</a:t>
                      </a:r>
                      <a:endParaRPr lang="es-MX" sz="900" dirty="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l">
                        <a:lnSpc>
                          <a:spcPts val="1080"/>
                        </a:lnSpc>
                        <a:spcBef>
                          <a:spcPts val="200"/>
                        </a:spcBef>
                        <a:spcAft>
                          <a:spcPts val="100"/>
                        </a:spcAft>
                      </a:pPr>
                      <a:r>
                        <a:rPr lang="es-ES" sz="900" dirty="0">
                          <a:solidFill>
                            <a:srgbClr val="000000"/>
                          </a:solidFill>
                          <a:latin typeface="Arial"/>
                          <a:ea typeface="Times New Roman"/>
                          <a:cs typeface="Times New Roman"/>
                        </a:rPr>
                        <a:t>Edificación habitacional</a:t>
                      </a:r>
                      <a:endParaRPr lang="es-MX" sz="900" dirty="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ctr">
                        <a:lnSpc>
                          <a:spcPts val="1080"/>
                        </a:lnSpc>
                        <a:spcBef>
                          <a:spcPts val="200"/>
                        </a:spcBef>
                        <a:spcAft>
                          <a:spcPts val="100"/>
                        </a:spcAft>
                      </a:pPr>
                      <a:r>
                        <a:rPr lang="es-ES" sz="900" dirty="0">
                          <a:solidFill>
                            <a:srgbClr val="000000"/>
                          </a:solidFill>
                          <a:latin typeface="Arial"/>
                          <a:ea typeface="Times New Roman"/>
                          <a:cs typeface="Times New Roman"/>
                        </a:rPr>
                        <a:t>2</a:t>
                      </a:r>
                      <a:endParaRPr lang="es-MX" sz="900" dirty="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Bef>
                          <a:spcPts val="200"/>
                        </a:spcBef>
                        <a:spcAft>
                          <a:spcPts val="100"/>
                        </a:spcAft>
                      </a:pPr>
                      <a:r>
                        <a:rPr lang="es-ES" sz="900" dirty="0">
                          <a:solidFill>
                            <a:srgbClr val="000000"/>
                          </a:solidFill>
                          <a:latin typeface="Arial"/>
                          <a:ea typeface="Times New Roman"/>
                          <a:cs typeface="Times New Roman"/>
                        </a:rPr>
                        <a:t>1.2.3.5.1</a:t>
                      </a:r>
                      <a:endParaRPr lang="es-MX" sz="900" dirty="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l">
                        <a:lnSpc>
                          <a:spcPts val="1080"/>
                        </a:lnSpc>
                        <a:spcBef>
                          <a:spcPts val="200"/>
                        </a:spcBef>
                        <a:spcAft>
                          <a:spcPts val="100"/>
                        </a:spcAft>
                      </a:pPr>
                      <a:r>
                        <a:rPr lang="es-ES" sz="900" dirty="0">
                          <a:solidFill>
                            <a:srgbClr val="000000"/>
                          </a:solidFill>
                          <a:latin typeface="Arial"/>
                          <a:ea typeface="Times New Roman"/>
                          <a:cs typeface="Times New Roman"/>
                        </a:rPr>
                        <a:t>Edificación habitacional en Proceso</a:t>
                      </a:r>
                      <a:endParaRPr lang="es-MX" sz="900" dirty="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Bef>
                          <a:spcPts val="200"/>
                        </a:spcBef>
                        <a:spcAft>
                          <a:spcPts val="100"/>
                        </a:spcAft>
                      </a:pPr>
                      <a:r>
                        <a:rPr lang="es-ES" sz="900" dirty="0">
                          <a:latin typeface="Arial"/>
                          <a:ea typeface="Times New Roman"/>
                          <a:cs typeface="Times New Roman"/>
                        </a:rPr>
                        <a:t>2.1.1.3</a:t>
                      </a:r>
                      <a:endParaRPr lang="es-MX" sz="900" dirty="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l">
                        <a:lnSpc>
                          <a:spcPts val="1080"/>
                        </a:lnSpc>
                        <a:spcBef>
                          <a:spcPts val="200"/>
                        </a:spcBef>
                        <a:spcAft>
                          <a:spcPts val="100"/>
                        </a:spcAft>
                      </a:pPr>
                      <a:r>
                        <a:rPr lang="es-ES" sz="900" dirty="0">
                          <a:latin typeface="Arial"/>
                          <a:ea typeface="Times New Roman"/>
                          <a:cs typeface="Times New Roman"/>
                        </a:rPr>
                        <a:t>Contratistas por Obras Públicas por Pagar a Corto Plazo </a:t>
                      </a:r>
                      <a:endParaRPr lang="es-MX" sz="900" dirty="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0032">
                <a:tc>
                  <a:txBody>
                    <a:bodyPr/>
                    <a:lstStyle/>
                    <a:p>
                      <a:pPr indent="182880" algn="ctr">
                        <a:lnSpc>
                          <a:spcPts val="1080"/>
                        </a:lnSpc>
                        <a:spcBef>
                          <a:spcPts val="200"/>
                        </a:spcBef>
                        <a:spcAft>
                          <a:spcPts val="100"/>
                        </a:spcAft>
                      </a:pPr>
                      <a:r>
                        <a:rPr lang="es-ES" sz="900" dirty="0">
                          <a:solidFill>
                            <a:srgbClr val="000000"/>
                          </a:solidFill>
                          <a:latin typeface="Arial"/>
                          <a:ea typeface="Times New Roman"/>
                          <a:cs typeface="Times New Roman"/>
                        </a:rPr>
                        <a:t>612</a:t>
                      </a:r>
                      <a:endParaRPr lang="es-MX" sz="900" dirty="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l">
                        <a:lnSpc>
                          <a:spcPts val="1080"/>
                        </a:lnSpc>
                        <a:spcBef>
                          <a:spcPts val="200"/>
                        </a:spcBef>
                        <a:spcAft>
                          <a:spcPts val="100"/>
                        </a:spcAft>
                      </a:pPr>
                      <a:r>
                        <a:rPr lang="es-ES" sz="900" dirty="0">
                          <a:solidFill>
                            <a:srgbClr val="000000"/>
                          </a:solidFill>
                          <a:latin typeface="Arial"/>
                          <a:ea typeface="Times New Roman"/>
                          <a:cs typeface="Times New Roman"/>
                        </a:rPr>
                        <a:t>Edificación no habitacional</a:t>
                      </a:r>
                      <a:endParaRPr lang="es-MX" sz="900" dirty="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ctr">
                        <a:lnSpc>
                          <a:spcPts val="1080"/>
                        </a:lnSpc>
                        <a:spcBef>
                          <a:spcPts val="200"/>
                        </a:spcBef>
                        <a:spcAft>
                          <a:spcPts val="100"/>
                        </a:spcAft>
                      </a:pPr>
                      <a:r>
                        <a:rPr lang="es-ES" sz="900" dirty="0">
                          <a:solidFill>
                            <a:srgbClr val="000000"/>
                          </a:solidFill>
                          <a:latin typeface="Arial"/>
                          <a:ea typeface="Times New Roman"/>
                          <a:cs typeface="Times New Roman"/>
                        </a:rPr>
                        <a:t>2</a:t>
                      </a:r>
                      <a:endParaRPr lang="es-MX" sz="900" dirty="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Bef>
                          <a:spcPts val="200"/>
                        </a:spcBef>
                        <a:spcAft>
                          <a:spcPts val="100"/>
                        </a:spcAft>
                      </a:pPr>
                      <a:r>
                        <a:rPr lang="es-ES" sz="900" dirty="0">
                          <a:solidFill>
                            <a:srgbClr val="000000"/>
                          </a:solidFill>
                          <a:latin typeface="Arial"/>
                          <a:ea typeface="Times New Roman"/>
                          <a:cs typeface="Times New Roman"/>
                        </a:rPr>
                        <a:t>1.2.3.5.2</a:t>
                      </a:r>
                      <a:endParaRPr lang="es-MX" sz="900" dirty="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l">
                        <a:lnSpc>
                          <a:spcPts val="1080"/>
                        </a:lnSpc>
                        <a:spcBef>
                          <a:spcPts val="200"/>
                        </a:spcBef>
                        <a:spcAft>
                          <a:spcPts val="100"/>
                        </a:spcAft>
                      </a:pPr>
                      <a:r>
                        <a:rPr lang="es-ES" sz="900" dirty="0">
                          <a:solidFill>
                            <a:srgbClr val="000000"/>
                          </a:solidFill>
                          <a:latin typeface="Arial"/>
                          <a:ea typeface="Times New Roman"/>
                          <a:cs typeface="Times New Roman"/>
                        </a:rPr>
                        <a:t>Edificación no habitacional en Proceso</a:t>
                      </a:r>
                      <a:endParaRPr lang="es-MX" sz="900" dirty="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Bef>
                          <a:spcPts val="200"/>
                        </a:spcBef>
                        <a:spcAft>
                          <a:spcPts val="100"/>
                        </a:spcAft>
                      </a:pPr>
                      <a:r>
                        <a:rPr lang="es-ES" sz="900" dirty="0">
                          <a:latin typeface="Arial"/>
                          <a:ea typeface="Times New Roman"/>
                          <a:cs typeface="Times New Roman"/>
                        </a:rPr>
                        <a:t>2.1.1.3</a:t>
                      </a:r>
                      <a:endParaRPr lang="es-MX" sz="900" dirty="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l">
                        <a:lnSpc>
                          <a:spcPts val="1080"/>
                        </a:lnSpc>
                        <a:spcBef>
                          <a:spcPts val="200"/>
                        </a:spcBef>
                        <a:spcAft>
                          <a:spcPts val="100"/>
                        </a:spcAft>
                      </a:pPr>
                      <a:r>
                        <a:rPr lang="es-ES" sz="900" dirty="0">
                          <a:latin typeface="Arial"/>
                          <a:ea typeface="Times New Roman"/>
                          <a:cs typeface="Times New Roman"/>
                        </a:rPr>
                        <a:t>Contratistas por Obras Públicas por Pagar a Corto Plazo </a:t>
                      </a:r>
                      <a:endParaRPr lang="es-MX" sz="900" dirty="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00064">
                <a:tc>
                  <a:txBody>
                    <a:bodyPr/>
                    <a:lstStyle/>
                    <a:p>
                      <a:pPr indent="182880" algn="ctr">
                        <a:lnSpc>
                          <a:spcPts val="1080"/>
                        </a:lnSpc>
                        <a:spcBef>
                          <a:spcPts val="200"/>
                        </a:spcBef>
                        <a:spcAft>
                          <a:spcPts val="100"/>
                        </a:spcAft>
                      </a:pPr>
                      <a:r>
                        <a:rPr lang="es-ES" sz="900" dirty="0">
                          <a:solidFill>
                            <a:srgbClr val="000000"/>
                          </a:solidFill>
                          <a:latin typeface="Arial"/>
                          <a:ea typeface="Times New Roman"/>
                          <a:cs typeface="Times New Roman"/>
                        </a:rPr>
                        <a:t>613</a:t>
                      </a:r>
                      <a:endParaRPr lang="es-MX" sz="900" dirty="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l">
                        <a:lnSpc>
                          <a:spcPts val="1080"/>
                        </a:lnSpc>
                        <a:spcBef>
                          <a:spcPts val="200"/>
                        </a:spcBef>
                        <a:spcAft>
                          <a:spcPts val="100"/>
                        </a:spcAft>
                      </a:pPr>
                      <a:r>
                        <a:rPr lang="es-ES" sz="900" dirty="0">
                          <a:solidFill>
                            <a:srgbClr val="000000"/>
                          </a:solidFill>
                          <a:latin typeface="Arial"/>
                          <a:ea typeface="Times New Roman"/>
                          <a:cs typeface="Times New Roman"/>
                        </a:rPr>
                        <a:t>Construcción de obras para el abastecimiento de agua, petróleo, gas, electricidad y telecomunicaciones</a:t>
                      </a:r>
                      <a:endParaRPr lang="es-MX" sz="900" dirty="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ctr">
                        <a:lnSpc>
                          <a:spcPts val="1080"/>
                        </a:lnSpc>
                        <a:spcBef>
                          <a:spcPts val="200"/>
                        </a:spcBef>
                        <a:spcAft>
                          <a:spcPts val="100"/>
                        </a:spcAft>
                      </a:pPr>
                      <a:r>
                        <a:rPr lang="es-ES" sz="900" dirty="0">
                          <a:solidFill>
                            <a:srgbClr val="000000"/>
                          </a:solidFill>
                          <a:latin typeface="Arial"/>
                          <a:ea typeface="Times New Roman"/>
                          <a:cs typeface="Times New Roman"/>
                        </a:rPr>
                        <a:t>2</a:t>
                      </a:r>
                      <a:endParaRPr lang="es-MX" sz="900" dirty="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Bef>
                          <a:spcPts val="200"/>
                        </a:spcBef>
                        <a:spcAft>
                          <a:spcPts val="100"/>
                        </a:spcAft>
                      </a:pPr>
                      <a:r>
                        <a:rPr lang="es-ES" sz="900" dirty="0">
                          <a:solidFill>
                            <a:srgbClr val="000000"/>
                          </a:solidFill>
                          <a:latin typeface="Arial"/>
                          <a:ea typeface="Times New Roman"/>
                          <a:cs typeface="Times New Roman"/>
                        </a:rPr>
                        <a:t>1.2.3.5.3</a:t>
                      </a:r>
                      <a:endParaRPr lang="es-MX" sz="900" dirty="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l">
                        <a:lnSpc>
                          <a:spcPts val="1080"/>
                        </a:lnSpc>
                        <a:spcBef>
                          <a:spcPts val="200"/>
                        </a:spcBef>
                        <a:spcAft>
                          <a:spcPts val="100"/>
                        </a:spcAft>
                      </a:pPr>
                      <a:r>
                        <a:rPr lang="es-ES" sz="900" dirty="0">
                          <a:solidFill>
                            <a:srgbClr val="000000"/>
                          </a:solidFill>
                          <a:latin typeface="Arial"/>
                          <a:ea typeface="Times New Roman"/>
                          <a:cs typeface="Times New Roman"/>
                        </a:rPr>
                        <a:t>Construcción de Obras para el Abastecimiento de Agua, Petróleo, Gas, Electricidad y Telecomunicaciones en Proceso</a:t>
                      </a:r>
                      <a:endParaRPr lang="es-MX" sz="900" dirty="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Bef>
                          <a:spcPts val="200"/>
                        </a:spcBef>
                        <a:spcAft>
                          <a:spcPts val="100"/>
                        </a:spcAft>
                      </a:pPr>
                      <a:r>
                        <a:rPr lang="es-ES" sz="900" dirty="0">
                          <a:latin typeface="Arial"/>
                          <a:ea typeface="Times New Roman"/>
                          <a:cs typeface="Times New Roman"/>
                        </a:rPr>
                        <a:t>2.1.1.3</a:t>
                      </a:r>
                      <a:endParaRPr lang="es-MX" sz="900" dirty="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l">
                        <a:lnSpc>
                          <a:spcPts val="1080"/>
                        </a:lnSpc>
                        <a:spcBef>
                          <a:spcPts val="200"/>
                        </a:spcBef>
                        <a:spcAft>
                          <a:spcPts val="100"/>
                        </a:spcAft>
                      </a:pPr>
                      <a:r>
                        <a:rPr lang="es-ES" sz="900" dirty="0">
                          <a:latin typeface="Arial"/>
                          <a:ea typeface="Times New Roman"/>
                          <a:cs typeface="Times New Roman"/>
                        </a:rPr>
                        <a:t>Contratistas por Obras Públicas por Pagar a Corto Plazo </a:t>
                      </a:r>
                      <a:endParaRPr lang="es-MX" sz="900" dirty="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5048">
                <a:tc>
                  <a:txBody>
                    <a:bodyPr/>
                    <a:lstStyle/>
                    <a:p>
                      <a:pPr indent="182880" algn="ctr">
                        <a:lnSpc>
                          <a:spcPts val="1080"/>
                        </a:lnSpc>
                        <a:spcBef>
                          <a:spcPts val="150"/>
                        </a:spcBef>
                        <a:spcAft>
                          <a:spcPts val="100"/>
                        </a:spcAft>
                      </a:pPr>
                      <a:r>
                        <a:rPr lang="es-ES" sz="900" dirty="0">
                          <a:solidFill>
                            <a:srgbClr val="000000"/>
                          </a:solidFill>
                          <a:latin typeface="Arial"/>
                          <a:ea typeface="Times New Roman"/>
                          <a:cs typeface="Times New Roman"/>
                        </a:rPr>
                        <a:t>614</a:t>
                      </a:r>
                      <a:endParaRPr lang="es-MX" sz="900" dirty="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l">
                        <a:lnSpc>
                          <a:spcPts val="1080"/>
                        </a:lnSpc>
                        <a:spcBef>
                          <a:spcPts val="150"/>
                        </a:spcBef>
                        <a:spcAft>
                          <a:spcPts val="100"/>
                        </a:spcAft>
                      </a:pPr>
                      <a:r>
                        <a:rPr lang="es-ES" sz="900" dirty="0">
                          <a:solidFill>
                            <a:srgbClr val="000000"/>
                          </a:solidFill>
                          <a:latin typeface="Arial"/>
                          <a:ea typeface="Times New Roman"/>
                          <a:cs typeface="Times New Roman"/>
                        </a:rPr>
                        <a:t>División de terrenos y construcción de obras de urbanización</a:t>
                      </a:r>
                      <a:endParaRPr lang="es-MX" sz="900" dirty="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ctr">
                        <a:lnSpc>
                          <a:spcPts val="1080"/>
                        </a:lnSpc>
                        <a:spcBef>
                          <a:spcPts val="150"/>
                        </a:spcBef>
                        <a:spcAft>
                          <a:spcPts val="100"/>
                        </a:spcAft>
                      </a:pPr>
                      <a:r>
                        <a:rPr lang="es-ES" sz="900" dirty="0">
                          <a:solidFill>
                            <a:srgbClr val="000000"/>
                          </a:solidFill>
                          <a:latin typeface="Arial"/>
                          <a:ea typeface="Times New Roman"/>
                          <a:cs typeface="Times New Roman"/>
                        </a:rPr>
                        <a:t>2</a:t>
                      </a:r>
                      <a:endParaRPr lang="es-MX" sz="900" dirty="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Bef>
                          <a:spcPts val="150"/>
                        </a:spcBef>
                        <a:spcAft>
                          <a:spcPts val="100"/>
                        </a:spcAft>
                      </a:pPr>
                      <a:r>
                        <a:rPr lang="es-ES" sz="900" dirty="0">
                          <a:solidFill>
                            <a:srgbClr val="000000"/>
                          </a:solidFill>
                          <a:latin typeface="Arial"/>
                          <a:ea typeface="Times New Roman"/>
                          <a:cs typeface="Times New Roman"/>
                        </a:rPr>
                        <a:t>1.2.3.5.4</a:t>
                      </a:r>
                      <a:endParaRPr lang="es-MX" sz="900" dirty="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l">
                        <a:lnSpc>
                          <a:spcPts val="1080"/>
                        </a:lnSpc>
                        <a:spcBef>
                          <a:spcPts val="150"/>
                        </a:spcBef>
                        <a:spcAft>
                          <a:spcPts val="100"/>
                        </a:spcAft>
                      </a:pPr>
                      <a:r>
                        <a:rPr lang="es-ES" sz="900" dirty="0">
                          <a:solidFill>
                            <a:srgbClr val="000000"/>
                          </a:solidFill>
                          <a:latin typeface="Arial"/>
                          <a:ea typeface="Times New Roman"/>
                          <a:cs typeface="Times New Roman"/>
                        </a:rPr>
                        <a:t>División de Terrenos y Construcción de Obras de Urbanización en Proceso</a:t>
                      </a:r>
                      <a:endParaRPr lang="es-MX" sz="900" dirty="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Bef>
                          <a:spcPts val="150"/>
                        </a:spcBef>
                        <a:spcAft>
                          <a:spcPts val="100"/>
                        </a:spcAft>
                      </a:pPr>
                      <a:r>
                        <a:rPr lang="es-ES" sz="900" dirty="0">
                          <a:latin typeface="Arial"/>
                          <a:ea typeface="Times New Roman"/>
                          <a:cs typeface="Times New Roman"/>
                        </a:rPr>
                        <a:t>2.1.1.3</a:t>
                      </a:r>
                      <a:endParaRPr lang="es-MX" sz="900" dirty="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l">
                        <a:lnSpc>
                          <a:spcPts val="1080"/>
                        </a:lnSpc>
                        <a:spcBef>
                          <a:spcPts val="150"/>
                        </a:spcBef>
                        <a:spcAft>
                          <a:spcPts val="100"/>
                        </a:spcAft>
                      </a:pPr>
                      <a:r>
                        <a:rPr lang="es-ES" sz="900" dirty="0">
                          <a:latin typeface="Arial"/>
                          <a:ea typeface="Times New Roman"/>
                          <a:cs typeface="Times New Roman"/>
                        </a:rPr>
                        <a:t>Contratistas por Obras Públicas por Pagar a Corto Plazo </a:t>
                      </a:r>
                      <a:endParaRPr lang="es-MX" sz="900" dirty="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0032">
                <a:tc>
                  <a:txBody>
                    <a:bodyPr/>
                    <a:lstStyle/>
                    <a:p>
                      <a:pPr indent="182880" algn="ctr">
                        <a:lnSpc>
                          <a:spcPts val="1080"/>
                        </a:lnSpc>
                        <a:spcBef>
                          <a:spcPts val="150"/>
                        </a:spcBef>
                        <a:spcAft>
                          <a:spcPts val="100"/>
                        </a:spcAft>
                      </a:pPr>
                      <a:r>
                        <a:rPr lang="es-ES" sz="900" dirty="0">
                          <a:solidFill>
                            <a:srgbClr val="000000"/>
                          </a:solidFill>
                          <a:latin typeface="Arial"/>
                          <a:ea typeface="Times New Roman"/>
                          <a:cs typeface="Times New Roman"/>
                        </a:rPr>
                        <a:t>615</a:t>
                      </a:r>
                      <a:endParaRPr lang="es-MX" sz="900" dirty="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l">
                        <a:lnSpc>
                          <a:spcPts val="1080"/>
                        </a:lnSpc>
                        <a:spcBef>
                          <a:spcPts val="150"/>
                        </a:spcBef>
                        <a:spcAft>
                          <a:spcPts val="100"/>
                        </a:spcAft>
                      </a:pPr>
                      <a:r>
                        <a:rPr lang="es-ES" sz="900" dirty="0">
                          <a:solidFill>
                            <a:srgbClr val="000000"/>
                          </a:solidFill>
                          <a:latin typeface="Arial"/>
                          <a:ea typeface="Times New Roman"/>
                          <a:cs typeface="Times New Roman"/>
                        </a:rPr>
                        <a:t>Construcción de vías de comunicación</a:t>
                      </a:r>
                      <a:endParaRPr lang="es-MX" sz="900" dirty="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ctr">
                        <a:lnSpc>
                          <a:spcPts val="1080"/>
                        </a:lnSpc>
                        <a:spcBef>
                          <a:spcPts val="150"/>
                        </a:spcBef>
                        <a:spcAft>
                          <a:spcPts val="100"/>
                        </a:spcAft>
                      </a:pPr>
                      <a:r>
                        <a:rPr lang="es-ES" sz="900" dirty="0">
                          <a:solidFill>
                            <a:srgbClr val="000000"/>
                          </a:solidFill>
                          <a:latin typeface="Arial"/>
                          <a:ea typeface="Times New Roman"/>
                          <a:cs typeface="Times New Roman"/>
                        </a:rPr>
                        <a:t>2</a:t>
                      </a:r>
                      <a:endParaRPr lang="es-MX" sz="900" dirty="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Bef>
                          <a:spcPts val="150"/>
                        </a:spcBef>
                        <a:spcAft>
                          <a:spcPts val="100"/>
                        </a:spcAft>
                      </a:pPr>
                      <a:r>
                        <a:rPr lang="es-ES" sz="900" dirty="0">
                          <a:solidFill>
                            <a:srgbClr val="000000"/>
                          </a:solidFill>
                          <a:latin typeface="Arial"/>
                          <a:ea typeface="Times New Roman"/>
                          <a:cs typeface="Times New Roman"/>
                        </a:rPr>
                        <a:t>1.2.3.5.5</a:t>
                      </a:r>
                      <a:endParaRPr lang="es-MX" sz="900" dirty="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l">
                        <a:lnSpc>
                          <a:spcPts val="1080"/>
                        </a:lnSpc>
                        <a:spcBef>
                          <a:spcPts val="150"/>
                        </a:spcBef>
                        <a:spcAft>
                          <a:spcPts val="100"/>
                        </a:spcAft>
                      </a:pPr>
                      <a:r>
                        <a:rPr lang="es-ES" sz="900" dirty="0">
                          <a:solidFill>
                            <a:srgbClr val="000000"/>
                          </a:solidFill>
                          <a:latin typeface="Arial"/>
                          <a:ea typeface="Times New Roman"/>
                          <a:cs typeface="Times New Roman"/>
                        </a:rPr>
                        <a:t>Construcción de Vías de Comunicación en Proceso</a:t>
                      </a:r>
                      <a:endParaRPr lang="es-MX" sz="900" dirty="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Bef>
                          <a:spcPts val="150"/>
                        </a:spcBef>
                        <a:spcAft>
                          <a:spcPts val="100"/>
                        </a:spcAft>
                      </a:pPr>
                      <a:r>
                        <a:rPr lang="es-ES" sz="900" dirty="0">
                          <a:latin typeface="Arial"/>
                          <a:ea typeface="Times New Roman"/>
                          <a:cs typeface="Times New Roman"/>
                        </a:rPr>
                        <a:t>2.1.1.3</a:t>
                      </a:r>
                      <a:endParaRPr lang="es-MX" sz="900" dirty="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l">
                        <a:lnSpc>
                          <a:spcPts val="1080"/>
                        </a:lnSpc>
                        <a:spcBef>
                          <a:spcPts val="150"/>
                        </a:spcBef>
                        <a:spcAft>
                          <a:spcPts val="100"/>
                        </a:spcAft>
                      </a:pPr>
                      <a:r>
                        <a:rPr lang="es-ES" sz="900" dirty="0">
                          <a:latin typeface="Arial"/>
                          <a:ea typeface="Times New Roman"/>
                          <a:cs typeface="Times New Roman"/>
                        </a:rPr>
                        <a:t>Contratistas por Obras Públicas por Pagar a Corto Plazo </a:t>
                      </a:r>
                      <a:endParaRPr lang="es-MX" sz="900" dirty="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5048">
                <a:tc>
                  <a:txBody>
                    <a:bodyPr/>
                    <a:lstStyle/>
                    <a:p>
                      <a:pPr indent="182880" algn="ctr">
                        <a:lnSpc>
                          <a:spcPts val="1080"/>
                        </a:lnSpc>
                        <a:spcBef>
                          <a:spcPts val="150"/>
                        </a:spcBef>
                        <a:spcAft>
                          <a:spcPts val="100"/>
                        </a:spcAft>
                      </a:pPr>
                      <a:r>
                        <a:rPr lang="es-ES" sz="900" dirty="0">
                          <a:solidFill>
                            <a:srgbClr val="000000"/>
                          </a:solidFill>
                          <a:latin typeface="Arial"/>
                          <a:ea typeface="Times New Roman"/>
                          <a:cs typeface="Times New Roman"/>
                        </a:rPr>
                        <a:t>616</a:t>
                      </a:r>
                      <a:endParaRPr lang="es-MX" sz="900" dirty="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l">
                        <a:lnSpc>
                          <a:spcPts val="1080"/>
                        </a:lnSpc>
                        <a:spcBef>
                          <a:spcPts val="150"/>
                        </a:spcBef>
                        <a:spcAft>
                          <a:spcPts val="100"/>
                        </a:spcAft>
                      </a:pPr>
                      <a:r>
                        <a:rPr lang="es-ES" sz="900" dirty="0">
                          <a:solidFill>
                            <a:srgbClr val="000000"/>
                          </a:solidFill>
                          <a:latin typeface="Arial"/>
                          <a:ea typeface="Times New Roman"/>
                          <a:cs typeface="Times New Roman"/>
                        </a:rPr>
                        <a:t>Otras construcciones de ingeniería civil u obra pesada</a:t>
                      </a:r>
                      <a:endParaRPr lang="es-MX" sz="900" dirty="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ctr">
                        <a:lnSpc>
                          <a:spcPts val="1080"/>
                        </a:lnSpc>
                        <a:spcBef>
                          <a:spcPts val="150"/>
                        </a:spcBef>
                        <a:spcAft>
                          <a:spcPts val="100"/>
                        </a:spcAft>
                      </a:pPr>
                      <a:r>
                        <a:rPr lang="es-ES" sz="900" dirty="0">
                          <a:solidFill>
                            <a:srgbClr val="000000"/>
                          </a:solidFill>
                          <a:latin typeface="Arial"/>
                          <a:ea typeface="Times New Roman"/>
                          <a:cs typeface="Times New Roman"/>
                        </a:rPr>
                        <a:t>2</a:t>
                      </a:r>
                      <a:endParaRPr lang="es-MX" sz="900" dirty="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Bef>
                          <a:spcPts val="150"/>
                        </a:spcBef>
                        <a:spcAft>
                          <a:spcPts val="100"/>
                        </a:spcAft>
                      </a:pPr>
                      <a:r>
                        <a:rPr lang="es-ES" sz="900" dirty="0">
                          <a:solidFill>
                            <a:srgbClr val="000000"/>
                          </a:solidFill>
                          <a:latin typeface="Arial"/>
                          <a:ea typeface="Times New Roman"/>
                          <a:cs typeface="Times New Roman"/>
                        </a:rPr>
                        <a:t>1.2.3.5.6</a:t>
                      </a:r>
                      <a:endParaRPr lang="es-MX" sz="900" dirty="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l">
                        <a:lnSpc>
                          <a:spcPts val="1080"/>
                        </a:lnSpc>
                        <a:spcBef>
                          <a:spcPts val="150"/>
                        </a:spcBef>
                        <a:spcAft>
                          <a:spcPts val="100"/>
                        </a:spcAft>
                      </a:pPr>
                      <a:r>
                        <a:rPr lang="es-ES" sz="900" dirty="0">
                          <a:solidFill>
                            <a:srgbClr val="000000"/>
                          </a:solidFill>
                          <a:latin typeface="Arial"/>
                          <a:ea typeface="Times New Roman"/>
                          <a:cs typeface="Times New Roman"/>
                        </a:rPr>
                        <a:t>Otras Construcciones de Ingeniería Civil u Obra Pesada en Proceso</a:t>
                      </a:r>
                      <a:endParaRPr lang="es-MX" sz="900" dirty="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Bef>
                          <a:spcPts val="150"/>
                        </a:spcBef>
                        <a:spcAft>
                          <a:spcPts val="100"/>
                        </a:spcAft>
                      </a:pPr>
                      <a:r>
                        <a:rPr lang="es-ES" sz="900" dirty="0">
                          <a:latin typeface="Arial"/>
                          <a:ea typeface="Times New Roman"/>
                          <a:cs typeface="Times New Roman"/>
                        </a:rPr>
                        <a:t>2.1.1.3</a:t>
                      </a:r>
                      <a:endParaRPr lang="es-MX" sz="900" dirty="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l">
                        <a:lnSpc>
                          <a:spcPts val="1080"/>
                        </a:lnSpc>
                        <a:spcBef>
                          <a:spcPts val="150"/>
                        </a:spcBef>
                        <a:spcAft>
                          <a:spcPts val="100"/>
                        </a:spcAft>
                      </a:pPr>
                      <a:r>
                        <a:rPr lang="es-ES" sz="900" dirty="0">
                          <a:latin typeface="Arial"/>
                          <a:ea typeface="Times New Roman"/>
                          <a:cs typeface="Times New Roman"/>
                        </a:rPr>
                        <a:t>Contratistas por Obras Públicas por Pagar a Corto Plazo </a:t>
                      </a:r>
                      <a:endParaRPr lang="es-MX" sz="900" dirty="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 name="9 Rectángulo"/>
          <p:cNvSpPr/>
          <p:nvPr/>
        </p:nvSpPr>
        <p:spPr>
          <a:xfrm>
            <a:off x="-36512" y="5157192"/>
            <a:ext cx="5436096" cy="17008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graphicFrame>
        <p:nvGraphicFramePr>
          <p:cNvPr id="9" name="8 Tabla"/>
          <p:cNvGraphicFramePr>
            <a:graphicFrameLocks noGrp="1"/>
          </p:cNvGraphicFramePr>
          <p:nvPr/>
        </p:nvGraphicFramePr>
        <p:xfrm>
          <a:off x="755577" y="3933056"/>
          <a:ext cx="8064895" cy="2497956"/>
        </p:xfrm>
        <a:graphic>
          <a:graphicData uri="http://schemas.openxmlformats.org/drawingml/2006/table">
            <a:tbl>
              <a:tblPr/>
              <a:tblGrid>
                <a:gridCol w="534473"/>
                <a:gridCol w="1841790"/>
                <a:gridCol w="576064"/>
                <a:gridCol w="878063"/>
                <a:gridCol w="1764029"/>
                <a:gridCol w="641099"/>
                <a:gridCol w="1829377"/>
              </a:tblGrid>
              <a:tr h="747796">
                <a:tc>
                  <a:txBody>
                    <a:bodyPr/>
                    <a:lstStyle/>
                    <a:p>
                      <a:pPr indent="182880" algn="ctr">
                        <a:lnSpc>
                          <a:spcPts val="1080"/>
                        </a:lnSpc>
                        <a:spcBef>
                          <a:spcPts val="150"/>
                        </a:spcBef>
                        <a:spcAft>
                          <a:spcPts val="100"/>
                        </a:spcAft>
                      </a:pPr>
                      <a:r>
                        <a:rPr lang="es-ES" sz="900" b="1" dirty="0">
                          <a:solidFill>
                            <a:srgbClr val="000000"/>
                          </a:solidFill>
                          <a:latin typeface="Arial"/>
                          <a:ea typeface="Times New Roman"/>
                          <a:cs typeface="Times New Roman"/>
                        </a:rPr>
                        <a:t>COG</a:t>
                      </a:r>
                      <a:endParaRPr lang="es-MX" sz="900" dirty="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indent="182880" algn="ctr">
                        <a:lnSpc>
                          <a:spcPts val="1080"/>
                        </a:lnSpc>
                        <a:spcBef>
                          <a:spcPts val="150"/>
                        </a:spcBef>
                        <a:spcAft>
                          <a:spcPts val="100"/>
                        </a:spcAft>
                      </a:pPr>
                      <a:r>
                        <a:rPr lang="es-ES" sz="900" b="1" dirty="0">
                          <a:solidFill>
                            <a:srgbClr val="000000"/>
                          </a:solidFill>
                          <a:latin typeface="Arial"/>
                          <a:ea typeface="Times New Roman"/>
                          <a:cs typeface="Times New Roman"/>
                        </a:rPr>
                        <a:t>Nombre del COG</a:t>
                      </a:r>
                      <a:endParaRPr lang="es-MX" sz="900" dirty="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indent="182880" algn="ctr">
                        <a:lnSpc>
                          <a:spcPts val="1080"/>
                        </a:lnSpc>
                        <a:spcBef>
                          <a:spcPts val="150"/>
                        </a:spcBef>
                        <a:spcAft>
                          <a:spcPts val="100"/>
                        </a:spcAft>
                      </a:pPr>
                      <a:r>
                        <a:rPr lang="es-ES" sz="900" b="1" dirty="0">
                          <a:solidFill>
                            <a:srgbClr val="000000"/>
                          </a:solidFill>
                          <a:latin typeface="Arial"/>
                          <a:ea typeface="Times New Roman"/>
                          <a:cs typeface="Times New Roman"/>
                        </a:rPr>
                        <a:t>Tipo</a:t>
                      </a:r>
                      <a:endParaRPr lang="es-MX" sz="900" dirty="0">
                        <a:latin typeface="Arial"/>
                        <a:ea typeface="Times New Roman"/>
                        <a:cs typeface="Times New Roman"/>
                      </a:endParaRPr>
                    </a:p>
                    <a:p>
                      <a:pPr indent="182880" algn="ctr">
                        <a:lnSpc>
                          <a:spcPts val="1080"/>
                        </a:lnSpc>
                        <a:spcBef>
                          <a:spcPts val="150"/>
                        </a:spcBef>
                        <a:spcAft>
                          <a:spcPts val="100"/>
                        </a:spcAft>
                      </a:pPr>
                      <a:r>
                        <a:rPr lang="es-ES" sz="900" b="1" dirty="0">
                          <a:solidFill>
                            <a:srgbClr val="000000"/>
                          </a:solidFill>
                          <a:latin typeface="Arial"/>
                          <a:ea typeface="Times New Roman"/>
                          <a:cs typeface="Times New Roman"/>
                        </a:rPr>
                        <a:t>Gasto</a:t>
                      </a:r>
                      <a:endParaRPr lang="es-MX" sz="900" dirty="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gridSpan="4">
                  <a:txBody>
                    <a:bodyPr/>
                    <a:lstStyle/>
                    <a:p>
                      <a:pPr indent="182880" algn="ctr">
                        <a:lnSpc>
                          <a:spcPts val="1080"/>
                        </a:lnSpc>
                        <a:spcBef>
                          <a:spcPts val="150"/>
                        </a:spcBef>
                        <a:spcAft>
                          <a:spcPts val="100"/>
                        </a:spcAft>
                      </a:pPr>
                      <a:r>
                        <a:rPr lang="es-ES" sz="900" b="1" dirty="0">
                          <a:solidFill>
                            <a:srgbClr val="000000"/>
                          </a:solidFill>
                          <a:latin typeface="Arial"/>
                          <a:ea typeface="Times New Roman"/>
                          <a:cs typeface="Times New Roman"/>
                        </a:rPr>
                        <a:t>Cuentas Contables</a:t>
                      </a:r>
                      <a:endParaRPr lang="es-MX" sz="900" dirty="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s-MX"/>
                    </a:p>
                  </a:txBody>
                  <a:tcPr/>
                </a:tc>
                <a:tc hMerge="1">
                  <a:txBody>
                    <a:bodyPr/>
                    <a:lstStyle/>
                    <a:p>
                      <a:endParaRPr lang="es-MX"/>
                    </a:p>
                  </a:txBody>
                  <a:tcPr/>
                </a:tc>
                <a:tc hMerge="1">
                  <a:txBody>
                    <a:bodyPr/>
                    <a:lstStyle/>
                    <a:p>
                      <a:endParaRPr lang="es-MX"/>
                    </a:p>
                  </a:txBody>
                  <a:tcPr/>
                </a:tc>
              </a:tr>
              <a:tr h="350032">
                <a:tc>
                  <a:txBody>
                    <a:bodyPr/>
                    <a:lstStyle/>
                    <a:p>
                      <a:pPr indent="182880" algn="ctr">
                        <a:lnSpc>
                          <a:spcPts val="1080"/>
                        </a:lnSpc>
                        <a:spcBef>
                          <a:spcPts val="100"/>
                        </a:spcBef>
                        <a:spcAft>
                          <a:spcPts val="80"/>
                        </a:spcAft>
                      </a:pPr>
                      <a:r>
                        <a:rPr lang="es-ES" sz="900" dirty="0">
                          <a:solidFill>
                            <a:srgbClr val="000000"/>
                          </a:solidFill>
                          <a:latin typeface="Arial"/>
                          <a:ea typeface="Times New Roman"/>
                          <a:cs typeface="Times New Roman"/>
                        </a:rPr>
                        <a:t>112</a:t>
                      </a:r>
                      <a:endParaRPr lang="es-MX" sz="900" dirty="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l">
                        <a:lnSpc>
                          <a:spcPts val="1080"/>
                        </a:lnSpc>
                        <a:spcBef>
                          <a:spcPts val="100"/>
                        </a:spcBef>
                        <a:spcAft>
                          <a:spcPts val="80"/>
                        </a:spcAft>
                      </a:pPr>
                      <a:r>
                        <a:rPr lang="es-ES" sz="900" dirty="0">
                          <a:solidFill>
                            <a:srgbClr val="000000"/>
                          </a:solidFill>
                          <a:latin typeface="Arial"/>
                          <a:ea typeface="Times New Roman"/>
                          <a:cs typeface="Times New Roman"/>
                        </a:rPr>
                        <a:t>Haberes</a:t>
                      </a:r>
                      <a:endParaRPr lang="es-MX" sz="900" dirty="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ctr">
                        <a:lnSpc>
                          <a:spcPts val="1080"/>
                        </a:lnSpc>
                        <a:spcBef>
                          <a:spcPts val="100"/>
                        </a:spcBef>
                        <a:spcAft>
                          <a:spcPts val="80"/>
                        </a:spcAft>
                      </a:pPr>
                      <a:r>
                        <a:rPr lang="es-ES" sz="900" dirty="0">
                          <a:solidFill>
                            <a:srgbClr val="000000"/>
                          </a:solidFill>
                          <a:latin typeface="Arial"/>
                          <a:ea typeface="Times New Roman"/>
                          <a:cs typeface="Times New Roman"/>
                        </a:rPr>
                        <a:t>2</a:t>
                      </a:r>
                      <a:endParaRPr lang="es-MX" sz="900" dirty="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Bef>
                          <a:spcPts val="100"/>
                        </a:spcBef>
                        <a:spcAft>
                          <a:spcPts val="80"/>
                        </a:spcAft>
                      </a:pPr>
                      <a:r>
                        <a:rPr lang="es-ES" sz="900" dirty="0">
                          <a:solidFill>
                            <a:srgbClr val="000000"/>
                          </a:solidFill>
                          <a:latin typeface="Arial"/>
                          <a:ea typeface="Times New Roman"/>
                          <a:cs typeface="Times New Roman"/>
                        </a:rPr>
                        <a:t>5.1.1.1</a:t>
                      </a:r>
                      <a:endParaRPr lang="es-MX" sz="900" dirty="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l">
                        <a:lnSpc>
                          <a:spcPts val="1080"/>
                        </a:lnSpc>
                        <a:spcBef>
                          <a:spcPts val="100"/>
                        </a:spcBef>
                        <a:spcAft>
                          <a:spcPts val="80"/>
                        </a:spcAft>
                      </a:pPr>
                      <a:r>
                        <a:rPr lang="es-ES" sz="900" dirty="0">
                          <a:solidFill>
                            <a:srgbClr val="000000"/>
                          </a:solidFill>
                          <a:latin typeface="Arial"/>
                          <a:ea typeface="Times New Roman"/>
                          <a:cs typeface="Times New Roman"/>
                        </a:rPr>
                        <a:t>Remuneraciones al Personal de carácter Permanente </a:t>
                      </a:r>
                      <a:endParaRPr lang="es-MX" sz="900" dirty="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Bef>
                          <a:spcPts val="100"/>
                        </a:spcBef>
                        <a:spcAft>
                          <a:spcPts val="80"/>
                        </a:spcAft>
                      </a:pPr>
                      <a:r>
                        <a:rPr lang="es-ES" sz="900" dirty="0">
                          <a:latin typeface="Arial"/>
                          <a:ea typeface="Times New Roman"/>
                          <a:cs typeface="Times New Roman"/>
                        </a:rPr>
                        <a:t>2.1.1.1</a:t>
                      </a:r>
                      <a:endParaRPr lang="es-MX" sz="900" dirty="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l">
                        <a:lnSpc>
                          <a:spcPts val="1080"/>
                        </a:lnSpc>
                        <a:spcBef>
                          <a:spcPts val="100"/>
                        </a:spcBef>
                        <a:spcAft>
                          <a:spcPts val="80"/>
                        </a:spcAft>
                      </a:pPr>
                      <a:r>
                        <a:rPr lang="es-ES" sz="900" dirty="0">
                          <a:latin typeface="Arial"/>
                          <a:ea typeface="Times New Roman"/>
                          <a:cs typeface="Times New Roman"/>
                        </a:rPr>
                        <a:t>Servicios Personales por Pagar a Corto Plazo </a:t>
                      </a:r>
                      <a:endParaRPr lang="es-MX" sz="900" dirty="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0032">
                <a:tc>
                  <a:txBody>
                    <a:bodyPr/>
                    <a:lstStyle/>
                    <a:p>
                      <a:pPr indent="182880" algn="ctr">
                        <a:lnSpc>
                          <a:spcPts val="1080"/>
                        </a:lnSpc>
                        <a:spcBef>
                          <a:spcPts val="100"/>
                        </a:spcBef>
                        <a:spcAft>
                          <a:spcPts val="80"/>
                        </a:spcAft>
                      </a:pPr>
                      <a:r>
                        <a:rPr lang="es-ES" sz="900" dirty="0">
                          <a:solidFill>
                            <a:srgbClr val="000000"/>
                          </a:solidFill>
                          <a:latin typeface="Arial"/>
                          <a:ea typeface="Times New Roman"/>
                          <a:cs typeface="Times New Roman"/>
                        </a:rPr>
                        <a:t>113</a:t>
                      </a:r>
                      <a:endParaRPr lang="es-MX" sz="900" dirty="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l">
                        <a:lnSpc>
                          <a:spcPts val="1080"/>
                        </a:lnSpc>
                        <a:spcBef>
                          <a:spcPts val="100"/>
                        </a:spcBef>
                        <a:spcAft>
                          <a:spcPts val="80"/>
                        </a:spcAft>
                      </a:pPr>
                      <a:r>
                        <a:rPr lang="es-ES" sz="900" dirty="0">
                          <a:solidFill>
                            <a:srgbClr val="000000"/>
                          </a:solidFill>
                          <a:latin typeface="Arial"/>
                          <a:ea typeface="Times New Roman"/>
                          <a:cs typeface="Times New Roman"/>
                        </a:rPr>
                        <a:t>Sueldos base al personal permanente</a:t>
                      </a:r>
                      <a:endParaRPr lang="es-MX" sz="900" dirty="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ctr">
                        <a:lnSpc>
                          <a:spcPts val="1080"/>
                        </a:lnSpc>
                        <a:spcBef>
                          <a:spcPts val="100"/>
                        </a:spcBef>
                        <a:spcAft>
                          <a:spcPts val="80"/>
                        </a:spcAft>
                      </a:pPr>
                      <a:r>
                        <a:rPr lang="es-ES" sz="900" dirty="0">
                          <a:solidFill>
                            <a:srgbClr val="000000"/>
                          </a:solidFill>
                          <a:latin typeface="Arial"/>
                          <a:ea typeface="Times New Roman"/>
                          <a:cs typeface="Times New Roman"/>
                        </a:rPr>
                        <a:t>2</a:t>
                      </a:r>
                      <a:endParaRPr lang="es-MX" sz="900" dirty="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Bef>
                          <a:spcPts val="100"/>
                        </a:spcBef>
                        <a:spcAft>
                          <a:spcPts val="80"/>
                        </a:spcAft>
                      </a:pPr>
                      <a:r>
                        <a:rPr lang="es-ES" sz="900" dirty="0">
                          <a:solidFill>
                            <a:srgbClr val="000000"/>
                          </a:solidFill>
                          <a:latin typeface="Arial"/>
                          <a:ea typeface="Times New Roman"/>
                          <a:cs typeface="Times New Roman"/>
                        </a:rPr>
                        <a:t>5.1.1.1</a:t>
                      </a:r>
                      <a:endParaRPr lang="es-MX" sz="900" dirty="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l">
                        <a:lnSpc>
                          <a:spcPts val="1080"/>
                        </a:lnSpc>
                        <a:spcBef>
                          <a:spcPts val="100"/>
                        </a:spcBef>
                        <a:spcAft>
                          <a:spcPts val="80"/>
                        </a:spcAft>
                      </a:pPr>
                      <a:r>
                        <a:rPr lang="es-ES" sz="900" dirty="0">
                          <a:solidFill>
                            <a:srgbClr val="000000"/>
                          </a:solidFill>
                          <a:latin typeface="Arial"/>
                          <a:ea typeface="Times New Roman"/>
                          <a:cs typeface="Times New Roman"/>
                        </a:rPr>
                        <a:t>Remuneraciones al Personal de carácter Permanente </a:t>
                      </a:r>
                      <a:endParaRPr lang="es-MX" sz="900" dirty="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Bef>
                          <a:spcPts val="100"/>
                        </a:spcBef>
                        <a:spcAft>
                          <a:spcPts val="80"/>
                        </a:spcAft>
                      </a:pPr>
                      <a:r>
                        <a:rPr lang="es-ES" sz="900" dirty="0">
                          <a:latin typeface="Arial"/>
                          <a:ea typeface="Times New Roman"/>
                          <a:cs typeface="Times New Roman"/>
                        </a:rPr>
                        <a:t>2.1.1.1</a:t>
                      </a:r>
                      <a:endParaRPr lang="es-MX" sz="900" dirty="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l">
                        <a:lnSpc>
                          <a:spcPts val="1080"/>
                        </a:lnSpc>
                        <a:spcBef>
                          <a:spcPts val="100"/>
                        </a:spcBef>
                        <a:spcAft>
                          <a:spcPts val="80"/>
                        </a:spcAft>
                      </a:pPr>
                      <a:r>
                        <a:rPr lang="es-ES" sz="900" dirty="0">
                          <a:latin typeface="Arial"/>
                          <a:ea typeface="Times New Roman"/>
                          <a:cs typeface="Times New Roman"/>
                        </a:rPr>
                        <a:t>Servicios Personales por Pagar a Corto Plazo </a:t>
                      </a:r>
                      <a:endParaRPr lang="es-MX" sz="900" dirty="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0032">
                <a:tc>
                  <a:txBody>
                    <a:bodyPr/>
                    <a:lstStyle/>
                    <a:p>
                      <a:pPr indent="182880" algn="ctr">
                        <a:lnSpc>
                          <a:spcPts val="1080"/>
                        </a:lnSpc>
                        <a:spcBef>
                          <a:spcPts val="100"/>
                        </a:spcBef>
                        <a:spcAft>
                          <a:spcPts val="80"/>
                        </a:spcAft>
                      </a:pPr>
                      <a:r>
                        <a:rPr lang="es-ES" sz="900" dirty="0">
                          <a:solidFill>
                            <a:srgbClr val="000000"/>
                          </a:solidFill>
                          <a:latin typeface="Arial"/>
                          <a:ea typeface="Times New Roman"/>
                          <a:cs typeface="Times New Roman"/>
                        </a:rPr>
                        <a:t>114</a:t>
                      </a:r>
                      <a:endParaRPr lang="es-MX" sz="900" dirty="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l">
                        <a:lnSpc>
                          <a:spcPts val="1080"/>
                        </a:lnSpc>
                        <a:spcBef>
                          <a:spcPts val="100"/>
                        </a:spcBef>
                        <a:spcAft>
                          <a:spcPts val="80"/>
                        </a:spcAft>
                      </a:pPr>
                      <a:r>
                        <a:rPr lang="es-ES" sz="900" dirty="0">
                          <a:solidFill>
                            <a:srgbClr val="000000"/>
                          </a:solidFill>
                          <a:latin typeface="Arial"/>
                          <a:ea typeface="Times New Roman"/>
                          <a:cs typeface="Times New Roman"/>
                        </a:rPr>
                        <a:t>Remuneraciones por adscripción laboral en el extranjero</a:t>
                      </a:r>
                      <a:endParaRPr lang="es-MX" sz="900" dirty="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ctr">
                        <a:lnSpc>
                          <a:spcPts val="1080"/>
                        </a:lnSpc>
                        <a:spcBef>
                          <a:spcPts val="100"/>
                        </a:spcBef>
                        <a:spcAft>
                          <a:spcPts val="80"/>
                        </a:spcAft>
                      </a:pPr>
                      <a:r>
                        <a:rPr lang="es-ES" sz="900" dirty="0">
                          <a:solidFill>
                            <a:srgbClr val="000000"/>
                          </a:solidFill>
                          <a:latin typeface="Arial"/>
                          <a:ea typeface="Times New Roman"/>
                          <a:cs typeface="Times New Roman"/>
                        </a:rPr>
                        <a:t>2</a:t>
                      </a:r>
                      <a:endParaRPr lang="es-MX" sz="900" dirty="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Bef>
                          <a:spcPts val="100"/>
                        </a:spcBef>
                        <a:spcAft>
                          <a:spcPts val="80"/>
                        </a:spcAft>
                      </a:pPr>
                      <a:r>
                        <a:rPr lang="es-ES" sz="900" dirty="0">
                          <a:solidFill>
                            <a:srgbClr val="000000"/>
                          </a:solidFill>
                          <a:latin typeface="Arial"/>
                          <a:ea typeface="Times New Roman"/>
                          <a:cs typeface="Times New Roman"/>
                        </a:rPr>
                        <a:t>5.1.1.1</a:t>
                      </a:r>
                      <a:endParaRPr lang="es-MX" sz="900" dirty="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l">
                        <a:lnSpc>
                          <a:spcPts val="1080"/>
                        </a:lnSpc>
                        <a:spcBef>
                          <a:spcPts val="100"/>
                        </a:spcBef>
                        <a:spcAft>
                          <a:spcPts val="80"/>
                        </a:spcAft>
                      </a:pPr>
                      <a:r>
                        <a:rPr lang="es-ES" sz="900" dirty="0">
                          <a:solidFill>
                            <a:srgbClr val="000000"/>
                          </a:solidFill>
                          <a:latin typeface="Arial"/>
                          <a:ea typeface="Times New Roman"/>
                          <a:cs typeface="Times New Roman"/>
                        </a:rPr>
                        <a:t>Remuneraciones al Personal de carácter Permanente </a:t>
                      </a:r>
                      <a:endParaRPr lang="es-MX" sz="900" dirty="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Bef>
                          <a:spcPts val="100"/>
                        </a:spcBef>
                        <a:spcAft>
                          <a:spcPts val="80"/>
                        </a:spcAft>
                      </a:pPr>
                      <a:r>
                        <a:rPr lang="es-ES" sz="900" dirty="0">
                          <a:latin typeface="Arial"/>
                          <a:ea typeface="Times New Roman"/>
                          <a:cs typeface="Times New Roman"/>
                        </a:rPr>
                        <a:t>2.1.1.1</a:t>
                      </a:r>
                      <a:endParaRPr lang="es-MX" sz="900" dirty="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l">
                        <a:lnSpc>
                          <a:spcPts val="1080"/>
                        </a:lnSpc>
                        <a:spcBef>
                          <a:spcPts val="100"/>
                        </a:spcBef>
                        <a:spcAft>
                          <a:spcPts val="80"/>
                        </a:spcAft>
                      </a:pPr>
                      <a:r>
                        <a:rPr lang="es-ES" sz="900" dirty="0">
                          <a:latin typeface="Arial"/>
                          <a:ea typeface="Times New Roman"/>
                          <a:cs typeface="Times New Roman"/>
                        </a:rPr>
                        <a:t>Servicios Personales por Pagar a Corto Plazo </a:t>
                      </a:r>
                      <a:endParaRPr lang="es-MX" sz="900" dirty="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0032">
                <a:tc>
                  <a:txBody>
                    <a:bodyPr/>
                    <a:lstStyle/>
                    <a:p>
                      <a:pPr indent="182880" algn="ctr">
                        <a:lnSpc>
                          <a:spcPts val="1080"/>
                        </a:lnSpc>
                        <a:spcBef>
                          <a:spcPts val="100"/>
                        </a:spcBef>
                        <a:spcAft>
                          <a:spcPts val="80"/>
                        </a:spcAft>
                      </a:pPr>
                      <a:r>
                        <a:rPr lang="es-ES" sz="900" dirty="0">
                          <a:solidFill>
                            <a:srgbClr val="000000"/>
                          </a:solidFill>
                          <a:latin typeface="Arial"/>
                          <a:ea typeface="Times New Roman"/>
                          <a:cs typeface="Times New Roman"/>
                        </a:rPr>
                        <a:t>121</a:t>
                      </a:r>
                      <a:endParaRPr lang="es-MX" sz="900" dirty="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l">
                        <a:lnSpc>
                          <a:spcPts val="1080"/>
                        </a:lnSpc>
                        <a:spcBef>
                          <a:spcPts val="100"/>
                        </a:spcBef>
                        <a:spcAft>
                          <a:spcPts val="80"/>
                        </a:spcAft>
                      </a:pPr>
                      <a:r>
                        <a:rPr lang="es-ES" sz="900" dirty="0">
                          <a:solidFill>
                            <a:srgbClr val="000000"/>
                          </a:solidFill>
                          <a:latin typeface="Arial"/>
                          <a:ea typeface="Times New Roman"/>
                          <a:cs typeface="Times New Roman"/>
                        </a:rPr>
                        <a:t>Honorarios asimilables a salarios</a:t>
                      </a:r>
                      <a:endParaRPr lang="es-MX" sz="900" dirty="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ctr">
                        <a:lnSpc>
                          <a:spcPts val="1080"/>
                        </a:lnSpc>
                        <a:spcBef>
                          <a:spcPts val="100"/>
                        </a:spcBef>
                        <a:spcAft>
                          <a:spcPts val="80"/>
                        </a:spcAft>
                      </a:pPr>
                      <a:r>
                        <a:rPr lang="es-ES" sz="900" dirty="0">
                          <a:solidFill>
                            <a:srgbClr val="000000"/>
                          </a:solidFill>
                          <a:latin typeface="Arial"/>
                          <a:ea typeface="Times New Roman"/>
                          <a:cs typeface="Times New Roman"/>
                        </a:rPr>
                        <a:t>2</a:t>
                      </a:r>
                      <a:endParaRPr lang="es-MX" sz="900" dirty="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Bef>
                          <a:spcPts val="100"/>
                        </a:spcBef>
                        <a:spcAft>
                          <a:spcPts val="80"/>
                        </a:spcAft>
                      </a:pPr>
                      <a:r>
                        <a:rPr lang="es-ES" sz="900" dirty="0">
                          <a:solidFill>
                            <a:srgbClr val="000000"/>
                          </a:solidFill>
                          <a:latin typeface="Arial"/>
                          <a:ea typeface="Times New Roman"/>
                          <a:cs typeface="Times New Roman"/>
                        </a:rPr>
                        <a:t>5.1.1.2</a:t>
                      </a:r>
                      <a:endParaRPr lang="es-MX" sz="900" dirty="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l">
                        <a:lnSpc>
                          <a:spcPts val="1080"/>
                        </a:lnSpc>
                        <a:spcBef>
                          <a:spcPts val="100"/>
                        </a:spcBef>
                        <a:spcAft>
                          <a:spcPts val="80"/>
                        </a:spcAft>
                      </a:pPr>
                      <a:r>
                        <a:rPr lang="es-ES" sz="900" dirty="0">
                          <a:solidFill>
                            <a:srgbClr val="000000"/>
                          </a:solidFill>
                          <a:latin typeface="Arial"/>
                          <a:ea typeface="Times New Roman"/>
                          <a:cs typeface="Times New Roman"/>
                        </a:rPr>
                        <a:t>Remuneraciones al Personal de carácter Transitorio </a:t>
                      </a:r>
                      <a:endParaRPr lang="es-MX" sz="900" dirty="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Bef>
                          <a:spcPts val="100"/>
                        </a:spcBef>
                        <a:spcAft>
                          <a:spcPts val="80"/>
                        </a:spcAft>
                      </a:pPr>
                      <a:r>
                        <a:rPr lang="es-ES" sz="900" dirty="0">
                          <a:latin typeface="Arial"/>
                          <a:ea typeface="Times New Roman"/>
                          <a:cs typeface="Times New Roman"/>
                        </a:rPr>
                        <a:t>2.1.1.1</a:t>
                      </a:r>
                      <a:endParaRPr lang="es-MX" sz="900" dirty="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l">
                        <a:lnSpc>
                          <a:spcPts val="1080"/>
                        </a:lnSpc>
                        <a:spcBef>
                          <a:spcPts val="100"/>
                        </a:spcBef>
                        <a:spcAft>
                          <a:spcPts val="80"/>
                        </a:spcAft>
                      </a:pPr>
                      <a:r>
                        <a:rPr lang="es-ES" sz="900" dirty="0">
                          <a:latin typeface="Arial"/>
                          <a:ea typeface="Times New Roman"/>
                          <a:cs typeface="Times New Roman"/>
                        </a:rPr>
                        <a:t>Servicios Personales por Pagar a Corto Plazo </a:t>
                      </a:r>
                      <a:endParaRPr lang="es-MX" sz="900" dirty="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0032">
                <a:tc>
                  <a:txBody>
                    <a:bodyPr/>
                    <a:lstStyle/>
                    <a:p>
                      <a:pPr indent="182880" algn="ctr">
                        <a:lnSpc>
                          <a:spcPts val="1080"/>
                        </a:lnSpc>
                        <a:spcBef>
                          <a:spcPts val="100"/>
                        </a:spcBef>
                        <a:spcAft>
                          <a:spcPts val="80"/>
                        </a:spcAft>
                      </a:pPr>
                      <a:r>
                        <a:rPr lang="es-ES" sz="900" dirty="0">
                          <a:solidFill>
                            <a:srgbClr val="000000"/>
                          </a:solidFill>
                          <a:latin typeface="Arial"/>
                          <a:ea typeface="Times New Roman"/>
                          <a:cs typeface="Times New Roman"/>
                        </a:rPr>
                        <a:t>122</a:t>
                      </a:r>
                      <a:endParaRPr lang="es-MX" sz="900" dirty="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l">
                        <a:lnSpc>
                          <a:spcPts val="1080"/>
                        </a:lnSpc>
                        <a:spcBef>
                          <a:spcPts val="100"/>
                        </a:spcBef>
                        <a:spcAft>
                          <a:spcPts val="80"/>
                        </a:spcAft>
                      </a:pPr>
                      <a:r>
                        <a:rPr lang="es-ES" sz="900" dirty="0">
                          <a:solidFill>
                            <a:srgbClr val="000000"/>
                          </a:solidFill>
                          <a:latin typeface="Arial"/>
                          <a:ea typeface="Times New Roman"/>
                          <a:cs typeface="Times New Roman"/>
                        </a:rPr>
                        <a:t>Sueldos base al personal eventual</a:t>
                      </a:r>
                      <a:endParaRPr lang="es-MX" sz="900" dirty="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ctr">
                        <a:lnSpc>
                          <a:spcPts val="1080"/>
                        </a:lnSpc>
                        <a:spcBef>
                          <a:spcPts val="100"/>
                        </a:spcBef>
                        <a:spcAft>
                          <a:spcPts val="80"/>
                        </a:spcAft>
                      </a:pPr>
                      <a:r>
                        <a:rPr lang="es-ES" sz="900" dirty="0">
                          <a:solidFill>
                            <a:srgbClr val="000000"/>
                          </a:solidFill>
                          <a:latin typeface="Arial"/>
                          <a:ea typeface="Times New Roman"/>
                          <a:cs typeface="Times New Roman"/>
                        </a:rPr>
                        <a:t>2</a:t>
                      </a:r>
                      <a:endParaRPr lang="es-MX" sz="900" dirty="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Bef>
                          <a:spcPts val="100"/>
                        </a:spcBef>
                        <a:spcAft>
                          <a:spcPts val="80"/>
                        </a:spcAft>
                      </a:pPr>
                      <a:r>
                        <a:rPr lang="es-ES" sz="900" dirty="0">
                          <a:solidFill>
                            <a:srgbClr val="000000"/>
                          </a:solidFill>
                          <a:latin typeface="Arial"/>
                          <a:ea typeface="Times New Roman"/>
                          <a:cs typeface="Times New Roman"/>
                        </a:rPr>
                        <a:t>5.1.1.2</a:t>
                      </a:r>
                      <a:endParaRPr lang="es-MX" sz="900" dirty="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l">
                        <a:lnSpc>
                          <a:spcPts val="1080"/>
                        </a:lnSpc>
                        <a:spcBef>
                          <a:spcPts val="100"/>
                        </a:spcBef>
                        <a:spcAft>
                          <a:spcPts val="80"/>
                        </a:spcAft>
                      </a:pPr>
                      <a:r>
                        <a:rPr lang="es-ES" sz="900" dirty="0">
                          <a:solidFill>
                            <a:srgbClr val="000000"/>
                          </a:solidFill>
                          <a:latin typeface="Arial"/>
                          <a:ea typeface="Times New Roman"/>
                          <a:cs typeface="Times New Roman"/>
                        </a:rPr>
                        <a:t>Remuneraciones al Personal de carácter Transitorio </a:t>
                      </a:r>
                      <a:endParaRPr lang="es-MX" sz="900" dirty="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Bef>
                          <a:spcPts val="100"/>
                        </a:spcBef>
                        <a:spcAft>
                          <a:spcPts val="80"/>
                        </a:spcAft>
                      </a:pPr>
                      <a:r>
                        <a:rPr lang="es-ES" sz="900" dirty="0">
                          <a:latin typeface="Arial"/>
                          <a:ea typeface="Times New Roman"/>
                          <a:cs typeface="Times New Roman"/>
                        </a:rPr>
                        <a:t>2.1.1.1</a:t>
                      </a:r>
                      <a:endParaRPr lang="es-MX" sz="900" dirty="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l">
                        <a:lnSpc>
                          <a:spcPts val="1080"/>
                        </a:lnSpc>
                        <a:spcBef>
                          <a:spcPts val="100"/>
                        </a:spcBef>
                        <a:spcAft>
                          <a:spcPts val="80"/>
                        </a:spcAft>
                      </a:pPr>
                      <a:r>
                        <a:rPr lang="es-ES" sz="900" dirty="0">
                          <a:latin typeface="Arial"/>
                          <a:ea typeface="Times New Roman"/>
                          <a:cs typeface="Times New Roman"/>
                        </a:rPr>
                        <a:t>Servicios Personales por Pagar a Corto Plazo </a:t>
                      </a:r>
                      <a:endParaRPr lang="es-MX" sz="900" dirty="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 Grupo"/>
          <p:cNvGrpSpPr/>
          <p:nvPr/>
        </p:nvGrpSpPr>
        <p:grpSpPr>
          <a:xfrm>
            <a:off x="0" y="-673671"/>
            <a:ext cx="4225858" cy="7559055"/>
            <a:chOff x="-85906" y="-601663"/>
            <a:chExt cx="4225858" cy="7559055"/>
          </a:xfrm>
        </p:grpSpPr>
        <p:pic>
          <p:nvPicPr>
            <p:cNvPr id="3" name="Picture 6"/>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5906" y="340637"/>
              <a:ext cx="1705578" cy="6616755"/>
            </a:xfrm>
            <a:prstGeom prst="rect">
              <a:avLst/>
            </a:prstGeom>
            <a:ln>
              <a:noFill/>
            </a:ln>
            <a:effectLst>
              <a:softEdge rad="112500"/>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5" name="AutoShape 8" descr="data:image/jpeg;base64,/9j/4AAQSkZJRgABAQAAAQABAAD/2wCEAAkGBhQREBUUERQVFRUWGBgaGBQXFxsaFxgXGBgXFxcZHBUaHCYgGxojHBcXHy8gIycpLC0tHB4xNTAqNSYrLCkBCQoKDgwOGg8PGjMkHyQsLTQsLCwsKiovKiwsLDIsKSwqLCwsLCwtKiwpKSwsLCwsLCwsLCwqNCwsLy0sLCwsLP/AABEIAIQBfgMBIgACEQEDEQH/xAAcAAEAAgIDAQAAAAAAAAAAAAAABQYEBwIDCAH/xABGEAACAQMCBAMFAgsFCAIDAAABAgMABBESIQUGMUETIlEHYXGBkRQyIzNSVHKCkpOhsdEVFkJishckQ0RTweHwotJjc9P/xAAbAQEAAgMBAQAAAAAAAAAAAAAAAgMBBAYFB//EADIRAAIBAgQEBAQGAwEAAAAAAAABAgMRBBIhMRNBUfAiYXHRBYGhwRQyQlKRsSPh8Qb/2gAMAwEAAhEDEQA/AN40pSgFKUoBVM5i5yOsxW5xjZpO+e4X4ev09an+Z78w2krrswXAPoWIUH5ZzWq7Y14/xPFSppU4Oze57Hw3CRqJ1Jq6WxLLIznLsWPqSSf41McNuZI/uMR7s5H06VC25qWtHricRWqQnmi2n1PTrRTVrFz4ffeIu4ww6j/uPdWXVb4feYdfecfXarJXafBcfLGUL1PzRdn59Gc5iKfDlpsKUpXtGuKUpQClKUApSlAKUpQClKUApSlAKUpQClKUApSlAKUpQClKUApSlAKUpQClKUApSlAKUpQClKUApSlAKUpQClKUBD832hlsplUZIXUB+gQ38ga1VbyVu2ta808nPC7SQKWiJyVXdoz3GO6/Dp/GvG+J4aU7VI8tz3fhWJjFOjN2vqiOt5az4p8VBQz1n2hZ2CoCzHsBk1y9WhxND16kLblg4S5eaNR+UD8huf5VeqhOW+BGBdUmPEYdB0UemfX1NTddT8IwTwtF5t5O5zGMqxqVPDshSlK9g0hSlKAUpSgFKUoBSlKAUpSgFKUoBSlKAUpSgFKUoBSlKAUpSgFKUoBSlKAUpSgFKUoBSlKAUpSgFKUoBSlVfmnm/wADMUODL3PUJn3d29319Kqq1oUY5psto0Z1pZILUmuKcbhtxmVwCei9WPwUfz6VX+b+bprbhzXMUJDEqF176FbpI6j5bZ7jPcVDcq8Ia6mM02XVDkk7l36hcnt3+g71r679pN+bhpDK2NRH2cgGLTkjwzHjf8kk7++nw91MU3UatFbLqbtXDQpPIndrf2RZvZvzjf3N1MHkadRA7aSF0rIMeHjSBjUcjHf5VVuD87cRN1Hi4md2lUGJmJVmLYZPDOwHUYAGPdip/wBofM09rdC3tP8AdIwiOVhVULs4ySSBuB93HuPWvt9zbOOFQ3SxolzLK8T3ixoJGVQTnVp2Zsac/wCVse72Ev1ZVqVJc7LUy+aefntOJTRz2lvJErLpDIFkKFR5hJvnJz1Hu7Vs3ly6jmto5oojCsihghUKwB6ZA9eo9xFal5P5qmmhuzcxrdtbwNNE8yK7IwOMaiM6T9718p+Xz2f84X81+Nc7SRYZ5g+NCxgblQB5TkgAD1rWqYeKTaSTW7IzjKSy9PM3dSofgvMyXBK40PvhSfvD3H19RUxWjSqwqxzQd0a9SnKm8slZilYd1xmCL8bNEn6cir/M1HS89WC9by3+Uqn+Rq5Rb2RGzZO0qtn2j8O/O4vqf6VyX2icPP8AzkP7WKzw5dDOWXQsVKj7PmG2m/FXEL+5ZFJ+gNSGai1bcjYUpSsAUrHu+IRwjMsiRj1dgo+pNQ8/P/D063kHycN/pzUlFvZGUm9iwVj396sMTyucLGrMx9ygk/yqC/2k8O/O4vqf6VTfajz/AG81mILSZZDKw8QrnZF82Dkd20j4ZqcKUpSSsTjTbdrFJufaRxB3ZhcyIGYkINOFBJIUeXoBtXX/ALQuIfncv/x/+tV6letw4dEb+SPQ2j7L+N317e/hbmVoYlLOp04Ynyopwvc5P6tbhqkeyPgP2fh6yMMPcHxD66MYjH7Pm/WNW+74hHEMyyJGPV2Cj6k15ddpzeU0arTloZFKr03tB4epwbuD5OG/05rjF7ROHscC7h+bY/iQKryS6EMsuhY6VhWfHLeb8VPFJ+hIrfyNZtRasRFfGbAyagOJ8+2NvK0U1wqyLjUuGOMjOCVUjOCNqqHtB9ptu9k8VlNrkl8jFQw0Rn75ywG5Hl29fdVkaUpNaE4wk3sV/jvthuzcyfZWRYQxEeYwxKjbVk/lEE/Aio//AGvcR/6sf7paplK9RUYJbG+qcehuD2ac33/ELphLIphiTU+I1GWbZF1Dp3P6vvraVa09mPFbGysVEl1AsspMkimRcrnZVO/UKBkepNXrhnMNvclhbzRylQCwRg2AdhnHSvNrLxOysjSqrxaLQkaV1XF0ka6pHVF9WIA+pqFuOfrBDhruD5OG/wBOapUW9kVpN7E/Sq2ntG4cTj7XD82x/EipS05htpdoriFz6LIhP0BrLhJboOLXIkKUzSomBSldcs6qMswUepIH86A7KVHtzFbDrcQD4yp/WucXG7dtlnhb4SKf5Gs2ZmzM2lcVcHoc/CuVYMELzXx37LBlfxj+VB7+7fADf44rWEMbSOAMs7t36lmPc/E1L87cS8a7YZ8sXkHx6sfrt8hWNw29FpFNeMuvwFUIp2DSyEImT6DJNc7XcsXiVSjte3uzp8NTWFw3Ea1evsj7z3zZPwsw2doQmIw7ylQxZmZhsGBAGVO+PQdqjBzGh4eeINaQG9FwIvH8PyliokEpT7usDb44Pur7wjmVOM3UdvxKCM5D+HLFqR0IUuVJ1HUpCn54qNPtCjVDbCzh+wat4Tq8UrnOsy6s+J/iz67Z712VOkoRVOMdv6PGabeq15+ZJ8q8yf2lK8fE4Y7rw4pJUfQFkXRgsmUxlTnp6+tRNp7RppHSKeKB7RmVTaCJQioSAAhG4Zc5Bz1qY43x+LgtyYeGwIGKIZJpizsQw1Ki+YYXBBPqT7q5wXNhDYpxRLMeOZdCwl2MKzDJLhSdlABYDsdhjGalpvl0e3fIxpvbR7Dm/m1uFXL2nDooYEQK0jaNRkZlDblj90KQPXr0qat40jtY9NvHbzXCJJcLGCB3KLj/AA9dWntnFQ/L3E4OM3LPf2yiSBBIJYiyq6IwxHIpJzudvXcbVO3cpd2ZurHP/vwrmf8A0GO/D0o0I/mlv6f7NrCUryu1t9WYO4IK5BByCOoI6Y99Yvtf5mlUQWocq+gST6CVyTsqnB6bMcfCp3gdqGmBfASMF3J6ALvv88fxrUPMfGTd3c05/wCI5Kg9kGyD5KBT/wA3RclKq9i7FtSml0+5Gaa+5pU1ydy8b69jg3CklpCOojXdt+xOyj3sK7FtJXZrN2VyNs7GSZtMUckh9ERmP0UGud/wuaAgTxSxE9BIjJn4agM16d4dwyK3jEcCLGi9FUYH/k+871UvbC0Y4W+vGovGI/XXqycfqB/lmtOOKzSSSNeNe8rWNBkVZOWefbuxYaJC8feGQkoR7id0PvH0NVylbkoqSszYaT0Z6c4dzNDNZrd6gkRTUS22jGQwPvBBHxFap5t9sU0zFLLMMXTxCB4r+8Z2Qfx946VULnjzmyhtFYhFZ5HHZnZvIPgoGfi3uFRFatPDRi22UwopO7Oy5uGkYtIzOx6s5LH6nevtravK2mNHdvyUUsfooJqf5A5WHELwROSI1UvJjYlQQAoPYkkb+ma9BcM4RDbIEgjSNR2UY+p6k+81KrXVPRLUzUqqGh53TkS/Iz9kmA65YBdv1iKgc16D9qXHfsvDpApxJN+CT1833yPgmr+FefKlRqSqK7M0puauxUpyzwQ3l3DAOjsNR9EG7n9kH54qLqxcJlNrYzXC7SXDfZ4m7hAA9w4P7CA9smrZtpaFknpoXbnb2seGTbcOwAnlafAIGNtMYOxx01Hb0HetWXd28rl5XaRz1ZyWP1NdVKjTpxgtCMIKK0JnljlO44hIUgUYXGuRjhEB6ZPqewG9X2P2ENp814A3oISRn4mTNRvJ/tPh4farCtq7Nks7h1Gtz1OCOmMAD0AqaPt3TtaSfvV/+ta9R12/CtPkVTdVvwo15zZyhNw6YJNpIYEpIvRgMZ67gjIyPeOtdnBOe7202inYrgjRJ51HvAboR12I9+a7OdeeZOJOhkVI0j1aEByfNjJLHGTsOwFRPC+DT3LabeJ5T/lUkD4t0Ue8kVsJXh/kLUrx8ZZ+D+zK5voFukngKyamJd31asnXq8nXOc71TZFwSAQwBI1DocHqM9j1rbfGtfB+BLbMw8ecsvlOy6/NJg/5V8ufUg1qKo0pOV3y5GKcnK75chUjwDgcl7cJBDjW+d2yFAUZJJAO39RUdW3/AGIcAwkt2w3c+HH+ipy5+bYH6tZqzyQbM1JZY3IP/Yle/wDVt/2n/wD511xcwngkUtrAY5bt3JlmGWjiAGEQZA1uNyewJPXpWz/aDzEbKwklQ4kbCRn0d9gfkMt8q85E53O5PUnqT3JPrVFFyrK89iqm3UXi2MjiXE5bhy88jyse7nP0HQD3ACsjgPAJr2YQ266mxkknCqvdmbsP/RUdV55F9oMPDYWT7M8kjtl5A6jIGyLgjoBn5k1szbjHwIuldLwonLb2EuV/CXahvRYiR9S4J+gqnc58gzcOZTIVkjckLKox5hvpKndTjfqQd96vR9u6fmkn7xf6VT+ePaPJxJVjMaxRK2oLq1MWwQCWwOgJ2ArXpuvm8W3yKYcW/i2IvgfON3ZsDBO4A/4bHVGfcUbYfLB99bx5b57hubA3cpEQjyJQTsrDGcdyDkEDqcgda8+WPD5J2CwxvIx7IpY/w6fE1kX5mgDWjnASTU8YOR4ukLuRsSo29Ac1OrRjU9SU6cZ+pcea/a/cTsUtMwRdn/4rD1z0T4Df31Qrm5eQ6pGZz6uxY/Uk111YeSuTX4lOUU6I0AMkmM6QegA7scHHwJ9xsUYUo32JpRgiurHkgAbnoANz8qmbXkm8kAKWcxB6Ex6R9WxW/wDl7k61sVxBEA3eRvNI3xc7/IYHuqbrUljP2ooliOiPNzcp8StwWEFygHUpnp7/AA2Jrdfs3vHl4XbvK7O5DAsxyx0uyjJPU4AG9WauuGBUGFAAJJwPVjkn5kk1RUr8RWaKZ1c6s0aUmmLszHqzMx+ZJ/71Y+FcRtfscltcxu4lJ1aQOnl04bUCCNIOexqsKO1ZMZ2rhqdedGeeO52VehGrDI9jKWOy4PF9tt0lmlZzFEJ2UAAjMhUIOy7ZPrjuajDa8Ma1PEjFMD42g2eseEZvv416c+Hg6sem2O1TPGOD299Nb8PaWSGeGLWp0honMiiSRSMghwADnPQGoP8Atnhotzw7E5i8XUb3y58X7viCL/p4GMddPbNd7hnOVKMp3zNK/p38zl52zPLff6Gda3lnx2ZjdI9rNHGW8SJwVeJNyGDLsy52Pp8MVh2/OVlPEnD3tWjtCwCSiTMyMTtMwK4JJOSPQnrjFZarZ8CnZX8S8mkj0sAFRI4n6jcnLMAPl6Z3zuUPZjaXJju4p5Ht9WoQMoDhkP3HcHfBG+BuO++atbgld3ty79yDcUrvbkTdrynFwyJoonZ2mYM7vjOlNlXYDbJJrGkrO43e+JO57A6R8Bt/PJrChiMjqg6sQB8+/wAq+V/Eq8sZjJS31svlp9T2MPDJTWb1Zh83cQ+ycKfBxJdt4a+ojH3z9Mj9YVqGrn7VeLiW+8FPxdqoiX9LYyH+S/q1TK+o/DcKsNhoU/I0M2ZuT59r6Ct0exTl7w7d7ph5pjpT/wDWh3P6zZ/ZFah4Vw1rieOGP70jBR7s9T8AMn5V6g4dYJBEkUYwkahVHuUYHzqzFztHL1NfESsrGRWkPbPzB412tup8kA83p4rgE/RdI/Watw8b4qtrbSzv92NC2PUgbL8ScD515hu7ppZHkkOXdmZj/mYkn+JqrCQvLN0K8PG7udNZXCuHNcTxwp96Rgo+fU/ADJ+VYtbJ9inAPEuJLlh5Yl0L+m43PyT/AF1vVJ5IuRtTlli2a3ZgTkdD0+Hb+FfKsHOXJ0vD52VlPglj4UuPKVJyAT2YDYg+m21V+pRkpK6Mppq6LByTza3DrnxQgdWXQ6dCVzkFW7EEfA7/ABF84l7dF0/7vbNq7GVgFH6qZJ+orUZNWTgfIk86GaVTBbIpd55BjyAZJRDu5wNu3vqmpTpt5plc4QbvIjePcxT3sviXD626AdFUeir2H8T3JqNrnKQWJUELk4BOSB2BPc461wq5JJWRalY5RRFmCqMsxAA9STgD6mthe1Hl42lrw+Nd0jSRGbsZW0Ox+LEOflWF7I+A/aOICRhlLcaz6azkRj65b9Wt1cwcBivbdoJhlW6EfeVh91lPYg1qVq2Wol0NepUyzR5eqS5btI5byCOY4jeVFc5xsT0z2zsM++pTmn2fXVix1IZIu0yAlcf5gN0Px295qsZzW0mprwsvTUloelV5EsAMfY7f5xKf4kVyHI9gP+Tt/wB0n9K8/wBvzbeRrpS6nVR0HiNgfDJrGvOP3Eu0txM+ezSsR9M4rT/DT/ca3Bl1N+3Z4TZn8ILKJh20x6/2QNX8KyuXebba8ZktNTLGPM4jKxgnouSBlj1wB0rRXLPJFzeyKscbpGT5pmQhFHc5ONR9AO/1r0HwLgcVnAsMC4RR82PdmPdiepqmtCMFa92V1Ixjpe7NH+1jjZuOIun+C3/BqPfszn4kkD9UVTa2L7UuRZkupLqFGkhl8z6QSY2wA2VG+k4zntk5xWuc1v0XFwWU26bWVWBO1eneUrNIrG2SPGkRJgjocqCT8ySfnXmOu6G6k2VHk9yqzfwUH+VRrUuIkrkalPOtzc3tvt2axiZc6UmBb3ZR1Un3ZOPmK0nW1/Z37PZpNcvEBIImRkWCRmy2sYLMpPlwOnfO+2Bmtc3ezG5s2ZolaeDqHQZdR6Og3yPyhsfd0qFGcYf47kacox8FyowIC6hjpUsoZvRSQCfkMmvRttyFw9UULaQMMDDFFYkepY5J+Nebs1J2PM93CumG5mRR0VZG0j4DOB8qnWpynbK7EqkHLZnoMcj2H5nb/uk/pWLeWnCrTeVLKIj8pYwfkMZrQd3zLcy/jbmZh6GVsfTOK7eB8rXN44WCF21EAyFSI197SYxgfM1R+Ha1lIq4LX5pG+eB852dxN4FmS5AJYpGVjQepYgDc7DGc15+40jLczh/vCWTVn11tmvRfKfKsXD7cRRbk7ySEeZ37k+g7AdhVJ9pvs1edzdWa6pCPwsQ2L4GA6dtWAAR3xtv1hQqQjNpbMjSnGMmuRp2tr+wziUa/aIWYCR2R1BO7qFIIHrg7499arnhaNirqUYdVYFWHxU7iuIPp9f/ADW7UhxI5TanHPGx6xqM4nzNa234+eKP3M41fs9T9K80ycVmYYaaUj0MrkfQtTh/C5Z2xBE8jH8hC31IGB8zWosIluzW/D9Wbvl9rls8ixWkc1zI5woRQqk/pOQcd84wBvV4iJKjUADgZAOQD3GcDPxxVM9nPIC2EfiTAG5ceY9RGp38NT/M9z7gKutatTInaBRPLe0TTnH7LwbuVO2skfot5h/A1iw7kD3j+NXf2jcFLKtwg3QaX/Rz5W+RJ+vuqiBq43GUXSqtcjscJWVegpc9n6oneOw2/DuLNe3kpcyZMNvEmWC+GIi7kkAADUAPU+6queSLVojeC8AsdeCpjb7QDn8Tp6a98Z9N8Yq28+ciS8T8G7tWQsYlVkdtIxuwKtg7gswIPoKr44RaixPDmvYhdmcSdH8ASgCPwjLpx02z+V27V3lKacFKL6fwcutOevM7eJcJt+OXLS2U3gyKi+JFcIRlEGkSKykjAGAR7h0zvYuQeZLSGFrK1eSV40llaYppjdh94rvnGSAMjoOtV3l/l6LhMrtxS4jjaWJ40ij1SPpfZnbSuw2wPn6V95V5WNhJ9qluLc2TxvGLgOfOJBhcJpzqyBkZ2w3pUayzU5Ri+Xh9fuPC9G9ORMa67rO/aFw641DOMjI329a4y8MlXojMD0dBqRh2IZdiDXKHgdw52iYe9hpH/wAsV82hhqkJ+GLuvI6BypuOrVvUw50gZizWloWYkkmLcknJJOrrms3l7gttcT6GsrTSASxEWDjoN8+pH8a6Geyhn8G7vESQEBkQMdJPZpdOlT8a2Lw7hUUC4iUDPU9Sfix3NdJhaWPzKVWbS6NvU8zE1sPGLjBavmYnD+UbOCQSQ20UbjOHVACMjB3+G1S9YvFJikErLsyo5B94UkbVBcL5vjSytJLuQ+JPGCMIxLsFBYBUU7nIwO/QV7eWUlfc8izlqT3EeGRXEZjnRZEJBKsMgkHI2+NRP9wOH/mcH7sV3Qc32zQyS+IVWIhZA6MroxxgGMjVk5GMDftXXHzlbskpUyBol1NG0MiyaTsGEZXUy57gHFSSqLa5lKS2OP8AcDh/5nB+7FSnDOEw2yaII0iTJOlBgZPU4HfYVXuD81/aILOV5DG0jEPGIXxIwiZ2RSwyFH3g4JB04BOa5cB56jlilkmygSbQPwUgGl30RdV3YnqP8OdwKzKFTmZcZ8y0SRBgQwBB6gjIPyNQ03JFi5y1pASf/wAaj+QrNvuNRQuEcnUyO4UIzErGMvjSDvv06ntmoTgPPMUln9ouD4eHKn8HIASXYRqgIzIxUDZcnOenSoxjO10YSla6JWy5XtYTmK2hQ+qxqD9cZrMv7COeNo5kV0bGpGGQcEEZHxArE4RzFDclljZg6Y1RujRuoPQlHAOD69Kjecb+ZHtI7eXwjNNoZ9CvgaGP3WGOoooycrPcJNuzO7+4PD/zOD92Kf3A4f8AmcH7sVgveXVnc2yTXAuUuHMZUxLG6kKWDroO4GN8jvWbPz3aIxBdtKtoaURSGJWzggzBdPXbriptVOTv6XJWnydyS4VwOC1DC3iSIMQWCKBkjYZxWdURxDmq3hlETs5kIVgiRu50sSA3kU7bHJ7beorHvOebSJmDO+EbS8ixSNGjdCGlVSoI777d6ryTlyZDLJ8ifqLvOVrSY5ltoXPqY1z9cVJI4IBByCMgjuD0qDfne0DlTI2A2gy+G/gh840mbToznbrjO1YipfpCT5HwchWA/wCTg/dis+05ftovxUEKe9Y1B+oFYnD+JSNxC5hY/g444GUYGxfXq36nOkdawuZby4N7a28E3giVJmZvDRz+DCkbOPeanaTdm+X2uStJu1y0UqrJf3NncwRXMqzxXBKLJ4YjdJQCyghfKVYAj1zWbec6WsTsjO3kOJHWORo4z6PKqlVPrk7d8Vjhvlr6GMj5ak5Ube8tWsxzLbwufVo1J+uM108S5st4GCuzMxXXiON5CEPRzoU4X3nrXK65pto4o5TJqWX8VoVnaTbOFRQWO3XbbvisKM1qkYSlyMcch2H5nB+7FSVjwaCD8TDHH+giqfqBWFbc3WzxSyh2CwfjQyOrptkZjK6unurqbne1CByzhWfQhMMnnbSWGgafMCBsRsdh3qTVR6O5m02T1KhLnnC3jCZMhaRdaxrDI0oTpqaNVLKPiBWNxTmTUtlJayBo57pI2YAHKFJSy7jKnKD0IxUVTl0MZGSd9y7bTnM1vDIfVo1J+pGawf7hcP8AzOD92K6OFczhYrmW7kAWO6liU6d8AqEQKoyzb9gSak+Ecxw3JZY2YOmC0bo0bgHodDgHB9elSanEzaSPtryzaxfi7aFfeI1B+uKkQKh+P2dw2XgujCqocp4SPqIyc5bcbbYqL5Ne6mghup7vUjoWaLwY1HQj8YNwB1+VMt45m/7GW6vcttKq3DubY5bw/hz4MgVIFMLqjv1YidkAYnooU4I9azuJc421vI0cjtqQAyaI3dYwdwXZVITbfftv0rDpyvawySvaxI33CoZxiaKOQf50DfzFRZ5CsD/ycH7sV233N9tE4RnZnKK6pHG8hZGzgroU5Gx+HeuD8wRSpbSQz6UlmCD8GWMh0yZiIIzGcqSScY0470Smuv1CUkdtvyjZx/ctYAfXwlz/ACqVjiCjCgADsBgfQVC3vOlrDI0bu2UIEjLG7Rxk9A8iqVU/E7d67OJ8128DhHZmfTqKxxvIQh/xMI1OF9560cZvkxlkyYpXRY3yTxrJEwdGGVYdCK76r2IHGSMMCrAEEYIPQg9RWq+aeV2tH1KCYWPlb8nP+Fv+x7/GtrVwmhV1KsAykYIIyCPeK1cTho142e/Jm5g8XLDTutU90UfkLmAafs0hxknwz8eq/HO4+furXV97KryOZlfQsIJJumkURhM/fOTqBx2x1+tbF437OzkvaN7/AA2PT9F/+x+tQ/GbqSW3+y8TSYJkESps4K9M5ykg7/8Auahg8VPB/wCOtt+7dHo1KcK8nVwz33jz9URHO/K0nELr7Rw90u0KxowjkQtGyDAyCw2PXPrmvl3yoX4dDZxXEEl5FLJI1ssq584IZFJOC69f2qy+TeXY7aeR4r+PTJBJGAytG4ZsaCQdjpO+QarvDvZ5dRzRMZbZNDo3iC4Ty6WBLDvnvXtQxFKS8NRWWxpOnOPhelvInOVeAy2UVwl5drZPPEUgiacBgxOfF0q2F3AGRvu1ceWOQeItfwy3WsJFIshkebxNWk5ATzEnV0ztsT8KzeM+zd7+/mmF0hjkYFSqtIwUKoCk7IMYI+9/Otl8v8IFpbRQB2kEa6Q741EZOOnYdB7gKjKurXi029/IpnNx9X5FD4J7KWHE5ri6KvEJWkiUb62di4LjsFJ6dyB267MpStec3Pc15SctzD4ypNtMAMkxybDr9w9qp3BbRh/Y2UbyRS6sqfKfAwNW3lPber7SsxnlVu9rGVKysULjFlqn4kXglkQizP4PKv5Q5LxtjzMmxwPTFfeXrmV7h1illuofBfMs0BjkjbPkjEhVTJnJJGNsVfKVLi6Wt3a32JcTS1jXfAmLwcIVVfMEhSUFGGhltpAQcgbZIGeldMisbG7iCSGWK8MzRhG1GP7QHyu2Hyqk7E1sqvhNZ42t7d3uOJrsU1eKC64pavCkpjWKcGRonRdRCeXzqDkf+96huGsVtrRjHI32K5lM8QjfUodpgrhSPPp1A+XOxq+cC4uLq2jnVSokGQpxkbkb427VIU4mXw22/wB+4z20t3r7lT4ddC74ktxCriGK3eNpWRkEju6MFUOASFCk5xjJr5zzw7x5bFGVmT7R59OrZdDbll3Ue/Iqdm4wFuo7fSdUkckgbbAEZQEY65OsfSs/NRzuLTS5aGM1mmRPDeVLa3k8SKICTGA7MzsAeoBcnHyrXXF55p7GeMtcCbEmbGG20RIAxPmfw/MuPNkNlidq23mvtZhVcXd6iNRp3epVeFxH+0y+ltJsoQGKkD75JGSOvTbrVU4rczTW91EWuElJmAsoLbSmMtgtL4ZDqw8xIYE5wN62Fy9xxbyATKpQFnGk4J8jFe3wpwLji3SOyqV0SyR4ODkxnBO3Y1NTcW21tYkpNO9tjlwlSbOIDKkwoNwQQdA7HcEVri0tAlmLWaXiXjBfDa0jRdD9vJIYCvht11F9s771tcGmarhUy30IxnYrHL9o0fELkENgQWqhm3yVWQHzYAY+uKx+aLsQ8SspXEnhqlwGZI3kwWChciNSd6tFlcs4JeNoyGYAMQcgHAbyk7Eb+td+aZ/Fd9LfSwza3fehT7m4PEbu18FJRBbyGZ5ZI2jBYKQiKHAYnJydsYqvWsH2eOWC4n4gkoeXEMKBkmDszBkbwGHn1b6m2Oc1tHNY/Eb0QwySEEiNGcgdSFBJA+lSjVt4UtDKqcrFCvLJLZoRqvLN1t4lWdV8ZXC5/BSoiEF06Z2z27Vyk4lcLBZGYG3B8YNcJbanQZAjAiCnwjIuSdu1XywvBLDHKBgOivg9QGUNg/Wsis8Xqu+/UcTqjVgt5DFxY4uZPFghMbzRkPKAJQSFCjA3GFwDjGRVq4zbEycMwpIWbJwDhQLeUAn03x1q0A1C8e5jNtLDEkDzST+JpVWRfxYUnJcgdG9e1OI5vRd2t9jOdyei7sRkt6LLiNxLcLJ4c8cPhyrG8gBjDK0Z0KSpydQ2wcnvUTBYyaYJDG6LNxXxljKnUkTRyAMyj7uSM7+o9as1jzQWnWC4t5beSQMY9ZR1fRuwDxsQGAOcGpGXiDC4SJYnYFSzS9EQA4AJPView9CaZnHly/oZmuRRRaSJ+HMUjpDxKeR0CEtoZdIkVMZYKTnb34qbsLoXfEknhVxFFA8bSsjIJGkdGVFDgEhdJOcY3qbtOMrJczQaSDCIyWOMHxASMfDFOJcZEMsEZUkzuUBGMKQhfJz22xRzb0trb6Byb5GTfjMUmPyG/wBJqqcI4ZJJwAQqCsr2zqAwKnUQwAOdxnp86tdncM4YvG0eHZQCQdSqcBxg9GG4HX1rvzVSk4q3mVqVtDWccSTpFCZeJvJqj1WzKiLEUIJLSG3ChVI6ht8bVLWvE1sXvI7iKVmlmklj0xO4nWQDSgZVIyPuENjGPSrsDTNWOrfS2hN1L6WKnwSBv7RLtD4X+5QDQB5EOtyYwwAG2wwPQVEWtm4EHkbbi0jHynZdM3m6fd3G/StiUrHF8jHEKHY8UWziubaeCSSZppmSMRMy3AlcsnnClcYIU6jtiu6yvxY3dy1zE6CcQvG0cbSL5YghhzGpwVIwBgAirtSnETvpvuM66Ff5ItHS2Yuhj8SaaVY2GCiSSFlUjscHOO2asFKVXKWZ3IN3dxSlKiYFfGUHY719pQGDLwK3b70ER/UX+lfYeCQJusMSn1CLn64rNpUOHC97Is4k7Wu/5AFKUqZWKUpQClKUApSlAKpMHCory4vnuydcMmiPzlfAjEaurrgjSSSX1f0q7VFcR5WtriQSTQqzgAZ3GoA5AYAgOPc2ashLLcnGVjXfDmklt+GW4RZY3hlfw3laFJXV9gWVWLYBLaPn2q2cnWckNxPGwhij0xsLZLgzGNjqy2GRSiuMHHTIJ71MTcrWzwJA0SmOPdFycodzlWzqB3O4Nd/CeCQ2qlYIwgY5Y7lmPqWYkn5mrZ1VJNLvW/X7E5VE0++ZBcdnCcThdiVVbO7JYdQA0JJA9RVOvbfworW4it2h1TQFbqW41XEokcZ1IuQdSkkgkYHatpT8MjeQSOgZ1RkBP5D41rjoQdI6ioqPkSyUECBd8YyWOnDBhpy3k3APlx0pTqxilfv6iFRIqfGuFkzXUzRi6QSE+PDcaLm10KpKBW8vkxnb13BrYdhdLLFHIhJV0VlJ2JDAEEj1wajr/k60nkMksKs7Y1HLAPjpqUEBvmDUwqgDAGAOgFQqTUkl33/BGclJI1/yJwm4eyVo7x4lLy4QRxsB+EbO7DO/WsLhjKOHtFJ40rSX8qBImWNp21FirMcBUIUlsEdMVsTh3DY7eMRwqEQEkKCTuxLHqT3JrDl5WtmiaJolKNIZCMn8YTkuGzkHPoRU+Mm3fqT4iu/UpFgZLW9uFhgW3P2GSQW6SmUGRCPDZhgBWPTAzt8aleE8EtI4LO6MrrK7RE3Aclp3lAzG2cgqxOMY2xtjFWPh/LFtA4eKJVdQw1gksQxBbUxOW6D72a67Xk+0imEqQqrgkjrpUnqVQnSp94ApKqn19+/mHUTKI00jJFAoDpNe3geNpTEshRiUjaQKxAJydON8AVIx2EtuLtNENvG1nKxto7lpTrGQJQjIpQEFlJGxIWrhLy1bNE0LRKY2dpCpyfOxJLA5yDkncEVxsuV7aFJEjiAEoxJksWcEEYLsS2ME9+9ZdaNu/f7B1EU5ODxwQ8MuItQmeW1V5NbFnSSM6lbJwV2AA7AVwl4XFcWF7dXBP2hWuR4msgxeGzqkYGcBdIA0482r31fH4NCUiQoNMJRoxk+UxjCEb74HrWHe8nWk0jSSQKzt945YBjjGSoOC2P8AERmirLnfvkOIVe4iSYWcPgSXLraRv4HiiOBVIVRI+d2fIKgb4Gdu9RvDYXksrmASRxBb4IkLTMYmGI2NsJRhtLEkbD1q+XvKVrMIxJED4ShEIZlIQbBdSsCV9xr6OVbURyRiBBHLpLoBhSVAVSB0UgAbjHSirRS76+o4isQfJ2mG5lga3e1kaNZPBEokgKqxQvGeqkkgEHGcD0r7zikh4hw8QsqP/vOGdSyj8HHnKgjO3vqf4Ty7BaljBGFLY1MSzMQOg1MScD06VkXHDY3ljldQXi1aG38usAN3xuAOtQ4iz5vL7WI51mv3sQ9py7M1zHcXc6yGEMI0jj0IpcAMxJYljgYx0FViafHLUmW3/Cjrvn7Swx8fdWyagZuRrJ2dmgUmTJYZbGW3JC5wrH1GD9aQqr9XVbeX/RGfXyIQcEguuL3i3A1hY4CIyxA3UgvgEZI6A9s++sDhs7MbAFi6x31zHG7HJaJFlVDq74AxnvirhxHlG1uHaSWIM7Yy+pg2AMAZVhgY2wOvesocEhAhAjUCA5iA2CHBXYD3E9alxVb5faxniK3fQocB8Tw4JGIhm4lerLgkagrSskZYb4ZgBjvUjxW1tbOO5ijlnXWIc20LYKs76V0Mw8hkxht+m+1WeXly3aJ4miUxu7SMpz+MZizMDnIOSTkYxXTFyjarC8IhXw5CC4OWLEdCXJLZHbfbtTixfXtjiIp1ham34nbqsC2Ykin1Is/iFgqgqzrjSNJzg5Od/SunhFr9la2mmi1AyKBxC3n1eMZSVHixtuVYkZAzg9MVd7LlK1hZXjhAdCSr5YvkqVOXJJIwSMHI91cbfk20jlEqQKHDahu2lWP+JYydKn3gVJ1o/T38/clxF3/0mqUpWoa4pSlAKUpQClKUApSlAKUpQClKUApSlAKUpQClKUApSlAKUpQClKUApSlAKUpQClKUApSlAKUpQClKUApSlAKUpQClKUApSlAKUpQClKUApSlAKUpQH//Z"/>
            <p:cNvSpPr>
              <a:spLocks noChangeAspect="1" noChangeArrowheads="1"/>
            </p:cNvSpPr>
            <p:nvPr/>
          </p:nvSpPr>
          <p:spPr bwMode="auto">
            <a:xfrm>
              <a:off x="0" y="-601663"/>
              <a:ext cx="3638550" cy="12573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dirty="0"/>
            </a:p>
          </p:txBody>
        </p:sp>
        <p:sp>
          <p:nvSpPr>
            <p:cNvPr id="6" name="AutoShape 10" descr="data:image/jpeg;base64,/9j/4AAQSkZJRgABAQAAAQABAAD/2wCEAAkGBhQREBUUERQVFRUWGBgaGBQXFxsaFxgXGBgXFxcZHBUaHCYgGxojHBcXHy8gIycpLC0tHB4xNTAqNSYrLCkBCQoKDgwOGg8PGjMkHyQsLTQsLCwsKiovKiwsLDIsKSwqLCwsLCwtKiwpKSwsLCwsLCwsLCwqNCwsLy0sLCwsLP/AABEIAIQBfgMBIgACEQEDEQH/xAAcAAEAAgIDAQAAAAAAAAAAAAAABQYEBwIDCAH/xABGEAACAQMCBAMFAgsFCAIDAAABAgMABBESIQUGMUETIlEHYXGBkRQyIzNSVHKCkpOhsdEVFkJishckQ0RTweHwotJjc9P/xAAbAQEAAgMBAQAAAAAAAAAAAAAAAgMBBAYFB//EADIRAAIBAgQEBAQGAwEAAAAAAAABAgMRBBIhMRNBUfAiYXHRBYGhwRQyQlKRsSPh8Qb/2gAMAwEAAhEDEQA/AN40pSgFKUoBVM5i5yOsxW5xjZpO+e4X4ev09an+Z78w2krrswXAPoWIUH5ZzWq7Y14/xPFSppU4Oze57Hw3CRqJ1Jq6WxLLIznLsWPqSSf41McNuZI/uMR7s5H06VC25qWtHricRWqQnmi2n1PTrRTVrFz4ffeIu4ww6j/uPdWXVb4feYdfecfXarJXafBcfLGUL1PzRdn59Gc5iKfDlpsKUpXtGuKUpQClKUApSlAKUpQClKUApSlAKUpQClKUApSlAKUpQClKUApSlAKUpQClKUApSlAKUpQClKUApSlAKUpQClKUBD832hlsplUZIXUB+gQ38ga1VbyVu2ta808nPC7SQKWiJyVXdoz3GO6/Dp/GvG+J4aU7VI8tz3fhWJjFOjN2vqiOt5az4p8VBQz1n2hZ2CoCzHsBk1y9WhxND16kLblg4S5eaNR+UD8huf5VeqhOW+BGBdUmPEYdB0UemfX1NTddT8IwTwtF5t5O5zGMqxqVPDshSlK9g0hSlKAUpSgFKUoBSlKAUpSgFKUoBSlKAUpSgFKUoBSlKAUpSgFKUoBSlKAUpSgFKUoBSlKAUpSgFKUoBSlVfmnm/wADMUODL3PUJn3d29319Kqq1oUY5psto0Z1pZILUmuKcbhtxmVwCei9WPwUfz6VX+b+bprbhzXMUJDEqF176FbpI6j5bZ7jPcVDcq8Ia6mM02XVDkk7l36hcnt3+g71r679pN+bhpDK2NRH2cgGLTkjwzHjf8kk7++nw91MU3UatFbLqbtXDQpPIndrf2RZvZvzjf3N1MHkadRA7aSF0rIMeHjSBjUcjHf5VVuD87cRN1Hi4md2lUGJmJVmLYZPDOwHUYAGPdip/wBofM09rdC3tP8AdIwiOVhVULs4ySSBuB93HuPWvt9zbOOFQ3SxolzLK8T3ixoJGVQTnVp2Zsac/wCVse72Ev1ZVqVJc7LUy+aefntOJTRz2lvJErLpDIFkKFR5hJvnJz1Hu7Vs3ly6jmto5oojCsihghUKwB6ZA9eo9xFal5P5qmmhuzcxrdtbwNNE8yK7IwOMaiM6T9718p+Xz2f84X81+Nc7SRYZ5g+NCxgblQB5TkgAD1rWqYeKTaSTW7IzjKSy9PM3dSofgvMyXBK40PvhSfvD3H19RUxWjSqwqxzQd0a9SnKm8slZilYd1xmCL8bNEn6cir/M1HS89WC9by3+Uqn+Rq5Rb2RGzZO0qtn2j8O/O4vqf6VyX2icPP8AzkP7WKzw5dDOWXQsVKj7PmG2m/FXEL+5ZFJ+gNSGai1bcjYUpSsAUrHu+IRwjMsiRj1dgo+pNQ8/P/D063kHycN/pzUlFvZGUm9iwVj396sMTyucLGrMx9ygk/yqC/2k8O/O4vqf6VTfajz/AG81mILSZZDKw8QrnZF82Dkd20j4ZqcKUpSSsTjTbdrFJufaRxB3ZhcyIGYkINOFBJIUeXoBtXX/ALQuIfncv/x/+tV6letw4dEb+SPQ2j7L+N317e/hbmVoYlLOp04Ynyopwvc5P6tbhqkeyPgP2fh6yMMPcHxD66MYjH7Pm/WNW+74hHEMyyJGPV2Cj6k15ddpzeU0arTloZFKr03tB4epwbuD5OG/05rjF7ROHscC7h+bY/iQKryS6EMsuhY6VhWfHLeb8VPFJ+hIrfyNZtRasRFfGbAyagOJ8+2NvK0U1wqyLjUuGOMjOCVUjOCNqqHtB9ptu9k8VlNrkl8jFQw0Rn75ywG5Hl29fdVkaUpNaE4wk3sV/jvthuzcyfZWRYQxEeYwxKjbVk/lEE/Aio//AGvcR/6sf7paplK9RUYJbG+qcehuD2ac33/ELphLIphiTU+I1GWbZF1Dp3P6vvraVa09mPFbGysVEl1AsspMkimRcrnZVO/UKBkepNXrhnMNvclhbzRylQCwRg2AdhnHSvNrLxOysjSqrxaLQkaV1XF0ka6pHVF9WIA+pqFuOfrBDhruD5OG/wBOapUW9kVpN7E/Sq2ntG4cTj7XD82x/EipS05htpdoriFz6LIhP0BrLhJboOLXIkKUzSomBSldcs6qMswUepIH86A7KVHtzFbDrcQD4yp/WucXG7dtlnhb4SKf5Gs2ZmzM2lcVcHoc/CuVYMELzXx37LBlfxj+VB7+7fADf44rWEMbSOAMs7t36lmPc/E1L87cS8a7YZ8sXkHx6sfrt8hWNw29FpFNeMuvwFUIp2DSyEImT6DJNc7XcsXiVSjte3uzp8NTWFw3Ea1evsj7z3zZPwsw2doQmIw7ylQxZmZhsGBAGVO+PQdqjBzGh4eeINaQG9FwIvH8PyliokEpT7usDb44Pur7wjmVOM3UdvxKCM5D+HLFqR0IUuVJ1HUpCn54qNPtCjVDbCzh+wat4Tq8UrnOsy6s+J/iz67Z712VOkoRVOMdv6PGabeq15+ZJ8q8yf2lK8fE4Y7rw4pJUfQFkXRgsmUxlTnp6+tRNp7RppHSKeKB7RmVTaCJQioSAAhG4Zc5Bz1qY43x+LgtyYeGwIGKIZJpizsQw1Ki+YYXBBPqT7q5wXNhDYpxRLMeOZdCwl2MKzDJLhSdlABYDsdhjGalpvl0e3fIxpvbR7Dm/m1uFXL2nDooYEQK0jaNRkZlDblj90KQPXr0qat40jtY9NvHbzXCJJcLGCB3KLj/AA9dWntnFQ/L3E4OM3LPf2yiSBBIJYiyq6IwxHIpJzudvXcbVO3cpd2ZurHP/vwrmf8A0GO/D0o0I/mlv6f7NrCUryu1t9WYO4IK5BByCOoI6Y99Yvtf5mlUQWocq+gST6CVyTsqnB6bMcfCp3gdqGmBfASMF3J6ALvv88fxrUPMfGTd3c05/wCI5Kg9kGyD5KBT/wA3RclKq9i7FtSml0+5Gaa+5pU1ydy8b69jg3CklpCOojXdt+xOyj3sK7FtJXZrN2VyNs7GSZtMUckh9ERmP0UGud/wuaAgTxSxE9BIjJn4agM16d4dwyK3jEcCLGi9FUYH/k+871UvbC0Y4W+vGovGI/XXqycfqB/lmtOOKzSSSNeNe8rWNBkVZOWefbuxYaJC8feGQkoR7id0PvH0NVylbkoqSszYaT0Z6c4dzNDNZrd6gkRTUS22jGQwPvBBHxFap5t9sU0zFLLMMXTxCB4r+8Z2Qfx946VULnjzmyhtFYhFZ5HHZnZvIPgoGfi3uFRFatPDRi22UwopO7Oy5uGkYtIzOx6s5LH6nevtravK2mNHdvyUUsfooJqf5A5WHELwROSI1UvJjYlQQAoPYkkb+ma9BcM4RDbIEgjSNR2UY+p6k+81KrXVPRLUzUqqGh53TkS/Iz9kmA65YBdv1iKgc16D9qXHfsvDpApxJN+CT1833yPgmr+FefKlRqSqK7M0puauxUpyzwQ3l3DAOjsNR9EG7n9kH54qLqxcJlNrYzXC7SXDfZ4m7hAA9w4P7CA9smrZtpaFknpoXbnb2seGTbcOwAnlafAIGNtMYOxx01Hb0HetWXd28rl5XaRz1ZyWP1NdVKjTpxgtCMIKK0JnljlO44hIUgUYXGuRjhEB6ZPqewG9X2P2ENp814A3oISRn4mTNRvJ/tPh4farCtq7Nks7h1Gtz1OCOmMAD0AqaPt3TtaSfvV/+ta9R12/CtPkVTdVvwo15zZyhNw6YJNpIYEpIvRgMZ67gjIyPeOtdnBOe7202inYrgjRJ51HvAboR12I9+a7OdeeZOJOhkVI0j1aEByfNjJLHGTsOwFRPC+DT3LabeJ5T/lUkD4t0Ue8kVsJXh/kLUrx8ZZ+D+zK5voFukngKyamJd31asnXq8nXOc71TZFwSAQwBI1DocHqM9j1rbfGtfB+BLbMw8ecsvlOy6/NJg/5V8ufUg1qKo0pOV3y5GKcnK75chUjwDgcl7cJBDjW+d2yFAUZJJAO39RUdW3/AGIcAwkt2w3c+HH+ipy5+bYH6tZqzyQbM1JZY3IP/Yle/wDVt/2n/wD511xcwngkUtrAY5bt3JlmGWjiAGEQZA1uNyewJPXpWz/aDzEbKwklQ4kbCRn0d9gfkMt8q85E53O5PUnqT3JPrVFFyrK89iqm3UXi2MjiXE5bhy88jyse7nP0HQD3ACsjgPAJr2YQ266mxkknCqvdmbsP/RUdV55F9oMPDYWT7M8kjtl5A6jIGyLgjoBn5k1szbjHwIuldLwonLb2EuV/CXahvRYiR9S4J+gqnc58gzcOZTIVkjckLKox5hvpKndTjfqQd96vR9u6fmkn7xf6VT+ePaPJxJVjMaxRK2oLq1MWwQCWwOgJ2ArXpuvm8W3yKYcW/i2IvgfON3ZsDBO4A/4bHVGfcUbYfLB99bx5b57hubA3cpEQjyJQTsrDGcdyDkEDqcgda8+WPD5J2CwxvIx7IpY/w6fE1kX5mgDWjnASTU8YOR4ukLuRsSo29Ac1OrRjU9SU6cZ+pcea/a/cTsUtMwRdn/4rD1z0T4Df31Qrm5eQ6pGZz6uxY/Uk111YeSuTX4lOUU6I0AMkmM6QegA7scHHwJ9xsUYUo32JpRgiurHkgAbnoANz8qmbXkm8kAKWcxB6Ex6R9WxW/wDl7k61sVxBEA3eRvNI3xc7/IYHuqbrUljP2ooliOiPNzcp8StwWEFygHUpnp7/AA2Jrdfs3vHl4XbvK7O5DAsxyx0uyjJPU4AG9WauuGBUGFAAJJwPVjkn5kk1RUr8RWaKZ1c6s0aUmmLszHqzMx+ZJ/71Y+FcRtfscltcxu4lJ1aQOnl04bUCCNIOexqsKO1ZMZ2rhqdedGeeO52VehGrDI9jKWOy4PF9tt0lmlZzFEJ2UAAjMhUIOy7ZPrjuajDa8Ma1PEjFMD42g2eseEZvv416c+Hg6sem2O1TPGOD299Nb8PaWSGeGLWp0honMiiSRSMghwADnPQGoP8Atnhotzw7E5i8XUb3y58X7viCL/p4GMddPbNd7hnOVKMp3zNK/p38zl52zPLff6Gda3lnx2ZjdI9rNHGW8SJwVeJNyGDLsy52Pp8MVh2/OVlPEnD3tWjtCwCSiTMyMTtMwK4JJOSPQnrjFZarZ8CnZX8S8mkj0sAFRI4n6jcnLMAPl6Z3zuUPZjaXJju4p5Ht9WoQMoDhkP3HcHfBG+BuO++atbgld3ty79yDcUrvbkTdrynFwyJoonZ2mYM7vjOlNlXYDbJJrGkrO43e+JO57A6R8Bt/PJrChiMjqg6sQB8+/wAq+V/Eq8sZjJS31svlp9T2MPDJTWb1Zh83cQ+ycKfBxJdt4a+ojH3z9Mj9YVqGrn7VeLiW+8FPxdqoiX9LYyH+S/q1TK+o/DcKsNhoU/I0M2ZuT59r6Ct0exTl7w7d7ph5pjpT/wDWh3P6zZ/ZFah4Vw1rieOGP70jBR7s9T8AMn5V6g4dYJBEkUYwkahVHuUYHzqzFztHL1NfESsrGRWkPbPzB412tup8kA83p4rgE/RdI/Watw8b4qtrbSzv92NC2PUgbL8ScD515hu7ppZHkkOXdmZj/mYkn+JqrCQvLN0K8PG7udNZXCuHNcTxwp96Rgo+fU/ADJ+VYtbJ9inAPEuJLlh5Yl0L+m43PyT/AF1vVJ5IuRtTlli2a3ZgTkdD0+Hb+FfKsHOXJ0vD52VlPglj4UuPKVJyAT2YDYg+m21V+pRkpK6Mppq6LByTza3DrnxQgdWXQ6dCVzkFW7EEfA7/ABF84l7dF0/7vbNq7GVgFH6qZJ+orUZNWTgfIk86GaVTBbIpd55BjyAZJRDu5wNu3vqmpTpt5plc4QbvIjePcxT3sviXD626AdFUeir2H8T3JqNrnKQWJUELk4BOSB2BPc461wq5JJWRalY5RRFmCqMsxAA9STgD6mthe1Hl42lrw+Nd0jSRGbsZW0Ox+LEOflWF7I+A/aOICRhlLcaz6azkRj65b9Wt1cwcBivbdoJhlW6EfeVh91lPYg1qVq2Wol0NepUyzR5eqS5btI5byCOY4jeVFc5xsT0z2zsM++pTmn2fXVix1IZIu0yAlcf5gN0Px295qsZzW0mprwsvTUloelV5EsAMfY7f5xKf4kVyHI9gP+Tt/wB0n9K8/wBvzbeRrpS6nVR0HiNgfDJrGvOP3Eu0txM+ezSsR9M4rT/DT/ca3Bl1N+3Z4TZn8ILKJh20x6/2QNX8KyuXebba8ZktNTLGPM4jKxgnouSBlj1wB0rRXLPJFzeyKscbpGT5pmQhFHc5ONR9AO/1r0HwLgcVnAsMC4RR82PdmPdiepqmtCMFa92V1Ixjpe7NH+1jjZuOIun+C3/BqPfszn4kkD9UVTa2L7UuRZkupLqFGkhl8z6QSY2wA2VG+k4zntk5xWuc1v0XFwWU26bWVWBO1eneUrNIrG2SPGkRJgjocqCT8ySfnXmOu6G6k2VHk9yqzfwUH+VRrUuIkrkalPOtzc3tvt2axiZc6UmBb3ZR1Un3ZOPmK0nW1/Z37PZpNcvEBIImRkWCRmy2sYLMpPlwOnfO+2Bmtc3ezG5s2ZolaeDqHQZdR6Og3yPyhsfd0qFGcYf47kacox8FyowIC6hjpUsoZvRSQCfkMmvRttyFw9UULaQMMDDFFYkepY5J+Nebs1J2PM93CumG5mRR0VZG0j4DOB8qnWpynbK7EqkHLZnoMcj2H5nb/uk/pWLeWnCrTeVLKIj8pYwfkMZrQd3zLcy/jbmZh6GVsfTOK7eB8rXN44WCF21EAyFSI197SYxgfM1R+Ha1lIq4LX5pG+eB852dxN4FmS5AJYpGVjQepYgDc7DGc15+40jLczh/vCWTVn11tmvRfKfKsXD7cRRbk7ySEeZ37k+g7AdhVJ9pvs1edzdWa6pCPwsQ2L4GA6dtWAAR3xtv1hQqQjNpbMjSnGMmuRp2tr+wziUa/aIWYCR2R1BO7qFIIHrg7499arnhaNirqUYdVYFWHxU7iuIPp9f/ADW7UhxI5TanHPGx6xqM4nzNa234+eKP3M41fs9T9K80ycVmYYaaUj0MrkfQtTh/C5Z2xBE8jH8hC31IGB8zWosIluzW/D9Wbvl9rls8ixWkc1zI5woRQqk/pOQcd84wBvV4iJKjUADgZAOQD3GcDPxxVM9nPIC2EfiTAG5ceY9RGp38NT/M9z7gKutatTInaBRPLe0TTnH7LwbuVO2skfot5h/A1iw7kD3j+NXf2jcFLKtwg3QaX/Rz5W+RJ+vuqiBq43GUXSqtcjscJWVegpc9n6oneOw2/DuLNe3kpcyZMNvEmWC+GIi7kkAADUAPU+6queSLVojeC8AsdeCpjb7QDn8Tp6a98Z9N8Yq28+ciS8T8G7tWQsYlVkdtIxuwKtg7gswIPoKr44RaixPDmvYhdmcSdH8ASgCPwjLpx02z+V27V3lKacFKL6fwcutOevM7eJcJt+OXLS2U3gyKi+JFcIRlEGkSKykjAGAR7h0zvYuQeZLSGFrK1eSV40llaYppjdh94rvnGSAMjoOtV3l/l6LhMrtxS4jjaWJ40ij1SPpfZnbSuw2wPn6V95V5WNhJ9qluLc2TxvGLgOfOJBhcJpzqyBkZ2w3pUayzU5Ri+Xh9fuPC9G9ORMa67rO/aFw641DOMjI329a4y8MlXojMD0dBqRh2IZdiDXKHgdw52iYe9hpH/wAsV82hhqkJ+GLuvI6BypuOrVvUw50gZizWloWYkkmLcknJJOrrms3l7gttcT6GsrTSASxEWDjoN8+pH8a6Geyhn8G7vESQEBkQMdJPZpdOlT8a2Lw7hUUC4iUDPU9Sfix3NdJhaWPzKVWbS6NvU8zE1sPGLjBavmYnD+UbOCQSQ20UbjOHVACMjB3+G1S9YvFJikErLsyo5B94UkbVBcL5vjSytJLuQ+JPGCMIxLsFBYBUU7nIwO/QV7eWUlfc8izlqT3EeGRXEZjnRZEJBKsMgkHI2+NRP9wOH/mcH7sV3Qc32zQyS+IVWIhZA6MroxxgGMjVk5GMDftXXHzlbskpUyBol1NG0MiyaTsGEZXUy57gHFSSqLa5lKS2OP8AcDh/5nB+7FSnDOEw2yaII0iTJOlBgZPU4HfYVXuD81/aILOV5DG0jEPGIXxIwiZ2RSwyFH3g4JB04BOa5cB56jlilkmygSbQPwUgGl30RdV3YnqP8OdwKzKFTmZcZ8y0SRBgQwBB6gjIPyNQ03JFi5y1pASf/wAaj+QrNvuNRQuEcnUyO4UIzErGMvjSDvv06ntmoTgPPMUln9ouD4eHKn8HIASXYRqgIzIxUDZcnOenSoxjO10YSla6JWy5XtYTmK2hQ+qxqD9cZrMv7COeNo5kV0bGpGGQcEEZHxArE4RzFDclljZg6Y1RujRuoPQlHAOD69Kjecb+ZHtI7eXwjNNoZ9CvgaGP3WGOoooycrPcJNuzO7+4PD/zOD92Kf3A4f8AmcH7sVgveXVnc2yTXAuUuHMZUxLG6kKWDroO4GN8jvWbPz3aIxBdtKtoaURSGJWzggzBdPXbriptVOTv6XJWnydyS4VwOC1DC3iSIMQWCKBkjYZxWdURxDmq3hlETs5kIVgiRu50sSA3kU7bHJ7beorHvOebSJmDO+EbS8ixSNGjdCGlVSoI777d6ryTlyZDLJ8ifqLvOVrSY5ltoXPqY1z9cVJI4IBByCMgjuD0qDfne0DlTI2A2gy+G/gh840mbToznbrjO1YipfpCT5HwchWA/wCTg/dis+05ftovxUEKe9Y1B+oFYnD+JSNxC5hY/g444GUYGxfXq36nOkdawuZby4N7a28E3giVJmZvDRz+DCkbOPeanaTdm+X2uStJu1y0UqrJf3NncwRXMqzxXBKLJ4YjdJQCyghfKVYAj1zWbec6WsTsjO3kOJHWORo4z6PKqlVPrk7d8Vjhvlr6GMj5ak5Ube8tWsxzLbwufVo1J+uM108S5st4GCuzMxXXiON5CEPRzoU4X3nrXK65pto4o5TJqWX8VoVnaTbOFRQWO3XbbvisKM1qkYSlyMcch2H5nB+7FSVjwaCD8TDHH+giqfqBWFbc3WzxSyh2CwfjQyOrptkZjK6unurqbne1CByzhWfQhMMnnbSWGgafMCBsRsdh3qTVR6O5m02T1KhLnnC3jCZMhaRdaxrDI0oTpqaNVLKPiBWNxTmTUtlJayBo57pI2YAHKFJSy7jKnKD0IxUVTl0MZGSd9y7bTnM1vDIfVo1J+pGawf7hcP8AzOD92K6OFczhYrmW7kAWO6liU6d8AqEQKoyzb9gSak+Ecxw3JZY2YOmC0bo0bgHodDgHB9elSanEzaSPtryzaxfi7aFfeI1B+uKkQKh+P2dw2XgujCqocp4SPqIyc5bcbbYqL5Ne6mghup7vUjoWaLwY1HQj8YNwB1+VMt45m/7GW6vcttKq3DubY5bw/hz4MgVIFMLqjv1YidkAYnooU4I9azuJc421vI0cjtqQAyaI3dYwdwXZVITbfftv0rDpyvawySvaxI33CoZxiaKOQf50DfzFRZ5CsD/ycH7sV233N9tE4RnZnKK6pHG8hZGzgroU5Gx+HeuD8wRSpbSQz6UlmCD8GWMh0yZiIIzGcqSScY0470Smuv1CUkdtvyjZx/ctYAfXwlz/ACqVjiCjCgADsBgfQVC3vOlrDI0bu2UIEjLG7Rxk9A8iqVU/E7d67OJ8128DhHZmfTqKxxvIQh/xMI1OF9560cZvkxlkyYpXRY3yTxrJEwdGGVYdCK76r2IHGSMMCrAEEYIPQg9RWq+aeV2tH1KCYWPlb8nP+Fv+x7/GtrVwmhV1KsAykYIIyCPeK1cTho142e/Jm5g8XLDTutU90UfkLmAafs0hxknwz8eq/HO4+furXV97KryOZlfQsIJJumkURhM/fOTqBx2x1+tbF437OzkvaN7/AA2PT9F/+x+tQ/GbqSW3+y8TSYJkESps4K9M5ykg7/8Auahg8VPB/wCOtt+7dHo1KcK8nVwz33jz9URHO/K0nELr7Rw90u0KxowjkQtGyDAyCw2PXPrmvl3yoX4dDZxXEEl5FLJI1ssq584IZFJOC69f2qy+TeXY7aeR4r+PTJBJGAytG4ZsaCQdjpO+QarvDvZ5dRzRMZbZNDo3iC4Ty6WBLDvnvXtQxFKS8NRWWxpOnOPhelvInOVeAy2UVwl5drZPPEUgiacBgxOfF0q2F3AGRvu1ceWOQeItfwy3WsJFIshkebxNWk5ATzEnV0ztsT8KzeM+zd7+/mmF0hjkYFSqtIwUKoCk7IMYI+9/Otl8v8IFpbRQB2kEa6Q741EZOOnYdB7gKjKurXi029/IpnNx9X5FD4J7KWHE5ri6KvEJWkiUb62di4LjsFJ6dyB267MpStec3Pc15SctzD4ypNtMAMkxybDr9w9qp3BbRh/Y2UbyRS6sqfKfAwNW3lPber7SsxnlVu9rGVKysULjFlqn4kXglkQizP4PKv5Q5LxtjzMmxwPTFfeXrmV7h1illuofBfMs0BjkjbPkjEhVTJnJJGNsVfKVLi6Wt3a32JcTS1jXfAmLwcIVVfMEhSUFGGhltpAQcgbZIGeldMisbG7iCSGWK8MzRhG1GP7QHyu2Hyqk7E1sqvhNZ42t7d3uOJrsU1eKC64pavCkpjWKcGRonRdRCeXzqDkf+96huGsVtrRjHI32K5lM8QjfUodpgrhSPPp1A+XOxq+cC4uLq2jnVSokGQpxkbkb427VIU4mXw22/wB+4z20t3r7lT4ddC74ktxCriGK3eNpWRkEju6MFUOASFCk5xjJr5zzw7x5bFGVmT7R59OrZdDbll3Ue/Iqdm4wFuo7fSdUkckgbbAEZQEY65OsfSs/NRzuLTS5aGM1mmRPDeVLa3k8SKICTGA7MzsAeoBcnHyrXXF55p7GeMtcCbEmbGG20RIAxPmfw/MuPNkNlidq23mvtZhVcXd6iNRp3epVeFxH+0y+ltJsoQGKkD75JGSOvTbrVU4rczTW91EWuElJmAsoLbSmMtgtL4ZDqw8xIYE5wN62Fy9xxbyATKpQFnGk4J8jFe3wpwLji3SOyqV0SyR4ODkxnBO3Y1NTcW21tYkpNO9tjlwlSbOIDKkwoNwQQdA7HcEVri0tAlmLWaXiXjBfDa0jRdD9vJIYCvht11F9s771tcGmarhUy30IxnYrHL9o0fELkENgQWqhm3yVWQHzYAY+uKx+aLsQ8SspXEnhqlwGZI3kwWChciNSd6tFlcs4JeNoyGYAMQcgHAbyk7Eb+td+aZ/Fd9LfSwza3fehT7m4PEbu18FJRBbyGZ5ZI2jBYKQiKHAYnJydsYqvWsH2eOWC4n4gkoeXEMKBkmDszBkbwGHn1b6m2Oc1tHNY/Eb0QwySEEiNGcgdSFBJA+lSjVt4UtDKqcrFCvLJLZoRqvLN1t4lWdV8ZXC5/BSoiEF06Z2z27Vyk4lcLBZGYG3B8YNcJbanQZAjAiCnwjIuSdu1XywvBLDHKBgOivg9QGUNg/Wsis8Xqu+/UcTqjVgt5DFxY4uZPFghMbzRkPKAJQSFCjA3GFwDjGRVq4zbEycMwpIWbJwDhQLeUAn03x1q0A1C8e5jNtLDEkDzST+JpVWRfxYUnJcgdG9e1OI5vRd2t9jOdyei7sRkt6LLiNxLcLJ4c8cPhyrG8gBjDK0Z0KSpydQ2wcnvUTBYyaYJDG6LNxXxljKnUkTRyAMyj7uSM7+o9as1jzQWnWC4t5beSQMY9ZR1fRuwDxsQGAOcGpGXiDC4SJYnYFSzS9EQA4AJPView9CaZnHly/oZmuRRRaSJ+HMUjpDxKeR0CEtoZdIkVMZYKTnb34qbsLoXfEknhVxFFA8bSsjIJGkdGVFDgEhdJOcY3qbtOMrJczQaSDCIyWOMHxASMfDFOJcZEMsEZUkzuUBGMKQhfJz22xRzb0trb6Byb5GTfjMUmPyG/wBJqqcI4ZJJwAQqCsr2zqAwKnUQwAOdxnp86tdncM4YvG0eHZQCQdSqcBxg9GG4HX1rvzVSk4q3mVqVtDWccSTpFCZeJvJqj1WzKiLEUIJLSG3ChVI6ht8bVLWvE1sXvI7iKVmlmklj0xO4nWQDSgZVIyPuENjGPSrsDTNWOrfS2hN1L6WKnwSBv7RLtD4X+5QDQB5EOtyYwwAG2wwPQVEWtm4EHkbbi0jHynZdM3m6fd3G/StiUrHF8jHEKHY8UWziubaeCSSZppmSMRMy3AlcsnnClcYIU6jtiu6yvxY3dy1zE6CcQvG0cbSL5YghhzGpwVIwBgAirtSnETvpvuM66Ff5ItHS2Yuhj8SaaVY2GCiSSFlUjscHOO2asFKVXKWZ3IN3dxSlKiYFfGUHY719pQGDLwK3b70ER/UX+lfYeCQJusMSn1CLn64rNpUOHC97Is4k7Wu/5AFKUqZWKUpQClKUApSlAKpMHCory4vnuydcMmiPzlfAjEaurrgjSSSX1f0q7VFcR5WtriQSTQqzgAZ3GoA5AYAgOPc2ashLLcnGVjXfDmklt+GW4RZY3hlfw3laFJXV9gWVWLYBLaPn2q2cnWckNxPGwhij0xsLZLgzGNjqy2GRSiuMHHTIJ71MTcrWzwJA0SmOPdFycodzlWzqB3O4Nd/CeCQ2qlYIwgY5Y7lmPqWYkn5mrZ1VJNLvW/X7E5VE0++ZBcdnCcThdiVVbO7JYdQA0JJA9RVOvbfworW4it2h1TQFbqW41XEokcZ1IuQdSkkgkYHatpT8MjeQSOgZ1RkBP5D41rjoQdI6ioqPkSyUECBd8YyWOnDBhpy3k3APlx0pTqxilfv6iFRIqfGuFkzXUzRi6QSE+PDcaLm10KpKBW8vkxnb13BrYdhdLLFHIhJV0VlJ2JDAEEj1wajr/k60nkMksKs7Y1HLAPjpqUEBvmDUwqgDAGAOgFQqTUkl33/BGclJI1/yJwm4eyVo7x4lLy4QRxsB+EbO7DO/WsLhjKOHtFJ40rSX8qBImWNp21FirMcBUIUlsEdMVsTh3DY7eMRwqEQEkKCTuxLHqT3JrDl5WtmiaJolKNIZCMn8YTkuGzkHPoRU+Mm3fqT4iu/UpFgZLW9uFhgW3P2GSQW6SmUGRCPDZhgBWPTAzt8aleE8EtI4LO6MrrK7RE3Aclp3lAzG2cgqxOMY2xtjFWPh/LFtA4eKJVdQw1gksQxBbUxOW6D72a67Xk+0imEqQqrgkjrpUnqVQnSp94ApKqn19+/mHUTKI00jJFAoDpNe3geNpTEshRiUjaQKxAJydON8AVIx2EtuLtNENvG1nKxto7lpTrGQJQjIpQEFlJGxIWrhLy1bNE0LRKY2dpCpyfOxJLA5yDkncEVxsuV7aFJEjiAEoxJksWcEEYLsS2ME9+9ZdaNu/f7B1EU5ODxwQ8MuItQmeW1V5NbFnSSM6lbJwV2AA7AVwl4XFcWF7dXBP2hWuR4msgxeGzqkYGcBdIA0482r31fH4NCUiQoNMJRoxk+UxjCEb74HrWHe8nWk0jSSQKzt945YBjjGSoOC2P8AERmirLnfvkOIVe4iSYWcPgSXLraRv4HiiOBVIVRI+d2fIKgb4Gdu9RvDYXksrmASRxBb4IkLTMYmGI2NsJRhtLEkbD1q+XvKVrMIxJED4ShEIZlIQbBdSsCV9xr6OVbURyRiBBHLpLoBhSVAVSB0UgAbjHSirRS76+o4isQfJ2mG5lga3e1kaNZPBEokgKqxQvGeqkkgEHGcD0r7zikh4hw8QsqP/vOGdSyj8HHnKgjO3vqf4Ty7BaljBGFLY1MSzMQOg1MScD06VkXHDY3ljldQXi1aG38usAN3xuAOtQ4iz5vL7WI51mv3sQ9py7M1zHcXc6yGEMI0jj0IpcAMxJYljgYx0FViafHLUmW3/Cjrvn7Swx8fdWyagZuRrJ2dmgUmTJYZbGW3JC5wrH1GD9aQqr9XVbeX/RGfXyIQcEguuL3i3A1hY4CIyxA3UgvgEZI6A9s++sDhs7MbAFi6x31zHG7HJaJFlVDq74AxnvirhxHlG1uHaSWIM7Yy+pg2AMAZVhgY2wOvesocEhAhAjUCA5iA2CHBXYD3E9alxVb5faxniK3fQocB8Tw4JGIhm4lerLgkagrSskZYb4ZgBjvUjxW1tbOO5ijlnXWIc20LYKs76V0Mw8hkxht+m+1WeXly3aJ4miUxu7SMpz+MZizMDnIOSTkYxXTFyjarC8IhXw5CC4OWLEdCXJLZHbfbtTixfXtjiIp1ham34nbqsC2Ykin1Is/iFgqgqzrjSNJzg5Od/SunhFr9la2mmi1AyKBxC3n1eMZSVHixtuVYkZAzg9MVd7LlK1hZXjhAdCSr5YvkqVOXJJIwSMHI91cbfk20jlEqQKHDahu2lWP+JYydKn3gVJ1o/T38/clxF3/0mqUpWoa4pSlAKUpQClKUApSlAKUpQClKUApSlAKUpQClKUApSlAKUpQClKUApSlAKUpQClKUApSlAKUpQClKUApSlAKUpQClKUApSlAKUpQClKUApSlAKUpQH//Z"/>
            <p:cNvSpPr>
              <a:spLocks noChangeAspect="1" noChangeArrowheads="1"/>
            </p:cNvSpPr>
            <p:nvPr/>
          </p:nvSpPr>
          <p:spPr bwMode="auto">
            <a:xfrm>
              <a:off x="152400" y="-449263"/>
              <a:ext cx="3638550" cy="12573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dirty="0"/>
            </a:p>
          </p:txBody>
        </p:sp>
        <p:pic>
          <p:nvPicPr>
            <p:cNvPr id="7" name="Picture 12" descr="http://www.indetec.gob.mx/Imagenes/Logo_5.gif"/>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95537" y="262710"/>
              <a:ext cx="3744415" cy="1294082"/>
            </a:xfrm>
            <a:prstGeom prst="rect">
              <a:avLst/>
            </a:prstGeom>
            <a:noFill/>
            <a:extLst>
              <a:ext uri="{909E8E84-426E-40DD-AFC4-6F175D3DCCD1}">
                <a14:hiddenFill xmlns:a14="http://schemas.microsoft.com/office/drawing/2010/main" xmlns="">
                  <a:solidFill>
                    <a:srgbClr val="FFFFFF"/>
                  </a:solidFill>
                </a14:hiddenFill>
              </a:ext>
            </a:extLst>
          </p:spPr>
        </p:pic>
      </p:grpSp>
      <p:sp>
        <p:nvSpPr>
          <p:cNvPr id="14" name="13 Rectángulo"/>
          <p:cNvSpPr/>
          <p:nvPr/>
        </p:nvSpPr>
        <p:spPr>
          <a:xfrm>
            <a:off x="1547664" y="3212976"/>
            <a:ext cx="7310584" cy="2739211"/>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r"/>
            <a:r>
              <a:rPr lang="es-MX" sz="3600" b="1" dirty="0" smtClean="0">
                <a:ln w="11430"/>
                <a:solidFill>
                  <a:schemeClr val="accent6">
                    <a:lumMod val="50000"/>
                  </a:schemeClr>
                </a:solidFill>
                <a:effectLst>
                  <a:outerShdw blurRad="50800" dist="39000" dir="5460000" algn="tl">
                    <a:srgbClr val="000000">
                      <a:alpha val="38000"/>
                    </a:srgbClr>
                  </a:outerShdw>
                </a:effectLst>
              </a:rPr>
              <a:t>TEMA 2:</a:t>
            </a:r>
          </a:p>
          <a:p>
            <a:pPr algn="r"/>
            <a:r>
              <a:rPr lang="es-MX" sz="3600" b="1" dirty="0" smtClean="0">
                <a:ln w="11430"/>
                <a:solidFill>
                  <a:schemeClr val="accent6">
                    <a:lumMod val="50000"/>
                  </a:schemeClr>
                </a:solidFill>
                <a:effectLst>
                  <a:outerShdw blurRad="50800" dist="39000" dir="5460000" algn="tl">
                    <a:srgbClr val="000000">
                      <a:alpha val="38000"/>
                    </a:srgbClr>
                  </a:outerShdw>
                </a:effectLst>
              </a:rPr>
              <a:t>  </a:t>
            </a:r>
          </a:p>
          <a:p>
            <a:pPr algn="r"/>
            <a:r>
              <a:rPr lang="es-MX" sz="3200" b="1" dirty="0" smtClean="0">
                <a:ln w="11430"/>
                <a:solidFill>
                  <a:schemeClr val="accent6">
                    <a:lumMod val="50000"/>
                  </a:schemeClr>
                </a:solidFill>
                <a:effectLst>
                  <a:outerShdw blurRad="50800" dist="39000" dir="5460000" algn="tl">
                    <a:srgbClr val="000000">
                      <a:alpha val="38000"/>
                    </a:srgbClr>
                  </a:outerShdw>
                </a:effectLst>
              </a:rPr>
              <a:t>OBRAS POR ADMINISTRACIÓN</a:t>
            </a:r>
          </a:p>
          <a:p>
            <a:pPr algn="r"/>
            <a:r>
              <a:rPr lang="es-MX" sz="3200" b="1" dirty="0" smtClean="0">
                <a:ln w="11430"/>
                <a:solidFill>
                  <a:schemeClr val="accent6">
                    <a:lumMod val="50000"/>
                  </a:schemeClr>
                </a:solidFill>
                <a:effectLst>
                  <a:outerShdw blurRad="50800" dist="39000" dir="5460000" algn="tl">
                    <a:srgbClr val="000000">
                      <a:alpha val="38000"/>
                    </a:srgbClr>
                  </a:outerShdw>
                </a:effectLst>
              </a:rPr>
              <a:t>  </a:t>
            </a:r>
          </a:p>
          <a:p>
            <a:pPr algn="r"/>
            <a:r>
              <a:rPr lang="es-MX" sz="3200" b="1" dirty="0" smtClean="0">
                <a:ln w="11430"/>
                <a:solidFill>
                  <a:schemeClr val="accent6">
                    <a:lumMod val="50000"/>
                  </a:schemeClr>
                </a:solidFill>
                <a:effectLst>
                  <a:outerShdw blurRad="50800" dist="39000" dir="5460000" algn="tl">
                    <a:srgbClr val="000000">
                      <a:alpha val="38000"/>
                    </a:srgbClr>
                  </a:outerShdw>
                </a:effectLst>
              </a:rPr>
              <a:t>Y OBRAS CONTRATADAS</a:t>
            </a:r>
            <a:r>
              <a:rPr lang="es-MX" sz="3600" b="1" dirty="0" smtClean="0">
                <a:ln w="11430"/>
                <a:solidFill>
                  <a:schemeClr val="accent6">
                    <a:lumMod val="50000"/>
                  </a:schemeClr>
                </a:solidFill>
                <a:effectLst>
                  <a:outerShdw blurRad="50800" dist="39000" dir="5460000" algn="tl">
                    <a:srgbClr val="000000">
                      <a:alpha val="38000"/>
                    </a:srgbClr>
                  </a:outerShdw>
                </a:effectLst>
              </a:rPr>
              <a:t>  </a:t>
            </a:r>
            <a:endParaRPr lang="es-MX" sz="3600" b="1" dirty="0">
              <a:ln w="11430"/>
              <a:solidFill>
                <a:schemeClr val="accent6">
                  <a:lumMod val="50000"/>
                </a:schemeClr>
              </a:soli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CuadroTexto"/>
          <p:cNvSpPr txBox="1"/>
          <p:nvPr/>
        </p:nvSpPr>
        <p:spPr>
          <a:xfrm>
            <a:off x="323528" y="1052736"/>
            <a:ext cx="8606190" cy="5170646"/>
          </a:xfrm>
          <a:prstGeom prst="rect">
            <a:avLst/>
          </a:prstGeom>
          <a:noFill/>
        </p:spPr>
        <p:txBody>
          <a:bodyPr wrap="square" rtlCol="0">
            <a:spAutoFit/>
          </a:bodyPr>
          <a:lstStyle/>
          <a:p>
            <a:pPr algn="just"/>
            <a:r>
              <a:rPr lang="es-MX" sz="2200" dirty="0" smtClean="0"/>
              <a:t> </a:t>
            </a:r>
          </a:p>
          <a:p>
            <a:pPr algn="just"/>
            <a:r>
              <a:rPr lang="es-MX" sz="2200" dirty="0" smtClean="0"/>
              <a:t>Al término del evento los participantes:</a:t>
            </a:r>
          </a:p>
          <a:p>
            <a:pPr algn="just"/>
            <a:r>
              <a:rPr lang="es-MX" sz="2200" dirty="0" smtClean="0"/>
              <a:t> </a:t>
            </a:r>
          </a:p>
          <a:p>
            <a:pPr marL="361950" lvl="0" indent="-361950" algn="just">
              <a:buFont typeface="Wingdings" pitchFamily="2" charset="2"/>
              <a:buChar char="ü"/>
            </a:pPr>
            <a:r>
              <a:rPr lang="es-MX" sz="2200" dirty="0" smtClean="0"/>
              <a:t>Conocerán los aspectos relevantes de la  normatividad y los lineamientos  aprobados por el Consejo Nacional de Armonización Contable aplicables  al registro de la Obra Pública.  </a:t>
            </a:r>
          </a:p>
          <a:p>
            <a:pPr algn="just"/>
            <a:endParaRPr lang="es-MX" sz="2200" dirty="0" smtClean="0"/>
          </a:p>
          <a:p>
            <a:pPr marL="441325" lvl="0" indent="-441325" algn="just">
              <a:buFont typeface="Wingdings" pitchFamily="2" charset="2"/>
              <a:buChar char="ü"/>
            </a:pPr>
            <a:r>
              <a:rPr lang="es-MX" sz="2200" dirty="0" smtClean="0"/>
              <a:t>Comprenderán, a través de demostraciones sencillas, el manejo de las cuentas presupuestarias y patrimoniales donde generalmente  se registran los momentos contables de los egresos.</a:t>
            </a:r>
          </a:p>
          <a:p>
            <a:pPr algn="just"/>
            <a:r>
              <a:rPr lang="es-MX" sz="2200" dirty="0" smtClean="0"/>
              <a:t> </a:t>
            </a:r>
          </a:p>
          <a:p>
            <a:pPr marL="441325" indent="-441325" algn="just">
              <a:buFont typeface="Wingdings" pitchFamily="2" charset="2"/>
              <a:buChar char="ü"/>
            </a:pPr>
            <a:r>
              <a:rPr lang="es-MX" sz="2200" dirty="0" smtClean="0"/>
              <a:t>Con el conocimiento de las normas y las demostraciones referidas, ejercitarán el registro  de los momentos contables de los egresos relacionados con la Obra Pública.</a:t>
            </a:r>
            <a:endParaRPr lang="es-MX" sz="2200" dirty="0"/>
          </a:p>
        </p:txBody>
      </p:sp>
      <p:sp>
        <p:nvSpPr>
          <p:cNvPr id="8" name="7 Rectángulo redondeado"/>
          <p:cNvSpPr/>
          <p:nvPr/>
        </p:nvSpPr>
        <p:spPr>
          <a:xfrm>
            <a:off x="303390" y="188640"/>
            <a:ext cx="5996802" cy="857256"/>
          </a:xfrm>
          <a:prstGeom prst="roundRect">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endParaRPr lang="es-MX" dirty="0"/>
          </a:p>
        </p:txBody>
      </p:sp>
      <p:sp>
        <p:nvSpPr>
          <p:cNvPr id="9" name="8 CuadroTexto"/>
          <p:cNvSpPr txBox="1"/>
          <p:nvPr/>
        </p:nvSpPr>
        <p:spPr>
          <a:xfrm>
            <a:off x="1787628" y="332656"/>
            <a:ext cx="3000396" cy="584775"/>
          </a:xfrm>
          <a:prstGeom prst="rect">
            <a:avLst/>
          </a:prstGeom>
          <a:noFill/>
        </p:spPr>
        <p:txBody>
          <a:bodyPr wrap="square" rtlCol="0">
            <a:spAutoFit/>
          </a:bodyPr>
          <a:lstStyle/>
          <a:p>
            <a:pPr algn="ctr"/>
            <a:r>
              <a:rPr lang="es-MX" sz="3200" b="1" dirty="0" smtClean="0">
                <a:solidFill>
                  <a:schemeClr val="bg1"/>
                </a:solidFill>
              </a:rPr>
              <a:t>OBJETIVOS</a:t>
            </a:r>
            <a:endParaRPr lang="es-MX" sz="3200" b="1" dirty="0">
              <a:solidFill>
                <a:schemeClr val="bg1"/>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redondeado"/>
          <p:cNvSpPr/>
          <p:nvPr/>
        </p:nvSpPr>
        <p:spPr>
          <a:xfrm>
            <a:off x="2643174" y="44624"/>
            <a:ext cx="6500858" cy="692720"/>
          </a:xfrm>
          <a:prstGeom prst="roundRect">
            <a:avLst/>
          </a:prstGeom>
          <a:ln>
            <a:noFill/>
          </a:ln>
          <a:effectLst>
            <a:reflection blurRad="6350" stA="52000" endA="300" endPos="35000" dir="5400000" sy="-100000" algn="bl" rotWithShape="0"/>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dirty="0"/>
          </a:p>
        </p:txBody>
      </p:sp>
      <p:sp>
        <p:nvSpPr>
          <p:cNvPr id="4" name="3 CuadroTexto"/>
          <p:cNvSpPr txBox="1">
            <a:spLocks noChangeArrowheads="1"/>
          </p:cNvSpPr>
          <p:nvPr/>
        </p:nvSpPr>
        <p:spPr bwMode="auto">
          <a:xfrm>
            <a:off x="2714612" y="233288"/>
            <a:ext cx="6429420" cy="584775"/>
          </a:xfrm>
          <a:prstGeom prst="rect">
            <a:avLst/>
          </a:prstGeom>
          <a:noFill/>
          <a:ln w="9525">
            <a:noFill/>
            <a:miter lim="800000"/>
            <a:headEnd/>
            <a:tailEnd/>
          </a:ln>
        </p:spPr>
        <p:txBody>
          <a:bodyPr wrap="square">
            <a:spAutoFit/>
          </a:bodyPr>
          <a:lstStyle/>
          <a:p>
            <a:pPr algn="ctr"/>
            <a:r>
              <a:rPr lang="es-MX" sz="1600" b="1" dirty="0" smtClean="0">
                <a:solidFill>
                  <a:schemeClr val="bg1"/>
                </a:solidFill>
              </a:rPr>
              <a:t>FORMAS DE GESTIÓN DE LA OBRA PÚBLICA</a:t>
            </a:r>
          </a:p>
          <a:p>
            <a:pPr algn="ctr"/>
            <a:endParaRPr lang="es-MX" sz="1600" dirty="0">
              <a:solidFill>
                <a:schemeClr val="bg1"/>
              </a:solidFill>
            </a:endParaRPr>
          </a:p>
        </p:txBody>
      </p:sp>
      <p:graphicFrame>
        <p:nvGraphicFramePr>
          <p:cNvPr id="5" name="4 Diagrama"/>
          <p:cNvGraphicFramePr/>
          <p:nvPr/>
        </p:nvGraphicFramePr>
        <p:xfrm>
          <a:off x="1115616" y="1412776"/>
          <a:ext cx="7560840" cy="42484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redondeado"/>
          <p:cNvSpPr/>
          <p:nvPr/>
        </p:nvSpPr>
        <p:spPr>
          <a:xfrm>
            <a:off x="2643142" y="0"/>
            <a:ext cx="6500858" cy="836712"/>
          </a:xfrm>
          <a:prstGeom prst="roundRect">
            <a:avLst/>
          </a:prstGeom>
          <a:ln>
            <a:noFill/>
          </a:ln>
          <a:effectLst>
            <a:reflection blurRad="6350" stA="52000" endA="300" endPos="35000" dir="5400000" sy="-100000" algn="bl" rotWithShape="0"/>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sz="2200" dirty="0">
              <a:latin typeface="Arial" pitchFamily="34" charset="0"/>
              <a:cs typeface="Arial" pitchFamily="34" charset="0"/>
            </a:endParaRPr>
          </a:p>
        </p:txBody>
      </p:sp>
      <p:sp>
        <p:nvSpPr>
          <p:cNvPr id="14340" name="7 CuadroTexto"/>
          <p:cNvSpPr txBox="1">
            <a:spLocks noChangeArrowheads="1"/>
          </p:cNvSpPr>
          <p:nvPr/>
        </p:nvSpPr>
        <p:spPr bwMode="auto">
          <a:xfrm>
            <a:off x="2714612" y="181253"/>
            <a:ext cx="6429420" cy="461665"/>
          </a:xfrm>
          <a:prstGeom prst="rect">
            <a:avLst/>
          </a:prstGeom>
          <a:noFill/>
          <a:ln w="9525">
            <a:noFill/>
            <a:miter lim="800000"/>
            <a:headEnd/>
            <a:tailEnd/>
          </a:ln>
        </p:spPr>
        <p:txBody>
          <a:bodyPr wrap="square">
            <a:spAutoFit/>
          </a:bodyPr>
          <a:lstStyle/>
          <a:p>
            <a:pPr algn="ctr"/>
            <a:r>
              <a:rPr lang="es-ES" sz="2400" b="1" dirty="0" smtClean="0">
                <a:solidFill>
                  <a:schemeClr val="bg1"/>
                </a:solidFill>
                <a:cs typeface="Arial" pitchFamily="34" charset="0"/>
              </a:rPr>
              <a:t>CLASIFICADOR POR OBJETO DEL GASTO</a:t>
            </a:r>
            <a:endParaRPr lang="es-MX" sz="2400" dirty="0">
              <a:solidFill>
                <a:schemeClr val="bg1"/>
              </a:solidFill>
              <a:cs typeface="Arial" pitchFamily="34" charset="0"/>
            </a:endParaRPr>
          </a:p>
        </p:txBody>
      </p:sp>
      <p:sp>
        <p:nvSpPr>
          <p:cNvPr id="8" name="7 CuadroTexto"/>
          <p:cNvSpPr txBox="1"/>
          <p:nvPr/>
        </p:nvSpPr>
        <p:spPr>
          <a:xfrm>
            <a:off x="899592" y="1052736"/>
            <a:ext cx="7715304" cy="1107996"/>
          </a:xfrm>
          <a:prstGeom prst="rect">
            <a:avLst/>
          </a:prstGeom>
          <a:noFill/>
        </p:spPr>
        <p:txBody>
          <a:bodyPr wrap="square" rtlCol="0">
            <a:spAutoFit/>
          </a:bodyPr>
          <a:lstStyle/>
          <a:p>
            <a:pPr algn="just"/>
            <a:r>
              <a:rPr lang="es-MX" sz="2200" dirty="0" smtClean="0">
                <a:cs typeface="Arial" pitchFamily="34" charset="0"/>
              </a:rPr>
              <a:t>Resume, ordena y presenta los gastos programados en el presupuesto, de acuerdo con  la naturaleza de los bienes, servicios, activo y pasivos financieros.</a:t>
            </a:r>
            <a:endParaRPr lang="es-MX" sz="2200" dirty="0">
              <a:cs typeface="Arial" pitchFamily="34" charset="0"/>
            </a:endParaRPr>
          </a:p>
        </p:txBody>
      </p:sp>
      <p:sp>
        <p:nvSpPr>
          <p:cNvPr id="12" name="11 CuadroTexto"/>
          <p:cNvSpPr txBox="1"/>
          <p:nvPr/>
        </p:nvSpPr>
        <p:spPr>
          <a:xfrm>
            <a:off x="1403648" y="2367968"/>
            <a:ext cx="6552728" cy="523220"/>
          </a:xfrm>
          <a:prstGeom prst="rect">
            <a:avLst/>
          </a:prstGeom>
          <a:noFill/>
          <a:ln>
            <a:noFill/>
          </a:ln>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s-MX"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CODIFICACIÓN </a:t>
            </a:r>
            <a:endParaRPr lang="es-MX" sz="2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aphicFrame>
        <p:nvGraphicFramePr>
          <p:cNvPr id="13" name="12 Diagrama"/>
          <p:cNvGraphicFramePr/>
          <p:nvPr/>
        </p:nvGraphicFramePr>
        <p:xfrm>
          <a:off x="1323834" y="2935329"/>
          <a:ext cx="7075324" cy="27967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14" name="Group 2"/>
          <p:cNvGrpSpPr>
            <a:grpSpLocks/>
          </p:cNvGrpSpPr>
          <p:nvPr/>
        </p:nvGrpSpPr>
        <p:grpSpPr bwMode="auto">
          <a:xfrm>
            <a:off x="4643437" y="5486401"/>
            <a:ext cx="3285497" cy="1159583"/>
            <a:chOff x="5026" y="7184"/>
            <a:chExt cx="2333" cy="1369"/>
          </a:xfrm>
        </p:grpSpPr>
        <p:sp>
          <p:nvSpPr>
            <p:cNvPr id="15" name="AutoShape 3"/>
            <p:cNvSpPr>
              <a:spLocks noChangeArrowheads="1"/>
            </p:cNvSpPr>
            <p:nvPr/>
          </p:nvSpPr>
          <p:spPr bwMode="auto">
            <a:xfrm rot="16200000">
              <a:off x="4913" y="7297"/>
              <a:ext cx="742" cy="516"/>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ln>
              <a:headEnd/>
              <a:tailEnd/>
            </a:ln>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anchor="t" anchorCtr="0" compatLnSpc="1">
              <a:prstTxWarp prst="textNoShape">
                <a:avLst/>
              </a:prstTxWarp>
            </a:bodyPr>
            <a:lstStyle/>
            <a:p>
              <a:endParaRPr lang="es-MX" sz="2400" dirty="0"/>
            </a:p>
          </p:txBody>
        </p:sp>
        <p:sp>
          <p:nvSpPr>
            <p:cNvPr id="16" name="AutoShape 4"/>
            <p:cNvSpPr>
              <a:spLocks noChangeArrowheads="1"/>
            </p:cNvSpPr>
            <p:nvPr/>
          </p:nvSpPr>
          <p:spPr bwMode="auto">
            <a:xfrm>
              <a:off x="5474" y="7555"/>
              <a:ext cx="1885" cy="998"/>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MX" sz="2400" b="1" i="0" u="none" strike="noStrike" cap="none" normalizeH="0" baseline="0" dirty="0" smtClean="0">
                  <a:ln>
                    <a:noFill/>
                  </a:ln>
                  <a:solidFill>
                    <a:srgbClr val="984806"/>
                  </a:solidFill>
                  <a:effectLst/>
                  <a:latin typeface="Calibri" pitchFamily="34" charset="0"/>
                  <a:cs typeface="Arial" pitchFamily="34" charset="0"/>
                </a:rPr>
                <a:t>Nivel de Armonización</a:t>
              </a:r>
              <a:endParaRPr kumimoji="0" lang="es-MX" sz="24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17" name="9 Marcador de número de diapositiva"/>
          <p:cNvSpPr txBox="1">
            <a:spLocks/>
          </p:cNvSpPr>
          <p:nvPr/>
        </p:nvSpPr>
        <p:spPr>
          <a:xfrm>
            <a:off x="8777288" y="6408738"/>
            <a:ext cx="366712" cy="365125"/>
          </a:xfrm>
          <a:prstGeom prst="rect">
            <a:avLst/>
          </a:prstGeom>
        </p:spPr>
        <p:txBody>
          <a:bodyPr vert="horz" anchor="b"/>
          <a:lstStyle/>
          <a:p>
            <a:pPr marL="0" marR="0" lvl="0" indent="0" algn="r" defTabSz="914400" rtl="0" eaLnBrk="1" fontAlgn="auto" latinLnBrk="0" hangingPunct="1">
              <a:lnSpc>
                <a:spcPct val="100000"/>
              </a:lnSpc>
              <a:spcBef>
                <a:spcPts val="0"/>
              </a:spcBef>
              <a:spcAft>
                <a:spcPts val="0"/>
              </a:spcAft>
              <a:buClrTx/>
              <a:buSzTx/>
              <a:buFontTx/>
              <a:buNone/>
              <a:tabLst/>
              <a:defRPr/>
            </a:pPr>
            <a:fld id="{7A10B343-0AF6-4BB8-9D22-76FA9CEF7F47}" type="slidenum">
              <a:rPr kumimoji="0" lang="es-MX" sz="1000" b="0"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es-MX" sz="10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15 Rectángulo redondeado"/>
          <p:cNvSpPr/>
          <p:nvPr/>
        </p:nvSpPr>
        <p:spPr>
          <a:xfrm>
            <a:off x="142844" y="1500174"/>
            <a:ext cx="8929718" cy="4357718"/>
          </a:xfrm>
          <a:prstGeom prst="roundRect">
            <a:avLst/>
          </a:prstGeom>
          <a:solidFill>
            <a:schemeClr val="accent5">
              <a:lumMod val="75000"/>
              <a:alpha val="8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solidFill>
                <a:schemeClr val="bg2">
                  <a:lumMod val="90000"/>
                </a:schemeClr>
              </a:solidFill>
              <a:latin typeface="Arial Rounded MT Bold" pitchFamily="34" charset="0"/>
            </a:endParaRPr>
          </a:p>
        </p:txBody>
      </p:sp>
      <p:sp>
        <p:nvSpPr>
          <p:cNvPr id="6" name="5 Rectángulo redondeado"/>
          <p:cNvSpPr/>
          <p:nvPr/>
        </p:nvSpPr>
        <p:spPr>
          <a:xfrm>
            <a:off x="2643142" y="0"/>
            <a:ext cx="6500858" cy="836712"/>
          </a:xfrm>
          <a:prstGeom prst="roundRect">
            <a:avLst/>
          </a:prstGeom>
          <a:ln>
            <a:noFill/>
          </a:ln>
          <a:effectLst>
            <a:reflection blurRad="6350" stA="52000" endA="300" endPos="35000" dir="5400000" sy="-100000" algn="bl" rotWithShape="0"/>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sz="2200" dirty="0">
              <a:latin typeface="Arial" pitchFamily="34" charset="0"/>
              <a:cs typeface="Arial" pitchFamily="34" charset="0"/>
            </a:endParaRPr>
          </a:p>
        </p:txBody>
      </p:sp>
      <p:sp>
        <p:nvSpPr>
          <p:cNvPr id="14340" name="7 CuadroTexto"/>
          <p:cNvSpPr txBox="1">
            <a:spLocks noChangeArrowheads="1"/>
          </p:cNvSpPr>
          <p:nvPr/>
        </p:nvSpPr>
        <p:spPr bwMode="auto">
          <a:xfrm>
            <a:off x="2714612" y="181253"/>
            <a:ext cx="6429420" cy="461665"/>
          </a:xfrm>
          <a:prstGeom prst="rect">
            <a:avLst/>
          </a:prstGeom>
          <a:noFill/>
          <a:ln w="9525">
            <a:noFill/>
            <a:miter lim="800000"/>
            <a:headEnd/>
            <a:tailEnd/>
          </a:ln>
        </p:spPr>
        <p:txBody>
          <a:bodyPr wrap="square">
            <a:spAutoFit/>
          </a:bodyPr>
          <a:lstStyle/>
          <a:p>
            <a:pPr algn="ctr"/>
            <a:r>
              <a:rPr lang="es-ES" sz="2400" b="1" dirty="0" smtClean="0">
                <a:solidFill>
                  <a:schemeClr val="bg1"/>
                </a:solidFill>
                <a:cs typeface="Arial" pitchFamily="34" charset="0"/>
              </a:rPr>
              <a:t>CLASIFICADOR POR OBJETO DEL GASTO</a:t>
            </a:r>
            <a:endParaRPr lang="es-MX" sz="2400" dirty="0">
              <a:solidFill>
                <a:schemeClr val="bg1"/>
              </a:solidFill>
              <a:cs typeface="Arial" pitchFamily="34" charset="0"/>
            </a:endParaRPr>
          </a:p>
        </p:txBody>
      </p:sp>
      <p:sp>
        <p:nvSpPr>
          <p:cNvPr id="22" name="21 Rectángulo"/>
          <p:cNvSpPr/>
          <p:nvPr/>
        </p:nvSpPr>
        <p:spPr>
          <a:xfrm>
            <a:off x="323528" y="1775666"/>
            <a:ext cx="4251292" cy="400110"/>
          </a:xfrm>
          <a:prstGeom prst="rect">
            <a:avLst/>
          </a:prstGeom>
        </p:spPr>
        <p:txBody>
          <a:bodyPr wrap="none">
            <a:spAutoFit/>
          </a:bodyPr>
          <a:lstStyle/>
          <a:p>
            <a:r>
              <a:rPr lang="es-MX" sz="2000" b="1" dirty="0" smtClean="0">
                <a:solidFill>
                  <a:schemeClr val="bg2">
                    <a:lumMod val="90000"/>
                  </a:schemeClr>
                </a:solidFill>
                <a:latin typeface="Arial Rounded MT Bold" pitchFamily="34" charset="0"/>
              </a:rPr>
              <a:t>1000   SERVICIOS PERSONALES</a:t>
            </a:r>
            <a:endParaRPr lang="es-MX" sz="2000" dirty="0">
              <a:solidFill>
                <a:schemeClr val="bg2">
                  <a:lumMod val="90000"/>
                </a:schemeClr>
              </a:solidFill>
              <a:latin typeface="Arial Rounded MT Bold" pitchFamily="34" charset="0"/>
            </a:endParaRPr>
          </a:p>
        </p:txBody>
      </p:sp>
      <p:sp>
        <p:nvSpPr>
          <p:cNvPr id="23" name="22 Rectángulo"/>
          <p:cNvSpPr/>
          <p:nvPr/>
        </p:nvSpPr>
        <p:spPr>
          <a:xfrm>
            <a:off x="333416" y="2167644"/>
            <a:ext cx="4756302" cy="400110"/>
          </a:xfrm>
          <a:prstGeom prst="rect">
            <a:avLst/>
          </a:prstGeom>
        </p:spPr>
        <p:txBody>
          <a:bodyPr wrap="none">
            <a:spAutoFit/>
          </a:bodyPr>
          <a:lstStyle/>
          <a:p>
            <a:r>
              <a:rPr lang="es-MX" sz="2000" b="1" dirty="0" smtClean="0">
                <a:solidFill>
                  <a:schemeClr val="bg2">
                    <a:lumMod val="90000"/>
                  </a:schemeClr>
                </a:solidFill>
                <a:latin typeface="Arial Rounded MT Bold" pitchFamily="34" charset="0"/>
              </a:rPr>
              <a:t>2000   MATERIALES Y SUMINISTROS</a:t>
            </a:r>
            <a:endParaRPr lang="es-MX" sz="2000" dirty="0">
              <a:solidFill>
                <a:schemeClr val="bg2">
                  <a:lumMod val="90000"/>
                </a:schemeClr>
              </a:solidFill>
              <a:latin typeface="Arial Rounded MT Bold" pitchFamily="34" charset="0"/>
            </a:endParaRPr>
          </a:p>
        </p:txBody>
      </p:sp>
      <p:sp>
        <p:nvSpPr>
          <p:cNvPr id="24" name="23 Rectángulo"/>
          <p:cNvSpPr/>
          <p:nvPr/>
        </p:nvSpPr>
        <p:spPr>
          <a:xfrm>
            <a:off x="333416" y="2567754"/>
            <a:ext cx="6110792" cy="400110"/>
          </a:xfrm>
          <a:prstGeom prst="rect">
            <a:avLst/>
          </a:prstGeom>
        </p:spPr>
        <p:txBody>
          <a:bodyPr wrap="square">
            <a:spAutoFit/>
          </a:bodyPr>
          <a:lstStyle/>
          <a:p>
            <a:r>
              <a:rPr lang="es-ES" sz="2000" b="1" dirty="0" smtClean="0">
                <a:solidFill>
                  <a:schemeClr val="bg2">
                    <a:lumMod val="90000"/>
                  </a:schemeClr>
                </a:solidFill>
                <a:latin typeface="Arial Rounded MT Bold" pitchFamily="34" charset="0"/>
              </a:rPr>
              <a:t>3000   SERVICIOS GENERALES</a:t>
            </a:r>
            <a:endParaRPr lang="es-MX" sz="2000" dirty="0">
              <a:solidFill>
                <a:schemeClr val="bg2">
                  <a:lumMod val="90000"/>
                </a:schemeClr>
              </a:solidFill>
              <a:latin typeface="Arial Rounded MT Bold" pitchFamily="34" charset="0"/>
            </a:endParaRPr>
          </a:p>
        </p:txBody>
      </p:sp>
      <p:sp>
        <p:nvSpPr>
          <p:cNvPr id="25" name="24 Rectángulo"/>
          <p:cNvSpPr/>
          <p:nvPr/>
        </p:nvSpPr>
        <p:spPr>
          <a:xfrm>
            <a:off x="333416" y="2999802"/>
            <a:ext cx="8596302" cy="707886"/>
          </a:xfrm>
          <a:prstGeom prst="rect">
            <a:avLst/>
          </a:prstGeom>
        </p:spPr>
        <p:txBody>
          <a:bodyPr wrap="square">
            <a:spAutoFit/>
          </a:bodyPr>
          <a:lstStyle/>
          <a:p>
            <a:pPr marL="804863" indent="-804863"/>
            <a:r>
              <a:rPr lang="es-MX" sz="2000" b="1" dirty="0" smtClean="0">
                <a:solidFill>
                  <a:schemeClr val="bg2">
                    <a:lumMod val="90000"/>
                  </a:schemeClr>
                </a:solidFill>
                <a:latin typeface="Arial Rounded MT Bold" pitchFamily="34" charset="0"/>
              </a:rPr>
              <a:t>4000   TRANSFERENCIAS, ASIGNACIONES , SUBSIDIOS Y OTRAS    AYUDAS</a:t>
            </a:r>
            <a:endParaRPr lang="es-MX" sz="2000" dirty="0">
              <a:solidFill>
                <a:schemeClr val="bg2">
                  <a:lumMod val="90000"/>
                </a:schemeClr>
              </a:solidFill>
              <a:latin typeface="Arial Rounded MT Bold" pitchFamily="34" charset="0"/>
            </a:endParaRPr>
          </a:p>
        </p:txBody>
      </p:sp>
      <p:sp>
        <p:nvSpPr>
          <p:cNvPr id="26" name="25 Rectángulo"/>
          <p:cNvSpPr/>
          <p:nvPr/>
        </p:nvSpPr>
        <p:spPr>
          <a:xfrm>
            <a:off x="333416" y="3658722"/>
            <a:ext cx="6966844" cy="400110"/>
          </a:xfrm>
          <a:prstGeom prst="rect">
            <a:avLst/>
          </a:prstGeom>
        </p:spPr>
        <p:txBody>
          <a:bodyPr wrap="none">
            <a:spAutoFit/>
          </a:bodyPr>
          <a:lstStyle/>
          <a:p>
            <a:r>
              <a:rPr lang="es-MX" sz="2000" b="1" dirty="0" smtClean="0">
                <a:solidFill>
                  <a:schemeClr val="bg2">
                    <a:lumMod val="90000"/>
                  </a:schemeClr>
                </a:solidFill>
                <a:latin typeface="Arial Rounded MT Bold" pitchFamily="34" charset="0"/>
              </a:rPr>
              <a:t>5000   BIENES MUEBLES, INMUEBLES E INTANGIBLES</a:t>
            </a:r>
            <a:endParaRPr lang="es-MX" sz="2000" dirty="0">
              <a:solidFill>
                <a:schemeClr val="bg2">
                  <a:lumMod val="90000"/>
                </a:schemeClr>
              </a:solidFill>
              <a:latin typeface="Arial Rounded MT Bold" pitchFamily="34" charset="0"/>
            </a:endParaRPr>
          </a:p>
        </p:txBody>
      </p:sp>
      <p:sp>
        <p:nvSpPr>
          <p:cNvPr id="27" name="26 Rectángulo"/>
          <p:cNvSpPr/>
          <p:nvPr/>
        </p:nvSpPr>
        <p:spPr>
          <a:xfrm>
            <a:off x="323528" y="4090770"/>
            <a:ext cx="3671198" cy="400110"/>
          </a:xfrm>
          <a:prstGeom prst="rect">
            <a:avLst/>
          </a:prstGeom>
        </p:spPr>
        <p:txBody>
          <a:bodyPr wrap="none">
            <a:spAutoFit/>
          </a:bodyPr>
          <a:lstStyle/>
          <a:p>
            <a:r>
              <a:rPr lang="es-ES" sz="2000" b="1" dirty="0" smtClean="0">
                <a:solidFill>
                  <a:schemeClr val="bg2">
                    <a:lumMod val="90000"/>
                  </a:schemeClr>
                </a:solidFill>
                <a:latin typeface="Arial Rounded MT Bold" pitchFamily="34" charset="0"/>
              </a:rPr>
              <a:t>6000   INVERSION PUBLICA</a:t>
            </a:r>
            <a:endParaRPr lang="es-MX" sz="2000" b="1" dirty="0">
              <a:solidFill>
                <a:schemeClr val="bg2">
                  <a:lumMod val="90000"/>
                </a:schemeClr>
              </a:solidFill>
              <a:latin typeface="Arial Rounded MT Bold" pitchFamily="34" charset="0"/>
            </a:endParaRPr>
          </a:p>
        </p:txBody>
      </p:sp>
      <p:sp>
        <p:nvSpPr>
          <p:cNvPr id="28" name="27 Rectángulo"/>
          <p:cNvSpPr/>
          <p:nvPr/>
        </p:nvSpPr>
        <p:spPr>
          <a:xfrm>
            <a:off x="333416" y="4522818"/>
            <a:ext cx="7883312" cy="400110"/>
          </a:xfrm>
          <a:prstGeom prst="rect">
            <a:avLst/>
          </a:prstGeom>
        </p:spPr>
        <p:txBody>
          <a:bodyPr wrap="none">
            <a:spAutoFit/>
          </a:bodyPr>
          <a:lstStyle/>
          <a:p>
            <a:r>
              <a:rPr lang="es-ES" sz="2000" b="1" dirty="0" smtClean="0">
                <a:solidFill>
                  <a:schemeClr val="bg2">
                    <a:lumMod val="90000"/>
                  </a:schemeClr>
                </a:solidFill>
                <a:latin typeface="Arial Rounded MT Bold" pitchFamily="34" charset="0"/>
              </a:rPr>
              <a:t>7000   INVERSIONES FINANCIERAS Y OTRAS PROVISIONES</a:t>
            </a:r>
            <a:endParaRPr lang="es-MX" sz="2000" dirty="0">
              <a:solidFill>
                <a:schemeClr val="bg2">
                  <a:lumMod val="90000"/>
                </a:schemeClr>
              </a:solidFill>
              <a:latin typeface="Arial Rounded MT Bold" pitchFamily="34" charset="0"/>
            </a:endParaRPr>
          </a:p>
        </p:txBody>
      </p:sp>
      <p:sp>
        <p:nvSpPr>
          <p:cNvPr id="29" name="28 Rectángulo"/>
          <p:cNvSpPr/>
          <p:nvPr/>
        </p:nvSpPr>
        <p:spPr>
          <a:xfrm>
            <a:off x="362784" y="4954866"/>
            <a:ext cx="5697137" cy="400110"/>
          </a:xfrm>
          <a:prstGeom prst="rect">
            <a:avLst/>
          </a:prstGeom>
        </p:spPr>
        <p:txBody>
          <a:bodyPr wrap="none">
            <a:spAutoFit/>
          </a:bodyPr>
          <a:lstStyle/>
          <a:p>
            <a:r>
              <a:rPr lang="es-ES" sz="2000" b="1" dirty="0" smtClean="0">
                <a:solidFill>
                  <a:schemeClr val="bg2">
                    <a:lumMod val="90000"/>
                  </a:schemeClr>
                </a:solidFill>
                <a:latin typeface="Arial Rounded MT Bold" pitchFamily="34" charset="0"/>
              </a:rPr>
              <a:t>8000   PARTICIPACIONES Y APORTACIONES</a:t>
            </a:r>
            <a:endParaRPr lang="es-MX" sz="2000" b="1" dirty="0">
              <a:solidFill>
                <a:schemeClr val="bg2">
                  <a:lumMod val="90000"/>
                </a:schemeClr>
              </a:solidFill>
              <a:latin typeface="Arial Rounded MT Bold" pitchFamily="34" charset="0"/>
            </a:endParaRPr>
          </a:p>
        </p:txBody>
      </p:sp>
      <p:sp>
        <p:nvSpPr>
          <p:cNvPr id="30" name="29 Rectángulo"/>
          <p:cNvSpPr/>
          <p:nvPr/>
        </p:nvSpPr>
        <p:spPr>
          <a:xfrm>
            <a:off x="395536" y="5314906"/>
            <a:ext cx="3135667" cy="400110"/>
          </a:xfrm>
          <a:prstGeom prst="rect">
            <a:avLst/>
          </a:prstGeom>
        </p:spPr>
        <p:txBody>
          <a:bodyPr wrap="none">
            <a:spAutoFit/>
          </a:bodyPr>
          <a:lstStyle/>
          <a:p>
            <a:r>
              <a:rPr lang="es-ES" sz="2000" b="1" dirty="0" smtClean="0">
                <a:solidFill>
                  <a:schemeClr val="bg2">
                    <a:lumMod val="90000"/>
                  </a:schemeClr>
                </a:solidFill>
                <a:latin typeface="Arial Rounded MT Bold" pitchFamily="34" charset="0"/>
              </a:rPr>
              <a:t>9000   DEUDA PUBLICA</a:t>
            </a:r>
            <a:endParaRPr lang="es-MX" sz="2000" b="1" dirty="0">
              <a:solidFill>
                <a:schemeClr val="bg2">
                  <a:lumMod val="90000"/>
                </a:schemeClr>
              </a:solidFill>
              <a:latin typeface="Arial Rounded MT Bold" pitchFamily="34"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Rectángulo redondeado"/>
          <p:cNvSpPr/>
          <p:nvPr/>
        </p:nvSpPr>
        <p:spPr>
          <a:xfrm>
            <a:off x="2643142" y="0"/>
            <a:ext cx="6500858" cy="836712"/>
          </a:xfrm>
          <a:prstGeom prst="roundRect">
            <a:avLst/>
          </a:prstGeom>
          <a:ln>
            <a:noFill/>
          </a:ln>
          <a:effectLst>
            <a:reflection blurRad="6350" stA="52000" endA="300" endPos="35000" dir="5400000" sy="-100000" algn="bl" rotWithShape="0"/>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sz="2200" dirty="0">
              <a:latin typeface="Arial" pitchFamily="34" charset="0"/>
              <a:cs typeface="Arial" pitchFamily="34" charset="0"/>
            </a:endParaRPr>
          </a:p>
        </p:txBody>
      </p:sp>
      <p:sp>
        <p:nvSpPr>
          <p:cNvPr id="11" name="7 CuadroTexto"/>
          <p:cNvSpPr txBox="1">
            <a:spLocks noChangeArrowheads="1"/>
          </p:cNvSpPr>
          <p:nvPr/>
        </p:nvSpPr>
        <p:spPr bwMode="auto">
          <a:xfrm>
            <a:off x="2714612" y="181253"/>
            <a:ext cx="6429420" cy="461665"/>
          </a:xfrm>
          <a:prstGeom prst="rect">
            <a:avLst/>
          </a:prstGeom>
          <a:noFill/>
          <a:ln w="9525">
            <a:noFill/>
            <a:miter lim="800000"/>
            <a:headEnd/>
            <a:tailEnd/>
          </a:ln>
        </p:spPr>
        <p:txBody>
          <a:bodyPr wrap="square">
            <a:spAutoFit/>
          </a:bodyPr>
          <a:lstStyle/>
          <a:p>
            <a:pPr algn="ctr"/>
            <a:r>
              <a:rPr lang="es-ES" sz="2400" b="1" dirty="0" smtClean="0">
                <a:solidFill>
                  <a:schemeClr val="bg1"/>
                </a:solidFill>
                <a:cs typeface="Arial" pitchFamily="34" charset="0"/>
              </a:rPr>
              <a:t>CLASIFICADOR POR OBJETO DEL GASTO</a:t>
            </a:r>
            <a:endParaRPr lang="es-MX" sz="2400" dirty="0">
              <a:solidFill>
                <a:schemeClr val="bg1"/>
              </a:solidFill>
              <a:cs typeface="Arial" pitchFamily="34" charset="0"/>
            </a:endParaRPr>
          </a:p>
        </p:txBody>
      </p:sp>
      <p:sp>
        <p:nvSpPr>
          <p:cNvPr id="12" name="11 CuadroTexto"/>
          <p:cNvSpPr txBox="1"/>
          <p:nvPr/>
        </p:nvSpPr>
        <p:spPr>
          <a:xfrm>
            <a:off x="251520" y="1196752"/>
            <a:ext cx="8676456" cy="5047536"/>
          </a:xfrm>
          <a:prstGeom prst="rect">
            <a:avLst/>
          </a:prstGeom>
          <a:noFill/>
        </p:spPr>
        <p:txBody>
          <a:bodyPr wrap="square" rtlCol="0">
            <a:spAutoFit/>
          </a:bodyPr>
          <a:lstStyle/>
          <a:p>
            <a:pPr algn="just"/>
            <a:r>
              <a:rPr lang="es-MX" sz="2200" b="1" dirty="0" smtClean="0"/>
              <a:t>OBRA PÚBLICA POR ADMINISTRACIÓN DIRECTA</a:t>
            </a:r>
          </a:p>
          <a:p>
            <a:pPr algn="just"/>
            <a:endParaRPr lang="es-MX" sz="2200" dirty="0" smtClean="0"/>
          </a:p>
          <a:p>
            <a:pPr algn="just"/>
            <a:r>
              <a:rPr lang="es-MX" sz="2200" dirty="0" smtClean="0"/>
              <a:t>Las erogaciones para Obra Pública por Administración Directa se asignan conforme al capítulo, concepto y partida genérica que corresponda</a:t>
            </a:r>
          </a:p>
          <a:p>
            <a:pPr algn="just"/>
            <a:endParaRPr lang="es-MX" sz="2200" dirty="0" smtClean="0"/>
          </a:p>
          <a:p>
            <a:pPr algn="just"/>
            <a:r>
              <a:rPr lang="es-MX" sz="2400" b="1" dirty="0" smtClean="0"/>
              <a:t>1000 SERVICIOS PERSONALES</a:t>
            </a:r>
            <a:endParaRPr lang="es-MX" sz="2400" dirty="0" smtClean="0"/>
          </a:p>
          <a:p>
            <a:pPr algn="just"/>
            <a:r>
              <a:rPr lang="es-MX" sz="2400" dirty="0" smtClean="0"/>
              <a:t>Agrupa las remuneraciones del personal al servicio de los entes públicos, tales como: sueldos, salarios, dietas, honorarios asimilables al salario, prestaciones y gastos de seguridad social, obligaciones laborales y otras prestaciones derivadas de una relación laboral; pudiendo ser de carácter permanente o transitorio.</a:t>
            </a:r>
          </a:p>
          <a:p>
            <a:pPr algn="just"/>
            <a:endParaRPr lang="es-MX" sz="22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Rectángulo redondeado"/>
          <p:cNvSpPr/>
          <p:nvPr/>
        </p:nvSpPr>
        <p:spPr>
          <a:xfrm>
            <a:off x="2643142" y="0"/>
            <a:ext cx="6500858" cy="836712"/>
          </a:xfrm>
          <a:prstGeom prst="roundRect">
            <a:avLst/>
          </a:prstGeom>
          <a:ln>
            <a:noFill/>
          </a:ln>
          <a:effectLst>
            <a:reflection blurRad="6350" stA="52000" endA="300" endPos="35000" dir="5400000" sy="-100000" algn="bl" rotWithShape="0"/>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sz="2200" dirty="0">
              <a:latin typeface="Arial" pitchFamily="34" charset="0"/>
              <a:cs typeface="Arial" pitchFamily="34" charset="0"/>
            </a:endParaRPr>
          </a:p>
        </p:txBody>
      </p:sp>
      <p:sp>
        <p:nvSpPr>
          <p:cNvPr id="11" name="7 CuadroTexto"/>
          <p:cNvSpPr txBox="1">
            <a:spLocks noChangeArrowheads="1"/>
          </p:cNvSpPr>
          <p:nvPr/>
        </p:nvSpPr>
        <p:spPr bwMode="auto">
          <a:xfrm>
            <a:off x="2714612" y="181253"/>
            <a:ext cx="6429420" cy="461665"/>
          </a:xfrm>
          <a:prstGeom prst="rect">
            <a:avLst/>
          </a:prstGeom>
          <a:noFill/>
          <a:ln w="9525">
            <a:noFill/>
            <a:miter lim="800000"/>
            <a:headEnd/>
            <a:tailEnd/>
          </a:ln>
        </p:spPr>
        <p:txBody>
          <a:bodyPr wrap="square">
            <a:spAutoFit/>
          </a:bodyPr>
          <a:lstStyle/>
          <a:p>
            <a:pPr algn="ctr"/>
            <a:r>
              <a:rPr lang="es-ES" sz="2400" b="1" dirty="0" smtClean="0">
                <a:solidFill>
                  <a:schemeClr val="bg1"/>
                </a:solidFill>
                <a:cs typeface="Arial" pitchFamily="34" charset="0"/>
              </a:rPr>
              <a:t>CLASIFICADOR POR OBJETO DEL GASTO</a:t>
            </a:r>
            <a:endParaRPr lang="es-MX" sz="2400" dirty="0">
              <a:solidFill>
                <a:schemeClr val="bg1"/>
              </a:solidFill>
              <a:cs typeface="Arial" pitchFamily="34" charset="0"/>
            </a:endParaRPr>
          </a:p>
        </p:txBody>
      </p:sp>
      <p:sp>
        <p:nvSpPr>
          <p:cNvPr id="12" name="11 CuadroTexto"/>
          <p:cNvSpPr txBox="1"/>
          <p:nvPr/>
        </p:nvSpPr>
        <p:spPr>
          <a:xfrm>
            <a:off x="251520" y="908720"/>
            <a:ext cx="8676456" cy="6247864"/>
          </a:xfrm>
          <a:prstGeom prst="rect">
            <a:avLst/>
          </a:prstGeom>
          <a:noFill/>
        </p:spPr>
        <p:txBody>
          <a:bodyPr wrap="square" rtlCol="0">
            <a:spAutoFit/>
          </a:bodyPr>
          <a:lstStyle/>
          <a:p>
            <a:pPr algn="just"/>
            <a:r>
              <a:rPr lang="es-MX" sz="2000" b="1" dirty="0" smtClean="0"/>
              <a:t>2000 MATERIALES Y SUMINISTROS</a:t>
            </a:r>
            <a:endParaRPr lang="es-MX" sz="2000" dirty="0" smtClean="0"/>
          </a:p>
          <a:p>
            <a:pPr algn="just"/>
            <a:r>
              <a:rPr lang="es-MX" sz="2000" dirty="0" smtClean="0"/>
              <a:t>Agrupa las asignaciones destinadas a la adquisición de toda clase de insumos y suministros requeridos para la prestación de bienes y servicios y para el desempeño de las actividades administrativas.</a:t>
            </a:r>
          </a:p>
          <a:p>
            <a:pPr algn="just"/>
            <a:endParaRPr lang="es-MX" sz="2000" b="1" dirty="0" smtClean="0"/>
          </a:p>
          <a:p>
            <a:pPr algn="just"/>
            <a:r>
              <a:rPr lang="es-MX" sz="2000" b="1" dirty="0" smtClean="0"/>
              <a:t>2400 MATERIALES Y ARTICULOS DE CONSTRUCCION Y DE REPARACION</a:t>
            </a:r>
            <a:endParaRPr lang="es-MX" sz="2000" dirty="0" smtClean="0"/>
          </a:p>
          <a:p>
            <a:pPr algn="just"/>
            <a:r>
              <a:rPr lang="es-MX" sz="2000" dirty="0" smtClean="0"/>
              <a:t>Asignaciones destinadas a la adquisición de materiales y artículos utilizados en la construcción, reconstrucción, ampliación, adaptación, mejora, conservación, reparación y mantenimiento de bienes inmuebles.</a:t>
            </a:r>
          </a:p>
          <a:p>
            <a:pPr algn="just"/>
            <a:endParaRPr lang="es-MX" sz="2000" dirty="0" smtClean="0"/>
          </a:p>
          <a:p>
            <a:pPr algn="just"/>
            <a:r>
              <a:rPr lang="es-MX" sz="2000" b="1" dirty="0" smtClean="0"/>
              <a:t>241 Productos minerales no metálicos</a:t>
            </a:r>
          </a:p>
          <a:p>
            <a:pPr algn="just"/>
            <a:r>
              <a:rPr lang="es-MX" sz="2000" dirty="0" smtClean="0"/>
              <a:t>Asignaciones destinadas a la adquisición de productos de arena, grava, mármol, piedras calizas, piedras de cantera, otras piedras dimensionadas, arcillas refractarias y no refractarias y cerámica como ladrillos, bloques, tejas, losetas, pisos, azulejos, mosaicos y otros similares para la construcción; cerámica utilizada en la agricultura; loza y porcelana para diversos usos como inodoros, lavamanos, mingitorios y otros similares.</a:t>
            </a:r>
          </a:p>
          <a:p>
            <a:pPr algn="just"/>
            <a:r>
              <a:rPr lang="es-MX" sz="2000" dirty="0" smtClean="0"/>
              <a:t>.</a:t>
            </a:r>
          </a:p>
          <a:p>
            <a:pPr algn="just"/>
            <a:endParaRPr lang="es-MX" sz="20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Rectángulo redondeado"/>
          <p:cNvSpPr/>
          <p:nvPr/>
        </p:nvSpPr>
        <p:spPr>
          <a:xfrm>
            <a:off x="2643142" y="0"/>
            <a:ext cx="6500858" cy="836712"/>
          </a:xfrm>
          <a:prstGeom prst="roundRect">
            <a:avLst/>
          </a:prstGeom>
          <a:ln>
            <a:noFill/>
          </a:ln>
          <a:effectLst>
            <a:reflection blurRad="6350" stA="52000" endA="300" endPos="35000" dir="5400000" sy="-100000" algn="bl" rotWithShape="0"/>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sz="2200" dirty="0">
              <a:latin typeface="Arial" pitchFamily="34" charset="0"/>
              <a:cs typeface="Arial" pitchFamily="34" charset="0"/>
            </a:endParaRPr>
          </a:p>
        </p:txBody>
      </p:sp>
      <p:sp>
        <p:nvSpPr>
          <p:cNvPr id="11" name="7 CuadroTexto"/>
          <p:cNvSpPr txBox="1">
            <a:spLocks noChangeArrowheads="1"/>
          </p:cNvSpPr>
          <p:nvPr/>
        </p:nvSpPr>
        <p:spPr bwMode="auto">
          <a:xfrm>
            <a:off x="2714612" y="181253"/>
            <a:ext cx="6429420" cy="461665"/>
          </a:xfrm>
          <a:prstGeom prst="rect">
            <a:avLst/>
          </a:prstGeom>
          <a:noFill/>
          <a:ln w="9525">
            <a:noFill/>
            <a:miter lim="800000"/>
            <a:headEnd/>
            <a:tailEnd/>
          </a:ln>
        </p:spPr>
        <p:txBody>
          <a:bodyPr wrap="square">
            <a:spAutoFit/>
          </a:bodyPr>
          <a:lstStyle/>
          <a:p>
            <a:pPr algn="ctr"/>
            <a:r>
              <a:rPr lang="es-ES" sz="2400" b="1" dirty="0" smtClean="0">
                <a:solidFill>
                  <a:schemeClr val="bg1"/>
                </a:solidFill>
                <a:cs typeface="Arial" pitchFamily="34" charset="0"/>
              </a:rPr>
              <a:t>CLASIFICADOR POR OBJETO DEL GASTO</a:t>
            </a:r>
            <a:endParaRPr lang="es-MX" sz="2400" dirty="0">
              <a:solidFill>
                <a:schemeClr val="bg1"/>
              </a:solidFill>
              <a:cs typeface="Arial" pitchFamily="34" charset="0"/>
            </a:endParaRPr>
          </a:p>
        </p:txBody>
      </p:sp>
      <p:sp>
        <p:nvSpPr>
          <p:cNvPr id="12" name="11 CuadroTexto"/>
          <p:cNvSpPr txBox="1"/>
          <p:nvPr/>
        </p:nvSpPr>
        <p:spPr>
          <a:xfrm>
            <a:off x="251520" y="1196752"/>
            <a:ext cx="8676456" cy="4401205"/>
          </a:xfrm>
          <a:prstGeom prst="rect">
            <a:avLst/>
          </a:prstGeom>
          <a:noFill/>
        </p:spPr>
        <p:txBody>
          <a:bodyPr wrap="square" rtlCol="0">
            <a:spAutoFit/>
          </a:bodyPr>
          <a:lstStyle/>
          <a:p>
            <a:r>
              <a:rPr lang="es-MX" sz="2000" b="1" dirty="0" smtClean="0"/>
              <a:t>242 Cemento y productos de concreto</a:t>
            </a:r>
          </a:p>
          <a:p>
            <a:r>
              <a:rPr lang="es-MX" sz="2000" dirty="0" smtClean="0"/>
              <a:t>Asignaciones destinadas a la adquisición de cemento blanco, gris y especial, pega azulejo y productos de concreto.</a:t>
            </a:r>
          </a:p>
          <a:p>
            <a:endParaRPr lang="es-MX" sz="2000" dirty="0" smtClean="0"/>
          </a:p>
          <a:p>
            <a:r>
              <a:rPr lang="es-MX" sz="2000" b="1" dirty="0" smtClean="0"/>
              <a:t>243 Cal, yeso y productos de yeso</a:t>
            </a:r>
          </a:p>
          <a:p>
            <a:r>
              <a:rPr lang="es-MX" sz="2000" dirty="0" smtClean="0"/>
              <a:t>Asignaciones destinadas a la adquisición de tabla roca, plafones, paneles acústicos, columnas, molduras, estatuillas, figuras decorativas de yeso y otros productos arquitectónicos de yeso de carácter ornamental. Incluye dolomita calcinada. Cal viva, hidratada o apagada y cal para usos específicos a partir de piedra caliza triturada.</a:t>
            </a:r>
          </a:p>
          <a:p>
            <a:endParaRPr lang="es-MX" sz="2000" dirty="0" smtClean="0"/>
          </a:p>
          <a:p>
            <a:r>
              <a:rPr lang="es-MX" sz="2000" b="1" dirty="0" smtClean="0"/>
              <a:t>244 Madera y productos de madera</a:t>
            </a:r>
          </a:p>
          <a:p>
            <a:r>
              <a:rPr lang="es-MX" sz="2000" dirty="0" smtClean="0"/>
              <a:t>Asignaciones destinadas a la adquisición de madera y sus derivados.</a:t>
            </a:r>
          </a:p>
          <a:p>
            <a:pPr algn="just"/>
            <a:endParaRPr lang="es-MX" sz="200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Rectángulo redondeado"/>
          <p:cNvSpPr/>
          <p:nvPr/>
        </p:nvSpPr>
        <p:spPr>
          <a:xfrm>
            <a:off x="2643142" y="0"/>
            <a:ext cx="6500858" cy="836712"/>
          </a:xfrm>
          <a:prstGeom prst="roundRect">
            <a:avLst/>
          </a:prstGeom>
          <a:ln>
            <a:noFill/>
          </a:ln>
          <a:effectLst>
            <a:reflection blurRad="6350" stA="52000" endA="300" endPos="35000" dir="5400000" sy="-100000" algn="bl" rotWithShape="0"/>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sz="2200" dirty="0">
              <a:latin typeface="Arial" pitchFamily="34" charset="0"/>
              <a:cs typeface="Arial" pitchFamily="34" charset="0"/>
            </a:endParaRPr>
          </a:p>
        </p:txBody>
      </p:sp>
      <p:sp>
        <p:nvSpPr>
          <p:cNvPr id="11" name="7 CuadroTexto"/>
          <p:cNvSpPr txBox="1">
            <a:spLocks noChangeArrowheads="1"/>
          </p:cNvSpPr>
          <p:nvPr/>
        </p:nvSpPr>
        <p:spPr bwMode="auto">
          <a:xfrm>
            <a:off x="2714612" y="181253"/>
            <a:ext cx="6429420" cy="461665"/>
          </a:xfrm>
          <a:prstGeom prst="rect">
            <a:avLst/>
          </a:prstGeom>
          <a:noFill/>
          <a:ln w="9525">
            <a:noFill/>
            <a:miter lim="800000"/>
            <a:headEnd/>
            <a:tailEnd/>
          </a:ln>
        </p:spPr>
        <p:txBody>
          <a:bodyPr wrap="square">
            <a:spAutoFit/>
          </a:bodyPr>
          <a:lstStyle/>
          <a:p>
            <a:pPr algn="ctr"/>
            <a:r>
              <a:rPr lang="es-ES" sz="2400" b="1" dirty="0" smtClean="0">
                <a:solidFill>
                  <a:schemeClr val="bg1"/>
                </a:solidFill>
                <a:cs typeface="Arial" pitchFamily="34" charset="0"/>
              </a:rPr>
              <a:t>CLASIFICADOR POR OBJETO DEL GASTO</a:t>
            </a:r>
            <a:endParaRPr lang="es-MX" sz="2400" dirty="0">
              <a:solidFill>
                <a:schemeClr val="bg1"/>
              </a:solidFill>
              <a:cs typeface="Arial" pitchFamily="34" charset="0"/>
            </a:endParaRPr>
          </a:p>
        </p:txBody>
      </p:sp>
      <p:sp>
        <p:nvSpPr>
          <p:cNvPr id="12" name="11 CuadroTexto"/>
          <p:cNvSpPr txBox="1"/>
          <p:nvPr/>
        </p:nvSpPr>
        <p:spPr>
          <a:xfrm>
            <a:off x="251520" y="1196752"/>
            <a:ext cx="8676456" cy="4401205"/>
          </a:xfrm>
          <a:prstGeom prst="rect">
            <a:avLst/>
          </a:prstGeom>
          <a:noFill/>
        </p:spPr>
        <p:txBody>
          <a:bodyPr wrap="square" rtlCol="0">
            <a:spAutoFit/>
          </a:bodyPr>
          <a:lstStyle/>
          <a:p>
            <a:pPr algn="just"/>
            <a:r>
              <a:rPr lang="es-MX" sz="2000" b="1" dirty="0" smtClean="0"/>
              <a:t>245 Vidrio y productos de vidrio</a:t>
            </a:r>
          </a:p>
          <a:p>
            <a:pPr algn="just"/>
            <a:r>
              <a:rPr lang="es-MX" sz="2000" dirty="0" smtClean="0"/>
              <a:t>Asignaciones destinadas a la adquisición de vidrio plano, templado, inastillable y otros vidrios laminados; espejos; envases y artículos de vidrio y fibra de vidrio.</a:t>
            </a:r>
          </a:p>
          <a:p>
            <a:pPr algn="just"/>
            <a:endParaRPr lang="es-MX" sz="2000" dirty="0" smtClean="0"/>
          </a:p>
          <a:p>
            <a:pPr algn="just"/>
            <a:r>
              <a:rPr lang="es-MX" sz="2000" b="1" dirty="0" smtClean="0"/>
              <a:t>246 Material eléctrico y electrónico</a:t>
            </a:r>
          </a:p>
          <a:p>
            <a:pPr algn="just"/>
            <a:r>
              <a:rPr lang="es-MX" sz="2000" dirty="0" smtClean="0"/>
              <a:t>Asignaciones destinadas a la adquisición de todo tipo de material eléctrico y electrónico tales como: cables, interruptores, tubos fluorescentes, focos, aislantes, electrodos, transistores, alambres, lámparas, entre otros, que requieran las líneas de transmisión telegráfica, telefónica y de telecomunicaciones, sean aéreas, subterráneas o submarinas; igualmente para la adquisición de materiales necesarios en las instalaciones radiofónicas, radiotelegráficas, entre otras.</a:t>
            </a:r>
          </a:p>
          <a:p>
            <a:pPr algn="just"/>
            <a:endParaRPr lang="es-MX" sz="2000"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Rectángulo redondeado"/>
          <p:cNvSpPr/>
          <p:nvPr/>
        </p:nvSpPr>
        <p:spPr>
          <a:xfrm>
            <a:off x="2643142" y="0"/>
            <a:ext cx="6500858" cy="836712"/>
          </a:xfrm>
          <a:prstGeom prst="roundRect">
            <a:avLst/>
          </a:prstGeom>
          <a:ln>
            <a:noFill/>
          </a:ln>
          <a:effectLst>
            <a:reflection blurRad="6350" stA="52000" endA="300" endPos="35000" dir="5400000" sy="-100000" algn="bl" rotWithShape="0"/>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sz="2200" dirty="0">
              <a:latin typeface="Arial" pitchFamily="34" charset="0"/>
              <a:cs typeface="Arial" pitchFamily="34" charset="0"/>
            </a:endParaRPr>
          </a:p>
        </p:txBody>
      </p:sp>
      <p:sp>
        <p:nvSpPr>
          <p:cNvPr id="11" name="7 CuadroTexto"/>
          <p:cNvSpPr txBox="1">
            <a:spLocks noChangeArrowheads="1"/>
          </p:cNvSpPr>
          <p:nvPr/>
        </p:nvSpPr>
        <p:spPr bwMode="auto">
          <a:xfrm>
            <a:off x="2714612" y="181253"/>
            <a:ext cx="6429420" cy="461665"/>
          </a:xfrm>
          <a:prstGeom prst="rect">
            <a:avLst/>
          </a:prstGeom>
          <a:noFill/>
          <a:ln w="9525">
            <a:noFill/>
            <a:miter lim="800000"/>
            <a:headEnd/>
            <a:tailEnd/>
          </a:ln>
        </p:spPr>
        <p:txBody>
          <a:bodyPr wrap="square">
            <a:spAutoFit/>
          </a:bodyPr>
          <a:lstStyle/>
          <a:p>
            <a:pPr algn="ctr"/>
            <a:r>
              <a:rPr lang="es-ES" sz="2400" b="1" dirty="0" smtClean="0">
                <a:solidFill>
                  <a:schemeClr val="bg1"/>
                </a:solidFill>
                <a:cs typeface="Arial" pitchFamily="34" charset="0"/>
              </a:rPr>
              <a:t>CLASIFICADOR POR OBJETO DEL GASTO</a:t>
            </a:r>
            <a:endParaRPr lang="es-MX" sz="2400" dirty="0">
              <a:solidFill>
                <a:schemeClr val="bg1"/>
              </a:solidFill>
              <a:cs typeface="Arial" pitchFamily="34" charset="0"/>
            </a:endParaRPr>
          </a:p>
        </p:txBody>
      </p:sp>
      <p:sp>
        <p:nvSpPr>
          <p:cNvPr id="12" name="11 CuadroTexto"/>
          <p:cNvSpPr txBox="1"/>
          <p:nvPr/>
        </p:nvSpPr>
        <p:spPr>
          <a:xfrm>
            <a:off x="251520" y="1196752"/>
            <a:ext cx="8676456" cy="3785652"/>
          </a:xfrm>
          <a:prstGeom prst="rect">
            <a:avLst/>
          </a:prstGeom>
          <a:noFill/>
        </p:spPr>
        <p:txBody>
          <a:bodyPr wrap="square" rtlCol="0">
            <a:spAutoFit/>
          </a:bodyPr>
          <a:lstStyle/>
          <a:p>
            <a:r>
              <a:rPr lang="es-MX" sz="2000" b="1" dirty="0" smtClean="0"/>
              <a:t>247 Artículos metálicos para la construcción</a:t>
            </a:r>
          </a:p>
          <a:p>
            <a:r>
              <a:rPr lang="es-MX" sz="2000" dirty="0" smtClean="0"/>
              <a:t>Asignaciones destinadas a cubrir los gastos por adquisición de productos para construcción hechos de hierro, acero, aluminio, cobre, zinc, bronce y otras aleaciones, tales como: lingotes, planchas, planchones, hojalata, perfiles, alambres, varillas, ventanas y puertas metálicas, clavos, tornillos y tuercas de todo tipo; mallas ciclónicas y cercas metálicas, etc.</a:t>
            </a:r>
          </a:p>
          <a:p>
            <a:endParaRPr lang="es-MX" sz="2000" dirty="0" smtClean="0"/>
          </a:p>
          <a:p>
            <a:r>
              <a:rPr lang="es-MX" sz="2000" b="1" dirty="0" smtClean="0"/>
              <a:t>248 Materiales complementarios</a:t>
            </a:r>
          </a:p>
          <a:p>
            <a:r>
              <a:rPr lang="es-MX" sz="2000" dirty="0" smtClean="0"/>
              <a:t>Asignaciones destinadas a la adquisición de materiales para el acondicionamiento de las obras públicas y bienes inmuebles, tales como: tapices, pisos, persianas y demás accesorios.</a:t>
            </a:r>
          </a:p>
          <a:p>
            <a:pPr algn="just"/>
            <a:endParaRPr lang="es-MX" sz="200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Rectángulo redondeado"/>
          <p:cNvSpPr/>
          <p:nvPr/>
        </p:nvSpPr>
        <p:spPr>
          <a:xfrm>
            <a:off x="2643142" y="0"/>
            <a:ext cx="6500858" cy="836712"/>
          </a:xfrm>
          <a:prstGeom prst="roundRect">
            <a:avLst/>
          </a:prstGeom>
          <a:ln>
            <a:noFill/>
          </a:ln>
          <a:effectLst>
            <a:reflection blurRad="6350" stA="52000" endA="300" endPos="35000" dir="5400000" sy="-100000" algn="bl" rotWithShape="0"/>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sz="2200" dirty="0">
              <a:latin typeface="Arial" pitchFamily="34" charset="0"/>
              <a:cs typeface="Arial" pitchFamily="34" charset="0"/>
            </a:endParaRPr>
          </a:p>
        </p:txBody>
      </p:sp>
      <p:sp>
        <p:nvSpPr>
          <p:cNvPr id="11" name="7 CuadroTexto"/>
          <p:cNvSpPr txBox="1">
            <a:spLocks noChangeArrowheads="1"/>
          </p:cNvSpPr>
          <p:nvPr/>
        </p:nvSpPr>
        <p:spPr bwMode="auto">
          <a:xfrm>
            <a:off x="2714612" y="181253"/>
            <a:ext cx="6429420" cy="461665"/>
          </a:xfrm>
          <a:prstGeom prst="rect">
            <a:avLst/>
          </a:prstGeom>
          <a:noFill/>
          <a:ln w="9525">
            <a:noFill/>
            <a:miter lim="800000"/>
            <a:headEnd/>
            <a:tailEnd/>
          </a:ln>
        </p:spPr>
        <p:txBody>
          <a:bodyPr wrap="square">
            <a:spAutoFit/>
          </a:bodyPr>
          <a:lstStyle/>
          <a:p>
            <a:pPr algn="ctr"/>
            <a:r>
              <a:rPr lang="es-ES" sz="2400" b="1" dirty="0" smtClean="0">
                <a:solidFill>
                  <a:schemeClr val="bg1"/>
                </a:solidFill>
                <a:cs typeface="Arial" pitchFamily="34" charset="0"/>
              </a:rPr>
              <a:t>CLASIFICADOR POR OBJETO DEL GASTO</a:t>
            </a:r>
            <a:endParaRPr lang="es-MX" sz="2400" dirty="0">
              <a:solidFill>
                <a:schemeClr val="bg1"/>
              </a:solidFill>
              <a:cs typeface="Arial" pitchFamily="34" charset="0"/>
            </a:endParaRPr>
          </a:p>
        </p:txBody>
      </p:sp>
      <p:sp>
        <p:nvSpPr>
          <p:cNvPr id="12" name="11 CuadroTexto"/>
          <p:cNvSpPr txBox="1"/>
          <p:nvPr/>
        </p:nvSpPr>
        <p:spPr>
          <a:xfrm>
            <a:off x="251520" y="1383734"/>
            <a:ext cx="8676456" cy="4493538"/>
          </a:xfrm>
          <a:prstGeom prst="rect">
            <a:avLst/>
          </a:prstGeom>
          <a:noFill/>
        </p:spPr>
        <p:txBody>
          <a:bodyPr wrap="square" rtlCol="0">
            <a:spAutoFit/>
          </a:bodyPr>
          <a:lstStyle/>
          <a:p>
            <a:pPr algn="just"/>
            <a:r>
              <a:rPr lang="es-MX" sz="2200" b="1" dirty="0" smtClean="0"/>
              <a:t>249 Otros materiales y artículos de construcción y reparación</a:t>
            </a:r>
          </a:p>
          <a:p>
            <a:pPr algn="just"/>
            <a:endParaRPr lang="es-MX" sz="2200" b="1" dirty="0" smtClean="0"/>
          </a:p>
          <a:p>
            <a:pPr algn="just"/>
            <a:r>
              <a:rPr lang="es-MX" sz="2200" dirty="0" smtClean="0"/>
              <a:t>Asignaciones destinadas a cubrir la adquisición de otros materiales para construcción y reparación no considerados en las partidas anteriores tales como: Productos de fricción o abrasivos a partir de polvos minerales sintéticos o naturales para obtener productos como piedras amolares, esmeriles de rueda, abrasivos en polvo, lijas, entre otros; pinturas, recubrimientos, adhesivos y selladores, como barnices, lacas y esmaltes; adhesivos o pegamento, impermeabilizantes, masillas, resanadores, gomas-cemento y similares, thinner y removedores de pintura y barniz, entre otros.</a:t>
            </a:r>
          </a:p>
          <a:p>
            <a:pPr algn="just"/>
            <a:endParaRPr lang="es-MX" sz="2200" dirty="0" smtClean="0"/>
          </a:p>
          <a:p>
            <a:pPr algn="just"/>
            <a:endParaRPr lang="es-MX" sz="2200"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Rectángulo redondeado"/>
          <p:cNvSpPr/>
          <p:nvPr/>
        </p:nvSpPr>
        <p:spPr>
          <a:xfrm>
            <a:off x="2643142" y="0"/>
            <a:ext cx="6500858" cy="836712"/>
          </a:xfrm>
          <a:prstGeom prst="roundRect">
            <a:avLst/>
          </a:prstGeom>
          <a:ln>
            <a:noFill/>
          </a:ln>
          <a:effectLst>
            <a:reflection blurRad="6350" stA="52000" endA="300" endPos="35000" dir="5400000" sy="-100000" algn="bl" rotWithShape="0"/>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sz="2200" dirty="0">
              <a:latin typeface="Arial" pitchFamily="34" charset="0"/>
              <a:cs typeface="Arial" pitchFamily="34" charset="0"/>
            </a:endParaRPr>
          </a:p>
        </p:txBody>
      </p:sp>
      <p:sp>
        <p:nvSpPr>
          <p:cNvPr id="11" name="7 CuadroTexto"/>
          <p:cNvSpPr txBox="1">
            <a:spLocks noChangeArrowheads="1"/>
          </p:cNvSpPr>
          <p:nvPr/>
        </p:nvSpPr>
        <p:spPr bwMode="auto">
          <a:xfrm>
            <a:off x="2714612" y="181253"/>
            <a:ext cx="6429420" cy="461665"/>
          </a:xfrm>
          <a:prstGeom prst="rect">
            <a:avLst/>
          </a:prstGeom>
          <a:noFill/>
          <a:ln w="9525">
            <a:noFill/>
            <a:miter lim="800000"/>
            <a:headEnd/>
            <a:tailEnd/>
          </a:ln>
        </p:spPr>
        <p:txBody>
          <a:bodyPr wrap="square">
            <a:spAutoFit/>
          </a:bodyPr>
          <a:lstStyle/>
          <a:p>
            <a:pPr algn="ctr"/>
            <a:r>
              <a:rPr lang="es-ES" sz="2400" b="1" dirty="0" smtClean="0">
                <a:solidFill>
                  <a:schemeClr val="bg1"/>
                </a:solidFill>
                <a:cs typeface="Arial" pitchFamily="34" charset="0"/>
              </a:rPr>
              <a:t>CLASIFICADOR POR OBJETO DEL GASTO</a:t>
            </a:r>
            <a:endParaRPr lang="es-MX" sz="2400" dirty="0">
              <a:solidFill>
                <a:schemeClr val="bg1"/>
              </a:solidFill>
              <a:cs typeface="Arial" pitchFamily="34" charset="0"/>
            </a:endParaRPr>
          </a:p>
        </p:txBody>
      </p:sp>
      <p:sp>
        <p:nvSpPr>
          <p:cNvPr id="12" name="11 CuadroTexto"/>
          <p:cNvSpPr txBox="1"/>
          <p:nvPr/>
        </p:nvSpPr>
        <p:spPr>
          <a:xfrm>
            <a:off x="251520" y="1196752"/>
            <a:ext cx="8676456" cy="4708981"/>
          </a:xfrm>
          <a:prstGeom prst="rect">
            <a:avLst/>
          </a:prstGeom>
          <a:noFill/>
        </p:spPr>
        <p:txBody>
          <a:bodyPr wrap="square" rtlCol="0">
            <a:spAutoFit/>
          </a:bodyPr>
          <a:lstStyle/>
          <a:p>
            <a:pPr algn="just"/>
            <a:r>
              <a:rPr lang="es-MX" sz="2000" b="1" dirty="0" smtClean="0"/>
              <a:t>3000 SERVICIOS GENERALES</a:t>
            </a:r>
            <a:endParaRPr lang="es-MX" sz="2000" dirty="0" smtClean="0"/>
          </a:p>
          <a:p>
            <a:pPr algn="just"/>
            <a:r>
              <a:rPr lang="es-MX" sz="2000" dirty="0" smtClean="0"/>
              <a:t>Asignaciones destinadas a cubrir el costo de todo tipo de servicios que se contraten con particulares o instituciones del propio sector público; así como los servicios oficiales requeridos para el desempeño de actividades vinculadas con la función pública.</a:t>
            </a:r>
          </a:p>
          <a:p>
            <a:pPr algn="just"/>
            <a:endParaRPr lang="es-MX" sz="2000" dirty="0" smtClean="0"/>
          </a:p>
          <a:p>
            <a:pPr algn="just"/>
            <a:r>
              <a:rPr lang="es-MX" sz="2000" b="1" dirty="0" smtClean="0"/>
              <a:t>3500 SERVICIOS DE INSTALACION, REPARACION, MANTENIMIENTO Y CONSERVACION</a:t>
            </a:r>
            <a:endParaRPr lang="es-MX" sz="2000" dirty="0" smtClean="0"/>
          </a:p>
          <a:p>
            <a:pPr algn="just"/>
            <a:r>
              <a:rPr lang="es-MX" sz="2000" dirty="0" smtClean="0"/>
              <a:t>Asignaciones destinadas a cubrir erogaciones no capitalizables por contratación de servicios para la instalación, mantenimiento, reparación y conservación de toda clase de bienes muebles e inmuebles. Incluye los deducibles de seguros, así como los servicios de lavandería, limpieza, jardinería, higiene y fumigación. Excluye los gastos por concepto de mantenimiento y rehabilitación de la obra pública.</a:t>
            </a:r>
          </a:p>
          <a:p>
            <a:pPr algn="just"/>
            <a:endParaRPr lang="es-MX" sz="2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 Grupo"/>
          <p:cNvGrpSpPr/>
          <p:nvPr/>
        </p:nvGrpSpPr>
        <p:grpSpPr>
          <a:xfrm>
            <a:off x="-108520" y="-601663"/>
            <a:ext cx="4225858" cy="7559055"/>
            <a:chOff x="-85906" y="-601663"/>
            <a:chExt cx="4225858" cy="7559055"/>
          </a:xfrm>
        </p:grpSpPr>
        <p:pic>
          <p:nvPicPr>
            <p:cNvPr id="3" name="Picture 6"/>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5906" y="340637"/>
              <a:ext cx="1705578" cy="6616755"/>
            </a:xfrm>
            <a:prstGeom prst="rect">
              <a:avLst/>
            </a:prstGeom>
            <a:ln>
              <a:noFill/>
            </a:ln>
            <a:effectLst>
              <a:softEdge rad="112500"/>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5" name="AutoShape 8" descr="data:image/jpeg;base64,/9j/4AAQSkZJRgABAQAAAQABAAD/2wCEAAkGBhQREBUUERQVFRUWGBgaGBQXFxsaFxgXGBgXFxcZHBUaHCYgGxojHBcXHy8gIycpLC0tHB4xNTAqNSYrLCkBCQoKDgwOGg8PGjMkHyQsLTQsLCwsKiovKiwsLDIsKSwqLCwsLCwtKiwpKSwsLCwsLCwsLCwqNCwsLy0sLCwsLP/AABEIAIQBfgMBIgACEQEDEQH/xAAcAAEAAgIDAQAAAAAAAAAAAAAABQYEBwIDCAH/xABGEAACAQMCBAMFAgsFCAIDAAABAgMABBESIQUGMUETIlEHYXGBkRQyIzNSVHKCkpOhsdEVFkJishckQ0RTweHwotJjc9P/xAAbAQEAAgMBAQAAAAAAAAAAAAAAAgMBBAYFB//EADIRAAIBAgQEBAQGAwEAAAAAAAABAgMRBBIhMRNBUfAiYXHRBYGhwRQyQlKRsSPh8Qb/2gAMAwEAAhEDEQA/AN40pSgFKUoBVM5i5yOsxW5xjZpO+e4X4ev09an+Z78w2krrswXAPoWIUH5ZzWq7Y14/xPFSppU4Oze57Hw3CRqJ1Jq6WxLLIznLsWPqSSf41McNuZI/uMR7s5H06VC25qWtHricRWqQnmi2n1PTrRTVrFz4ffeIu4ww6j/uPdWXVb4feYdfecfXarJXafBcfLGUL1PzRdn59Gc5iKfDlpsKUpXtGuKUpQClKUApSlAKUpQClKUApSlAKUpQClKUApSlAKUpQClKUApSlAKUpQClKUApSlAKUpQClKUApSlAKUpQClKUBD832hlsplUZIXUB+gQ38ga1VbyVu2ta808nPC7SQKWiJyVXdoz3GO6/Dp/GvG+J4aU7VI8tz3fhWJjFOjN2vqiOt5az4p8VBQz1n2hZ2CoCzHsBk1y9WhxND16kLblg4S5eaNR+UD8huf5VeqhOW+BGBdUmPEYdB0UemfX1NTddT8IwTwtF5t5O5zGMqxqVPDshSlK9g0hSlKAUpSgFKUoBSlKAUpSgFKUoBSlKAUpSgFKUoBSlKAUpSgFKUoBSlKAUpSgFKUoBSlKAUpSgFKUoBSlVfmnm/wADMUODL3PUJn3d29319Kqq1oUY5psto0Z1pZILUmuKcbhtxmVwCei9WPwUfz6VX+b+bprbhzXMUJDEqF176FbpI6j5bZ7jPcVDcq8Ia6mM02XVDkk7l36hcnt3+g71r679pN+bhpDK2NRH2cgGLTkjwzHjf8kk7++nw91MU3UatFbLqbtXDQpPIndrf2RZvZvzjf3N1MHkadRA7aSF0rIMeHjSBjUcjHf5VVuD87cRN1Hi4md2lUGJmJVmLYZPDOwHUYAGPdip/wBofM09rdC3tP8AdIwiOVhVULs4ySSBuB93HuPWvt9zbOOFQ3SxolzLK8T3ixoJGVQTnVp2Zsac/wCVse72Ev1ZVqVJc7LUy+aefntOJTRz2lvJErLpDIFkKFR5hJvnJz1Hu7Vs3ly6jmto5oojCsihghUKwB6ZA9eo9xFal5P5qmmhuzcxrdtbwNNE8yK7IwOMaiM6T9718p+Xz2f84X81+Nc7SRYZ5g+NCxgblQB5TkgAD1rWqYeKTaSTW7IzjKSy9PM3dSofgvMyXBK40PvhSfvD3H19RUxWjSqwqxzQd0a9SnKm8slZilYd1xmCL8bNEn6cir/M1HS89WC9by3+Uqn+Rq5Rb2RGzZO0qtn2j8O/O4vqf6VyX2icPP8AzkP7WKzw5dDOWXQsVKj7PmG2m/FXEL+5ZFJ+gNSGai1bcjYUpSsAUrHu+IRwjMsiRj1dgo+pNQ8/P/D063kHycN/pzUlFvZGUm9iwVj396sMTyucLGrMx9ygk/yqC/2k8O/O4vqf6VTfajz/AG81mILSZZDKw8QrnZF82Dkd20j4ZqcKUpSSsTjTbdrFJufaRxB3ZhcyIGYkINOFBJIUeXoBtXX/ALQuIfncv/x/+tV6letw4dEb+SPQ2j7L+N317e/hbmVoYlLOp04Ynyopwvc5P6tbhqkeyPgP2fh6yMMPcHxD66MYjH7Pm/WNW+74hHEMyyJGPV2Cj6k15ddpzeU0arTloZFKr03tB4epwbuD5OG/05rjF7ROHscC7h+bY/iQKryS6EMsuhY6VhWfHLeb8VPFJ+hIrfyNZtRasRFfGbAyagOJ8+2NvK0U1wqyLjUuGOMjOCVUjOCNqqHtB9ptu9k8VlNrkl8jFQw0Rn75ywG5Hl29fdVkaUpNaE4wk3sV/jvthuzcyfZWRYQxEeYwxKjbVk/lEE/Aio//AGvcR/6sf7paplK9RUYJbG+qcehuD2ac33/ELphLIphiTU+I1GWbZF1Dp3P6vvraVa09mPFbGysVEl1AsspMkimRcrnZVO/UKBkepNXrhnMNvclhbzRylQCwRg2AdhnHSvNrLxOysjSqrxaLQkaV1XF0ka6pHVF9WIA+pqFuOfrBDhruD5OG/wBOapUW9kVpN7E/Sq2ntG4cTj7XD82x/EipS05htpdoriFz6LIhP0BrLhJboOLXIkKUzSomBSldcs6qMswUepIH86A7KVHtzFbDrcQD4yp/WucXG7dtlnhb4SKf5Gs2ZmzM2lcVcHoc/CuVYMELzXx37LBlfxj+VB7+7fADf44rWEMbSOAMs7t36lmPc/E1L87cS8a7YZ8sXkHx6sfrt8hWNw29FpFNeMuvwFUIp2DSyEImT6DJNc7XcsXiVSjte3uzp8NTWFw3Ea1evsj7z3zZPwsw2doQmIw7ylQxZmZhsGBAGVO+PQdqjBzGh4eeINaQG9FwIvH8PyliokEpT7usDb44Pur7wjmVOM3UdvxKCM5D+HLFqR0IUuVJ1HUpCn54qNPtCjVDbCzh+wat4Tq8UrnOsy6s+J/iz67Z712VOkoRVOMdv6PGabeq15+ZJ8q8yf2lK8fE4Y7rw4pJUfQFkXRgsmUxlTnp6+tRNp7RppHSKeKB7RmVTaCJQioSAAhG4Zc5Bz1qY43x+LgtyYeGwIGKIZJpizsQw1Ki+YYXBBPqT7q5wXNhDYpxRLMeOZdCwl2MKzDJLhSdlABYDsdhjGalpvl0e3fIxpvbR7Dm/m1uFXL2nDooYEQK0jaNRkZlDblj90KQPXr0qat40jtY9NvHbzXCJJcLGCB3KLj/AA9dWntnFQ/L3E4OM3LPf2yiSBBIJYiyq6IwxHIpJzudvXcbVO3cpd2ZurHP/vwrmf8A0GO/D0o0I/mlv6f7NrCUryu1t9WYO4IK5BByCOoI6Y99Yvtf5mlUQWocq+gST6CVyTsqnB6bMcfCp3gdqGmBfASMF3J6ALvv88fxrUPMfGTd3c05/wCI5Kg9kGyD5KBT/wA3RclKq9i7FtSml0+5Gaa+5pU1ydy8b69jg3CklpCOojXdt+xOyj3sK7FtJXZrN2VyNs7GSZtMUckh9ERmP0UGud/wuaAgTxSxE9BIjJn4agM16d4dwyK3jEcCLGi9FUYH/k+871UvbC0Y4W+vGovGI/XXqycfqB/lmtOOKzSSSNeNe8rWNBkVZOWefbuxYaJC8feGQkoR7id0PvH0NVylbkoqSszYaT0Z6c4dzNDNZrd6gkRTUS22jGQwPvBBHxFap5t9sU0zFLLMMXTxCB4r+8Z2Qfx946VULnjzmyhtFYhFZ5HHZnZvIPgoGfi3uFRFatPDRi22UwopO7Oy5uGkYtIzOx6s5LH6nevtravK2mNHdvyUUsfooJqf5A5WHELwROSI1UvJjYlQQAoPYkkb+ma9BcM4RDbIEgjSNR2UY+p6k+81KrXVPRLUzUqqGh53TkS/Iz9kmA65YBdv1iKgc16D9qXHfsvDpApxJN+CT1833yPgmr+FefKlRqSqK7M0puauxUpyzwQ3l3DAOjsNR9EG7n9kH54qLqxcJlNrYzXC7SXDfZ4m7hAA9w4P7CA9smrZtpaFknpoXbnb2seGTbcOwAnlafAIGNtMYOxx01Hb0HetWXd28rl5XaRz1ZyWP1NdVKjTpxgtCMIKK0JnljlO44hIUgUYXGuRjhEB6ZPqewG9X2P2ENp814A3oISRn4mTNRvJ/tPh4farCtq7Nks7h1Gtz1OCOmMAD0AqaPt3TtaSfvV/+ta9R12/CtPkVTdVvwo15zZyhNw6YJNpIYEpIvRgMZ67gjIyPeOtdnBOe7202inYrgjRJ51HvAboR12I9+a7OdeeZOJOhkVI0j1aEByfNjJLHGTsOwFRPC+DT3LabeJ5T/lUkD4t0Ue8kVsJXh/kLUrx8ZZ+D+zK5voFukngKyamJd31asnXq8nXOc71TZFwSAQwBI1DocHqM9j1rbfGtfB+BLbMw8ecsvlOy6/NJg/5V8ufUg1qKo0pOV3y5GKcnK75chUjwDgcl7cJBDjW+d2yFAUZJJAO39RUdW3/AGIcAwkt2w3c+HH+ipy5+bYH6tZqzyQbM1JZY3IP/Yle/wDVt/2n/wD511xcwngkUtrAY5bt3JlmGWjiAGEQZA1uNyewJPXpWz/aDzEbKwklQ4kbCRn0d9gfkMt8q85E53O5PUnqT3JPrVFFyrK89iqm3UXi2MjiXE5bhy88jyse7nP0HQD3ACsjgPAJr2YQ266mxkknCqvdmbsP/RUdV55F9oMPDYWT7M8kjtl5A6jIGyLgjoBn5k1szbjHwIuldLwonLb2EuV/CXahvRYiR9S4J+gqnc58gzcOZTIVkjckLKox5hvpKndTjfqQd96vR9u6fmkn7xf6VT+ePaPJxJVjMaxRK2oLq1MWwQCWwOgJ2ArXpuvm8W3yKYcW/i2IvgfON3ZsDBO4A/4bHVGfcUbYfLB99bx5b57hubA3cpEQjyJQTsrDGcdyDkEDqcgda8+WPD5J2CwxvIx7IpY/w6fE1kX5mgDWjnASTU8YOR4ukLuRsSo29Ac1OrRjU9SU6cZ+pcea/a/cTsUtMwRdn/4rD1z0T4Df31Qrm5eQ6pGZz6uxY/Uk111YeSuTX4lOUU6I0AMkmM6QegA7scHHwJ9xsUYUo32JpRgiurHkgAbnoANz8qmbXkm8kAKWcxB6Ex6R9WxW/wDl7k61sVxBEA3eRvNI3xc7/IYHuqbrUljP2ooliOiPNzcp8StwWEFygHUpnp7/AA2Jrdfs3vHl4XbvK7O5DAsxyx0uyjJPU4AG9WauuGBUGFAAJJwPVjkn5kk1RUr8RWaKZ1c6s0aUmmLszHqzMx+ZJ/71Y+FcRtfscltcxu4lJ1aQOnl04bUCCNIOexqsKO1ZMZ2rhqdedGeeO52VehGrDI9jKWOy4PF9tt0lmlZzFEJ2UAAjMhUIOy7ZPrjuajDa8Ma1PEjFMD42g2eseEZvv416c+Hg6sem2O1TPGOD299Nb8PaWSGeGLWp0honMiiSRSMghwADnPQGoP8Atnhotzw7E5i8XUb3y58X7viCL/p4GMddPbNd7hnOVKMp3zNK/p38zl52zPLff6Gda3lnx2ZjdI9rNHGW8SJwVeJNyGDLsy52Pp8MVh2/OVlPEnD3tWjtCwCSiTMyMTtMwK4JJOSPQnrjFZarZ8CnZX8S8mkj0sAFRI4n6jcnLMAPl6Z3zuUPZjaXJju4p5Ht9WoQMoDhkP3HcHfBG+BuO++atbgld3ty79yDcUrvbkTdrynFwyJoonZ2mYM7vjOlNlXYDbJJrGkrO43e+JO57A6R8Bt/PJrChiMjqg6sQB8+/wAq+V/Eq8sZjJS31svlp9T2MPDJTWb1Zh83cQ+ycKfBxJdt4a+ojH3z9Mj9YVqGrn7VeLiW+8FPxdqoiX9LYyH+S/q1TK+o/DcKsNhoU/I0M2ZuT59r6Ct0exTl7w7d7ph5pjpT/wDWh3P6zZ/ZFah4Vw1rieOGP70jBR7s9T8AMn5V6g4dYJBEkUYwkahVHuUYHzqzFztHL1NfESsrGRWkPbPzB412tup8kA83p4rgE/RdI/Watw8b4qtrbSzv92NC2PUgbL8ScD515hu7ppZHkkOXdmZj/mYkn+JqrCQvLN0K8PG7udNZXCuHNcTxwp96Rgo+fU/ADJ+VYtbJ9inAPEuJLlh5Yl0L+m43PyT/AF1vVJ5IuRtTlli2a3ZgTkdD0+Hb+FfKsHOXJ0vD52VlPglj4UuPKVJyAT2YDYg+m21V+pRkpK6Mppq6LByTza3DrnxQgdWXQ6dCVzkFW7EEfA7/ABF84l7dF0/7vbNq7GVgFH6qZJ+orUZNWTgfIk86GaVTBbIpd55BjyAZJRDu5wNu3vqmpTpt5plc4QbvIjePcxT3sviXD626AdFUeir2H8T3JqNrnKQWJUELk4BOSB2BPc461wq5JJWRalY5RRFmCqMsxAA9STgD6mthe1Hl42lrw+Nd0jSRGbsZW0Ox+LEOflWF7I+A/aOICRhlLcaz6azkRj65b9Wt1cwcBivbdoJhlW6EfeVh91lPYg1qVq2Wol0NepUyzR5eqS5btI5byCOY4jeVFc5xsT0z2zsM++pTmn2fXVix1IZIu0yAlcf5gN0Px295qsZzW0mprwsvTUloelV5EsAMfY7f5xKf4kVyHI9gP+Tt/wB0n9K8/wBvzbeRrpS6nVR0HiNgfDJrGvOP3Eu0txM+ezSsR9M4rT/DT/ca3Bl1N+3Z4TZn8ILKJh20x6/2QNX8KyuXebba8ZktNTLGPM4jKxgnouSBlj1wB0rRXLPJFzeyKscbpGT5pmQhFHc5ONR9AO/1r0HwLgcVnAsMC4RR82PdmPdiepqmtCMFa92V1Ixjpe7NH+1jjZuOIun+C3/BqPfszn4kkD9UVTa2L7UuRZkupLqFGkhl8z6QSY2wA2VG+k4zntk5xWuc1v0XFwWU26bWVWBO1eneUrNIrG2SPGkRJgjocqCT8ySfnXmOu6G6k2VHk9yqzfwUH+VRrUuIkrkalPOtzc3tvt2axiZc6UmBb3ZR1Un3ZOPmK0nW1/Z37PZpNcvEBIImRkWCRmy2sYLMpPlwOnfO+2Bmtc3ezG5s2ZolaeDqHQZdR6Og3yPyhsfd0qFGcYf47kacox8FyowIC6hjpUsoZvRSQCfkMmvRttyFw9UULaQMMDDFFYkepY5J+Nebs1J2PM93CumG5mRR0VZG0j4DOB8qnWpynbK7EqkHLZnoMcj2H5nb/uk/pWLeWnCrTeVLKIj8pYwfkMZrQd3zLcy/jbmZh6GVsfTOK7eB8rXN44WCF21EAyFSI197SYxgfM1R+Ha1lIq4LX5pG+eB852dxN4FmS5AJYpGVjQepYgDc7DGc15+40jLczh/vCWTVn11tmvRfKfKsXD7cRRbk7ySEeZ37k+g7AdhVJ9pvs1edzdWa6pCPwsQ2L4GA6dtWAAR3xtv1hQqQjNpbMjSnGMmuRp2tr+wziUa/aIWYCR2R1BO7qFIIHrg7499arnhaNirqUYdVYFWHxU7iuIPp9f/ADW7UhxI5TanHPGx6xqM4nzNa234+eKP3M41fs9T9K80ycVmYYaaUj0MrkfQtTh/C5Z2xBE8jH8hC31IGB8zWosIluzW/D9Wbvl9rls8ixWkc1zI5woRQqk/pOQcd84wBvV4iJKjUADgZAOQD3GcDPxxVM9nPIC2EfiTAG5ceY9RGp38NT/M9z7gKutatTInaBRPLe0TTnH7LwbuVO2skfot5h/A1iw7kD3j+NXf2jcFLKtwg3QaX/Rz5W+RJ+vuqiBq43GUXSqtcjscJWVegpc9n6oneOw2/DuLNe3kpcyZMNvEmWC+GIi7kkAADUAPU+6queSLVojeC8AsdeCpjb7QDn8Tp6a98Z9N8Yq28+ciS8T8G7tWQsYlVkdtIxuwKtg7gswIPoKr44RaixPDmvYhdmcSdH8ASgCPwjLpx02z+V27V3lKacFKL6fwcutOevM7eJcJt+OXLS2U3gyKi+JFcIRlEGkSKykjAGAR7h0zvYuQeZLSGFrK1eSV40llaYppjdh94rvnGSAMjoOtV3l/l6LhMrtxS4jjaWJ40ij1SPpfZnbSuw2wPn6V95V5WNhJ9qluLc2TxvGLgOfOJBhcJpzqyBkZ2w3pUayzU5Ri+Xh9fuPC9G9ORMa67rO/aFw641DOMjI329a4y8MlXojMD0dBqRh2IZdiDXKHgdw52iYe9hpH/wAsV82hhqkJ+GLuvI6BypuOrVvUw50gZizWloWYkkmLcknJJOrrms3l7gttcT6GsrTSASxEWDjoN8+pH8a6Geyhn8G7vESQEBkQMdJPZpdOlT8a2Lw7hUUC4iUDPU9Sfix3NdJhaWPzKVWbS6NvU8zE1sPGLjBavmYnD+UbOCQSQ20UbjOHVACMjB3+G1S9YvFJikErLsyo5B94UkbVBcL5vjSytJLuQ+JPGCMIxLsFBYBUU7nIwO/QV7eWUlfc8izlqT3EeGRXEZjnRZEJBKsMgkHI2+NRP9wOH/mcH7sV3Qc32zQyS+IVWIhZA6MroxxgGMjVk5GMDftXXHzlbskpUyBol1NG0MiyaTsGEZXUy57gHFSSqLa5lKS2OP8AcDh/5nB+7FSnDOEw2yaII0iTJOlBgZPU4HfYVXuD81/aILOV5DG0jEPGIXxIwiZ2RSwyFH3g4JB04BOa5cB56jlilkmygSbQPwUgGl30RdV3YnqP8OdwKzKFTmZcZ8y0SRBgQwBB6gjIPyNQ03JFi5y1pASf/wAaj+QrNvuNRQuEcnUyO4UIzErGMvjSDvv06ntmoTgPPMUln9ouD4eHKn8HIASXYRqgIzIxUDZcnOenSoxjO10YSla6JWy5XtYTmK2hQ+qxqD9cZrMv7COeNo5kV0bGpGGQcEEZHxArE4RzFDclljZg6Y1RujRuoPQlHAOD69Kjecb+ZHtI7eXwjNNoZ9CvgaGP3WGOoooycrPcJNuzO7+4PD/zOD92Kf3A4f8AmcH7sVgveXVnc2yTXAuUuHMZUxLG6kKWDroO4GN8jvWbPz3aIxBdtKtoaURSGJWzggzBdPXbriptVOTv6XJWnydyS4VwOC1DC3iSIMQWCKBkjYZxWdURxDmq3hlETs5kIVgiRu50sSA3kU7bHJ7beorHvOebSJmDO+EbS8ixSNGjdCGlVSoI777d6ryTlyZDLJ8ifqLvOVrSY5ltoXPqY1z9cVJI4IBByCMgjuD0qDfne0DlTI2A2gy+G/gh840mbToznbrjO1YipfpCT5HwchWA/wCTg/dis+05ftovxUEKe9Y1B+oFYnD+JSNxC5hY/g444GUYGxfXq36nOkdawuZby4N7a28E3giVJmZvDRz+DCkbOPeanaTdm+X2uStJu1y0UqrJf3NncwRXMqzxXBKLJ4YjdJQCyghfKVYAj1zWbec6WsTsjO3kOJHWORo4z6PKqlVPrk7d8Vjhvlr6GMj5ak5Ube8tWsxzLbwufVo1J+uM108S5st4GCuzMxXXiON5CEPRzoU4X3nrXK65pto4o5TJqWX8VoVnaTbOFRQWO3XbbvisKM1qkYSlyMcch2H5nB+7FSVjwaCD8TDHH+giqfqBWFbc3WzxSyh2CwfjQyOrptkZjK6unurqbne1CByzhWfQhMMnnbSWGgafMCBsRsdh3qTVR6O5m02T1KhLnnC3jCZMhaRdaxrDI0oTpqaNVLKPiBWNxTmTUtlJayBo57pI2YAHKFJSy7jKnKD0IxUVTl0MZGSd9y7bTnM1vDIfVo1J+pGawf7hcP8AzOD92K6OFczhYrmW7kAWO6liU6d8AqEQKoyzb9gSak+Ecxw3JZY2YOmC0bo0bgHodDgHB9elSanEzaSPtryzaxfi7aFfeI1B+uKkQKh+P2dw2XgujCqocp4SPqIyc5bcbbYqL5Ne6mghup7vUjoWaLwY1HQj8YNwB1+VMt45m/7GW6vcttKq3DubY5bw/hz4MgVIFMLqjv1YidkAYnooU4I9azuJc421vI0cjtqQAyaI3dYwdwXZVITbfftv0rDpyvawySvaxI33CoZxiaKOQf50DfzFRZ5CsD/ycH7sV233N9tE4RnZnKK6pHG8hZGzgroU5Gx+HeuD8wRSpbSQz6UlmCD8GWMh0yZiIIzGcqSScY0470Smuv1CUkdtvyjZx/ctYAfXwlz/ACqVjiCjCgADsBgfQVC3vOlrDI0bu2UIEjLG7Rxk9A8iqVU/E7d67OJ8128DhHZmfTqKxxvIQh/xMI1OF9560cZvkxlkyYpXRY3yTxrJEwdGGVYdCK76r2IHGSMMCrAEEYIPQg9RWq+aeV2tH1KCYWPlb8nP+Fv+x7/GtrVwmhV1KsAykYIIyCPeK1cTho142e/Jm5g8XLDTutU90UfkLmAafs0hxknwz8eq/HO4+furXV97KryOZlfQsIJJumkURhM/fOTqBx2x1+tbF437OzkvaN7/AA2PT9F/+x+tQ/GbqSW3+y8TSYJkESps4K9M5ykg7/8Auahg8VPB/wCOtt+7dHo1KcK8nVwz33jz9URHO/K0nELr7Rw90u0KxowjkQtGyDAyCw2PXPrmvl3yoX4dDZxXEEl5FLJI1ssq584IZFJOC69f2qy+TeXY7aeR4r+PTJBJGAytG4ZsaCQdjpO+QarvDvZ5dRzRMZbZNDo3iC4Ty6WBLDvnvXtQxFKS8NRWWxpOnOPhelvInOVeAy2UVwl5drZPPEUgiacBgxOfF0q2F3AGRvu1ceWOQeItfwy3WsJFIshkebxNWk5ATzEnV0ztsT8KzeM+zd7+/mmF0hjkYFSqtIwUKoCk7IMYI+9/Otl8v8IFpbRQB2kEa6Q741EZOOnYdB7gKjKurXi029/IpnNx9X5FD4J7KWHE5ri6KvEJWkiUb62di4LjsFJ6dyB267MpStec3Pc15SctzD4ypNtMAMkxybDr9w9qp3BbRh/Y2UbyRS6sqfKfAwNW3lPber7SsxnlVu9rGVKysULjFlqn4kXglkQizP4PKv5Q5LxtjzMmxwPTFfeXrmV7h1illuofBfMs0BjkjbPkjEhVTJnJJGNsVfKVLi6Wt3a32JcTS1jXfAmLwcIVVfMEhSUFGGhltpAQcgbZIGeldMisbG7iCSGWK8MzRhG1GP7QHyu2Hyqk7E1sqvhNZ42t7d3uOJrsU1eKC64pavCkpjWKcGRonRdRCeXzqDkf+96huGsVtrRjHI32K5lM8QjfUodpgrhSPPp1A+XOxq+cC4uLq2jnVSokGQpxkbkb427VIU4mXw22/wB+4z20t3r7lT4ddC74ktxCriGK3eNpWRkEju6MFUOASFCk5xjJr5zzw7x5bFGVmT7R59OrZdDbll3Ue/Iqdm4wFuo7fSdUkckgbbAEZQEY65OsfSs/NRzuLTS5aGM1mmRPDeVLa3k8SKICTGA7MzsAeoBcnHyrXXF55p7GeMtcCbEmbGG20RIAxPmfw/MuPNkNlidq23mvtZhVcXd6iNRp3epVeFxH+0y+ltJsoQGKkD75JGSOvTbrVU4rczTW91EWuElJmAsoLbSmMtgtL4ZDqw8xIYE5wN62Fy9xxbyATKpQFnGk4J8jFe3wpwLji3SOyqV0SyR4ODkxnBO3Y1NTcW21tYkpNO9tjlwlSbOIDKkwoNwQQdA7HcEVri0tAlmLWaXiXjBfDa0jRdD9vJIYCvht11F9s771tcGmarhUy30IxnYrHL9o0fELkENgQWqhm3yVWQHzYAY+uKx+aLsQ8SspXEnhqlwGZI3kwWChciNSd6tFlcs4JeNoyGYAMQcgHAbyk7Eb+td+aZ/Fd9LfSwza3fehT7m4PEbu18FJRBbyGZ5ZI2jBYKQiKHAYnJydsYqvWsH2eOWC4n4gkoeXEMKBkmDszBkbwGHn1b6m2Oc1tHNY/Eb0QwySEEiNGcgdSFBJA+lSjVt4UtDKqcrFCvLJLZoRqvLN1t4lWdV8ZXC5/BSoiEF06Z2z27Vyk4lcLBZGYG3B8YNcJbanQZAjAiCnwjIuSdu1XywvBLDHKBgOivg9QGUNg/Wsis8Xqu+/UcTqjVgt5DFxY4uZPFghMbzRkPKAJQSFCjA3GFwDjGRVq4zbEycMwpIWbJwDhQLeUAn03x1q0A1C8e5jNtLDEkDzST+JpVWRfxYUnJcgdG9e1OI5vRd2t9jOdyei7sRkt6LLiNxLcLJ4c8cPhyrG8gBjDK0Z0KSpydQ2wcnvUTBYyaYJDG6LNxXxljKnUkTRyAMyj7uSM7+o9as1jzQWnWC4t5beSQMY9ZR1fRuwDxsQGAOcGpGXiDC4SJYnYFSzS9EQA4AJPView9CaZnHly/oZmuRRRaSJ+HMUjpDxKeR0CEtoZdIkVMZYKTnb34qbsLoXfEknhVxFFA8bSsjIJGkdGVFDgEhdJOcY3qbtOMrJczQaSDCIyWOMHxASMfDFOJcZEMsEZUkzuUBGMKQhfJz22xRzb0trb6Byb5GTfjMUmPyG/wBJqqcI4ZJJwAQqCsr2zqAwKnUQwAOdxnp86tdncM4YvG0eHZQCQdSqcBxg9GG4HX1rvzVSk4q3mVqVtDWccSTpFCZeJvJqj1WzKiLEUIJLSG3ChVI6ht8bVLWvE1sXvI7iKVmlmklj0xO4nWQDSgZVIyPuENjGPSrsDTNWOrfS2hN1L6WKnwSBv7RLtD4X+5QDQB5EOtyYwwAG2wwPQVEWtm4EHkbbi0jHynZdM3m6fd3G/StiUrHF8jHEKHY8UWziubaeCSSZppmSMRMy3AlcsnnClcYIU6jtiu6yvxY3dy1zE6CcQvG0cbSL5YghhzGpwVIwBgAirtSnETvpvuM66Ff5ItHS2Yuhj8SaaVY2GCiSSFlUjscHOO2asFKVXKWZ3IN3dxSlKiYFfGUHY719pQGDLwK3b70ER/UX+lfYeCQJusMSn1CLn64rNpUOHC97Is4k7Wu/5AFKUqZWKUpQClKUApSlAKpMHCory4vnuydcMmiPzlfAjEaurrgjSSSX1f0q7VFcR5WtriQSTQqzgAZ3GoA5AYAgOPc2ashLLcnGVjXfDmklt+GW4RZY3hlfw3laFJXV9gWVWLYBLaPn2q2cnWckNxPGwhij0xsLZLgzGNjqy2GRSiuMHHTIJ71MTcrWzwJA0SmOPdFycodzlWzqB3O4Nd/CeCQ2qlYIwgY5Y7lmPqWYkn5mrZ1VJNLvW/X7E5VE0++ZBcdnCcThdiVVbO7JYdQA0JJA9RVOvbfworW4it2h1TQFbqW41XEokcZ1IuQdSkkgkYHatpT8MjeQSOgZ1RkBP5D41rjoQdI6ioqPkSyUECBd8YyWOnDBhpy3k3APlx0pTqxilfv6iFRIqfGuFkzXUzRi6QSE+PDcaLm10KpKBW8vkxnb13BrYdhdLLFHIhJV0VlJ2JDAEEj1wajr/k60nkMksKs7Y1HLAPjpqUEBvmDUwqgDAGAOgFQqTUkl33/BGclJI1/yJwm4eyVo7x4lLy4QRxsB+EbO7DO/WsLhjKOHtFJ40rSX8qBImWNp21FirMcBUIUlsEdMVsTh3DY7eMRwqEQEkKCTuxLHqT3JrDl5WtmiaJolKNIZCMn8YTkuGzkHPoRU+Mm3fqT4iu/UpFgZLW9uFhgW3P2GSQW6SmUGRCPDZhgBWPTAzt8aleE8EtI4LO6MrrK7RE3Aclp3lAzG2cgqxOMY2xtjFWPh/LFtA4eKJVdQw1gksQxBbUxOW6D72a67Xk+0imEqQqrgkjrpUnqVQnSp94ApKqn19+/mHUTKI00jJFAoDpNe3geNpTEshRiUjaQKxAJydON8AVIx2EtuLtNENvG1nKxto7lpTrGQJQjIpQEFlJGxIWrhLy1bNE0LRKY2dpCpyfOxJLA5yDkncEVxsuV7aFJEjiAEoxJksWcEEYLsS2ME9+9ZdaNu/f7B1EU5ODxwQ8MuItQmeW1V5NbFnSSM6lbJwV2AA7AVwl4XFcWF7dXBP2hWuR4msgxeGzqkYGcBdIA0482r31fH4NCUiQoNMJRoxk+UxjCEb74HrWHe8nWk0jSSQKzt945YBjjGSoOC2P8AERmirLnfvkOIVe4iSYWcPgSXLraRv4HiiOBVIVRI+d2fIKgb4Gdu9RvDYXksrmASRxBb4IkLTMYmGI2NsJRhtLEkbD1q+XvKVrMIxJED4ShEIZlIQbBdSsCV9xr6OVbURyRiBBHLpLoBhSVAVSB0UgAbjHSirRS76+o4isQfJ2mG5lga3e1kaNZPBEokgKqxQvGeqkkgEHGcD0r7zikh4hw8QsqP/vOGdSyj8HHnKgjO3vqf4Ty7BaljBGFLY1MSzMQOg1MScD06VkXHDY3ljldQXi1aG38usAN3xuAOtQ4iz5vL7WI51mv3sQ9py7M1zHcXc6yGEMI0jj0IpcAMxJYljgYx0FViafHLUmW3/Cjrvn7Swx8fdWyagZuRrJ2dmgUmTJYZbGW3JC5wrH1GD9aQqr9XVbeX/RGfXyIQcEguuL3i3A1hY4CIyxA3UgvgEZI6A9s++sDhs7MbAFi6x31zHG7HJaJFlVDq74AxnvirhxHlG1uHaSWIM7Yy+pg2AMAZVhgY2wOvesocEhAhAjUCA5iA2CHBXYD3E9alxVb5faxniK3fQocB8Tw4JGIhm4lerLgkagrSskZYb4ZgBjvUjxW1tbOO5ijlnXWIc20LYKs76V0Mw8hkxht+m+1WeXly3aJ4miUxu7SMpz+MZizMDnIOSTkYxXTFyjarC8IhXw5CC4OWLEdCXJLZHbfbtTixfXtjiIp1ham34nbqsC2Ykin1Is/iFgqgqzrjSNJzg5Od/SunhFr9la2mmi1AyKBxC3n1eMZSVHixtuVYkZAzg9MVd7LlK1hZXjhAdCSr5YvkqVOXJJIwSMHI91cbfk20jlEqQKHDahu2lWP+JYydKn3gVJ1o/T38/clxF3/0mqUpWoa4pSlAKUpQClKUApSlAKUpQClKUApSlAKUpQClKUApSlAKUpQClKUApSlAKUpQClKUApSlAKUpQClKUApSlAKUpQClKUApSlAKUpQClKUApSlAKUpQH//Z"/>
            <p:cNvSpPr>
              <a:spLocks noChangeAspect="1" noChangeArrowheads="1"/>
            </p:cNvSpPr>
            <p:nvPr/>
          </p:nvSpPr>
          <p:spPr bwMode="auto">
            <a:xfrm>
              <a:off x="0" y="-601663"/>
              <a:ext cx="3638550" cy="12573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dirty="0"/>
            </a:p>
          </p:txBody>
        </p:sp>
        <p:sp>
          <p:nvSpPr>
            <p:cNvPr id="6" name="AutoShape 10" descr="data:image/jpeg;base64,/9j/4AAQSkZJRgABAQAAAQABAAD/2wCEAAkGBhQREBUUERQVFRUWGBgaGBQXFxsaFxgXGBgXFxcZHBUaHCYgGxojHBcXHy8gIycpLC0tHB4xNTAqNSYrLCkBCQoKDgwOGg8PGjMkHyQsLTQsLCwsKiovKiwsLDIsKSwqLCwsLCwtKiwpKSwsLCwsLCwsLCwqNCwsLy0sLCwsLP/AABEIAIQBfgMBIgACEQEDEQH/xAAcAAEAAgIDAQAAAAAAAAAAAAAABQYEBwIDCAH/xABGEAACAQMCBAMFAgsFCAIDAAABAgMABBESIQUGMUETIlEHYXGBkRQyIzNSVHKCkpOhsdEVFkJishckQ0RTweHwotJjc9P/xAAbAQEAAgMBAQAAAAAAAAAAAAAAAgMBBAYFB//EADIRAAIBAgQEBAQGAwEAAAAAAAABAgMRBBIhMRNBUfAiYXHRBYGhwRQyQlKRsSPh8Qb/2gAMAwEAAhEDEQA/AN40pSgFKUoBVM5i5yOsxW5xjZpO+e4X4ev09an+Z78w2krrswXAPoWIUH5ZzWq7Y14/xPFSppU4Oze57Hw3CRqJ1Jq6WxLLIznLsWPqSSf41McNuZI/uMR7s5H06VC25qWtHricRWqQnmi2n1PTrRTVrFz4ffeIu4ww6j/uPdWXVb4feYdfecfXarJXafBcfLGUL1PzRdn59Gc5iKfDlpsKUpXtGuKUpQClKUApSlAKUpQClKUApSlAKUpQClKUApSlAKUpQClKUApSlAKUpQClKUApSlAKUpQClKUApSlAKUpQClKUBD832hlsplUZIXUB+gQ38ga1VbyVu2ta808nPC7SQKWiJyVXdoz3GO6/Dp/GvG+J4aU7VI8tz3fhWJjFOjN2vqiOt5az4p8VBQz1n2hZ2CoCzHsBk1y9WhxND16kLblg4S5eaNR+UD8huf5VeqhOW+BGBdUmPEYdB0UemfX1NTddT8IwTwtF5t5O5zGMqxqVPDshSlK9g0hSlKAUpSgFKUoBSlKAUpSgFKUoBSlKAUpSgFKUoBSlKAUpSgFKUoBSlKAUpSgFKUoBSlKAUpSgFKUoBSlVfmnm/wADMUODL3PUJn3d29319Kqq1oUY5psto0Z1pZILUmuKcbhtxmVwCei9WPwUfz6VX+b+bprbhzXMUJDEqF176FbpI6j5bZ7jPcVDcq8Ia6mM02XVDkk7l36hcnt3+g71r679pN+bhpDK2NRH2cgGLTkjwzHjf8kk7++nw91MU3UatFbLqbtXDQpPIndrf2RZvZvzjf3N1MHkadRA7aSF0rIMeHjSBjUcjHf5VVuD87cRN1Hi4md2lUGJmJVmLYZPDOwHUYAGPdip/wBofM09rdC3tP8AdIwiOVhVULs4ySSBuB93HuPWvt9zbOOFQ3SxolzLK8T3ixoJGVQTnVp2Zsac/wCVse72Ev1ZVqVJc7LUy+aefntOJTRz2lvJErLpDIFkKFR5hJvnJz1Hu7Vs3ly6jmto5oojCsihghUKwB6ZA9eo9xFal5P5qmmhuzcxrdtbwNNE8yK7IwOMaiM6T9718p+Xz2f84X81+Nc7SRYZ5g+NCxgblQB5TkgAD1rWqYeKTaSTW7IzjKSy9PM3dSofgvMyXBK40PvhSfvD3H19RUxWjSqwqxzQd0a9SnKm8slZilYd1xmCL8bNEn6cir/M1HS89WC9by3+Uqn+Rq5Rb2RGzZO0qtn2j8O/O4vqf6VyX2icPP8AzkP7WKzw5dDOWXQsVKj7PmG2m/FXEL+5ZFJ+gNSGai1bcjYUpSsAUrHu+IRwjMsiRj1dgo+pNQ8/P/D063kHycN/pzUlFvZGUm9iwVj396sMTyucLGrMx9ygk/yqC/2k8O/O4vqf6VTfajz/AG81mILSZZDKw8QrnZF82Dkd20j4ZqcKUpSSsTjTbdrFJufaRxB3ZhcyIGYkINOFBJIUeXoBtXX/ALQuIfncv/x/+tV6letw4dEb+SPQ2j7L+N317e/hbmVoYlLOp04Ynyopwvc5P6tbhqkeyPgP2fh6yMMPcHxD66MYjH7Pm/WNW+74hHEMyyJGPV2Cj6k15ddpzeU0arTloZFKr03tB4epwbuD5OG/05rjF7ROHscC7h+bY/iQKryS6EMsuhY6VhWfHLeb8VPFJ+hIrfyNZtRasRFfGbAyagOJ8+2NvK0U1wqyLjUuGOMjOCVUjOCNqqHtB9ptu9k8VlNrkl8jFQw0Rn75ywG5Hl29fdVkaUpNaE4wk3sV/jvthuzcyfZWRYQxEeYwxKjbVk/lEE/Aio//AGvcR/6sf7paplK9RUYJbG+qcehuD2ac33/ELphLIphiTU+I1GWbZF1Dp3P6vvraVa09mPFbGysVEl1AsspMkimRcrnZVO/UKBkepNXrhnMNvclhbzRylQCwRg2AdhnHSvNrLxOysjSqrxaLQkaV1XF0ka6pHVF9WIA+pqFuOfrBDhruD5OG/wBOapUW9kVpN7E/Sq2ntG4cTj7XD82x/EipS05htpdoriFz6LIhP0BrLhJboOLXIkKUzSomBSldcs6qMswUepIH86A7KVHtzFbDrcQD4yp/WucXG7dtlnhb4SKf5Gs2ZmzM2lcVcHoc/CuVYMELzXx37LBlfxj+VB7+7fADf44rWEMbSOAMs7t36lmPc/E1L87cS8a7YZ8sXkHx6sfrt8hWNw29FpFNeMuvwFUIp2DSyEImT6DJNc7XcsXiVSjte3uzp8NTWFw3Ea1evsj7z3zZPwsw2doQmIw7ylQxZmZhsGBAGVO+PQdqjBzGh4eeINaQG9FwIvH8PyliokEpT7usDb44Pur7wjmVOM3UdvxKCM5D+HLFqR0IUuVJ1HUpCn54qNPtCjVDbCzh+wat4Tq8UrnOsy6s+J/iz67Z712VOkoRVOMdv6PGabeq15+ZJ8q8yf2lK8fE4Y7rw4pJUfQFkXRgsmUxlTnp6+tRNp7RppHSKeKB7RmVTaCJQioSAAhG4Zc5Bz1qY43x+LgtyYeGwIGKIZJpizsQw1Ki+YYXBBPqT7q5wXNhDYpxRLMeOZdCwl2MKzDJLhSdlABYDsdhjGalpvl0e3fIxpvbR7Dm/m1uFXL2nDooYEQK0jaNRkZlDblj90KQPXr0qat40jtY9NvHbzXCJJcLGCB3KLj/AA9dWntnFQ/L3E4OM3LPf2yiSBBIJYiyq6IwxHIpJzudvXcbVO3cpd2ZurHP/vwrmf8A0GO/D0o0I/mlv6f7NrCUryu1t9WYO4IK5BByCOoI6Y99Yvtf5mlUQWocq+gST6CVyTsqnB6bMcfCp3gdqGmBfASMF3J6ALvv88fxrUPMfGTd3c05/wCI5Kg9kGyD5KBT/wA3RclKq9i7FtSml0+5Gaa+5pU1ydy8b69jg3CklpCOojXdt+xOyj3sK7FtJXZrN2VyNs7GSZtMUckh9ERmP0UGud/wuaAgTxSxE9BIjJn4agM16d4dwyK3jEcCLGi9FUYH/k+871UvbC0Y4W+vGovGI/XXqycfqB/lmtOOKzSSSNeNe8rWNBkVZOWefbuxYaJC8feGQkoR7id0PvH0NVylbkoqSszYaT0Z6c4dzNDNZrd6gkRTUS22jGQwPvBBHxFap5t9sU0zFLLMMXTxCB4r+8Z2Qfx946VULnjzmyhtFYhFZ5HHZnZvIPgoGfi3uFRFatPDRi22UwopO7Oy5uGkYtIzOx6s5LH6nevtravK2mNHdvyUUsfooJqf5A5WHELwROSI1UvJjYlQQAoPYkkb+ma9BcM4RDbIEgjSNR2UY+p6k+81KrXVPRLUzUqqGh53TkS/Iz9kmA65YBdv1iKgc16D9qXHfsvDpApxJN+CT1833yPgmr+FefKlRqSqK7M0puauxUpyzwQ3l3DAOjsNR9EG7n9kH54qLqxcJlNrYzXC7SXDfZ4m7hAA9w4P7CA9smrZtpaFknpoXbnb2seGTbcOwAnlafAIGNtMYOxx01Hb0HetWXd28rl5XaRz1ZyWP1NdVKjTpxgtCMIKK0JnljlO44hIUgUYXGuRjhEB6ZPqewG9X2P2ENp814A3oISRn4mTNRvJ/tPh4farCtq7Nks7h1Gtz1OCOmMAD0AqaPt3TtaSfvV/+ta9R12/CtPkVTdVvwo15zZyhNw6YJNpIYEpIvRgMZ67gjIyPeOtdnBOe7202inYrgjRJ51HvAboR12I9+a7OdeeZOJOhkVI0j1aEByfNjJLHGTsOwFRPC+DT3LabeJ5T/lUkD4t0Ue8kVsJXh/kLUrx8ZZ+D+zK5voFukngKyamJd31asnXq8nXOc71TZFwSAQwBI1DocHqM9j1rbfGtfB+BLbMw8ecsvlOy6/NJg/5V8ufUg1qKo0pOV3y5GKcnK75chUjwDgcl7cJBDjW+d2yFAUZJJAO39RUdW3/AGIcAwkt2w3c+HH+ipy5+bYH6tZqzyQbM1JZY3IP/Yle/wDVt/2n/wD511xcwngkUtrAY5bt3JlmGWjiAGEQZA1uNyewJPXpWz/aDzEbKwklQ4kbCRn0d9gfkMt8q85E53O5PUnqT3JPrVFFyrK89iqm3UXi2MjiXE5bhy88jyse7nP0HQD3ACsjgPAJr2YQ266mxkknCqvdmbsP/RUdV55F9oMPDYWT7M8kjtl5A6jIGyLgjoBn5k1szbjHwIuldLwonLb2EuV/CXahvRYiR9S4J+gqnc58gzcOZTIVkjckLKox5hvpKndTjfqQd96vR9u6fmkn7xf6VT+ePaPJxJVjMaxRK2oLq1MWwQCWwOgJ2ArXpuvm8W3yKYcW/i2IvgfON3ZsDBO4A/4bHVGfcUbYfLB99bx5b57hubA3cpEQjyJQTsrDGcdyDkEDqcgda8+WPD5J2CwxvIx7IpY/w6fE1kX5mgDWjnASTU8YOR4ukLuRsSo29Ac1OrRjU9SU6cZ+pcea/a/cTsUtMwRdn/4rD1z0T4Df31Qrm5eQ6pGZz6uxY/Uk111YeSuTX4lOUU6I0AMkmM6QegA7scHHwJ9xsUYUo32JpRgiurHkgAbnoANz8qmbXkm8kAKWcxB6Ex6R9WxW/wDl7k61sVxBEA3eRvNI3xc7/IYHuqbrUljP2ooliOiPNzcp8StwWEFygHUpnp7/AA2Jrdfs3vHl4XbvK7O5DAsxyx0uyjJPU4AG9WauuGBUGFAAJJwPVjkn5kk1RUr8RWaKZ1c6s0aUmmLszHqzMx+ZJ/71Y+FcRtfscltcxu4lJ1aQOnl04bUCCNIOexqsKO1ZMZ2rhqdedGeeO52VehGrDI9jKWOy4PF9tt0lmlZzFEJ2UAAjMhUIOy7ZPrjuajDa8Ma1PEjFMD42g2eseEZvv416c+Hg6sem2O1TPGOD299Nb8PaWSGeGLWp0honMiiSRSMghwADnPQGoP8Atnhotzw7E5i8XUb3y58X7viCL/p4GMddPbNd7hnOVKMp3zNK/p38zl52zPLff6Gda3lnx2ZjdI9rNHGW8SJwVeJNyGDLsy52Pp8MVh2/OVlPEnD3tWjtCwCSiTMyMTtMwK4JJOSPQnrjFZarZ8CnZX8S8mkj0sAFRI4n6jcnLMAPl6Z3zuUPZjaXJju4p5Ht9WoQMoDhkP3HcHfBG+BuO++atbgld3ty79yDcUrvbkTdrynFwyJoonZ2mYM7vjOlNlXYDbJJrGkrO43e+JO57A6R8Bt/PJrChiMjqg6sQB8+/wAq+V/Eq8sZjJS31svlp9T2MPDJTWb1Zh83cQ+ycKfBxJdt4a+ojH3z9Mj9YVqGrn7VeLiW+8FPxdqoiX9LYyH+S/q1TK+o/DcKsNhoU/I0M2ZuT59r6Ct0exTl7w7d7ph5pjpT/wDWh3P6zZ/ZFah4Vw1rieOGP70jBR7s9T8AMn5V6g4dYJBEkUYwkahVHuUYHzqzFztHL1NfESsrGRWkPbPzB412tup8kA83p4rgE/RdI/Watw8b4qtrbSzv92NC2PUgbL8ScD515hu7ppZHkkOXdmZj/mYkn+JqrCQvLN0K8PG7udNZXCuHNcTxwp96Rgo+fU/ADJ+VYtbJ9inAPEuJLlh5Yl0L+m43PyT/AF1vVJ5IuRtTlli2a3ZgTkdD0+Hb+FfKsHOXJ0vD52VlPglj4UuPKVJyAT2YDYg+m21V+pRkpK6Mppq6LByTza3DrnxQgdWXQ6dCVzkFW7EEfA7/ABF84l7dF0/7vbNq7GVgFH6qZJ+orUZNWTgfIk86GaVTBbIpd55BjyAZJRDu5wNu3vqmpTpt5plc4QbvIjePcxT3sviXD626AdFUeir2H8T3JqNrnKQWJUELk4BOSB2BPc461wq5JJWRalY5RRFmCqMsxAA9STgD6mthe1Hl42lrw+Nd0jSRGbsZW0Ox+LEOflWF7I+A/aOICRhlLcaz6azkRj65b9Wt1cwcBivbdoJhlW6EfeVh91lPYg1qVq2Wol0NepUyzR5eqS5btI5byCOY4jeVFc5xsT0z2zsM++pTmn2fXVix1IZIu0yAlcf5gN0Px295qsZzW0mprwsvTUloelV5EsAMfY7f5xKf4kVyHI9gP+Tt/wB0n9K8/wBvzbeRrpS6nVR0HiNgfDJrGvOP3Eu0txM+ezSsR9M4rT/DT/ca3Bl1N+3Z4TZn8ILKJh20x6/2QNX8KyuXebba8ZktNTLGPM4jKxgnouSBlj1wB0rRXLPJFzeyKscbpGT5pmQhFHc5ONR9AO/1r0HwLgcVnAsMC4RR82PdmPdiepqmtCMFa92V1Ixjpe7NH+1jjZuOIun+C3/BqPfszn4kkD9UVTa2L7UuRZkupLqFGkhl8z6QSY2wA2VG+k4zntk5xWuc1v0XFwWU26bWVWBO1eneUrNIrG2SPGkRJgjocqCT8ySfnXmOu6G6k2VHk9yqzfwUH+VRrUuIkrkalPOtzc3tvt2axiZc6UmBb3ZR1Un3ZOPmK0nW1/Z37PZpNcvEBIImRkWCRmy2sYLMpPlwOnfO+2Bmtc3ezG5s2ZolaeDqHQZdR6Og3yPyhsfd0qFGcYf47kacox8FyowIC6hjpUsoZvRSQCfkMmvRttyFw9UULaQMMDDFFYkepY5J+Nebs1J2PM93CumG5mRR0VZG0j4DOB8qnWpynbK7EqkHLZnoMcj2H5nb/uk/pWLeWnCrTeVLKIj8pYwfkMZrQd3zLcy/jbmZh6GVsfTOK7eB8rXN44WCF21EAyFSI197SYxgfM1R+Ha1lIq4LX5pG+eB852dxN4FmS5AJYpGVjQepYgDc7DGc15+40jLczh/vCWTVn11tmvRfKfKsXD7cRRbk7ySEeZ37k+g7AdhVJ9pvs1edzdWa6pCPwsQ2L4GA6dtWAAR3xtv1hQqQjNpbMjSnGMmuRp2tr+wziUa/aIWYCR2R1BO7qFIIHrg7499arnhaNirqUYdVYFWHxU7iuIPp9f/ADW7UhxI5TanHPGx6xqM4nzNa234+eKP3M41fs9T9K80ycVmYYaaUj0MrkfQtTh/C5Z2xBE8jH8hC31IGB8zWosIluzW/D9Wbvl9rls8ixWkc1zI5woRQqk/pOQcd84wBvV4iJKjUADgZAOQD3GcDPxxVM9nPIC2EfiTAG5ceY9RGp38NT/M9z7gKutatTInaBRPLe0TTnH7LwbuVO2skfot5h/A1iw7kD3j+NXf2jcFLKtwg3QaX/Rz5W+RJ+vuqiBq43GUXSqtcjscJWVegpc9n6oneOw2/DuLNe3kpcyZMNvEmWC+GIi7kkAADUAPU+6queSLVojeC8AsdeCpjb7QDn8Tp6a98Z9N8Yq28+ciS8T8G7tWQsYlVkdtIxuwKtg7gswIPoKr44RaixPDmvYhdmcSdH8ASgCPwjLpx02z+V27V3lKacFKL6fwcutOevM7eJcJt+OXLS2U3gyKi+JFcIRlEGkSKykjAGAR7h0zvYuQeZLSGFrK1eSV40llaYppjdh94rvnGSAMjoOtV3l/l6LhMrtxS4jjaWJ40ij1SPpfZnbSuw2wPn6V95V5WNhJ9qluLc2TxvGLgOfOJBhcJpzqyBkZ2w3pUayzU5Ri+Xh9fuPC9G9ORMa67rO/aFw641DOMjI329a4y8MlXojMD0dBqRh2IZdiDXKHgdw52iYe9hpH/wAsV82hhqkJ+GLuvI6BypuOrVvUw50gZizWloWYkkmLcknJJOrrms3l7gttcT6GsrTSASxEWDjoN8+pH8a6Geyhn8G7vESQEBkQMdJPZpdOlT8a2Lw7hUUC4iUDPU9Sfix3NdJhaWPzKVWbS6NvU8zE1sPGLjBavmYnD+UbOCQSQ20UbjOHVACMjB3+G1S9YvFJikErLsyo5B94UkbVBcL5vjSytJLuQ+JPGCMIxLsFBYBUU7nIwO/QV7eWUlfc8izlqT3EeGRXEZjnRZEJBKsMgkHI2+NRP9wOH/mcH7sV3Qc32zQyS+IVWIhZA6MroxxgGMjVk5GMDftXXHzlbskpUyBol1NG0MiyaTsGEZXUy57gHFSSqLa5lKS2OP8AcDh/5nB+7FSnDOEw2yaII0iTJOlBgZPU4HfYVXuD81/aILOV5DG0jEPGIXxIwiZ2RSwyFH3g4JB04BOa5cB56jlilkmygSbQPwUgGl30RdV3YnqP8OdwKzKFTmZcZ8y0SRBgQwBB6gjIPyNQ03JFi5y1pASf/wAaj+QrNvuNRQuEcnUyO4UIzErGMvjSDvv06ntmoTgPPMUln9ouD4eHKn8HIASXYRqgIzIxUDZcnOenSoxjO10YSla6JWy5XtYTmK2hQ+qxqD9cZrMv7COeNo5kV0bGpGGQcEEZHxArE4RzFDclljZg6Y1RujRuoPQlHAOD69Kjecb+ZHtI7eXwjNNoZ9CvgaGP3WGOoooycrPcJNuzO7+4PD/zOD92Kf3A4f8AmcH7sVgveXVnc2yTXAuUuHMZUxLG6kKWDroO4GN8jvWbPz3aIxBdtKtoaURSGJWzggzBdPXbriptVOTv6XJWnydyS4VwOC1DC3iSIMQWCKBkjYZxWdURxDmq3hlETs5kIVgiRu50sSA3kU7bHJ7beorHvOebSJmDO+EbS8ixSNGjdCGlVSoI777d6ryTlyZDLJ8ifqLvOVrSY5ltoXPqY1z9cVJI4IBByCMgjuD0qDfne0DlTI2A2gy+G/gh840mbToznbrjO1YipfpCT5HwchWA/wCTg/dis+05ftovxUEKe9Y1B+oFYnD+JSNxC5hY/g444GUYGxfXq36nOkdawuZby4N7a28E3giVJmZvDRz+DCkbOPeanaTdm+X2uStJu1y0UqrJf3NncwRXMqzxXBKLJ4YjdJQCyghfKVYAj1zWbec6WsTsjO3kOJHWORo4z6PKqlVPrk7d8Vjhvlr6GMj5ak5Ube8tWsxzLbwufVo1J+uM108S5st4GCuzMxXXiON5CEPRzoU4X3nrXK65pto4o5TJqWX8VoVnaTbOFRQWO3XbbvisKM1qkYSlyMcch2H5nB+7FSVjwaCD8TDHH+giqfqBWFbc3WzxSyh2CwfjQyOrptkZjK6unurqbne1CByzhWfQhMMnnbSWGgafMCBsRsdh3qTVR6O5m02T1KhLnnC3jCZMhaRdaxrDI0oTpqaNVLKPiBWNxTmTUtlJayBo57pI2YAHKFJSy7jKnKD0IxUVTl0MZGSd9y7bTnM1vDIfVo1J+pGawf7hcP8AzOD92K6OFczhYrmW7kAWO6liU6d8AqEQKoyzb9gSak+Ecxw3JZY2YOmC0bo0bgHodDgHB9elSanEzaSPtryzaxfi7aFfeI1B+uKkQKh+P2dw2XgujCqocp4SPqIyc5bcbbYqL5Ne6mghup7vUjoWaLwY1HQj8YNwB1+VMt45m/7GW6vcttKq3DubY5bw/hz4MgVIFMLqjv1YidkAYnooU4I9azuJc421vI0cjtqQAyaI3dYwdwXZVITbfftv0rDpyvawySvaxI33CoZxiaKOQf50DfzFRZ5CsD/ycH7sV233N9tE4RnZnKK6pHG8hZGzgroU5Gx+HeuD8wRSpbSQz6UlmCD8GWMh0yZiIIzGcqSScY0470Smuv1CUkdtvyjZx/ctYAfXwlz/ACqVjiCjCgADsBgfQVC3vOlrDI0bu2UIEjLG7Rxk9A8iqVU/E7d67OJ8128DhHZmfTqKxxvIQh/xMI1OF9560cZvkxlkyYpXRY3yTxrJEwdGGVYdCK76r2IHGSMMCrAEEYIPQg9RWq+aeV2tH1KCYWPlb8nP+Fv+x7/GtrVwmhV1KsAykYIIyCPeK1cTho142e/Jm5g8XLDTutU90UfkLmAafs0hxknwz8eq/HO4+furXV97KryOZlfQsIJJumkURhM/fOTqBx2x1+tbF437OzkvaN7/AA2PT9F/+x+tQ/GbqSW3+y8TSYJkESps4K9M5ykg7/8Auahg8VPB/wCOtt+7dHo1KcK8nVwz33jz9URHO/K0nELr7Rw90u0KxowjkQtGyDAyCw2PXPrmvl3yoX4dDZxXEEl5FLJI1ssq584IZFJOC69f2qy+TeXY7aeR4r+PTJBJGAytG4ZsaCQdjpO+QarvDvZ5dRzRMZbZNDo3iC4Ty6WBLDvnvXtQxFKS8NRWWxpOnOPhelvInOVeAy2UVwl5drZPPEUgiacBgxOfF0q2F3AGRvu1ceWOQeItfwy3WsJFIshkebxNWk5ATzEnV0ztsT8KzeM+zd7+/mmF0hjkYFSqtIwUKoCk7IMYI+9/Otl8v8IFpbRQB2kEa6Q741EZOOnYdB7gKjKurXi029/IpnNx9X5FD4J7KWHE5ri6KvEJWkiUb62di4LjsFJ6dyB267MpStec3Pc15SctzD4ypNtMAMkxybDr9w9qp3BbRh/Y2UbyRS6sqfKfAwNW3lPber7SsxnlVu9rGVKysULjFlqn4kXglkQizP4PKv5Q5LxtjzMmxwPTFfeXrmV7h1illuofBfMs0BjkjbPkjEhVTJnJJGNsVfKVLi6Wt3a32JcTS1jXfAmLwcIVVfMEhSUFGGhltpAQcgbZIGeldMisbG7iCSGWK8MzRhG1GP7QHyu2Hyqk7E1sqvhNZ42t7d3uOJrsU1eKC64pavCkpjWKcGRonRdRCeXzqDkf+96huGsVtrRjHI32K5lM8QjfUodpgrhSPPp1A+XOxq+cC4uLq2jnVSokGQpxkbkb427VIU4mXw22/wB+4z20t3r7lT4ddC74ktxCriGK3eNpWRkEju6MFUOASFCk5xjJr5zzw7x5bFGVmT7R59OrZdDbll3Ue/Iqdm4wFuo7fSdUkckgbbAEZQEY65OsfSs/NRzuLTS5aGM1mmRPDeVLa3k8SKICTGA7MzsAeoBcnHyrXXF55p7GeMtcCbEmbGG20RIAxPmfw/MuPNkNlidq23mvtZhVcXd6iNRp3epVeFxH+0y+ltJsoQGKkD75JGSOvTbrVU4rczTW91EWuElJmAsoLbSmMtgtL4ZDqw8xIYE5wN62Fy9xxbyATKpQFnGk4J8jFe3wpwLji3SOyqV0SyR4ODkxnBO3Y1NTcW21tYkpNO9tjlwlSbOIDKkwoNwQQdA7HcEVri0tAlmLWaXiXjBfDa0jRdD9vJIYCvht11F9s771tcGmarhUy30IxnYrHL9o0fELkENgQWqhm3yVWQHzYAY+uKx+aLsQ8SspXEnhqlwGZI3kwWChciNSd6tFlcs4JeNoyGYAMQcgHAbyk7Eb+td+aZ/Fd9LfSwza3fehT7m4PEbu18FJRBbyGZ5ZI2jBYKQiKHAYnJydsYqvWsH2eOWC4n4gkoeXEMKBkmDszBkbwGHn1b6m2Oc1tHNY/Eb0QwySEEiNGcgdSFBJA+lSjVt4UtDKqcrFCvLJLZoRqvLN1t4lWdV8ZXC5/BSoiEF06Z2z27Vyk4lcLBZGYG3B8YNcJbanQZAjAiCnwjIuSdu1XywvBLDHKBgOivg9QGUNg/Wsis8Xqu+/UcTqjVgt5DFxY4uZPFghMbzRkPKAJQSFCjA3GFwDjGRVq4zbEycMwpIWbJwDhQLeUAn03x1q0A1C8e5jNtLDEkDzST+JpVWRfxYUnJcgdG9e1OI5vRd2t9jOdyei7sRkt6LLiNxLcLJ4c8cPhyrG8gBjDK0Z0KSpydQ2wcnvUTBYyaYJDG6LNxXxljKnUkTRyAMyj7uSM7+o9as1jzQWnWC4t5beSQMY9ZR1fRuwDxsQGAOcGpGXiDC4SJYnYFSzS9EQA4AJPView9CaZnHly/oZmuRRRaSJ+HMUjpDxKeR0CEtoZdIkVMZYKTnb34qbsLoXfEknhVxFFA8bSsjIJGkdGVFDgEhdJOcY3qbtOMrJczQaSDCIyWOMHxASMfDFOJcZEMsEZUkzuUBGMKQhfJz22xRzb0trb6Byb5GTfjMUmPyG/wBJqqcI4ZJJwAQqCsr2zqAwKnUQwAOdxnp86tdncM4YvG0eHZQCQdSqcBxg9GG4HX1rvzVSk4q3mVqVtDWccSTpFCZeJvJqj1WzKiLEUIJLSG3ChVI6ht8bVLWvE1sXvI7iKVmlmklj0xO4nWQDSgZVIyPuENjGPSrsDTNWOrfS2hN1L6WKnwSBv7RLtD4X+5QDQB5EOtyYwwAG2wwPQVEWtm4EHkbbi0jHynZdM3m6fd3G/StiUrHF8jHEKHY8UWziubaeCSSZppmSMRMy3AlcsnnClcYIU6jtiu6yvxY3dy1zE6CcQvG0cbSL5YghhzGpwVIwBgAirtSnETvpvuM66Ff5ItHS2Yuhj8SaaVY2GCiSSFlUjscHOO2asFKVXKWZ3IN3dxSlKiYFfGUHY719pQGDLwK3b70ER/UX+lfYeCQJusMSn1CLn64rNpUOHC97Is4k7Wu/5AFKUqZWKUpQClKUApSlAKpMHCory4vnuydcMmiPzlfAjEaurrgjSSSX1f0q7VFcR5WtriQSTQqzgAZ3GoA5AYAgOPc2ashLLcnGVjXfDmklt+GW4RZY3hlfw3laFJXV9gWVWLYBLaPn2q2cnWckNxPGwhij0xsLZLgzGNjqy2GRSiuMHHTIJ71MTcrWzwJA0SmOPdFycodzlWzqB3O4Nd/CeCQ2qlYIwgY5Y7lmPqWYkn5mrZ1VJNLvW/X7E5VE0++ZBcdnCcThdiVVbO7JYdQA0JJA9RVOvbfworW4it2h1TQFbqW41XEokcZ1IuQdSkkgkYHatpT8MjeQSOgZ1RkBP5D41rjoQdI6ioqPkSyUECBd8YyWOnDBhpy3k3APlx0pTqxilfv6iFRIqfGuFkzXUzRi6QSE+PDcaLm10KpKBW8vkxnb13BrYdhdLLFHIhJV0VlJ2JDAEEj1wajr/k60nkMksKs7Y1HLAPjpqUEBvmDUwqgDAGAOgFQqTUkl33/BGclJI1/yJwm4eyVo7x4lLy4QRxsB+EbO7DO/WsLhjKOHtFJ40rSX8qBImWNp21FirMcBUIUlsEdMVsTh3DY7eMRwqEQEkKCTuxLHqT3JrDl5WtmiaJolKNIZCMn8YTkuGzkHPoRU+Mm3fqT4iu/UpFgZLW9uFhgW3P2GSQW6SmUGRCPDZhgBWPTAzt8aleE8EtI4LO6MrrK7RE3Aclp3lAzG2cgqxOMY2xtjFWPh/LFtA4eKJVdQw1gksQxBbUxOW6D72a67Xk+0imEqQqrgkjrpUnqVQnSp94ApKqn19+/mHUTKI00jJFAoDpNe3geNpTEshRiUjaQKxAJydON8AVIx2EtuLtNENvG1nKxto7lpTrGQJQjIpQEFlJGxIWrhLy1bNE0LRKY2dpCpyfOxJLA5yDkncEVxsuV7aFJEjiAEoxJksWcEEYLsS2ME9+9ZdaNu/f7B1EU5ODxwQ8MuItQmeW1V5NbFnSSM6lbJwV2AA7AVwl4XFcWF7dXBP2hWuR4msgxeGzqkYGcBdIA0482r31fH4NCUiQoNMJRoxk+UxjCEb74HrWHe8nWk0jSSQKzt945YBjjGSoOC2P8AERmirLnfvkOIVe4iSYWcPgSXLraRv4HiiOBVIVRI+d2fIKgb4Gdu9RvDYXksrmASRxBb4IkLTMYmGI2NsJRhtLEkbD1q+XvKVrMIxJED4ShEIZlIQbBdSsCV9xr6OVbURyRiBBHLpLoBhSVAVSB0UgAbjHSirRS76+o4isQfJ2mG5lga3e1kaNZPBEokgKqxQvGeqkkgEHGcD0r7zikh4hw8QsqP/vOGdSyj8HHnKgjO3vqf4Ty7BaljBGFLY1MSzMQOg1MScD06VkXHDY3ljldQXi1aG38usAN3xuAOtQ4iz5vL7WI51mv3sQ9py7M1zHcXc6yGEMI0jj0IpcAMxJYljgYx0FViafHLUmW3/Cjrvn7Swx8fdWyagZuRrJ2dmgUmTJYZbGW3JC5wrH1GD9aQqr9XVbeX/RGfXyIQcEguuL3i3A1hY4CIyxA3UgvgEZI6A9s++sDhs7MbAFi6x31zHG7HJaJFlVDq74AxnvirhxHlG1uHaSWIM7Yy+pg2AMAZVhgY2wOvesocEhAhAjUCA5iA2CHBXYD3E9alxVb5faxniK3fQocB8Tw4JGIhm4lerLgkagrSskZYb4ZgBjvUjxW1tbOO5ijlnXWIc20LYKs76V0Mw8hkxht+m+1WeXly3aJ4miUxu7SMpz+MZizMDnIOSTkYxXTFyjarC8IhXw5CC4OWLEdCXJLZHbfbtTixfXtjiIp1ham34nbqsC2Ykin1Is/iFgqgqzrjSNJzg5Od/SunhFr9la2mmi1AyKBxC3n1eMZSVHixtuVYkZAzg9MVd7LlK1hZXjhAdCSr5YvkqVOXJJIwSMHI91cbfk20jlEqQKHDahu2lWP+JYydKn3gVJ1o/T38/clxF3/0mqUpWoa4pSlAKUpQClKUApSlAKUpQClKUApSlAKUpQClKUApSlAKUpQClKUApSlAKUpQClKUApSlAKUpQClKUApSlAKUpQClKUApSlAKUpQClKUApSlAKUpQH//Z"/>
            <p:cNvSpPr>
              <a:spLocks noChangeAspect="1" noChangeArrowheads="1"/>
            </p:cNvSpPr>
            <p:nvPr/>
          </p:nvSpPr>
          <p:spPr bwMode="auto">
            <a:xfrm>
              <a:off x="152400" y="-449263"/>
              <a:ext cx="3638550" cy="12573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dirty="0"/>
            </a:p>
          </p:txBody>
        </p:sp>
        <p:pic>
          <p:nvPicPr>
            <p:cNvPr id="7" name="Picture 12" descr="http://www.indetec.gob.mx/Imagenes/Logo_5.gif"/>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95537" y="262710"/>
              <a:ext cx="3744415" cy="1294082"/>
            </a:xfrm>
            <a:prstGeom prst="rect">
              <a:avLst/>
            </a:prstGeom>
            <a:noFill/>
            <a:extLst>
              <a:ext uri="{909E8E84-426E-40DD-AFC4-6F175D3DCCD1}">
                <a14:hiddenFill xmlns:a14="http://schemas.microsoft.com/office/drawing/2010/main" xmlns="">
                  <a:solidFill>
                    <a:srgbClr val="FFFFFF"/>
                  </a:solidFill>
                </a14:hiddenFill>
              </a:ext>
            </a:extLst>
          </p:spPr>
        </p:pic>
      </p:grpSp>
      <p:sp>
        <p:nvSpPr>
          <p:cNvPr id="13" name="17 CuadroTexto"/>
          <p:cNvSpPr txBox="1">
            <a:spLocks noChangeArrowheads="1"/>
          </p:cNvSpPr>
          <p:nvPr/>
        </p:nvSpPr>
        <p:spPr bwMode="auto">
          <a:xfrm>
            <a:off x="2339752" y="2996952"/>
            <a:ext cx="6552728" cy="1938992"/>
          </a:xfrm>
          <a:prstGeom prst="rect">
            <a:avLst/>
          </a:prstGeom>
          <a:noFill/>
          <a:ln w="9525">
            <a:noFill/>
            <a:miter lim="800000"/>
            <a:headEnd/>
            <a:tailEnd/>
          </a:ln>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s-MX" sz="4000" b="1" dirty="0" smtClean="0">
                <a:ln w="11430"/>
                <a:solidFill>
                  <a:schemeClr val="accent6">
                    <a:lumMod val="50000"/>
                  </a:schemeClr>
                </a:solidFill>
                <a:effectLst>
                  <a:outerShdw blurRad="50800" dist="39000" dir="5460000" algn="tl">
                    <a:srgbClr val="000000">
                      <a:alpha val="38000"/>
                    </a:srgbClr>
                  </a:outerShdw>
                </a:effectLst>
              </a:rPr>
              <a:t>1. NORMAS Y LINEAMIENTOS PARA EL REGISTRO</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Rectángulo redondeado"/>
          <p:cNvSpPr/>
          <p:nvPr/>
        </p:nvSpPr>
        <p:spPr>
          <a:xfrm>
            <a:off x="2643142" y="0"/>
            <a:ext cx="6500858" cy="836712"/>
          </a:xfrm>
          <a:prstGeom prst="roundRect">
            <a:avLst/>
          </a:prstGeom>
          <a:ln>
            <a:noFill/>
          </a:ln>
          <a:effectLst>
            <a:reflection blurRad="6350" stA="52000" endA="300" endPos="35000" dir="5400000" sy="-100000" algn="bl" rotWithShape="0"/>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sz="2200" dirty="0">
              <a:latin typeface="Arial" pitchFamily="34" charset="0"/>
              <a:cs typeface="Arial" pitchFamily="34" charset="0"/>
            </a:endParaRPr>
          </a:p>
        </p:txBody>
      </p:sp>
      <p:sp>
        <p:nvSpPr>
          <p:cNvPr id="11" name="7 CuadroTexto"/>
          <p:cNvSpPr txBox="1">
            <a:spLocks noChangeArrowheads="1"/>
          </p:cNvSpPr>
          <p:nvPr/>
        </p:nvSpPr>
        <p:spPr bwMode="auto">
          <a:xfrm>
            <a:off x="2714612" y="181253"/>
            <a:ext cx="6429420" cy="461665"/>
          </a:xfrm>
          <a:prstGeom prst="rect">
            <a:avLst/>
          </a:prstGeom>
          <a:noFill/>
          <a:ln w="9525">
            <a:noFill/>
            <a:miter lim="800000"/>
            <a:headEnd/>
            <a:tailEnd/>
          </a:ln>
        </p:spPr>
        <p:txBody>
          <a:bodyPr wrap="square">
            <a:spAutoFit/>
          </a:bodyPr>
          <a:lstStyle/>
          <a:p>
            <a:pPr algn="ctr"/>
            <a:r>
              <a:rPr lang="es-ES" sz="2400" b="1" dirty="0" smtClean="0">
                <a:solidFill>
                  <a:schemeClr val="bg1"/>
                </a:solidFill>
                <a:cs typeface="Arial" pitchFamily="34" charset="0"/>
              </a:rPr>
              <a:t>CLASIFICADOR POR OBJETO DEL GASTO</a:t>
            </a:r>
            <a:endParaRPr lang="es-MX" sz="2400" dirty="0">
              <a:solidFill>
                <a:schemeClr val="bg1"/>
              </a:solidFill>
              <a:cs typeface="Arial" pitchFamily="34" charset="0"/>
            </a:endParaRPr>
          </a:p>
        </p:txBody>
      </p:sp>
      <p:sp>
        <p:nvSpPr>
          <p:cNvPr id="12" name="11 CuadroTexto"/>
          <p:cNvSpPr txBox="1"/>
          <p:nvPr/>
        </p:nvSpPr>
        <p:spPr>
          <a:xfrm>
            <a:off x="251520" y="1562016"/>
            <a:ext cx="8676456" cy="1938992"/>
          </a:xfrm>
          <a:prstGeom prst="rect">
            <a:avLst/>
          </a:prstGeom>
          <a:noFill/>
        </p:spPr>
        <p:txBody>
          <a:bodyPr wrap="square" rtlCol="0">
            <a:spAutoFit/>
          </a:bodyPr>
          <a:lstStyle/>
          <a:p>
            <a:pPr algn="just"/>
            <a:r>
              <a:rPr lang="es-MX" sz="2000" b="1" dirty="0" smtClean="0"/>
              <a:t>351 Conservación y mantenimiento menor de inmuebles</a:t>
            </a:r>
          </a:p>
          <a:p>
            <a:pPr algn="just"/>
            <a:r>
              <a:rPr lang="es-MX" sz="2000" dirty="0" smtClean="0"/>
              <a:t>Asignaciones destinadas a cubrir los gastos por servicios de conservación y mantenimiento menor de edificios, locales, terrenos, predios, áreas verdes y caminos de acceso, propiedad de la Nación o al servicio de los entes públicos, cuando se efectúen por cuenta de terceros, incluido el pago de deducibles de seguros.</a:t>
            </a:r>
            <a:endParaRPr lang="es-MX" sz="2000"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Rectángulo redondeado"/>
          <p:cNvSpPr/>
          <p:nvPr/>
        </p:nvSpPr>
        <p:spPr>
          <a:xfrm>
            <a:off x="2643142" y="0"/>
            <a:ext cx="6500858" cy="836712"/>
          </a:xfrm>
          <a:prstGeom prst="roundRect">
            <a:avLst/>
          </a:prstGeom>
          <a:ln>
            <a:noFill/>
          </a:ln>
          <a:effectLst>
            <a:reflection blurRad="6350" stA="52000" endA="300" endPos="35000" dir="5400000" sy="-100000" algn="bl" rotWithShape="0"/>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sz="2200" dirty="0">
              <a:latin typeface="Arial" pitchFamily="34" charset="0"/>
              <a:cs typeface="Arial" pitchFamily="34" charset="0"/>
            </a:endParaRPr>
          </a:p>
        </p:txBody>
      </p:sp>
      <p:sp>
        <p:nvSpPr>
          <p:cNvPr id="11" name="7 CuadroTexto"/>
          <p:cNvSpPr txBox="1">
            <a:spLocks noChangeArrowheads="1"/>
          </p:cNvSpPr>
          <p:nvPr/>
        </p:nvSpPr>
        <p:spPr bwMode="auto">
          <a:xfrm>
            <a:off x="2714612" y="181253"/>
            <a:ext cx="6429420" cy="461665"/>
          </a:xfrm>
          <a:prstGeom prst="rect">
            <a:avLst/>
          </a:prstGeom>
          <a:noFill/>
          <a:ln w="9525">
            <a:noFill/>
            <a:miter lim="800000"/>
            <a:headEnd/>
            <a:tailEnd/>
          </a:ln>
        </p:spPr>
        <p:txBody>
          <a:bodyPr wrap="square">
            <a:spAutoFit/>
          </a:bodyPr>
          <a:lstStyle/>
          <a:p>
            <a:pPr algn="ctr"/>
            <a:r>
              <a:rPr lang="es-ES" sz="2400" b="1" dirty="0" smtClean="0">
                <a:solidFill>
                  <a:schemeClr val="bg1"/>
                </a:solidFill>
                <a:cs typeface="Arial" pitchFamily="34" charset="0"/>
              </a:rPr>
              <a:t>CLASIFICADOR POR OBJETO DEL GASTO</a:t>
            </a:r>
            <a:endParaRPr lang="es-MX" sz="2400" dirty="0">
              <a:solidFill>
                <a:schemeClr val="bg1"/>
              </a:solidFill>
              <a:cs typeface="Arial" pitchFamily="34" charset="0"/>
            </a:endParaRPr>
          </a:p>
        </p:txBody>
      </p:sp>
      <p:sp>
        <p:nvSpPr>
          <p:cNvPr id="12" name="11 CuadroTexto"/>
          <p:cNvSpPr txBox="1"/>
          <p:nvPr/>
        </p:nvSpPr>
        <p:spPr>
          <a:xfrm>
            <a:off x="251520" y="1196752"/>
            <a:ext cx="8676456" cy="3785652"/>
          </a:xfrm>
          <a:prstGeom prst="rect">
            <a:avLst/>
          </a:prstGeom>
          <a:noFill/>
        </p:spPr>
        <p:txBody>
          <a:bodyPr wrap="square" rtlCol="0">
            <a:spAutoFit/>
          </a:bodyPr>
          <a:lstStyle/>
          <a:p>
            <a:pPr algn="just"/>
            <a:r>
              <a:rPr lang="es-MX" sz="2000" b="1" dirty="0" smtClean="0"/>
              <a:t>3900 OTROS SERVICIOS GENERALES</a:t>
            </a:r>
            <a:endParaRPr lang="es-MX" sz="2000" dirty="0" smtClean="0"/>
          </a:p>
          <a:p>
            <a:pPr algn="just"/>
            <a:r>
              <a:rPr lang="es-MX" sz="2000" dirty="0" smtClean="0"/>
              <a:t>Asignaciones destinadas a cubrir los servicios que correspondan a este capítulo, no previstos expresamente en las partidas antes descritas.</a:t>
            </a:r>
          </a:p>
          <a:p>
            <a:pPr algn="just"/>
            <a:endParaRPr lang="es-MX" sz="2000" dirty="0" smtClean="0"/>
          </a:p>
          <a:p>
            <a:pPr algn="just"/>
            <a:r>
              <a:rPr lang="es-MX" sz="2000" b="1" dirty="0" smtClean="0"/>
              <a:t>395 Penas, multas, accesorios y actualizaciones</a:t>
            </a:r>
          </a:p>
          <a:p>
            <a:pPr algn="just"/>
            <a:r>
              <a:rPr lang="es-MX" sz="2000" dirty="0" smtClean="0"/>
              <a:t>Asignaciones destinadas a cubrir las erogaciones derivadas del pago extemporáneo de pasivos fiscales, adeudos u obligaciones de pago, como multas, actualizaciones, intereses y demás accesorios por dichos pagos. Incluye los gastos financieros por pago extemporáneo de estimaciones y de ajuste de costos de obra pública, así como los gastos no recuperables derivados de la terminación anticipada de contratos de adquisiciones u obras públicas. Excluye causas imputables a servidores públicos.</a:t>
            </a:r>
            <a:endParaRPr lang="es-MX" sz="2000"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Rectángulo redondeado"/>
          <p:cNvSpPr/>
          <p:nvPr/>
        </p:nvSpPr>
        <p:spPr>
          <a:xfrm>
            <a:off x="2643142" y="0"/>
            <a:ext cx="6500858" cy="836712"/>
          </a:xfrm>
          <a:prstGeom prst="roundRect">
            <a:avLst/>
          </a:prstGeom>
          <a:ln>
            <a:noFill/>
          </a:ln>
          <a:effectLst>
            <a:reflection blurRad="6350" stA="52000" endA="300" endPos="35000" dir="5400000" sy="-100000" algn="bl" rotWithShape="0"/>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sz="2200" dirty="0">
              <a:latin typeface="Arial" pitchFamily="34" charset="0"/>
              <a:cs typeface="Arial" pitchFamily="34" charset="0"/>
            </a:endParaRPr>
          </a:p>
        </p:txBody>
      </p:sp>
      <p:sp>
        <p:nvSpPr>
          <p:cNvPr id="11" name="7 CuadroTexto"/>
          <p:cNvSpPr txBox="1">
            <a:spLocks noChangeArrowheads="1"/>
          </p:cNvSpPr>
          <p:nvPr/>
        </p:nvSpPr>
        <p:spPr bwMode="auto">
          <a:xfrm>
            <a:off x="2714612" y="181253"/>
            <a:ext cx="6429420" cy="461665"/>
          </a:xfrm>
          <a:prstGeom prst="rect">
            <a:avLst/>
          </a:prstGeom>
          <a:noFill/>
          <a:ln w="9525">
            <a:noFill/>
            <a:miter lim="800000"/>
            <a:headEnd/>
            <a:tailEnd/>
          </a:ln>
        </p:spPr>
        <p:txBody>
          <a:bodyPr wrap="square">
            <a:spAutoFit/>
          </a:bodyPr>
          <a:lstStyle/>
          <a:p>
            <a:pPr algn="ctr"/>
            <a:r>
              <a:rPr lang="es-ES" sz="2400" b="1" dirty="0" smtClean="0">
                <a:solidFill>
                  <a:schemeClr val="bg1"/>
                </a:solidFill>
                <a:cs typeface="Arial" pitchFamily="34" charset="0"/>
              </a:rPr>
              <a:t>CLASIFICADOR POR OBJETO DEL GASTO</a:t>
            </a:r>
            <a:endParaRPr lang="es-MX" sz="2400" dirty="0">
              <a:solidFill>
                <a:schemeClr val="bg1"/>
              </a:solidFill>
              <a:cs typeface="Arial" pitchFamily="34" charset="0"/>
            </a:endParaRPr>
          </a:p>
        </p:txBody>
      </p:sp>
      <p:sp>
        <p:nvSpPr>
          <p:cNvPr id="12" name="11 CuadroTexto"/>
          <p:cNvSpPr txBox="1"/>
          <p:nvPr/>
        </p:nvSpPr>
        <p:spPr>
          <a:xfrm>
            <a:off x="251520" y="1124744"/>
            <a:ext cx="8676456" cy="4832092"/>
          </a:xfrm>
          <a:prstGeom prst="rect">
            <a:avLst/>
          </a:prstGeom>
          <a:noFill/>
        </p:spPr>
        <p:txBody>
          <a:bodyPr wrap="square" rtlCol="0">
            <a:spAutoFit/>
          </a:bodyPr>
          <a:lstStyle/>
          <a:p>
            <a:pPr algn="just"/>
            <a:r>
              <a:rPr lang="es-MX" sz="2200" b="1" dirty="0" smtClean="0"/>
              <a:t>OBRA PUBLICA POR CONTRATO</a:t>
            </a:r>
          </a:p>
          <a:p>
            <a:pPr algn="just"/>
            <a:endParaRPr lang="es-MX" sz="2200" b="1" dirty="0" smtClean="0"/>
          </a:p>
          <a:p>
            <a:pPr algn="just"/>
            <a:r>
              <a:rPr lang="es-MX" sz="2200" b="1" dirty="0" smtClean="0"/>
              <a:t>6000 INVERSION PUBLICA</a:t>
            </a:r>
            <a:endParaRPr lang="es-MX" sz="2200" dirty="0" smtClean="0"/>
          </a:p>
          <a:p>
            <a:pPr algn="just"/>
            <a:r>
              <a:rPr lang="es-MX" sz="2200" dirty="0" smtClean="0"/>
              <a:t>Asignaciones destinadas a obras por contrato y proyectos productivos y acciones de fomento. Incluye los gastos en estudios de pre-inversión y preparación del proyecto.</a:t>
            </a:r>
          </a:p>
          <a:p>
            <a:pPr algn="just"/>
            <a:endParaRPr lang="es-MX" sz="2200" dirty="0" smtClean="0"/>
          </a:p>
          <a:p>
            <a:pPr algn="just"/>
            <a:endParaRPr lang="es-MX" sz="2200" dirty="0" smtClean="0"/>
          </a:p>
          <a:p>
            <a:pPr algn="just"/>
            <a:endParaRPr lang="es-MX" sz="2200" dirty="0" smtClean="0"/>
          </a:p>
          <a:p>
            <a:pPr algn="just"/>
            <a:r>
              <a:rPr lang="es-MX" sz="2200" b="1" dirty="0" smtClean="0"/>
              <a:t>OBRA PÚBLICA POR ADMINISTRACIÓN DIRECTA</a:t>
            </a:r>
          </a:p>
          <a:p>
            <a:pPr algn="just"/>
            <a:endParaRPr lang="es-MX" sz="2200" dirty="0" smtClean="0"/>
          </a:p>
          <a:p>
            <a:pPr algn="just"/>
            <a:r>
              <a:rPr lang="es-MX" sz="2200" dirty="0" smtClean="0"/>
              <a:t>Las erogaciones para Obra Pública por Administración Directa se asignan conforme al capítulo, concepto y partida genérica que corresponda</a:t>
            </a:r>
            <a:endParaRPr lang="es-MX" sz="2200"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Rectángulo redondeado"/>
          <p:cNvSpPr/>
          <p:nvPr/>
        </p:nvSpPr>
        <p:spPr>
          <a:xfrm>
            <a:off x="2643142" y="0"/>
            <a:ext cx="6500858" cy="836712"/>
          </a:xfrm>
          <a:prstGeom prst="roundRect">
            <a:avLst/>
          </a:prstGeom>
          <a:ln>
            <a:noFill/>
          </a:ln>
          <a:effectLst>
            <a:reflection blurRad="6350" stA="52000" endA="300" endPos="35000" dir="5400000" sy="-100000" algn="bl" rotWithShape="0"/>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sz="2200" dirty="0">
              <a:latin typeface="Arial" pitchFamily="34" charset="0"/>
              <a:cs typeface="Arial" pitchFamily="34" charset="0"/>
            </a:endParaRPr>
          </a:p>
        </p:txBody>
      </p:sp>
      <p:sp>
        <p:nvSpPr>
          <p:cNvPr id="11" name="7 CuadroTexto"/>
          <p:cNvSpPr txBox="1">
            <a:spLocks noChangeArrowheads="1"/>
          </p:cNvSpPr>
          <p:nvPr/>
        </p:nvSpPr>
        <p:spPr bwMode="auto">
          <a:xfrm>
            <a:off x="2714612" y="181253"/>
            <a:ext cx="6429420" cy="461665"/>
          </a:xfrm>
          <a:prstGeom prst="rect">
            <a:avLst/>
          </a:prstGeom>
          <a:noFill/>
          <a:ln w="9525">
            <a:noFill/>
            <a:miter lim="800000"/>
            <a:headEnd/>
            <a:tailEnd/>
          </a:ln>
        </p:spPr>
        <p:txBody>
          <a:bodyPr wrap="square">
            <a:spAutoFit/>
          </a:bodyPr>
          <a:lstStyle/>
          <a:p>
            <a:pPr algn="ctr"/>
            <a:r>
              <a:rPr lang="es-ES" sz="2400" b="1" dirty="0" smtClean="0">
                <a:solidFill>
                  <a:schemeClr val="bg1"/>
                </a:solidFill>
                <a:cs typeface="Arial" pitchFamily="34" charset="0"/>
              </a:rPr>
              <a:t>CLASIFICADOR POR OBJETO DEL GASTO</a:t>
            </a:r>
            <a:endParaRPr lang="es-MX" sz="2400" dirty="0">
              <a:solidFill>
                <a:schemeClr val="bg1"/>
              </a:solidFill>
              <a:cs typeface="Arial" pitchFamily="34" charset="0"/>
            </a:endParaRPr>
          </a:p>
        </p:txBody>
      </p:sp>
      <p:sp>
        <p:nvSpPr>
          <p:cNvPr id="12" name="11 CuadroTexto"/>
          <p:cNvSpPr txBox="1"/>
          <p:nvPr/>
        </p:nvSpPr>
        <p:spPr>
          <a:xfrm>
            <a:off x="288032" y="980728"/>
            <a:ext cx="8676456" cy="5632311"/>
          </a:xfrm>
          <a:prstGeom prst="rect">
            <a:avLst/>
          </a:prstGeom>
          <a:noFill/>
        </p:spPr>
        <p:txBody>
          <a:bodyPr wrap="square" rtlCol="0">
            <a:spAutoFit/>
          </a:bodyPr>
          <a:lstStyle/>
          <a:p>
            <a:pPr algn="just"/>
            <a:endParaRPr lang="es-MX" sz="2000" b="1" dirty="0" smtClean="0"/>
          </a:p>
          <a:p>
            <a:pPr algn="just"/>
            <a:r>
              <a:rPr lang="es-MX" sz="2000" b="1" dirty="0" smtClean="0"/>
              <a:t>6000 INVERSION PUBLICA</a:t>
            </a:r>
            <a:endParaRPr lang="es-MX" sz="2000" dirty="0" smtClean="0"/>
          </a:p>
          <a:p>
            <a:pPr algn="just"/>
            <a:r>
              <a:rPr lang="es-MX" sz="2000" dirty="0" smtClean="0"/>
              <a:t>Asignaciones destinadas a obras por contrato y proyectos productivos y acciones de fomento. Incluye los gastos en estudios de pre-inversión y preparación del proyecto.</a:t>
            </a:r>
          </a:p>
          <a:p>
            <a:pPr algn="just"/>
            <a:endParaRPr lang="es-MX" sz="2000" b="1" dirty="0" smtClean="0"/>
          </a:p>
          <a:p>
            <a:pPr algn="just"/>
            <a:r>
              <a:rPr lang="es-MX" sz="2000" b="1" dirty="0" smtClean="0">
                <a:solidFill>
                  <a:srgbClr val="FF0000"/>
                </a:solidFill>
              </a:rPr>
              <a:t>6100 OBRA PUBLICA EN BIENES DE DOMINIO PUBLICO</a:t>
            </a:r>
          </a:p>
          <a:p>
            <a:pPr algn="just"/>
            <a:r>
              <a:rPr lang="es-MX" sz="2000" dirty="0" smtClean="0"/>
              <a:t>Asignaciones destinadas para construcciones en bienes de dominio público de acuerdo con lo establecido en el art. 7 de la Ley General de Bienes Nacionales y otras leyes aplicables. Incluye los gastos en estudios de pre-inversión y preparación del proyecto.</a:t>
            </a:r>
          </a:p>
          <a:p>
            <a:pPr algn="just"/>
            <a:endParaRPr lang="es-MX" sz="2000" dirty="0" smtClean="0"/>
          </a:p>
          <a:p>
            <a:pPr algn="just"/>
            <a:r>
              <a:rPr lang="es-MX" sz="2000" b="1" dirty="0" smtClean="0"/>
              <a:t>611 EDIFICACION HABITACIONAL</a:t>
            </a:r>
          </a:p>
          <a:p>
            <a:pPr algn="just"/>
            <a:r>
              <a:rPr lang="es-MX" sz="2000" dirty="0" smtClean="0"/>
              <a:t>Asignaciones destinadas a obras para vivienda, ya sean unifamiliares o multifamiliares. Incluye construcción nueva, ampliación, remodelación, mantenimiento o reparación integral de las construcciones, así como los gastos en estudios de pre-inversión y preparación del proyecto.</a:t>
            </a:r>
          </a:p>
          <a:p>
            <a:pPr algn="just"/>
            <a:endParaRPr lang="es-MX" sz="2000" dirty="0" smtClean="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Rectángulo redondeado"/>
          <p:cNvSpPr/>
          <p:nvPr/>
        </p:nvSpPr>
        <p:spPr>
          <a:xfrm>
            <a:off x="2643142" y="0"/>
            <a:ext cx="6500858" cy="836712"/>
          </a:xfrm>
          <a:prstGeom prst="roundRect">
            <a:avLst/>
          </a:prstGeom>
          <a:ln>
            <a:noFill/>
          </a:ln>
          <a:effectLst>
            <a:reflection blurRad="6350" stA="52000" endA="300" endPos="35000" dir="5400000" sy="-100000" algn="bl" rotWithShape="0"/>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sz="2200" dirty="0">
              <a:latin typeface="Arial" pitchFamily="34" charset="0"/>
              <a:cs typeface="Arial" pitchFamily="34" charset="0"/>
            </a:endParaRPr>
          </a:p>
        </p:txBody>
      </p:sp>
      <p:sp>
        <p:nvSpPr>
          <p:cNvPr id="11" name="7 CuadroTexto"/>
          <p:cNvSpPr txBox="1">
            <a:spLocks noChangeArrowheads="1"/>
          </p:cNvSpPr>
          <p:nvPr/>
        </p:nvSpPr>
        <p:spPr bwMode="auto">
          <a:xfrm>
            <a:off x="2714612" y="181253"/>
            <a:ext cx="6429420" cy="461665"/>
          </a:xfrm>
          <a:prstGeom prst="rect">
            <a:avLst/>
          </a:prstGeom>
          <a:noFill/>
          <a:ln w="9525">
            <a:noFill/>
            <a:miter lim="800000"/>
            <a:headEnd/>
            <a:tailEnd/>
          </a:ln>
        </p:spPr>
        <p:txBody>
          <a:bodyPr wrap="square">
            <a:spAutoFit/>
          </a:bodyPr>
          <a:lstStyle/>
          <a:p>
            <a:pPr algn="ctr"/>
            <a:r>
              <a:rPr lang="es-ES" sz="2400" b="1" dirty="0" smtClean="0">
                <a:solidFill>
                  <a:schemeClr val="bg1"/>
                </a:solidFill>
                <a:cs typeface="Arial" pitchFamily="34" charset="0"/>
              </a:rPr>
              <a:t>CLASIFICADOR POR OBJETO DEL GASTO</a:t>
            </a:r>
            <a:endParaRPr lang="es-MX" sz="2400" dirty="0">
              <a:solidFill>
                <a:schemeClr val="bg1"/>
              </a:solidFill>
              <a:cs typeface="Arial" pitchFamily="34" charset="0"/>
            </a:endParaRPr>
          </a:p>
        </p:txBody>
      </p:sp>
      <p:sp>
        <p:nvSpPr>
          <p:cNvPr id="12" name="11 CuadroTexto"/>
          <p:cNvSpPr txBox="1"/>
          <p:nvPr/>
        </p:nvSpPr>
        <p:spPr>
          <a:xfrm>
            <a:off x="251520" y="1484784"/>
            <a:ext cx="8676456" cy="4401205"/>
          </a:xfrm>
          <a:prstGeom prst="rect">
            <a:avLst/>
          </a:prstGeom>
          <a:noFill/>
        </p:spPr>
        <p:txBody>
          <a:bodyPr wrap="square" rtlCol="0">
            <a:spAutoFit/>
          </a:bodyPr>
          <a:lstStyle/>
          <a:p>
            <a:pPr algn="just"/>
            <a:r>
              <a:rPr lang="es-MX" sz="2000" b="1" dirty="0" smtClean="0"/>
              <a:t>612 Edificación no habitacional</a:t>
            </a:r>
          </a:p>
          <a:p>
            <a:pPr algn="just"/>
            <a:r>
              <a:rPr lang="es-MX" sz="2000" dirty="0" smtClean="0"/>
              <a:t>Asignaciones destinadas para la construcción de edificios no residenciales para fines industriales, comerciales, institucionales y de servicios. Incluye construcción nueva, ampliación, remodelación, mantenimiento o reparación integral de las construcciones, así como, los gastos en estudios de pre-inversión y preparación del proyecto.</a:t>
            </a:r>
          </a:p>
          <a:p>
            <a:pPr algn="just"/>
            <a:endParaRPr lang="es-MX" sz="2000" dirty="0" smtClean="0"/>
          </a:p>
          <a:p>
            <a:pPr algn="just"/>
            <a:r>
              <a:rPr lang="es-MX" sz="2000" b="1" dirty="0" smtClean="0"/>
              <a:t>613 Construcción de obras para el abastecimiento de agua, petróleo, gas, electricidad y telecomunicaciones</a:t>
            </a:r>
          </a:p>
          <a:p>
            <a:pPr algn="just"/>
            <a:r>
              <a:rPr lang="es-MX" sz="2000" dirty="0" smtClean="0"/>
              <a:t>Asignaciones destinadas a la construcción de obras para el abastecimiento de agua, petróleo y gas y a la construcción de obras para la generación y construcción de energía eléctrica y para las telecomunicaciones. Incluye los gastos en estudios de pre-inversión y preparación del proyecto.</a:t>
            </a:r>
          </a:p>
          <a:p>
            <a:pPr algn="just"/>
            <a:endParaRPr lang="es-MX" sz="2000"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Rectángulo redondeado"/>
          <p:cNvSpPr/>
          <p:nvPr/>
        </p:nvSpPr>
        <p:spPr>
          <a:xfrm>
            <a:off x="2643142" y="0"/>
            <a:ext cx="6500858" cy="836712"/>
          </a:xfrm>
          <a:prstGeom prst="roundRect">
            <a:avLst/>
          </a:prstGeom>
          <a:ln>
            <a:noFill/>
          </a:ln>
          <a:effectLst>
            <a:reflection blurRad="6350" stA="52000" endA="300" endPos="35000" dir="5400000" sy="-100000" algn="bl" rotWithShape="0"/>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sz="2200" dirty="0">
              <a:latin typeface="Arial" pitchFamily="34" charset="0"/>
              <a:cs typeface="Arial" pitchFamily="34" charset="0"/>
            </a:endParaRPr>
          </a:p>
        </p:txBody>
      </p:sp>
      <p:sp>
        <p:nvSpPr>
          <p:cNvPr id="11" name="7 CuadroTexto"/>
          <p:cNvSpPr txBox="1">
            <a:spLocks noChangeArrowheads="1"/>
          </p:cNvSpPr>
          <p:nvPr/>
        </p:nvSpPr>
        <p:spPr bwMode="auto">
          <a:xfrm>
            <a:off x="2714612" y="181253"/>
            <a:ext cx="6429420" cy="461665"/>
          </a:xfrm>
          <a:prstGeom prst="rect">
            <a:avLst/>
          </a:prstGeom>
          <a:noFill/>
          <a:ln w="9525">
            <a:noFill/>
            <a:miter lim="800000"/>
            <a:headEnd/>
            <a:tailEnd/>
          </a:ln>
        </p:spPr>
        <p:txBody>
          <a:bodyPr wrap="square">
            <a:spAutoFit/>
          </a:bodyPr>
          <a:lstStyle/>
          <a:p>
            <a:pPr algn="ctr"/>
            <a:r>
              <a:rPr lang="es-ES" sz="2400" b="1" dirty="0" smtClean="0">
                <a:solidFill>
                  <a:schemeClr val="bg1"/>
                </a:solidFill>
                <a:cs typeface="Arial" pitchFamily="34" charset="0"/>
              </a:rPr>
              <a:t>CLASIFICADOR POR OBJETO DEL GASTO</a:t>
            </a:r>
            <a:endParaRPr lang="es-MX" sz="2400" dirty="0">
              <a:solidFill>
                <a:schemeClr val="bg1"/>
              </a:solidFill>
              <a:cs typeface="Arial" pitchFamily="34" charset="0"/>
            </a:endParaRPr>
          </a:p>
        </p:txBody>
      </p:sp>
      <p:sp>
        <p:nvSpPr>
          <p:cNvPr id="12" name="11 CuadroTexto"/>
          <p:cNvSpPr txBox="1"/>
          <p:nvPr/>
        </p:nvSpPr>
        <p:spPr>
          <a:xfrm>
            <a:off x="251520" y="1484784"/>
            <a:ext cx="8676456" cy="4401205"/>
          </a:xfrm>
          <a:prstGeom prst="rect">
            <a:avLst/>
          </a:prstGeom>
          <a:noFill/>
        </p:spPr>
        <p:txBody>
          <a:bodyPr wrap="square" rtlCol="0">
            <a:spAutoFit/>
          </a:bodyPr>
          <a:lstStyle/>
          <a:p>
            <a:pPr algn="just"/>
            <a:r>
              <a:rPr lang="es-MX" sz="2000" b="1" dirty="0" smtClean="0"/>
              <a:t>614 División de terrenos y construcción de obras de urbanización</a:t>
            </a:r>
          </a:p>
          <a:p>
            <a:pPr algn="just"/>
            <a:r>
              <a:rPr lang="es-MX" sz="2000" dirty="0" smtClean="0"/>
              <a:t>Asignaciones destinadas a la división de terrenos y construcción de obras de urbanización en lotes, construcción de obras integrales para la dotación de servicios, tales como: guarniciones, banquetas, redes de energía, agua potable y alcantarillado. Incluye construcción nueva, ampliación, remodelación, mantenimiento o reparación integral de las construcciones y los gastos en estudios de pre inversión y preparación  del proyecto.</a:t>
            </a:r>
          </a:p>
          <a:p>
            <a:pPr algn="just"/>
            <a:endParaRPr lang="es-MX" sz="2000" dirty="0" smtClean="0"/>
          </a:p>
          <a:p>
            <a:pPr algn="just"/>
            <a:r>
              <a:rPr lang="es-MX" sz="2000" b="1" dirty="0" smtClean="0"/>
              <a:t>615 Construcción de vías de comunicación</a:t>
            </a:r>
          </a:p>
          <a:p>
            <a:pPr algn="just"/>
            <a:r>
              <a:rPr lang="es-MX" sz="2000" dirty="0" smtClean="0"/>
              <a:t>Asignaciones destinadas a la construcción de carreteras, autopistas, terracerías, puentes, pasos a desnivel y aeropistas. Incluye construcción nueva, ampliación, remodelación, mantenimiento o reparación integral de las construcciones y los gastos en estudios de pre inversión y preparación del proyecto.</a:t>
            </a:r>
            <a:endParaRPr lang="es-MX" sz="2000"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Rectángulo redondeado"/>
          <p:cNvSpPr/>
          <p:nvPr/>
        </p:nvSpPr>
        <p:spPr>
          <a:xfrm>
            <a:off x="2643142" y="0"/>
            <a:ext cx="6500858" cy="836712"/>
          </a:xfrm>
          <a:prstGeom prst="roundRect">
            <a:avLst/>
          </a:prstGeom>
          <a:ln>
            <a:noFill/>
          </a:ln>
          <a:effectLst>
            <a:reflection blurRad="6350" stA="52000" endA="300" endPos="35000" dir="5400000" sy="-100000" algn="bl" rotWithShape="0"/>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sz="2200" dirty="0">
              <a:latin typeface="Arial" pitchFamily="34" charset="0"/>
              <a:cs typeface="Arial" pitchFamily="34" charset="0"/>
            </a:endParaRPr>
          </a:p>
        </p:txBody>
      </p:sp>
      <p:sp>
        <p:nvSpPr>
          <p:cNvPr id="11" name="7 CuadroTexto"/>
          <p:cNvSpPr txBox="1">
            <a:spLocks noChangeArrowheads="1"/>
          </p:cNvSpPr>
          <p:nvPr/>
        </p:nvSpPr>
        <p:spPr bwMode="auto">
          <a:xfrm>
            <a:off x="2714612" y="181253"/>
            <a:ext cx="6429420" cy="461665"/>
          </a:xfrm>
          <a:prstGeom prst="rect">
            <a:avLst/>
          </a:prstGeom>
          <a:noFill/>
          <a:ln w="9525">
            <a:noFill/>
            <a:miter lim="800000"/>
            <a:headEnd/>
            <a:tailEnd/>
          </a:ln>
        </p:spPr>
        <p:txBody>
          <a:bodyPr wrap="square">
            <a:spAutoFit/>
          </a:bodyPr>
          <a:lstStyle/>
          <a:p>
            <a:pPr algn="ctr"/>
            <a:r>
              <a:rPr lang="es-ES" sz="2400" b="1" dirty="0" smtClean="0">
                <a:solidFill>
                  <a:schemeClr val="bg1"/>
                </a:solidFill>
                <a:cs typeface="Arial" pitchFamily="34" charset="0"/>
              </a:rPr>
              <a:t>CLASIFICADOR POR OBJETO DEL GASTO</a:t>
            </a:r>
            <a:endParaRPr lang="es-MX" sz="2400" dirty="0">
              <a:solidFill>
                <a:schemeClr val="bg1"/>
              </a:solidFill>
              <a:cs typeface="Arial" pitchFamily="34" charset="0"/>
            </a:endParaRPr>
          </a:p>
        </p:txBody>
      </p:sp>
      <p:sp>
        <p:nvSpPr>
          <p:cNvPr id="12" name="11 CuadroTexto"/>
          <p:cNvSpPr txBox="1"/>
          <p:nvPr/>
        </p:nvSpPr>
        <p:spPr>
          <a:xfrm>
            <a:off x="251520" y="1484784"/>
            <a:ext cx="8676456" cy="4401205"/>
          </a:xfrm>
          <a:prstGeom prst="rect">
            <a:avLst/>
          </a:prstGeom>
          <a:noFill/>
        </p:spPr>
        <p:txBody>
          <a:bodyPr wrap="square" rtlCol="0">
            <a:spAutoFit/>
          </a:bodyPr>
          <a:lstStyle/>
          <a:p>
            <a:pPr algn="just"/>
            <a:r>
              <a:rPr lang="es-MX" sz="2000" b="1" dirty="0" smtClean="0"/>
              <a:t>616 Otras construcciones de ingeniería civil u obra pesada</a:t>
            </a:r>
          </a:p>
          <a:p>
            <a:pPr algn="just"/>
            <a:r>
              <a:rPr lang="es-MX" sz="2000" dirty="0" smtClean="0"/>
              <a:t>Asignaciones destinadas a la construcción de presas y represas, obras marítimas, fluviales y subacuáticas, obras para el transporte eléctrico y ferroviario y otras construcciones de ingeniería civil u obra pesada no clasificada en otra parte. Incluye los gastos en estudios de pre inversión y preparación  del proyecto.</a:t>
            </a:r>
          </a:p>
          <a:p>
            <a:pPr algn="just"/>
            <a:endParaRPr lang="es-MX" sz="2000" dirty="0" smtClean="0"/>
          </a:p>
          <a:p>
            <a:pPr algn="just"/>
            <a:r>
              <a:rPr lang="es-MX" sz="2000" b="1" dirty="0" smtClean="0"/>
              <a:t>617 Instalaciones y equipamiento en construcciones</a:t>
            </a:r>
          </a:p>
          <a:p>
            <a:pPr algn="just"/>
            <a:r>
              <a:rPr lang="es-MX" sz="2000" dirty="0" smtClean="0"/>
              <a:t>Asignaciones destinadas a la realización de instalaciones eléctricas, hidrosanitarias, de gas, aire acondicionado, calefacción, instalaciones electromecánicas y otras instalaciones de construcciones, Incluye los gastos en estudios de pre-inversión y preparación del proyecto.</a:t>
            </a:r>
          </a:p>
          <a:p>
            <a:pPr algn="just"/>
            <a:endParaRPr lang="es-MX" sz="2000" dirty="0" smtClean="0"/>
          </a:p>
          <a:p>
            <a:pPr algn="just"/>
            <a:endParaRPr lang="es-MX" sz="2000"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Rectángulo redondeado"/>
          <p:cNvSpPr/>
          <p:nvPr/>
        </p:nvSpPr>
        <p:spPr>
          <a:xfrm>
            <a:off x="2643142" y="0"/>
            <a:ext cx="6500858" cy="836712"/>
          </a:xfrm>
          <a:prstGeom prst="roundRect">
            <a:avLst/>
          </a:prstGeom>
          <a:ln>
            <a:noFill/>
          </a:ln>
          <a:effectLst>
            <a:reflection blurRad="6350" stA="52000" endA="300" endPos="35000" dir="5400000" sy="-100000" algn="bl" rotWithShape="0"/>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sz="2200" dirty="0">
              <a:latin typeface="Arial" pitchFamily="34" charset="0"/>
              <a:cs typeface="Arial" pitchFamily="34" charset="0"/>
            </a:endParaRPr>
          </a:p>
        </p:txBody>
      </p:sp>
      <p:sp>
        <p:nvSpPr>
          <p:cNvPr id="11" name="7 CuadroTexto"/>
          <p:cNvSpPr txBox="1">
            <a:spLocks noChangeArrowheads="1"/>
          </p:cNvSpPr>
          <p:nvPr/>
        </p:nvSpPr>
        <p:spPr bwMode="auto">
          <a:xfrm>
            <a:off x="2714612" y="181253"/>
            <a:ext cx="6429420" cy="461665"/>
          </a:xfrm>
          <a:prstGeom prst="rect">
            <a:avLst/>
          </a:prstGeom>
          <a:noFill/>
          <a:ln w="9525">
            <a:noFill/>
            <a:miter lim="800000"/>
            <a:headEnd/>
            <a:tailEnd/>
          </a:ln>
        </p:spPr>
        <p:txBody>
          <a:bodyPr wrap="square">
            <a:spAutoFit/>
          </a:bodyPr>
          <a:lstStyle/>
          <a:p>
            <a:pPr algn="ctr"/>
            <a:r>
              <a:rPr lang="es-ES" sz="2400" b="1" dirty="0" smtClean="0">
                <a:solidFill>
                  <a:schemeClr val="bg1"/>
                </a:solidFill>
                <a:cs typeface="Arial" pitchFamily="34" charset="0"/>
              </a:rPr>
              <a:t>CLASIFICADOR POR OBJETO DEL GASTO</a:t>
            </a:r>
            <a:endParaRPr lang="es-MX" sz="2400" dirty="0">
              <a:solidFill>
                <a:schemeClr val="bg1"/>
              </a:solidFill>
              <a:cs typeface="Arial" pitchFamily="34" charset="0"/>
            </a:endParaRPr>
          </a:p>
        </p:txBody>
      </p:sp>
      <p:sp>
        <p:nvSpPr>
          <p:cNvPr id="6" name="5 CuadroTexto"/>
          <p:cNvSpPr txBox="1"/>
          <p:nvPr/>
        </p:nvSpPr>
        <p:spPr>
          <a:xfrm>
            <a:off x="539552" y="1412776"/>
            <a:ext cx="8064896" cy="3170099"/>
          </a:xfrm>
          <a:prstGeom prst="rect">
            <a:avLst/>
          </a:prstGeom>
          <a:noFill/>
        </p:spPr>
        <p:txBody>
          <a:bodyPr wrap="square" rtlCol="0">
            <a:spAutoFit/>
          </a:bodyPr>
          <a:lstStyle/>
          <a:p>
            <a:pPr algn="just"/>
            <a:r>
              <a:rPr lang="es-MX" sz="2000" b="1" dirty="0" smtClean="0"/>
              <a:t>619 Trabajos de acabados en edificaciones y otros trabajos especializados</a:t>
            </a:r>
          </a:p>
          <a:p>
            <a:pPr algn="just"/>
            <a:r>
              <a:rPr lang="es-MX" sz="2000" dirty="0" smtClean="0"/>
              <a:t>Asignaciones destinadas a la preparación de terrenos para la construcción, excavación, demolición de edificios y estructuras; alquiler de maquinaria y equipo para la construcción con operador, colocación de muros falsos, trabajos de enyesado, pintura y otros cubrimientos de paredes, colocación de pisos y azulejos, instalación de productos de carpintería, cancelería de aluminio e impermeabilización Incluye los gastos en estudios de pre inversión y preparación del proyecto</a:t>
            </a:r>
            <a:endParaRPr lang="es-MX" sz="2000"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Rectángulo redondeado"/>
          <p:cNvSpPr/>
          <p:nvPr/>
        </p:nvSpPr>
        <p:spPr>
          <a:xfrm>
            <a:off x="2643142" y="0"/>
            <a:ext cx="6500858" cy="836712"/>
          </a:xfrm>
          <a:prstGeom prst="roundRect">
            <a:avLst/>
          </a:prstGeom>
          <a:ln>
            <a:noFill/>
          </a:ln>
          <a:effectLst>
            <a:reflection blurRad="6350" stA="52000" endA="300" endPos="35000" dir="5400000" sy="-100000" algn="bl" rotWithShape="0"/>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sz="2200" dirty="0">
              <a:latin typeface="Arial" pitchFamily="34" charset="0"/>
              <a:cs typeface="Arial" pitchFamily="34" charset="0"/>
            </a:endParaRPr>
          </a:p>
        </p:txBody>
      </p:sp>
      <p:sp>
        <p:nvSpPr>
          <p:cNvPr id="11" name="7 CuadroTexto"/>
          <p:cNvSpPr txBox="1">
            <a:spLocks noChangeArrowheads="1"/>
          </p:cNvSpPr>
          <p:nvPr/>
        </p:nvSpPr>
        <p:spPr bwMode="auto">
          <a:xfrm>
            <a:off x="2714612" y="181253"/>
            <a:ext cx="6429420" cy="461665"/>
          </a:xfrm>
          <a:prstGeom prst="rect">
            <a:avLst/>
          </a:prstGeom>
          <a:noFill/>
          <a:ln w="9525">
            <a:noFill/>
            <a:miter lim="800000"/>
            <a:headEnd/>
            <a:tailEnd/>
          </a:ln>
        </p:spPr>
        <p:txBody>
          <a:bodyPr wrap="square">
            <a:spAutoFit/>
          </a:bodyPr>
          <a:lstStyle/>
          <a:p>
            <a:pPr algn="ctr"/>
            <a:r>
              <a:rPr lang="es-ES" sz="2400" b="1" dirty="0" smtClean="0">
                <a:solidFill>
                  <a:schemeClr val="bg1"/>
                </a:solidFill>
                <a:cs typeface="Arial" pitchFamily="34" charset="0"/>
              </a:rPr>
              <a:t>CLASIFICADOR POR OBJETO DEL GASTO</a:t>
            </a:r>
            <a:endParaRPr lang="es-MX" sz="2400" dirty="0">
              <a:solidFill>
                <a:schemeClr val="bg1"/>
              </a:solidFill>
              <a:cs typeface="Arial" pitchFamily="34" charset="0"/>
            </a:endParaRPr>
          </a:p>
        </p:txBody>
      </p:sp>
      <p:sp>
        <p:nvSpPr>
          <p:cNvPr id="12" name="11 CuadroTexto"/>
          <p:cNvSpPr txBox="1"/>
          <p:nvPr/>
        </p:nvSpPr>
        <p:spPr>
          <a:xfrm>
            <a:off x="251520" y="1124744"/>
            <a:ext cx="8676456" cy="5324535"/>
          </a:xfrm>
          <a:prstGeom prst="rect">
            <a:avLst/>
          </a:prstGeom>
          <a:noFill/>
        </p:spPr>
        <p:txBody>
          <a:bodyPr wrap="square" rtlCol="0">
            <a:spAutoFit/>
          </a:bodyPr>
          <a:lstStyle/>
          <a:p>
            <a:pPr algn="just"/>
            <a:r>
              <a:rPr lang="es-MX" sz="2000" b="1" dirty="0" smtClean="0">
                <a:solidFill>
                  <a:srgbClr val="FF0000"/>
                </a:solidFill>
              </a:rPr>
              <a:t>6200 OBRA PUBLICA EN BIENES PROPIOS</a:t>
            </a:r>
            <a:endParaRPr lang="es-MX" sz="2000" dirty="0" smtClean="0">
              <a:solidFill>
                <a:srgbClr val="FF0000"/>
              </a:solidFill>
            </a:endParaRPr>
          </a:p>
          <a:p>
            <a:pPr algn="just"/>
            <a:r>
              <a:rPr lang="es-MX" sz="2000" dirty="0" smtClean="0"/>
              <a:t>Asignaciones para construcciones en bienes inmuebles propiedad de los entes públicos. Incluye los gastos en estudios de pre inversión y preparación del proyecto.</a:t>
            </a:r>
          </a:p>
          <a:p>
            <a:pPr algn="just"/>
            <a:endParaRPr lang="es-MX" sz="2000" dirty="0" smtClean="0"/>
          </a:p>
          <a:p>
            <a:pPr algn="just"/>
            <a:r>
              <a:rPr lang="es-MX" sz="2000" b="1" dirty="0" smtClean="0"/>
              <a:t>621 Edificación habitacional</a:t>
            </a:r>
          </a:p>
          <a:p>
            <a:pPr algn="just"/>
            <a:r>
              <a:rPr lang="es-MX" sz="2000" dirty="0" smtClean="0"/>
              <a:t>Asignaciones destinadas a obras para vivienda, ya sean unifamiliares o multifamiliares. Incluye construcción nueva, ampliación, remodelación, mantenimiento o reparación integral de las construcciones, así como los gastos en estudios de pre-inversión y preparación del proyecto.</a:t>
            </a:r>
          </a:p>
          <a:p>
            <a:pPr algn="just"/>
            <a:endParaRPr lang="es-MX" sz="2000" b="1" dirty="0" smtClean="0"/>
          </a:p>
          <a:p>
            <a:pPr algn="just"/>
            <a:r>
              <a:rPr lang="es-MX" sz="2000" b="1" dirty="0" smtClean="0"/>
              <a:t>622 Edificación no habitacional</a:t>
            </a:r>
          </a:p>
          <a:p>
            <a:pPr algn="just"/>
            <a:r>
              <a:rPr lang="es-MX" sz="2000" dirty="0" smtClean="0"/>
              <a:t>Asignaciones destinadas para la construcción de edificios no residenciales para fines industriales, comerciales, institucionales y de servicios. Incluye construcción nueva, ampliación, remodelación, mantenimiento o reparación integral de las construcciones, así como, los gastos en estudios de pre-inversión y preparación del proyecto.</a:t>
            </a:r>
            <a:endParaRPr lang="es-MX" sz="2000"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Rectángulo redondeado"/>
          <p:cNvSpPr/>
          <p:nvPr/>
        </p:nvSpPr>
        <p:spPr>
          <a:xfrm>
            <a:off x="2643142" y="0"/>
            <a:ext cx="6500858" cy="836712"/>
          </a:xfrm>
          <a:prstGeom prst="roundRect">
            <a:avLst/>
          </a:prstGeom>
          <a:ln>
            <a:noFill/>
          </a:ln>
          <a:effectLst>
            <a:reflection blurRad="6350" stA="52000" endA="300" endPos="35000" dir="5400000" sy="-100000" algn="bl" rotWithShape="0"/>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sz="2200" dirty="0">
              <a:latin typeface="Arial" pitchFamily="34" charset="0"/>
              <a:cs typeface="Arial" pitchFamily="34" charset="0"/>
            </a:endParaRPr>
          </a:p>
        </p:txBody>
      </p:sp>
      <p:sp>
        <p:nvSpPr>
          <p:cNvPr id="11" name="7 CuadroTexto"/>
          <p:cNvSpPr txBox="1">
            <a:spLocks noChangeArrowheads="1"/>
          </p:cNvSpPr>
          <p:nvPr/>
        </p:nvSpPr>
        <p:spPr bwMode="auto">
          <a:xfrm>
            <a:off x="2714612" y="181253"/>
            <a:ext cx="6429420" cy="461665"/>
          </a:xfrm>
          <a:prstGeom prst="rect">
            <a:avLst/>
          </a:prstGeom>
          <a:noFill/>
          <a:ln w="9525">
            <a:noFill/>
            <a:miter lim="800000"/>
            <a:headEnd/>
            <a:tailEnd/>
          </a:ln>
        </p:spPr>
        <p:txBody>
          <a:bodyPr wrap="square">
            <a:spAutoFit/>
          </a:bodyPr>
          <a:lstStyle/>
          <a:p>
            <a:pPr algn="ctr"/>
            <a:r>
              <a:rPr lang="es-ES" sz="2400" b="1" dirty="0" smtClean="0">
                <a:solidFill>
                  <a:schemeClr val="bg1"/>
                </a:solidFill>
                <a:cs typeface="Arial" pitchFamily="34" charset="0"/>
              </a:rPr>
              <a:t>CLASIFICADOR POR OBJETO DEL GASTO</a:t>
            </a:r>
            <a:endParaRPr lang="es-MX" sz="2400" dirty="0">
              <a:solidFill>
                <a:schemeClr val="bg1"/>
              </a:solidFill>
              <a:cs typeface="Arial" pitchFamily="34" charset="0"/>
            </a:endParaRPr>
          </a:p>
        </p:txBody>
      </p:sp>
      <p:sp>
        <p:nvSpPr>
          <p:cNvPr id="12" name="11 CuadroTexto"/>
          <p:cNvSpPr txBox="1"/>
          <p:nvPr/>
        </p:nvSpPr>
        <p:spPr>
          <a:xfrm>
            <a:off x="251520" y="1484784"/>
            <a:ext cx="8676456" cy="4401205"/>
          </a:xfrm>
          <a:prstGeom prst="rect">
            <a:avLst/>
          </a:prstGeom>
          <a:noFill/>
        </p:spPr>
        <p:txBody>
          <a:bodyPr wrap="square" rtlCol="0">
            <a:spAutoFit/>
          </a:bodyPr>
          <a:lstStyle/>
          <a:p>
            <a:pPr algn="just"/>
            <a:r>
              <a:rPr lang="es-MX" sz="2000" b="1" dirty="0" smtClean="0"/>
              <a:t>623 Construcción de obras para el abastecimiento de agua, petróleo, gas, electricidad y telecomunicaciones</a:t>
            </a:r>
          </a:p>
          <a:p>
            <a:pPr algn="just"/>
            <a:r>
              <a:rPr lang="es-MX" sz="2000" dirty="0" smtClean="0"/>
              <a:t>Asignaciones destinadas a la construcción de obras para el abastecimiento de agua, petróleo y gas y a la construcción de obras para la generación y construcción de energía eléctrica y para las telecomunicaciones. Incluye los gastos en estudios de pre-inversión y preparación del proyecto.</a:t>
            </a:r>
          </a:p>
          <a:p>
            <a:pPr algn="just"/>
            <a:endParaRPr lang="es-MX" sz="2000" dirty="0" smtClean="0"/>
          </a:p>
          <a:p>
            <a:pPr algn="just"/>
            <a:r>
              <a:rPr lang="es-MX" sz="2000" b="1" dirty="0" smtClean="0"/>
              <a:t>624 División de terrenos y construcción de obras de urbanización</a:t>
            </a:r>
          </a:p>
          <a:p>
            <a:pPr algn="just"/>
            <a:r>
              <a:rPr lang="es-MX" sz="2000" dirty="0" smtClean="0"/>
              <a:t>Asignaciones destinadas a la división de terrenos y construcción de obras de urbanización en lotes, construcción de obras integrales para la dotación de servicios, tales como: guarniciones, banquetas, redes de energía, agua potable y alcantarillado. Incluye construcción nueva, ampliación, remodelación, mantenimiento o reparación integral de las construcciones y los gastos en estudios de pre inversión y preparación del proyecto.</a:t>
            </a:r>
            <a:endParaRPr lang="es-MX" sz="2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4294967295"/>
          </p:nvPr>
        </p:nvSpPr>
        <p:spPr>
          <a:xfrm>
            <a:off x="467544" y="1988840"/>
            <a:ext cx="3816424" cy="4032448"/>
          </a:xfrm>
          <a:noFill/>
          <a:ln>
            <a:noFill/>
          </a:ln>
        </p:spPr>
        <p:style>
          <a:lnRef idx="1">
            <a:schemeClr val="accent6"/>
          </a:lnRef>
          <a:fillRef idx="3">
            <a:schemeClr val="accent6"/>
          </a:fillRef>
          <a:effectRef idx="2">
            <a:schemeClr val="accent6"/>
          </a:effectRef>
          <a:fontRef idx="minor">
            <a:schemeClr val="lt1"/>
          </a:fontRef>
        </p:style>
        <p:txBody>
          <a:bodyPr/>
          <a:lstStyle/>
          <a:p>
            <a:pPr marL="0" indent="0" algn="just">
              <a:buNone/>
            </a:pPr>
            <a:r>
              <a:rPr lang="es-MX" sz="1800" b="1" dirty="0" smtClean="0">
                <a:solidFill>
                  <a:srgbClr val="7030A0"/>
                </a:solidFill>
                <a:latin typeface="Arial" pitchFamily="34" charset="0"/>
              </a:rPr>
              <a:t>Los trabajos relacionados con bienes inmuebles  que tengan por objeto: </a:t>
            </a:r>
          </a:p>
          <a:p>
            <a:pPr marL="255588" lvl="1" indent="0" algn="just">
              <a:buNone/>
            </a:pPr>
            <a:r>
              <a:rPr lang="es-MX" sz="1800" b="1" dirty="0" smtClean="0">
                <a:solidFill>
                  <a:srgbClr val="7030A0"/>
                </a:solidFill>
                <a:latin typeface="Arial" pitchFamily="34" charset="0"/>
              </a:rPr>
              <a:t>construir, </a:t>
            </a:r>
          </a:p>
          <a:p>
            <a:pPr marL="255588" lvl="1" indent="0" algn="just">
              <a:buNone/>
            </a:pPr>
            <a:r>
              <a:rPr lang="es-MX" sz="1800" b="1" dirty="0" smtClean="0">
                <a:solidFill>
                  <a:srgbClr val="7030A0"/>
                </a:solidFill>
                <a:latin typeface="Arial" pitchFamily="34" charset="0"/>
              </a:rPr>
              <a:t>instalar, </a:t>
            </a:r>
          </a:p>
          <a:p>
            <a:pPr marL="255588" lvl="1" indent="0" algn="just">
              <a:buNone/>
            </a:pPr>
            <a:r>
              <a:rPr lang="es-MX" sz="1800" b="1" dirty="0" smtClean="0">
                <a:solidFill>
                  <a:srgbClr val="7030A0"/>
                </a:solidFill>
                <a:latin typeface="Arial" pitchFamily="34" charset="0"/>
              </a:rPr>
              <a:t>ampliar,</a:t>
            </a:r>
          </a:p>
          <a:p>
            <a:pPr marL="255588" lvl="1" indent="0" algn="just">
              <a:buNone/>
            </a:pPr>
            <a:r>
              <a:rPr lang="es-MX" sz="1800" b="1" dirty="0" smtClean="0">
                <a:solidFill>
                  <a:srgbClr val="7030A0"/>
                </a:solidFill>
                <a:latin typeface="Arial" pitchFamily="34" charset="0"/>
              </a:rPr>
              <a:t>adecuar,</a:t>
            </a:r>
          </a:p>
          <a:p>
            <a:pPr marL="255588" lvl="1" indent="0" algn="just">
              <a:buNone/>
            </a:pPr>
            <a:r>
              <a:rPr lang="es-MX" sz="1800" b="1" dirty="0" smtClean="0">
                <a:solidFill>
                  <a:srgbClr val="7030A0"/>
                </a:solidFill>
                <a:latin typeface="Arial" pitchFamily="34" charset="0"/>
              </a:rPr>
              <a:t>remodelar,</a:t>
            </a:r>
          </a:p>
          <a:p>
            <a:pPr marL="255588" lvl="1" indent="0" algn="just">
              <a:buNone/>
            </a:pPr>
            <a:r>
              <a:rPr lang="es-MX" sz="1800" b="1" dirty="0" smtClean="0">
                <a:solidFill>
                  <a:srgbClr val="7030A0"/>
                </a:solidFill>
                <a:latin typeface="Arial" pitchFamily="34" charset="0"/>
              </a:rPr>
              <a:t>restaurar, </a:t>
            </a:r>
          </a:p>
          <a:p>
            <a:pPr marL="255588" lvl="1" indent="0" algn="just">
              <a:buNone/>
            </a:pPr>
            <a:r>
              <a:rPr lang="es-MX" sz="1800" b="1" dirty="0" smtClean="0">
                <a:solidFill>
                  <a:srgbClr val="7030A0"/>
                </a:solidFill>
                <a:latin typeface="Arial" pitchFamily="34" charset="0"/>
              </a:rPr>
              <a:t>conservar, </a:t>
            </a:r>
          </a:p>
          <a:p>
            <a:pPr marL="255588" lvl="1" indent="0" algn="just">
              <a:buNone/>
            </a:pPr>
            <a:r>
              <a:rPr lang="es-MX" sz="1800" b="1" dirty="0" smtClean="0">
                <a:solidFill>
                  <a:srgbClr val="7030A0"/>
                </a:solidFill>
                <a:latin typeface="Arial" pitchFamily="34" charset="0"/>
              </a:rPr>
              <a:t>mantener, </a:t>
            </a:r>
          </a:p>
          <a:p>
            <a:pPr marL="255588" lvl="1" indent="0" algn="just">
              <a:buNone/>
            </a:pPr>
            <a:r>
              <a:rPr lang="es-MX" sz="1800" b="1" dirty="0" smtClean="0">
                <a:solidFill>
                  <a:srgbClr val="7030A0"/>
                </a:solidFill>
                <a:latin typeface="Arial" pitchFamily="34" charset="0"/>
              </a:rPr>
              <a:t>modificar, y</a:t>
            </a:r>
          </a:p>
          <a:p>
            <a:pPr marL="255588" lvl="1" indent="0" algn="just">
              <a:buNone/>
            </a:pPr>
            <a:r>
              <a:rPr lang="es-MX" sz="1800" b="1" dirty="0" smtClean="0">
                <a:solidFill>
                  <a:srgbClr val="7030A0"/>
                </a:solidFill>
                <a:latin typeface="Arial" pitchFamily="34" charset="0"/>
              </a:rPr>
              <a:t>demoler. </a:t>
            </a:r>
            <a:endParaRPr lang="es-MX" sz="1800" b="1" dirty="0">
              <a:solidFill>
                <a:srgbClr val="7030A0"/>
              </a:solidFill>
              <a:latin typeface="Arial" pitchFamily="34" charset="0"/>
            </a:endParaRPr>
          </a:p>
        </p:txBody>
      </p:sp>
      <p:sp>
        <p:nvSpPr>
          <p:cNvPr id="4" name="3 Rectángulo redondeado"/>
          <p:cNvSpPr/>
          <p:nvPr/>
        </p:nvSpPr>
        <p:spPr>
          <a:xfrm>
            <a:off x="2643174" y="44624"/>
            <a:ext cx="6500858" cy="692720"/>
          </a:xfrm>
          <a:prstGeom prst="roundRect">
            <a:avLst/>
          </a:prstGeom>
          <a:ln>
            <a:noFill/>
          </a:ln>
          <a:effectLst>
            <a:reflection blurRad="6350" stA="52000" endA="300" endPos="35000" dir="5400000" sy="-100000" algn="bl" rotWithShape="0"/>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dirty="0"/>
          </a:p>
        </p:txBody>
      </p:sp>
      <p:sp>
        <p:nvSpPr>
          <p:cNvPr id="5" name="7 CuadroTexto"/>
          <p:cNvSpPr txBox="1">
            <a:spLocks noChangeArrowheads="1"/>
          </p:cNvSpPr>
          <p:nvPr/>
        </p:nvSpPr>
        <p:spPr bwMode="auto">
          <a:xfrm>
            <a:off x="2714612" y="203671"/>
            <a:ext cx="6429420" cy="461665"/>
          </a:xfrm>
          <a:prstGeom prst="rect">
            <a:avLst/>
          </a:prstGeom>
          <a:noFill/>
          <a:ln w="9525">
            <a:noFill/>
            <a:miter lim="800000"/>
            <a:headEnd/>
            <a:tailEnd/>
          </a:ln>
        </p:spPr>
        <p:txBody>
          <a:bodyPr wrap="square">
            <a:spAutoFit/>
          </a:bodyPr>
          <a:lstStyle/>
          <a:p>
            <a:pPr algn="ctr"/>
            <a:r>
              <a:rPr lang="es-MX" sz="2400" b="1" dirty="0" smtClean="0">
                <a:solidFill>
                  <a:schemeClr val="bg1"/>
                </a:solidFill>
                <a:cs typeface="Arial" pitchFamily="34" charset="0"/>
              </a:rPr>
              <a:t>OBRA PÚBLICA</a:t>
            </a:r>
            <a:endParaRPr lang="es-MX" sz="2400" dirty="0">
              <a:solidFill>
                <a:schemeClr val="bg1"/>
              </a:solidFill>
              <a:cs typeface="Arial" pitchFamily="34" charset="0"/>
            </a:endParaRPr>
          </a:p>
        </p:txBody>
      </p:sp>
      <p:sp>
        <p:nvSpPr>
          <p:cNvPr id="6" name="5 CuadroTexto"/>
          <p:cNvSpPr txBox="1"/>
          <p:nvPr/>
        </p:nvSpPr>
        <p:spPr>
          <a:xfrm>
            <a:off x="611560" y="1052736"/>
            <a:ext cx="3600400" cy="923330"/>
          </a:xfrm>
          <a:prstGeom prst="rect">
            <a:avLst/>
          </a:prstGeom>
          <a:noFill/>
        </p:spPr>
        <p:txBody>
          <a:bodyPr wrap="square" rtlCol="0">
            <a:spAutoFit/>
          </a:bodyPr>
          <a:lstStyle/>
          <a:p>
            <a:pPr algn="ctr"/>
            <a:r>
              <a:rPr lang="es-MX" b="1" dirty="0" smtClean="0">
                <a:solidFill>
                  <a:srgbClr val="7030A0"/>
                </a:solidFill>
              </a:rPr>
              <a:t>LEY DE OBRAS PÚBLICAS  Y SERVICIOS RELACIONADOS CON LAS MISMAS (FEDERAL) </a:t>
            </a:r>
            <a:endParaRPr lang="es-MX" b="1" dirty="0"/>
          </a:p>
        </p:txBody>
      </p:sp>
      <p:sp>
        <p:nvSpPr>
          <p:cNvPr id="7" name="6 CuadroTexto"/>
          <p:cNvSpPr txBox="1"/>
          <p:nvPr/>
        </p:nvSpPr>
        <p:spPr>
          <a:xfrm>
            <a:off x="4788024" y="1065510"/>
            <a:ext cx="3600400" cy="646331"/>
          </a:xfrm>
          <a:prstGeom prst="rect">
            <a:avLst/>
          </a:prstGeom>
          <a:noFill/>
        </p:spPr>
        <p:txBody>
          <a:bodyPr wrap="square" rtlCol="0">
            <a:spAutoFit/>
          </a:bodyPr>
          <a:lstStyle/>
          <a:p>
            <a:pPr algn="ctr"/>
            <a:r>
              <a:rPr lang="es-MX" b="1" dirty="0" smtClean="0">
                <a:solidFill>
                  <a:srgbClr val="FF0000"/>
                </a:solidFill>
              </a:rPr>
              <a:t>LEY DE OBRA PÚBLICA DEL ESTADO DE ZACATECAS</a:t>
            </a:r>
            <a:endParaRPr lang="es-MX" b="1" dirty="0">
              <a:solidFill>
                <a:srgbClr val="FF0000"/>
              </a:solidFill>
              <a:cs typeface="Arial" pitchFamily="34" charset="0"/>
            </a:endParaRPr>
          </a:p>
        </p:txBody>
      </p:sp>
      <p:sp>
        <p:nvSpPr>
          <p:cNvPr id="8" name="7 CuadroTexto"/>
          <p:cNvSpPr txBox="1"/>
          <p:nvPr/>
        </p:nvSpPr>
        <p:spPr>
          <a:xfrm>
            <a:off x="4932040" y="1916832"/>
            <a:ext cx="3600400" cy="3785652"/>
          </a:xfrm>
          <a:prstGeom prst="rect">
            <a:avLst/>
          </a:prstGeom>
          <a:noFill/>
        </p:spPr>
        <p:txBody>
          <a:bodyPr wrap="square" rtlCol="0">
            <a:spAutoFit/>
          </a:bodyPr>
          <a:lstStyle/>
          <a:p>
            <a:r>
              <a:rPr lang="es-ES" b="1" dirty="0" smtClean="0">
                <a:solidFill>
                  <a:srgbClr val="FF0000"/>
                </a:solidFill>
              </a:rPr>
              <a:t>Los trabajos relacionados con bienes inmuebles que tengan por objeto:</a:t>
            </a:r>
          </a:p>
          <a:p>
            <a:pPr lvl="1"/>
            <a:r>
              <a:rPr lang="es-ES" sz="2400" b="1" dirty="0" smtClean="0">
                <a:solidFill>
                  <a:srgbClr val="FF0000"/>
                </a:solidFill>
              </a:rPr>
              <a:t>construir, </a:t>
            </a:r>
          </a:p>
          <a:p>
            <a:pPr lvl="1"/>
            <a:r>
              <a:rPr lang="es-ES" b="1" dirty="0" smtClean="0">
                <a:solidFill>
                  <a:srgbClr val="FF0000"/>
                </a:solidFill>
              </a:rPr>
              <a:t>conservar, </a:t>
            </a:r>
          </a:p>
          <a:p>
            <a:pPr lvl="1"/>
            <a:r>
              <a:rPr lang="es-ES" b="1" dirty="0" smtClean="0">
                <a:solidFill>
                  <a:srgbClr val="FF0000"/>
                </a:solidFill>
              </a:rPr>
              <a:t>reparar, </a:t>
            </a:r>
          </a:p>
          <a:p>
            <a:pPr lvl="1"/>
            <a:r>
              <a:rPr lang="es-ES" b="1" dirty="0" smtClean="0">
                <a:solidFill>
                  <a:srgbClr val="FF0000"/>
                </a:solidFill>
              </a:rPr>
              <a:t>instalar,</a:t>
            </a:r>
          </a:p>
          <a:p>
            <a:pPr lvl="1"/>
            <a:r>
              <a:rPr lang="es-ES" b="1" dirty="0" smtClean="0">
                <a:solidFill>
                  <a:srgbClr val="FF0000"/>
                </a:solidFill>
              </a:rPr>
              <a:t>ampliar,</a:t>
            </a:r>
          </a:p>
          <a:p>
            <a:pPr lvl="1"/>
            <a:r>
              <a:rPr lang="es-ES" b="1" dirty="0" smtClean="0">
                <a:solidFill>
                  <a:srgbClr val="FF0000"/>
                </a:solidFill>
              </a:rPr>
              <a:t>remodelar,</a:t>
            </a:r>
          </a:p>
          <a:p>
            <a:pPr lvl="1"/>
            <a:r>
              <a:rPr lang="es-ES" b="1" dirty="0" smtClean="0">
                <a:solidFill>
                  <a:srgbClr val="FF0000"/>
                </a:solidFill>
              </a:rPr>
              <a:t>rehabilitar,</a:t>
            </a:r>
          </a:p>
          <a:p>
            <a:pPr lvl="1"/>
            <a:r>
              <a:rPr lang="es-ES" b="1" dirty="0" smtClean="0">
                <a:solidFill>
                  <a:srgbClr val="FF0000"/>
                </a:solidFill>
              </a:rPr>
              <a:t>restaurar,</a:t>
            </a:r>
          </a:p>
          <a:p>
            <a:pPr lvl="1"/>
            <a:r>
              <a:rPr lang="es-ES" b="1" dirty="0" smtClean="0">
                <a:solidFill>
                  <a:srgbClr val="FF0000"/>
                </a:solidFill>
              </a:rPr>
              <a:t>reconstruir, o </a:t>
            </a:r>
          </a:p>
          <a:p>
            <a:pPr lvl="1"/>
            <a:r>
              <a:rPr lang="es-ES" b="1" dirty="0" smtClean="0">
                <a:solidFill>
                  <a:srgbClr val="FF0000"/>
                </a:solidFill>
              </a:rPr>
              <a:t>demoler</a:t>
            </a:r>
          </a:p>
        </p:txBody>
      </p:sp>
    </p:spTree>
    <p:extLst>
      <p:ext uri="{BB962C8B-B14F-4D97-AF65-F5344CB8AC3E}">
        <p14:creationId xmlns:p14="http://schemas.microsoft.com/office/powerpoint/2010/main" xmlns="" val="38156069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Rectángulo redondeado"/>
          <p:cNvSpPr/>
          <p:nvPr/>
        </p:nvSpPr>
        <p:spPr>
          <a:xfrm>
            <a:off x="2643142" y="0"/>
            <a:ext cx="6500858" cy="836712"/>
          </a:xfrm>
          <a:prstGeom prst="roundRect">
            <a:avLst/>
          </a:prstGeom>
          <a:ln>
            <a:noFill/>
          </a:ln>
          <a:effectLst>
            <a:reflection blurRad="6350" stA="52000" endA="300" endPos="35000" dir="5400000" sy="-100000" algn="bl" rotWithShape="0"/>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sz="2200" dirty="0">
              <a:latin typeface="Arial" pitchFamily="34" charset="0"/>
              <a:cs typeface="Arial" pitchFamily="34" charset="0"/>
            </a:endParaRPr>
          </a:p>
        </p:txBody>
      </p:sp>
      <p:sp>
        <p:nvSpPr>
          <p:cNvPr id="11" name="7 CuadroTexto"/>
          <p:cNvSpPr txBox="1">
            <a:spLocks noChangeArrowheads="1"/>
          </p:cNvSpPr>
          <p:nvPr/>
        </p:nvSpPr>
        <p:spPr bwMode="auto">
          <a:xfrm>
            <a:off x="2714612" y="181253"/>
            <a:ext cx="6429420" cy="461665"/>
          </a:xfrm>
          <a:prstGeom prst="rect">
            <a:avLst/>
          </a:prstGeom>
          <a:noFill/>
          <a:ln w="9525">
            <a:noFill/>
            <a:miter lim="800000"/>
            <a:headEnd/>
            <a:tailEnd/>
          </a:ln>
        </p:spPr>
        <p:txBody>
          <a:bodyPr wrap="square">
            <a:spAutoFit/>
          </a:bodyPr>
          <a:lstStyle/>
          <a:p>
            <a:pPr algn="ctr"/>
            <a:r>
              <a:rPr lang="es-ES" sz="2400" b="1" dirty="0" smtClean="0">
                <a:solidFill>
                  <a:schemeClr val="bg1"/>
                </a:solidFill>
                <a:cs typeface="Arial" pitchFamily="34" charset="0"/>
              </a:rPr>
              <a:t>CLASIFICADOR POR OBJETO DEL GASTO</a:t>
            </a:r>
            <a:endParaRPr lang="es-MX" sz="2400" dirty="0">
              <a:solidFill>
                <a:schemeClr val="bg1"/>
              </a:solidFill>
              <a:cs typeface="Arial" pitchFamily="34" charset="0"/>
            </a:endParaRPr>
          </a:p>
        </p:txBody>
      </p:sp>
      <p:sp>
        <p:nvSpPr>
          <p:cNvPr id="12" name="11 CuadroTexto"/>
          <p:cNvSpPr txBox="1"/>
          <p:nvPr/>
        </p:nvSpPr>
        <p:spPr>
          <a:xfrm>
            <a:off x="251520" y="1484784"/>
            <a:ext cx="8676456" cy="4093428"/>
          </a:xfrm>
          <a:prstGeom prst="rect">
            <a:avLst/>
          </a:prstGeom>
          <a:noFill/>
        </p:spPr>
        <p:txBody>
          <a:bodyPr wrap="square" rtlCol="0">
            <a:spAutoFit/>
          </a:bodyPr>
          <a:lstStyle/>
          <a:p>
            <a:pPr algn="just"/>
            <a:r>
              <a:rPr lang="es-MX" sz="2000" b="1" dirty="0" smtClean="0"/>
              <a:t>625 Construcción de vías de comunicación</a:t>
            </a:r>
          </a:p>
          <a:p>
            <a:pPr algn="just"/>
            <a:r>
              <a:rPr lang="es-MX" sz="2000" dirty="0" smtClean="0"/>
              <a:t>Asignaciones destinadas a la construcción de carreteras, autopistas, terracerías, puentes, pasos a desnivel y aeropistas. Incluye construcción nueva, ampliación, remodelación, mantenimiento o reparación integral de las construcciones y los gastos en estudios de pre inversión y preparación del proyecto.</a:t>
            </a:r>
          </a:p>
          <a:p>
            <a:pPr algn="just"/>
            <a:endParaRPr lang="es-MX" sz="2000" dirty="0" smtClean="0"/>
          </a:p>
          <a:p>
            <a:pPr algn="just"/>
            <a:r>
              <a:rPr lang="es-MX" sz="2000" b="1" dirty="0" smtClean="0"/>
              <a:t>626 Otras construcciones de ingeniería civil u obra pesada</a:t>
            </a:r>
          </a:p>
          <a:p>
            <a:pPr algn="just"/>
            <a:r>
              <a:rPr lang="es-MX" sz="2000" dirty="0" smtClean="0"/>
              <a:t>Asignaciones destinadas a la construcción de presas y represas, obras marítimas, fluviales y subacuáticas, obras para el transporte eléctrico y ferroviario y otras construcciones de ingeniería civil u obra pesada no clasificada en otra parte. Incluye los gastos en estudios de pre inversión y preparación del proyecto.</a:t>
            </a:r>
            <a:endParaRPr lang="es-MX" sz="2000"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Rectángulo redondeado"/>
          <p:cNvSpPr/>
          <p:nvPr/>
        </p:nvSpPr>
        <p:spPr>
          <a:xfrm>
            <a:off x="2643142" y="0"/>
            <a:ext cx="6500858" cy="836712"/>
          </a:xfrm>
          <a:prstGeom prst="roundRect">
            <a:avLst/>
          </a:prstGeom>
          <a:ln>
            <a:noFill/>
          </a:ln>
          <a:effectLst>
            <a:reflection blurRad="6350" stA="52000" endA="300" endPos="35000" dir="5400000" sy="-100000" algn="bl" rotWithShape="0"/>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sz="2200" dirty="0">
              <a:latin typeface="Arial" pitchFamily="34" charset="0"/>
              <a:cs typeface="Arial" pitchFamily="34" charset="0"/>
            </a:endParaRPr>
          </a:p>
        </p:txBody>
      </p:sp>
      <p:sp>
        <p:nvSpPr>
          <p:cNvPr id="11" name="7 CuadroTexto"/>
          <p:cNvSpPr txBox="1">
            <a:spLocks noChangeArrowheads="1"/>
          </p:cNvSpPr>
          <p:nvPr/>
        </p:nvSpPr>
        <p:spPr bwMode="auto">
          <a:xfrm>
            <a:off x="2714612" y="181253"/>
            <a:ext cx="6429420" cy="461665"/>
          </a:xfrm>
          <a:prstGeom prst="rect">
            <a:avLst/>
          </a:prstGeom>
          <a:noFill/>
          <a:ln w="9525">
            <a:noFill/>
            <a:miter lim="800000"/>
            <a:headEnd/>
            <a:tailEnd/>
          </a:ln>
        </p:spPr>
        <p:txBody>
          <a:bodyPr wrap="square">
            <a:spAutoFit/>
          </a:bodyPr>
          <a:lstStyle/>
          <a:p>
            <a:pPr algn="ctr"/>
            <a:r>
              <a:rPr lang="es-ES" sz="2400" b="1" dirty="0" smtClean="0">
                <a:solidFill>
                  <a:schemeClr val="bg1"/>
                </a:solidFill>
                <a:cs typeface="Arial" pitchFamily="34" charset="0"/>
              </a:rPr>
              <a:t>CLASIFICADOR POR OBJETO DEL GASTO</a:t>
            </a:r>
            <a:endParaRPr lang="es-MX" sz="2400" dirty="0">
              <a:solidFill>
                <a:schemeClr val="bg1"/>
              </a:solidFill>
              <a:cs typeface="Arial" pitchFamily="34" charset="0"/>
            </a:endParaRPr>
          </a:p>
        </p:txBody>
      </p:sp>
      <p:sp>
        <p:nvSpPr>
          <p:cNvPr id="12" name="11 CuadroTexto"/>
          <p:cNvSpPr txBox="1"/>
          <p:nvPr/>
        </p:nvSpPr>
        <p:spPr>
          <a:xfrm>
            <a:off x="251520" y="1340768"/>
            <a:ext cx="8676456" cy="4708981"/>
          </a:xfrm>
          <a:prstGeom prst="rect">
            <a:avLst/>
          </a:prstGeom>
          <a:noFill/>
        </p:spPr>
        <p:txBody>
          <a:bodyPr wrap="square" rtlCol="0">
            <a:spAutoFit/>
          </a:bodyPr>
          <a:lstStyle/>
          <a:p>
            <a:pPr algn="just"/>
            <a:r>
              <a:rPr lang="es-MX" sz="2000" b="1" dirty="0" smtClean="0"/>
              <a:t>627 Instalaciones y equipamiento en construcciones</a:t>
            </a:r>
          </a:p>
          <a:p>
            <a:pPr algn="just"/>
            <a:r>
              <a:rPr lang="es-MX" sz="2000" dirty="0" smtClean="0"/>
              <a:t>Asignaciones destinadas a la realización de instalaciones eléctricas, hidro-sanitarias, de gas, aire acondicionado, calefacción, instalaciones electromecánicas y otras instalaciones de construcciones. Incluye los gastos en estudios de pre-inversión y preparación del proyecto.</a:t>
            </a:r>
          </a:p>
          <a:p>
            <a:pPr algn="just"/>
            <a:endParaRPr lang="es-MX" sz="2000" dirty="0" smtClean="0"/>
          </a:p>
          <a:p>
            <a:pPr algn="just"/>
            <a:r>
              <a:rPr lang="es-MX" sz="2000" b="1" dirty="0" smtClean="0"/>
              <a:t>629 Trabajos de acabados en edificaciones y otros trabajos especializados</a:t>
            </a:r>
          </a:p>
          <a:p>
            <a:pPr algn="just"/>
            <a:r>
              <a:rPr lang="es-MX" sz="2000" dirty="0" smtClean="0"/>
              <a:t>Asignaciones destinadas a la preparación de terrenos para la construcción, excavación, demolición de edificios y estructuras; alquiler de maquinaria y equipo para la construcción con operador, colocación de muros falsos, trabajos de enyesado, pintura y otros cubrimientos de paredes, colocación de pisos y azulejos, instalación de productos de carpintería, cancelería de aluminio e impermeabilización. Incluye los gastos en estudios de pre inversión y preparación del proyecto</a:t>
            </a:r>
            <a:endParaRPr lang="es-MX" sz="2000"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Rectángulo redondeado"/>
          <p:cNvSpPr/>
          <p:nvPr/>
        </p:nvSpPr>
        <p:spPr>
          <a:xfrm>
            <a:off x="2643142" y="0"/>
            <a:ext cx="6500858" cy="836712"/>
          </a:xfrm>
          <a:prstGeom prst="roundRect">
            <a:avLst/>
          </a:prstGeom>
          <a:ln>
            <a:noFill/>
          </a:ln>
          <a:effectLst>
            <a:reflection blurRad="6350" stA="52000" endA="300" endPos="35000" dir="5400000" sy="-100000" algn="bl" rotWithShape="0"/>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sz="2200" dirty="0">
              <a:latin typeface="Arial" pitchFamily="34" charset="0"/>
              <a:cs typeface="Arial" pitchFamily="34" charset="0"/>
            </a:endParaRPr>
          </a:p>
        </p:txBody>
      </p:sp>
      <p:sp>
        <p:nvSpPr>
          <p:cNvPr id="11" name="7 CuadroTexto"/>
          <p:cNvSpPr txBox="1">
            <a:spLocks noChangeArrowheads="1"/>
          </p:cNvSpPr>
          <p:nvPr/>
        </p:nvSpPr>
        <p:spPr bwMode="auto">
          <a:xfrm>
            <a:off x="2714612" y="181253"/>
            <a:ext cx="6429420" cy="461665"/>
          </a:xfrm>
          <a:prstGeom prst="rect">
            <a:avLst/>
          </a:prstGeom>
          <a:noFill/>
          <a:ln w="9525">
            <a:noFill/>
            <a:miter lim="800000"/>
            <a:headEnd/>
            <a:tailEnd/>
          </a:ln>
        </p:spPr>
        <p:txBody>
          <a:bodyPr wrap="square">
            <a:spAutoFit/>
          </a:bodyPr>
          <a:lstStyle/>
          <a:p>
            <a:pPr algn="ctr"/>
            <a:r>
              <a:rPr lang="es-ES" sz="2400" b="1" dirty="0" smtClean="0">
                <a:solidFill>
                  <a:schemeClr val="bg1"/>
                </a:solidFill>
                <a:cs typeface="Arial" pitchFamily="34" charset="0"/>
              </a:rPr>
              <a:t>CLASIFICADOR POR OBJETO DEL GASTO</a:t>
            </a:r>
            <a:endParaRPr lang="es-MX" sz="2400" dirty="0">
              <a:solidFill>
                <a:schemeClr val="bg1"/>
              </a:solidFill>
              <a:cs typeface="Arial" pitchFamily="34" charset="0"/>
            </a:endParaRPr>
          </a:p>
        </p:txBody>
      </p:sp>
      <p:sp>
        <p:nvSpPr>
          <p:cNvPr id="12" name="11 CuadroTexto"/>
          <p:cNvSpPr txBox="1"/>
          <p:nvPr/>
        </p:nvSpPr>
        <p:spPr>
          <a:xfrm>
            <a:off x="251520" y="1484784"/>
            <a:ext cx="8676456" cy="4401205"/>
          </a:xfrm>
          <a:prstGeom prst="rect">
            <a:avLst/>
          </a:prstGeom>
          <a:noFill/>
        </p:spPr>
        <p:txBody>
          <a:bodyPr wrap="square" rtlCol="0">
            <a:spAutoFit/>
          </a:bodyPr>
          <a:lstStyle/>
          <a:p>
            <a:pPr algn="just"/>
            <a:r>
              <a:rPr lang="es-MX" sz="2000" b="1" dirty="0" smtClean="0"/>
              <a:t>6300 PROYECTOS PRODUCTIVOS Y ACCIONES DE FOMENTO</a:t>
            </a:r>
            <a:endParaRPr lang="es-MX" sz="2000" dirty="0" smtClean="0"/>
          </a:p>
          <a:p>
            <a:pPr algn="just"/>
            <a:r>
              <a:rPr lang="es-MX" sz="2000" dirty="0" smtClean="0"/>
              <a:t>Erogaciones realizadas por los entes públicos con la finalidad de ejecutar proyectos de desarrollo productivo, económico y social y otros. Incluye el costo de la preparación de proyectos.</a:t>
            </a:r>
          </a:p>
          <a:p>
            <a:pPr algn="just"/>
            <a:endParaRPr lang="es-MX" sz="2000" dirty="0" smtClean="0"/>
          </a:p>
          <a:p>
            <a:pPr algn="just"/>
            <a:r>
              <a:rPr lang="es-MX" sz="2000" b="1" dirty="0" smtClean="0"/>
              <a:t>631 Estudios, formulación y evaluación de proyectos productivos no incluidos en conceptos anteriores de este capítulo</a:t>
            </a:r>
          </a:p>
          <a:p>
            <a:pPr algn="just"/>
            <a:r>
              <a:rPr lang="es-MX" sz="2000" dirty="0" smtClean="0"/>
              <a:t>Asignaciones destinadas a los estudios, formulación y evaluación de proyectos productivos no incluidos en conceptos anteriores de este capítulo (PPS), denominados, esquemas de inversión donde participan los sectores público y privado, desde las concesiones que se otorgan a particulares, hasta los proyectos de infraestructura productiva de largo plazo, en los sectores de energía eléctrica, de carretera y de agua potable, entre otros.</a:t>
            </a:r>
            <a:endParaRPr lang="es-MX" sz="2000"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Rectángulo redondeado"/>
          <p:cNvSpPr/>
          <p:nvPr/>
        </p:nvSpPr>
        <p:spPr>
          <a:xfrm>
            <a:off x="2643142" y="0"/>
            <a:ext cx="6500858" cy="836712"/>
          </a:xfrm>
          <a:prstGeom prst="roundRect">
            <a:avLst/>
          </a:prstGeom>
          <a:ln>
            <a:noFill/>
          </a:ln>
          <a:effectLst>
            <a:reflection blurRad="6350" stA="52000" endA="300" endPos="35000" dir="5400000" sy="-100000" algn="bl" rotWithShape="0"/>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sz="2200" dirty="0">
              <a:latin typeface="Arial" pitchFamily="34" charset="0"/>
              <a:cs typeface="Arial" pitchFamily="34" charset="0"/>
            </a:endParaRPr>
          </a:p>
        </p:txBody>
      </p:sp>
      <p:sp>
        <p:nvSpPr>
          <p:cNvPr id="11" name="7 CuadroTexto"/>
          <p:cNvSpPr txBox="1">
            <a:spLocks noChangeArrowheads="1"/>
          </p:cNvSpPr>
          <p:nvPr/>
        </p:nvSpPr>
        <p:spPr bwMode="auto">
          <a:xfrm>
            <a:off x="2714612" y="181253"/>
            <a:ext cx="6429420" cy="461665"/>
          </a:xfrm>
          <a:prstGeom prst="rect">
            <a:avLst/>
          </a:prstGeom>
          <a:noFill/>
          <a:ln w="9525">
            <a:noFill/>
            <a:miter lim="800000"/>
            <a:headEnd/>
            <a:tailEnd/>
          </a:ln>
        </p:spPr>
        <p:txBody>
          <a:bodyPr wrap="square">
            <a:spAutoFit/>
          </a:bodyPr>
          <a:lstStyle/>
          <a:p>
            <a:pPr algn="ctr"/>
            <a:r>
              <a:rPr lang="es-ES" sz="2400" b="1" dirty="0" smtClean="0">
                <a:solidFill>
                  <a:schemeClr val="bg1"/>
                </a:solidFill>
                <a:cs typeface="Arial" pitchFamily="34" charset="0"/>
              </a:rPr>
              <a:t>CLASIFICADOR POR OBJETO DEL GASTO</a:t>
            </a:r>
            <a:endParaRPr lang="es-MX" sz="2400" dirty="0">
              <a:solidFill>
                <a:schemeClr val="bg1"/>
              </a:solidFill>
              <a:cs typeface="Arial" pitchFamily="34" charset="0"/>
            </a:endParaRPr>
          </a:p>
        </p:txBody>
      </p:sp>
      <p:sp>
        <p:nvSpPr>
          <p:cNvPr id="12" name="11 CuadroTexto"/>
          <p:cNvSpPr txBox="1"/>
          <p:nvPr/>
        </p:nvSpPr>
        <p:spPr>
          <a:xfrm>
            <a:off x="251520" y="1882567"/>
            <a:ext cx="8676456" cy="2554545"/>
          </a:xfrm>
          <a:prstGeom prst="rect">
            <a:avLst/>
          </a:prstGeom>
          <a:noFill/>
        </p:spPr>
        <p:txBody>
          <a:bodyPr wrap="square" rtlCol="0">
            <a:spAutoFit/>
          </a:bodyPr>
          <a:lstStyle/>
          <a:p>
            <a:pPr algn="just"/>
            <a:r>
              <a:rPr lang="es-MX" sz="2000" b="1" dirty="0" smtClean="0"/>
              <a:t>632 Ejecución de proyectos productivos no incluidos en conceptos anteriores de este capítulo</a:t>
            </a:r>
          </a:p>
          <a:p>
            <a:pPr algn="just"/>
            <a:r>
              <a:rPr lang="es-MX" sz="2000" dirty="0" smtClean="0"/>
              <a:t>Asignaciones destinadas a la Ejecución de Proyectos Productivos no incluidos en conceptos anteriores de este capítulo PPS, denominados, esquemas de inversión donde participan los sectores público y privado, desde las concesiones que se otorgan a particulares hasta los proyectos de infraestructura productiva de largo plazo, en los sectores de energía eléctrica, de carretera y de agua potable, entre otros.</a:t>
            </a:r>
            <a:endParaRPr lang="es-MX" sz="2000"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redondeado"/>
          <p:cNvSpPr/>
          <p:nvPr/>
        </p:nvSpPr>
        <p:spPr>
          <a:xfrm>
            <a:off x="2643174" y="71984"/>
            <a:ext cx="6500858" cy="692720"/>
          </a:xfrm>
          <a:prstGeom prst="roundRect">
            <a:avLst/>
          </a:prstGeom>
          <a:ln>
            <a:noFill/>
          </a:ln>
          <a:effectLst>
            <a:reflection blurRad="6350" stA="52000" endA="300" endPos="35000" dir="5400000" sy="-100000" algn="bl" rotWithShape="0"/>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dirty="0"/>
          </a:p>
        </p:txBody>
      </p:sp>
      <p:sp>
        <p:nvSpPr>
          <p:cNvPr id="14340" name="7 CuadroTexto"/>
          <p:cNvSpPr txBox="1">
            <a:spLocks noChangeArrowheads="1"/>
          </p:cNvSpPr>
          <p:nvPr/>
        </p:nvSpPr>
        <p:spPr bwMode="auto">
          <a:xfrm>
            <a:off x="2714612" y="159023"/>
            <a:ext cx="6429420" cy="461665"/>
          </a:xfrm>
          <a:prstGeom prst="rect">
            <a:avLst/>
          </a:prstGeom>
          <a:noFill/>
          <a:ln w="9525">
            <a:noFill/>
            <a:miter lim="800000"/>
            <a:headEnd/>
            <a:tailEnd/>
          </a:ln>
        </p:spPr>
        <p:txBody>
          <a:bodyPr wrap="square">
            <a:spAutoFit/>
          </a:bodyPr>
          <a:lstStyle/>
          <a:p>
            <a:pPr algn="ctr"/>
            <a:r>
              <a:rPr lang="es-ES" sz="2400" b="1" dirty="0" smtClean="0">
                <a:solidFill>
                  <a:schemeClr val="bg1"/>
                </a:solidFill>
                <a:cs typeface="Arial" pitchFamily="34" charset="0"/>
              </a:rPr>
              <a:t> CLASIFICADOR POR TIPO DE GASTO</a:t>
            </a:r>
            <a:endParaRPr lang="es-MX" sz="2400" dirty="0">
              <a:solidFill>
                <a:schemeClr val="bg1"/>
              </a:solidFill>
              <a:cs typeface="Arial" pitchFamily="34" charset="0"/>
            </a:endParaRPr>
          </a:p>
        </p:txBody>
      </p:sp>
      <p:sp>
        <p:nvSpPr>
          <p:cNvPr id="10" name="9 CuadroTexto"/>
          <p:cNvSpPr txBox="1"/>
          <p:nvPr/>
        </p:nvSpPr>
        <p:spPr>
          <a:xfrm>
            <a:off x="467544" y="1784137"/>
            <a:ext cx="8460432" cy="2292935"/>
          </a:xfrm>
          <a:prstGeom prst="rect">
            <a:avLst/>
          </a:prstGeom>
          <a:noFill/>
        </p:spPr>
        <p:txBody>
          <a:bodyPr wrap="square" rtlCol="0">
            <a:spAutoFit/>
          </a:bodyPr>
          <a:lstStyle/>
          <a:p>
            <a:pPr algn="just"/>
            <a:r>
              <a:rPr lang="es-MX" sz="2400" b="1" dirty="0" smtClean="0"/>
              <a:t>2. Gasto de Capital</a:t>
            </a:r>
            <a:endParaRPr lang="es-MX" sz="2400" dirty="0" smtClean="0"/>
          </a:p>
          <a:p>
            <a:pPr algn="just"/>
            <a:r>
              <a:rPr lang="es-MX" sz="2400" dirty="0" smtClean="0"/>
              <a:t>Son los gastos destinados a la inversión de capital y las transferencias a los otros componentes institucionales del sistema económico que se efectúan para financiar gastos de éstos con tal propósito.</a:t>
            </a:r>
          </a:p>
          <a:p>
            <a:pPr algn="just"/>
            <a:r>
              <a:rPr lang="es-MX" sz="2300" dirty="0" smtClean="0">
                <a:cs typeface="Arial" pitchFamily="34" charset="0"/>
              </a:rPr>
              <a:t>.</a:t>
            </a:r>
            <a:endParaRPr lang="es-MX" sz="2300" dirty="0">
              <a:cs typeface="Arial" pitchFamily="34" charset="0"/>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redondeado"/>
          <p:cNvSpPr/>
          <p:nvPr/>
        </p:nvSpPr>
        <p:spPr>
          <a:xfrm>
            <a:off x="2643142" y="0"/>
            <a:ext cx="6500858" cy="764704"/>
          </a:xfrm>
          <a:prstGeom prst="roundRect">
            <a:avLst/>
          </a:prstGeom>
          <a:ln>
            <a:noFill/>
          </a:ln>
          <a:effectLst>
            <a:reflection blurRad="6350" stA="52000" endA="300" endPos="35000" dir="5400000" sy="-100000" algn="bl" rotWithShape="0"/>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dirty="0"/>
          </a:p>
        </p:txBody>
      </p:sp>
      <p:sp>
        <p:nvSpPr>
          <p:cNvPr id="14340" name="7 CuadroTexto"/>
          <p:cNvSpPr txBox="1">
            <a:spLocks noChangeArrowheads="1"/>
          </p:cNvSpPr>
          <p:nvPr/>
        </p:nvSpPr>
        <p:spPr bwMode="auto">
          <a:xfrm>
            <a:off x="2714612" y="188640"/>
            <a:ext cx="6429420" cy="461665"/>
          </a:xfrm>
          <a:prstGeom prst="rect">
            <a:avLst/>
          </a:prstGeom>
          <a:noFill/>
          <a:ln w="9525">
            <a:noFill/>
            <a:miter lim="800000"/>
            <a:headEnd/>
            <a:tailEnd/>
          </a:ln>
        </p:spPr>
        <p:txBody>
          <a:bodyPr wrap="square">
            <a:spAutoFit/>
          </a:bodyPr>
          <a:lstStyle/>
          <a:p>
            <a:pPr algn="ctr"/>
            <a:r>
              <a:rPr lang="es-ES" sz="2400" b="1" dirty="0" smtClean="0">
                <a:solidFill>
                  <a:schemeClr val="bg1"/>
                </a:solidFill>
                <a:cs typeface="Arial" pitchFamily="34" charset="0"/>
              </a:rPr>
              <a:t> CLASIFICADOR POR TIPO DE GASTO</a:t>
            </a:r>
            <a:endParaRPr lang="es-MX" sz="2400" dirty="0">
              <a:solidFill>
                <a:schemeClr val="bg1"/>
              </a:solidFill>
              <a:cs typeface="Arial" pitchFamily="34" charset="0"/>
            </a:endParaRPr>
          </a:p>
        </p:txBody>
      </p:sp>
      <p:sp>
        <p:nvSpPr>
          <p:cNvPr id="10" name="9 CuadroTexto"/>
          <p:cNvSpPr txBox="1"/>
          <p:nvPr/>
        </p:nvSpPr>
        <p:spPr>
          <a:xfrm>
            <a:off x="785786" y="988954"/>
            <a:ext cx="7460332" cy="1154162"/>
          </a:xfrm>
          <a:prstGeom prst="rect">
            <a:avLst/>
          </a:prstGeom>
          <a:noFill/>
        </p:spPr>
        <p:txBody>
          <a:bodyPr wrap="square" rtlCol="0">
            <a:spAutoFit/>
          </a:bodyPr>
          <a:lstStyle/>
          <a:p>
            <a:pPr algn="just"/>
            <a:r>
              <a:rPr lang="es-MX" sz="2300" dirty="0" smtClean="0">
                <a:cs typeface="Arial" pitchFamily="34" charset="0"/>
              </a:rPr>
              <a:t>Relaciona las transacciones públicas que generan gastos con los grandes agregados de la clasificación económica presentándolos en:</a:t>
            </a:r>
            <a:endParaRPr lang="es-MX" sz="2300" dirty="0">
              <a:cs typeface="Arial" pitchFamily="34" charset="0"/>
            </a:endParaRPr>
          </a:p>
        </p:txBody>
      </p:sp>
      <p:graphicFrame>
        <p:nvGraphicFramePr>
          <p:cNvPr id="19" name="18 Diagrama"/>
          <p:cNvGraphicFramePr/>
          <p:nvPr/>
        </p:nvGraphicFramePr>
        <p:xfrm>
          <a:off x="1500166" y="2084401"/>
          <a:ext cx="4786346" cy="46434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8 Pentágono"/>
          <p:cNvSpPr/>
          <p:nvPr/>
        </p:nvSpPr>
        <p:spPr>
          <a:xfrm>
            <a:off x="6710965" y="2367291"/>
            <a:ext cx="861431" cy="788680"/>
          </a:xfrm>
          <a:prstGeom prst="homePlat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sz="2000" dirty="0">
              <a:solidFill>
                <a:srgbClr val="FFFFD9"/>
              </a:solidFill>
            </a:endParaRPr>
          </a:p>
        </p:txBody>
      </p:sp>
      <p:sp>
        <p:nvSpPr>
          <p:cNvPr id="12" name="11 Elipse"/>
          <p:cNvSpPr/>
          <p:nvPr/>
        </p:nvSpPr>
        <p:spPr>
          <a:xfrm>
            <a:off x="4857752" y="2295322"/>
            <a:ext cx="2370143" cy="930794"/>
          </a:xfrm>
          <a:prstGeom prst="ellipse">
            <a:avLst/>
          </a:prstGeom>
          <a:solidFill>
            <a:schemeClr val="accent6">
              <a:lumMod val="75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ES" sz="2000" b="1" dirty="0" smtClean="0">
                <a:solidFill>
                  <a:srgbClr val="FFFFD9"/>
                </a:solidFill>
              </a:rPr>
              <a:t>Corriente</a:t>
            </a:r>
            <a:endParaRPr lang="es-ES_tradnl" sz="2000" dirty="0">
              <a:solidFill>
                <a:srgbClr val="FFFFD9"/>
              </a:solidFill>
            </a:endParaRPr>
          </a:p>
        </p:txBody>
      </p:sp>
      <p:sp>
        <p:nvSpPr>
          <p:cNvPr id="14" name="13 Pentágono"/>
          <p:cNvSpPr/>
          <p:nvPr/>
        </p:nvSpPr>
        <p:spPr>
          <a:xfrm>
            <a:off x="6929454" y="4438830"/>
            <a:ext cx="916419" cy="860281"/>
          </a:xfrm>
          <a:prstGeom prst="homePlat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sz="2000" dirty="0">
              <a:solidFill>
                <a:srgbClr val="FFFFD9"/>
              </a:solidFill>
            </a:endParaRPr>
          </a:p>
        </p:txBody>
      </p:sp>
      <p:sp>
        <p:nvSpPr>
          <p:cNvPr id="15" name="14 Elipse"/>
          <p:cNvSpPr/>
          <p:nvPr/>
        </p:nvSpPr>
        <p:spPr>
          <a:xfrm>
            <a:off x="4788024" y="4231348"/>
            <a:ext cx="2643206" cy="1285884"/>
          </a:xfrm>
          <a:prstGeom prst="ellipse">
            <a:avLst/>
          </a:prstGeom>
          <a:solidFill>
            <a:schemeClr val="accent6">
              <a:lumMod val="75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ES" b="1" dirty="0" smtClean="0">
                <a:solidFill>
                  <a:srgbClr val="FFFFD9"/>
                </a:solidFill>
              </a:rPr>
              <a:t>Amortización Deuda y Disminución Pasivos</a:t>
            </a:r>
            <a:endParaRPr lang="es-ES_tradnl" dirty="0">
              <a:solidFill>
                <a:srgbClr val="FFFFD9"/>
              </a:solidFill>
            </a:endParaRPr>
          </a:p>
        </p:txBody>
      </p:sp>
      <p:sp>
        <p:nvSpPr>
          <p:cNvPr id="16" name="15 Pentágono"/>
          <p:cNvSpPr/>
          <p:nvPr/>
        </p:nvSpPr>
        <p:spPr>
          <a:xfrm>
            <a:off x="6643703" y="3352600"/>
            <a:ext cx="1000132" cy="788680"/>
          </a:xfrm>
          <a:prstGeom prst="homePlat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sz="2000" dirty="0">
              <a:solidFill>
                <a:srgbClr val="FFFFD9"/>
              </a:solidFill>
            </a:endParaRPr>
          </a:p>
        </p:txBody>
      </p:sp>
      <p:sp>
        <p:nvSpPr>
          <p:cNvPr id="17" name="16 Elipse"/>
          <p:cNvSpPr/>
          <p:nvPr/>
        </p:nvSpPr>
        <p:spPr>
          <a:xfrm>
            <a:off x="4857752" y="3284024"/>
            <a:ext cx="2370143" cy="930794"/>
          </a:xfrm>
          <a:prstGeom prst="ellipse">
            <a:avLst/>
          </a:prstGeom>
          <a:solidFill>
            <a:schemeClr val="accent6">
              <a:lumMod val="75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ES" sz="2000" b="1" dirty="0" smtClean="0">
                <a:solidFill>
                  <a:srgbClr val="FFFFD9"/>
                </a:solidFill>
              </a:rPr>
              <a:t>De Capital</a:t>
            </a:r>
            <a:endParaRPr lang="es-ES_tradnl" sz="2000" dirty="0">
              <a:solidFill>
                <a:srgbClr val="FFFFD9"/>
              </a:solidFill>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 Grupo"/>
          <p:cNvGrpSpPr/>
          <p:nvPr/>
        </p:nvGrpSpPr>
        <p:grpSpPr>
          <a:xfrm>
            <a:off x="-108520" y="-601663"/>
            <a:ext cx="4225858" cy="7559055"/>
            <a:chOff x="-85906" y="-601663"/>
            <a:chExt cx="4225858" cy="7559055"/>
          </a:xfrm>
        </p:grpSpPr>
        <p:pic>
          <p:nvPicPr>
            <p:cNvPr id="3" name="Picture 6"/>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5906" y="340637"/>
              <a:ext cx="1705578" cy="6616755"/>
            </a:xfrm>
            <a:prstGeom prst="rect">
              <a:avLst/>
            </a:prstGeom>
            <a:ln>
              <a:noFill/>
            </a:ln>
            <a:effectLst>
              <a:softEdge rad="112500"/>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5" name="AutoShape 8" descr="data:image/jpeg;base64,/9j/4AAQSkZJRgABAQAAAQABAAD/2wCEAAkGBhQREBUUERQVFRUWGBgaGBQXFxsaFxgXGBgXFxcZHBUaHCYgGxojHBcXHy8gIycpLC0tHB4xNTAqNSYrLCkBCQoKDgwOGg8PGjMkHyQsLTQsLCwsKiovKiwsLDIsKSwqLCwsLCwtKiwpKSwsLCwsLCwsLCwqNCwsLy0sLCwsLP/AABEIAIQBfgMBIgACEQEDEQH/xAAcAAEAAgIDAQAAAAAAAAAAAAAABQYEBwIDCAH/xABGEAACAQMCBAMFAgsFCAIDAAABAgMABBESIQUGMUETIlEHYXGBkRQyIzNSVHKCkpOhsdEVFkJishckQ0RTweHwotJjc9P/xAAbAQEAAgMBAQAAAAAAAAAAAAAAAgMBBAYFB//EADIRAAIBAgQEBAQGAwEAAAAAAAABAgMRBBIhMRNBUfAiYXHRBYGhwRQyQlKRsSPh8Qb/2gAMAwEAAhEDEQA/AN40pSgFKUoBVM5i5yOsxW5xjZpO+e4X4ev09an+Z78w2krrswXAPoWIUH5ZzWq7Y14/xPFSppU4Oze57Hw3CRqJ1Jq6WxLLIznLsWPqSSf41McNuZI/uMR7s5H06VC25qWtHricRWqQnmi2n1PTrRTVrFz4ffeIu4ww6j/uPdWXVb4feYdfecfXarJXafBcfLGUL1PzRdn59Gc5iKfDlpsKUpXtGuKUpQClKUApSlAKUpQClKUApSlAKUpQClKUApSlAKUpQClKUApSlAKUpQClKUApSlAKUpQClKUApSlAKUpQClKUBD832hlsplUZIXUB+gQ38ga1VbyVu2ta808nPC7SQKWiJyVXdoz3GO6/Dp/GvG+J4aU7VI8tz3fhWJjFOjN2vqiOt5az4p8VBQz1n2hZ2CoCzHsBk1y9WhxND16kLblg4S5eaNR+UD8huf5VeqhOW+BGBdUmPEYdB0UemfX1NTddT8IwTwtF5t5O5zGMqxqVPDshSlK9g0hSlKAUpSgFKUoBSlKAUpSgFKUoBSlKAUpSgFKUoBSlKAUpSgFKUoBSlKAUpSgFKUoBSlKAUpSgFKUoBSlVfmnm/wADMUODL3PUJn3d29319Kqq1oUY5psto0Z1pZILUmuKcbhtxmVwCei9WPwUfz6VX+b+bprbhzXMUJDEqF176FbpI6j5bZ7jPcVDcq8Ia6mM02XVDkk7l36hcnt3+g71r679pN+bhpDK2NRH2cgGLTkjwzHjf8kk7++nw91MU3UatFbLqbtXDQpPIndrf2RZvZvzjf3N1MHkadRA7aSF0rIMeHjSBjUcjHf5VVuD87cRN1Hi4md2lUGJmJVmLYZPDOwHUYAGPdip/wBofM09rdC3tP8AdIwiOVhVULs4ySSBuB93HuPWvt9zbOOFQ3SxolzLK8T3ixoJGVQTnVp2Zsac/wCVse72Ev1ZVqVJc7LUy+aefntOJTRz2lvJErLpDIFkKFR5hJvnJz1Hu7Vs3ly6jmto5oojCsihghUKwB6ZA9eo9xFal5P5qmmhuzcxrdtbwNNE8yK7IwOMaiM6T9718p+Xz2f84X81+Nc7SRYZ5g+NCxgblQB5TkgAD1rWqYeKTaSTW7IzjKSy9PM3dSofgvMyXBK40PvhSfvD3H19RUxWjSqwqxzQd0a9SnKm8slZilYd1xmCL8bNEn6cir/M1HS89WC9by3+Uqn+Rq5Rb2RGzZO0qtn2j8O/O4vqf6VyX2icPP8AzkP7WKzw5dDOWXQsVKj7PmG2m/FXEL+5ZFJ+gNSGai1bcjYUpSsAUrHu+IRwjMsiRj1dgo+pNQ8/P/D063kHycN/pzUlFvZGUm9iwVj396sMTyucLGrMx9ygk/yqC/2k8O/O4vqf6VTfajz/AG81mILSZZDKw8QrnZF82Dkd20j4ZqcKUpSSsTjTbdrFJufaRxB3ZhcyIGYkINOFBJIUeXoBtXX/ALQuIfncv/x/+tV6letw4dEb+SPQ2j7L+N317e/hbmVoYlLOp04Ynyopwvc5P6tbhqkeyPgP2fh6yMMPcHxD66MYjH7Pm/WNW+74hHEMyyJGPV2Cj6k15ddpzeU0arTloZFKr03tB4epwbuD5OG/05rjF7ROHscC7h+bY/iQKryS6EMsuhY6VhWfHLeb8VPFJ+hIrfyNZtRasRFfGbAyagOJ8+2NvK0U1wqyLjUuGOMjOCVUjOCNqqHtB9ptu9k8VlNrkl8jFQw0Rn75ywG5Hl29fdVkaUpNaE4wk3sV/jvthuzcyfZWRYQxEeYwxKjbVk/lEE/Aio//AGvcR/6sf7paplK9RUYJbG+qcehuD2ac33/ELphLIphiTU+I1GWbZF1Dp3P6vvraVa09mPFbGysVEl1AsspMkimRcrnZVO/UKBkepNXrhnMNvclhbzRylQCwRg2AdhnHSvNrLxOysjSqrxaLQkaV1XF0ka6pHVF9WIA+pqFuOfrBDhruD5OG/wBOapUW9kVpN7E/Sq2ntG4cTj7XD82x/EipS05htpdoriFz6LIhP0BrLhJboOLXIkKUzSomBSldcs6qMswUepIH86A7KVHtzFbDrcQD4yp/WucXG7dtlnhb4SKf5Gs2ZmzM2lcVcHoc/CuVYMELzXx37LBlfxj+VB7+7fADf44rWEMbSOAMs7t36lmPc/E1L87cS8a7YZ8sXkHx6sfrt8hWNw29FpFNeMuvwFUIp2DSyEImT6DJNc7XcsXiVSjte3uzp8NTWFw3Ea1evsj7z3zZPwsw2doQmIw7ylQxZmZhsGBAGVO+PQdqjBzGh4eeINaQG9FwIvH8PyliokEpT7usDb44Pur7wjmVOM3UdvxKCM5D+HLFqR0IUuVJ1HUpCn54qNPtCjVDbCzh+wat4Tq8UrnOsy6s+J/iz67Z712VOkoRVOMdv6PGabeq15+ZJ8q8yf2lK8fE4Y7rw4pJUfQFkXRgsmUxlTnp6+tRNp7RppHSKeKB7RmVTaCJQioSAAhG4Zc5Bz1qY43x+LgtyYeGwIGKIZJpizsQw1Ki+YYXBBPqT7q5wXNhDYpxRLMeOZdCwl2MKzDJLhSdlABYDsdhjGalpvl0e3fIxpvbR7Dm/m1uFXL2nDooYEQK0jaNRkZlDblj90KQPXr0qat40jtY9NvHbzXCJJcLGCB3KLj/AA9dWntnFQ/L3E4OM3LPf2yiSBBIJYiyq6IwxHIpJzudvXcbVO3cpd2ZurHP/vwrmf8A0GO/D0o0I/mlv6f7NrCUryu1t9WYO4IK5BByCOoI6Y99Yvtf5mlUQWocq+gST6CVyTsqnB6bMcfCp3gdqGmBfASMF3J6ALvv88fxrUPMfGTd3c05/wCI5Kg9kGyD5KBT/wA3RclKq9i7FtSml0+5Gaa+5pU1ydy8b69jg3CklpCOojXdt+xOyj3sK7FtJXZrN2VyNs7GSZtMUckh9ERmP0UGud/wuaAgTxSxE9BIjJn4agM16d4dwyK3jEcCLGi9FUYH/k+871UvbC0Y4W+vGovGI/XXqycfqB/lmtOOKzSSSNeNe8rWNBkVZOWefbuxYaJC8feGQkoR7id0PvH0NVylbkoqSszYaT0Z6c4dzNDNZrd6gkRTUS22jGQwPvBBHxFap5t9sU0zFLLMMXTxCB4r+8Z2Qfx946VULnjzmyhtFYhFZ5HHZnZvIPgoGfi3uFRFatPDRi22UwopO7Oy5uGkYtIzOx6s5LH6nevtravK2mNHdvyUUsfooJqf5A5WHELwROSI1UvJjYlQQAoPYkkb+ma9BcM4RDbIEgjSNR2UY+p6k+81KrXVPRLUzUqqGh53TkS/Iz9kmA65YBdv1iKgc16D9qXHfsvDpApxJN+CT1833yPgmr+FefKlRqSqK7M0puauxUpyzwQ3l3DAOjsNR9EG7n9kH54qLqxcJlNrYzXC7SXDfZ4m7hAA9w4P7CA9smrZtpaFknpoXbnb2seGTbcOwAnlafAIGNtMYOxx01Hb0HetWXd28rl5XaRz1ZyWP1NdVKjTpxgtCMIKK0JnljlO44hIUgUYXGuRjhEB6ZPqewG9X2P2ENp814A3oISRn4mTNRvJ/tPh4farCtq7Nks7h1Gtz1OCOmMAD0AqaPt3TtaSfvV/+ta9R12/CtPkVTdVvwo15zZyhNw6YJNpIYEpIvRgMZ67gjIyPeOtdnBOe7202inYrgjRJ51HvAboR12I9+a7OdeeZOJOhkVI0j1aEByfNjJLHGTsOwFRPC+DT3LabeJ5T/lUkD4t0Ue8kVsJXh/kLUrx8ZZ+D+zK5voFukngKyamJd31asnXq8nXOc71TZFwSAQwBI1DocHqM9j1rbfGtfB+BLbMw8ecsvlOy6/NJg/5V8ufUg1qKo0pOV3y5GKcnK75chUjwDgcl7cJBDjW+d2yFAUZJJAO39RUdW3/AGIcAwkt2w3c+HH+ipy5+bYH6tZqzyQbM1JZY3IP/Yle/wDVt/2n/wD511xcwngkUtrAY5bt3JlmGWjiAGEQZA1uNyewJPXpWz/aDzEbKwklQ4kbCRn0d9gfkMt8q85E53O5PUnqT3JPrVFFyrK89iqm3UXi2MjiXE5bhy88jyse7nP0HQD3ACsjgPAJr2YQ266mxkknCqvdmbsP/RUdV55F9oMPDYWT7M8kjtl5A6jIGyLgjoBn5k1szbjHwIuldLwonLb2EuV/CXahvRYiR9S4J+gqnc58gzcOZTIVkjckLKox5hvpKndTjfqQd96vR9u6fmkn7xf6VT+ePaPJxJVjMaxRK2oLq1MWwQCWwOgJ2ArXpuvm8W3yKYcW/i2IvgfON3ZsDBO4A/4bHVGfcUbYfLB99bx5b57hubA3cpEQjyJQTsrDGcdyDkEDqcgda8+WPD5J2CwxvIx7IpY/w6fE1kX5mgDWjnASTU8YOR4ukLuRsSo29Ac1OrRjU9SU6cZ+pcea/a/cTsUtMwRdn/4rD1z0T4Df31Qrm5eQ6pGZz6uxY/Uk111YeSuTX4lOUU6I0AMkmM6QegA7scHHwJ9xsUYUo32JpRgiurHkgAbnoANz8qmbXkm8kAKWcxB6Ex6R9WxW/wDl7k61sVxBEA3eRvNI3xc7/IYHuqbrUljP2ooliOiPNzcp8StwWEFygHUpnp7/AA2Jrdfs3vHl4XbvK7O5DAsxyx0uyjJPU4AG9WauuGBUGFAAJJwPVjkn5kk1RUr8RWaKZ1c6s0aUmmLszHqzMx+ZJ/71Y+FcRtfscltcxu4lJ1aQOnl04bUCCNIOexqsKO1ZMZ2rhqdedGeeO52VehGrDI9jKWOy4PF9tt0lmlZzFEJ2UAAjMhUIOy7ZPrjuajDa8Ma1PEjFMD42g2eseEZvv416c+Hg6sem2O1TPGOD299Nb8PaWSGeGLWp0honMiiSRSMghwADnPQGoP8Atnhotzw7E5i8XUb3y58X7viCL/p4GMddPbNd7hnOVKMp3zNK/p38zl52zPLff6Gda3lnx2ZjdI9rNHGW8SJwVeJNyGDLsy52Pp8MVh2/OVlPEnD3tWjtCwCSiTMyMTtMwK4JJOSPQnrjFZarZ8CnZX8S8mkj0sAFRI4n6jcnLMAPl6Z3zuUPZjaXJju4p5Ht9WoQMoDhkP3HcHfBG+BuO++atbgld3ty79yDcUrvbkTdrynFwyJoonZ2mYM7vjOlNlXYDbJJrGkrO43e+JO57A6R8Bt/PJrChiMjqg6sQB8+/wAq+V/Eq8sZjJS31svlp9T2MPDJTWb1Zh83cQ+ycKfBxJdt4a+ojH3z9Mj9YVqGrn7VeLiW+8FPxdqoiX9LYyH+S/q1TK+o/DcKsNhoU/I0M2ZuT59r6Ct0exTl7w7d7ph5pjpT/wDWh3P6zZ/ZFah4Vw1rieOGP70jBR7s9T8AMn5V6g4dYJBEkUYwkahVHuUYHzqzFztHL1NfESsrGRWkPbPzB412tup8kA83p4rgE/RdI/Watw8b4qtrbSzv92NC2PUgbL8ScD515hu7ppZHkkOXdmZj/mYkn+JqrCQvLN0K8PG7udNZXCuHNcTxwp96Rgo+fU/ADJ+VYtbJ9inAPEuJLlh5Yl0L+m43PyT/AF1vVJ5IuRtTlli2a3ZgTkdD0+Hb+FfKsHOXJ0vD52VlPglj4UuPKVJyAT2YDYg+m21V+pRkpK6Mppq6LByTza3DrnxQgdWXQ6dCVzkFW7EEfA7/ABF84l7dF0/7vbNq7GVgFH6qZJ+orUZNWTgfIk86GaVTBbIpd55BjyAZJRDu5wNu3vqmpTpt5plc4QbvIjePcxT3sviXD626AdFUeir2H8T3JqNrnKQWJUELk4BOSB2BPc461wq5JJWRalY5RRFmCqMsxAA9STgD6mthe1Hl42lrw+Nd0jSRGbsZW0Ox+LEOflWF7I+A/aOICRhlLcaz6azkRj65b9Wt1cwcBivbdoJhlW6EfeVh91lPYg1qVq2Wol0NepUyzR5eqS5btI5byCOY4jeVFc5xsT0z2zsM++pTmn2fXVix1IZIu0yAlcf5gN0Px295qsZzW0mprwsvTUloelV5EsAMfY7f5xKf4kVyHI9gP+Tt/wB0n9K8/wBvzbeRrpS6nVR0HiNgfDJrGvOP3Eu0txM+ezSsR9M4rT/DT/ca3Bl1N+3Z4TZn8ILKJh20x6/2QNX8KyuXebba8ZktNTLGPM4jKxgnouSBlj1wB0rRXLPJFzeyKscbpGT5pmQhFHc5ONR9AO/1r0HwLgcVnAsMC4RR82PdmPdiepqmtCMFa92V1Ixjpe7NH+1jjZuOIun+C3/BqPfszn4kkD9UVTa2L7UuRZkupLqFGkhl8z6QSY2wA2VG+k4zntk5xWuc1v0XFwWU26bWVWBO1eneUrNIrG2SPGkRJgjocqCT8ySfnXmOu6G6k2VHk9yqzfwUH+VRrUuIkrkalPOtzc3tvt2axiZc6UmBb3ZR1Un3ZOPmK0nW1/Z37PZpNcvEBIImRkWCRmy2sYLMpPlwOnfO+2Bmtc3ezG5s2ZolaeDqHQZdR6Og3yPyhsfd0qFGcYf47kacox8FyowIC6hjpUsoZvRSQCfkMmvRttyFw9UULaQMMDDFFYkepY5J+Nebs1J2PM93CumG5mRR0VZG0j4DOB8qnWpynbK7EqkHLZnoMcj2H5nb/uk/pWLeWnCrTeVLKIj8pYwfkMZrQd3zLcy/jbmZh6GVsfTOK7eB8rXN44WCF21EAyFSI197SYxgfM1R+Ha1lIq4LX5pG+eB852dxN4FmS5AJYpGVjQepYgDc7DGc15+40jLczh/vCWTVn11tmvRfKfKsXD7cRRbk7ySEeZ37k+g7AdhVJ9pvs1edzdWa6pCPwsQ2L4GA6dtWAAR3xtv1hQqQjNpbMjSnGMmuRp2tr+wziUa/aIWYCR2R1BO7qFIIHrg7499arnhaNirqUYdVYFWHxU7iuIPp9f/ADW7UhxI5TanHPGx6xqM4nzNa234+eKP3M41fs9T9K80ycVmYYaaUj0MrkfQtTh/C5Z2xBE8jH8hC31IGB8zWosIluzW/D9Wbvl9rls8ixWkc1zI5woRQqk/pOQcd84wBvV4iJKjUADgZAOQD3GcDPxxVM9nPIC2EfiTAG5ceY9RGp38NT/M9z7gKutatTInaBRPLe0TTnH7LwbuVO2skfot5h/A1iw7kD3j+NXf2jcFLKtwg3QaX/Rz5W+RJ+vuqiBq43GUXSqtcjscJWVegpc9n6oneOw2/DuLNe3kpcyZMNvEmWC+GIi7kkAADUAPU+6queSLVojeC8AsdeCpjb7QDn8Tp6a98Z9N8Yq28+ciS8T8G7tWQsYlVkdtIxuwKtg7gswIPoKr44RaixPDmvYhdmcSdH8ASgCPwjLpx02z+V27V3lKacFKL6fwcutOevM7eJcJt+OXLS2U3gyKi+JFcIRlEGkSKykjAGAR7h0zvYuQeZLSGFrK1eSV40llaYppjdh94rvnGSAMjoOtV3l/l6LhMrtxS4jjaWJ40ij1SPpfZnbSuw2wPn6V95V5WNhJ9qluLc2TxvGLgOfOJBhcJpzqyBkZ2w3pUayzU5Ri+Xh9fuPC9G9ORMa67rO/aFw641DOMjI329a4y8MlXojMD0dBqRh2IZdiDXKHgdw52iYe9hpH/wAsV82hhqkJ+GLuvI6BypuOrVvUw50gZizWloWYkkmLcknJJOrrms3l7gttcT6GsrTSASxEWDjoN8+pH8a6Geyhn8G7vESQEBkQMdJPZpdOlT8a2Lw7hUUC4iUDPU9Sfix3NdJhaWPzKVWbS6NvU8zE1sPGLjBavmYnD+UbOCQSQ20UbjOHVACMjB3+G1S9YvFJikErLsyo5B94UkbVBcL5vjSytJLuQ+JPGCMIxLsFBYBUU7nIwO/QV7eWUlfc8izlqT3EeGRXEZjnRZEJBKsMgkHI2+NRP9wOH/mcH7sV3Qc32zQyS+IVWIhZA6MroxxgGMjVk5GMDftXXHzlbskpUyBol1NG0MiyaTsGEZXUy57gHFSSqLa5lKS2OP8AcDh/5nB+7FSnDOEw2yaII0iTJOlBgZPU4HfYVXuD81/aILOV5DG0jEPGIXxIwiZ2RSwyFH3g4JB04BOa5cB56jlilkmygSbQPwUgGl30RdV3YnqP8OdwKzKFTmZcZ8y0SRBgQwBB6gjIPyNQ03JFi5y1pASf/wAaj+QrNvuNRQuEcnUyO4UIzErGMvjSDvv06ntmoTgPPMUln9ouD4eHKn8HIASXYRqgIzIxUDZcnOenSoxjO10YSla6JWy5XtYTmK2hQ+qxqD9cZrMv7COeNo5kV0bGpGGQcEEZHxArE4RzFDclljZg6Y1RujRuoPQlHAOD69Kjecb+ZHtI7eXwjNNoZ9CvgaGP3WGOoooycrPcJNuzO7+4PD/zOD92Kf3A4f8AmcH7sVgveXVnc2yTXAuUuHMZUxLG6kKWDroO4GN8jvWbPz3aIxBdtKtoaURSGJWzggzBdPXbriptVOTv6XJWnydyS4VwOC1DC3iSIMQWCKBkjYZxWdURxDmq3hlETs5kIVgiRu50sSA3kU7bHJ7beorHvOebSJmDO+EbS8ixSNGjdCGlVSoI777d6ryTlyZDLJ8ifqLvOVrSY5ltoXPqY1z9cVJI4IBByCMgjuD0qDfne0DlTI2A2gy+G/gh840mbToznbrjO1YipfpCT5HwchWA/wCTg/dis+05ftovxUEKe9Y1B+oFYnD+JSNxC5hY/g444GUYGxfXq36nOkdawuZby4N7a28E3giVJmZvDRz+DCkbOPeanaTdm+X2uStJu1y0UqrJf3NncwRXMqzxXBKLJ4YjdJQCyghfKVYAj1zWbec6WsTsjO3kOJHWORo4z6PKqlVPrk7d8Vjhvlr6GMj5ak5Ube8tWsxzLbwufVo1J+uM108S5st4GCuzMxXXiON5CEPRzoU4X3nrXK65pto4o5TJqWX8VoVnaTbOFRQWO3XbbvisKM1qkYSlyMcch2H5nB+7FSVjwaCD8TDHH+giqfqBWFbc3WzxSyh2CwfjQyOrptkZjK6unurqbne1CByzhWfQhMMnnbSWGgafMCBsRsdh3qTVR6O5m02T1KhLnnC3jCZMhaRdaxrDI0oTpqaNVLKPiBWNxTmTUtlJayBo57pI2YAHKFJSy7jKnKD0IxUVTl0MZGSd9y7bTnM1vDIfVo1J+pGawf7hcP8AzOD92K6OFczhYrmW7kAWO6liU6d8AqEQKoyzb9gSak+Ecxw3JZY2YOmC0bo0bgHodDgHB9elSanEzaSPtryzaxfi7aFfeI1B+uKkQKh+P2dw2XgujCqocp4SPqIyc5bcbbYqL5Ne6mghup7vUjoWaLwY1HQj8YNwB1+VMt45m/7GW6vcttKq3DubY5bw/hz4MgVIFMLqjv1YidkAYnooU4I9azuJc421vI0cjtqQAyaI3dYwdwXZVITbfftv0rDpyvawySvaxI33CoZxiaKOQf50DfzFRZ5CsD/ycH7sV233N9tE4RnZnKK6pHG8hZGzgroU5Gx+HeuD8wRSpbSQz6UlmCD8GWMh0yZiIIzGcqSScY0470Smuv1CUkdtvyjZx/ctYAfXwlz/ACqVjiCjCgADsBgfQVC3vOlrDI0bu2UIEjLG7Rxk9A8iqVU/E7d67OJ8128DhHZmfTqKxxvIQh/xMI1OF9560cZvkxlkyYpXRY3yTxrJEwdGGVYdCK76r2IHGSMMCrAEEYIPQg9RWq+aeV2tH1KCYWPlb8nP+Fv+x7/GtrVwmhV1KsAykYIIyCPeK1cTho142e/Jm5g8XLDTutU90UfkLmAafs0hxknwz8eq/HO4+furXV97KryOZlfQsIJJumkURhM/fOTqBx2x1+tbF437OzkvaN7/AA2PT9F/+x+tQ/GbqSW3+y8TSYJkESps4K9M5ykg7/8Auahg8VPB/wCOtt+7dHo1KcK8nVwz33jz9URHO/K0nELr7Rw90u0KxowjkQtGyDAyCw2PXPrmvl3yoX4dDZxXEEl5FLJI1ssq584IZFJOC69f2qy+TeXY7aeR4r+PTJBJGAytG4ZsaCQdjpO+QarvDvZ5dRzRMZbZNDo3iC4Ty6WBLDvnvXtQxFKS8NRWWxpOnOPhelvInOVeAy2UVwl5drZPPEUgiacBgxOfF0q2F3AGRvu1ceWOQeItfwy3WsJFIshkebxNWk5ATzEnV0ztsT8KzeM+zd7+/mmF0hjkYFSqtIwUKoCk7IMYI+9/Otl8v8IFpbRQB2kEa6Q741EZOOnYdB7gKjKurXi029/IpnNx9X5FD4J7KWHE5ri6KvEJWkiUb62di4LjsFJ6dyB267MpStec3Pc15SctzD4ypNtMAMkxybDr9w9qp3BbRh/Y2UbyRS6sqfKfAwNW3lPber7SsxnlVu9rGVKysULjFlqn4kXglkQizP4PKv5Q5LxtjzMmxwPTFfeXrmV7h1illuofBfMs0BjkjbPkjEhVTJnJJGNsVfKVLi6Wt3a32JcTS1jXfAmLwcIVVfMEhSUFGGhltpAQcgbZIGeldMisbG7iCSGWK8MzRhG1GP7QHyu2Hyqk7E1sqvhNZ42t7d3uOJrsU1eKC64pavCkpjWKcGRonRdRCeXzqDkf+96huGsVtrRjHI32K5lM8QjfUodpgrhSPPp1A+XOxq+cC4uLq2jnVSokGQpxkbkb427VIU4mXw22/wB+4z20t3r7lT4ddC74ktxCriGK3eNpWRkEju6MFUOASFCk5xjJr5zzw7x5bFGVmT7R59OrZdDbll3Ue/Iqdm4wFuo7fSdUkckgbbAEZQEY65OsfSs/NRzuLTS5aGM1mmRPDeVLa3k8SKICTGA7MzsAeoBcnHyrXXF55p7GeMtcCbEmbGG20RIAxPmfw/MuPNkNlidq23mvtZhVcXd6iNRp3epVeFxH+0y+ltJsoQGKkD75JGSOvTbrVU4rczTW91EWuElJmAsoLbSmMtgtL4ZDqw8xIYE5wN62Fy9xxbyATKpQFnGk4J8jFe3wpwLji3SOyqV0SyR4ODkxnBO3Y1NTcW21tYkpNO9tjlwlSbOIDKkwoNwQQdA7HcEVri0tAlmLWaXiXjBfDa0jRdD9vJIYCvht11F9s771tcGmarhUy30IxnYrHL9o0fELkENgQWqhm3yVWQHzYAY+uKx+aLsQ8SspXEnhqlwGZI3kwWChciNSd6tFlcs4JeNoyGYAMQcgHAbyk7Eb+td+aZ/Fd9LfSwza3fehT7m4PEbu18FJRBbyGZ5ZI2jBYKQiKHAYnJydsYqvWsH2eOWC4n4gkoeXEMKBkmDszBkbwGHn1b6m2Oc1tHNY/Eb0QwySEEiNGcgdSFBJA+lSjVt4UtDKqcrFCvLJLZoRqvLN1t4lWdV8ZXC5/BSoiEF06Z2z27Vyk4lcLBZGYG3B8YNcJbanQZAjAiCnwjIuSdu1XywvBLDHKBgOivg9QGUNg/Wsis8Xqu+/UcTqjVgt5DFxY4uZPFghMbzRkPKAJQSFCjA3GFwDjGRVq4zbEycMwpIWbJwDhQLeUAn03x1q0A1C8e5jNtLDEkDzST+JpVWRfxYUnJcgdG9e1OI5vRd2t9jOdyei7sRkt6LLiNxLcLJ4c8cPhyrG8gBjDK0Z0KSpydQ2wcnvUTBYyaYJDG6LNxXxljKnUkTRyAMyj7uSM7+o9as1jzQWnWC4t5beSQMY9ZR1fRuwDxsQGAOcGpGXiDC4SJYnYFSzS9EQA4AJPView9CaZnHly/oZmuRRRaSJ+HMUjpDxKeR0CEtoZdIkVMZYKTnb34qbsLoXfEknhVxFFA8bSsjIJGkdGVFDgEhdJOcY3qbtOMrJczQaSDCIyWOMHxASMfDFOJcZEMsEZUkzuUBGMKQhfJz22xRzb0trb6Byb5GTfjMUmPyG/wBJqqcI4ZJJwAQqCsr2zqAwKnUQwAOdxnp86tdncM4YvG0eHZQCQdSqcBxg9GG4HX1rvzVSk4q3mVqVtDWccSTpFCZeJvJqj1WzKiLEUIJLSG3ChVI6ht8bVLWvE1sXvI7iKVmlmklj0xO4nWQDSgZVIyPuENjGPSrsDTNWOrfS2hN1L6WKnwSBv7RLtD4X+5QDQB5EOtyYwwAG2wwPQVEWtm4EHkbbi0jHynZdM3m6fd3G/StiUrHF8jHEKHY8UWziubaeCSSZppmSMRMy3AlcsnnClcYIU6jtiu6yvxY3dy1zE6CcQvG0cbSL5YghhzGpwVIwBgAirtSnETvpvuM66Ff5ItHS2Yuhj8SaaVY2GCiSSFlUjscHOO2asFKVXKWZ3IN3dxSlKiYFfGUHY719pQGDLwK3b70ER/UX+lfYeCQJusMSn1CLn64rNpUOHC97Is4k7Wu/5AFKUqZWKUpQClKUApSlAKpMHCory4vnuydcMmiPzlfAjEaurrgjSSSX1f0q7VFcR5WtriQSTQqzgAZ3GoA5AYAgOPc2ashLLcnGVjXfDmklt+GW4RZY3hlfw3laFJXV9gWVWLYBLaPn2q2cnWckNxPGwhij0xsLZLgzGNjqy2GRSiuMHHTIJ71MTcrWzwJA0SmOPdFycodzlWzqB3O4Nd/CeCQ2qlYIwgY5Y7lmPqWYkn5mrZ1VJNLvW/X7E5VE0++ZBcdnCcThdiVVbO7JYdQA0JJA9RVOvbfworW4it2h1TQFbqW41XEokcZ1IuQdSkkgkYHatpT8MjeQSOgZ1RkBP5D41rjoQdI6ioqPkSyUECBd8YyWOnDBhpy3k3APlx0pTqxilfv6iFRIqfGuFkzXUzRi6QSE+PDcaLm10KpKBW8vkxnb13BrYdhdLLFHIhJV0VlJ2JDAEEj1wajr/k60nkMksKs7Y1HLAPjpqUEBvmDUwqgDAGAOgFQqTUkl33/BGclJI1/yJwm4eyVo7x4lLy4QRxsB+EbO7DO/WsLhjKOHtFJ40rSX8qBImWNp21FirMcBUIUlsEdMVsTh3DY7eMRwqEQEkKCTuxLHqT3JrDl5WtmiaJolKNIZCMn8YTkuGzkHPoRU+Mm3fqT4iu/UpFgZLW9uFhgW3P2GSQW6SmUGRCPDZhgBWPTAzt8aleE8EtI4LO6MrrK7RE3Aclp3lAzG2cgqxOMY2xtjFWPh/LFtA4eKJVdQw1gksQxBbUxOW6D72a67Xk+0imEqQqrgkjrpUnqVQnSp94ApKqn19+/mHUTKI00jJFAoDpNe3geNpTEshRiUjaQKxAJydON8AVIx2EtuLtNENvG1nKxto7lpTrGQJQjIpQEFlJGxIWrhLy1bNE0LRKY2dpCpyfOxJLA5yDkncEVxsuV7aFJEjiAEoxJksWcEEYLsS2ME9+9ZdaNu/f7B1EU5ODxwQ8MuItQmeW1V5NbFnSSM6lbJwV2AA7AVwl4XFcWF7dXBP2hWuR4msgxeGzqkYGcBdIA0482r31fH4NCUiQoNMJRoxk+UxjCEb74HrWHe8nWk0jSSQKzt945YBjjGSoOC2P8AERmirLnfvkOIVe4iSYWcPgSXLraRv4HiiOBVIVRI+d2fIKgb4Gdu9RvDYXksrmASRxBb4IkLTMYmGI2NsJRhtLEkbD1q+XvKVrMIxJED4ShEIZlIQbBdSsCV9xr6OVbURyRiBBHLpLoBhSVAVSB0UgAbjHSirRS76+o4isQfJ2mG5lga3e1kaNZPBEokgKqxQvGeqkkgEHGcD0r7zikh4hw8QsqP/vOGdSyj8HHnKgjO3vqf4Ty7BaljBGFLY1MSzMQOg1MScD06VkXHDY3ljldQXi1aG38usAN3xuAOtQ4iz5vL7WI51mv3sQ9py7M1zHcXc6yGEMI0jj0IpcAMxJYljgYx0FViafHLUmW3/Cjrvn7Swx8fdWyagZuRrJ2dmgUmTJYZbGW3JC5wrH1GD9aQqr9XVbeX/RGfXyIQcEguuL3i3A1hY4CIyxA3UgvgEZI6A9s++sDhs7MbAFi6x31zHG7HJaJFlVDq74AxnvirhxHlG1uHaSWIM7Yy+pg2AMAZVhgY2wOvesocEhAhAjUCA5iA2CHBXYD3E9alxVb5faxniK3fQocB8Tw4JGIhm4lerLgkagrSskZYb4ZgBjvUjxW1tbOO5ijlnXWIc20LYKs76V0Mw8hkxht+m+1WeXly3aJ4miUxu7SMpz+MZizMDnIOSTkYxXTFyjarC8IhXw5CC4OWLEdCXJLZHbfbtTixfXtjiIp1ham34nbqsC2Ykin1Is/iFgqgqzrjSNJzg5Od/SunhFr9la2mmi1AyKBxC3n1eMZSVHixtuVYkZAzg9MVd7LlK1hZXjhAdCSr5YvkqVOXJJIwSMHI91cbfk20jlEqQKHDahu2lWP+JYydKn3gVJ1o/T38/clxF3/0mqUpWoa4pSlAKUpQClKUApSlAKUpQClKUApSlAKUpQClKUApSlAKUpQClKUApSlAKUpQClKUApSlAKUpQClKUApSlAKUpQClKUApSlAKUpQClKUApSlAKUpQH//Z"/>
            <p:cNvSpPr>
              <a:spLocks noChangeAspect="1" noChangeArrowheads="1"/>
            </p:cNvSpPr>
            <p:nvPr/>
          </p:nvSpPr>
          <p:spPr bwMode="auto">
            <a:xfrm>
              <a:off x="0" y="-601663"/>
              <a:ext cx="3638550" cy="12573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dirty="0"/>
            </a:p>
          </p:txBody>
        </p:sp>
        <p:sp>
          <p:nvSpPr>
            <p:cNvPr id="6" name="AutoShape 10" descr="data:image/jpeg;base64,/9j/4AAQSkZJRgABAQAAAQABAAD/2wCEAAkGBhQREBUUERQVFRUWGBgaGBQXFxsaFxgXGBgXFxcZHBUaHCYgGxojHBcXHy8gIycpLC0tHB4xNTAqNSYrLCkBCQoKDgwOGg8PGjMkHyQsLTQsLCwsKiovKiwsLDIsKSwqLCwsLCwtKiwpKSwsLCwsLCwsLCwqNCwsLy0sLCwsLP/AABEIAIQBfgMBIgACEQEDEQH/xAAcAAEAAgIDAQAAAAAAAAAAAAAABQYEBwIDCAH/xABGEAACAQMCBAMFAgsFCAIDAAABAgMABBESIQUGMUETIlEHYXGBkRQyIzNSVHKCkpOhsdEVFkJishckQ0RTweHwotJjc9P/xAAbAQEAAgMBAQAAAAAAAAAAAAAAAgMBBAYFB//EADIRAAIBAgQEBAQGAwEAAAAAAAABAgMRBBIhMRNBUfAiYXHRBYGhwRQyQlKRsSPh8Qb/2gAMAwEAAhEDEQA/AN40pSgFKUoBVM5i5yOsxW5xjZpO+e4X4ev09an+Z78w2krrswXAPoWIUH5ZzWq7Y14/xPFSppU4Oze57Hw3CRqJ1Jq6WxLLIznLsWPqSSf41McNuZI/uMR7s5H06VC25qWtHricRWqQnmi2n1PTrRTVrFz4ffeIu4ww6j/uPdWXVb4feYdfecfXarJXafBcfLGUL1PzRdn59Gc5iKfDlpsKUpXtGuKUpQClKUApSlAKUpQClKUApSlAKUpQClKUApSlAKUpQClKUApSlAKUpQClKUApSlAKUpQClKUApSlAKUpQClKUBD832hlsplUZIXUB+gQ38ga1VbyVu2ta808nPC7SQKWiJyVXdoz3GO6/Dp/GvG+J4aU7VI8tz3fhWJjFOjN2vqiOt5az4p8VBQz1n2hZ2CoCzHsBk1y9WhxND16kLblg4S5eaNR+UD8huf5VeqhOW+BGBdUmPEYdB0UemfX1NTddT8IwTwtF5t5O5zGMqxqVPDshSlK9g0hSlKAUpSgFKUoBSlKAUpSgFKUoBSlKAUpSgFKUoBSlKAUpSgFKUoBSlKAUpSgFKUoBSlKAUpSgFKUoBSlVfmnm/wADMUODL3PUJn3d29319Kqq1oUY5psto0Z1pZILUmuKcbhtxmVwCei9WPwUfz6VX+b+bprbhzXMUJDEqF176FbpI6j5bZ7jPcVDcq8Ia6mM02XVDkk7l36hcnt3+g71r679pN+bhpDK2NRH2cgGLTkjwzHjf8kk7++nw91MU3UatFbLqbtXDQpPIndrf2RZvZvzjf3N1MHkadRA7aSF0rIMeHjSBjUcjHf5VVuD87cRN1Hi4md2lUGJmJVmLYZPDOwHUYAGPdip/wBofM09rdC3tP8AdIwiOVhVULs4ySSBuB93HuPWvt9zbOOFQ3SxolzLK8T3ixoJGVQTnVp2Zsac/wCVse72Ev1ZVqVJc7LUy+aefntOJTRz2lvJErLpDIFkKFR5hJvnJz1Hu7Vs3ly6jmto5oojCsihghUKwB6ZA9eo9xFal5P5qmmhuzcxrdtbwNNE8yK7IwOMaiM6T9718p+Xz2f84X81+Nc7SRYZ5g+NCxgblQB5TkgAD1rWqYeKTaSTW7IzjKSy9PM3dSofgvMyXBK40PvhSfvD3H19RUxWjSqwqxzQd0a9SnKm8slZilYd1xmCL8bNEn6cir/M1HS89WC9by3+Uqn+Rq5Rb2RGzZO0qtn2j8O/O4vqf6VyX2icPP8AzkP7WKzw5dDOWXQsVKj7PmG2m/FXEL+5ZFJ+gNSGai1bcjYUpSsAUrHu+IRwjMsiRj1dgo+pNQ8/P/D063kHycN/pzUlFvZGUm9iwVj396sMTyucLGrMx9ygk/yqC/2k8O/O4vqf6VTfajz/AG81mILSZZDKw8QrnZF82Dkd20j4ZqcKUpSSsTjTbdrFJufaRxB3ZhcyIGYkINOFBJIUeXoBtXX/ALQuIfncv/x/+tV6letw4dEb+SPQ2j7L+N317e/hbmVoYlLOp04Ynyopwvc5P6tbhqkeyPgP2fh6yMMPcHxD66MYjH7Pm/WNW+74hHEMyyJGPV2Cj6k15ddpzeU0arTloZFKr03tB4epwbuD5OG/05rjF7ROHscC7h+bY/iQKryS6EMsuhY6VhWfHLeb8VPFJ+hIrfyNZtRasRFfGbAyagOJ8+2NvK0U1wqyLjUuGOMjOCVUjOCNqqHtB9ptu9k8VlNrkl8jFQw0Rn75ywG5Hl29fdVkaUpNaE4wk3sV/jvthuzcyfZWRYQxEeYwxKjbVk/lEE/Aio//AGvcR/6sf7paplK9RUYJbG+qcehuD2ac33/ELphLIphiTU+I1GWbZF1Dp3P6vvraVa09mPFbGysVEl1AsspMkimRcrnZVO/UKBkepNXrhnMNvclhbzRylQCwRg2AdhnHSvNrLxOysjSqrxaLQkaV1XF0ka6pHVF9WIA+pqFuOfrBDhruD5OG/wBOapUW9kVpN7E/Sq2ntG4cTj7XD82x/EipS05htpdoriFz6LIhP0BrLhJboOLXIkKUzSomBSldcs6qMswUepIH86A7KVHtzFbDrcQD4yp/WucXG7dtlnhb4SKf5Gs2ZmzM2lcVcHoc/CuVYMELzXx37LBlfxj+VB7+7fADf44rWEMbSOAMs7t36lmPc/E1L87cS8a7YZ8sXkHx6sfrt8hWNw29FpFNeMuvwFUIp2DSyEImT6DJNc7XcsXiVSjte3uzp8NTWFw3Ea1evsj7z3zZPwsw2doQmIw7ylQxZmZhsGBAGVO+PQdqjBzGh4eeINaQG9FwIvH8PyliokEpT7usDb44Pur7wjmVOM3UdvxKCM5D+HLFqR0IUuVJ1HUpCn54qNPtCjVDbCzh+wat4Tq8UrnOsy6s+J/iz67Z712VOkoRVOMdv6PGabeq15+ZJ8q8yf2lK8fE4Y7rw4pJUfQFkXRgsmUxlTnp6+tRNp7RppHSKeKB7RmVTaCJQioSAAhG4Zc5Bz1qY43x+LgtyYeGwIGKIZJpizsQw1Ki+YYXBBPqT7q5wXNhDYpxRLMeOZdCwl2MKzDJLhSdlABYDsdhjGalpvl0e3fIxpvbR7Dm/m1uFXL2nDooYEQK0jaNRkZlDblj90KQPXr0qat40jtY9NvHbzXCJJcLGCB3KLj/AA9dWntnFQ/L3E4OM3LPf2yiSBBIJYiyq6IwxHIpJzudvXcbVO3cpd2ZurHP/vwrmf8A0GO/D0o0I/mlv6f7NrCUryu1t9WYO4IK5BByCOoI6Y99Yvtf5mlUQWocq+gST6CVyTsqnB6bMcfCp3gdqGmBfASMF3J6ALvv88fxrUPMfGTd3c05/wCI5Kg9kGyD5KBT/wA3RclKq9i7FtSml0+5Gaa+5pU1ydy8b69jg3CklpCOojXdt+xOyj3sK7FtJXZrN2VyNs7GSZtMUckh9ERmP0UGud/wuaAgTxSxE9BIjJn4agM16d4dwyK3jEcCLGi9FUYH/k+871UvbC0Y4W+vGovGI/XXqycfqB/lmtOOKzSSSNeNe8rWNBkVZOWefbuxYaJC8feGQkoR7id0PvH0NVylbkoqSszYaT0Z6c4dzNDNZrd6gkRTUS22jGQwPvBBHxFap5t9sU0zFLLMMXTxCB4r+8Z2Qfx946VULnjzmyhtFYhFZ5HHZnZvIPgoGfi3uFRFatPDRi22UwopO7Oy5uGkYtIzOx6s5LH6nevtravK2mNHdvyUUsfooJqf5A5WHELwROSI1UvJjYlQQAoPYkkb+ma9BcM4RDbIEgjSNR2UY+p6k+81KrXVPRLUzUqqGh53TkS/Iz9kmA65YBdv1iKgc16D9qXHfsvDpApxJN+CT1833yPgmr+FefKlRqSqK7M0puauxUpyzwQ3l3DAOjsNR9EG7n9kH54qLqxcJlNrYzXC7SXDfZ4m7hAA9w4P7CA9smrZtpaFknpoXbnb2seGTbcOwAnlafAIGNtMYOxx01Hb0HetWXd28rl5XaRz1ZyWP1NdVKjTpxgtCMIKK0JnljlO44hIUgUYXGuRjhEB6ZPqewG9X2P2ENp814A3oISRn4mTNRvJ/tPh4farCtq7Nks7h1Gtz1OCOmMAD0AqaPt3TtaSfvV/+ta9R12/CtPkVTdVvwo15zZyhNw6YJNpIYEpIvRgMZ67gjIyPeOtdnBOe7202inYrgjRJ51HvAboR12I9+a7OdeeZOJOhkVI0j1aEByfNjJLHGTsOwFRPC+DT3LabeJ5T/lUkD4t0Ue8kVsJXh/kLUrx8ZZ+D+zK5voFukngKyamJd31asnXq8nXOc71TZFwSAQwBI1DocHqM9j1rbfGtfB+BLbMw8ecsvlOy6/NJg/5V8ufUg1qKo0pOV3y5GKcnK75chUjwDgcl7cJBDjW+d2yFAUZJJAO39RUdW3/AGIcAwkt2w3c+HH+ipy5+bYH6tZqzyQbM1JZY3IP/Yle/wDVt/2n/wD511xcwngkUtrAY5bt3JlmGWjiAGEQZA1uNyewJPXpWz/aDzEbKwklQ4kbCRn0d9gfkMt8q85E53O5PUnqT3JPrVFFyrK89iqm3UXi2MjiXE5bhy88jyse7nP0HQD3ACsjgPAJr2YQ266mxkknCqvdmbsP/RUdV55F9oMPDYWT7M8kjtl5A6jIGyLgjoBn5k1szbjHwIuldLwonLb2EuV/CXahvRYiR9S4J+gqnc58gzcOZTIVkjckLKox5hvpKndTjfqQd96vR9u6fmkn7xf6VT+ePaPJxJVjMaxRK2oLq1MWwQCWwOgJ2ArXpuvm8W3yKYcW/i2IvgfON3ZsDBO4A/4bHVGfcUbYfLB99bx5b57hubA3cpEQjyJQTsrDGcdyDkEDqcgda8+WPD5J2CwxvIx7IpY/w6fE1kX5mgDWjnASTU8YOR4ukLuRsSo29Ac1OrRjU9SU6cZ+pcea/a/cTsUtMwRdn/4rD1z0T4Df31Qrm5eQ6pGZz6uxY/Uk111YeSuTX4lOUU6I0AMkmM6QegA7scHHwJ9xsUYUo32JpRgiurHkgAbnoANz8qmbXkm8kAKWcxB6Ex6R9WxW/wDl7k61sVxBEA3eRvNI3xc7/IYHuqbrUljP2ooliOiPNzcp8StwWEFygHUpnp7/AA2Jrdfs3vHl4XbvK7O5DAsxyx0uyjJPU4AG9WauuGBUGFAAJJwPVjkn5kk1RUr8RWaKZ1c6s0aUmmLszHqzMx+ZJ/71Y+FcRtfscltcxu4lJ1aQOnl04bUCCNIOexqsKO1ZMZ2rhqdedGeeO52VehGrDI9jKWOy4PF9tt0lmlZzFEJ2UAAjMhUIOy7ZPrjuajDa8Ma1PEjFMD42g2eseEZvv416c+Hg6sem2O1TPGOD299Nb8PaWSGeGLWp0honMiiSRSMghwADnPQGoP8Atnhotzw7E5i8XUb3y58X7viCL/p4GMddPbNd7hnOVKMp3zNK/p38zl52zPLff6Gda3lnx2ZjdI9rNHGW8SJwVeJNyGDLsy52Pp8MVh2/OVlPEnD3tWjtCwCSiTMyMTtMwK4JJOSPQnrjFZarZ8CnZX8S8mkj0sAFRI4n6jcnLMAPl6Z3zuUPZjaXJju4p5Ht9WoQMoDhkP3HcHfBG+BuO++atbgld3ty79yDcUrvbkTdrynFwyJoonZ2mYM7vjOlNlXYDbJJrGkrO43e+JO57A6R8Bt/PJrChiMjqg6sQB8+/wAq+V/Eq8sZjJS31svlp9T2MPDJTWb1Zh83cQ+ycKfBxJdt4a+ojH3z9Mj9YVqGrn7VeLiW+8FPxdqoiX9LYyH+S/q1TK+o/DcKsNhoU/I0M2ZuT59r6Ct0exTl7w7d7ph5pjpT/wDWh3P6zZ/ZFah4Vw1rieOGP70jBR7s9T8AMn5V6g4dYJBEkUYwkahVHuUYHzqzFztHL1NfESsrGRWkPbPzB412tup8kA83p4rgE/RdI/Watw8b4qtrbSzv92NC2PUgbL8ScD515hu7ppZHkkOXdmZj/mYkn+JqrCQvLN0K8PG7udNZXCuHNcTxwp96Rgo+fU/ADJ+VYtbJ9inAPEuJLlh5Yl0L+m43PyT/AF1vVJ5IuRtTlli2a3ZgTkdD0+Hb+FfKsHOXJ0vD52VlPglj4UuPKVJyAT2YDYg+m21V+pRkpK6Mppq6LByTza3DrnxQgdWXQ6dCVzkFW7EEfA7/ABF84l7dF0/7vbNq7GVgFH6qZJ+orUZNWTgfIk86GaVTBbIpd55BjyAZJRDu5wNu3vqmpTpt5plc4QbvIjePcxT3sviXD626AdFUeir2H8T3JqNrnKQWJUELk4BOSB2BPc461wq5JJWRalY5RRFmCqMsxAA9STgD6mthe1Hl42lrw+Nd0jSRGbsZW0Ox+LEOflWF7I+A/aOICRhlLcaz6azkRj65b9Wt1cwcBivbdoJhlW6EfeVh91lPYg1qVq2Wol0NepUyzR5eqS5btI5byCOY4jeVFc5xsT0z2zsM++pTmn2fXVix1IZIu0yAlcf5gN0Px295qsZzW0mprwsvTUloelV5EsAMfY7f5xKf4kVyHI9gP+Tt/wB0n9K8/wBvzbeRrpS6nVR0HiNgfDJrGvOP3Eu0txM+ezSsR9M4rT/DT/ca3Bl1N+3Z4TZn8ILKJh20x6/2QNX8KyuXebba8ZktNTLGPM4jKxgnouSBlj1wB0rRXLPJFzeyKscbpGT5pmQhFHc5ONR9AO/1r0HwLgcVnAsMC4RR82PdmPdiepqmtCMFa92V1Ixjpe7NH+1jjZuOIun+C3/BqPfszn4kkD9UVTa2L7UuRZkupLqFGkhl8z6QSY2wA2VG+k4zntk5xWuc1v0XFwWU26bWVWBO1eneUrNIrG2SPGkRJgjocqCT8ySfnXmOu6G6k2VHk9yqzfwUH+VRrUuIkrkalPOtzc3tvt2axiZc6UmBb3ZR1Un3ZOPmK0nW1/Z37PZpNcvEBIImRkWCRmy2sYLMpPlwOnfO+2Bmtc3ezG5s2ZolaeDqHQZdR6Og3yPyhsfd0qFGcYf47kacox8FyowIC6hjpUsoZvRSQCfkMmvRttyFw9UULaQMMDDFFYkepY5J+Nebs1J2PM93CumG5mRR0VZG0j4DOB8qnWpynbK7EqkHLZnoMcj2H5nb/uk/pWLeWnCrTeVLKIj8pYwfkMZrQd3zLcy/jbmZh6GVsfTOK7eB8rXN44WCF21EAyFSI197SYxgfM1R+Ha1lIq4LX5pG+eB852dxN4FmS5AJYpGVjQepYgDc7DGc15+40jLczh/vCWTVn11tmvRfKfKsXD7cRRbk7ySEeZ37k+g7AdhVJ9pvs1edzdWa6pCPwsQ2L4GA6dtWAAR3xtv1hQqQjNpbMjSnGMmuRp2tr+wziUa/aIWYCR2R1BO7qFIIHrg7499arnhaNirqUYdVYFWHxU7iuIPp9f/ADW7UhxI5TanHPGx6xqM4nzNa234+eKP3M41fs9T9K80ycVmYYaaUj0MrkfQtTh/C5Z2xBE8jH8hC31IGB8zWosIluzW/D9Wbvl9rls8ixWkc1zI5woRQqk/pOQcd84wBvV4iJKjUADgZAOQD3GcDPxxVM9nPIC2EfiTAG5ceY9RGp38NT/M9z7gKutatTInaBRPLe0TTnH7LwbuVO2skfot5h/A1iw7kD3j+NXf2jcFLKtwg3QaX/Rz5W+RJ+vuqiBq43GUXSqtcjscJWVegpc9n6oneOw2/DuLNe3kpcyZMNvEmWC+GIi7kkAADUAPU+6queSLVojeC8AsdeCpjb7QDn8Tp6a98Z9N8Yq28+ciS8T8G7tWQsYlVkdtIxuwKtg7gswIPoKr44RaixPDmvYhdmcSdH8ASgCPwjLpx02z+V27V3lKacFKL6fwcutOevM7eJcJt+OXLS2U3gyKi+JFcIRlEGkSKykjAGAR7h0zvYuQeZLSGFrK1eSV40llaYppjdh94rvnGSAMjoOtV3l/l6LhMrtxS4jjaWJ40ij1SPpfZnbSuw2wPn6V95V5WNhJ9qluLc2TxvGLgOfOJBhcJpzqyBkZ2w3pUayzU5Ri+Xh9fuPC9G9ORMa67rO/aFw641DOMjI329a4y8MlXojMD0dBqRh2IZdiDXKHgdw52iYe9hpH/wAsV82hhqkJ+GLuvI6BypuOrVvUw50gZizWloWYkkmLcknJJOrrms3l7gttcT6GsrTSASxEWDjoN8+pH8a6Geyhn8G7vESQEBkQMdJPZpdOlT8a2Lw7hUUC4iUDPU9Sfix3NdJhaWPzKVWbS6NvU8zE1sPGLjBavmYnD+UbOCQSQ20UbjOHVACMjB3+G1S9YvFJikErLsyo5B94UkbVBcL5vjSytJLuQ+JPGCMIxLsFBYBUU7nIwO/QV7eWUlfc8izlqT3EeGRXEZjnRZEJBKsMgkHI2+NRP9wOH/mcH7sV3Qc32zQyS+IVWIhZA6MroxxgGMjVk5GMDftXXHzlbskpUyBol1NG0MiyaTsGEZXUy57gHFSSqLa5lKS2OP8AcDh/5nB+7FSnDOEw2yaII0iTJOlBgZPU4HfYVXuD81/aILOV5DG0jEPGIXxIwiZ2RSwyFH3g4JB04BOa5cB56jlilkmygSbQPwUgGl30RdV3YnqP8OdwKzKFTmZcZ8y0SRBgQwBB6gjIPyNQ03JFi5y1pASf/wAaj+QrNvuNRQuEcnUyO4UIzErGMvjSDvv06ntmoTgPPMUln9ouD4eHKn8HIASXYRqgIzIxUDZcnOenSoxjO10YSla6JWy5XtYTmK2hQ+qxqD9cZrMv7COeNo5kV0bGpGGQcEEZHxArE4RzFDclljZg6Y1RujRuoPQlHAOD69Kjecb+ZHtI7eXwjNNoZ9CvgaGP3WGOoooycrPcJNuzO7+4PD/zOD92Kf3A4f8AmcH7sVgveXVnc2yTXAuUuHMZUxLG6kKWDroO4GN8jvWbPz3aIxBdtKtoaURSGJWzggzBdPXbriptVOTv6XJWnydyS4VwOC1DC3iSIMQWCKBkjYZxWdURxDmq3hlETs5kIVgiRu50sSA3kU7bHJ7beorHvOebSJmDO+EbS8ixSNGjdCGlVSoI777d6ryTlyZDLJ8ifqLvOVrSY5ltoXPqY1z9cVJI4IBByCMgjuD0qDfne0DlTI2A2gy+G/gh840mbToznbrjO1YipfpCT5HwchWA/wCTg/dis+05ftovxUEKe9Y1B+oFYnD+JSNxC5hY/g444GUYGxfXq36nOkdawuZby4N7a28E3giVJmZvDRz+DCkbOPeanaTdm+X2uStJu1y0UqrJf3NncwRXMqzxXBKLJ4YjdJQCyghfKVYAj1zWbec6WsTsjO3kOJHWORo4z6PKqlVPrk7d8Vjhvlr6GMj5ak5Ube8tWsxzLbwufVo1J+uM108S5st4GCuzMxXXiON5CEPRzoU4X3nrXK65pto4o5TJqWX8VoVnaTbOFRQWO3XbbvisKM1qkYSlyMcch2H5nB+7FSVjwaCD8TDHH+giqfqBWFbc3WzxSyh2CwfjQyOrptkZjK6unurqbne1CByzhWfQhMMnnbSWGgafMCBsRsdh3qTVR6O5m02T1KhLnnC3jCZMhaRdaxrDI0oTpqaNVLKPiBWNxTmTUtlJayBo57pI2YAHKFJSy7jKnKD0IxUVTl0MZGSd9y7bTnM1vDIfVo1J+pGawf7hcP8AzOD92K6OFczhYrmW7kAWO6liU6d8AqEQKoyzb9gSak+Ecxw3JZY2YOmC0bo0bgHodDgHB9elSanEzaSPtryzaxfi7aFfeI1B+uKkQKh+P2dw2XgujCqocp4SPqIyc5bcbbYqL5Ne6mghup7vUjoWaLwY1HQj8YNwB1+VMt45m/7GW6vcttKq3DubY5bw/hz4MgVIFMLqjv1YidkAYnooU4I9azuJc421vI0cjtqQAyaI3dYwdwXZVITbfftv0rDpyvawySvaxI33CoZxiaKOQf50DfzFRZ5CsD/ycH7sV233N9tE4RnZnKK6pHG8hZGzgroU5Gx+HeuD8wRSpbSQz6UlmCD8GWMh0yZiIIzGcqSScY0470Smuv1CUkdtvyjZx/ctYAfXwlz/ACqVjiCjCgADsBgfQVC3vOlrDI0bu2UIEjLG7Rxk9A8iqVU/E7d67OJ8128DhHZmfTqKxxvIQh/xMI1OF9560cZvkxlkyYpXRY3yTxrJEwdGGVYdCK76r2IHGSMMCrAEEYIPQg9RWq+aeV2tH1KCYWPlb8nP+Fv+x7/GtrVwmhV1KsAykYIIyCPeK1cTho142e/Jm5g8XLDTutU90UfkLmAafs0hxknwz8eq/HO4+furXV97KryOZlfQsIJJumkURhM/fOTqBx2x1+tbF437OzkvaN7/AA2PT9F/+x+tQ/GbqSW3+y8TSYJkESps4K9M5ykg7/8Auahg8VPB/wCOtt+7dHo1KcK8nVwz33jz9URHO/K0nELr7Rw90u0KxowjkQtGyDAyCw2PXPrmvl3yoX4dDZxXEEl5FLJI1ssq584IZFJOC69f2qy+TeXY7aeR4r+PTJBJGAytG4ZsaCQdjpO+QarvDvZ5dRzRMZbZNDo3iC4Ty6WBLDvnvXtQxFKS8NRWWxpOnOPhelvInOVeAy2UVwl5drZPPEUgiacBgxOfF0q2F3AGRvu1ceWOQeItfwy3WsJFIshkebxNWk5ATzEnV0ztsT8KzeM+zd7+/mmF0hjkYFSqtIwUKoCk7IMYI+9/Otl8v8IFpbRQB2kEa6Q741EZOOnYdB7gKjKurXi029/IpnNx9X5FD4J7KWHE5ri6KvEJWkiUb62di4LjsFJ6dyB267MpStec3Pc15SctzD4ypNtMAMkxybDr9w9qp3BbRh/Y2UbyRS6sqfKfAwNW3lPber7SsxnlVu9rGVKysULjFlqn4kXglkQizP4PKv5Q5LxtjzMmxwPTFfeXrmV7h1illuofBfMs0BjkjbPkjEhVTJnJJGNsVfKVLi6Wt3a32JcTS1jXfAmLwcIVVfMEhSUFGGhltpAQcgbZIGeldMisbG7iCSGWK8MzRhG1GP7QHyu2Hyqk7E1sqvhNZ42t7d3uOJrsU1eKC64pavCkpjWKcGRonRdRCeXzqDkf+96huGsVtrRjHI32K5lM8QjfUodpgrhSPPp1A+XOxq+cC4uLq2jnVSokGQpxkbkb427VIU4mXw22/wB+4z20t3r7lT4ddC74ktxCriGK3eNpWRkEju6MFUOASFCk5xjJr5zzw7x5bFGVmT7R59OrZdDbll3Ue/Iqdm4wFuo7fSdUkckgbbAEZQEY65OsfSs/NRzuLTS5aGM1mmRPDeVLa3k8SKICTGA7MzsAeoBcnHyrXXF55p7GeMtcCbEmbGG20RIAxPmfw/MuPNkNlidq23mvtZhVcXd6iNRp3epVeFxH+0y+ltJsoQGKkD75JGSOvTbrVU4rczTW91EWuElJmAsoLbSmMtgtL4ZDqw8xIYE5wN62Fy9xxbyATKpQFnGk4J8jFe3wpwLji3SOyqV0SyR4ODkxnBO3Y1NTcW21tYkpNO9tjlwlSbOIDKkwoNwQQdA7HcEVri0tAlmLWaXiXjBfDa0jRdD9vJIYCvht11F9s771tcGmarhUy30IxnYrHL9o0fELkENgQWqhm3yVWQHzYAY+uKx+aLsQ8SspXEnhqlwGZI3kwWChciNSd6tFlcs4JeNoyGYAMQcgHAbyk7Eb+td+aZ/Fd9LfSwza3fehT7m4PEbu18FJRBbyGZ5ZI2jBYKQiKHAYnJydsYqvWsH2eOWC4n4gkoeXEMKBkmDszBkbwGHn1b6m2Oc1tHNY/Eb0QwySEEiNGcgdSFBJA+lSjVt4UtDKqcrFCvLJLZoRqvLN1t4lWdV8ZXC5/BSoiEF06Z2z27Vyk4lcLBZGYG3B8YNcJbanQZAjAiCnwjIuSdu1XywvBLDHKBgOivg9QGUNg/Wsis8Xqu+/UcTqjVgt5DFxY4uZPFghMbzRkPKAJQSFCjA3GFwDjGRVq4zbEycMwpIWbJwDhQLeUAn03x1q0A1C8e5jNtLDEkDzST+JpVWRfxYUnJcgdG9e1OI5vRd2t9jOdyei7sRkt6LLiNxLcLJ4c8cPhyrG8gBjDK0Z0KSpydQ2wcnvUTBYyaYJDG6LNxXxljKnUkTRyAMyj7uSM7+o9as1jzQWnWC4t5beSQMY9ZR1fRuwDxsQGAOcGpGXiDC4SJYnYFSzS9EQA4AJPView9CaZnHly/oZmuRRRaSJ+HMUjpDxKeR0CEtoZdIkVMZYKTnb34qbsLoXfEknhVxFFA8bSsjIJGkdGVFDgEhdJOcY3qbtOMrJczQaSDCIyWOMHxASMfDFOJcZEMsEZUkzuUBGMKQhfJz22xRzb0trb6Byb5GTfjMUmPyG/wBJqqcI4ZJJwAQqCsr2zqAwKnUQwAOdxnp86tdncM4YvG0eHZQCQdSqcBxg9GG4HX1rvzVSk4q3mVqVtDWccSTpFCZeJvJqj1WzKiLEUIJLSG3ChVI6ht8bVLWvE1sXvI7iKVmlmklj0xO4nWQDSgZVIyPuENjGPSrsDTNWOrfS2hN1L6WKnwSBv7RLtD4X+5QDQB5EOtyYwwAG2wwPQVEWtm4EHkbbi0jHynZdM3m6fd3G/StiUrHF8jHEKHY8UWziubaeCSSZppmSMRMy3AlcsnnClcYIU6jtiu6yvxY3dy1zE6CcQvG0cbSL5YghhzGpwVIwBgAirtSnETvpvuM66Ff5ItHS2Yuhj8SaaVY2GCiSSFlUjscHOO2asFKVXKWZ3IN3dxSlKiYFfGUHY719pQGDLwK3b70ER/UX+lfYeCQJusMSn1CLn64rNpUOHC97Is4k7Wu/5AFKUqZWKUpQClKUApSlAKpMHCory4vnuydcMmiPzlfAjEaurrgjSSSX1f0q7VFcR5WtriQSTQqzgAZ3GoA5AYAgOPc2ashLLcnGVjXfDmklt+GW4RZY3hlfw3laFJXV9gWVWLYBLaPn2q2cnWckNxPGwhij0xsLZLgzGNjqy2GRSiuMHHTIJ71MTcrWzwJA0SmOPdFycodzlWzqB3O4Nd/CeCQ2qlYIwgY5Y7lmPqWYkn5mrZ1VJNLvW/X7E5VE0++ZBcdnCcThdiVVbO7JYdQA0JJA9RVOvbfworW4it2h1TQFbqW41XEokcZ1IuQdSkkgkYHatpT8MjeQSOgZ1RkBP5D41rjoQdI6ioqPkSyUECBd8YyWOnDBhpy3k3APlx0pTqxilfv6iFRIqfGuFkzXUzRi6QSE+PDcaLm10KpKBW8vkxnb13BrYdhdLLFHIhJV0VlJ2JDAEEj1wajr/k60nkMksKs7Y1HLAPjpqUEBvmDUwqgDAGAOgFQqTUkl33/BGclJI1/yJwm4eyVo7x4lLy4QRxsB+EbO7DO/WsLhjKOHtFJ40rSX8qBImWNp21FirMcBUIUlsEdMVsTh3DY7eMRwqEQEkKCTuxLHqT3JrDl5WtmiaJolKNIZCMn8YTkuGzkHPoRU+Mm3fqT4iu/UpFgZLW9uFhgW3P2GSQW6SmUGRCPDZhgBWPTAzt8aleE8EtI4LO6MrrK7RE3Aclp3lAzG2cgqxOMY2xtjFWPh/LFtA4eKJVdQw1gksQxBbUxOW6D72a67Xk+0imEqQqrgkjrpUnqVQnSp94ApKqn19+/mHUTKI00jJFAoDpNe3geNpTEshRiUjaQKxAJydON8AVIx2EtuLtNENvG1nKxto7lpTrGQJQjIpQEFlJGxIWrhLy1bNE0LRKY2dpCpyfOxJLA5yDkncEVxsuV7aFJEjiAEoxJksWcEEYLsS2ME9+9ZdaNu/f7B1EU5ODxwQ8MuItQmeW1V5NbFnSSM6lbJwV2AA7AVwl4XFcWF7dXBP2hWuR4msgxeGzqkYGcBdIA0482r31fH4NCUiQoNMJRoxk+UxjCEb74HrWHe8nWk0jSSQKzt945YBjjGSoOC2P8AERmirLnfvkOIVe4iSYWcPgSXLraRv4HiiOBVIVRI+d2fIKgb4Gdu9RvDYXksrmASRxBb4IkLTMYmGI2NsJRhtLEkbD1q+XvKVrMIxJED4ShEIZlIQbBdSsCV9xr6OVbURyRiBBHLpLoBhSVAVSB0UgAbjHSirRS76+o4isQfJ2mG5lga3e1kaNZPBEokgKqxQvGeqkkgEHGcD0r7zikh4hw8QsqP/vOGdSyj8HHnKgjO3vqf4Ty7BaljBGFLY1MSzMQOg1MScD06VkXHDY3ljldQXi1aG38usAN3xuAOtQ4iz5vL7WI51mv3sQ9py7M1zHcXc6yGEMI0jj0IpcAMxJYljgYx0FViafHLUmW3/Cjrvn7Swx8fdWyagZuRrJ2dmgUmTJYZbGW3JC5wrH1GD9aQqr9XVbeX/RGfXyIQcEguuL3i3A1hY4CIyxA3UgvgEZI6A9s++sDhs7MbAFi6x31zHG7HJaJFlVDq74AxnvirhxHlG1uHaSWIM7Yy+pg2AMAZVhgY2wOvesocEhAhAjUCA5iA2CHBXYD3E9alxVb5faxniK3fQocB8Tw4JGIhm4lerLgkagrSskZYb4ZgBjvUjxW1tbOO5ijlnXWIc20LYKs76V0Mw8hkxht+m+1WeXly3aJ4miUxu7SMpz+MZizMDnIOSTkYxXTFyjarC8IhXw5CC4OWLEdCXJLZHbfbtTixfXtjiIp1ham34nbqsC2Ykin1Is/iFgqgqzrjSNJzg5Od/SunhFr9la2mmi1AyKBxC3n1eMZSVHixtuVYkZAzg9MVd7LlK1hZXjhAdCSr5YvkqVOXJJIwSMHI91cbfk20jlEqQKHDahu2lWP+JYydKn3gVJ1o/T38/clxF3/0mqUpWoa4pSlAKUpQClKUApSlAKUpQClKUApSlAKUpQClKUApSlAKUpQClKUApSlAKUpQClKUApSlAKUpQClKUApSlAKUpQClKUApSlAKUpQClKUApSlAKUpQH//Z"/>
            <p:cNvSpPr>
              <a:spLocks noChangeAspect="1" noChangeArrowheads="1"/>
            </p:cNvSpPr>
            <p:nvPr/>
          </p:nvSpPr>
          <p:spPr bwMode="auto">
            <a:xfrm>
              <a:off x="152400" y="-449263"/>
              <a:ext cx="3638550" cy="12573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dirty="0"/>
            </a:p>
          </p:txBody>
        </p:sp>
        <p:pic>
          <p:nvPicPr>
            <p:cNvPr id="7" name="Picture 12" descr="http://www.indetec.gob.mx/Imagenes/Logo_5.gif"/>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95537" y="262710"/>
              <a:ext cx="3744415" cy="1294082"/>
            </a:xfrm>
            <a:prstGeom prst="rect">
              <a:avLst/>
            </a:prstGeom>
            <a:noFill/>
            <a:extLst>
              <a:ext uri="{909E8E84-426E-40DD-AFC4-6F175D3DCCD1}">
                <a14:hiddenFill xmlns:a14="http://schemas.microsoft.com/office/drawing/2010/main" xmlns="">
                  <a:solidFill>
                    <a:srgbClr val="FFFFFF"/>
                  </a:solidFill>
                </a14:hiddenFill>
              </a:ext>
            </a:extLst>
          </p:spPr>
        </p:pic>
      </p:grpSp>
      <p:sp>
        <p:nvSpPr>
          <p:cNvPr id="12" name="11 Rectángulo"/>
          <p:cNvSpPr/>
          <p:nvPr/>
        </p:nvSpPr>
        <p:spPr>
          <a:xfrm>
            <a:off x="1835696" y="3938665"/>
            <a:ext cx="6879676" cy="2308324"/>
          </a:xfrm>
          <a:prstGeom prst="rect">
            <a:avLst/>
          </a:prstGeom>
        </p:spPr>
        <p:txBody>
          <a:bodyPr wrap="square">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r"/>
            <a:r>
              <a:rPr lang="es-MX" sz="3600" b="1" dirty="0" smtClean="0">
                <a:ln w="11430"/>
                <a:solidFill>
                  <a:schemeClr val="accent6">
                    <a:lumMod val="50000"/>
                  </a:schemeClr>
                </a:solidFill>
                <a:effectLst>
                  <a:outerShdw blurRad="50800" dist="39000" dir="5460000" algn="tl">
                    <a:srgbClr val="000000">
                      <a:alpha val="38000"/>
                    </a:srgbClr>
                  </a:outerShdw>
                </a:effectLst>
              </a:rPr>
              <a:t>TEMA 3:</a:t>
            </a:r>
          </a:p>
          <a:p>
            <a:pPr algn="r"/>
            <a:r>
              <a:rPr lang="es-MX" sz="3600" b="1" dirty="0" smtClean="0">
                <a:ln w="11430"/>
                <a:solidFill>
                  <a:schemeClr val="accent6">
                    <a:lumMod val="50000"/>
                  </a:schemeClr>
                </a:solidFill>
                <a:effectLst>
                  <a:outerShdw blurRad="50800" dist="39000" dir="5460000" algn="tl">
                    <a:srgbClr val="000000">
                      <a:alpha val="38000"/>
                    </a:srgbClr>
                  </a:outerShdw>
                </a:effectLst>
              </a:rPr>
              <a:t> </a:t>
            </a:r>
          </a:p>
          <a:p>
            <a:pPr algn="r"/>
            <a:r>
              <a:rPr lang="es-MX" sz="3600" b="1" dirty="0" smtClean="0">
                <a:ln w="11430"/>
                <a:solidFill>
                  <a:schemeClr val="accent6">
                    <a:lumMod val="50000"/>
                  </a:schemeClr>
                </a:solidFill>
                <a:effectLst>
                  <a:outerShdw blurRad="50800" dist="39000" dir="5460000" algn="tl">
                    <a:srgbClr val="000000">
                      <a:alpha val="38000"/>
                    </a:srgbClr>
                  </a:outerShdw>
                </a:effectLst>
              </a:rPr>
              <a:t>OBRA DE</a:t>
            </a:r>
          </a:p>
          <a:p>
            <a:pPr algn="r"/>
            <a:r>
              <a:rPr lang="es-MX" sz="3600" b="1" dirty="0" smtClean="0">
                <a:ln w="11430"/>
                <a:solidFill>
                  <a:schemeClr val="accent6">
                    <a:lumMod val="50000"/>
                  </a:schemeClr>
                </a:solidFill>
                <a:effectLst>
                  <a:outerShdw blurRad="50800" dist="39000" dir="5460000" algn="tl">
                    <a:srgbClr val="000000">
                      <a:alpha val="38000"/>
                    </a:srgbClr>
                  </a:outerShdw>
                </a:effectLst>
              </a:rPr>
              <a:t> INFRAESTRUCTURA</a:t>
            </a:r>
            <a:endParaRPr lang="es-MX" sz="3600" b="1" dirty="0">
              <a:ln w="11430"/>
              <a:solidFill>
                <a:schemeClr val="accent6">
                  <a:lumMod val="50000"/>
                </a:schemeClr>
              </a:soli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redondeado"/>
          <p:cNvSpPr/>
          <p:nvPr/>
        </p:nvSpPr>
        <p:spPr>
          <a:xfrm>
            <a:off x="2483768" y="-27384"/>
            <a:ext cx="6660264" cy="1008112"/>
          </a:xfrm>
          <a:prstGeom prst="roundRect">
            <a:avLst/>
          </a:prstGeom>
          <a:ln>
            <a:noFill/>
          </a:ln>
          <a:effectLst>
            <a:outerShdw blurRad="44450" dist="27940" dir="5400000" algn="ctr">
              <a:srgbClr val="000000">
                <a:alpha val="32000"/>
              </a:srgbClr>
            </a:outerShdw>
            <a:reflection blurRad="6350" stA="52000" endA="300" endPos="35000" dir="5400000" sy="-100000" algn="bl" rotWithShape="0"/>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sz="2200" dirty="0">
              <a:latin typeface="Arial" pitchFamily="34" charset="0"/>
              <a:cs typeface="Arial" pitchFamily="34" charset="0"/>
            </a:endParaRPr>
          </a:p>
        </p:txBody>
      </p:sp>
      <p:sp>
        <p:nvSpPr>
          <p:cNvPr id="5" name="5 CuadroTexto"/>
          <p:cNvSpPr txBox="1">
            <a:spLocks noChangeArrowheads="1"/>
          </p:cNvSpPr>
          <p:nvPr/>
        </p:nvSpPr>
        <p:spPr bwMode="auto">
          <a:xfrm>
            <a:off x="2339752" y="188640"/>
            <a:ext cx="7073502" cy="830997"/>
          </a:xfrm>
          <a:prstGeom prst="rect">
            <a:avLst/>
          </a:prstGeom>
          <a:noFill/>
          <a:ln w="9525">
            <a:noFill/>
            <a:miter lim="800000"/>
            <a:headEnd/>
            <a:tailEnd/>
          </a:ln>
          <a:effectLst>
            <a:reflection blurRad="6350" stA="52000" endA="300" endPos="35000" dir="5400000" sy="-100000" algn="bl" rotWithShape="0"/>
          </a:effectLst>
        </p:spPr>
        <p:txBody>
          <a:bodyPr wrap="square">
            <a:spAutoFit/>
          </a:bodyPr>
          <a:lstStyle/>
          <a:p>
            <a:pPr algn="ctr" fontAlgn="auto">
              <a:spcBef>
                <a:spcPts val="0"/>
              </a:spcBef>
              <a:spcAft>
                <a:spcPts val="0"/>
              </a:spcAft>
              <a:defRPr/>
            </a:pPr>
            <a:r>
              <a:rPr lang="es-ES" sz="2400" b="1" dirty="0" smtClean="0">
                <a:solidFill>
                  <a:schemeClr val="bg1"/>
                </a:solidFill>
                <a:cs typeface="Arial" pitchFamily="34" charset="0"/>
              </a:rPr>
              <a:t>LA INFRAESTRUCTURA SON ACTIVOS NO CIRCULANTES QUE:</a:t>
            </a:r>
            <a:endParaRPr lang="es-ES_tradnl" sz="2400" dirty="0">
              <a:solidFill>
                <a:schemeClr val="bg1"/>
              </a:solidFill>
              <a:cs typeface="Arial" pitchFamily="34" charset="0"/>
            </a:endParaRPr>
          </a:p>
        </p:txBody>
      </p:sp>
      <p:sp>
        <p:nvSpPr>
          <p:cNvPr id="7" name="6 CuadroTexto"/>
          <p:cNvSpPr txBox="1"/>
          <p:nvPr/>
        </p:nvSpPr>
        <p:spPr>
          <a:xfrm>
            <a:off x="179512" y="1000108"/>
            <a:ext cx="8496944" cy="5878532"/>
          </a:xfrm>
          <a:prstGeom prst="rect">
            <a:avLst/>
          </a:prstGeom>
          <a:noFill/>
        </p:spPr>
        <p:txBody>
          <a:bodyPr wrap="square" rtlCol="0">
            <a:spAutoFit/>
          </a:bodyPr>
          <a:lstStyle/>
          <a:p>
            <a:pPr marL="625475" indent="-174625" algn="just">
              <a:buFont typeface="Arial" pitchFamily="34" charset="0"/>
              <a:buChar char="•"/>
            </a:pPr>
            <a:endParaRPr lang="es-MX" sz="2200" dirty="0" smtClean="0">
              <a:cs typeface="Arial" pitchFamily="34" charset="0"/>
            </a:endParaRPr>
          </a:p>
          <a:p>
            <a:pPr marL="625475" lvl="0" indent="-174625" algn="just">
              <a:buFont typeface="Arial" pitchFamily="34" charset="0"/>
              <a:buChar char="•"/>
            </a:pPr>
            <a:r>
              <a:rPr lang="es-ES" sz="2400" dirty="0" smtClean="0"/>
              <a:t>Se materializan por obras de ingeniería civil o en inmuebles; </a:t>
            </a:r>
            <a:endParaRPr lang="es-MX" sz="2400" dirty="0" smtClean="0"/>
          </a:p>
          <a:p>
            <a:pPr marL="625475" lvl="0" indent="-174625" algn="just">
              <a:buFont typeface="Arial" pitchFamily="34" charset="0"/>
              <a:buChar char="•"/>
            </a:pPr>
            <a:endParaRPr lang="es-ES" sz="2400" dirty="0" smtClean="0"/>
          </a:p>
          <a:p>
            <a:pPr marL="625475" lvl="0" indent="-174625" algn="just">
              <a:buFont typeface="Arial" pitchFamily="34" charset="0"/>
              <a:buChar char="•"/>
            </a:pPr>
            <a:r>
              <a:rPr lang="es-ES" sz="2400" dirty="0" smtClean="0"/>
              <a:t>Son utilizados por la generalidad de los ciudadanos o destinados a la prestación de servicios públicos;</a:t>
            </a:r>
            <a:endParaRPr lang="es-MX" sz="2400" dirty="0" smtClean="0"/>
          </a:p>
          <a:p>
            <a:pPr marL="625475" lvl="0" indent="-174625" algn="just">
              <a:buFont typeface="Arial" pitchFamily="34" charset="0"/>
              <a:buChar char="•"/>
            </a:pPr>
            <a:endParaRPr lang="es-ES" sz="2400" dirty="0" smtClean="0"/>
          </a:p>
          <a:p>
            <a:pPr marL="625475" lvl="0" indent="-174625" algn="just">
              <a:buFont typeface="Arial" pitchFamily="34" charset="0"/>
              <a:buChar char="•"/>
            </a:pPr>
            <a:r>
              <a:rPr lang="es-ES" sz="2400" dirty="0" smtClean="0"/>
              <a:t>Son obtenidos a título oneroso o gratuito, o construidos por el ente público;</a:t>
            </a:r>
            <a:endParaRPr lang="es-MX" sz="2400" dirty="0" smtClean="0"/>
          </a:p>
          <a:p>
            <a:pPr marL="625475" indent="-174625" algn="just">
              <a:buFont typeface="Arial" pitchFamily="34" charset="0"/>
              <a:buChar char="•"/>
            </a:pPr>
            <a:endParaRPr lang="es-MX" sz="2200" dirty="0" smtClean="0">
              <a:cs typeface="Arial" pitchFamily="34" charset="0"/>
            </a:endParaRPr>
          </a:p>
          <a:p>
            <a:pPr marL="625475" lvl="0" indent="-174625" algn="just">
              <a:buFont typeface="Arial" pitchFamily="34" charset="0"/>
              <a:buChar char="•"/>
            </a:pPr>
            <a:r>
              <a:rPr lang="es-ES" sz="2400" dirty="0" smtClean="0"/>
              <a:t>Son parte de un sistema o red, y</a:t>
            </a:r>
            <a:endParaRPr lang="es-MX" sz="2400" dirty="0" smtClean="0"/>
          </a:p>
          <a:p>
            <a:pPr marL="625475" lvl="0" indent="-174625" algn="just">
              <a:buFont typeface="Arial" pitchFamily="34" charset="0"/>
              <a:buChar char="•"/>
            </a:pPr>
            <a:endParaRPr lang="es-ES" sz="2400" dirty="0" smtClean="0"/>
          </a:p>
          <a:p>
            <a:pPr marL="625475" lvl="0" indent="-174625" algn="just">
              <a:buFont typeface="Arial" pitchFamily="34" charset="0"/>
              <a:buChar char="•"/>
            </a:pPr>
            <a:r>
              <a:rPr lang="es-ES" sz="2400" dirty="0" smtClean="0"/>
              <a:t>Tienen una finalidad específica que no suele admitir otros usos alternativos.</a:t>
            </a:r>
            <a:endParaRPr lang="es-MX" sz="2400" dirty="0" smtClean="0"/>
          </a:p>
          <a:p>
            <a:pPr marL="625475" indent="-174625" algn="just">
              <a:buFont typeface="Arial" pitchFamily="34" charset="0"/>
              <a:buChar char="•"/>
            </a:pPr>
            <a:endParaRPr lang="es-MX" sz="2200" dirty="0" smtClean="0">
              <a:cs typeface="Arial" pitchFamily="34" charset="0"/>
            </a:endParaRPr>
          </a:p>
          <a:p>
            <a:pPr marL="625475" indent="-174625" algn="just">
              <a:buFont typeface="Arial" pitchFamily="34" charset="0"/>
              <a:buChar char="•"/>
            </a:pPr>
            <a:endParaRPr lang="es-MX" sz="2200" dirty="0" smtClean="0">
              <a:cs typeface="Arial" pitchFamily="34" charset="0"/>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redondeado"/>
          <p:cNvSpPr/>
          <p:nvPr/>
        </p:nvSpPr>
        <p:spPr>
          <a:xfrm>
            <a:off x="2483768" y="-27384"/>
            <a:ext cx="6660264" cy="1008112"/>
          </a:xfrm>
          <a:prstGeom prst="roundRect">
            <a:avLst/>
          </a:prstGeom>
          <a:ln>
            <a:noFill/>
          </a:ln>
          <a:effectLst>
            <a:outerShdw blurRad="44450" dist="27940" dir="5400000" algn="ctr">
              <a:srgbClr val="000000">
                <a:alpha val="32000"/>
              </a:srgbClr>
            </a:outerShdw>
            <a:reflection blurRad="6350" stA="52000" endA="300" endPos="35000" dir="5400000" sy="-100000" algn="bl" rotWithShape="0"/>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sz="2200" dirty="0">
              <a:latin typeface="Arial" pitchFamily="34" charset="0"/>
              <a:cs typeface="Arial" pitchFamily="34" charset="0"/>
            </a:endParaRPr>
          </a:p>
        </p:txBody>
      </p:sp>
      <p:sp>
        <p:nvSpPr>
          <p:cNvPr id="5" name="5 CuadroTexto"/>
          <p:cNvSpPr txBox="1">
            <a:spLocks noChangeArrowheads="1"/>
          </p:cNvSpPr>
          <p:nvPr/>
        </p:nvSpPr>
        <p:spPr bwMode="auto">
          <a:xfrm>
            <a:off x="2339752" y="188640"/>
            <a:ext cx="7073502" cy="830997"/>
          </a:xfrm>
          <a:prstGeom prst="rect">
            <a:avLst/>
          </a:prstGeom>
          <a:noFill/>
          <a:ln w="9525">
            <a:noFill/>
            <a:miter lim="800000"/>
            <a:headEnd/>
            <a:tailEnd/>
          </a:ln>
          <a:effectLst>
            <a:reflection blurRad="6350" stA="52000" endA="300" endPos="35000" dir="5400000" sy="-100000" algn="bl" rotWithShape="0"/>
          </a:effectLst>
        </p:spPr>
        <p:txBody>
          <a:bodyPr wrap="square">
            <a:spAutoFit/>
          </a:bodyPr>
          <a:lstStyle/>
          <a:p>
            <a:pPr algn="ctr" fontAlgn="auto">
              <a:spcBef>
                <a:spcPts val="0"/>
              </a:spcBef>
              <a:spcAft>
                <a:spcPts val="0"/>
              </a:spcAft>
              <a:defRPr/>
            </a:pPr>
            <a:r>
              <a:rPr lang="es-ES" sz="2400" b="1" dirty="0" smtClean="0">
                <a:solidFill>
                  <a:schemeClr val="bg1"/>
                </a:solidFill>
                <a:cs typeface="Arial" pitchFamily="34" charset="0"/>
              </a:rPr>
              <a:t>LA INFRAESTRUCTURA SON ACTIVOS NO CIRCULANTES QUE:</a:t>
            </a:r>
            <a:endParaRPr lang="es-ES_tradnl" sz="2400" dirty="0">
              <a:solidFill>
                <a:schemeClr val="bg1"/>
              </a:solidFill>
              <a:cs typeface="Arial" pitchFamily="34" charset="0"/>
            </a:endParaRPr>
          </a:p>
        </p:txBody>
      </p:sp>
      <p:sp>
        <p:nvSpPr>
          <p:cNvPr id="7" name="6 CuadroTexto"/>
          <p:cNvSpPr txBox="1"/>
          <p:nvPr/>
        </p:nvSpPr>
        <p:spPr>
          <a:xfrm>
            <a:off x="179512" y="1000108"/>
            <a:ext cx="8496944" cy="5232202"/>
          </a:xfrm>
          <a:prstGeom prst="rect">
            <a:avLst/>
          </a:prstGeom>
          <a:noFill/>
        </p:spPr>
        <p:txBody>
          <a:bodyPr wrap="square" rtlCol="0">
            <a:spAutoFit/>
          </a:bodyPr>
          <a:lstStyle/>
          <a:p>
            <a:pPr marL="625475" indent="-174625" algn="just">
              <a:buFont typeface="Arial" pitchFamily="34" charset="0"/>
              <a:buChar char="•"/>
            </a:pPr>
            <a:endParaRPr lang="es-MX" sz="2200" dirty="0" smtClean="0">
              <a:cs typeface="Arial" pitchFamily="34" charset="0"/>
            </a:endParaRPr>
          </a:p>
          <a:p>
            <a:pPr marL="625475" indent="-174625" algn="just">
              <a:buFont typeface="Arial" pitchFamily="34" charset="0"/>
              <a:buChar char="•"/>
            </a:pPr>
            <a:r>
              <a:rPr lang="es-ES" sz="2400" dirty="0" smtClean="0"/>
              <a:t>Una vez concluida, si la inversión es realizada en:</a:t>
            </a:r>
          </a:p>
          <a:p>
            <a:pPr marL="625475" indent="-174625" algn="just">
              <a:buFont typeface="Arial" pitchFamily="34" charset="0"/>
              <a:buChar char="•"/>
            </a:pPr>
            <a:endParaRPr lang="es-ES" sz="2400" dirty="0" smtClean="0"/>
          </a:p>
          <a:p>
            <a:pPr marL="625475" indent="-174625" algn="just"/>
            <a:r>
              <a:rPr lang="es-ES" sz="2400" dirty="0" smtClean="0"/>
              <a:t> </a:t>
            </a:r>
          </a:p>
          <a:p>
            <a:pPr marL="625475" indent="-174625" algn="just"/>
            <a:endParaRPr lang="es-ES" sz="2400" dirty="0" smtClean="0"/>
          </a:p>
          <a:p>
            <a:pPr marL="625475" indent="-174625" algn="just">
              <a:buFont typeface="Arial" pitchFamily="34" charset="0"/>
              <a:buChar char="•"/>
            </a:pPr>
            <a:r>
              <a:rPr lang="es-ES" sz="2800" dirty="0" smtClean="0">
                <a:solidFill>
                  <a:srgbClr val="FF0000"/>
                </a:solidFill>
              </a:rPr>
              <a:t>Obras Capitalizables</a:t>
            </a:r>
            <a:r>
              <a:rPr lang="es-ES" sz="2400" dirty="0" smtClean="0"/>
              <a:t>: En este caso, cuando se concluya la obra, se deberá transferir el saldo al activo no circulante que corresponda y el soporte documental del registro contable será el establecido por la autoridad competente (acta de entrega-recepción o el documento que acredite su conclusión).</a:t>
            </a:r>
            <a:endParaRPr lang="es-MX" sz="2400" dirty="0" smtClean="0"/>
          </a:p>
          <a:p>
            <a:pPr marL="625475" lvl="0" indent="-174625" algn="just">
              <a:buFont typeface="Arial" pitchFamily="34" charset="0"/>
              <a:buChar char="•"/>
            </a:pPr>
            <a:endParaRPr lang="es-MX" sz="2400" dirty="0" smtClean="0"/>
          </a:p>
          <a:p>
            <a:pPr marL="625475" indent="-174625" algn="just">
              <a:buFont typeface="Arial" pitchFamily="34" charset="0"/>
              <a:buChar char="•"/>
            </a:pPr>
            <a:endParaRPr lang="es-MX" sz="2200" dirty="0" smtClean="0">
              <a:cs typeface="Arial" pitchFamily="34" charset="0"/>
            </a:endParaRPr>
          </a:p>
          <a:p>
            <a:pPr marL="625475" indent="-174625" algn="just">
              <a:buFont typeface="Arial" pitchFamily="34" charset="0"/>
              <a:buChar char="•"/>
            </a:pPr>
            <a:endParaRPr lang="es-MX" sz="2200" dirty="0" smtClean="0">
              <a:cs typeface="Arial" pitchFamily="34" charset="0"/>
            </a:endParaRPr>
          </a:p>
        </p:txBody>
      </p:sp>
      <p:sp>
        <p:nvSpPr>
          <p:cNvPr id="24577" name="Rectangle 1"/>
          <p:cNvSpPr>
            <a:spLocks noChangeArrowheads="1"/>
          </p:cNvSpPr>
          <p:nvPr/>
        </p:nvSpPr>
        <p:spPr bwMode="auto">
          <a:xfrm>
            <a:off x="0" y="0"/>
            <a:ext cx="369332" cy="492443"/>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182563" algn="ctr" defTabSz="914400" rtl="0" eaLnBrk="1" fontAlgn="base" latinLnBrk="0" hangingPunct="1">
              <a:lnSpc>
                <a:spcPct val="100000"/>
              </a:lnSpc>
              <a:spcBef>
                <a:spcPct val="0"/>
              </a:spcBef>
              <a:spcAft>
                <a:spcPct val="0"/>
              </a:spcAft>
              <a:buClrTx/>
              <a:buSzTx/>
              <a:buFontTx/>
              <a:buNone/>
              <a:tabLst/>
            </a:pPr>
            <a:endParaRPr kumimoji="0" lang="es-MX" sz="800" b="0" i="0" u="none" strike="noStrike" cap="none" normalizeH="0" baseline="0" dirty="0" smtClean="0">
              <a:ln>
                <a:noFill/>
              </a:ln>
              <a:solidFill>
                <a:schemeClr val="tx1"/>
              </a:solidFill>
              <a:effectLst/>
              <a:latin typeface="Arial" pitchFamily="34" charset="0"/>
              <a:cs typeface="Arial" pitchFamily="34" charset="0"/>
            </a:endParaRPr>
          </a:p>
          <a:p>
            <a:pPr marL="0" marR="0" lvl="0" indent="182563" algn="ctr" defTabSz="914400" rtl="0" eaLnBrk="0" fontAlgn="base" latinLnBrk="0" hangingPunct="0">
              <a:lnSpc>
                <a:spcPct val="100000"/>
              </a:lnSpc>
              <a:spcBef>
                <a:spcPct val="0"/>
              </a:spcBef>
              <a:spcAft>
                <a:spcPct val="0"/>
              </a:spcAft>
              <a:buClrTx/>
              <a:buSzTx/>
              <a:buFontTx/>
              <a:buNone/>
              <a:tabLst/>
            </a:pPr>
            <a:endParaRPr kumimoji="0" lang="es-MX"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redondeado"/>
          <p:cNvSpPr/>
          <p:nvPr/>
        </p:nvSpPr>
        <p:spPr>
          <a:xfrm>
            <a:off x="2483768" y="-27384"/>
            <a:ext cx="6660264" cy="1008112"/>
          </a:xfrm>
          <a:prstGeom prst="roundRect">
            <a:avLst/>
          </a:prstGeom>
          <a:ln>
            <a:noFill/>
          </a:ln>
          <a:effectLst>
            <a:outerShdw blurRad="44450" dist="27940" dir="5400000" algn="ctr">
              <a:srgbClr val="000000">
                <a:alpha val="32000"/>
              </a:srgbClr>
            </a:outerShdw>
            <a:reflection blurRad="6350" stA="52000" endA="300" endPos="35000" dir="5400000" sy="-100000" algn="bl" rotWithShape="0"/>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sz="2200" dirty="0">
              <a:latin typeface="Arial" pitchFamily="34" charset="0"/>
              <a:cs typeface="Arial" pitchFamily="34" charset="0"/>
            </a:endParaRPr>
          </a:p>
        </p:txBody>
      </p:sp>
      <p:sp>
        <p:nvSpPr>
          <p:cNvPr id="5" name="5 CuadroTexto"/>
          <p:cNvSpPr txBox="1">
            <a:spLocks noChangeArrowheads="1"/>
          </p:cNvSpPr>
          <p:nvPr/>
        </p:nvSpPr>
        <p:spPr bwMode="auto">
          <a:xfrm>
            <a:off x="2339752" y="188640"/>
            <a:ext cx="7073502" cy="461665"/>
          </a:xfrm>
          <a:prstGeom prst="rect">
            <a:avLst/>
          </a:prstGeom>
          <a:noFill/>
          <a:ln w="9525">
            <a:noFill/>
            <a:miter lim="800000"/>
            <a:headEnd/>
            <a:tailEnd/>
          </a:ln>
          <a:effectLst>
            <a:reflection blurRad="6350" stA="52000" endA="300" endPos="35000" dir="5400000" sy="-100000" algn="bl" rotWithShape="0"/>
          </a:effectLst>
        </p:spPr>
        <p:txBody>
          <a:bodyPr wrap="square">
            <a:spAutoFit/>
          </a:bodyPr>
          <a:lstStyle/>
          <a:p>
            <a:pPr algn="ctr" fontAlgn="auto">
              <a:spcBef>
                <a:spcPts val="0"/>
              </a:spcBef>
              <a:spcAft>
                <a:spcPts val="0"/>
              </a:spcAft>
              <a:defRPr/>
            </a:pPr>
            <a:r>
              <a:rPr lang="es-ES" sz="2400" b="1" dirty="0" smtClean="0">
                <a:solidFill>
                  <a:schemeClr val="bg1"/>
                </a:solidFill>
                <a:cs typeface="Arial" pitchFamily="34" charset="0"/>
              </a:rPr>
              <a:t> REGISTRO Y VALORACIÓN DEL PATRIMONIO</a:t>
            </a:r>
            <a:endParaRPr lang="es-ES_tradnl" sz="2400" dirty="0">
              <a:solidFill>
                <a:schemeClr val="bg1"/>
              </a:solidFill>
              <a:cs typeface="Arial" pitchFamily="34" charset="0"/>
            </a:endParaRPr>
          </a:p>
        </p:txBody>
      </p:sp>
      <p:sp>
        <p:nvSpPr>
          <p:cNvPr id="7" name="6 CuadroTexto"/>
          <p:cNvSpPr txBox="1"/>
          <p:nvPr/>
        </p:nvSpPr>
        <p:spPr>
          <a:xfrm>
            <a:off x="179512" y="1196752"/>
            <a:ext cx="8496944" cy="5170646"/>
          </a:xfrm>
          <a:prstGeom prst="rect">
            <a:avLst/>
          </a:prstGeom>
          <a:noFill/>
        </p:spPr>
        <p:txBody>
          <a:bodyPr wrap="square" rtlCol="0">
            <a:spAutoFit/>
          </a:bodyPr>
          <a:lstStyle/>
          <a:p>
            <a:pPr marL="625475" indent="-174625" algn="just">
              <a:buFont typeface="Arial" pitchFamily="34" charset="0"/>
              <a:buChar char="•"/>
            </a:pPr>
            <a:endParaRPr lang="es-MX" sz="2200" dirty="0" smtClean="0">
              <a:cs typeface="Arial" pitchFamily="34" charset="0"/>
            </a:endParaRPr>
          </a:p>
          <a:p>
            <a:pPr marL="625475" indent="-174625" algn="just">
              <a:buFont typeface="Arial" pitchFamily="34" charset="0"/>
              <a:buChar char="•"/>
            </a:pPr>
            <a:r>
              <a:rPr lang="es-MX" sz="2200" dirty="0" smtClean="0">
                <a:cs typeface="Arial" pitchFamily="34" charset="0"/>
              </a:rPr>
              <a:t>Registrar obra pública capitalizable  al activo no circulante una vez concluida. </a:t>
            </a:r>
          </a:p>
          <a:p>
            <a:pPr marL="625475" indent="-174625" algn="just">
              <a:buFont typeface="Arial" pitchFamily="34" charset="0"/>
              <a:buChar char="•"/>
            </a:pPr>
            <a:endParaRPr lang="es-MX" sz="2200" dirty="0" smtClean="0">
              <a:cs typeface="Arial" pitchFamily="34" charset="0"/>
            </a:endParaRPr>
          </a:p>
          <a:p>
            <a:pPr marL="625475" indent="-174625" algn="just">
              <a:buFont typeface="Arial" pitchFamily="34" charset="0"/>
              <a:buChar char="•"/>
            </a:pPr>
            <a:r>
              <a:rPr lang="es-MX" sz="2200" dirty="0" smtClean="0">
                <a:cs typeface="Arial" pitchFamily="34" charset="0"/>
              </a:rPr>
              <a:t>Registrar  la obra de dominio público, concluida,  a los gastos del periodo o a resultados de ejercicios anteriores, según corresponda</a:t>
            </a:r>
          </a:p>
          <a:p>
            <a:pPr marL="625475" indent="-174625" algn="just"/>
            <a:endParaRPr lang="es-MX" sz="2200" dirty="0" smtClean="0">
              <a:cs typeface="Arial" pitchFamily="34" charset="0"/>
            </a:endParaRPr>
          </a:p>
          <a:p>
            <a:pPr marL="625475" indent="-174625" algn="just">
              <a:buFont typeface="Arial" pitchFamily="34" charset="0"/>
              <a:buChar char="•"/>
            </a:pPr>
            <a:r>
              <a:rPr lang="es-MX" sz="2200" dirty="0" smtClean="0">
                <a:cs typeface="Arial" pitchFamily="34" charset="0"/>
              </a:rPr>
              <a:t>Podrá registrarse infraestructura no reconocida en los últimos 5 años reconociéndola en resultados de ejercicios anteriores.</a:t>
            </a:r>
          </a:p>
          <a:p>
            <a:pPr marL="625475" indent="-174625" algn="just">
              <a:buFont typeface="Arial" pitchFamily="34" charset="0"/>
              <a:buChar char="•"/>
            </a:pPr>
            <a:endParaRPr lang="es-MX" sz="2200" dirty="0" smtClean="0">
              <a:cs typeface="Arial" pitchFamily="34" charset="0"/>
            </a:endParaRPr>
          </a:p>
          <a:p>
            <a:pPr marL="625475" indent="-174625" algn="just">
              <a:buFont typeface="Arial" pitchFamily="34" charset="0"/>
              <a:buChar char="•"/>
            </a:pPr>
            <a:r>
              <a:rPr lang="es-MX" sz="2200" dirty="0" smtClean="0">
                <a:cs typeface="Arial" pitchFamily="34" charset="0"/>
              </a:rPr>
              <a:t>Registrar la obra transferible como activo no circulante y una vez que se transfiera se reclasificará a gastos del periodo o a resultados de ejercicios  anteriores, según corresponda.</a:t>
            </a:r>
          </a:p>
          <a:p>
            <a:pPr marL="625475" indent="-174625" algn="just">
              <a:buFont typeface="Arial" pitchFamily="34" charset="0"/>
              <a:buChar char="•"/>
            </a:pPr>
            <a:endParaRPr lang="es-MX" sz="2200" dirty="0" smtClean="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4294967295"/>
          </p:nvPr>
        </p:nvSpPr>
        <p:spPr>
          <a:xfrm>
            <a:off x="395536" y="2348880"/>
            <a:ext cx="8426933" cy="4176464"/>
          </a:xfrm>
          <a:solidFill>
            <a:schemeClr val="accent1">
              <a:lumMod val="40000"/>
              <a:lumOff val="60000"/>
            </a:schemeClr>
          </a:solidFill>
          <a:ln>
            <a:noFill/>
          </a:ln>
        </p:spPr>
        <p:style>
          <a:lnRef idx="1">
            <a:schemeClr val="accent3"/>
          </a:lnRef>
          <a:fillRef idx="2">
            <a:schemeClr val="accent3"/>
          </a:fillRef>
          <a:effectRef idx="1">
            <a:schemeClr val="accent3"/>
          </a:effectRef>
          <a:fontRef idx="minor">
            <a:schemeClr val="dk1"/>
          </a:fontRef>
        </p:style>
        <p:txBody>
          <a:bodyPr/>
          <a:lstStyle/>
          <a:p>
            <a:pPr marL="0" indent="0" algn="just">
              <a:buNone/>
            </a:pPr>
            <a:endParaRPr lang="es-MX" sz="2000" dirty="0" smtClean="0"/>
          </a:p>
          <a:p>
            <a:pPr marL="266700" indent="-266700" algn="just">
              <a:buClrTx/>
            </a:pPr>
            <a:r>
              <a:rPr lang="es-MX" sz="2000" dirty="0" smtClean="0"/>
              <a:t>El </a:t>
            </a:r>
            <a:r>
              <a:rPr lang="es-MX" sz="2000" dirty="0" smtClean="0">
                <a:solidFill>
                  <a:schemeClr val="tx1"/>
                </a:solidFill>
              </a:rPr>
              <a:t>mantenimiento y la restauración de bienes muebles incorporados o adheridos a un </a:t>
            </a:r>
            <a:r>
              <a:rPr lang="es-MX" sz="2000" dirty="0" smtClean="0"/>
              <a:t>inmueble, cuando implique modificación al propio inmueble;</a:t>
            </a:r>
          </a:p>
          <a:p>
            <a:pPr marL="266700" indent="-266700" algn="just">
              <a:buClrTx/>
              <a:buNone/>
            </a:pPr>
            <a:endParaRPr lang="es-MX" sz="2000" dirty="0" smtClean="0"/>
          </a:p>
          <a:p>
            <a:pPr marL="266700" indent="-266700" algn="just">
              <a:buClrTx/>
            </a:pPr>
            <a:r>
              <a:rPr lang="es-MX" sz="2000" dirty="0" smtClean="0">
                <a:solidFill>
                  <a:schemeClr val="tx1"/>
                </a:solidFill>
                <a:latin typeface="Arial" charset="0"/>
              </a:rPr>
              <a:t>Los proyectos integrales</a:t>
            </a:r>
            <a:r>
              <a:rPr lang="es-MX" sz="2000" dirty="0" smtClean="0">
                <a:solidFill>
                  <a:srgbClr val="FF0000"/>
                </a:solidFill>
                <a:latin typeface="Arial" charset="0"/>
              </a:rPr>
              <a:t>, </a:t>
            </a:r>
            <a:r>
              <a:rPr lang="es-MX" sz="2000" dirty="0" smtClean="0">
                <a:solidFill>
                  <a:prstClr val="black"/>
                </a:solidFill>
                <a:latin typeface="Arial" charset="0"/>
              </a:rPr>
              <a:t>en los cuales el contratista se obliga desde el diseño de la obra hasta su terminación total,</a:t>
            </a:r>
            <a:r>
              <a:rPr lang="es-ES" sz="2000" dirty="0" smtClean="0"/>
              <a:t> </a:t>
            </a:r>
            <a:r>
              <a:rPr lang="es-ES" sz="2000" b="1" dirty="0" smtClean="0">
                <a:solidFill>
                  <a:srgbClr val="FF0000"/>
                </a:solidFill>
              </a:rPr>
              <a:t>incluyéndose, cuando se requiera, la transferencia de tecnología;</a:t>
            </a:r>
          </a:p>
          <a:p>
            <a:pPr marL="266700" indent="-266700" algn="just">
              <a:buClrTx/>
              <a:buNone/>
            </a:pPr>
            <a:endParaRPr lang="es-ES" sz="2000" dirty="0" smtClean="0">
              <a:solidFill>
                <a:srgbClr val="FF0000"/>
              </a:solidFill>
            </a:endParaRPr>
          </a:p>
          <a:p>
            <a:pPr marL="266700" indent="-266700" algn="just">
              <a:buClrTx/>
            </a:pPr>
            <a:r>
              <a:rPr lang="es-MX" sz="2000" b="1" dirty="0" smtClean="0">
                <a:solidFill>
                  <a:srgbClr val="7030A0"/>
                </a:solidFill>
              </a:rPr>
              <a:t>Instalación de islas artificiales y plataformas utilizadas directa o indirectamente en la explotación de recursos naturales;</a:t>
            </a:r>
          </a:p>
          <a:p>
            <a:pPr marL="0" indent="0" algn="just">
              <a:buNone/>
            </a:pPr>
            <a:endParaRPr lang="es-MX" sz="2000" dirty="0" smtClean="0">
              <a:solidFill>
                <a:prstClr val="black"/>
              </a:solidFill>
              <a:latin typeface="Arial" charset="0"/>
            </a:endParaRPr>
          </a:p>
          <a:p>
            <a:pPr marL="0" indent="0" algn="just">
              <a:buNone/>
            </a:pPr>
            <a:endParaRPr lang="es-MX" sz="2000" dirty="0" smtClean="0"/>
          </a:p>
          <a:p>
            <a:pPr marL="0" indent="0" algn="just">
              <a:buNone/>
            </a:pPr>
            <a:endParaRPr lang="es-MX" sz="2000" dirty="0" smtClean="0"/>
          </a:p>
          <a:p>
            <a:pPr marL="0" lvl="0" indent="0" algn="just">
              <a:buNone/>
            </a:pPr>
            <a:endParaRPr lang="es-MX" sz="2000" dirty="0" smtClean="0">
              <a:solidFill>
                <a:prstClr val="black"/>
              </a:solidFill>
              <a:latin typeface="Arial" charset="0"/>
            </a:endParaRPr>
          </a:p>
          <a:p>
            <a:pPr marL="400050" indent="-400050" algn="just">
              <a:buNone/>
            </a:pPr>
            <a:endParaRPr lang="es-MX" sz="2000" dirty="0" smtClean="0"/>
          </a:p>
          <a:p>
            <a:pPr marL="0" indent="0" algn="just">
              <a:buNone/>
            </a:pPr>
            <a:endParaRPr lang="es-MX" sz="2000" dirty="0" smtClean="0"/>
          </a:p>
          <a:p>
            <a:pPr marL="0" indent="0" algn="just">
              <a:buNone/>
            </a:pPr>
            <a:endParaRPr lang="es-MX" sz="2000" dirty="0"/>
          </a:p>
        </p:txBody>
      </p:sp>
      <p:sp>
        <p:nvSpPr>
          <p:cNvPr id="4" name="3 Rectángulo redondeado"/>
          <p:cNvSpPr/>
          <p:nvPr/>
        </p:nvSpPr>
        <p:spPr>
          <a:xfrm>
            <a:off x="2643174" y="71984"/>
            <a:ext cx="6500858" cy="692720"/>
          </a:xfrm>
          <a:prstGeom prst="roundRect">
            <a:avLst/>
          </a:prstGeom>
          <a:ln>
            <a:noFill/>
          </a:ln>
          <a:effectLst>
            <a:reflection blurRad="6350" stA="52000" endA="300" endPos="35000" dir="5400000" sy="-100000" algn="bl" rotWithShape="0"/>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dirty="0"/>
          </a:p>
        </p:txBody>
      </p:sp>
      <p:sp>
        <p:nvSpPr>
          <p:cNvPr id="5" name="7 CuadroTexto"/>
          <p:cNvSpPr txBox="1">
            <a:spLocks noChangeArrowheads="1"/>
          </p:cNvSpPr>
          <p:nvPr/>
        </p:nvSpPr>
        <p:spPr bwMode="auto">
          <a:xfrm>
            <a:off x="2714612" y="159023"/>
            <a:ext cx="6429420" cy="461665"/>
          </a:xfrm>
          <a:prstGeom prst="rect">
            <a:avLst/>
          </a:prstGeom>
          <a:noFill/>
          <a:ln w="9525">
            <a:noFill/>
            <a:miter lim="800000"/>
            <a:headEnd/>
            <a:tailEnd/>
          </a:ln>
        </p:spPr>
        <p:txBody>
          <a:bodyPr wrap="square">
            <a:spAutoFit/>
          </a:bodyPr>
          <a:lstStyle/>
          <a:p>
            <a:pPr algn="ctr"/>
            <a:r>
              <a:rPr lang="es-MX" sz="2400" b="1" dirty="0" smtClean="0">
                <a:solidFill>
                  <a:schemeClr val="bg1"/>
                </a:solidFill>
                <a:cs typeface="Arial" pitchFamily="34" charset="0"/>
              </a:rPr>
              <a:t>OBRA PÚBLICA</a:t>
            </a:r>
            <a:endParaRPr lang="es-MX" sz="2400" dirty="0">
              <a:solidFill>
                <a:schemeClr val="bg1"/>
              </a:solidFill>
              <a:cs typeface="Arial" pitchFamily="34" charset="0"/>
            </a:endParaRPr>
          </a:p>
        </p:txBody>
      </p:sp>
      <p:sp>
        <p:nvSpPr>
          <p:cNvPr id="7" name="6 CuadroTexto"/>
          <p:cNvSpPr txBox="1"/>
          <p:nvPr/>
        </p:nvSpPr>
        <p:spPr>
          <a:xfrm>
            <a:off x="7164288" y="5877272"/>
            <a:ext cx="1656184" cy="584775"/>
          </a:xfrm>
          <a:prstGeom prst="rect">
            <a:avLst/>
          </a:prstGeom>
          <a:noFill/>
        </p:spPr>
        <p:txBody>
          <a:bodyPr wrap="square" rtlCol="0">
            <a:spAutoFit/>
          </a:bodyPr>
          <a:lstStyle/>
          <a:p>
            <a:r>
              <a:rPr lang="es-MX" sz="3200" dirty="0" smtClean="0"/>
              <a:t>……</a:t>
            </a:r>
            <a:endParaRPr lang="es-MX" sz="3200" dirty="0"/>
          </a:p>
        </p:txBody>
      </p:sp>
      <p:sp>
        <p:nvSpPr>
          <p:cNvPr id="8" name="7 CuadroTexto"/>
          <p:cNvSpPr txBox="1"/>
          <p:nvPr/>
        </p:nvSpPr>
        <p:spPr>
          <a:xfrm>
            <a:off x="0" y="910461"/>
            <a:ext cx="9144000" cy="646331"/>
          </a:xfrm>
          <a:prstGeom prst="rect">
            <a:avLst/>
          </a:prstGeom>
          <a:noFill/>
        </p:spPr>
        <p:txBody>
          <a:bodyPr wrap="square" rtlCol="0">
            <a:spAutoFit/>
          </a:bodyPr>
          <a:lstStyle/>
          <a:p>
            <a:r>
              <a:rPr lang="es-MX" dirty="0" smtClean="0"/>
              <a:t>Asimismo, quedan comprendidos dentro de las obras públicas los siguientes conceptos:</a:t>
            </a:r>
          </a:p>
          <a:p>
            <a:endParaRPr lang="es-MX" dirty="0"/>
          </a:p>
        </p:txBody>
      </p:sp>
      <p:sp>
        <p:nvSpPr>
          <p:cNvPr id="9" name="8 CuadroTexto"/>
          <p:cNvSpPr txBox="1"/>
          <p:nvPr/>
        </p:nvSpPr>
        <p:spPr>
          <a:xfrm>
            <a:off x="611560" y="1425550"/>
            <a:ext cx="3600400" cy="923330"/>
          </a:xfrm>
          <a:prstGeom prst="rect">
            <a:avLst/>
          </a:prstGeom>
          <a:noFill/>
        </p:spPr>
        <p:txBody>
          <a:bodyPr wrap="square" rtlCol="0">
            <a:spAutoFit/>
          </a:bodyPr>
          <a:lstStyle/>
          <a:p>
            <a:pPr algn="ctr"/>
            <a:r>
              <a:rPr lang="es-MX" b="1" dirty="0" smtClean="0">
                <a:solidFill>
                  <a:srgbClr val="7030A0"/>
                </a:solidFill>
              </a:rPr>
              <a:t>LEY DE OBRAS PÚBLICAS  Y SERVICIOS RELACIONADOS CON LAS MISMAS (FEDERAL) </a:t>
            </a:r>
            <a:endParaRPr lang="es-MX" b="1" dirty="0"/>
          </a:p>
        </p:txBody>
      </p:sp>
      <p:sp>
        <p:nvSpPr>
          <p:cNvPr id="10" name="9 CuadroTexto"/>
          <p:cNvSpPr txBox="1"/>
          <p:nvPr/>
        </p:nvSpPr>
        <p:spPr>
          <a:xfrm>
            <a:off x="4788024" y="1486525"/>
            <a:ext cx="3600400" cy="646331"/>
          </a:xfrm>
          <a:prstGeom prst="rect">
            <a:avLst/>
          </a:prstGeom>
          <a:noFill/>
        </p:spPr>
        <p:txBody>
          <a:bodyPr wrap="square" rtlCol="0">
            <a:spAutoFit/>
          </a:bodyPr>
          <a:lstStyle/>
          <a:p>
            <a:pPr algn="ctr"/>
            <a:r>
              <a:rPr lang="es-MX" b="1" dirty="0" smtClean="0">
                <a:solidFill>
                  <a:srgbClr val="FF0000"/>
                </a:solidFill>
              </a:rPr>
              <a:t>LEY DE OBRA PÚBLICA DEL ESTADO DE ZACATECAS</a:t>
            </a:r>
            <a:endParaRPr lang="es-MX" b="1" dirty="0">
              <a:solidFill>
                <a:srgbClr val="FF0000"/>
              </a:solidFill>
              <a:cs typeface="Arial" pitchFamily="34" charset="0"/>
            </a:endParaRPr>
          </a:p>
        </p:txBody>
      </p:sp>
    </p:spTree>
    <p:extLst>
      <p:ext uri="{BB962C8B-B14F-4D97-AF65-F5344CB8AC3E}">
        <p14:creationId xmlns:p14="http://schemas.microsoft.com/office/powerpoint/2010/main" xmlns="" val="38156069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 Grupo"/>
          <p:cNvGrpSpPr/>
          <p:nvPr/>
        </p:nvGrpSpPr>
        <p:grpSpPr>
          <a:xfrm>
            <a:off x="-108520" y="-601663"/>
            <a:ext cx="4225858" cy="7559055"/>
            <a:chOff x="-85906" y="-601663"/>
            <a:chExt cx="4225858" cy="7559055"/>
          </a:xfrm>
        </p:grpSpPr>
        <p:pic>
          <p:nvPicPr>
            <p:cNvPr id="3" name="Picture 6"/>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5906" y="340637"/>
              <a:ext cx="1705578" cy="6616755"/>
            </a:xfrm>
            <a:prstGeom prst="rect">
              <a:avLst/>
            </a:prstGeom>
            <a:ln>
              <a:noFill/>
            </a:ln>
            <a:effectLst>
              <a:softEdge rad="112500"/>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5" name="AutoShape 8" descr="data:image/jpeg;base64,/9j/4AAQSkZJRgABAQAAAQABAAD/2wCEAAkGBhQREBUUERQVFRUWGBgaGBQXFxsaFxgXGBgXFxcZHBUaHCYgGxojHBcXHy8gIycpLC0tHB4xNTAqNSYrLCkBCQoKDgwOGg8PGjMkHyQsLTQsLCwsKiovKiwsLDIsKSwqLCwsLCwtKiwpKSwsLCwsLCwsLCwqNCwsLy0sLCwsLP/AABEIAIQBfgMBIgACEQEDEQH/xAAcAAEAAgIDAQAAAAAAAAAAAAAABQYEBwIDCAH/xABGEAACAQMCBAMFAgsFCAIDAAABAgMABBESIQUGMUETIlEHYXGBkRQyIzNSVHKCkpOhsdEVFkJishckQ0RTweHwotJjc9P/xAAbAQEAAgMBAQAAAAAAAAAAAAAAAgMBBAYFB//EADIRAAIBAgQEBAQGAwEAAAAAAAABAgMRBBIhMRNBUfAiYXHRBYGhwRQyQlKRsSPh8Qb/2gAMAwEAAhEDEQA/AN40pSgFKUoBVM5i5yOsxW5xjZpO+e4X4ev09an+Z78w2krrswXAPoWIUH5ZzWq7Y14/xPFSppU4Oze57Hw3CRqJ1Jq6WxLLIznLsWPqSSf41McNuZI/uMR7s5H06VC25qWtHricRWqQnmi2n1PTrRTVrFz4ffeIu4ww6j/uPdWXVb4feYdfecfXarJXafBcfLGUL1PzRdn59Gc5iKfDlpsKUpXtGuKUpQClKUApSlAKUpQClKUApSlAKUpQClKUApSlAKUpQClKUApSlAKUpQClKUApSlAKUpQClKUApSlAKUpQClKUBD832hlsplUZIXUB+gQ38ga1VbyVu2ta808nPC7SQKWiJyVXdoz3GO6/Dp/GvG+J4aU7VI8tz3fhWJjFOjN2vqiOt5az4p8VBQz1n2hZ2CoCzHsBk1y9WhxND16kLblg4S5eaNR+UD8huf5VeqhOW+BGBdUmPEYdB0UemfX1NTddT8IwTwtF5t5O5zGMqxqVPDshSlK9g0hSlKAUpSgFKUoBSlKAUpSgFKUoBSlKAUpSgFKUoBSlKAUpSgFKUoBSlKAUpSgFKUoBSlKAUpSgFKUoBSlVfmnm/wADMUODL3PUJn3d29319Kqq1oUY5psto0Z1pZILUmuKcbhtxmVwCei9WPwUfz6VX+b+bprbhzXMUJDEqF176FbpI6j5bZ7jPcVDcq8Ia6mM02XVDkk7l36hcnt3+g71r679pN+bhpDK2NRH2cgGLTkjwzHjf8kk7++nw91MU3UatFbLqbtXDQpPIndrf2RZvZvzjf3N1MHkadRA7aSF0rIMeHjSBjUcjHf5VVuD87cRN1Hi4md2lUGJmJVmLYZPDOwHUYAGPdip/wBofM09rdC3tP8AdIwiOVhVULs4ySSBuB93HuPWvt9zbOOFQ3SxolzLK8T3ixoJGVQTnVp2Zsac/wCVse72Ev1ZVqVJc7LUy+aefntOJTRz2lvJErLpDIFkKFR5hJvnJz1Hu7Vs3ly6jmto5oojCsihghUKwB6ZA9eo9xFal5P5qmmhuzcxrdtbwNNE8yK7IwOMaiM6T9718p+Xz2f84X81+Nc7SRYZ5g+NCxgblQB5TkgAD1rWqYeKTaSTW7IzjKSy9PM3dSofgvMyXBK40PvhSfvD3H19RUxWjSqwqxzQd0a9SnKm8slZilYd1xmCL8bNEn6cir/M1HS89WC9by3+Uqn+Rq5Rb2RGzZO0qtn2j8O/O4vqf6VyX2icPP8AzkP7WKzw5dDOWXQsVKj7PmG2m/FXEL+5ZFJ+gNSGai1bcjYUpSsAUrHu+IRwjMsiRj1dgo+pNQ8/P/D063kHycN/pzUlFvZGUm9iwVj396sMTyucLGrMx9ygk/yqC/2k8O/O4vqf6VTfajz/AG81mILSZZDKw8QrnZF82Dkd20j4ZqcKUpSSsTjTbdrFJufaRxB3ZhcyIGYkINOFBJIUeXoBtXX/ALQuIfncv/x/+tV6letw4dEb+SPQ2j7L+N317e/hbmVoYlLOp04Ynyopwvc5P6tbhqkeyPgP2fh6yMMPcHxD66MYjH7Pm/WNW+74hHEMyyJGPV2Cj6k15ddpzeU0arTloZFKr03tB4epwbuD5OG/05rjF7ROHscC7h+bY/iQKryS6EMsuhY6VhWfHLeb8VPFJ+hIrfyNZtRasRFfGbAyagOJ8+2NvK0U1wqyLjUuGOMjOCVUjOCNqqHtB9ptu9k8VlNrkl8jFQw0Rn75ywG5Hl29fdVkaUpNaE4wk3sV/jvthuzcyfZWRYQxEeYwxKjbVk/lEE/Aio//AGvcR/6sf7paplK9RUYJbG+qcehuD2ac33/ELphLIphiTU+I1GWbZF1Dp3P6vvraVa09mPFbGysVEl1AsspMkimRcrnZVO/UKBkepNXrhnMNvclhbzRylQCwRg2AdhnHSvNrLxOysjSqrxaLQkaV1XF0ka6pHVF9WIA+pqFuOfrBDhruD5OG/wBOapUW9kVpN7E/Sq2ntG4cTj7XD82x/EipS05htpdoriFz6LIhP0BrLhJboOLXIkKUzSomBSldcs6qMswUepIH86A7KVHtzFbDrcQD4yp/WucXG7dtlnhb4SKf5Gs2ZmzM2lcVcHoc/CuVYMELzXx37LBlfxj+VB7+7fADf44rWEMbSOAMs7t36lmPc/E1L87cS8a7YZ8sXkHx6sfrt8hWNw29FpFNeMuvwFUIp2DSyEImT6DJNc7XcsXiVSjte3uzp8NTWFw3Ea1evsj7z3zZPwsw2doQmIw7ylQxZmZhsGBAGVO+PQdqjBzGh4eeINaQG9FwIvH8PyliokEpT7usDb44Pur7wjmVOM3UdvxKCM5D+HLFqR0IUuVJ1HUpCn54qNPtCjVDbCzh+wat4Tq8UrnOsy6s+J/iz67Z712VOkoRVOMdv6PGabeq15+ZJ8q8yf2lK8fE4Y7rw4pJUfQFkXRgsmUxlTnp6+tRNp7RppHSKeKB7RmVTaCJQioSAAhG4Zc5Bz1qY43x+LgtyYeGwIGKIZJpizsQw1Ki+YYXBBPqT7q5wXNhDYpxRLMeOZdCwl2MKzDJLhSdlABYDsdhjGalpvl0e3fIxpvbR7Dm/m1uFXL2nDooYEQK0jaNRkZlDblj90KQPXr0qat40jtY9NvHbzXCJJcLGCB3KLj/AA9dWntnFQ/L3E4OM3LPf2yiSBBIJYiyq6IwxHIpJzudvXcbVO3cpd2ZurHP/vwrmf8A0GO/D0o0I/mlv6f7NrCUryu1t9WYO4IK5BByCOoI6Y99Yvtf5mlUQWocq+gST6CVyTsqnB6bMcfCp3gdqGmBfASMF3J6ALvv88fxrUPMfGTd3c05/wCI5Kg9kGyD5KBT/wA3RclKq9i7FtSml0+5Gaa+5pU1ydy8b69jg3CklpCOojXdt+xOyj3sK7FtJXZrN2VyNs7GSZtMUckh9ERmP0UGud/wuaAgTxSxE9BIjJn4agM16d4dwyK3jEcCLGi9FUYH/k+871UvbC0Y4W+vGovGI/XXqycfqB/lmtOOKzSSSNeNe8rWNBkVZOWefbuxYaJC8feGQkoR7id0PvH0NVylbkoqSszYaT0Z6c4dzNDNZrd6gkRTUS22jGQwPvBBHxFap5t9sU0zFLLMMXTxCB4r+8Z2Qfx946VULnjzmyhtFYhFZ5HHZnZvIPgoGfi3uFRFatPDRi22UwopO7Oy5uGkYtIzOx6s5LH6nevtravK2mNHdvyUUsfooJqf5A5WHELwROSI1UvJjYlQQAoPYkkb+ma9BcM4RDbIEgjSNR2UY+p6k+81KrXVPRLUzUqqGh53TkS/Iz9kmA65YBdv1iKgc16D9qXHfsvDpApxJN+CT1833yPgmr+FefKlRqSqK7M0puauxUpyzwQ3l3DAOjsNR9EG7n9kH54qLqxcJlNrYzXC7SXDfZ4m7hAA9w4P7CA9smrZtpaFknpoXbnb2seGTbcOwAnlafAIGNtMYOxx01Hb0HetWXd28rl5XaRz1ZyWP1NdVKjTpxgtCMIKK0JnljlO44hIUgUYXGuRjhEB6ZPqewG9X2P2ENp814A3oISRn4mTNRvJ/tPh4farCtq7Nks7h1Gtz1OCOmMAD0AqaPt3TtaSfvV/+ta9R12/CtPkVTdVvwo15zZyhNw6YJNpIYEpIvRgMZ67gjIyPeOtdnBOe7202inYrgjRJ51HvAboR12I9+a7OdeeZOJOhkVI0j1aEByfNjJLHGTsOwFRPC+DT3LabeJ5T/lUkD4t0Ue8kVsJXh/kLUrx8ZZ+D+zK5voFukngKyamJd31asnXq8nXOc71TZFwSAQwBI1DocHqM9j1rbfGtfB+BLbMw8ecsvlOy6/NJg/5V8ufUg1qKo0pOV3y5GKcnK75chUjwDgcl7cJBDjW+d2yFAUZJJAO39RUdW3/AGIcAwkt2w3c+HH+ipy5+bYH6tZqzyQbM1JZY3IP/Yle/wDVt/2n/wD511xcwngkUtrAY5bt3JlmGWjiAGEQZA1uNyewJPXpWz/aDzEbKwklQ4kbCRn0d9gfkMt8q85E53O5PUnqT3JPrVFFyrK89iqm3UXi2MjiXE5bhy88jyse7nP0HQD3ACsjgPAJr2YQ266mxkknCqvdmbsP/RUdV55F9oMPDYWT7M8kjtl5A6jIGyLgjoBn5k1szbjHwIuldLwonLb2EuV/CXahvRYiR9S4J+gqnc58gzcOZTIVkjckLKox5hvpKndTjfqQd96vR9u6fmkn7xf6VT+ePaPJxJVjMaxRK2oLq1MWwQCWwOgJ2ArXpuvm8W3yKYcW/i2IvgfON3ZsDBO4A/4bHVGfcUbYfLB99bx5b57hubA3cpEQjyJQTsrDGcdyDkEDqcgda8+WPD5J2CwxvIx7IpY/w6fE1kX5mgDWjnASTU8YOR4ukLuRsSo29Ac1OrRjU9SU6cZ+pcea/a/cTsUtMwRdn/4rD1z0T4Df31Qrm5eQ6pGZz6uxY/Uk111YeSuTX4lOUU6I0AMkmM6QegA7scHHwJ9xsUYUo32JpRgiurHkgAbnoANz8qmbXkm8kAKWcxB6Ex6R9WxW/wDl7k61sVxBEA3eRvNI3xc7/IYHuqbrUljP2ooliOiPNzcp8StwWEFygHUpnp7/AA2Jrdfs3vHl4XbvK7O5DAsxyx0uyjJPU4AG9WauuGBUGFAAJJwPVjkn5kk1RUr8RWaKZ1c6s0aUmmLszHqzMx+ZJ/71Y+FcRtfscltcxu4lJ1aQOnl04bUCCNIOexqsKO1ZMZ2rhqdedGeeO52VehGrDI9jKWOy4PF9tt0lmlZzFEJ2UAAjMhUIOy7ZPrjuajDa8Ma1PEjFMD42g2eseEZvv416c+Hg6sem2O1TPGOD299Nb8PaWSGeGLWp0honMiiSRSMghwADnPQGoP8Atnhotzw7E5i8XUb3y58X7viCL/p4GMddPbNd7hnOVKMp3zNK/p38zl52zPLff6Gda3lnx2ZjdI9rNHGW8SJwVeJNyGDLsy52Pp8MVh2/OVlPEnD3tWjtCwCSiTMyMTtMwK4JJOSPQnrjFZarZ8CnZX8S8mkj0sAFRI4n6jcnLMAPl6Z3zuUPZjaXJju4p5Ht9WoQMoDhkP3HcHfBG+BuO++atbgld3ty79yDcUrvbkTdrynFwyJoonZ2mYM7vjOlNlXYDbJJrGkrO43e+JO57A6R8Bt/PJrChiMjqg6sQB8+/wAq+V/Eq8sZjJS31svlp9T2MPDJTWb1Zh83cQ+ycKfBxJdt4a+ojH3z9Mj9YVqGrn7VeLiW+8FPxdqoiX9LYyH+S/q1TK+o/DcKsNhoU/I0M2ZuT59r6Ct0exTl7w7d7ph5pjpT/wDWh3P6zZ/ZFah4Vw1rieOGP70jBR7s9T8AMn5V6g4dYJBEkUYwkahVHuUYHzqzFztHL1NfESsrGRWkPbPzB412tup8kA83p4rgE/RdI/Watw8b4qtrbSzv92NC2PUgbL8ScD515hu7ppZHkkOXdmZj/mYkn+JqrCQvLN0K8PG7udNZXCuHNcTxwp96Rgo+fU/ADJ+VYtbJ9inAPEuJLlh5Yl0L+m43PyT/AF1vVJ5IuRtTlli2a3ZgTkdD0+Hb+FfKsHOXJ0vD52VlPglj4UuPKVJyAT2YDYg+m21V+pRkpK6Mppq6LByTza3DrnxQgdWXQ6dCVzkFW7EEfA7/ABF84l7dF0/7vbNq7GVgFH6qZJ+orUZNWTgfIk86GaVTBbIpd55BjyAZJRDu5wNu3vqmpTpt5plc4QbvIjePcxT3sviXD626AdFUeir2H8T3JqNrnKQWJUELk4BOSB2BPc461wq5JJWRalY5RRFmCqMsxAA9STgD6mthe1Hl42lrw+Nd0jSRGbsZW0Ox+LEOflWF7I+A/aOICRhlLcaz6azkRj65b9Wt1cwcBivbdoJhlW6EfeVh91lPYg1qVq2Wol0NepUyzR5eqS5btI5byCOY4jeVFc5xsT0z2zsM++pTmn2fXVix1IZIu0yAlcf5gN0Px295qsZzW0mprwsvTUloelV5EsAMfY7f5xKf4kVyHI9gP+Tt/wB0n9K8/wBvzbeRrpS6nVR0HiNgfDJrGvOP3Eu0txM+ezSsR9M4rT/DT/ca3Bl1N+3Z4TZn8ILKJh20x6/2QNX8KyuXebba8ZktNTLGPM4jKxgnouSBlj1wB0rRXLPJFzeyKscbpGT5pmQhFHc5ONR9AO/1r0HwLgcVnAsMC4RR82PdmPdiepqmtCMFa92V1Ixjpe7NH+1jjZuOIun+C3/BqPfszn4kkD9UVTa2L7UuRZkupLqFGkhl8z6QSY2wA2VG+k4zntk5xWuc1v0XFwWU26bWVWBO1eneUrNIrG2SPGkRJgjocqCT8ySfnXmOu6G6k2VHk9yqzfwUH+VRrUuIkrkalPOtzc3tvt2axiZc6UmBb3ZR1Un3ZOPmK0nW1/Z37PZpNcvEBIImRkWCRmy2sYLMpPlwOnfO+2Bmtc3ezG5s2ZolaeDqHQZdR6Og3yPyhsfd0qFGcYf47kacox8FyowIC6hjpUsoZvRSQCfkMmvRttyFw9UULaQMMDDFFYkepY5J+Nebs1J2PM93CumG5mRR0VZG0j4DOB8qnWpynbK7EqkHLZnoMcj2H5nb/uk/pWLeWnCrTeVLKIj8pYwfkMZrQd3zLcy/jbmZh6GVsfTOK7eB8rXN44WCF21EAyFSI197SYxgfM1R+Ha1lIq4LX5pG+eB852dxN4FmS5AJYpGVjQepYgDc7DGc15+40jLczh/vCWTVn11tmvRfKfKsXD7cRRbk7ySEeZ37k+g7AdhVJ9pvs1edzdWa6pCPwsQ2L4GA6dtWAAR3xtv1hQqQjNpbMjSnGMmuRp2tr+wziUa/aIWYCR2R1BO7qFIIHrg7499arnhaNirqUYdVYFWHxU7iuIPp9f/ADW7UhxI5TanHPGx6xqM4nzNa234+eKP3M41fs9T9K80ycVmYYaaUj0MrkfQtTh/C5Z2xBE8jH8hC31IGB8zWosIluzW/D9Wbvl9rls8ixWkc1zI5woRQqk/pOQcd84wBvV4iJKjUADgZAOQD3GcDPxxVM9nPIC2EfiTAG5ceY9RGp38NT/M9z7gKutatTInaBRPLe0TTnH7LwbuVO2skfot5h/A1iw7kD3j+NXf2jcFLKtwg3QaX/Rz5W+RJ+vuqiBq43GUXSqtcjscJWVegpc9n6oneOw2/DuLNe3kpcyZMNvEmWC+GIi7kkAADUAPU+6queSLVojeC8AsdeCpjb7QDn8Tp6a98Z9N8Yq28+ciS8T8G7tWQsYlVkdtIxuwKtg7gswIPoKr44RaixPDmvYhdmcSdH8ASgCPwjLpx02z+V27V3lKacFKL6fwcutOevM7eJcJt+OXLS2U3gyKi+JFcIRlEGkSKykjAGAR7h0zvYuQeZLSGFrK1eSV40llaYppjdh94rvnGSAMjoOtV3l/l6LhMrtxS4jjaWJ40ij1SPpfZnbSuw2wPn6V95V5WNhJ9qluLc2TxvGLgOfOJBhcJpzqyBkZ2w3pUayzU5Ri+Xh9fuPC9G9ORMa67rO/aFw641DOMjI329a4y8MlXojMD0dBqRh2IZdiDXKHgdw52iYe9hpH/wAsV82hhqkJ+GLuvI6BypuOrVvUw50gZizWloWYkkmLcknJJOrrms3l7gttcT6GsrTSASxEWDjoN8+pH8a6Geyhn8G7vESQEBkQMdJPZpdOlT8a2Lw7hUUC4iUDPU9Sfix3NdJhaWPzKVWbS6NvU8zE1sPGLjBavmYnD+UbOCQSQ20UbjOHVACMjB3+G1S9YvFJikErLsyo5B94UkbVBcL5vjSytJLuQ+JPGCMIxLsFBYBUU7nIwO/QV7eWUlfc8izlqT3EeGRXEZjnRZEJBKsMgkHI2+NRP9wOH/mcH7sV3Qc32zQyS+IVWIhZA6MroxxgGMjVk5GMDftXXHzlbskpUyBol1NG0MiyaTsGEZXUy57gHFSSqLa5lKS2OP8AcDh/5nB+7FSnDOEw2yaII0iTJOlBgZPU4HfYVXuD81/aILOV5DG0jEPGIXxIwiZ2RSwyFH3g4JB04BOa5cB56jlilkmygSbQPwUgGl30RdV3YnqP8OdwKzKFTmZcZ8y0SRBgQwBB6gjIPyNQ03JFi5y1pASf/wAaj+QrNvuNRQuEcnUyO4UIzErGMvjSDvv06ntmoTgPPMUln9ouD4eHKn8HIASXYRqgIzIxUDZcnOenSoxjO10YSla6JWy5XtYTmK2hQ+qxqD9cZrMv7COeNo5kV0bGpGGQcEEZHxArE4RzFDclljZg6Y1RujRuoPQlHAOD69Kjecb+ZHtI7eXwjNNoZ9CvgaGP3WGOoooycrPcJNuzO7+4PD/zOD92Kf3A4f8AmcH7sVgveXVnc2yTXAuUuHMZUxLG6kKWDroO4GN8jvWbPz3aIxBdtKtoaURSGJWzggzBdPXbriptVOTv6XJWnydyS4VwOC1DC3iSIMQWCKBkjYZxWdURxDmq3hlETs5kIVgiRu50sSA3kU7bHJ7beorHvOebSJmDO+EbS8ixSNGjdCGlVSoI777d6ryTlyZDLJ8ifqLvOVrSY5ltoXPqY1z9cVJI4IBByCMgjuD0qDfne0DlTI2A2gy+G/gh840mbToznbrjO1YipfpCT5HwchWA/wCTg/dis+05ftovxUEKe9Y1B+oFYnD+JSNxC5hY/g444GUYGxfXq36nOkdawuZby4N7a28E3giVJmZvDRz+DCkbOPeanaTdm+X2uStJu1y0UqrJf3NncwRXMqzxXBKLJ4YjdJQCyghfKVYAj1zWbec6WsTsjO3kOJHWORo4z6PKqlVPrk7d8Vjhvlr6GMj5ak5Ube8tWsxzLbwufVo1J+uM108S5st4GCuzMxXXiON5CEPRzoU4X3nrXK65pto4o5TJqWX8VoVnaTbOFRQWO3XbbvisKM1qkYSlyMcch2H5nB+7FSVjwaCD8TDHH+giqfqBWFbc3WzxSyh2CwfjQyOrptkZjK6unurqbne1CByzhWfQhMMnnbSWGgafMCBsRsdh3qTVR6O5m02T1KhLnnC3jCZMhaRdaxrDI0oTpqaNVLKPiBWNxTmTUtlJayBo57pI2YAHKFJSy7jKnKD0IxUVTl0MZGSd9y7bTnM1vDIfVo1J+pGawf7hcP8AzOD92K6OFczhYrmW7kAWO6liU6d8AqEQKoyzb9gSak+Ecxw3JZY2YOmC0bo0bgHodDgHB9elSanEzaSPtryzaxfi7aFfeI1B+uKkQKh+P2dw2XgujCqocp4SPqIyc5bcbbYqL5Ne6mghup7vUjoWaLwY1HQj8YNwB1+VMt45m/7GW6vcttKq3DubY5bw/hz4MgVIFMLqjv1YidkAYnooU4I9azuJc421vI0cjtqQAyaI3dYwdwXZVITbfftv0rDpyvawySvaxI33CoZxiaKOQf50DfzFRZ5CsD/ycH7sV233N9tE4RnZnKK6pHG8hZGzgroU5Gx+HeuD8wRSpbSQz6UlmCD8GWMh0yZiIIzGcqSScY0470Smuv1CUkdtvyjZx/ctYAfXwlz/ACqVjiCjCgADsBgfQVC3vOlrDI0bu2UIEjLG7Rxk9A8iqVU/E7d67OJ8128DhHZmfTqKxxvIQh/xMI1OF9560cZvkxlkyYpXRY3yTxrJEwdGGVYdCK76r2IHGSMMCrAEEYIPQg9RWq+aeV2tH1KCYWPlb8nP+Fv+x7/GtrVwmhV1KsAykYIIyCPeK1cTho142e/Jm5g8XLDTutU90UfkLmAafs0hxknwz8eq/HO4+furXV97KryOZlfQsIJJumkURhM/fOTqBx2x1+tbF437OzkvaN7/AA2PT9F/+x+tQ/GbqSW3+y8TSYJkESps4K9M5ykg7/8Auahg8VPB/wCOtt+7dHo1KcK8nVwz33jz9URHO/K0nELr7Rw90u0KxowjkQtGyDAyCw2PXPrmvl3yoX4dDZxXEEl5FLJI1ssq584IZFJOC69f2qy+TeXY7aeR4r+PTJBJGAytG4ZsaCQdjpO+QarvDvZ5dRzRMZbZNDo3iC4Ty6WBLDvnvXtQxFKS8NRWWxpOnOPhelvInOVeAy2UVwl5drZPPEUgiacBgxOfF0q2F3AGRvu1ceWOQeItfwy3WsJFIshkebxNWk5ATzEnV0ztsT8KzeM+zd7+/mmF0hjkYFSqtIwUKoCk7IMYI+9/Otl8v8IFpbRQB2kEa6Q741EZOOnYdB7gKjKurXi029/IpnNx9X5FD4J7KWHE5ri6KvEJWkiUb62di4LjsFJ6dyB267MpStec3Pc15SctzD4ypNtMAMkxybDr9w9qp3BbRh/Y2UbyRS6sqfKfAwNW3lPber7SsxnlVu9rGVKysULjFlqn4kXglkQizP4PKv5Q5LxtjzMmxwPTFfeXrmV7h1illuofBfMs0BjkjbPkjEhVTJnJJGNsVfKVLi6Wt3a32JcTS1jXfAmLwcIVVfMEhSUFGGhltpAQcgbZIGeldMisbG7iCSGWK8MzRhG1GP7QHyu2Hyqk7E1sqvhNZ42t7d3uOJrsU1eKC64pavCkpjWKcGRonRdRCeXzqDkf+96huGsVtrRjHI32K5lM8QjfUodpgrhSPPp1A+XOxq+cC4uLq2jnVSokGQpxkbkb427VIU4mXw22/wB+4z20t3r7lT4ddC74ktxCriGK3eNpWRkEju6MFUOASFCk5xjJr5zzw7x5bFGVmT7R59OrZdDbll3Ue/Iqdm4wFuo7fSdUkckgbbAEZQEY65OsfSs/NRzuLTS5aGM1mmRPDeVLa3k8SKICTGA7MzsAeoBcnHyrXXF55p7GeMtcCbEmbGG20RIAxPmfw/MuPNkNlidq23mvtZhVcXd6iNRp3epVeFxH+0y+ltJsoQGKkD75JGSOvTbrVU4rczTW91EWuElJmAsoLbSmMtgtL4ZDqw8xIYE5wN62Fy9xxbyATKpQFnGk4J8jFe3wpwLji3SOyqV0SyR4ODkxnBO3Y1NTcW21tYkpNO9tjlwlSbOIDKkwoNwQQdA7HcEVri0tAlmLWaXiXjBfDa0jRdD9vJIYCvht11F9s771tcGmarhUy30IxnYrHL9o0fELkENgQWqhm3yVWQHzYAY+uKx+aLsQ8SspXEnhqlwGZI3kwWChciNSd6tFlcs4JeNoyGYAMQcgHAbyk7Eb+td+aZ/Fd9LfSwza3fehT7m4PEbu18FJRBbyGZ5ZI2jBYKQiKHAYnJydsYqvWsH2eOWC4n4gkoeXEMKBkmDszBkbwGHn1b6m2Oc1tHNY/Eb0QwySEEiNGcgdSFBJA+lSjVt4UtDKqcrFCvLJLZoRqvLN1t4lWdV8ZXC5/BSoiEF06Z2z27Vyk4lcLBZGYG3B8YNcJbanQZAjAiCnwjIuSdu1XywvBLDHKBgOivg9QGUNg/Wsis8Xqu+/UcTqjVgt5DFxY4uZPFghMbzRkPKAJQSFCjA3GFwDjGRVq4zbEycMwpIWbJwDhQLeUAn03x1q0A1C8e5jNtLDEkDzST+JpVWRfxYUnJcgdG9e1OI5vRd2t9jOdyei7sRkt6LLiNxLcLJ4c8cPhyrG8gBjDK0Z0KSpydQ2wcnvUTBYyaYJDG6LNxXxljKnUkTRyAMyj7uSM7+o9as1jzQWnWC4t5beSQMY9ZR1fRuwDxsQGAOcGpGXiDC4SJYnYFSzS9EQA4AJPView9CaZnHly/oZmuRRRaSJ+HMUjpDxKeR0CEtoZdIkVMZYKTnb34qbsLoXfEknhVxFFA8bSsjIJGkdGVFDgEhdJOcY3qbtOMrJczQaSDCIyWOMHxASMfDFOJcZEMsEZUkzuUBGMKQhfJz22xRzb0trb6Byb5GTfjMUmPyG/wBJqqcI4ZJJwAQqCsr2zqAwKnUQwAOdxnp86tdncM4YvG0eHZQCQdSqcBxg9GG4HX1rvzVSk4q3mVqVtDWccSTpFCZeJvJqj1WzKiLEUIJLSG3ChVI6ht8bVLWvE1sXvI7iKVmlmklj0xO4nWQDSgZVIyPuENjGPSrsDTNWOrfS2hN1L6WKnwSBv7RLtD4X+5QDQB5EOtyYwwAG2wwPQVEWtm4EHkbbi0jHynZdM3m6fd3G/StiUrHF8jHEKHY8UWziubaeCSSZppmSMRMy3AlcsnnClcYIU6jtiu6yvxY3dy1zE6CcQvG0cbSL5YghhzGpwVIwBgAirtSnETvpvuM66Ff5ItHS2Yuhj8SaaVY2GCiSSFlUjscHOO2asFKVXKWZ3IN3dxSlKiYFfGUHY719pQGDLwK3b70ER/UX+lfYeCQJusMSn1CLn64rNpUOHC97Is4k7Wu/5AFKUqZWKUpQClKUApSlAKpMHCory4vnuydcMmiPzlfAjEaurrgjSSSX1f0q7VFcR5WtriQSTQqzgAZ3GoA5AYAgOPc2ashLLcnGVjXfDmklt+GW4RZY3hlfw3laFJXV9gWVWLYBLaPn2q2cnWckNxPGwhij0xsLZLgzGNjqy2GRSiuMHHTIJ71MTcrWzwJA0SmOPdFycodzlWzqB3O4Nd/CeCQ2qlYIwgY5Y7lmPqWYkn5mrZ1VJNLvW/X7E5VE0++ZBcdnCcThdiVVbO7JYdQA0JJA9RVOvbfworW4it2h1TQFbqW41XEokcZ1IuQdSkkgkYHatpT8MjeQSOgZ1RkBP5D41rjoQdI6ioqPkSyUECBd8YyWOnDBhpy3k3APlx0pTqxilfv6iFRIqfGuFkzXUzRi6QSE+PDcaLm10KpKBW8vkxnb13BrYdhdLLFHIhJV0VlJ2JDAEEj1wajr/k60nkMksKs7Y1HLAPjpqUEBvmDUwqgDAGAOgFQqTUkl33/BGclJI1/yJwm4eyVo7x4lLy4QRxsB+EbO7DO/WsLhjKOHtFJ40rSX8qBImWNp21FirMcBUIUlsEdMVsTh3DY7eMRwqEQEkKCTuxLHqT3JrDl5WtmiaJolKNIZCMn8YTkuGzkHPoRU+Mm3fqT4iu/UpFgZLW9uFhgW3P2GSQW6SmUGRCPDZhgBWPTAzt8aleE8EtI4LO6MrrK7RE3Aclp3lAzG2cgqxOMY2xtjFWPh/LFtA4eKJVdQw1gksQxBbUxOW6D72a67Xk+0imEqQqrgkjrpUnqVQnSp94ApKqn19+/mHUTKI00jJFAoDpNe3geNpTEshRiUjaQKxAJydON8AVIx2EtuLtNENvG1nKxto7lpTrGQJQjIpQEFlJGxIWrhLy1bNE0LRKY2dpCpyfOxJLA5yDkncEVxsuV7aFJEjiAEoxJksWcEEYLsS2ME9+9ZdaNu/f7B1EU5ODxwQ8MuItQmeW1V5NbFnSSM6lbJwV2AA7AVwl4XFcWF7dXBP2hWuR4msgxeGzqkYGcBdIA0482r31fH4NCUiQoNMJRoxk+UxjCEb74HrWHe8nWk0jSSQKzt945YBjjGSoOC2P8AERmirLnfvkOIVe4iSYWcPgSXLraRv4HiiOBVIVRI+d2fIKgb4Gdu9RvDYXksrmASRxBb4IkLTMYmGI2NsJRhtLEkbD1q+XvKVrMIxJED4ShEIZlIQbBdSsCV9xr6OVbURyRiBBHLpLoBhSVAVSB0UgAbjHSirRS76+o4isQfJ2mG5lga3e1kaNZPBEokgKqxQvGeqkkgEHGcD0r7zikh4hw8QsqP/vOGdSyj8HHnKgjO3vqf4Ty7BaljBGFLY1MSzMQOg1MScD06VkXHDY3ljldQXi1aG38usAN3xuAOtQ4iz5vL7WI51mv3sQ9py7M1zHcXc6yGEMI0jj0IpcAMxJYljgYx0FViafHLUmW3/Cjrvn7Swx8fdWyagZuRrJ2dmgUmTJYZbGW3JC5wrH1GD9aQqr9XVbeX/RGfXyIQcEguuL3i3A1hY4CIyxA3UgvgEZI6A9s++sDhs7MbAFi6x31zHG7HJaJFlVDq74AxnvirhxHlG1uHaSWIM7Yy+pg2AMAZVhgY2wOvesocEhAhAjUCA5iA2CHBXYD3E9alxVb5faxniK3fQocB8Tw4JGIhm4lerLgkagrSskZYb4ZgBjvUjxW1tbOO5ijlnXWIc20LYKs76V0Mw8hkxht+m+1WeXly3aJ4miUxu7SMpz+MZizMDnIOSTkYxXTFyjarC8IhXw5CC4OWLEdCXJLZHbfbtTixfXtjiIp1ham34nbqsC2Ykin1Is/iFgqgqzrjSNJzg5Od/SunhFr9la2mmi1AyKBxC3n1eMZSVHixtuVYkZAzg9MVd7LlK1hZXjhAdCSr5YvkqVOXJJIwSMHI91cbfk20jlEqQKHDahu2lWP+JYydKn3gVJ1o/T38/clxF3/0mqUpWoa4pSlAKUpQClKUApSlAKUpQClKUApSlAKUpQClKUApSlAKUpQClKUApSlAKUpQClKUApSlAKUpQClKUApSlAKUpQClKUApSlAKUpQClKUApSlAKUpQH//Z"/>
            <p:cNvSpPr>
              <a:spLocks noChangeAspect="1" noChangeArrowheads="1"/>
            </p:cNvSpPr>
            <p:nvPr/>
          </p:nvSpPr>
          <p:spPr bwMode="auto">
            <a:xfrm>
              <a:off x="0" y="-601663"/>
              <a:ext cx="3638550" cy="12573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dirty="0"/>
            </a:p>
          </p:txBody>
        </p:sp>
        <p:sp>
          <p:nvSpPr>
            <p:cNvPr id="6" name="AutoShape 10" descr="data:image/jpeg;base64,/9j/4AAQSkZJRgABAQAAAQABAAD/2wCEAAkGBhQREBUUERQVFRUWGBgaGBQXFxsaFxgXGBgXFxcZHBUaHCYgGxojHBcXHy8gIycpLC0tHB4xNTAqNSYrLCkBCQoKDgwOGg8PGjMkHyQsLTQsLCwsKiovKiwsLDIsKSwqLCwsLCwtKiwpKSwsLCwsLCwsLCwqNCwsLy0sLCwsLP/AABEIAIQBfgMBIgACEQEDEQH/xAAcAAEAAgIDAQAAAAAAAAAAAAAABQYEBwIDCAH/xABGEAACAQMCBAMFAgsFCAIDAAABAgMABBESIQUGMUETIlEHYXGBkRQyIzNSVHKCkpOhsdEVFkJishckQ0RTweHwotJjc9P/xAAbAQEAAgMBAQAAAAAAAAAAAAAAAgMBBAYFB//EADIRAAIBAgQEBAQGAwEAAAAAAAABAgMRBBIhMRNBUfAiYXHRBYGhwRQyQlKRsSPh8Qb/2gAMAwEAAhEDEQA/AN40pSgFKUoBVM5i5yOsxW5xjZpO+e4X4ev09an+Z78w2krrswXAPoWIUH5ZzWq7Y14/xPFSppU4Oze57Hw3CRqJ1Jq6WxLLIznLsWPqSSf41McNuZI/uMR7s5H06VC25qWtHricRWqQnmi2n1PTrRTVrFz4ffeIu4ww6j/uPdWXVb4feYdfecfXarJXafBcfLGUL1PzRdn59Gc5iKfDlpsKUpXtGuKUpQClKUApSlAKUpQClKUApSlAKUpQClKUApSlAKUpQClKUApSlAKUpQClKUApSlAKUpQClKUApSlAKUpQClKUBD832hlsplUZIXUB+gQ38ga1VbyVu2ta808nPC7SQKWiJyVXdoz3GO6/Dp/GvG+J4aU7VI8tz3fhWJjFOjN2vqiOt5az4p8VBQz1n2hZ2CoCzHsBk1y9WhxND16kLblg4S5eaNR+UD8huf5VeqhOW+BGBdUmPEYdB0UemfX1NTddT8IwTwtF5t5O5zGMqxqVPDshSlK9g0hSlKAUpSgFKUoBSlKAUpSgFKUoBSlKAUpSgFKUoBSlKAUpSgFKUoBSlKAUpSgFKUoBSlKAUpSgFKUoBSlVfmnm/wADMUODL3PUJn3d29319Kqq1oUY5psto0Z1pZILUmuKcbhtxmVwCei9WPwUfz6VX+b+bprbhzXMUJDEqF176FbpI6j5bZ7jPcVDcq8Ia6mM02XVDkk7l36hcnt3+g71r679pN+bhpDK2NRH2cgGLTkjwzHjf8kk7++nw91MU3UatFbLqbtXDQpPIndrf2RZvZvzjf3N1MHkadRA7aSF0rIMeHjSBjUcjHf5VVuD87cRN1Hi4md2lUGJmJVmLYZPDOwHUYAGPdip/wBofM09rdC3tP8AdIwiOVhVULs4ySSBuB93HuPWvt9zbOOFQ3SxolzLK8T3ixoJGVQTnVp2Zsac/wCVse72Ev1ZVqVJc7LUy+aefntOJTRz2lvJErLpDIFkKFR5hJvnJz1Hu7Vs3ly6jmto5oojCsihghUKwB6ZA9eo9xFal5P5qmmhuzcxrdtbwNNE8yK7IwOMaiM6T9718p+Xz2f84X81+Nc7SRYZ5g+NCxgblQB5TkgAD1rWqYeKTaSTW7IzjKSy9PM3dSofgvMyXBK40PvhSfvD3H19RUxWjSqwqxzQd0a9SnKm8slZilYd1xmCL8bNEn6cir/M1HS89WC9by3+Uqn+Rq5Rb2RGzZO0qtn2j8O/O4vqf6VyX2icPP8AzkP7WKzw5dDOWXQsVKj7PmG2m/FXEL+5ZFJ+gNSGai1bcjYUpSsAUrHu+IRwjMsiRj1dgo+pNQ8/P/D063kHycN/pzUlFvZGUm9iwVj396sMTyucLGrMx9ygk/yqC/2k8O/O4vqf6VTfajz/AG81mILSZZDKw8QrnZF82Dkd20j4ZqcKUpSSsTjTbdrFJufaRxB3ZhcyIGYkINOFBJIUeXoBtXX/ALQuIfncv/x/+tV6letw4dEb+SPQ2j7L+N317e/hbmVoYlLOp04Ynyopwvc5P6tbhqkeyPgP2fh6yMMPcHxD66MYjH7Pm/WNW+74hHEMyyJGPV2Cj6k15ddpzeU0arTloZFKr03tB4epwbuD5OG/05rjF7ROHscC7h+bY/iQKryS6EMsuhY6VhWfHLeb8VPFJ+hIrfyNZtRasRFfGbAyagOJ8+2NvK0U1wqyLjUuGOMjOCVUjOCNqqHtB9ptu9k8VlNrkl8jFQw0Rn75ywG5Hl29fdVkaUpNaE4wk3sV/jvthuzcyfZWRYQxEeYwxKjbVk/lEE/Aio//AGvcR/6sf7paplK9RUYJbG+qcehuD2ac33/ELphLIphiTU+I1GWbZF1Dp3P6vvraVa09mPFbGysVEl1AsspMkimRcrnZVO/UKBkepNXrhnMNvclhbzRylQCwRg2AdhnHSvNrLxOysjSqrxaLQkaV1XF0ka6pHVF9WIA+pqFuOfrBDhruD5OG/wBOapUW9kVpN7E/Sq2ntG4cTj7XD82x/EipS05htpdoriFz6LIhP0BrLhJboOLXIkKUzSomBSldcs6qMswUepIH86A7KVHtzFbDrcQD4yp/WucXG7dtlnhb4SKf5Gs2ZmzM2lcVcHoc/CuVYMELzXx37LBlfxj+VB7+7fADf44rWEMbSOAMs7t36lmPc/E1L87cS8a7YZ8sXkHx6sfrt8hWNw29FpFNeMuvwFUIp2DSyEImT6DJNc7XcsXiVSjte3uzp8NTWFw3Ea1evsj7z3zZPwsw2doQmIw7ylQxZmZhsGBAGVO+PQdqjBzGh4eeINaQG9FwIvH8PyliokEpT7usDb44Pur7wjmVOM3UdvxKCM5D+HLFqR0IUuVJ1HUpCn54qNPtCjVDbCzh+wat4Tq8UrnOsy6s+J/iz67Z712VOkoRVOMdv6PGabeq15+ZJ8q8yf2lK8fE4Y7rw4pJUfQFkXRgsmUxlTnp6+tRNp7RppHSKeKB7RmVTaCJQioSAAhG4Zc5Bz1qY43x+LgtyYeGwIGKIZJpizsQw1Ki+YYXBBPqT7q5wXNhDYpxRLMeOZdCwl2MKzDJLhSdlABYDsdhjGalpvl0e3fIxpvbR7Dm/m1uFXL2nDooYEQK0jaNRkZlDblj90KQPXr0qat40jtY9NvHbzXCJJcLGCB3KLj/AA9dWntnFQ/L3E4OM3LPf2yiSBBIJYiyq6IwxHIpJzudvXcbVO3cpd2ZurHP/vwrmf8A0GO/D0o0I/mlv6f7NrCUryu1t9WYO4IK5BByCOoI6Y99Yvtf5mlUQWocq+gST6CVyTsqnB6bMcfCp3gdqGmBfASMF3J6ALvv88fxrUPMfGTd3c05/wCI5Kg9kGyD5KBT/wA3RclKq9i7FtSml0+5Gaa+5pU1ydy8b69jg3CklpCOojXdt+xOyj3sK7FtJXZrN2VyNs7GSZtMUckh9ERmP0UGud/wuaAgTxSxE9BIjJn4agM16d4dwyK3jEcCLGi9FUYH/k+871UvbC0Y4W+vGovGI/XXqycfqB/lmtOOKzSSSNeNe8rWNBkVZOWefbuxYaJC8feGQkoR7id0PvH0NVylbkoqSszYaT0Z6c4dzNDNZrd6gkRTUS22jGQwPvBBHxFap5t9sU0zFLLMMXTxCB4r+8Z2Qfx946VULnjzmyhtFYhFZ5HHZnZvIPgoGfi3uFRFatPDRi22UwopO7Oy5uGkYtIzOx6s5LH6nevtravK2mNHdvyUUsfooJqf5A5WHELwROSI1UvJjYlQQAoPYkkb+ma9BcM4RDbIEgjSNR2UY+p6k+81KrXVPRLUzUqqGh53TkS/Iz9kmA65YBdv1iKgc16D9qXHfsvDpApxJN+CT1833yPgmr+FefKlRqSqK7M0puauxUpyzwQ3l3DAOjsNR9EG7n9kH54qLqxcJlNrYzXC7SXDfZ4m7hAA9w4P7CA9smrZtpaFknpoXbnb2seGTbcOwAnlafAIGNtMYOxx01Hb0HetWXd28rl5XaRz1ZyWP1NdVKjTpxgtCMIKK0JnljlO44hIUgUYXGuRjhEB6ZPqewG9X2P2ENp814A3oISRn4mTNRvJ/tPh4farCtq7Nks7h1Gtz1OCOmMAD0AqaPt3TtaSfvV/+ta9R12/CtPkVTdVvwo15zZyhNw6YJNpIYEpIvRgMZ67gjIyPeOtdnBOe7202inYrgjRJ51HvAboR12I9+a7OdeeZOJOhkVI0j1aEByfNjJLHGTsOwFRPC+DT3LabeJ5T/lUkD4t0Ue8kVsJXh/kLUrx8ZZ+D+zK5voFukngKyamJd31asnXq8nXOc71TZFwSAQwBI1DocHqM9j1rbfGtfB+BLbMw8ecsvlOy6/NJg/5V8ufUg1qKo0pOV3y5GKcnK75chUjwDgcl7cJBDjW+d2yFAUZJJAO39RUdW3/AGIcAwkt2w3c+HH+ipy5+bYH6tZqzyQbM1JZY3IP/Yle/wDVt/2n/wD511xcwngkUtrAY5bt3JlmGWjiAGEQZA1uNyewJPXpWz/aDzEbKwklQ4kbCRn0d9gfkMt8q85E53O5PUnqT3JPrVFFyrK89iqm3UXi2MjiXE5bhy88jyse7nP0HQD3ACsjgPAJr2YQ266mxkknCqvdmbsP/RUdV55F9oMPDYWT7M8kjtl5A6jIGyLgjoBn5k1szbjHwIuldLwonLb2EuV/CXahvRYiR9S4J+gqnc58gzcOZTIVkjckLKox5hvpKndTjfqQd96vR9u6fmkn7xf6VT+ePaPJxJVjMaxRK2oLq1MWwQCWwOgJ2ArXpuvm8W3yKYcW/i2IvgfON3ZsDBO4A/4bHVGfcUbYfLB99bx5b57hubA3cpEQjyJQTsrDGcdyDkEDqcgda8+WPD5J2CwxvIx7IpY/w6fE1kX5mgDWjnASTU8YOR4ukLuRsSo29Ac1OrRjU9SU6cZ+pcea/a/cTsUtMwRdn/4rD1z0T4Df31Qrm5eQ6pGZz6uxY/Uk111YeSuTX4lOUU6I0AMkmM6QegA7scHHwJ9xsUYUo32JpRgiurHkgAbnoANz8qmbXkm8kAKWcxB6Ex6R9WxW/wDl7k61sVxBEA3eRvNI3xc7/IYHuqbrUljP2ooliOiPNzcp8StwWEFygHUpnp7/AA2Jrdfs3vHl4XbvK7O5DAsxyx0uyjJPU4AG9WauuGBUGFAAJJwPVjkn5kk1RUr8RWaKZ1c6s0aUmmLszHqzMx+ZJ/71Y+FcRtfscltcxu4lJ1aQOnl04bUCCNIOexqsKO1ZMZ2rhqdedGeeO52VehGrDI9jKWOy4PF9tt0lmlZzFEJ2UAAjMhUIOy7ZPrjuajDa8Ma1PEjFMD42g2eseEZvv416c+Hg6sem2O1TPGOD299Nb8PaWSGeGLWp0honMiiSRSMghwADnPQGoP8Atnhotzw7E5i8XUb3y58X7viCL/p4GMddPbNd7hnOVKMp3zNK/p38zl52zPLff6Gda3lnx2ZjdI9rNHGW8SJwVeJNyGDLsy52Pp8MVh2/OVlPEnD3tWjtCwCSiTMyMTtMwK4JJOSPQnrjFZarZ8CnZX8S8mkj0sAFRI4n6jcnLMAPl6Z3zuUPZjaXJju4p5Ht9WoQMoDhkP3HcHfBG+BuO++atbgld3ty79yDcUrvbkTdrynFwyJoonZ2mYM7vjOlNlXYDbJJrGkrO43e+JO57A6R8Bt/PJrChiMjqg6sQB8+/wAq+V/Eq8sZjJS31svlp9T2MPDJTWb1Zh83cQ+ycKfBxJdt4a+ojH3z9Mj9YVqGrn7VeLiW+8FPxdqoiX9LYyH+S/q1TK+o/DcKsNhoU/I0M2ZuT59r6Ct0exTl7w7d7ph5pjpT/wDWh3P6zZ/ZFah4Vw1rieOGP70jBR7s9T8AMn5V6g4dYJBEkUYwkahVHuUYHzqzFztHL1NfESsrGRWkPbPzB412tup8kA83p4rgE/RdI/Watw8b4qtrbSzv92NC2PUgbL8ScD515hu7ppZHkkOXdmZj/mYkn+JqrCQvLN0K8PG7udNZXCuHNcTxwp96Rgo+fU/ADJ+VYtbJ9inAPEuJLlh5Yl0L+m43PyT/AF1vVJ5IuRtTlli2a3ZgTkdD0+Hb+FfKsHOXJ0vD52VlPglj4UuPKVJyAT2YDYg+m21V+pRkpK6Mppq6LByTza3DrnxQgdWXQ6dCVzkFW7EEfA7/ABF84l7dF0/7vbNq7GVgFH6qZJ+orUZNWTgfIk86GaVTBbIpd55BjyAZJRDu5wNu3vqmpTpt5plc4QbvIjePcxT3sviXD626AdFUeir2H8T3JqNrnKQWJUELk4BOSB2BPc461wq5JJWRalY5RRFmCqMsxAA9STgD6mthe1Hl42lrw+Nd0jSRGbsZW0Ox+LEOflWF7I+A/aOICRhlLcaz6azkRj65b9Wt1cwcBivbdoJhlW6EfeVh91lPYg1qVq2Wol0NepUyzR5eqS5btI5byCOY4jeVFc5xsT0z2zsM++pTmn2fXVix1IZIu0yAlcf5gN0Px295qsZzW0mprwsvTUloelV5EsAMfY7f5xKf4kVyHI9gP+Tt/wB0n9K8/wBvzbeRrpS6nVR0HiNgfDJrGvOP3Eu0txM+ezSsR9M4rT/DT/ca3Bl1N+3Z4TZn8ILKJh20x6/2QNX8KyuXebba8ZktNTLGPM4jKxgnouSBlj1wB0rRXLPJFzeyKscbpGT5pmQhFHc5ONR9AO/1r0HwLgcVnAsMC4RR82PdmPdiepqmtCMFa92V1Ixjpe7NH+1jjZuOIun+C3/BqPfszn4kkD9UVTa2L7UuRZkupLqFGkhl8z6QSY2wA2VG+k4zntk5xWuc1v0XFwWU26bWVWBO1eneUrNIrG2SPGkRJgjocqCT8ySfnXmOu6G6k2VHk9yqzfwUH+VRrUuIkrkalPOtzc3tvt2axiZc6UmBb3ZR1Un3ZOPmK0nW1/Z37PZpNcvEBIImRkWCRmy2sYLMpPlwOnfO+2Bmtc3ezG5s2ZolaeDqHQZdR6Og3yPyhsfd0qFGcYf47kacox8FyowIC6hjpUsoZvRSQCfkMmvRttyFw9UULaQMMDDFFYkepY5J+Nebs1J2PM93CumG5mRR0VZG0j4DOB8qnWpynbK7EqkHLZnoMcj2H5nb/uk/pWLeWnCrTeVLKIj8pYwfkMZrQd3zLcy/jbmZh6GVsfTOK7eB8rXN44WCF21EAyFSI197SYxgfM1R+Ha1lIq4LX5pG+eB852dxN4FmS5AJYpGVjQepYgDc7DGc15+40jLczh/vCWTVn11tmvRfKfKsXD7cRRbk7ySEeZ37k+g7AdhVJ9pvs1edzdWa6pCPwsQ2L4GA6dtWAAR3xtv1hQqQjNpbMjSnGMmuRp2tr+wziUa/aIWYCR2R1BO7qFIIHrg7499arnhaNirqUYdVYFWHxU7iuIPp9f/ADW7UhxI5TanHPGx6xqM4nzNa234+eKP3M41fs9T9K80ycVmYYaaUj0MrkfQtTh/C5Z2xBE8jH8hC31IGB8zWosIluzW/D9Wbvl9rls8ixWkc1zI5woRQqk/pOQcd84wBvV4iJKjUADgZAOQD3GcDPxxVM9nPIC2EfiTAG5ceY9RGp38NT/M9z7gKutatTInaBRPLe0TTnH7LwbuVO2skfot5h/A1iw7kD3j+NXf2jcFLKtwg3QaX/Rz5W+RJ+vuqiBq43GUXSqtcjscJWVegpc9n6oneOw2/DuLNe3kpcyZMNvEmWC+GIi7kkAADUAPU+6queSLVojeC8AsdeCpjb7QDn8Tp6a98Z9N8Yq28+ciS8T8G7tWQsYlVkdtIxuwKtg7gswIPoKr44RaixPDmvYhdmcSdH8ASgCPwjLpx02z+V27V3lKacFKL6fwcutOevM7eJcJt+OXLS2U3gyKi+JFcIRlEGkSKykjAGAR7h0zvYuQeZLSGFrK1eSV40llaYppjdh94rvnGSAMjoOtV3l/l6LhMrtxS4jjaWJ40ij1SPpfZnbSuw2wPn6V95V5WNhJ9qluLc2TxvGLgOfOJBhcJpzqyBkZ2w3pUayzU5Ri+Xh9fuPC9G9ORMa67rO/aFw641DOMjI329a4y8MlXojMD0dBqRh2IZdiDXKHgdw52iYe9hpH/wAsV82hhqkJ+GLuvI6BypuOrVvUw50gZizWloWYkkmLcknJJOrrms3l7gttcT6GsrTSASxEWDjoN8+pH8a6Geyhn8G7vESQEBkQMdJPZpdOlT8a2Lw7hUUC4iUDPU9Sfix3NdJhaWPzKVWbS6NvU8zE1sPGLjBavmYnD+UbOCQSQ20UbjOHVACMjB3+G1S9YvFJikErLsyo5B94UkbVBcL5vjSytJLuQ+JPGCMIxLsFBYBUU7nIwO/QV7eWUlfc8izlqT3EeGRXEZjnRZEJBKsMgkHI2+NRP9wOH/mcH7sV3Qc32zQyS+IVWIhZA6MroxxgGMjVk5GMDftXXHzlbskpUyBol1NG0MiyaTsGEZXUy57gHFSSqLa5lKS2OP8AcDh/5nB+7FSnDOEw2yaII0iTJOlBgZPU4HfYVXuD81/aILOV5DG0jEPGIXxIwiZ2RSwyFH3g4JB04BOa5cB56jlilkmygSbQPwUgGl30RdV3YnqP8OdwKzKFTmZcZ8y0SRBgQwBB6gjIPyNQ03JFi5y1pASf/wAaj+QrNvuNRQuEcnUyO4UIzErGMvjSDvv06ntmoTgPPMUln9ouD4eHKn8HIASXYRqgIzIxUDZcnOenSoxjO10YSla6JWy5XtYTmK2hQ+qxqD9cZrMv7COeNo5kV0bGpGGQcEEZHxArE4RzFDclljZg6Y1RujRuoPQlHAOD69Kjecb+ZHtI7eXwjNNoZ9CvgaGP3WGOoooycrPcJNuzO7+4PD/zOD92Kf3A4f8AmcH7sVgveXVnc2yTXAuUuHMZUxLG6kKWDroO4GN8jvWbPz3aIxBdtKtoaURSGJWzggzBdPXbriptVOTv6XJWnydyS4VwOC1DC3iSIMQWCKBkjYZxWdURxDmq3hlETs5kIVgiRu50sSA3kU7bHJ7beorHvOebSJmDO+EbS8ixSNGjdCGlVSoI777d6ryTlyZDLJ8ifqLvOVrSY5ltoXPqY1z9cVJI4IBByCMgjuD0qDfne0DlTI2A2gy+G/gh840mbToznbrjO1YipfpCT5HwchWA/wCTg/dis+05ftovxUEKe9Y1B+oFYnD+JSNxC5hY/g444GUYGxfXq36nOkdawuZby4N7a28E3giVJmZvDRz+DCkbOPeanaTdm+X2uStJu1y0UqrJf3NncwRXMqzxXBKLJ4YjdJQCyghfKVYAj1zWbec6WsTsjO3kOJHWORo4z6PKqlVPrk7d8Vjhvlr6GMj5ak5Ube8tWsxzLbwufVo1J+uM108S5st4GCuzMxXXiON5CEPRzoU4X3nrXK65pto4o5TJqWX8VoVnaTbOFRQWO3XbbvisKM1qkYSlyMcch2H5nB+7FSVjwaCD8TDHH+giqfqBWFbc3WzxSyh2CwfjQyOrptkZjK6unurqbne1CByzhWfQhMMnnbSWGgafMCBsRsdh3qTVR6O5m02T1KhLnnC3jCZMhaRdaxrDI0oTpqaNVLKPiBWNxTmTUtlJayBo57pI2YAHKFJSy7jKnKD0IxUVTl0MZGSd9y7bTnM1vDIfVo1J+pGawf7hcP8AzOD92K6OFczhYrmW7kAWO6liU6d8AqEQKoyzb9gSak+Ecxw3JZY2YOmC0bo0bgHodDgHB9elSanEzaSPtryzaxfi7aFfeI1B+uKkQKh+P2dw2XgujCqocp4SPqIyc5bcbbYqL5Ne6mghup7vUjoWaLwY1HQj8YNwB1+VMt45m/7GW6vcttKq3DubY5bw/hz4MgVIFMLqjv1YidkAYnooU4I9azuJc421vI0cjtqQAyaI3dYwdwXZVITbfftv0rDpyvawySvaxI33CoZxiaKOQf50DfzFRZ5CsD/ycH7sV233N9tE4RnZnKK6pHG8hZGzgroU5Gx+HeuD8wRSpbSQz6UlmCD8GWMh0yZiIIzGcqSScY0470Smuv1CUkdtvyjZx/ctYAfXwlz/ACqVjiCjCgADsBgfQVC3vOlrDI0bu2UIEjLG7Rxk9A8iqVU/E7d67OJ8128DhHZmfTqKxxvIQh/xMI1OF9560cZvkxlkyYpXRY3yTxrJEwdGGVYdCK76r2IHGSMMCrAEEYIPQg9RWq+aeV2tH1KCYWPlb8nP+Fv+x7/GtrVwmhV1KsAykYIIyCPeK1cTho142e/Jm5g8XLDTutU90UfkLmAafs0hxknwz8eq/HO4+furXV97KryOZlfQsIJJumkURhM/fOTqBx2x1+tbF437OzkvaN7/AA2PT9F/+x+tQ/GbqSW3+y8TSYJkESps4K9M5ykg7/8Auahg8VPB/wCOtt+7dHo1KcK8nVwz33jz9URHO/K0nELr7Rw90u0KxowjkQtGyDAyCw2PXPrmvl3yoX4dDZxXEEl5FLJI1ssq584IZFJOC69f2qy+TeXY7aeR4r+PTJBJGAytG4ZsaCQdjpO+QarvDvZ5dRzRMZbZNDo3iC4Ty6WBLDvnvXtQxFKS8NRWWxpOnOPhelvInOVeAy2UVwl5drZPPEUgiacBgxOfF0q2F3AGRvu1ceWOQeItfwy3WsJFIshkebxNWk5ATzEnV0ztsT8KzeM+zd7+/mmF0hjkYFSqtIwUKoCk7IMYI+9/Otl8v8IFpbRQB2kEa6Q741EZOOnYdB7gKjKurXi029/IpnNx9X5FD4J7KWHE5ri6KvEJWkiUb62di4LjsFJ6dyB267MpStec3Pc15SctzD4ypNtMAMkxybDr9w9qp3BbRh/Y2UbyRS6sqfKfAwNW3lPber7SsxnlVu9rGVKysULjFlqn4kXglkQizP4PKv5Q5LxtjzMmxwPTFfeXrmV7h1illuofBfMs0BjkjbPkjEhVTJnJJGNsVfKVLi6Wt3a32JcTS1jXfAmLwcIVVfMEhSUFGGhltpAQcgbZIGeldMisbG7iCSGWK8MzRhG1GP7QHyu2Hyqk7E1sqvhNZ42t7d3uOJrsU1eKC64pavCkpjWKcGRonRdRCeXzqDkf+96huGsVtrRjHI32K5lM8QjfUodpgrhSPPp1A+XOxq+cC4uLq2jnVSokGQpxkbkb427VIU4mXw22/wB+4z20t3r7lT4ddC74ktxCriGK3eNpWRkEju6MFUOASFCk5xjJr5zzw7x5bFGVmT7R59OrZdDbll3Ue/Iqdm4wFuo7fSdUkckgbbAEZQEY65OsfSs/NRzuLTS5aGM1mmRPDeVLa3k8SKICTGA7MzsAeoBcnHyrXXF55p7GeMtcCbEmbGG20RIAxPmfw/MuPNkNlidq23mvtZhVcXd6iNRp3epVeFxH+0y+ltJsoQGKkD75JGSOvTbrVU4rczTW91EWuElJmAsoLbSmMtgtL4ZDqw8xIYE5wN62Fy9xxbyATKpQFnGk4J8jFe3wpwLji3SOyqV0SyR4ODkxnBO3Y1NTcW21tYkpNO9tjlwlSbOIDKkwoNwQQdA7HcEVri0tAlmLWaXiXjBfDa0jRdD9vJIYCvht11F9s771tcGmarhUy30IxnYrHL9o0fELkENgQWqhm3yVWQHzYAY+uKx+aLsQ8SspXEnhqlwGZI3kwWChciNSd6tFlcs4JeNoyGYAMQcgHAbyk7Eb+td+aZ/Fd9LfSwza3fehT7m4PEbu18FJRBbyGZ5ZI2jBYKQiKHAYnJydsYqvWsH2eOWC4n4gkoeXEMKBkmDszBkbwGHn1b6m2Oc1tHNY/Eb0QwySEEiNGcgdSFBJA+lSjVt4UtDKqcrFCvLJLZoRqvLN1t4lWdV8ZXC5/BSoiEF06Z2z27Vyk4lcLBZGYG3B8YNcJbanQZAjAiCnwjIuSdu1XywvBLDHKBgOivg9QGUNg/Wsis8Xqu+/UcTqjVgt5DFxY4uZPFghMbzRkPKAJQSFCjA3GFwDjGRVq4zbEycMwpIWbJwDhQLeUAn03x1q0A1C8e5jNtLDEkDzST+JpVWRfxYUnJcgdG9e1OI5vRd2t9jOdyei7sRkt6LLiNxLcLJ4c8cPhyrG8gBjDK0Z0KSpydQ2wcnvUTBYyaYJDG6LNxXxljKnUkTRyAMyj7uSM7+o9as1jzQWnWC4t5beSQMY9ZR1fRuwDxsQGAOcGpGXiDC4SJYnYFSzS9EQA4AJPView9CaZnHly/oZmuRRRaSJ+HMUjpDxKeR0CEtoZdIkVMZYKTnb34qbsLoXfEknhVxFFA8bSsjIJGkdGVFDgEhdJOcY3qbtOMrJczQaSDCIyWOMHxASMfDFOJcZEMsEZUkzuUBGMKQhfJz22xRzb0trb6Byb5GTfjMUmPyG/wBJqqcI4ZJJwAQqCsr2zqAwKnUQwAOdxnp86tdncM4YvG0eHZQCQdSqcBxg9GG4HX1rvzVSk4q3mVqVtDWccSTpFCZeJvJqj1WzKiLEUIJLSG3ChVI6ht8bVLWvE1sXvI7iKVmlmklj0xO4nWQDSgZVIyPuENjGPSrsDTNWOrfS2hN1L6WKnwSBv7RLtD4X+5QDQB5EOtyYwwAG2wwPQVEWtm4EHkbbi0jHynZdM3m6fd3G/StiUrHF8jHEKHY8UWziubaeCSSZppmSMRMy3AlcsnnClcYIU6jtiu6yvxY3dy1zE6CcQvG0cbSL5YghhzGpwVIwBgAirtSnETvpvuM66Ff5ItHS2Yuhj8SaaVY2GCiSSFlUjscHOO2asFKVXKWZ3IN3dxSlKiYFfGUHY719pQGDLwK3b70ER/UX+lfYeCQJusMSn1CLn64rNpUOHC97Is4k7Wu/5AFKUqZWKUpQClKUApSlAKpMHCory4vnuydcMmiPzlfAjEaurrgjSSSX1f0q7VFcR5WtriQSTQqzgAZ3GoA5AYAgOPc2ashLLcnGVjXfDmklt+GW4RZY3hlfw3laFJXV9gWVWLYBLaPn2q2cnWckNxPGwhij0xsLZLgzGNjqy2GRSiuMHHTIJ71MTcrWzwJA0SmOPdFycodzlWzqB3O4Nd/CeCQ2qlYIwgY5Y7lmPqWYkn5mrZ1VJNLvW/X7E5VE0++ZBcdnCcThdiVVbO7JYdQA0JJA9RVOvbfworW4it2h1TQFbqW41XEokcZ1IuQdSkkgkYHatpT8MjeQSOgZ1RkBP5D41rjoQdI6ioqPkSyUECBd8YyWOnDBhpy3k3APlx0pTqxilfv6iFRIqfGuFkzXUzRi6QSE+PDcaLm10KpKBW8vkxnb13BrYdhdLLFHIhJV0VlJ2JDAEEj1wajr/k60nkMksKs7Y1HLAPjpqUEBvmDUwqgDAGAOgFQqTUkl33/BGclJI1/yJwm4eyVo7x4lLy4QRxsB+EbO7DO/WsLhjKOHtFJ40rSX8qBImWNp21FirMcBUIUlsEdMVsTh3DY7eMRwqEQEkKCTuxLHqT3JrDl5WtmiaJolKNIZCMn8YTkuGzkHPoRU+Mm3fqT4iu/UpFgZLW9uFhgW3P2GSQW6SmUGRCPDZhgBWPTAzt8aleE8EtI4LO6MrrK7RE3Aclp3lAzG2cgqxOMY2xtjFWPh/LFtA4eKJVdQw1gksQxBbUxOW6D72a67Xk+0imEqQqrgkjrpUnqVQnSp94ApKqn19+/mHUTKI00jJFAoDpNe3geNpTEshRiUjaQKxAJydON8AVIx2EtuLtNENvG1nKxto7lpTrGQJQjIpQEFlJGxIWrhLy1bNE0LRKY2dpCpyfOxJLA5yDkncEVxsuV7aFJEjiAEoxJksWcEEYLsS2ME9+9ZdaNu/f7B1EU5ODxwQ8MuItQmeW1V5NbFnSSM6lbJwV2AA7AVwl4XFcWF7dXBP2hWuR4msgxeGzqkYGcBdIA0482r31fH4NCUiQoNMJRoxk+UxjCEb74HrWHe8nWk0jSSQKzt945YBjjGSoOC2P8AERmirLnfvkOIVe4iSYWcPgSXLraRv4HiiOBVIVRI+d2fIKgb4Gdu9RvDYXksrmASRxBb4IkLTMYmGI2NsJRhtLEkbD1q+XvKVrMIxJED4ShEIZlIQbBdSsCV9xr6OVbURyRiBBHLpLoBhSVAVSB0UgAbjHSirRS76+o4isQfJ2mG5lga3e1kaNZPBEokgKqxQvGeqkkgEHGcD0r7zikh4hw8QsqP/vOGdSyj8HHnKgjO3vqf4Ty7BaljBGFLY1MSzMQOg1MScD06VkXHDY3ljldQXi1aG38usAN3xuAOtQ4iz5vL7WI51mv3sQ9py7M1zHcXc6yGEMI0jj0IpcAMxJYljgYx0FViafHLUmW3/Cjrvn7Swx8fdWyagZuRrJ2dmgUmTJYZbGW3JC5wrH1GD9aQqr9XVbeX/RGfXyIQcEguuL3i3A1hY4CIyxA3UgvgEZI6A9s++sDhs7MbAFi6x31zHG7HJaJFlVDq74AxnvirhxHlG1uHaSWIM7Yy+pg2AMAZVhgY2wOvesocEhAhAjUCA5iA2CHBXYD3E9alxVb5faxniK3fQocB8Tw4JGIhm4lerLgkagrSskZYb4ZgBjvUjxW1tbOO5ijlnXWIc20LYKs76V0Mw8hkxht+m+1WeXly3aJ4miUxu7SMpz+MZizMDnIOSTkYxXTFyjarC8IhXw5CC4OWLEdCXJLZHbfbtTixfXtjiIp1ham34nbqsC2Ykin1Is/iFgqgqzrjSNJzg5Od/SunhFr9la2mmi1AyKBxC3n1eMZSVHixtuVYkZAzg9MVd7LlK1hZXjhAdCSr5YvkqVOXJJIwSMHI91cbfk20jlEqQKHDahu2lWP+JYydKn3gVJ1o/T38/clxF3/0mqUpWoa4pSlAKUpQClKUApSlAKUpQClKUApSlAKUpQClKUApSlAKUpQClKUApSlAKUpQClKUApSlAKUpQClKUApSlAKUpQClKUApSlAKUpQClKUApSlAKUpQH//Z"/>
            <p:cNvSpPr>
              <a:spLocks noChangeAspect="1" noChangeArrowheads="1"/>
            </p:cNvSpPr>
            <p:nvPr/>
          </p:nvSpPr>
          <p:spPr bwMode="auto">
            <a:xfrm>
              <a:off x="152400" y="-449263"/>
              <a:ext cx="3638550" cy="12573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dirty="0"/>
            </a:p>
          </p:txBody>
        </p:sp>
        <p:pic>
          <p:nvPicPr>
            <p:cNvPr id="7" name="Picture 12" descr="http://www.indetec.gob.mx/Imagenes/Logo_5.gif"/>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95537" y="262710"/>
              <a:ext cx="3744415" cy="1294082"/>
            </a:xfrm>
            <a:prstGeom prst="rect">
              <a:avLst/>
            </a:prstGeom>
            <a:noFill/>
            <a:extLst>
              <a:ext uri="{909E8E84-426E-40DD-AFC4-6F175D3DCCD1}">
                <a14:hiddenFill xmlns:a14="http://schemas.microsoft.com/office/drawing/2010/main" xmlns="">
                  <a:solidFill>
                    <a:srgbClr val="FFFFFF"/>
                  </a:solidFill>
                </a14:hiddenFill>
              </a:ext>
            </a:extLst>
          </p:spPr>
        </p:pic>
      </p:grpSp>
      <p:sp>
        <p:nvSpPr>
          <p:cNvPr id="12" name="11 Rectángulo"/>
          <p:cNvSpPr/>
          <p:nvPr/>
        </p:nvSpPr>
        <p:spPr>
          <a:xfrm>
            <a:off x="1835696" y="3938665"/>
            <a:ext cx="6879676" cy="2308324"/>
          </a:xfrm>
          <a:prstGeom prst="rect">
            <a:avLst/>
          </a:prstGeom>
        </p:spPr>
        <p:txBody>
          <a:bodyPr wrap="square">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r"/>
            <a:r>
              <a:rPr lang="es-MX" sz="3600" b="1" dirty="0" smtClean="0">
                <a:ln w="11430"/>
                <a:solidFill>
                  <a:schemeClr val="accent6">
                    <a:lumMod val="50000"/>
                  </a:schemeClr>
                </a:solidFill>
                <a:effectLst>
                  <a:outerShdw blurRad="50800" dist="39000" dir="5460000" algn="tl">
                    <a:srgbClr val="000000">
                      <a:alpha val="38000"/>
                    </a:srgbClr>
                  </a:outerShdw>
                </a:effectLst>
              </a:rPr>
              <a:t>TEMA 4:</a:t>
            </a:r>
          </a:p>
          <a:p>
            <a:pPr algn="r"/>
            <a:r>
              <a:rPr lang="es-MX" sz="3600" b="1" dirty="0" smtClean="0">
                <a:ln w="11430"/>
                <a:solidFill>
                  <a:schemeClr val="accent6">
                    <a:lumMod val="50000"/>
                  </a:schemeClr>
                </a:solidFill>
                <a:effectLst>
                  <a:outerShdw blurRad="50800" dist="39000" dir="5460000" algn="tl">
                    <a:srgbClr val="000000">
                      <a:alpha val="38000"/>
                    </a:srgbClr>
                  </a:outerShdw>
                </a:effectLst>
              </a:rPr>
              <a:t> </a:t>
            </a:r>
          </a:p>
          <a:p>
            <a:pPr algn="r"/>
            <a:r>
              <a:rPr lang="es-MX" sz="3600" b="1" dirty="0" smtClean="0">
                <a:ln w="11430"/>
                <a:solidFill>
                  <a:schemeClr val="accent6">
                    <a:lumMod val="50000"/>
                  </a:schemeClr>
                </a:solidFill>
                <a:effectLst>
                  <a:outerShdw blurRad="50800" dist="39000" dir="5460000" algn="tl">
                    <a:srgbClr val="000000">
                      <a:alpha val="38000"/>
                    </a:srgbClr>
                  </a:outerShdw>
                </a:effectLst>
              </a:rPr>
              <a:t>EL GASTO EN LA OBRA PÚBLICA </a:t>
            </a:r>
            <a:endParaRPr lang="es-MX" sz="3600" b="1" dirty="0">
              <a:ln w="11430"/>
              <a:solidFill>
                <a:schemeClr val="accent6">
                  <a:lumMod val="50000"/>
                </a:schemeClr>
              </a:soli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redondeado"/>
          <p:cNvSpPr/>
          <p:nvPr/>
        </p:nvSpPr>
        <p:spPr>
          <a:xfrm>
            <a:off x="2483736" y="0"/>
            <a:ext cx="6660264" cy="1008112"/>
          </a:xfrm>
          <a:prstGeom prst="roundRect">
            <a:avLst/>
          </a:prstGeom>
          <a:ln>
            <a:noFill/>
          </a:ln>
          <a:effectLst>
            <a:outerShdw blurRad="44450" dist="27940" dir="5400000" algn="ctr">
              <a:srgbClr val="000000">
                <a:alpha val="32000"/>
              </a:srgbClr>
            </a:outerShdw>
            <a:reflection blurRad="6350" stA="52000" endA="300" endPos="35000" dir="5400000" sy="-100000" algn="bl" rotWithShape="0"/>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sz="2200" dirty="0">
              <a:latin typeface="Arial" pitchFamily="34" charset="0"/>
              <a:cs typeface="Arial" pitchFamily="34" charset="0"/>
            </a:endParaRPr>
          </a:p>
        </p:txBody>
      </p:sp>
      <p:sp>
        <p:nvSpPr>
          <p:cNvPr id="5" name="5 CuadroTexto"/>
          <p:cNvSpPr txBox="1">
            <a:spLocks noChangeArrowheads="1"/>
          </p:cNvSpPr>
          <p:nvPr/>
        </p:nvSpPr>
        <p:spPr bwMode="auto">
          <a:xfrm>
            <a:off x="2339752" y="188640"/>
            <a:ext cx="7073502" cy="461665"/>
          </a:xfrm>
          <a:prstGeom prst="rect">
            <a:avLst/>
          </a:prstGeom>
          <a:noFill/>
          <a:ln w="9525">
            <a:noFill/>
            <a:miter lim="800000"/>
            <a:headEnd/>
            <a:tailEnd/>
          </a:ln>
          <a:effectLst>
            <a:reflection blurRad="6350" stA="52000" endA="300" endPos="35000" dir="5400000" sy="-100000" algn="bl" rotWithShape="0"/>
          </a:effectLst>
        </p:spPr>
        <p:txBody>
          <a:bodyPr wrap="square">
            <a:spAutoFit/>
          </a:bodyPr>
          <a:lstStyle/>
          <a:p>
            <a:pPr algn="ctr" fontAlgn="auto">
              <a:spcBef>
                <a:spcPts val="0"/>
              </a:spcBef>
              <a:spcAft>
                <a:spcPts val="0"/>
              </a:spcAft>
              <a:defRPr/>
            </a:pPr>
            <a:r>
              <a:rPr lang="es-ES_tradnl" sz="2400" dirty="0" smtClean="0">
                <a:solidFill>
                  <a:schemeClr val="bg1"/>
                </a:solidFill>
                <a:cs typeface="Arial" pitchFamily="34" charset="0"/>
              </a:rPr>
              <a:t>EL GASTO EN LA OBRA PÚBLICA</a:t>
            </a:r>
            <a:endParaRPr lang="es-ES_tradnl" sz="2400" dirty="0">
              <a:solidFill>
                <a:schemeClr val="bg1"/>
              </a:solidFill>
              <a:cs typeface="Arial" pitchFamily="34" charset="0"/>
            </a:endParaRPr>
          </a:p>
        </p:txBody>
      </p:sp>
      <p:sp>
        <p:nvSpPr>
          <p:cNvPr id="7" name="6 CuadroTexto"/>
          <p:cNvSpPr txBox="1"/>
          <p:nvPr/>
        </p:nvSpPr>
        <p:spPr>
          <a:xfrm>
            <a:off x="179512" y="1000108"/>
            <a:ext cx="8496944" cy="5232202"/>
          </a:xfrm>
          <a:prstGeom prst="rect">
            <a:avLst/>
          </a:prstGeom>
          <a:noFill/>
        </p:spPr>
        <p:txBody>
          <a:bodyPr wrap="square" rtlCol="0">
            <a:spAutoFit/>
          </a:bodyPr>
          <a:lstStyle/>
          <a:p>
            <a:pPr marL="625475" indent="-174625" algn="just">
              <a:buFont typeface="Arial" pitchFamily="34" charset="0"/>
              <a:buChar char="•"/>
            </a:pPr>
            <a:endParaRPr lang="es-MX" sz="2200" dirty="0" smtClean="0">
              <a:cs typeface="Arial" pitchFamily="34" charset="0"/>
            </a:endParaRPr>
          </a:p>
          <a:p>
            <a:pPr marL="625475" indent="-174625" algn="just">
              <a:buFont typeface="Arial" pitchFamily="34" charset="0"/>
              <a:buChar char="•"/>
            </a:pPr>
            <a:endParaRPr lang="es-MX" sz="2400" dirty="0" smtClean="0"/>
          </a:p>
          <a:p>
            <a:r>
              <a:rPr lang="es-ES" sz="2400" b="1" dirty="0" smtClean="0"/>
              <a:t>4.</a:t>
            </a:r>
            <a:r>
              <a:rPr lang="es-ES" sz="2400" b="1" i="1" dirty="0" smtClean="0"/>
              <a:t> </a:t>
            </a:r>
            <a:r>
              <a:rPr lang="es-ES" sz="2400" b="1" dirty="0" smtClean="0"/>
              <a:t>Reparaciones, Adaptaciones o Mejoras, Reconstrucciones y Gastos por Catástrofes.</a:t>
            </a:r>
            <a:endParaRPr lang="es-MX" sz="2400" dirty="0" smtClean="0"/>
          </a:p>
          <a:p>
            <a:endParaRPr lang="es-ES" sz="2400" dirty="0" smtClean="0"/>
          </a:p>
          <a:p>
            <a:pPr>
              <a:buFont typeface="Arial" pitchFamily="34" charset="0"/>
              <a:buChar char="•"/>
            </a:pPr>
            <a:r>
              <a:rPr lang="es-ES" sz="2400" dirty="0" smtClean="0"/>
              <a:t>Las reparaciones no son capitalizables debido a que su efecto es conservar el activo en condiciones normales de servicio. Su importe debe aplicarse a los gastos del período.</a:t>
            </a:r>
            <a:endParaRPr lang="es-MX" sz="2400" dirty="0" smtClean="0"/>
          </a:p>
          <a:p>
            <a:endParaRPr lang="es-ES" sz="2400" dirty="0" smtClean="0"/>
          </a:p>
          <a:p>
            <a:pPr>
              <a:buFont typeface="Arial" pitchFamily="34" charset="0"/>
              <a:buChar char="•"/>
            </a:pPr>
            <a:r>
              <a:rPr lang="es-ES" sz="2400" dirty="0" smtClean="0"/>
              <a:t>Las adaptaciones o mejoras, será capitalizable el costo incurrido cuando prolongue la vida útil del bien, por lo tanto incrementan su valor.</a:t>
            </a:r>
            <a:endParaRPr lang="es-MX" sz="2400" dirty="0" smtClean="0"/>
          </a:p>
          <a:p>
            <a:pPr marL="625475" lvl="0" indent="-174625" algn="just">
              <a:buFont typeface="Arial" pitchFamily="34" charset="0"/>
              <a:buChar char="•"/>
            </a:pPr>
            <a:endParaRPr lang="es-ES" sz="2400" dirty="0" smtClean="0"/>
          </a:p>
          <a:p>
            <a:pPr marL="625475" lvl="0" indent="-174625" algn="just"/>
            <a:r>
              <a:rPr lang="es-ES" sz="2400" b="1" dirty="0" smtClean="0"/>
              <a:t>    </a:t>
            </a:r>
            <a:r>
              <a:rPr lang="es-ES" sz="1200" b="1" dirty="0" smtClean="0"/>
              <a:t>Reglas específicas del Registro y Valoración del Patrimonio   13/12/2011  modificado DOF 22/12/2014</a:t>
            </a:r>
            <a:endParaRPr lang="es-ES" sz="2400" b="1" dirty="0" smtClean="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redondeado"/>
          <p:cNvSpPr/>
          <p:nvPr/>
        </p:nvSpPr>
        <p:spPr>
          <a:xfrm>
            <a:off x="2483736" y="0"/>
            <a:ext cx="6660264" cy="1008112"/>
          </a:xfrm>
          <a:prstGeom prst="roundRect">
            <a:avLst/>
          </a:prstGeom>
          <a:ln>
            <a:noFill/>
          </a:ln>
          <a:effectLst>
            <a:outerShdw blurRad="44450" dist="27940" dir="5400000" algn="ctr">
              <a:srgbClr val="000000">
                <a:alpha val="32000"/>
              </a:srgbClr>
            </a:outerShdw>
            <a:reflection blurRad="6350" stA="52000" endA="300" endPos="35000" dir="5400000" sy="-100000" algn="bl" rotWithShape="0"/>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sz="2200" dirty="0">
              <a:latin typeface="Arial" pitchFamily="34" charset="0"/>
              <a:cs typeface="Arial" pitchFamily="34" charset="0"/>
            </a:endParaRPr>
          </a:p>
        </p:txBody>
      </p:sp>
      <p:sp>
        <p:nvSpPr>
          <p:cNvPr id="5" name="5 CuadroTexto"/>
          <p:cNvSpPr txBox="1">
            <a:spLocks noChangeArrowheads="1"/>
          </p:cNvSpPr>
          <p:nvPr/>
        </p:nvSpPr>
        <p:spPr bwMode="auto">
          <a:xfrm>
            <a:off x="2339752" y="188640"/>
            <a:ext cx="7073502" cy="461665"/>
          </a:xfrm>
          <a:prstGeom prst="rect">
            <a:avLst/>
          </a:prstGeom>
          <a:noFill/>
          <a:ln w="9525">
            <a:noFill/>
            <a:miter lim="800000"/>
            <a:headEnd/>
            <a:tailEnd/>
          </a:ln>
          <a:effectLst>
            <a:reflection blurRad="6350" stA="52000" endA="300" endPos="35000" dir="5400000" sy="-100000" algn="bl" rotWithShape="0"/>
          </a:effectLst>
        </p:spPr>
        <p:txBody>
          <a:bodyPr wrap="square">
            <a:spAutoFit/>
          </a:bodyPr>
          <a:lstStyle/>
          <a:p>
            <a:pPr algn="ctr" fontAlgn="auto">
              <a:spcBef>
                <a:spcPts val="0"/>
              </a:spcBef>
              <a:spcAft>
                <a:spcPts val="0"/>
              </a:spcAft>
              <a:defRPr/>
            </a:pPr>
            <a:r>
              <a:rPr lang="es-ES_tradnl" sz="2400" dirty="0" smtClean="0">
                <a:solidFill>
                  <a:schemeClr val="bg1"/>
                </a:solidFill>
                <a:cs typeface="Arial" pitchFamily="34" charset="0"/>
              </a:rPr>
              <a:t>EL GASTO EN LA OBRA PÚBLICA</a:t>
            </a:r>
            <a:endParaRPr lang="es-ES_tradnl" sz="2400" dirty="0">
              <a:solidFill>
                <a:schemeClr val="bg1"/>
              </a:solidFill>
              <a:cs typeface="Arial" pitchFamily="34" charset="0"/>
            </a:endParaRPr>
          </a:p>
        </p:txBody>
      </p:sp>
      <p:sp>
        <p:nvSpPr>
          <p:cNvPr id="7" name="6 CuadroTexto"/>
          <p:cNvSpPr txBox="1"/>
          <p:nvPr/>
        </p:nvSpPr>
        <p:spPr>
          <a:xfrm>
            <a:off x="179512" y="1000108"/>
            <a:ext cx="8496944" cy="6155531"/>
          </a:xfrm>
          <a:prstGeom prst="rect">
            <a:avLst/>
          </a:prstGeom>
          <a:noFill/>
        </p:spPr>
        <p:txBody>
          <a:bodyPr wrap="square" rtlCol="0">
            <a:spAutoFit/>
          </a:bodyPr>
          <a:lstStyle/>
          <a:p>
            <a:pPr marL="625475" indent="-174625" algn="just">
              <a:buFont typeface="Arial" pitchFamily="34" charset="0"/>
              <a:buChar char="•"/>
            </a:pPr>
            <a:endParaRPr lang="es-MX" sz="2200" dirty="0" smtClean="0">
              <a:cs typeface="Arial" pitchFamily="34" charset="0"/>
            </a:endParaRPr>
          </a:p>
          <a:p>
            <a:pPr marL="625475" indent="-174625" algn="just">
              <a:buFont typeface="Arial" pitchFamily="34" charset="0"/>
              <a:buChar char="•"/>
            </a:pPr>
            <a:endParaRPr lang="es-MX" sz="2400" dirty="0" smtClean="0"/>
          </a:p>
          <a:p>
            <a:pPr>
              <a:buFont typeface="Arial" pitchFamily="34" charset="0"/>
              <a:buChar char="•"/>
            </a:pPr>
            <a:r>
              <a:rPr lang="es-ES" sz="2400" dirty="0" smtClean="0"/>
              <a:t>Las reconstrucciones, es un caso común en edificios y cierto tipo de máquinas que sufren modificaciones tan completas que más que adaptaciones o reparaciones son reconstrucciones, con lo que aumenta el valor del activo, ya que la vida de servicio de la unidad reconstruida será considerablemente mayor al remanente de la vida útil estimada en un principio para la unidad original.</a:t>
            </a:r>
            <a:endParaRPr lang="es-MX" sz="2400" dirty="0" smtClean="0"/>
          </a:p>
          <a:p>
            <a:endParaRPr lang="es-ES" sz="2400" dirty="0" smtClean="0"/>
          </a:p>
          <a:p>
            <a:pPr>
              <a:buFont typeface="Arial" pitchFamily="34" charset="0"/>
              <a:buChar char="•"/>
            </a:pPr>
            <a:r>
              <a:rPr lang="es-ES" sz="2400" dirty="0" smtClean="0"/>
              <a:t>Los gastos por catástrofes no deben capitalizarse en virtud de que las erogaciones son para restablecer el funcionamiento original de los bienes.</a:t>
            </a:r>
            <a:endParaRPr lang="es-MX" sz="2400" dirty="0" smtClean="0"/>
          </a:p>
          <a:p>
            <a:pPr marL="625475" indent="-174625" algn="just"/>
            <a:endParaRPr lang="es-ES" sz="1200" b="1" dirty="0" smtClean="0"/>
          </a:p>
          <a:p>
            <a:pPr marL="625475" indent="-174625" algn="just"/>
            <a:endParaRPr lang="es-ES" sz="1200" b="1" dirty="0" smtClean="0"/>
          </a:p>
          <a:p>
            <a:pPr marL="625475" indent="-174625" algn="just"/>
            <a:r>
              <a:rPr lang="es-ES" sz="1200" b="1" dirty="0" smtClean="0"/>
              <a:t>           Reglas específicas del Registro y Valoración del Patrimonio   13/12/2011  modificado DOF 22/12/2014</a:t>
            </a:r>
          </a:p>
          <a:p>
            <a:pPr marL="625475" lvl="0" indent="-174625" algn="just"/>
            <a:endParaRPr lang="es-ES" sz="2400" dirty="0" smtClean="0"/>
          </a:p>
          <a:p>
            <a:pPr marL="625475" lvl="0" indent="-174625" algn="just">
              <a:buFont typeface="Arial" pitchFamily="34" charset="0"/>
              <a:buChar char="•"/>
            </a:pPr>
            <a:endParaRPr lang="es-ES" sz="2400" dirty="0" smtClean="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redondeado"/>
          <p:cNvSpPr/>
          <p:nvPr/>
        </p:nvSpPr>
        <p:spPr>
          <a:xfrm>
            <a:off x="2483736" y="0"/>
            <a:ext cx="6660264" cy="1008112"/>
          </a:xfrm>
          <a:prstGeom prst="roundRect">
            <a:avLst/>
          </a:prstGeom>
          <a:ln>
            <a:noFill/>
          </a:ln>
          <a:effectLst>
            <a:outerShdw blurRad="44450" dist="27940" dir="5400000" algn="ctr">
              <a:srgbClr val="000000">
                <a:alpha val="32000"/>
              </a:srgbClr>
            </a:outerShdw>
            <a:reflection blurRad="6350" stA="52000" endA="300" endPos="35000" dir="5400000" sy="-100000" algn="bl" rotWithShape="0"/>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sz="2200" dirty="0">
              <a:latin typeface="Arial" pitchFamily="34" charset="0"/>
              <a:cs typeface="Arial" pitchFamily="34" charset="0"/>
            </a:endParaRPr>
          </a:p>
        </p:txBody>
      </p:sp>
      <p:sp>
        <p:nvSpPr>
          <p:cNvPr id="5" name="5 CuadroTexto"/>
          <p:cNvSpPr txBox="1">
            <a:spLocks noChangeArrowheads="1"/>
          </p:cNvSpPr>
          <p:nvPr/>
        </p:nvSpPr>
        <p:spPr bwMode="auto">
          <a:xfrm>
            <a:off x="2339752" y="188640"/>
            <a:ext cx="7073502" cy="461665"/>
          </a:xfrm>
          <a:prstGeom prst="rect">
            <a:avLst/>
          </a:prstGeom>
          <a:noFill/>
          <a:ln w="9525">
            <a:noFill/>
            <a:miter lim="800000"/>
            <a:headEnd/>
            <a:tailEnd/>
          </a:ln>
          <a:effectLst>
            <a:reflection blurRad="6350" stA="52000" endA="300" endPos="35000" dir="5400000" sy="-100000" algn="bl" rotWithShape="0"/>
          </a:effectLst>
        </p:spPr>
        <p:txBody>
          <a:bodyPr wrap="square">
            <a:spAutoFit/>
          </a:bodyPr>
          <a:lstStyle/>
          <a:p>
            <a:pPr algn="ctr" fontAlgn="auto">
              <a:spcBef>
                <a:spcPts val="0"/>
              </a:spcBef>
              <a:spcAft>
                <a:spcPts val="0"/>
              </a:spcAft>
              <a:defRPr/>
            </a:pPr>
            <a:r>
              <a:rPr lang="es-ES_tradnl" sz="2400" dirty="0" smtClean="0">
                <a:solidFill>
                  <a:schemeClr val="bg1"/>
                </a:solidFill>
                <a:cs typeface="Arial" pitchFamily="34" charset="0"/>
              </a:rPr>
              <a:t>OBRA PÚBLICA NO CAPITALIZABLE</a:t>
            </a:r>
            <a:endParaRPr lang="es-ES_tradnl" sz="2400" dirty="0">
              <a:solidFill>
                <a:schemeClr val="bg1"/>
              </a:solidFill>
              <a:cs typeface="Arial" pitchFamily="34" charset="0"/>
            </a:endParaRPr>
          </a:p>
        </p:txBody>
      </p:sp>
      <p:sp>
        <p:nvSpPr>
          <p:cNvPr id="7" name="6 CuadroTexto"/>
          <p:cNvSpPr txBox="1"/>
          <p:nvPr/>
        </p:nvSpPr>
        <p:spPr>
          <a:xfrm>
            <a:off x="179512" y="1000108"/>
            <a:ext cx="8496944" cy="4862870"/>
          </a:xfrm>
          <a:prstGeom prst="rect">
            <a:avLst/>
          </a:prstGeom>
          <a:noFill/>
        </p:spPr>
        <p:txBody>
          <a:bodyPr wrap="square" rtlCol="0">
            <a:spAutoFit/>
          </a:bodyPr>
          <a:lstStyle/>
          <a:p>
            <a:pPr marL="625475" indent="-174625" algn="just">
              <a:buFont typeface="Arial" pitchFamily="34" charset="0"/>
              <a:buChar char="•"/>
            </a:pPr>
            <a:endParaRPr lang="es-MX" sz="2200" dirty="0" smtClean="0">
              <a:cs typeface="Arial" pitchFamily="34" charset="0"/>
            </a:endParaRPr>
          </a:p>
          <a:p>
            <a:pPr marL="625475" indent="-174625" algn="just">
              <a:buFont typeface="Arial" pitchFamily="34" charset="0"/>
              <a:buChar char="•"/>
            </a:pPr>
            <a:endParaRPr lang="es-MX" sz="2400" dirty="0" smtClean="0"/>
          </a:p>
          <a:p>
            <a:pPr marL="625475" indent="-174625" algn="just">
              <a:buFont typeface="Arial" pitchFamily="34" charset="0"/>
              <a:buChar char="•"/>
            </a:pPr>
            <a:endParaRPr lang="es-MX" sz="2400" dirty="0" smtClean="0"/>
          </a:p>
          <a:p>
            <a:pPr marL="625475" indent="-174625" algn="just">
              <a:buFont typeface="Arial" pitchFamily="34" charset="0"/>
              <a:buChar char="•"/>
            </a:pPr>
            <a:r>
              <a:rPr lang="es-MX" sz="2400" dirty="0" smtClean="0"/>
              <a:t>Son aquellas obras, en donde su realización no aumentan el valor ni la vida útil del bien y por lo tanto son </a:t>
            </a:r>
            <a:r>
              <a:rPr lang="es-MX" sz="2400" dirty="0" smtClean="0">
                <a:solidFill>
                  <a:srgbClr val="FF0000"/>
                </a:solidFill>
              </a:rPr>
              <a:t>Gastos del Período </a:t>
            </a:r>
            <a:r>
              <a:rPr lang="es-MX" sz="2400" dirty="0" smtClean="0"/>
              <a:t>y representan deducciones del patrimonio.</a:t>
            </a:r>
            <a:endParaRPr lang="es-ES" sz="2400" dirty="0" smtClean="0"/>
          </a:p>
          <a:p>
            <a:pPr marL="625475" indent="-174625" algn="just"/>
            <a:endParaRPr lang="es-MX" sz="2400" dirty="0" smtClean="0"/>
          </a:p>
          <a:p>
            <a:pPr marL="625475" indent="-174625" algn="just"/>
            <a:endParaRPr lang="es-ES" sz="2400" dirty="0" smtClean="0"/>
          </a:p>
          <a:p>
            <a:pPr marL="625475" indent="-174625" algn="just">
              <a:buFont typeface="Arial" pitchFamily="34" charset="0"/>
              <a:buChar char="•"/>
            </a:pPr>
            <a:r>
              <a:rPr lang="es-ES" sz="2400" dirty="0" smtClean="0"/>
              <a:t>Las Reglas Específicas del Registro y Valoración del Activo nos indican cuales son las obras públicas que se consideran como gasto:</a:t>
            </a:r>
          </a:p>
          <a:p>
            <a:pPr marL="625475" lvl="0" indent="-174625" algn="just">
              <a:buFont typeface="Arial" pitchFamily="34" charset="0"/>
              <a:buChar char="•"/>
            </a:pPr>
            <a:endParaRPr lang="es-ES" sz="2400" dirty="0" smtClean="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redondeado"/>
          <p:cNvSpPr/>
          <p:nvPr/>
        </p:nvSpPr>
        <p:spPr>
          <a:xfrm>
            <a:off x="2483736" y="0"/>
            <a:ext cx="6660264" cy="1008112"/>
          </a:xfrm>
          <a:prstGeom prst="roundRect">
            <a:avLst/>
          </a:prstGeom>
          <a:ln>
            <a:noFill/>
          </a:ln>
          <a:effectLst>
            <a:outerShdw blurRad="44450" dist="27940" dir="5400000" algn="ctr">
              <a:srgbClr val="000000">
                <a:alpha val="32000"/>
              </a:srgbClr>
            </a:outerShdw>
            <a:reflection blurRad="6350" stA="52000" endA="300" endPos="35000" dir="5400000" sy="-100000" algn="bl" rotWithShape="0"/>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sz="2200" dirty="0">
              <a:latin typeface="Arial" pitchFamily="34" charset="0"/>
              <a:cs typeface="Arial" pitchFamily="34" charset="0"/>
            </a:endParaRPr>
          </a:p>
        </p:txBody>
      </p:sp>
      <p:sp>
        <p:nvSpPr>
          <p:cNvPr id="5" name="5 CuadroTexto"/>
          <p:cNvSpPr txBox="1">
            <a:spLocks noChangeArrowheads="1"/>
          </p:cNvSpPr>
          <p:nvPr/>
        </p:nvSpPr>
        <p:spPr bwMode="auto">
          <a:xfrm>
            <a:off x="2339752" y="188640"/>
            <a:ext cx="7073502" cy="461665"/>
          </a:xfrm>
          <a:prstGeom prst="rect">
            <a:avLst/>
          </a:prstGeom>
          <a:noFill/>
          <a:ln w="9525">
            <a:noFill/>
            <a:miter lim="800000"/>
            <a:headEnd/>
            <a:tailEnd/>
          </a:ln>
          <a:effectLst>
            <a:reflection blurRad="6350" stA="52000" endA="300" endPos="35000" dir="5400000" sy="-100000" algn="bl" rotWithShape="0"/>
          </a:effectLst>
        </p:spPr>
        <p:txBody>
          <a:bodyPr wrap="square">
            <a:spAutoFit/>
          </a:bodyPr>
          <a:lstStyle/>
          <a:p>
            <a:pPr algn="ctr" fontAlgn="auto">
              <a:spcBef>
                <a:spcPts val="0"/>
              </a:spcBef>
              <a:spcAft>
                <a:spcPts val="0"/>
              </a:spcAft>
              <a:defRPr/>
            </a:pPr>
            <a:r>
              <a:rPr lang="es-ES_tradnl" sz="2400" dirty="0" smtClean="0">
                <a:solidFill>
                  <a:schemeClr val="bg1"/>
                </a:solidFill>
                <a:cs typeface="Arial" pitchFamily="34" charset="0"/>
              </a:rPr>
              <a:t>OBRA PÚBLICA NO CAPITALIZABLE</a:t>
            </a:r>
            <a:endParaRPr lang="es-ES_tradnl" sz="2400" dirty="0">
              <a:solidFill>
                <a:schemeClr val="bg1"/>
              </a:solidFill>
              <a:cs typeface="Arial" pitchFamily="34" charset="0"/>
            </a:endParaRPr>
          </a:p>
        </p:txBody>
      </p:sp>
      <p:sp>
        <p:nvSpPr>
          <p:cNvPr id="7" name="6 CuadroTexto"/>
          <p:cNvSpPr txBox="1"/>
          <p:nvPr/>
        </p:nvSpPr>
        <p:spPr>
          <a:xfrm>
            <a:off x="179512" y="1000108"/>
            <a:ext cx="8496944" cy="5601533"/>
          </a:xfrm>
          <a:prstGeom prst="rect">
            <a:avLst/>
          </a:prstGeom>
          <a:noFill/>
        </p:spPr>
        <p:txBody>
          <a:bodyPr wrap="square" rtlCol="0">
            <a:spAutoFit/>
          </a:bodyPr>
          <a:lstStyle/>
          <a:p>
            <a:pPr marL="625475" indent="-174625" algn="just">
              <a:buFont typeface="Arial" pitchFamily="34" charset="0"/>
              <a:buChar char="•"/>
            </a:pPr>
            <a:endParaRPr lang="es-MX" sz="2200" dirty="0" smtClean="0">
              <a:cs typeface="Arial" pitchFamily="34" charset="0"/>
            </a:endParaRPr>
          </a:p>
          <a:p>
            <a:pPr marL="625475" indent="-174625" algn="just">
              <a:buFont typeface="Arial" pitchFamily="34" charset="0"/>
              <a:buChar char="•"/>
            </a:pPr>
            <a:endParaRPr lang="es-MX" sz="2400" dirty="0" smtClean="0"/>
          </a:p>
          <a:p>
            <a:pPr marL="625475" indent="-174625" algn="just">
              <a:buFont typeface="Arial" pitchFamily="34" charset="0"/>
              <a:buChar char="•"/>
            </a:pPr>
            <a:endParaRPr lang="es-MX" sz="2400" dirty="0" smtClean="0"/>
          </a:p>
          <a:p>
            <a:pPr marL="625475" indent="-174625" algn="just">
              <a:buFont typeface="Arial" pitchFamily="34" charset="0"/>
              <a:buChar char="•"/>
            </a:pPr>
            <a:r>
              <a:rPr lang="es-MX" sz="2400" dirty="0" smtClean="0"/>
              <a:t>Son aquellas obras, en donde su realización no aumentan el valor ni la vida útil del bien y por lo tanto son </a:t>
            </a:r>
            <a:r>
              <a:rPr lang="es-MX" sz="2400" dirty="0" smtClean="0">
                <a:solidFill>
                  <a:srgbClr val="FF0000"/>
                </a:solidFill>
              </a:rPr>
              <a:t>Gastos del Período </a:t>
            </a:r>
            <a:r>
              <a:rPr lang="es-MX" sz="2400" dirty="0" smtClean="0"/>
              <a:t>y representan deducciones del patrimonio.</a:t>
            </a:r>
            <a:endParaRPr lang="es-ES" sz="2400" dirty="0" smtClean="0"/>
          </a:p>
          <a:p>
            <a:pPr marL="625475" indent="-174625" algn="just"/>
            <a:endParaRPr lang="es-MX" sz="2400" dirty="0" smtClean="0"/>
          </a:p>
          <a:p>
            <a:pPr marL="625475" indent="-174625" algn="just"/>
            <a:endParaRPr lang="es-ES" sz="2400" dirty="0" smtClean="0"/>
          </a:p>
          <a:p>
            <a:pPr marL="625475" indent="-174625" algn="just">
              <a:buFont typeface="Arial" pitchFamily="34" charset="0"/>
              <a:buChar char="•"/>
            </a:pPr>
            <a:r>
              <a:rPr lang="es-ES" sz="2400" dirty="0" smtClean="0"/>
              <a:t>Las Reglas Específicas del Registro y Valoración del Activo nos indican cuales son las obras públicas que se consideran como gasto:</a:t>
            </a:r>
          </a:p>
          <a:p>
            <a:pPr marL="625475" lvl="0" indent="-174625" algn="just">
              <a:buFont typeface="Arial" pitchFamily="34" charset="0"/>
              <a:buChar char="•"/>
            </a:pPr>
            <a:endParaRPr lang="es-ES" sz="2400" dirty="0" smtClean="0"/>
          </a:p>
          <a:p>
            <a:pPr marL="625475" indent="-174625" algn="just"/>
            <a:r>
              <a:rPr lang="es-ES" sz="1200" b="1" dirty="0" smtClean="0"/>
              <a:t>             </a:t>
            </a:r>
          </a:p>
          <a:p>
            <a:pPr marL="625475" lvl="0" indent="-174625" algn="just">
              <a:buFont typeface="Arial" pitchFamily="34" charset="0"/>
              <a:buChar char="•"/>
            </a:pPr>
            <a:endParaRPr lang="es-ES" sz="2400" dirty="0" smtClean="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redondeado"/>
          <p:cNvSpPr/>
          <p:nvPr/>
        </p:nvSpPr>
        <p:spPr>
          <a:xfrm>
            <a:off x="2483736" y="0"/>
            <a:ext cx="6660264" cy="1008112"/>
          </a:xfrm>
          <a:prstGeom prst="roundRect">
            <a:avLst/>
          </a:prstGeom>
          <a:ln>
            <a:noFill/>
          </a:ln>
          <a:effectLst>
            <a:outerShdw blurRad="44450" dist="27940" dir="5400000" algn="ctr">
              <a:srgbClr val="000000">
                <a:alpha val="32000"/>
              </a:srgbClr>
            </a:outerShdw>
            <a:reflection blurRad="6350" stA="52000" endA="300" endPos="35000" dir="5400000" sy="-100000" algn="bl" rotWithShape="0"/>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sz="2200" dirty="0">
              <a:latin typeface="Arial" pitchFamily="34" charset="0"/>
              <a:cs typeface="Arial" pitchFamily="34" charset="0"/>
            </a:endParaRPr>
          </a:p>
        </p:txBody>
      </p:sp>
      <p:sp>
        <p:nvSpPr>
          <p:cNvPr id="5" name="5 CuadroTexto"/>
          <p:cNvSpPr txBox="1">
            <a:spLocks noChangeArrowheads="1"/>
          </p:cNvSpPr>
          <p:nvPr/>
        </p:nvSpPr>
        <p:spPr bwMode="auto">
          <a:xfrm>
            <a:off x="2339752" y="188640"/>
            <a:ext cx="7073502" cy="461665"/>
          </a:xfrm>
          <a:prstGeom prst="rect">
            <a:avLst/>
          </a:prstGeom>
          <a:noFill/>
          <a:ln w="9525">
            <a:noFill/>
            <a:miter lim="800000"/>
            <a:headEnd/>
            <a:tailEnd/>
          </a:ln>
          <a:effectLst>
            <a:reflection blurRad="6350" stA="52000" endA="300" endPos="35000" dir="5400000" sy="-100000" algn="bl" rotWithShape="0"/>
          </a:effectLst>
        </p:spPr>
        <p:txBody>
          <a:bodyPr wrap="square">
            <a:spAutoFit/>
          </a:bodyPr>
          <a:lstStyle/>
          <a:p>
            <a:pPr algn="ctr" fontAlgn="auto">
              <a:spcBef>
                <a:spcPts val="0"/>
              </a:spcBef>
              <a:spcAft>
                <a:spcPts val="0"/>
              </a:spcAft>
              <a:defRPr/>
            </a:pPr>
            <a:r>
              <a:rPr lang="es-ES_tradnl" sz="2400" dirty="0" smtClean="0">
                <a:solidFill>
                  <a:schemeClr val="bg1"/>
                </a:solidFill>
                <a:cs typeface="Arial" pitchFamily="34" charset="0"/>
              </a:rPr>
              <a:t>OBRA PÚBLICA NO CAPITALIZABLE</a:t>
            </a:r>
            <a:endParaRPr lang="es-ES_tradnl" sz="2400" dirty="0">
              <a:solidFill>
                <a:schemeClr val="bg1"/>
              </a:solidFill>
              <a:cs typeface="Arial" pitchFamily="34" charset="0"/>
            </a:endParaRPr>
          </a:p>
        </p:txBody>
      </p:sp>
      <p:sp>
        <p:nvSpPr>
          <p:cNvPr id="7" name="6 CuadroTexto"/>
          <p:cNvSpPr txBox="1"/>
          <p:nvPr/>
        </p:nvSpPr>
        <p:spPr>
          <a:xfrm>
            <a:off x="179512" y="1000108"/>
            <a:ext cx="8496944" cy="6278642"/>
          </a:xfrm>
          <a:prstGeom prst="rect">
            <a:avLst/>
          </a:prstGeom>
          <a:noFill/>
        </p:spPr>
        <p:txBody>
          <a:bodyPr wrap="square" rtlCol="0">
            <a:spAutoFit/>
          </a:bodyPr>
          <a:lstStyle/>
          <a:p>
            <a:pPr marL="625475" indent="-174625" algn="just">
              <a:buFont typeface="Arial" pitchFamily="34" charset="0"/>
              <a:buChar char="•"/>
            </a:pPr>
            <a:endParaRPr lang="es-MX" sz="2200" dirty="0" smtClean="0">
              <a:cs typeface="Arial" pitchFamily="34" charset="0"/>
            </a:endParaRPr>
          </a:p>
          <a:p>
            <a:pPr marL="625475" indent="-174625" algn="just">
              <a:buFont typeface="Arial" pitchFamily="34" charset="0"/>
              <a:buChar char="•"/>
            </a:pPr>
            <a:endParaRPr lang="es-ES" sz="2400" dirty="0" smtClean="0"/>
          </a:p>
          <a:p>
            <a:pPr marL="625475" indent="-174625" algn="just">
              <a:buFont typeface="Arial" pitchFamily="34" charset="0"/>
              <a:buChar char="•"/>
            </a:pPr>
            <a:r>
              <a:rPr lang="es-ES" sz="2400" dirty="0" smtClean="0"/>
              <a:t>Una vez concluida, si la inversión es realizada en:</a:t>
            </a:r>
          </a:p>
          <a:p>
            <a:pPr marL="625475" indent="-174625" algn="just">
              <a:buFont typeface="Arial" pitchFamily="34" charset="0"/>
              <a:buChar char="•"/>
            </a:pPr>
            <a:endParaRPr lang="es-ES" sz="2800" dirty="0" smtClean="0">
              <a:solidFill>
                <a:srgbClr val="FF0000"/>
              </a:solidFill>
            </a:endParaRPr>
          </a:p>
          <a:p>
            <a:pPr marL="625475" indent="-174625" algn="just">
              <a:buFont typeface="Arial" pitchFamily="34" charset="0"/>
              <a:buChar char="•"/>
            </a:pPr>
            <a:r>
              <a:rPr lang="es-ES" sz="2800" dirty="0" smtClean="0">
                <a:solidFill>
                  <a:srgbClr val="FF0000"/>
                </a:solidFill>
              </a:rPr>
              <a:t>Bienes de dominio público en los bienes de uso común, o que sean consideradas obras del dominio público</a:t>
            </a:r>
            <a:r>
              <a:rPr lang="es-ES" sz="2400" dirty="0" smtClean="0"/>
              <a:t>,  se deberá transferir el saldo a los </a:t>
            </a:r>
            <a:r>
              <a:rPr lang="es-ES" sz="2800" b="1" dirty="0" smtClean="0"/>
              <a:t>gastos</a:t>
            </a:r>
            <a:r>
              <a:rPr lang="es-ES" sz="2400" dirty="0" smtClean="0"/>
              <a:t> del período en el caso que corresponda al presupuesto del mismo ejercicio, por lo que se refiere a erogaciones de presupuestos de años anteriores se deberá reconocer en el resultado de ejercicios anteriores para mostrar el resultado real de las operaciones del ente público a una fecha determinada.</a:t>
            </a:r>
            <a:endParaRPr lang="es-MX" sz="2400" dirty="0" smtClean="0"/>
          </a:p>
          <a:p>
            <a:pPr marL="625475" indent="-174625" algn="just">
              <a:buFont typeface="Arial" pitchFamily="34" charset="0"/>
              <a:buChar char="•"/>
            </a:pPr>
            <a:endParaRPr lang="es-ES" sz="2400" dirty="0" smtClean="0"/>
          </a:p>
          <a:p>
            <a:pPr marL="625475" lvl="0" indent="-174625" algn="just">
              <a:buFont typeface="Arial" pitchFamily="34" charset="0"/>
              <a:buChar char="•"/>
            </a:pPr>
            <a:endParaRPr lang="es-ES" sz="2400" dirty="0" smtClean="0"/>
          </a:p>
          <a:p>
            <a:pPr marL="625475" lvl="0" indent="-174625" algn="just">
              <a:buFont typeface="Arial" pitchFamily="34" charset="0"/>
              <a:buChar char="•"/>
            </a:pPr>
            <a:endParaRPr lang="es-ES" sz="2400" dirty="0" smtClean="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redondeado"/>
          <p:cNvSpPr/>
          <p:nvPr/>
        </p:nvSpPr>
        <p:spPr>
          <a:xfrm>
            <a:off x="2483768" y="-27384"/>
            <a:ext cx="6660264" cy="1008112"/>
          </a:xfrm>
          <a:prstGeom prst="roundRect">
            <a:avLst/>
          </a:prstGeom>
          <a:ln>
            <a:noFill/>
          </a:ln>
          <a:effectLst>
            <a:outerShdw blurRad="44450" dist="27940" dir="5400000" algn="ctr">
              <a:srgbClr val="000000">
                <a:alpha val="32000"/>
              </a:srgbClr>
            </a:outerShdw>
            <a:reflection blurRad="6350" stA="52000" endA="300" endPos="35000" dir="5400000" sy="-100000" algn="bl" rotWithShape="0"/>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sz="2200" dirty="0">
              <a:latin typeface="Arial" pitchFamily="34" charset="0"/>
              <a:cs typeface="Arial" pitchFamily="34" charset="0"/>
            </a:endParaRPr>
          </a:p>
        </p:txBody>
      </p:sp>
      <p:sp>
        <p:nvSpPr>
          <p:cNvPr id="5" name="5 CuadroTexto"/>
          <p:cNvSpPr txBox="1">
            <a:spLocks noChangeArrowheads="1"/>
          </p:cNvSpPr>
          <p:nvPr/>
        </p:nvSpPr>
        <p:spPr bwMode="auto">
          <a:xfrm>
            <a:off x="2339752" y="188640"/>
            <a:ext cx="7073502" cy="830997"/>
          </a:xfrm>
          <a:prstGeom prst="rect">
            <a:avLst/>
          </a:prstGeom>
          <a:noFill/>
          <a:ln w="9525">
            <a:noFill/>
            <a:miter lim="800000"/>
            <a:headEnd/>
            <a:tailEnd/>
          </a:ln>
          <a:effectLst>
            <a:reflection blurRad="6350" stA="52000" endA="300" endPos="35000" dir="5400000" sy="-100000" algn="bl" rotWithShape="0"/>
          </a:effectLst>
        </p:spPr>
        <p:txBody>
          <a:bodyPr wrap="square">
            <a:spAutoFit/>
          </a:bodyPr>
          <a:lstStyle/>
          <a:p>
            <a:pPr algn="ctr" fontAlgn="auto">
              <a:spcBef>
                <a:spcPts val="0"/>
              </a:spcBef>
              <a:spcAft>
                <a:spcPts val="0"/>
              </a:spcAft>
              <a:defRPr/>
            </a:pPr>
            <a:r>
              <a:rPr lang="es-ES" sz="2400" b="1" dirty="0" smtClean="0">
                <a:solidFill>
                  <a:schemeClr val="bg1"/>
                </a:solidFill>
                <a:cs typeface="Arial" pitchFamily="34" charset="0"/>
              </a:rPr>
              <a:t>LA INFRAESTRUCTURA SON ACTIVOS NO CIRCULANTES QUE:</a:t>
            </a:r>
            <a:endParaRPr lang="es-ES_tradnl" sz="2400" dirty="0">
              <a:solidFill>
                <a:schemeClr val="bg1"/>
              </a:solidFill>
              <a:cs typeface="Arial" pitchFamily="34" charset="0"/>
            </a:endParaRPr>
          </a:p>
        </p:txBody>
      </p:sp>
      <p:sp>
        <p:nvSpPr>
          <p:cNvPr id="7" name="6 CuadroTexto"/>
          <p:cNvSpPr txBox="1"/>
          <p:nvPr/>
        </p:nvSpPr>
        <p:spPr>
          <a:xfrm>
            <a:off x="179512" y="1000108"/>
            <a:ext cx="8496944" cy="7386638"/>
          </a:xfrm>
          <a:prstGeom prst="rect">
            <a:avLst/>
          </a:prstGeom>
          <a:noFill/>
        </p:spPr>
        <p:txBody>
          <a:bodyPr wrap="square" rtlCol="0">
            <a:spAutoFit/>
          </a:bodyPr>
          <a:lstStyle/>
          <a:p>
            <a:pPr marL="625475" indent="-174625" algn="just">
              <a:buFont typeface="Arial" pitchFamily="34" charset="0"/>
              <a:buChar char="•"/>
            </a:pPr>
            <a:endParaRPr lang="es-MX" sz="2200" dirty="0" smtClean="0">
              <a:cs typeface="Arial" pitchFamily="34" charset="0"/>
            </a:endParaRPr>
          </a:p>
          <a:p>
            <a:pPr marL="625475" indent="-174625" algn="just">
              <a:buFont typeface="Arial" pitchFamily="34" charset="0"/>
              <a:buChar char="•"/>
            </a:pPr>
            <a:r>
              <a:rPr lang="es-ES" sz="2400" dirty="0" smtClean="0"/>
              <a:t>Una vez concluida, si la inversión es realizada en:</a:t>
            </a:r>
          </a:p>
          <a:p>
            <a:pPr marL="625475" indent="-174625" algn="just"/>
            <a:endParaRPr lang="es-ES" sz="2400" dirty="0" smtClean="0"/>
          </a:p>
          <a:p>
            <a:pPr marL="625475" indent="-174625" algn="just">
              <a:buFont typeface="Arial" pitchFamily="34" charset="0"/>
              <a:buChar char="•"/>
            </a:pPr>
            <a:r>
              <a:rPr lang="es-ES" sz="2400" dirty="0" smtClean="0">
                <a:solidFill>
                  <a:srgbClr val="FF0000"/>
                </a:solidFill>
              </a:rPr>
              <a:t>Obras Transferibles</a:t>
            </a:r>
            <a:r>
              <a:rPr lang="es-ES" sz="2400" dirty="0" smtClean="0"/>
              <a:t>: éstas deberán permanecer como construcciones en proceso hasta concluir la obra, en ese momento, con el acta de entrega-recepción o con la documentación justificativa o comprobatoria como soporte, se deberán reclasificar al activo no circulante que corresponda, y una vez aprobada su transferencia, se dará de baja el activo, reconociéndose en gastos del período en el caso que corresponda al presupuesto del mismo ejercicio, por lo que se refiere a erogaciones de presupuestos de años anteriores se deberá reconocer en el resultado de ejercicios anteriores.</a:t>
            </a:r>
            <a:endParaRPr lang="es-MX" sz="2400" dirty="0" smtClean="0"/>
          </a:p>
          <a:p>
            <a:pPr marL="625475" indent="-174625" algn="just">
              <a:buFont typeface="Arial" pitchFamily="34" charset="0"/>
              <a:buChar char="•"/>
            </a:pPr>
            <a:r>
              <a:rPr lang="es-ES" sz="2400" dirty="0" smtClean="0"/>
              <a:t> </a:t>
            </a:r>
          </a:p>
          <a:p>
            <a:pPr marL="625475" indent="-174625" algn="just">
              <a:buFont typeface="Arial" pitchFamily="34" charset="0"/>
              <a:buChar char="•"/>
            </a:pPr>
            <a:endParaRPr lang="es-ES" sz="2400" dirty="0" smtClean="0"/>
          </a:p>
          <a:p>
            <a:pPr marL="625475" indent="-174625" algn="just">
              <a:buFont typeface="Arial" pitchFamily="34" charset="0"/>
              <a:buChar char="•"/>
            </a:pPr>
            <a:endParaRPr lang="es-ES" sz="2400" dirty="0" smtClean="0"/>
          </a:p>
          <a:p>
            <a:pPr marL="625475" lvl="0" indent="-174625" algn="just">
              <a:buFont typeface="Arial" pitchFamily="34" charset="0"/>
              <a:buChar char="•"/>
            </a:pPr>
            <a:endParaRPr lang="es-MX" sz="2400" dirty="0" smtClean="0"/>
          </a:p>
          <a:p>
            <a:pPr marL="625475" indent="-174625" algn="just">
              <a:buFont typeface="Arial" pitchFamily="34" charset="0"/>
              <a:buChar char="•"/>
            </a:pPr>
            <a:endParaRPr lang="es-MX" sz="2200" dirty="0" smtClean="0">
              <a:cs typeface="Arial" pitchFamily="34" charset="0"/>
            </a:endParaRPr>
          </a:p>
          <a:p>
            <a:pPr marL="625475" indent="-174625" algn="just">
              <a:buFont typeface="Arial" pitchFamily="34" charset="0"/>
              <a:buChar char="•"/>
            </a:pPr>
            <a:endParaRPr lang="es-MX" sz="2200" dirty="0" smtClean="0">
              <a:cs typeface="Arial" pitchFamily="34" charset="0"/>
            </a:endParaRPr>
          </a:p>
        </p:txBody>
      </p:sp>
      <p:sp>
        <p:nvSpPr>
          <p:cNvPr id="24577" name="Rectangle 1"/>
          <p:cNvSpPr>
            <a:spLocks noChangeArrowheads="1"/>
          </p:cNvSpPr>
          <p:nvPr/>
        </p:nvSpPr>
        <p:spPr bwMode="auto">
          <a:xfrm>
            <a:off x="0" y="0"/>
            <a:ext cx="369332" cy="492443"/>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182563" algn="ctr" defTabSz="914400" rtl="0" eaLnBrk="1" fontAlgn="base" latinLnBrk="0" hangingPunct="1">
              <a:lnSpc>
                <a:spcPct val="100000"/>
              </a:lnSpc>
              <a:spcBef>
                <a:spcPct val="0"/>
              </a:spcBef>
              <a:spcAft>
                <a:spcPct val="0"/>
              </a:spcAft>
              <a:buClrTx/>
              <a:buSzTx/>
              <a:buFontTx/>
              <a:buNone/>
              <a:tabLst/>
            </a:pPr>
            <a:endParaRPr kumimoji="0" lang="es-MX" sz="800" b="0" i="0" u="none" strike="noStrike" cap="none" normalizeH="0" baseline="0" dirty="0" smtClean="0">
              <a:ln>
                <a:noFill/>
              </a:ln>
              <a:solidFill>
                <a:schemeClr val="tx1"/>
              </a:solidFill>
              <a:effectLst/>
              <a:latin typeface="Arial" pitchFamily="34" charset="0"/>
              <a:cs typeface="Arial" pitchFamily="34" charset="0"/>
            </a:endParaRPr>
          </a:p>
          <a:p>
            <a:pPr marL="0" marR="0" lvl="0" indent="182563" algn="ctr" defTabSz="914400" rtl="0" eaLnBrk="0" fontAlgn="base" latinLnBrk="0" hangingPunct="0">
              <a:lnSpc>
                <a:spcPct val="100000"/>
              </a:lnSpc>
              <a:spcBef>
                <a:spcPct val="0"/>
              </a:spcBef>
              <a:spcAft>
                <a:spcPct val="0"/>
              </a:spcAft>
              <a:buClrTx/>
              <a:buSzTx/>
              <a:buFontTx/>
              <a:buNone/>
              <a:tabLst/>
            </a:pPr>
            <a:endParaRPr kumimoji="0" lang="es-MX"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 Grupo"/>
          <p:cNvGrpSpPr/>
          <p:nvPr/>
        </p:nvGrpSpPr>
        <p:grpSpPr>
          <a:xfrm>
            <a:off x="-108520" y="-601663"/>
            <a:ext cx="4225858" cy="7559055"/>
            <a:chOff x="-85906" y="-601663"/>
            <a:chExt cx="4225858" cy="7559055"/>
          </a:xfrm>
        </p:grpSpPr>
        <p:pic>
          <p:nvPicPr>
            <p:cNvPr id="3" name="Picture 6"/>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5906" y="340637"/>
              <a:ext cx="1705578" cy="6616755"/>
            </a:xfrm>
            <a:prstGeom prst="rect">
              <a:avLst/>
            </a:prstGeom>
            <a:ln>
              <a:noFill/>
            </a:ln>
            <a:effectLst>
              <a:softEdge rad="112500"/>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5" name="AutoShape 8" descr="data:image/jpeg;base64,/9j/4AAQSkZJRgABAQAAAQABAAD/2wCEAAkGBhQREBUUERQVFRUWGBgaGBQXFxsaFxgXGBgXFxcZHBUaHCYgGxojHBcXHy8gIycpLC0tHB4xNTAqNSYrLCkBCQoKDgwOGg8PGjMkHyQsLTQsLCwsKiovKiwsLDIsKSwqLCwsLCwtKiwpKSwsLCwsLCwsLCwqNCwsLy0sLCwsLP/AABEIAIQBfgMBIgACEQEDEQH/xAAcAAEAAgIDAQAAAAAAAAAAAAAABQYEBwIDCAH/xABGEAACAQMCBAMFAgsFCAIDAAABAgMABBESIQUGMUETIlEHYXGBkRQyIzNSVHKCkpOhsdEVFkJishckQ0RTweHwotJjc9P/xAAbAQEAAgMBAQAAAAAAAAAAAAAAAgMBBAYFB//EADIRAAIBAgQEBAQGAwEAAAAAAAABAgMRBBIhMRNBUfAiYXHRBYGhwRQyQlKRsSPh8Qb/2gAMAwEAAhEDEQA/AN40pSgFKUoBVM5i5yOsxW5xjZpO+e4X4ev09an+Z78w2krrswXAPoWIUH5ZzWq7Y14/xPFSppU4Oze57Hw3CRqJ1Jq6WxLLIznLsWPqSSf41McNuZI/uMR7s5H06VC25qWtHricRWqQnmi2n1PTrRTVrFz4ffeIu4ww6j/uPdWXVb4feYdfecfXarJXafBcfLGUL1PzRdn59Gc5iKfDlpsKUpXtGuKUpQClKUApSlAKUpQClKUApSlAKUpQClKUApSlAKUpQClKUApSlAKUpQClKUApSlAKUpQClKUApSlAKUpQClKUBD832hlsplUZIXUB+gQ38ga1VbyVu2ta808nPC7SQKWiJyVXdoz3GO6/Dp/GvG+J4aU7VI8tz3fhWJjFOjN2vqiOt5az4p8VBQz1n2hZ2CoCzHsBk1y9WhxND16kLblg4S5eaNR+UD8huf5VeqhOW+BGBdUmPEYdB0UemfX1NTddT8IwTwtF5t5O5zGMqxqVPDshSlK9g0hSlKAUpSgFKUoBSlKAUpSgFKUoBSlKAUpSgFKUoBSlKAUpSgFKUoBSlKAUpSgFKUoBSlKAUpSgFKUoBSlVfmnm/wADMUODL3PUJn3d29319Kqq1oUY5psto0Z1pZILUmuKcbhtxmVwCei9WPwUfz6VX+b+bprbhzXMUJDEqF176FbpI6j5bZ7jPcVDcq8Ia6mM02XVDkk7l36hcnt3+g71r679pN+bhpDK2NRH2cgGLTkjwzHjf8kk7++nw91MU3UatFbLqbtXDQpPIndrf2RZvZvzjf3N1MHkadRA7aSF0rIMeHjSBjUcjHf5VVuD87cRN1Hi4md2lUGJmJVmLYZPDOwHUYAGPdip/wBofM09rdC3tP8AdIwiOVhVULs4ySSBuB93HuPWvt9zbOOFQ3SxolzLK8T3ixoJGVQTnVp2Zsac/wCVse72Ev1ZVqVJc7LUy+aefntOJTRz2lvJErLpDIFkKFR5hJvnJz1Hu7Vs3ly6jmto5oojCsihghUKwB6ZA9eo9xFal5P5qmmhuzcxrdtbwNNE8yK7IwOMaiM6T9718p+Xz2f84X81+Nc7SRYZ5g+NCxgblQB5TkgAD1rWqYeKTaSTW7IzjKSy9PM3dSofgvMyXBK40PvhSfvD3H19RUxWjSqwqxzQd0a9SnKm8slZilYd1xmCL8bNEn6cir/M1HS89WC9by3+Uqn+Rq5Rb2RGzZO0qtn2j8O/O4vqf6VyX2icPP8AzkP7WKzw5dDOWXQsVKj7PmG2m/FXEL+5ZFJ+gNSGai1bcjYUpSsAUrHu+IRwjMsiRj1dgo+pNQ8/P/D063kHycN/pzUlFvZGUm9iwVj396sMTyucLGrMx9ygk/yqC/2k8O/O4vqf6VTfajz/AG81mILSZZDKw8QrnZF82Dkd20j4ZqcKUpSSsTjTbdrFJufaRxB3ZhcyIGYkINOFBJIUeXoBtXX/ALQuIfncv/x/+tV6letw4dEb+SPQ2j7L+N317e/hbmVoYlLOp04Ynyopwvc5P6tbhqkeyPgP2fh6yMMPcHxD66MYjH7Pm/WNW+74hHEMyyJGPV2Cj6k15ddpzeU0arTloZFKr03tB4epwbuD5OG/05rjF7ROHscC7h+bY/iQKryS6EMsuhY6VhWfHLeb8VPFJ+hIrfyNZtRasRFfGbAyagOJ8+2NvK0U1wqyLjUuGOMjOCVUjOCNqqHtB9ptu9k8VlNrkl8jFQw0Rn75ywG5Hl29fdVkaUpNaE4wk3sV/jvthuzcyfZWRYQxEeYwxKjbVk/lEE/Aio//AGvcR/6sf7paplK9RUYJbG+qcehuD2ac33/ELphLIphiTU+I1GWbZF1Dp3P6vvraVa09mPFbGysVEl1AsspMkimRcrnZVO/UKBkepNXrhnMNvclhbzRylQCwRg2AdhnHSvNrLxOysjSqrxaLQkaV1XF0ka6pHVF9WIA+pqFuOfrBDhruD5OG/wBOapUW9kVpN7E/Sq2ntG4cTj7XD82x/EipS05htpdoriFz6LIhP0BrLhJboOLXIkKUzSomBSldcs6qMswUepIH86A7KVHtzFbDrcQD4yp/WucXG7dtlnhb4SKf5Gs2ZmzM2lcVcHoc/CuVYMELzXx37LBlfxj+VB7+7fADf44rWEMbSOAMs7t36lmPc/E1L87cS8a7YZ8sXkHx6sfrt8hWNw29FpFNeMuvwFUIp2DSyEImT6DJNc7XcsXiVSjte3uzp8NTWFw3Ea1evsj7z3zZPwsw2doQmIw7ylQxZmZhsGBAGVO+PQdqjBzGh4eeINaQG9FwIvH8PyliokEpT7usDb44Pur7wjmVOM3UdvxKCM5D+HLFqR0IUuVJ1HUpCn54qNPtCjVDbCzh+wat4Tq8UrnOsy6s+J/iz67Z712VOkoRVOMdv6PGabeq15+ZJ8q8yf2lK8fE4Y7rw4pJUfQFkXRgsmUxlTnp6+tRNp7RppHSKeKB7RmVTaCJQioSAAhG4Zc5Bz1qY43x+LgtyYeGwIGKIZJpizsQw1Ki+YYXBBPqT7q5wXNhDYpxRLMeOZdCwl2MKzDJLhSdlABYDsdhjGalpvl0e3fIxpvbR7Dm/m1uFXL2nDooYEQK0jaNRkZlDblj90KQPXr0qat40jtY9NvHbzXCJJcLGCB3KLj/AA9dWntnFQ/L3E4OM3LPf2yiSBBIJYiyq6IwxHIpJzudvXcbVO3cpd2ZurHP/vwrmf8A0GO/D0o0I/mlv6f7NrCUryu1t9WYO4IK5BByCOoI6Y99Yvtf5mlUQWocq+gST6CVyTsqnB6bMcfCp3gdqGmBfASMF3J6ALvv88fxrUPMfGTd3c05/wCI5Kg9kGyD5KBT/wA3RclKq9i7FtSml0+5Gaa+5pU1ydy8b69jg3CklpCOojXdt+xOyj3sK7FtJXZrN2VyNs7GSZtMUckh9ERmP0UGud/wuaAgTxSxE9BIjJn4agM16d4dwyK3jEcCLGi9FUYH/k+871UvbC0Y4W+vGovGI/XXqycfqB/lmtOOKzSSSNeNe8rWNBkVZOWefbuxYaJC8feGQkoR7id0PvH0NVylbkoqSszYaT0Z6c4dzNDNZrd6gkRTUS22jGQwPvBBHxFap5t9sU0zFLLMMXTxCB4r+8Z2Qfx946VULnjzmyhtFYhFZ5HHZnZvIPgoGfi3uFRFatPDRi22UwopO7Oy5uGkYtIzOx6s5LH6nevtravK2mNHdvyUUsfooJqf5A5WHELwROSI1UvJjYlQQAoPYkkb+ma9BcM4RDbIEgjSNR2UY+p6k+81KrXVPRLUzUqqGh53TkS/Iz9kmA65YBdv1iKgc16D9qXHfsvDpApxJN+CT1833yPgmr+FefKlRqSqK7M0puauxUpyzwQ3l3DAOjsNR9EG7n9kH54qLqxcJlNrYzXC7SXDfZ4m7hAA9w4P7CA9smrZtpaFknpoXbnb2seGTbcOwAnlafAIGNtMYOxx01Hb0HetWXd28rl5XaRz1ZyWP1NdVKjTpxgtCMIKK0JnljlO44hIUgUYXGuRjhEB6ZPqewG9X2P2ENp814A3oISRn4mTNRvJ/tPh4farCtq7Nks7h1Gtz1OCOmMAD0AqaPt3TtaSfvV/+ta9R12/CtPkVTdVvwo15zZyhNw6YJNpIYEpIvRgMZ67gjIyPeOtdnBOe7202inYrgjRJ51HvAboR12I9+a7OdeeZOJOhkVI0j1aEByfNjJLHGTsOwFRPC+DT3LabeJ5T/lUkD4t0Ue8kVsJXh/kLUrx8ZZ+D+zK5voFukngKyamJd31asnXq8nXOc71TZFwSAQwBI1DocHqM9j1rbfGtfB+BLbMw8ecsvlOy6/NJg/5V8ufUg1qKo0pOV3y5GKcnK75chUjwDgcl7cJBDjW+d2yFAUZJJAO39RUdW3/AGIcAwkt2w3c+HH+ipy5+bYH6tZqzyQbM1JZY3IP/Yle/wDVt/2n/wD511xcwngkUtrAY5bt3JlmGWjiAGEQZA1uNyewJPXpWz/aDzEbKwklQ4kbCRn0d9gfkMt8q85E53O5PUnqT3JPrVFFyrK89iqm3UXi2MjiXE5bhy88jyse7nP0HQD3ACsjgPAJr2YQ266mxkknCqvdmbsP/RUdV55F9oMPDYWT7M8kjtl5A6jIGyLgjoBn5k1szbjHwIuldLwonLb2EuV/CXahvRYiR9S4J+gqnc58gzcOZTIVkjckLKox5hvpKndTjfqQd96vR9u6fmkn7xf6VT+ePaPJxJVjMaxRK2oLq1MWwQCWwOgJ2ArXpuvm8W3yKYcW/i2IvgfON3ZsDBO4A/4bHVGfcUbYfLB99bx5b57hubA3cpEQjyJQTsrDGcdyDkEDqcgda8+WPD5J2CwxvIx7IpY/w6fE1kX5mgDWjnASTU8YOR4ukLuRsSo29Ac1OrRjU9SU6cZ+pcea/a/cTsUtMwRdn/4rD1z0T4Df31Qrm5eQ6pGZz6uxY/Uk111YeSuTX4lOUU6I0AMkmM6QegA7scHHwJ9xsUYUo32JpRgiurHkgAbnoANz8qmbXkm8kAKWcxB6Ex6R9WxW/wDl7k61sVxBEA3eRvNI3xc7/IYHuqbrUljP2ooliOiPNzcp8StwWEFygHUpnp7/AA2Jrdfs3vHl4XbvK7O5DAsxyx0uyjJPU4AG9WauuGBUGFAAJJwPVjkn5kk1RUr8RWaKZ1c6s0aUmmLszHqzMx+ZJ/71Y+FcRtfscltcxu4lJ1aQOnl04bUCCNIOexqsKO1ZMZ2rhqdedGeeO52VehGrDI9jKWOy4PF9tt0lmlZzFEJ2UAAjMhUIOy7ZPrjuajDa8Ma1PEjFMD42g2eseEZvv416c+Hg6sem2O1TPGOD299Nb8PaWSGeGLWp0honMiiSRSMghwADnPQGoP8Atnhotzw7E5i8XUb3y58X7viCL/p4GMddPbNd7hnOVKMp3zNK/p38zl52zPLff6Gda3lnx2ZjdI9rNHGW8SJwVeJNyGDLsy52Pp8MVh2/OVlPEnD3tWjtCwCSiTMyMTtMwK4JJOSPQnrjFZarZ8CnZX8S8mkj0sAFRI4n6jcnLMAPl6Z3zuUPZjaXJju4p5Ht9WoQMoDhkP3HcHfBG+BuO++atbgld3ty79yDcUrvbkTdrynFwyJoonZ2mYM7vjOlNlXYDbJJrGkrO43e+JO57A6R8Bt/PJrChiMjqg6sQB8+/wAq+V/Eq8sZjJS31svlp9T2MPDJTWb1Zh83cQ+ycKfBxJdt4a+ojH3z9Mj9YVqGrn7VeLiW+8FPxdqoiX9LYyH+S/q1TK+o/DcKsNhoU/I0M2ZuT59r6Ct0exTl7w7d7ph5pjpT/wDWh3P6zZ/ZFah4Vw1rieOGP70jBR7s9T8AMn5V6g4dYJBEkUYwkahVHuUYHzqzFztHL1NfESsrGRWkPbPzB412tup8kA83p4rgE/RdI/Watw8b4qtrbSzv92NC2PUgbL8ScD515hu7ppZHkkOXdmZj/mYkn+JqrCQvLN0K8PG7udNZXCuHNcTxwp96Rgo+fU/ADJ+VYtbJ9inAPEuJLlh5Yl0L+m43PyT/AF1vVJ5IuRtTlli2a3ZgTkdD0+Hb+FfKsHOXJ0vD52VlPglj4UuPKVJyAT2YDYg+m21V+pRkpK6Mppq6LByTza3DrnxQgdWXQ6dCVzkFW7EEfA7/ABF84l7dF0/7vbNq7GVgFH6qZJ+orUZNWTgfIk86GaVTBbIpd55BjyAZJRDu5wNu3vqmpTpt5plc4QbvIjePcxT3sviXD626AdFUeir2H8T3JqNrnKQWJUELk4BOSB2BPc461wq5JJWRalY5RRFmCqMsxAA9STgD6mthe1Hl42lrw+Nd0jSRGbsZW0Ox+LEOflWF7I+A/aOICRhlLcaz6azkRj65b9Wt1cwcBivbdoJhlW6EfeVh91lPYg1qVq2Wol0NepUyzR5eqS5btI5byCOY4jeVFc5xsT0z2zsM++pTmn2fXVix1IZIu0yAlcf5gN0Px295qsZzW0mprwsvTUloelV5EsAMfY7f5xKf4kVyHI9gP+Tt/wB0n9K8/wBvzbeRrpS6nVR0HiNgfDJrGvOP3Eu0txM+ezSsR9M4rT/DT/ca3Bl1N+3Z4TZn8ILKJh20x6/2QNX8KyuXebba8ZktNTLGPM4jKxgnouSBlj1wB0rRXLPJFzeyKscbpGT5pmQhFHc5ONR9AO/1r0HwLgcVnAsMC4RR82PdmPdiepqmtCMFa92V1Ixjpe7NH+1jjZuOIun+C3/BqPfszn4kkD9UVTa2L7UuRZkupLqFGkhl8z6QSY2wA2VG+k4zntk5xWuc1v0XFwWU26bWVWBO1eneUrNIrG2SPGkRJgjocqCT8ySfnXmOu6G6k2VHk9yqzfwUH+VRrUuIkrkalPOtzc3tvt2axiZc6UmBb3ZR1Un3ZOPmK0nW1/Z37PZpNcvEBIImRkWCRmy2sYLMpPlwOnfO+2Bmtc3ezG5s2ZolaeDqHQZdR6Og3yPyhsfd0qFGcYf47kacox8FyowIC6hjpUsoZvRSQCfkMmvRttyFw9UULaQMMDDFFYkepY5J+Nebs1J2PM93CumG5mRR0VZG0j4DOB8qnWpynbK7EqkHLZnoMcj2H5nb/uk/pWLeWnCrTeVLKIj8pYwfkMZrQd3zLcy/jbmZh6GVsfTOK7eB8rXN44WCF21EAyFSI197SYxgfM1R+Ha1lIq4LX5pG+eB852dxN4FmS5AJYpGVjQepYgDc7DGc15+40jLczh/vCWTVn11tmvRfKfKsXD7cRRbk7ySEeZ37k+g7AdhVJ9pvs1edzdWa6pCPwsQ2L4GA6dtWAAR3xtv1hQqQjNpbMjSnGMmuRp2tr+wziUa/aIWYCR2R1BO7qFIIHrg7499arnhaNirqUYdVYFWHxU7iuIPp9f/ADW7UhxI5TanHPGx6xqM4nzNa234+eKP3M41fs9T9K80ycVmYYaaUj0MrkfQtTh/C5Z2xBE8jH8hC31IGB8zWosIluzW/D9Wbvl9rls8ixWkc1zI5woRQqk/pOQcd84wBvV4iJKjUADgZAOQD3GcDPxxVM9nPIC2EfiTAG5ceY9RGp38NT/M9z7gKutatTInaBRPLe0TTnH7LwbuVO2skfot5h/A1iw7kD3j+NXf2jcFLKtwg3QaX/Rz5W+RJ+vuqiBq43GUXSqtcjscJWVegpc9n6oneOw2/DuLNe3kpcyZMNvEmWC+GIi7kkAADUAPU+6queSLVojeC8AsdeCpjb7QDn8Tp6a98Z9N8Yq28+ciS8T8G7tWQsYlVkdtIxuwKtg7gswIPoKr44RaixPDmvYhdmcSdH8ASgCPwjLpx02z+V27V3lKacFKL6fwcutOevM7eJcJt+OXLS2U3gyKi+JFcIRlEGkSKykjAGAR7h0zvYuQeZLSGFrK1eSV40llaYppjdh94rvnGSAMjoOtV3l/l6LhMrtxS4jjaWJ40ij1SPpfZnbSuw2wPn6V95V5WNhJ9qluLc2TxvGLgOfOJBhcJpzqyBkZ2w3pUayzU5Ri+Xh9fuPC9G9ORMa67rO/aFw641DOMjI329a4y8MlXojMD0dBqRh2IZdiDXKHgdw52iYe9hpH/wAsV82hhqkJ+GLuvI6BypuOrVvUw50gZizWloWYkkmLcknJJOrrms3l7gttcT6GsrTSASxEWDjoN8+pH8a6Geyhn8G7vESQEBkQMdJPZpdOlT8a2Lw7hUUC4iUDPU9Sfix3NdJhaWPzKVWbS6NvU8zE1sPGLjBavmYnD+UbOCQSQ20UbjOHVACMjB3+G1S9YvFJikErLsyo5B94UkbVBcL5vjSytJLuQ+JPGCMIxLsFBYBUU7nIwO/QV7eWUlfc8izlqT3EeGRXEZjnRZEJBKsMgkHI2+NRP9wOH/mcH7sV3Qc32zQyS+IVWIhZA6MroxxgGMjVk5GMDftXXHzlbskpUyBol1NG0MiyaTsGEZXUy57gHFSSqLa5lKS2OP8AcDh/5nB+7FSnDOEw2yaII0iTJOlBgZPU4HfYVXuD81/aILOV5DG0jEPGIXxIwiZ2RSwyFH3g4JB04BOa5cB56jlilkmygSbQPwUgGl30RdV3YnqP8OdwKzKFTmZcZ8y0SRBgQwBB6gjIPyNQ03JFi5y1pASf/wAaj+QrNvuNRQuEcnUyO4UIzErGMvjSDvv06ntmoTgPPMUln9ouD4eHKn8HIASXYRqgIzIxUDZcnOenSoxjO10YSla6JWy5XtYTmK2hQ+qxqD9cZrMv7COeNo5kV0bGpGGQcEEZHxArE4RzFDclljZg6Y1RujRuoPQlHAOD69Kjecb+ZHtI7eXwjNNoZ9CvgaGP3WGOoooycrPcJNuzO7+4PD/zOD92Kf3A4f8AmcH7sVgveXVnc2yTXAuUuHMZUxLG6kKWDroO4GN8jvWbPz3aIxBdtKtoaURSGJWzggzBdPXbriptVOTv6XJWnydyS4VwOC1DC3iSIMQWCKBkjYZxWdURxDmq3hlETs5kIVgiRu50sSA3kU7bHJ7beorHvOebSJmDO+EbS8ixSNGjdCGlVSoI777d6ryTlyZDLJ8ifqLvOVrSY5ltoXPqY1z9cVJI4IBByCMgjuD0qDfne0DlTI2A2gy+G/gh840mbToznbrjO1YipfpCT5HwchWA/wCTg/dis+05ftovxUEKe9Y1B+oFYnD+JSNxC5hY/g444GUYGxfXq36nOkdawuZby4N7a28E3giVJmZvDRz+DCkbOPeanaTdm+X2uStJu1y0UqrJf3NncwRXMqzxXBKLJ4YjdJQCyghfKVYAj1zWbec6WsTsjO3kOJHWORo4z6PKqlVPrk7d8Vjhvlr6GMj5ak5Ube8tWsxzLbwufVo1J+uM108S5st4GCuzMxXXiON5CEPRzoU4X3nrXK65pto4o5TJqWX8VoVnaTbOFRQWO3XbbvisKM1qkYSlyMcch2H5nB+7FSVjwaCD8TDHH+giqfqBWFbc3WzxSyh2CwfjQyOrptkZjK6unurqbne1CByzhWfQhMMnnbSWGgafMCBsRsdh3qTVR6O5m02T1KhLnnC3jCZMhaRdaxrDI0oTpqaNVLKPiBWNxTmTUtlJayBo57pI2YAHKFJSy7jKnKD0IxUVTl0MZGSd9y7bTnM1vDIfVo1J+pGawf7hcP8AzOD92K6OFczhYrmW7kAWO6liU6d8AqEQKoyzb9gSak+Ecxw3JZY2YOmC0bo0bgHodDgHB9elSanEzaSPtryzaxfi7aFfeI1B+uKkQKh+P2dw2XgujCqocp4SPqIyc5bcbbYqL5Ne6mghup7vUjoWaLwY1HQj8YNwB1+VMt45m/7GW6vcttKq3DubY5bw/hz4MgVIFMLqjv1YidkAYnooU4I9azuJc421vI0cjtqQAyaI3dYwdwXZVITbfftv0rDpyvawySvaxI33CoZxiaKOQf50DfzFRZ5CsD/ycH7sV233N9tE4RnZnKK6pHG8hZGzgroU5Gx+HeuD8wRSpbSQz6UlmCD8GWMh0yZiIIzGcqSScY0470Smuv1CUkdtvyjZx/ctYAfXwlz/ACqVjiCjCgADsBgfQVC3vOlrDI0bu2UIEjLG7Rxk9A8iqVU/E7d67OJ8128DhHZmfTqKxxvIQh/xMI1OF9560cZvkxlkyYpXRY3yTxrJEwdGGVYdCK76r2IHGSMMCrAEEYIPQg9RWq+aeV2tH1KCYWPlb8nP+Fv+x7/GtrVwmhV1KsAykYIIyCPeK1cTho142e/Jm5g8XLDTutU90UfkLmAafs0hxknwz8eq/HO4+furXV97KryOZlfQsIJJumkURhM/fOTqBx2x1+tbF437OzkvaN7/AA2PT9F/+x+tQ/GbqSW3+y8TSYJkESps4K9M5ykg7/8Auahg8VPB/wCOtt+7dHo1KcK8nVwz33jz9URHO/K0nELr7Rw90u0KxowjkQtGyDAyCw2PXPrmvl3yoX4dDZxXEEl5FLJI1ssq584IZFJOC69f2qy+TeXY7aeR4r+PTJBJGAytG4ZsaCQdjpO+QarvDvZ5dRzRMZbZNDo3iC4Ty6WBLDvnvXtQxFKS8NRWWxpOnOPhelvInOVeAy2UVwl5drZPPEUgiacBgxOfF0q2F3AGRvu1ceWOQeItfwy3WsJFIshkebxNWk5ATzEnV0ztsT8KzeM+zd7+/mmF0hjkYFSqtIwUKoCk7IMYI+9/Otl8v8IFpbRQB2kEa6Q741EZOOnYdB7gKjKurXi029/IpnNx9X5FD4J7KWHE5ri6KvEJWkiUb62di4LjsFJ6dyB267MpStec3Pc15SctzD4ypNtMAMkxybDr9w9qp3BbRh/Y2UbyRS6sqfKfAwNW3lPber7SsxnlVu9rGVKysULjFlqn4kXglkQizP4PKv5Q5LxtjzMmxwPTFfeXrmV7h1illuofBfMs0BjkjbPkjEhVTJnJJGNsVfKVLi6Wt3a32JcTS1jXfAmLwcIVVfMEhSUFGGhltpAQcgbZIGeldMisbG7iCSGWK8MzRhG1GP7QHyu2Hyqk7E1sqvhNZ42t7d3uOJrsU1eKC64pavCkpjWKcGRonRdRCeXzqDkf+96huGsVtrRjHI32K5lM8QjfUodpgrhSPPp1A+XOxq+cC4uLq2jnVSokGQpxkbkb427VIU4mXw22/wB+4z20t3r7lT4ddC74ktxCriGK3eNpWRkEju6MFUOASFCk5xjJr5zzw7x5bFGVmT7R59OrZdDbll3Ue/Iqdm4wFuo7fSdUkckgbbAEZQEY65OsfSs/NRzuLTS5aGM1mmRPDeVLa3k8SKICTGA7MzsAeoBcnHyrXXF55p7GeMtcCbEmbGG20RIAxPmfw/MuPNkNlidq23mvtZhVcXd6iNRp3epVeFxH+0y+ltJsoQGKkD75JGSOvTbrVU4rczTW91EWuElJmAsoLbSmMtgtL4ZDqw8xIYE5wN62Fy9xxbyATKpQFnGk4J8jFe3wpwLji3SOyqV0SyR4ODkxnBO3Y1NTcW21tYkpNO9tjlwlSbOIDKkwoNwQQdA7HcEVri0tAlmLWaXiXjBfDa0jRdD9vJIYCvht11F9s771tcGmarhUy30IxnYrHL9o0fELkENgQWqhm3yVWQHzYAY+uKx+aLsQ8SspXEnhqlwGZI3kwWChciNSd6tFlcs4JeNoyGYAMQcgHAbyk7Eb+td+aZ/Fd9LfSwza3fehT7m4PEbu18FJRBbyGZ5ZI2jBYKQiKHAYnJydsYqvWsH2eOWC4n4gkoeXEMKBkmDszBkbwGHn1b6m2Oc1tHNY/Eb0QwySEEiNGcgdSFBJA+lSjVt4UtDKqcrFCvLJLZoRqvLN1t4lWdV8ZXC5/BSoiEF06Z2z27Vyk4lcLBZGYG3B8YNcJbanQZAjAiCnwjIuSdu1XywvBLDHKBgOivg9QGUNg/Wsis8Xqu+/UcTqjVgt5DFxY4uZPFghMbzRkPKAJQSFCjA3GFwDjGRVq4zbEycMwpIWbJwDhQLeUAn03x1q0A1C8e5jNtLDEkDzST+JpVWRfxYUnJcgdG9e1OI5vRd2t9jOdyei7sRkt6LLiNxLcLJ4c8cPhyrG8gBjDK0Z0KSpydQ2wcnvUTBYyaYJDG6LNxXxljKnUkTRyAMyj7uSM7+o9as1jzQWnWC4t5beSQMY9ZR1fRuwDxsQGAOcGpGXiDC4SJYnYFSzS9EQA4AJPView9CaZnHly/oZmuRRRaSJ+HMUjpDxKeR0CEtoZdIkVMZYKTnb34qbsLoXfEknhVxFFA8bSsjIJGkdGVFDgEhdJOcY3qbtOMrJczQaSDCIyWOMHxASMfDFOJcZEMsEZUkzuUBGMKQhfJz22xRzb0trb6Byb5GTfjMUmPyG/wBJqqcI4ZJJwAQqCsr2zqAwKnUQwAOdxnp86tdncM4YvG0eHZQCQdSqcBxg9GG4HX1rvzVSk4q3mVqVtDWccSTpFCZeJvJqj1WzKiLEUIJLSG3ChVI6ht8bVLWvE1sXvI7iKVmlmklj0xO4nWQDSgZVIyPuENjGPSrsDTNWOrfS2hN1L6WKnwSBv7RLtD4X+5QDQB5EOtyYwwAG2wwPQVEWtm4EHkbbi0jHynZdM3m6fd3G/StiUrHF8jHEKHY8UWziubaeCSSZppmSMRMy3AlcsnnClcYIU6jtiu6yvxY3dy1zE6CcQvG0cbSL5YghhzGpwVIwBgAirtSnETvpvuM66Ff5ItHS2Yuhj8SaaVY2GCiSSFlUjscHOO2asFKVXKWZ3IN3dxSlKiYFfGUHY719pQGDLwK3b70ER/UX+lfYeCQJusMSn1CLn64rNpUOHC97Is4k7Wu/5AFKUqZWKUpQClKUApSlAKpMHCory4vnuydcMmiPzlfAjEaurrgjSSSX1f0q7VFcR5WtriQSTQqzgAZ3GoA5AYAgOPc2ashLLcnGVjXfDmklt+GW4RZY3hlfw3laFJXV9gWVWLYBLaPn2q2cnWckNxPGwhij0xsLZLgzGNjqy2GRSiuMHHTIJ71MTcrWzwJA0SmOPdFycodzlWzqB3O4Nd/CeCQ2qlYIwgY5Y7lmPqWYkn5mrZ1VJNLvW/X7E5VE0++ZBcdnCcThdiVVbO7JYdQA0JJA9RVOvbfworW4it2h1TQFbqW41XEokcZ1IuQdSkkgkYHatpT8MjeQSOgZ1RkBP5D41rjoQdI6ioqPkSyUECBd8YyWOnDBhpy3k3APlx0pTqxilfv6iFRIqfGuFkzXUzRi6QSE+PDcaLm10KpKBW8vkxnb13BrYdhdLLFHIhJV0VlJ2JDAEEj1wajr/k60nkMksKs7Y1HLAPjpqUEBvmDUwqgDAGAOgFQqTUkl33/BGclJI1/yJwm4eyVo7x4lLy4QRxsB+EbO7DO/WsLhjKOHtFJ40rSX8qBImWNp21FirMcBUIUlsEdMVsTh3DY7eMRwqEQEkKCTuxLHqT3JrDl5WtmiaJolKNIZCMn8YTkuGzkHPoRU+Mm3fqT4iu/UpFgZLW9uFhgW3P2GSQW6SmUGRCPDZhgBWPTAzt8aleE8EtI4LO6MrrK7RE3Aclp3lAzG2cgqxOMY2xtjFWPh/LFtA4eKJVdQw1gksQxBbUxOW6D72a67Xk+0imEqQqrgkjrpUnqVQnSp94ApKqn19+/mHUTKI00jJFAoDpNe3geNpTEshRiUjaQKxAJydON8AVIx2EtuLtNENvG1nKxto7lpTrGQJQjIpQEFlJGxIWrhLy1bNE0LRKY2dpCpyfOxJLA5yDkncEVxsuV7aFJEjiAEoxJksWcEEYLsS2ME9+9ZdaNu/f7B1EU5ODxwQ8MuItQmeW1V5NbFnSSM6lbJwV2AA7AVwl4XFcWF7dXBP2hWuR4msgxeGzqkYGcBdIA0482r31fH4NCUiQoNMJRoxk+UxjCEb74HrWHe8nWk0jSSQKzt945YBjjGSoOC2P8AERmirLnfvkOIVe4iSYWcPgSXLraRv4HiiOBVIVRI+d2fIKgb4Gdu9RvDYXksrmASRxBb4IkLTMYmGI2NsJRhtLEkbD1q+XvKVrMIxJED4ShEIZlIQbBdSsCV9xr6OVbURyRiBBHLpLoBhSVAVSB0UgAbjHSirRS76+o4isQfJ2mG5lga3e1kaNZPBEokgKqxQvGeqkkgEHGcD0r7zikh4hw8QsqP/vOGdSyj8HHnKgjO3vqf4Ty7BaljBGFLY1MSzMQOg1MScD06VkXHDY3ljldQXi1aG38usAN3xuAOtQ4iz5vL7WI51mv3sQ9py7M1zHcXc6yGEMI0jj0IpcAMxJYljgYx0FViafHLUmW3/Cjrvn7Swx8fdWyagZuRrJ2dmgUmTJYZbGW3JC5wrH1GD9aQqr9XVbeX/RGfXyIQcEguuL3i3A1hY4CIyxA3UgvgEZI6A9s++sDhs7MbAFi6x31zHG7HJaJFlVDq74AxnvirhxHlG1uHaSWIM7Yy+pg2AMAZVhgY2wOvesocEhAhAjUCA5iA2CHBXYD3E9alxVb5faxniK3fQocB8Tw4JGIhm4lerLgkagrSskZYb4ZgBjvUjxW1tbOO5ijlnXWIc20LYKs76V0Mw8hkxht+m+1WeXly3aJ4miUxu7SMpz+MZizMDnIOSTkYxXTFyjarC8IhXw5CC4OWLEdCXJLZHbfbtTixfXtjiIp1ham34nbqsC2Ykin1Is/iFgqgqzrjSNJzg5Od/SunhFr9la2mmi1AyKBxC3n1eMZSVHixtuVYkZAzg9MVd7LlK1hZXjhAdCSr5YvkqVOXJJIwSMHI91cbfk20jlEqQKHDahu2lWP+JYydKn3gVJ1o/T38/clxF3/0mqUpWoa4pSlAKUpQClKUApSlAKUpQClKUApSlAKUpQClKUApSlAKUpQClKUApSlAKUpQClKUApSlAKUpQClKUApSlAKUpQClKUApSlAKUpQClKUApSlAKUpQH//Z"/>
            <p:cNvSpPr>
              <a:spLocks noChangeAspect="1" noChangeArrowheads="1"/>
            </p:cNvSpPr>
            <p:nvPr/>
          </p:nvSpPr>
          <p:spPr bwMode="auto">
            <a:xfrm>
              <a:off x="0" y="-601663"/>
              <a:ext cx="3638550" cy="12573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dirty="0"/>
            </a:p>
          </p:txBody>
        </p:sp>
        <p:sp>
          <p:nvSpPr>
            <p:cNvPr id="6" name="AutoShape 10" descr="data:image/jpeg;base64,/9j/4AAQSkZJRgABAQAAAQABAAD/2wCEAAkGBhQREBUUERQVFRUWGBgaGBQXFxsaFxgXGBgXFxcZHBUaHCYgGxojHBcXHy8gIycpLC0tHB4xNTAqNSYrLCkBCQoKDgwOGg8PGjMkHyQsLTQsLCwsKiovKiwsLDIsKSwqLCwsLCwtKiwpKSwsLCwsLCwsLCwqNCwsLy0sLCwsLP/AABEIAIQBfgMBIgACEQEDEQH/xAAcAAEAAgIDAQAAAAAAAAAAAAAABQYEBwIDCAH/xABGEAACAQMCBAMFAgsFCAIDAAABAgMABBESIQUGMUETIlEHYXGBkRQyIzNSVHKCkpOhsdEVFkJishckQ0RTweHwotJjc9P/xAAbAQEAAgMBAQAAAAAAAAAAAAAAAgMBBAYFB//EADIRAAIBAgQEBAQGAwEAAAAAAAABAgMRBBIhMRNBUfAiYXHRBYGhwRQyQlKRsSPh8Qb/2gAMAwEAAhEDEQA/AN40pSgFKUoBVM5i5yOsxW5xjZpO+e4X4ev09an+Z78w2krrswXAPoWIUH5ZzWq7Y14/xPFSppU4Oze57Hw3CRqJ1Jq6WxLLIznLsWPqSSf41McNuZI/uMR7s5H06VC25qWtHricRWqQnmi2n1PTrRTVrFz4ffeIu4ww6j/uPdWXVb4feYdfecfXarJXafBcfLGUL1PzRdn59Gc5iKfDlpsKUpXtGuKUpQClKUApSlAKUpQClKUApSlAKUpQClKUApSlAKUpQClKUApSlAKUpQClKUApSlAKUpQClKUApSlAKUpQClKUBD832hlsplUZIXUB+gQ38ga1VbyVu2ta808nPC7SQKWiJyVXdoz3GO6/Dp/GvG+J4aU7VI8tz3fhWJjFOjN2vqiOt5az4p8VBQz1n2hZ2CoCzHsBk1y9WhxND16kLblg4S5eaNR+UD8huf5VeqhOW+BGBdUmPEYdB0UemfX1NTddT8IwTwtF5t5O5zGMqxqVPDshSlK9g0hSlKAUpSgFKUoBSlKAUpSgFKUoBSlKAUpSgFKUoBSlKAUpSgFKUoBSlKAUpSgFKUoBSlKAUpSgFKUoBSlVfmnm/wADMUODL3PUJn3d29319Kqq1oUY5psto0Z1pZILUmuKcbhtxmVwCei9WPwUfz6VX+b+bprbhzXMUJDEqF176FbpI6j5bZ7jPcVDcq8Ia6mM02XVDkk7l36hcnt3+g71r679pN+bhpDK2NRH2cgGLTkjwzHjf8kk7++nw91MU3UatFbLqbtXDQpPIndrf2RZvZvzjf3N1MHkadRA7aSF0rIMeHjSBjUcjHf5VVuD87cRN1Hi4md2lUGJmJVmLYZPDOwHUYAGPdip/wBofM09rdC3tP8AdIwiOVhVULs4ySSBuB93HuPWvt9zbOOFQ3SxolzLK8T3ixoJGVQTnVp2Zsac/wCVse72Ev1ZVqVJc7LUy+aefntOJTRz2lvJErLpDIFkKFR5hJvnJz1Hu7Vs3ly6jmto5oojCsihghUKwB6ZA9eo9xFal5P5qmmhuzcxrdtbwNNE8yK7IwOMaiM6T9718p+Xz2f84X81+Nc7SRYZ5g+NCxgblQB5TkgAD1rWqYeKTaSTW7IzjKSy9PM3dSofgvMyXBK40PvhSfvD3H19RUxWjSqwqxzQd0a9SnKm8slZilYd1xmCL8bNEn6cir/M1HS89WC9by3+Uqn+Rq5Rb2RGzZO0qtn2j8O/O4vqf6VyX2icPP8AzkP7WKzw5dDOWXQsVKj7PmG2m/FXEL+5ZFJ+gNSGai1bcjYUpSsAUrHu+IRwjMsiRj1dgo+pNQ8/P/D063kHycN/pzUlFvZGUm9iwVj396sMTyucLGrMx9ygk/yqC/2k8O/O4vqf6VTfajz/AG81mILSZZDKw8QrnZF82Dkd20j4ZqcKUpSSsTjTbdrFJufaRxB3ZhcyIGYkINOFBJIUeXoBtXX/ALQuIfncv/x/+tV6letw4dEb+SPQ2j7L+N317e/hbmVoYlLOp04Ynyopwvc5P6tbhqkeyPgP2fh6yMMPcHxD66MYjH7Pm/WNW+74hHEMyyJGPV2Cj6k15ddpzeU0arTloZFKr03tB4epwbuD5OG/05rjF7ROHscC7h+bY/iQKryS6EMsuhY6VhWfHLeb8VPFJ+hIrfyNZtRasRFfGbAyagOJ8+2NvK0U1wqyLjUuGOMjOCVUjOCNqqHtB9ptu9k8VlNrkl8jFQw0Rn75ywG5Hl29fdVkaUpNaE4wk3sV/jvthuzcyfZWRYQxEeYwxKjbVk/lEE/Aio//AGvcR/6sf7paplK9RUYJbG+qcehuD2ac33/ELphLIphiTU+I1GWbZF1Dp3P6vvraVa09mPFbGysVEl1AsspMkimRcrnZVO/UKBkepNXrhnMNvclhbzRylQCwRg2AdhnHSvNrLxOysjSqrxaLQkaV1XF0ka6pHVF9WIA+pqFuOfrBDhruD5OG/wBOapUW9kVpN7E/Sq2ntG4cTj7XD82x/EipS05htpdoriFz6LIhP0BrLhJboOLXIkKUzSomBSldcs6qMswUepIH86A7KVHtzFbDrcQD4yp/WucXG7dtlnhb4SKf5Gs2ZmzM2lcVcHoc/CuVYMELzXx37LBlfxj+VB7+7fADf44rWEMbSOAMs7t36lmPc/E1L87cS8a7YZ8sXkHx6sfrt8hWNw29FpFNeMuvwFUIp2DSyEImT6DJNc7XcsXiVSjte3uzp8NTWFw3Ea1evsj7z3zZPwsw2doQmIw7ylQxZmZhsGBAGVO+PQdqjBzGh4eeINaQG9FwIvH8PyliokEpT7usDb44Pur7wjmVOM3UdvxKCM5D+HLFqR0IUuVJ1HUpCn54qNPtCjVDbCzh+wat4Tq8UrnOsy6s+J/iz67Z712VOkoRVOMdv6PGabeq15+ZJ8q8yf2lK8fE4Y7rw4pJUfQFkXRgsmUxlTnp6+tRNp7RppHSKeKB7RmVTaCJQioSAAhG4Zc5Bz1qY43x+LgtyYeGwIGKIZJpizsQw1Ki+YYXBBPqT7q5wXNhDYpxRLMeOZdCwl2MKzDJLhSdlABYDsdhjGalpvl0e3fIxpvbR7Dm/m1uFXL2nDooYEQK0jaNRkZlDblj90KQPXr0qat40jtY9NvHbzXCJJcLGCB3KLj/AA9dWntnFQ/L3E4OM3LPf2yiSBBIJYiyq6IwxHIpJzudvXcbVO3cpd2ZurHP/vwrmf8A0GO/D0o0I/mlv6f7NrCUryu1t9WYO4IK5BByCOoI6Y99Yvtf5mlUQWocq+gST6CVyTsqnB6bMcfCp3gdqGmBfASMF3J6ALvv88fxrUPMfGTd3c05/wCI5Kg9kGyD5KBT/wA3RclKq9i7FtSml0+5Gaa+5pU1ydy8b69jg3CklpCOojXdt+xOyj3sK7FtJXZrN2VyNs7GSZtMUckh9ERmP0UGud/wuaAgTxSxE9BIjJn4agM16d4dwyK3jEcCLGi9FUYH/k+871UvbC0Y4W+vGovGI/XXqycfqB/lmtOOKzSSSNeNe8rWNBkVZOWefbuxYaJC8feGQkoR7id0PvH0NVylbkoqSszYaT0Z6c4dzNDNZrd6gkRTUS22jGQwPvBBHxFap5t9sU0zFLLMMXTxCB4r+8Z2Qfx946VULnjzmyhtFYhFZ5HHZnZvIPgoGfi3uFRFatPDRi22UwopO7Oy5uGkYtIzOx6s5LH6nevtravK2mNHdvyUUsfooJqf5A5WHELwROSI1UvJjYlQQAoPYkkb+ma9BcM4RDbIEgjSNR2UY+p6k+81KrXVPRLUzUqqGh53TkS/Iz9kmA65YBdv1iKgc16D9qXHfsvDpApxJN+CT1833yPgmr+FefKlRqSqK7M0puauxUpyzwQ3l3DAOjsNR9EG7n9kH54qLqxcJlNrYzXC7SXDfZ4m7hAA9w4P7CA9smrZtpaFknpoXbnb2seGTbcOwAnlafAIGNtMYOxx01Hb0HetWXd28rl5XaRz1ZyWP1NdVKjTpxgtCMIKK0JnljlO44hIUgUYXGuRjhEB6ZPqewG9X2P2ENp814A3oISRn4mTNRvJ/tPh4farCtq7Nks7h1Gtz1OCOmMAD0AqaPt3TtaSfvV/+ta9R12/CtPkVTdVvwo15zZyhNw6YJNpIYEpIvRgMZ67gjIyPeOtdnBOe7202inYrgjRJ51HvAboR12I9+a7OdeeZOJOhkVI0j1aEByfNjJLHGTsOwFRPC+DT3LabeJ5T/lUkD4t0Ue8kVsJXh/kLUrx8ZZ+D+zK5voFukngKyamJd31asnXq8nXOc71TZFwSAQwBI1DocHqM9j1rbfGtfB+BLbMw8ecsvlOy6/NJg/5V8ufUg1qKo0pOV3y5GKcnK75chUjwDgcl7cJBDjW+d2yFAUZJJAO39RUdW3/AGIcAwkt2w3c+HH+ipy5+bYH6tZqzyQbM1JZY3IP/Yle/wDVt/2n/wD511xcwngkUtrAY5bt3JlmGWjiAGEQZA1uNyewJPXpWz/aDzEbKwklQ4kbCRn0d9gfkMt8q85E53O5PUnqT3JPrVFFyrK89iqm3UXi2MjiXE5bhy88jyse7nP0HQD3ACsjgPAJr2YQ266mxkknCqvdmbsP/RUdV55F9oMPDYWT7M8kjtl5A6jIGyLgjoBn5k1szbjHwIuldLwonLb2EuV/CXahvRYiR9S4J+gqnc58gzcOZTIVkjckLKox5hvpKndTjfqQd96vR9u6fmkn7xf6VT+ePaPJxJVjMaxRK2oLq1MWwQCWwOgJ2ArXpuvm8W3yKYcW/i2IvgfON3ZsDBO4A/4bHVGfcUbYfLB99bx5b57hubA3cpEQjyJQTsrDGcdyDkEDqcgda8+WPD5J2CwxvIx7IpY/w6fE1kX5mgDWjnASTU8YOR4ukLuRsSo29Ac1OrRjU9SU6cZ+pcea/a/cTsUtMwRdn/4rD1z0T4Df31Qrm5eQ6pGZz6uxY/Uk111YeSuTX4lOUU6I0AMkmM6QegA7scHHwJ9xsUYUo32JpRgiurHkgAbnoANz8qmbXkm8kAKWcxB6Ex6R9WxW/wDl7k61sVxBEA3eRvNI3xc7/IYHuqbrUljP2ooliOiPNzcp8StwWEFygHUpnp7/AA2Jrdfs3vHl4XbvK7O5DAsxyx0uyjJPU4AG9WauuGBUGFAAJJwPVjkn5kk1RUr8RWaKZ1c6s0aUmmLszHqzMx+ZJ/71Y+FcRtfscltcxu4lJ1aQOnl04bUCCNIOexqsKO1ZMZ2rhqdedGeeO52VehGrDI9jKWOy4PF9tt0lmlZzFEJ2UAAjMhUIOy7ZPrjuajDa8Ma1PEjFMD42g2eseEZvv416c+Hg6sem2O1TPGOD299Nb8PaWSGeGLWp0honMiiSRSMghwADnPQGoP8Atnhotzw7E5i8XUb3y58X7viCL/p4GMddPbNd7hnOVKMp3zNK/p38zl52zPLff6Gda3lnx2ZjdI9rNHGW8SJwVeJNyGDLsy52Pp8MVh2/OVlPEnD3tWjtCwCSiTMyMTtMwK4JJOSPQnrjFZarZ8CnZX8S8mkj0sAFRI4n6jcnLMAPl6Z3zuUPZjaXJju4p5Ht9WoQMoDhkP3HcHfBG+BuO++atbgld3ty79yDcUrvbkTdrynFwyJoonZ2mYM7vjOlNlXYDbJJrGkrO43e+JO57A6R8Bt/PJrChiMjqg6sQB8+/wAq+V/Eq8sZjJS31svlp9T2MPDJTWb1Zh83cQ+ycKfBxJdt4a+ojH3z9Mj9YVqGrn7VeLiW+8FPxdqoiX9LYyH+S/q1TK+o/DcKsNhoU/I0M2ZuT59r6Ct0exTl7w7d7ph5pjpT/wDWh3P6zZ/ZFah4Vw1rieOGP70jBR7s9T8AMn5V6g4dYJBEkUYwkahVHuUYHzqzFztHL1NfESsrGRWkPbPzB412tup8kA83p4rgE/RdI/Watw8b4qtrbSzv92NC2PUgbL8ScD515hu7ppZHkkOXdmZj/mYkn+JqrCQvLN0K8PG7udNZXCuHNcTxwp96Rgo+fU/ADJ+VYtbJ9inAPEuJLlh5Yl0L+m43PyT/AF1vVJ5IuRtTlli2a3ZgTkdD0+Hb+FfKsHOXJ0vD52VlPglj4UuPKVJyAT2YDYg+m21V+pRkpK6Mppq6LByTza3DrnxQgdWXQ6dCVzkFW7EEfA7/ABF84l7dF0/7vbNq7GVgFH6qZJ+orUZNWTgfIk86GaVTBbIpd55BjyAZJRDu5wNu3vqmpTpt5plc4QbvIjePcxT3sviXD626AdFUeir2H8T3JqNrnKQWJUELk4BOSB2BPc461wq5JJWRalY5RRFmCqMsxAA9STgD6mthe1Hl42lrw+Nd0jSRGbsZW0Ox+LEOflWF7I+A/aOICRhlLcaz6azkRj65b9Wt1cwcBivbdoJhlW6EfeVh91lPYg1qVq2Wol0NepUyzR5eqS5btI5byCOY4jeVFc5xsT0z2zsM++pTmn2fXVix1IZIu0yAlcf5gN0Px295qsZzW0mprwsvTUloelV5EsAMfY7f5xKf4kVyHI9gP+Tt/wB0n9K8/wBvzbeRrpS6nVR0HiNgfDJrGvOP3Eu0txM+ezSsR9M4rT/DT/ca3Bl1N+3Z4TZn8ILKJh20x6/2QNX8KyuXebba8ZktNTLGPM4jKxgnouSBlj1wB0rRXLPJFzeyKscbpGT5pmQhFHc5ONR9AO/1r0HwLgcVnAsMC4RR82PdmPdiepqmtCMFa92V1Ixjpe7NH+1jjZuOIun+C3/BqPfszn4kkD9UVTa2L7UuRZkupLqFGkhl8z6QSY2wA2VG+k4zntk5xWuc1v0XFwWU26bWVWBO1eneUrNIrG2SPGkRJgjocqCT8ySfnXmOu6G6k2VHk9yqzfwUH+VRrUuIkrkalPOtzc3tvt2axiZc6UmBb3ZR1Un3ZOPmK0nW1/Z37PZpNcvEBIImRkWCRmy2sYLMpPlwOnfO+2Bmtc3ezG5s2ZolaeDqHQZdR6Og3yPyhsfd0qFGcYf47kacox8FyowIC6hjpUsoZvRSQCfkMmvRttyFw9UULaQMMDDFFYkepY5J+Nebs1J2PM93CumG5mRR0VZG0j4DOB8qnWpynbK7EqkHLZnoMcj2H5nb/uk/pWLeWnCrTeVLKIj8pYwfkMZrQd3zLcy/jbmZh6GVsfTOK7eB8rXN44WCF21EAyFSI197SYxgfM1R+Ha1lIq4LX5pG+eB852dxN4FmS5AJYpGVjQepYgDc7DGc15+40jLczh/vCWTVn11tmvRfKfKsXD7cRRbk7ySEeZ37k+g7AdhVJ9pvs1edzdWa6pCPwsQ2L4GA6dtWAAR3xtv1hQqQjNpbMjSnGMmuRp2tr+wziUa/aIWYCR2R1BO7qFIIHrg7499arnhaNirqUYdVYFWHxU7iuIPp9f/ADW7UhxI5TanHPGx6xqM4nzNa234+eKP3M41fs9T9K80ycVmYYaaUj0MrkfQtTh/C5Z2xBE8jH8hC31IGB8zWosIluzW/D9Wbvl9rls8ixWkc1zI5woRQqk/pOQcd84wBvV4iJKjUADgZAOQD3GcDPxxVM9nPIC2EfiTAG5ceY9RGp38NT/M9z7gKutatTInaBRPLe0TTnH7LwbuVO2skfot5h/A1iw7kD3j+NXf2jcFLKtwg3QaX/Rz5W+RJ+vuqiBq43GUXSqtcjscJWVegpc9n6oneOw2/DuLNe3kpcyZMNvEmWC+GIi7kkAADUAPU+6queSLVojeC8AsdeCpjb7QDn8Tp6a98Z9N8Yq28+ciS8T8G7tWQsYlVkdtIxuwKtg7gswIPoKr44RaixPDmvYhdmcSdH8ASgCPwjLpx02z+V27V3lKacFKL6fwcutOevM7eJcJt+OXLS2U3gyKi+JFcIRlEGkSKykjAGAR7h0zvYuQeZLSGFrK1eSV40llaYppjdh94rvnGSAMjoOtV3l/l6LhMrtxS4jjaWJ40ij1SPpfZnbSuw2wPn6V95V5WNhJ9qluLc2TxvGLgOfOJBhcJpzqyBkZ2w3pUayzU5Ri+Xh9fuPC9G9ORMa67rO/aFw641DOMjI329a4y8MlXojMD0dBqRh2IZdiDXKHgdw52iYe9hpH/wAsV82hhqkJ+GLuvI6BypuOrVvUw50gZizWloWYkkmLcknJJOrrms3l7gttcT6GsrTSASxEWDjoN8+pH8a6Geyhn8G7vESQEBkQMdJPZpdOlT8a2Lw7hUUC4iUDPU9Sfix3NdJhaWPzKVWbS6NvU8zE1sPGLjBavmYnD+UbOCQSQ20UbjOHVACMjB3+G1S9YvFJikErLsyo5B94UkbVBcL5vjSytJLuQ+JPGCMIxLsFBYBUU7nIwO/QV7eWUlfc8izlqT3EeGRXEZjnRZEJBKsMgkHI2+NRP9wOH/mcH7sV3Qc32zQyS+IVWIhZA6MroxxgGMjVk5GMDftXXHzlbskpUyBol1NG0MiyaTsGEZXUy57gHFSSqLa5lKS2OP8AcDh/5nB+7FSnDOEw2yaII0iTJOlBgZPU4HfYVXuD81/aILOV5DG0jEPGIXxIwiZ2RSwyFH3g4JB04BOa5cB56jlilkmygSbQPwUgGl30RdV3YnqP8OdwKzKFTmZcZ8y0SRBgQwBB6gjIPyNQ03JFi5y1pASf/wAaj+QrNvuNRQuEcnUyO4UIzErGMvjSDvv06ntmoTgPPMUln9ouD4eHKn8HIASXYRqgIzIxUDZcnOenSoxjO10YSla6JWy5XtYTmK2hQ+qxqD9cZrMv7COeNo5kV0bGpGGQcEEZHxArE4RzFDclljZg6Y1RujRuoPQlHAOD69Kjecb+ZHtI7eXwjNNoZ9CvgaGP3WGOoooycrPcJNuzO7+4PD/zOD92Kf3A4f8AmcH7sVgveXVnc2yTXAuUuHMZUxLG6kKWDroO4GN8jvWbPz3aIxBdtKtoaURSGJWzggzBdPXbriptVOTv6XJWnydyS4VwOC1DC3iSIMQWCKBkjYZxWdURxDmq3hlETs5kIVgiRu50sSA3kU7bHJ7beorHvOebSJmDO+EbS8ixSNGjdCGlVSoI777d6ryTlyZDLJ8ifqLvOVrSY5ltoXPqY1z9cVJI4IBByCMgjuD0qDfne0DlTI2A2gy+G/gh840mbToznbrjO1YipfpCT5HwchWA/wCTg/dis+05ftovxUEKe9Y1B+oFYnD+JSNxC5hY/g444GUYGxfXq36nOkdawuZby4N7a28E3giVJmZvDRz+DCkbOPeanaTdm+X2uStJu1y0UqrJf3NncwRXMqzxXBKLJ4YjdJQCyghfKVYAj1zWbec6WsTsjO3kOJHWORo4z6PKqlVPrk7d8Vjhvlr6GMj5ak5Ube8tWsxzLbwufVo1J+uM108S5st4GCuzMxXXiON5CEPRzoU4X3nrXK65pto4o5TJqWX8VoVnaTbOFRQWO3XbbvisKM1qkYSlyMcch2H5nB+7FSVjwaCD8TDHH+giqfqBWFbc3WzxSyh2CwfjQyOrptkZjK6unurqbne1CByzhWfQhMMnnbSWGgafMCBsRsdh3qTVR6O5m02T1KhLnnC3jCZMhaRdaxrDI0oTpqaNVLKPiBWNxTmTUtlJayBo57pI2YAHKFJSy7jKnKD0IxUVTl0MZGSd9y7bTnM1vDIfVo1J+pGawf7hcP8AzOD92K6OFczhYrmW7kAWO6liU6d8AqEQKoyzb9gSak+Ecxw3JZY2YOmC0bo0bgHodDgHB9elSanEzaSPtryzaxfi7aFfeI1B+uKkQKh+P2dw2XgujCqocp4SPqIyc5bcbbYqL5Ne6mghup7vUjoWaLwY1HQj8YNwB1+VMt45m/7GW6vcttKq3DubY5bw/hz4MgVIFMLqjv1YidkAYnooU4I9azuJc421vI0cjtqQAyaI3dYwdwXZVITbfftv0rDpyvawySvaxI33CoZxiaKOQf50DfzFRZ5CsD/ycH7sV233N9tE4RnZnKK6pHG8hZGzgroU5Gx+HeuD8wRSpbSQz6UlmCD8GWMh0yZiIIzGcqSScY0470Smuv1CUkdtvyjZx/ctYAfXwlz/ACqVjiCjCgADsBgfQVC3vOlrDI0bu2UIEjLG7Rxk9A8iqVU/E7d67OJ8128DhHZmfTqKxxvIQh/xMI1OF9560cZvkxlkyYpXRY3yTxrJEwdGGVYdCK76r2IHGSMMCrAEEYIPQg9RWq+aeV2tH1KCYWPlb8nP+Fv+x7/GtrVwmhV1KsAykYIIyCPeK1cTho142e/Jm5g8XLDTutU90UfkLmAafs0hxknwz8eq/HO4+furXV97KryOZlfQsIJJumkURhM/fOTqBx2x1+tbF437OzkvaN7/AA2PT9F/+x+tQ/GbqSW3+y8TSYJkESps4K9M5ykg7/8Auahg8VPB/wCOtt+7dHo1KcK8nVwz33jz9URHO/K0nELr7Rw90u0KxowjkQtGyDAyCw2PXPrmvl3yoX4dDZxXEEl5FLJI1ssq584IZFJOC69f2qy+TeXY7aeR4r+PTJBJGAytG4ZsaCQdjpO+QarvDvZ5dRzRMZbZNDo3iC4Ty6WBLDvnvXtQxFKS8NRWWxpOnOPhelvInOVeAy2UVwl5drZPPEUgiacBgxOfF0q2F3AGRvu1ceWOQeItfwy3WsJFIshkebxNWk5ATzEnV0ztsT8KzeM+zd7+/mmF0hjkYFSqtIwUKoCk7IMYI+9/Otl8v8IFpbRQB2kEa6Q741EZOOnYdB7gKjKurXi029/IpnNx9X5FD4J7KWHE5ri6KvEJWkiUb62di4LjsFJ6dyB267MpStec3Pc15SctzD4ypNtMAMkxybDr9w9qp3BbRh/Y2UbyRS6sqfKfAwNW3lPber7SsxnlVu9rGVKysULjFlqn4kXglkQizP4PKv5Q5LxtjzMmxwPTFfeXrmV7h1illuofBfMs0BjkjbPkjEhVTJnJJGNsVfKVLi6Wt3a32JcTS1jXfAmLwcIVVfMEhSUFGGhltpAQcgbZIGeldMisbG7iCSGWK8MzRhG1GP7QHyu2Hyqk7E1sqvhNZ42t7d3uOJrsU1eKC64pavCkpjWKcGRonRdRCeXzqDkf+96huGsVtrRjHI32K5lM8QjfUodpgrhSPPp1A+XOxq+cC4uLq2jnVSokGQpxkbkb427VIU4mXw22/wB+4z20t3r7lT4ddC74ktxCriGK3eNpWRkEju6MFUOASFCk5xjJr5zzw7x5bFGVmT7R59OrZdDbll3Ue/Iqdm4wFuo7fSdUkckgbbAEZQEY65OsfSs/NRzuLTS5aGM1mmRPDeVLa3k8SKICTGA7MzsAeoBcnHyrXXF55p7GeMtcCbEmbGG20RIAxPmfw/MuPNkNlidq23mvtZhVcXd6iNRp3epVeFxH+0y+ltJsoQGKkD75JGSOvTbrVU4rczTW91EWuElJmAsoLbSmMtgtL4ZDqw8xIYE5wN62Fy9xxbyATKpQFnGk4J8jFe3wpwLji3SOyqV0SyR4ODkxnBO3Y1NTcW21tYkpNO9tjlwlSbOIDKkwoNwQQdA7HcEVri0tAlmLWaXiXjBfDa0jRdD9vJIYCvht11F9s771tcGmarhUy30IxnYrHL9o0fELkENgQWqhm3yVWQHzYAY+uKx+aLsQ8SspXEnhqlwGZI3kwWChciNSd6tFlcs4JeNoyGYAMQcgHAbyk7Eb+td+aZ/Fd9LfSwza3fehT7m4PEbu18FJRBbyGZ5ZI2jBYKQiKHAYnJydsYqvWsH2eOWC4n4gkoeXEMKBkmDszBkbwGHn1b6m2Oc1tHNY/Eb0QwySEEiNGcgdSFBJA+lSjVt4UtDKqcrFCvLJLZoRqvLN1t4lWdV8ZXC5/BSoiEF06Z2z27Vyk4lcLBZGYG3B8YNcJbanQZAjAiCnwjIuSdu1XywvBLDHKBgOivg9QGUNg/Wsis8Xqu+/UcTqjVgt5DFxY4uZPFghMbzRkPKAJQSFCjA3GFwDjGRVq4zbEycMwpIWbJwDhQLeUAn03x1q0A1C8e5jNtLDEkDzST+JpVWRfxYUnJcgdG9e1OI5vRd2t9jOdyei7sRkt6LLiNxLcLJ4c8cPhyrG8gBjDK0Z0KSpydQ2wcnvUTBYyaYJDG6LNxXxljKnUkTRyAMyj7uSM7+o9as1jzQWnWC4t5beSQMY9ZR1fRuwDxsQGAOcGpGXiDC4SJYnYFSzS9EQA4AJPView9CaZnHly/oZmuRRRaSJ+HMUjpDxKeR0CEtoZdIkVMZYKTnb34qbsLoXfEknhVxFFA8bSsjIJGkdGVFDgEhdJOcY3qbtOMrJczQaSDCIyWOMHxASMfDFOJcZEMsEZUkzuUBGMKQhfJz22xRzb0trb6Byb5GTfjMUmPyG/wBJqqcI4ZJJwAQqCsr2zqAwKnUQwAOdxnp86tdncM4YvG0eHZQCQdSqcBxg9GG4HX1rvzVSk4q3mVqVtDWccSTpFCZeJvJqj1WzKiLEUIJLSG3ChVI6ht8bVLWvE1sXvI7iKVmlmklj0xO4nWQDSgZVIyPuENjGPSrsDTNWOrfS2hN1L6WKnwSBv7RLtD4X+5QDQB5EOtyYwwAG2wwPQVEWtm4EHkbbi0jHynZdM3m6fd3G/StiUrHF8jHEKHY8UWziubaeCSSZppmSMRMy3AlcsnnClcYIU6jtiu6yvxY3dy1zE6CcQvG0cbSL5YghhzGpwVIwBgAirtSnETvpvuM66Ff5ItHS2Yuhj8SaaVY2GCiSSFlUjscHOO2asFKVXKWZ3IN3dxSlKiYFfGUHY719pQGDLwK3b70ER/UX+lfYeCQJusMSn1CLn64rNpUOHC97Is4k7Wu/5AFKUqZWKUpQClKUApSlAKpMHCory4vnuydcMmiPzlfAjEaurrgjSSSX1f0q7VFcR5WtriQSTQqzgAZ3GoA5AYAgOPc2ashLLcnGVjXfDmklt+GW4RZY3hlfw3laFJXV9gWVWLYBLaPn2q2cnWckNxPGwhij0xsLZLgzGNjqy2GRSiuMHHTIJ71MTcrWzwJA0SmOPdFycodzlWzqB3O4Nd/CeCQ2qlYIwgY5Y7lmPqWYkn5mrZ1VJNLvW/X7E5VE0++ZBcdnCcThdiVVbO7JYdQA0JJA9RVOvbfworW4it2h1TQFbqW41XEokcZ1IuQdSkkgkYHatpT8MjeQSOgZ1RkBP5D41rjoQdI6ioqPkSyUECBd8YyWOnDBhpy3k3APlx0pTqxilfv6iFRIqfGuFkzXUzRi6QSE+PDcaLm10KpKBW8vkxnb13BrYdhdLLFHIhJV0VlJ2JDAEEj1wajr/k60nkMksKs7Y1HLAPjpqUEBvmDUwqgDAGAOgFQqTUkl33/BGclJI1/yJwm4eyVo7x4lLy4QRxsB+EbO7DO/WsLhjKOHtFJ40rSX8qBImWNp21FirMcBUIUlsEdMVsTh3DY7eMRwqEQEkKCTuxLHqT3JrDl5WtmiaJolKNIZCMn8YTkuGzkHPoRU+Mm3fqT4iu/UpFgZLW9uFhgW3P2GSQW6SmUGRCPDZhgBWPTAzt8aleE8EtI4LO6MrrK7RE3Aclp3lAzG2cgqxOMY2xtjFWPh/LFtA4eKJVdQw1gksQxBbUxOW6D72a67Xk+0imEqQqrgkjrpUnqVQnSp94ApKqn19+/mHUTKI00jJFAoDpNe3geNpTEshRiUjaQKxAJydON8AVIx2EtuLtNENvG1nKxto7lpTrGQJQjIpQEFlJGxIWrhLy1bNE0LRKY2dpCpyfOxJLA5yDkncEVxsuV7aFJEjiAEoxJksWcEEYLsS2ME9+9ZdaNu/f7B1EU5ODxwQ8MuItQmeW1V5NbFnSSM6lbJwV2AA7AVwl4XFcWF7dXBP2hWuR4msgxeGzqkYGcBdIA0482r31fH4NCUiQoNMJRoxk+UxjCEb74HrWHe8nWk0jSSQKzt945YBjjGSoOC2P8AERmirLnfvkOIVe4iSYWcPgSXLraRv4HiiOBVIVRI+d2fIKgb4Gdu9RvDYXksrmASRxBb4IkLTMYmGI2NsJRhtLEkbD1q+XvKVrMIxJED4ShEIZlIQbBdSsCV9xr6OVbURyRiBBHLpLoBhSVAVSB0UgAbjHSirRS76+o4isQfJ2mG5lga3e1kaNZPBEokgKqxQvGeqkkgEHGcD0r7zikh4hw8QsqP/vOGdSyj8HHnKgjO3vqf4Ty7BaljBGFLY1MSzMQOg1MScD06VkXHDY3ljldQXi1aG38usAN3xuAOtQ4iz5vL7WI51mv3sQ9py7M1zHcXc6yGEMI0jj0IpcAMxJYljgYx0FViafHLUmW3/Cjrvn7Swx8fdWyagZuRrJ2dmgUmTJYZbGW3JC5wrH1GD9aQqr9XVbeX/RGfXyIQcEguuL3i3A1hY4CIyxA3UgvgEZI6A9s++sDhs7MbAFi6x31zHG7HJaJFlVDq74AxnvirhxHlG1uHaSWIM7Yy+pg2AMAZVhgY2wOvesocEhAhAjUCA5iA2CHBXYD3E9alxVb5faxniK3fQocB8Tw4JGIhm4lerLgkagrSskZYb4ZgBjvUjxW1tbOO5ijlnXWIc20LYKs76V0Mw8hkxht+m+1WeXly3aJ4miUxu7SMpz+MZizMDnIOSTkYxXTFyjarC8IhXw5CC4OWLEdCXJLZHbfbtTixfXtjiIp1ham34nbqsC2Ykin1Is/iFgqgqzrjSNJzg5Od/SunhFr9la2mmi1AyKBxC3n1eMZSVHixtuVYkZAzg9MVd7LlK1hZXjhAdCSr5YvkqVOXJJIwSMHI91cbfk20jlEqQKHDahu2lWP+JYydKn3gVJ1o/T38/clxF3/0mqUpWoa4pSlAKUpQClKUApSlAKUpQClKUApSlAKUpQClKUApSlAKUpQClKUApSlAKUpQClKUApSlAKUpQClKUApSlAKUpQClKUApSlAKUpQClKUApSlAKUpQH//Z"/>
            <p:cNvSpPr>
              <a:spLocks noChangeAspect="1" noChangeArrowheads="1"/>
            </p:cNvSpPr>
            <p:nvPr/>
          </p:nvSpPr>
          <p:spPr bwMode="auto">
            <a:xfrm>
              <a:off x="152400" y="-449263"/>
              <a:ext cx="3638550" cy="12573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dirty="0"/>
            </a:p>
          </p:txBody>
        </p:sp>
        <p:pic>
          <p:nvPicPr>
            <p:cNvPr id="7" name="Picture 12" descr="http://www.indetec.gob.mx/Imagenes/Logo_5.gif"/>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95537" y="262710"/>
              <a:ext cx="3744415" cy="1294082"/>
            </a:xfrm>
            <a:prstGeom prst="rect">
              <a:avLst/>
            </a:prstGeom>
            <a:noFill/>
            <a:extLst>
              <a:ext uri="{909E8E84-426E-40DD-AFC4-6F175D3DCCD1}">
                <a14:hiddenFill xmlns:a14="http://schemas.microsoft.com/office/drawing/2010/main" xmlns="">
                  <a:solidFill>
                    <a:srgbClr val="FFFFFF"/>
                  </a:solidFill>
                </a14:hiddenFill>
              </a:ext>
            </a:extLst>
          </p:spPr>
        </p:pic>
      </p:grpSp>
      <p:sp>
        <p:nvSpPr>
          <p:cNvPr id="12" name="11 Rectángulo"/>
          <p:cNvSpPr/>
          <p:nvPr/>
        </p:nvSpPr>
        <p:spPr>
          <a:xfrm>
            <a:off x="1835696" y="3938665"/>
            <a:ext cx="6879676" cy="2308324"/>
          </a:xfrm>
          <a:prstGeom prst="rect">
            <a:avLst/>
          </a:prstGeom>
        </p:spPr>
        <p:txBody>
          <a:bodyPr wrap="square">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r"/>
            <a:r>
              <a:rPr lang="es-MX" sz="3600" b="1" dirty="0" smtClean="0">
                <a:ln w="11430"/>
                <a:solidFill>
                  <a:schemeClr val="accent6">
                    <a:lumMod val="50000"/>
                  </a:schemeClr>
                </a:solidFill>
                <a:effectLst>
                  <a:outerShdw blurRad="50800" dist="39000" dir="5460000" algn="tl">
                    <a:srgbClr val="000000">
                      <a:alpha val="38000"/>
                    </a:srgbClr>
                  </a:outerShdw>
                </a:effectLst>
              </a:rPr>
              <a:t>TEMA 5: </a:t>
            </a:r>
          </a:p>
          <a:p>
            <a:pPr algn="r"/>
            <a:r>
              <a:rPr lang="es-MX" sz="3600" b="1" dirty="0" smtClean="0">
                <a:ln w="11430"/>
                <a:solidFill>
                  <a:schemeClr val="accent6">
                    <a:lumMod val="50000"/>
                  </a:schemeClr>
                </a:solidFill>
                <a:effectLst>
                  <a:outerShdw blurRad="50800" dist="39000" dir="5460000" algn="tl">
                    <a:srgbClr val="000000">
                      <a:alpha val="38000"/>
                    </a:srgbClr>
                  </a:outerShdw>
                </a:effectLst>
              </a:rPr>
              <a:t>REGISTRO GENERAL DE LOS MOMENTOS CONTABLES DE LOS EGRESOS</a:t>
            </a:r>
            <a:endParaRPr lang="es-MX" sz="3600" b="1" dirty="0">
              <a:ln w="11430"/>
              <a:solidFill>
                <a:schemeClr val="accent6">
                  <a:lumMod val="50000"/>
                </a:schemeClr>
              </a:soli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redondeado"/>
          <p:cNvSpPr/>
          <p:nvPr/>
        </p:nvSpPr>
        <p:spPr>
          <a:xfrm>
            <a:off x="2448240" y="0"/>
            <a:ext cx="6732272" cy="836712"/>
          </a:xfrm>
          <a:prstGeom prst="roundRect">
            <a:avLst/>
          </a:prstGeom>
          <a:ln>
            <a:noFill/>
          </a:ln>
          <a:effectLst>
            <a:reflection blurRad="6350" stA="52000" endA="300" endPos="35000" dir="5400000" sy="-100000" algn="bl" rotWithShape="0"/>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sz="2200" dirty="0"/>
          </a:p>
        </p:txBody>
      </p:sp>
      <p:sp>
        <p:nvSpPr>
          <p:cNvPr id="14340" name="7 CuadroTexto"/>
          <p:cNvSpPr txBox="1">
            <a:spLocks noChangeArrowheads="1"/>
          </p:cNvSpPr>
          <p:nvPr/>
        </p:nvSpPr>
        <p:spPr bwMode="auto">
          <a:xfrm>
            <a:off x="2376232" y="181253"/>
            <a:ext cx="6948296" cy="461665"/>
          </a:xfrm>
          <a:prstGeom prst="rect">
            <a:avLst/>
          </a:prstGeom>
          <a:noFill/>
          <a:ln w="9525">
            <a:noFill/>
            <a:miter lim="800000"/>
            <a:headEnd/>
            <a:tailEnd/>
          </a:ln>
        </p:spPr>
        <p:txBody>
          <a:bodyPr wrap="square">
            <a:spAutoFit/>
          </a:bodyPr>
          <a:lstStyle/>
          <a:p>
            <a:pPr algn="ctr"/>
            <a:r>
              <a:rPr lang="es-ES" sz="2400" b="1" dirty="0" smtClean="0">
                <a:solidFill>
                  <a:schemeClr val="bg1"/>
                </a:solidFill>
                <a:cs typeface="Arial" pitchFamily="34" charset="0"/>
              </a:rPr>
              <a:t>MOMENTOS CONTABLES DE LOS EGRESOS</a:t>
            </a:r>
            <a:endParaRPr lang="es-MX" sz="2400" dirty="0">
              <a:solidFill>
                <a:schemeClr val="bg1"/>
              </a:solidFill>
              <a:cs typeface="Arial" pitchFamily="34" charset="0"/>
            </a:endParaRPr>
          </a:p>
        </p:txBody>
      </p:sp>
      <p:sp>
        <p:nvSpPr>
          <p:cNvPr id="4" name="3 CuadroTexto"/>
          <p:cNvSpPr txBox="1"/>
          <p:nvPr/>
        </p:nvSpPr>
        <p:spPr>
          <a:xfrm>
            <a:off x="611560" y="3127027"/>
            <a:ext cx="8175282" cy="2462213"/>
          </a:xfrm>
          <a:prstGeom prst="rect">
            <a:avLst/>
          </a:prstGeom>
          <a:noFill/>
        </p:spPr>
        <p:txBody>
          <a:bodyPr wrap="square" rtlCol="0">
            <a:spAutoFit/>
          </a:bodyPr>
          <a:lstStyle/>
          <a:p>
            <a:pPr marL="457200" indent="-457200" algn="just"/>
            <a:endParaRPr lang="es-MX" sz="2200" dirty="0" smtClean="0">
              <a:cs typeface="Arial" pitchFamily="34" charset="0"/>
            </a:endParaRPr>
          </a:p>
          <a:p>
            <a:pPr marL="625475" indent="-174625" algn="just">
              <a:buFont typeface="Arial" pitchFamily="34" charset="0"/>
              <a:buChar char="•"/>
            </a:pPr>
            <a:r>
              <a:rPr lang="es-MX" sz="2200" dirty="0" smtClean="0">
                <a:cs typeface="Arial" pitchFamily="34" charset="0"/>
              </a:rPr>
              <a:t>Determinar los documentos con los cuales se registraran los momentos contables del gasto.</a:t>
            </a:r>
          </a:p>
          <a:p>
            <a:pPr marL="625475" indent="-174625" algn="just">
              <a:buFont typeface="Arial" pitchFamily="34" charset="0"/>
              <a:buChar char="•"/>
            </a:pPr>
            <a:endParaRPr lang="es-MX" sz="2200" dirty="0" smtClean="0">
              <a:cs typeface="Arial" pitchFamily="34" charset="0"/>
            </a:endParaRPr>
          </a:p>
          <a:p>
            <a:pPr marL="625475" indent="-174625" algn="just">
              <a:buFont typeface="Arial" pitchFamily="34" charset="0"/>
              <a:buChar char="•"/>
            </a:pPr>
            <a:r>
              <a:rPr lang="es-MX" sz="2200" dirty="0" smtClean="0">
                <a:cs typeface="Arial" pitchFamily="34" charset="0"/>
              </a:rPr>
              <a:t>Desarrollar en detalle y a nivel de cada partida del Clasificador por Objeto del Gasto, la correspondiente metodología analítica de registro (clave presupuestaria).</a:t>
            </a:r>
            <a:endParaRPr lang="es-MX" sz="2200" dirty="0">
              <a:cs typeface="Arial" pitchFamily="34" charset="0"/>
            </a:endParaRPr>
          </a:p>
        </p:txBody>
      </p:sp>
      <p:sp>
        <p:nvSpPr>
          <p:cNvPr id="5" name="4 CuadroTexto"/>
          <p:cNvSpPr txBox="1"/>
          <p:nvPr/>
        </p:nvSpPr>
        <p:spPr>
          <a:xfrm>
            <a:off x="611560" y="2638073"/>
            <a:ext cx="6523088" cy="430887"/>
          </a:xfrm>
          <a:prstGeom prst="rect">
            <a:avLst/>
          </a:prstGeom>
          <a:noFill/>
        </p:spPr>
        <p:txBody>
          <a:bodyPr wrap="square" rtlCol="0">
            <a:spAutoFit/>
          </a:bodyPr>
          <a:lstStyle/>
          <a:p>
            <a:r>
              <a:rPr lang="es-MX" sz="2200" dirty="0" smtClean="0">
                <a:cs typeface="Arial" pitchFamily="34" charset="0"/>
              </a:rPr>
              <a:t>ACCIONES RELEVANTES A DESARROLLAR:</a:t>
            </a:r>
            <a:endParaRPr lang="es-MX" sz="2200" dirty="0">
              <a:cs typeface="Arial" pitchFamily="34" charset="0"/>
            </a:endParaRPr>
          </a:p>
        </p:txBody>
      </p:sp>
      <p:sp>
        <p:nvSpPr>
          <p:cNvPr id="8" name="7 CuadroTexto"/>
          <p:cNvSpPr txBox="1"/>
          <p:nvPr/>
        </p:nvSpPr>
        <p:spPr>
          <a:xfrm>
            <a:off x="611560" y="1168876"/>
            <a:ext cx="7848872" cy="1107996"/>
          </a:xfrm>
          <a:prstGeom prst="rect">
            <a:avLst/>
          </a:prstGeom>
          <a:noFill/>
        </p:spPr>
        <p:txBody>
          <a:bodyPr wrap="square" rtlCol="0">
            <a:spAutoFit/>
          </a:bodyPr>
          <a:lstStyle/>
          <a:p>
            <a:pPr algn="just"/>
            <a:r>
              <a:rPr lang="es-MX" sz="2200" dirty="0" smtClean="0">
                <a:cs typeface="Arial" pitchFamily="34" charset="0"/>
              </a:rPr>
              <a:t>Muestra las etapas presupuestales del gasto las cuales deben reflejar el aprobado, modificado, comprometido, devengado, ejercido  y pagado.</a:t>
            </a:r>
            <a:endParaRPr lang="es-MX" sz="2200" dirty="0">
              <a:cs typeface="Arial" pitchFamily="34" charset="0"/>
            </a:endParaRP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redondeado"/>
          <p:cNvSpPr/>
          <p:nvPr/>
        </p:nvSpPr>
        <p:spPr>
          <a:xfrm>
            <a:off x="2448240" y="0"/>
            <a:ext cx="6732272" cy="836712"/>
          </a:xfrm>
          <a:prstGeom prst="roundRect">
            <a:avLst/>
          </a:prstGeom>
          <a:ln>
            <a:noFill/>
          </a:ln>
          <a:effectLst>
            <a:reflection blurRad="6350" stA="52000" endA="300" endPos="35000" dir="5400000" sy="-100000" algn="bl" rotWithShape="0"/>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sz="2200" dirty="0"/>
          </a:p>
        </p:txBody>
      </p:sp>
      <p:sp>
        <p:nvSpPr>
          <p:cNvPr id="14340" name="7 CuadroTexto"/>
          <p:cNvSpPr txBox="1">
            <a:spLocks noChangeArrowheads="1"/>
          </p:cNvSpPr>
          <p:nvPr/>
        </p:nvSpPr>
        <p:spPr bwMode="auto">
          <a:xfrm>
            <a:off x="2232216" y="181253"/>
            <a:ext cx="6948296" cy="461665"/>
          </a:xfrm>
          <a:prstGeom prst="rect">
            <a:avLst/>
          </a:prstGeom>
          <a:noFill/>
          <a:ln w="9525">
            <a:noFill/>
            <a:miter lim="800000"/>
            <a:headEnd/>
            <a:tailEnd/>
          </a:ln>
        </p:spPr>
        <p:txBody>
          <a:bodyPr wrap="square">
            <a:spAutoFit/>
          </a:bodyPr>
          <a:lstStyle/>
          <a:p>
            <a:pPr algn="ctr"/>
            <a:r>
              <a:rPr lang="es-ES" sz="2400" b="1" dirty="0" smtClean="0">
                <a:solidFill>
                  <a:schemeClr val="bg1"/>
                </a:solidFill>
                <a:cs typeface="Arial" pitchFamily="34" charset="0"/>
              </a:rPr>
              <a:t>MOMENTOS CONTABLES DE LOS EGRESOS</a:t>
            </a:r>
            <a:endParaRPr lang="es-MX" sz="2400" dirty="0">
              <a:solidFill>
                <a:schemeClr val="bg1"/>
              </a:solidFill>
              <a:cs typeface="Arial" pitchFamily="34" charset="0"/>
            </a:endParaRPr>
          </a:p>
        </p:txBody>
      </p:sp>
      <p:sp>
        <p:nvSpPr>
          <p:cNvPr id="8" name="7 CuadroTexto"/>
          <p:cNvSpPr txBox="1"/>
          <p:nvPr/>
        </p:nvSpPr>
        <p:spPr>
          <a:xfrm>
            <a:off x="611560" y="982469"/>
            <a:ext cx="7848872" cy="769441"/>
          </a:xfrm>
          <a:prstGeom prst="rect">
            <a:avLst/>
          </a:prstGeom>
          <a:noFill/>
        </p:spPr>
        <p:txBody>
          <a:bodyPr wrap="square" rtlCol="0">
            <a:spAutoFit/>
          </a:bodyPr>
          <a:lstStyle/>
          <a:p>
            <a:pPr algn="just"/>
            <a:r>
              <a:rPr lang="es-MX" sz="2200" dirty="0" smtClean="0">
                <a:cs typeface="Arial" pitchFamily="34" charset="0"/>
              </a:rPr>
              <a:t>Muestra las etapas presupuestales del gasto las cuales deben reflejar:</a:t>
            </a:r>
            <a:endParaRPr lang="es-MX" sz="2200" dirty="0">
              <a:cs typeface="Arial" pitchFamily="34" charset="0"/>
            </a:endParaRPr>
          </a:p>
        </p:txBody>
      </p:sp>
      <p:sp>
        <p:nvSpPr>
          <p:cNvPr id="10" name="9 Rectángulo redondeado"/>
          <p:cNvSpPr/>
          <p:nvPr/>
        </p:nvSpPr>
        <p:spPr>
          <a:xfrm>
            <a:off x="2839514" y="2230947"/>
            <a:ext cx="3875422" cy="581444"/>
          </a:xfrm>
          <a:prstGeom prst="roundRect">
            <a:avLst/>
          </a:prstGeom>
          <a:solidFill>
            <a:schemeClr val="accent6">
              <a:lumMod val="75000"/>
            </a:schemeClr>
          </a:solidFill>
          <a:ln>
            <a:noFill/>
          </a:ln>
          <a:effectLst>
            <a:innerShdw blurRad="63500" dist="50800" dir="13500000">
              <a:prstClr val="black">
                <a:alpha val="50000"/>
              </a:prstClr>
            </a:innerShdw>
            <a:softEdge rad="12700"/>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s-MX" sz="2000" b="1" dirty="0">
                <a:solidFill>
                  <a:schemeClr val="tx1"/>
                </a:solidFill>
              </a:rPr>
              <a:t>	</a:t>
            </a:r>
          </a:p>
          <a:p>
            <a:pPr fontAlgn="auto">
              <a:spcBef>
                <a:spcPts val="0"/>
              </a:spcBef>
              <a:spcAft>
                <a:spcPts val="0"/>
              </a:spcAft>
              <a:defRPr/>
            </a:pPr>
            <a:r>
              <a:rPr lang="es-MX" sz="2000" b="1" dirty="0">
                <a:solidFill>
                  <a:schemeClr val="tx1"/>
                </a:solidFill>
              </a:rPr>
              <a:t>    </a:t>
            </a:r>
            <a:r>
              <a:rPr lang="es-ES" sz="2000" b="1" dirty="0">
                <a:solidFill>
                  <a:schemeClr val="tx1"/>
                </a:solidFill>
              </a:rPr>
              <a:t>Gasto Aprobado</a:t>
            </a:r>
          </a:p>
          <a:p>
            <a:pPr fontAlgn="auto">
              <a:spcBef>
                <a:spcPts val="0"/>
              </a:spcBef>
              <a:spcAft>
                <a:spcPts val="0"/>
              </a:spcAft>
              <a:defRPr/>
            </a:pPr>
            <a:endParaRPr lang="es-MX" sz="2000" b="1" dirty="0">
              <a:solidFill>
                <a:schemeClr val="tx1"/>
              </a:solidFill>
            </a:endParaRPr>
          </a:p>
        </p:txBody>
      </p:sp>
      <p:sp>
        <p:nvSpPr>
          <p:cNvPr id="11" name="10 Elipse"/>
          <p:cNvSpPr/>
          <p:nvPr/>
        </p:nvSpPr>
        <p:spPr>
          <a:xfrm>
            <a:off x="2286000" y="2219326"/>
            <a:ext cx="666750" cy="593725"/>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r>
              <a:rPr lang="es-MX" sz="3200" dirty="0">
                <a:effectLst>
                  <a:outerShdw blurRad="38100" dist="38100" dir="2700000" algn="tl">
                    <a:srgbClr val="000000">
                      <a:alpha val="43137"/>
                    </a:srgbClr>
                  </a:outerShdw>
                </a:effectLst>
                <a:latin typeface="Arial" pitchFamily="34" charset="0"/>
                <a:cs typeface="Arial" pitchFamily="34" charset="0"/>
              </a:rPr>
              <a:t>1</a:t>
            </a:r>
          </a:p>
        </p:txBody>
      </p:sp>
      <p:sp>
        <p:nvSpPr>
          <p:cNvPr id="12" name="11 Rectángulo redondeado"/>
          <p:cNvSpPr/>
          <p:nvPr/>
        </p:nvSpPr>
        <p:spPr>
          <a:xfrm>
            <a:off x="3069971" y="2885142"/>
            <a:ext cx="3875422" cy="581444"/>
          </a:xfrm>
          <a:prstGeom prst="roundRect">
            <a:avLst/>
          </a:prstGeom>
          <a:solidFill>
            <a:schemeClr val="accent6">
              <a:lumMod val="75000"/>
            </a:schemeClr>
          </a:solidFill>
          <a:ln>
            <a:noFill/>
          </a:ln>
          <a:effectLst>
            <a:innerShdw blurRad="63500" dist="50800" dir="13500000">
              <a:prstClr val="black">
                <a:alpha val="50000"/>
              </a:prstClr>
            </a:innerShdw>
            <a:softEdge rad="12700"/>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s-MX" sz="2000" b="1" dirty="0">
                <a:solidFill>
                  <a:schemeClr val="tx1"/>
                </a:solidFill>
              </a:rPr>
              <a:t>	</a:t>
            </a:r>
          </a:p>
          <a:p>
            <a:pPr fontAlgn="auto">
              <a:spcBef>
                <a:spcPts val="0"/>
              </a:spcBef>
              <a:spcAft>
                <a:spcPts val="0"/>
              </a:spcAft>
              <a:defRPr/>
            </a:pPr>
            <a:r>
              <a:rPr lang="es-MX" sz="2000" b="1" dirty="0">
                <a:solidFill>
                  <a:schemeClr val="tx1"/>
                </a:solidFill>
              </a:rPr>
              <a:t>    </a:t>
            </a:r>
            <a:r>
              <a:rPr lang="es-ES" sz="2000" b="1" dirty="0">
                <a:solidFill>
                  <a:schemeClr val="tx1"/>
                </a:solidFill>
              </a:rPr>
              <a:t>Gasto Modificado</a:t>
            </a:r>
          </a:p>
          <a:p>
            <a:pPr fontAlgn="auto">
              <a:spcBef>
                <a:spcPts val="0"/>
              </a:spcBef>
              <a:spcAft>
                <a:spcPts val="0"/>
              </a:spcAft>
              <a:defRPr/>
            </a:pPr>
            <a:endParaRPr lang="es-MX" sz="2000" b="1" dirty="0">
              <a:solidFill>
                <a:schemeClr val="tx1"/>
              </a:solidFill>
            </a:endParaRPr>
          </a:p>
        </p:txBody>
      </p:sp>
      <p:sp>
        <p:nvSpPr>
          <p:cNvPr id="13" name="12 Elipse"/>
          <p:cNvSpPr/>
          <p:nvPr/>
        </p:nvSpPr>
        <p:spPr>
          <a:xfrm>
            <a:off x="2516188" y="2873376"/>
            <a:ext cx="666750" cy="593725"/>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r>
              <a:rPr lang="es-MX" sz="3200" dirty="0">
                <a:effectLst>
                  <a:outerShdw blurRad="38100" dist="38100" dir="2700000" algn="tl">
                    <a:srgbClr val="000000">
                      <a:alpha val="43137"/>
                    </a:srgbClr>
                  </a:outerShdw>
                </a:effectLst>
                <a:latin typeface="Arial" pitchFamily="34" charset="0"/>
                <a:cs typeface="Arial" pitchFamily="34" charset="0"/>
              </a:rPr>
              <a:t>2</a:t>
            </a:r>
          </a:p>
        </p:txBody>
      </p:sp>
      <p:sp>
        <p:nvSpPr>
          <p:cNvPr id="14" name="13 Rectángulo redondeado"/>
          <p:cNvSpPr/>
          <p:nvPr/>
        </p:nvSpPr>
        <p:spPr>
          <a:xfrm>
            <a:off x="3326444" y="3531900"/>
            <a:ext cx="3875422" cy="581444"/>
          </a:xfrm>
          <a:prstGeom prst="roundRect">
            <a:avLst/>
          </a:prstGeom>
          <a:solidFill>
            <a:schemeClr val="accent6">
              <a:lumMod val="75000"/>
            </a:schemeClr>
          </a:solidFill>
          <a:ln>
            <a:noFill/>
          </a:ln>
          <a:effectLst>
            <a:innerShdw blurRad="63500" dist="50800" dir="13500000">
              <a:prstClr val="black">
                <a:alpha val="50000"/>
              </a:prstClr>
            </a:innerShdw>
            <a:softEdge rad="12700"/>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s-MX" sz="2000" b="1" dirty="0">
                <a:solidFill>
                  <a:schemeClr val="tx1"/>
                </a:solidFill>
              </a:rPr>
              <a:t>	</a:t>
            </a:r>
          </a:p>
          <a:p>
            <a:pPr fontAlgn="auto">
              <a:spcBef>
                <a:spcPts val="0"/>
              </a:spcBef>
              <a:spcAft>
                <a:spcPts val="0"/>
              </a:spcAft>
              <a:defRPr/>
            </a:pPr>
            <a:r>
              <a:rPr lang="es-MX" sz="2000" b="1" dirty="0">
                <a:solidFill>
                  <a:schemeClr val="tx1"/>
                </a:solidFill>
              </a:rPr>
              <a:t>    </a:t>
            </a:r>
            <a:r>
              <a:rPr lang="es-ES" sz="2000" b="1" dirty="0">
                <a:solidFill>
                  <a:schemeClr val="tx1"/>
                </a:solidFill>
              </a:rPr>
              <a:t>Gasto Comprometido</a:t>
            </a:r>
          </a:p>
          <a:p>
            <a:pPr fontAlgn="auto">
              <a:spcBef>
                <a:spcPts val="0"/>
              </a:spcBef>
              <a:spcAft>
                <a:spcPts val="0"/>
              </a:spcAft>
              <a:defRPr/>
            </a:pPr>
            <a:endParaRPr lang="es-MX" sz="2000" b="1" dirty="0">
              <a:solidFill>
                <a:schemeClr val="tx1"/>
              </a:solidFill>
            </a:endParaRPr>
          </a:p>
        </p:txBody>
      </p:sp>
      <p:sp>
        <p:nvSpPr>
          <p:cNvPr id="15" name="14 Elipse"/>
          <p:cNvSpPr/>
          <p:nvPr/>
        </p:nvSpPr>
        <p:spPr>
          <a:xfrm>
            <a:off x="2773363" y="3521076"/>
            <a:ext cx="666750" cy="592138"/>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r>
              <a:rPr lang="es-MX" sz="3200" dirty="0">
                <a:effectLst>
                  <a:outerShdw blurRad="38100" dist="38100" dir="2700000" algn="tl">
                    <a:srgbClr val="000000">
                      <a:alpha val="43137"/>
                    </a:srgbClr>
                  </a:outerShdw>
                </a:effectLst>
                <a:latin typeface="Arial" pitchFamily="34" charset="0"/>
                <a:cs typeface="Arial" pitchFamily="34" charset="0"/>
              </a:rPr>
              <a:t>3</a:t>
            </a:r>
          </a:p>
        </p:txBody>
      </p:sp>
      <p:sp>
        <p:nvSpPr>
          <p:cNvPr id="16" name="15 Rectángulo redondeado"/>
          <p:cNvSpPr/>
          <p:nvPr/>
        </p:nvSpPr>
        <p:spPr>
          <a:xfrm>
            <a:off x="3638672" y="4178658"/>
            <a:ext cx="3875422" cy="581444"/>
          </a:xfrm>
          <a:prstGeom prst="roundRect">
            <a:avLst/>
          </a:prstGeom>
          <a:solidFill>
            <a:schemeClr val="accent6">
              <a:lumMod val="75000"/>
            </a:schemeClr>
          </a:solidFill>
          <a:ln>
            <a:noFill/>
          </a:ln>
          <a:effectLst>
            <a:innerShdw blurRad="63500" dist="50800" dir="13500000">
              <a:prstClr val="black">
                <a:alpha val="50000"/>
              </a:prstClr>
            </a:innerShdw>
            <a:softEdge rad="12700"/>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s-MX" sz="2000" b="1" dirty="0">
                <a:solidFill>
                  <a:schemeClr val="tx1"/>
                </a:solidFill>
              </a:rPr>
              <a:t>	</a:t>
            </a:r>
          </a:p>
          <a:p>
            <a:pPr fontAlgn="auto">
              <a:spcBef>
                <a:spcPts val="0"/>
              </a:spcBef>
              <a:spcAft>
                <a:spcPts val="0"/>
              </a:spcAft>
              <a:defRPr/>
            </a:pPr>
            <a:r>
              <a:rPr lang="es-MX" sz="2000" b="1" dirty="0">
                <a:solidFill>
                  <a:schemeClr val="tx1"/>
                </a:solidFill>
              </a:rPr>
              <a:t>    </a:t>
            </a:r>
            <a:r>
              <a:rPr lang="es-ES" sz="2000" b="1" dirty="0">
                <a:solidFill>
                  <a:schemeClr val="tx1"/>
                </a:solidFill>
              </a:rPr>
              <a:t>Gasto Devengado</a:t>
            </a:r>
          </a:p>
          <a:p>
            <a:pPr fontAlgn="auto">
              <a:spcBef>
                <a:spcPts val="0"/>
              </a:spcBef>
              <a:spcAft>
                <a:spcPts val="0"/>
              </a:spcAft>
              <a:defRPr/>
            </a:pPr>
            <a:endParaRPr lang="es-MX" sz="2000" b="1" dirty="0">
              <a:solidFill>
                <a:schemeClr val="tx1"/>
              </a:solidFill>
            </a:endParaRPr>
          </a:p>
        </p:txBody>
      </p:sp>
      <p:sp>
        <p:nvSpPr>
          <p:cNvPr id="17" name="16 Elipse"/>
          <p:cNvSpPr/>
          <p:nvPr/>
        </p:nvSpPr>
        <p:spPr>
          <a:xfrm>
            <a:off x="3084513" y="4167189"/>
            <a:ext cx="668337" cy="592137"/>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r>
              <a:rPr lang="es-MX" sz="3200" dirty="0">
                <a:effectLst>
                  <a:outerShdw blurRad="38100" dist="38100" dir="2700000" algn="tl">
                    <a:srgbClr val="000000">
                      <a:alpha val="43137"/>
                    </a:srgbClr>
                  </a:outerShdw>
                </a:effectLst>
                <a:latin typeface="Arial" pitchFamily="34" charset="0"/>
                <a:cs typeface="Arial" pitchFamily="34" charset="0"/>
              </a:rPr>
              <a:t>4</a:t>
            </a:r>
          </a:p>
        </p:txBody>
      </p:sp>
      <p:sp>
        <p:nvSpPr>
          <p:cNvPr id="18" name="17 Rectángulo redondeado"/>
          <p:cNvSpPr/>
          <p:nvPr/>
        </p:nvSpPr>
        <p:spPr>
          <a:xfrm>
            <a:off x="3869129" y="4821702"/>
            <a:ext cx="3875422" cy="581444"/>
          </a:xfrm>
          <a:prstGeom prst="roundRect">
            <a:avLst/>
          </a:prstGeom>
          <a:solidFill>
            <a:schemeClr val="accent6">
              <a:lumMod val="75000"/>
            </a:schemeClr>
          </a:solidFill>
          <a:ln>
            <a:noFill/>
          </a:ln>
          <a:effectLst>
            <a:innerShdw blurRad="63500" dist="50800" dir="13500000">
              <a:prstClr val="black">
                <a:alpha val="50000"/>
              </a:prstClr>
            </a:innerShdw>
            <a:softEdge rad="12700"/>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s-MX" sz="2000" b="1" dirty="0">
                <a:solidFill>
                  <a:schemeClr val="tx1"/>
                </a:solidFill>
              </a:rPr>
              <a:t>	</a:t>
            </a:r>
          </a:p>
          <a:p>
            <a:pPr fontAlgn="auto">
              <a:spcBef>
                <a:spcPts val="0"/>
              </a:spcBef>
              <a:spcAft>
                <a:spcPts val="0"/>
              </a:spcAft>
              <a:defRPr/>
            </a:pPr>
            <a:r>
              <a:rPr lang="es-MX" sz="2000" b="1" dirty="0">
                <a:solidFill>
                  <a:schemeClr val="tx1"/>
                </a:solidFill>
              </a:rPr>
              <a:t>    </a:t>
            </a:r>
            <a:r>
              <a:rPr lang="es-ES" sz="2000" b="1" dirty="0">
                <a:solidFill>
                  <a:schemeClr val="tx1"/>
                </a:solidFill>
              </a:rPr>
              <a:t>Gasto Ejercido</a:t>
            </a:r>
          </a:p>
          <a:p>
            <a:pPr fontAlgn="auto">
              <a:spcBef>
                <a:spcPts val="0"/>
              </a:spcBef>
              <a:spcAft>
                <a:spcPts val="0"/>
              </a:spcAft>
              <a:defRPr/>
            </a:pPr>
            <a:endParaRPr lang="es-MX" sz="2000" b="1" dirty="0">
              <a:solidFill>
                <a:schemeClr val="tx1"/>
              </a:solidFill>
            </a:endParaRPr>
          </a:p>
        </p:txBody>
      </p:sp>
      <p:sp>
        <p:nvSpPr>
          <p:cNvPr id="19" name="18 Elipse"/>
          <p:cNvSpPr/>
          <p:nvPr/>
        </p:nvSpPr>
        <p:spPr>
          <a:xfrm>
            <a:off x="3314700" y="4810126"/>
            <a:ext cx="668338" cy="593725"/>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r>
              <a:rPr lang="es-MX" sz="3200" dirty="0">
                <a:effectLst>
                  <a:outerShdw blurRad="38100" dist="38100" dir="2700000" algn="tl">
                    <a:srgbClr val="000000">
                      <a:alpha val="43137"/>
                    </a:srgbClr>
                  </a:outerShdw>
                </a:effectLst>
                <a:latin typeface="Arial" pitchFamily="34" charset="0"/>
                <a:cs typeface="Arial" pitchFamily="34" charset="0"/>
              </a:rPr>
              <a:t>5</a:t>
            </a:r>
          </a:p>
        </p:txBody>
      </p:sp>
      <p:sp>
        <p:nvSpPr>
          <p:cNvPr id="20" name="19 Rectángulo redondeado"/>
          <p:cNvSpPr/>
          <p:nvPr/>
        </p:nvSpPr>
        <p:spPr>
          <a:xfrm>
            <a:off x="4125602" y="5490762"/>
            <a:ext cx="3875422" cy="581444"/>
          </a:xfrm>
          <a:prstGeom prst="roundRect">
            <a:avLst/>
          </a:prstGeom>
          <a:solidFill>
            <a:schemeClr val="accent6">
              <a:lumMod val="75000"/>
            </a:schemeClr>
          </a:solidFill>
          <a:ln>
            <a:noFill/>
          </a:ln>
          <a:effectLst>
            <a:innerShdw blurRad="63500" dist="50800" dir="13500000">
              <a:prstClr val="black">
                <a:alpha val="50000"/>
              </a:prstClr>
            </a:innerShdw>
            <a:softEdge rad="12700"/>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s-MX" sz="2000" b="1" dirty="0">
                <a:solidFill>
                  <a:schemeClr val="tx1"/>
                </a:solidFill>
              </a:rPr>
              <a:t>	</a:t>
            </a:r>
          </a:p>
          <a:p>
            <a:pPr fontAlgn="auto">
              <a:spcBef>
                <a:spcPts val="0"/>
              </a:spcBef>
              <a:spcAft>
                <a:spcPts val="0"/>
              </a:spcAft>
              <a:defRPr/>
            </a:pPr>
            <a:r>
              <a:rPr lang="es-MX" sz="2000" b="1" dirty="0">
                <a:solidFill>
                  <a:schemeClr val="tx1"/>
                </a:solidFill>
              </a:rPr>
              <a:t>    </a:t>
            </a:r>
            <a:r>
              <a:rPr lang="es-ES" sz="2000" b="1" dirty="0">
                <a:solidFill>
                  <a:schemeClr val="tx1"/>
                </a:solidFill>
              </a:rPr>
              <a:t>Gasto Pagado</a:t>
            </a:r>
          </a:p>
          <a:p>
            <a:pPr fontAlgn="auto">
              <a:spcBef>
                <a:spcPts val="0"/>
              </a:spcBef>
              <a:spcAft>
                <a:spcPts val="0"/>
              </a:spcAft>
              <a:defRPr/>
            </a:pPr>
            <a:endParaRPr lang="es-MX" sz="2000" b="1" dirty="0">
              <a:solidFill>
                <a:schemeClr val="tx1"/>
              </a:solidFill>
            </a:endParaRPr>
          </a:p>
        </p:txBody>
      </p:sp>
      <p:sp>
        <p:nvSpPr>
          <p:cNvPr id="21" name="20 Elipse"/>
          <p:cNvSpPr/>
          <p:nvPr/>
        </p:nvSpPr>
        <p:spPr>
          <a:xfrm>
            <a:off x="3571875" y="5478464"/>
            <a:ext cx="666750" cy="593725"/>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r>
              <a:rPr lang="es-MX" sz="3200" dirty="0">
                <a:effectLst>
                  <a:outerShdw blurRad="38100" dist="38100" dir="2700000" algn="tl">
                    <a:srgbClr val="000000">
                      <a:alpha val="43137"/>
                    </a:srgbClr>
                  </a:outerShdw>
                </a:effectLst>
                <a:latin typeface="Arial" pitchFamily="34" charset="0"/>
                <a:cs typeface="Arial" pitchFamily="34" charset="0"/>
              </a:rPr>
              <a:t>6</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4294967295"/>
          </p:nvPr>
        </p:nvSpPr>
        <p:spPr>
          <a:xfrm>
            <a:off x="323528" y="1844824"/>
            <a:ext cx="8424936" cy="482453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ln>
            <a:solidFill>
              <a:srgbClr val="FFC000"/>
            </a:solidFill>
          </a:ln>
          <a:effectLst>
            <a:softEdge rad="12700"/>
          </a:effectLst>
        </p:spPr>
        <p:txBody>
          <a:bodyPr/>
          <a:lstStyle/>
          <a:p>
            <a:pPr marL="0" indent="0" algn="just">
              <a:buNone/>
            </a:pPr>
            <a:r>
              <a:rPr lang="es-MX" sz="2000" b="1" dirty="0" smtClean="0">
                <a:solidFill>
                  <a:srgbClr val="7030A0"/>
                </a:solidFill>
              </a:rPr>
              <a:t>Los trabajos de exploración, localización y perforación distintos a los de extracción de petróleo y gas; mejoramiento del suelo y subsuelo; desmontes; extracción y aquellos similares, que se encuentren en el suelo o en el subsuelo.</a:t>
            </a:r>
          </a:p>
          <a:p>
            <a:pPr marL="0" indent="0" algn="just">
              <a:buNone/>
            </a:pPr>
            <a:endParaRPr lang="es-MX" sz="2000" b="1" dirty="0" smtClean="0">
              <a:solidFill>
                <a:srgbClr val="7030A0"/>
              </a:solidFill>
            </a:endParaRPr>
          </a:p>
          <a:p>
            <a:pPr marL="0" lvl="0" indent="0" algn="just">
              <a:buNone/>
            </a:pPr>
            <a:endParaRPr lang="es-MX" sz="2000" b="1" dirty="0" smtClean="0">
              <a:solidFill>
                <a:srgbClr val="7030A0"/>
              </a:solidFill>
            </a:endParaRPr>
          </a:p>
          <a:p>
            <a:pPr marL="0" lvl="0" indent="0" algn="just">
              <a:buNone/>
            </a:pPr>
            <a:r>
              <a:rPr lang="es-MX" sz="2000" b="1" dirty="0" smtClean="0">
                <a:solidFill>
                  <a:srgbClr val="7030A0"/>
                </a:solidFill>
              </a:rPr>
              <a:t>Los trabajos de infraestructura agropecuaria;</a:t>
            </a:r>
          </a:p>
          <a:p>
            <a:pPr marL="0" lvl="0" indent="0" algn="just">
              <a:buNone/>
            </a:pPr>
            <a:endParaRPr lang="es-ES" sz="2000" dirty="0" smtClean="0">
              <a:solidFill>
                <a:srgbClr val="FF0000"/>
              </a:solidFill>
            </a:endParaRPr>
          </a:p>
          <a:p>
            <a:pPr marL="0" lvl="0" indent="0" algn="just">
              <a:buNone/>
            </a:pPr>
            <a:r>
              <a:rPr lang="es-MX" sz="2000" b="1" dirty="0" smtClean="0">
                <a:solidFill>
                  <a:srgbClr val="FF0000"/>
                </a:solidFill>
              </a:rPr>
              <a:t>La construcción, instalación, conservación, mantenimiento, reparación y demolición de los bienes a que se refiere este artículo, incluidos los que tiendan a mejorar y utilizar los recursos agropecuarios del Estado, así como los trabajos que tengan por objeto la explotación y desarrollo de los recursos naturales que se encuentren en el suelo;</a:t>
            </a:r>
          </a:p>
          <a:p>
            <a:pPr marL="0" lvl="0" indent="0" algn="just">
              <a:buNone/>
            </a:pPr>
            <a:endParaRPr lang="es-MX" sz="2000" b="1" dirty="0" smtClean="0">
              <a:solidFill>
                <a:srgbClr val="FF0000"/>
              </a:solidFill>
            </a:endParaRPr>
          </a:p>
          <a:p>
            <a:pPr marL="0" lvl="0" indent="0" algn="just">
              <a:buNone/>
            </a:pPr>
            <a:endParaRPr lang="es-MX" sz="2000" b="1" dirty="0" smtClean="0">
              <a:solidFill>
                <a:srgbClr val="7030A0"/>
              </a:solidFill>
            </a:endParaRPr>
          </a:p>
          <a:p>
            <a:pPr marL="0" lvl="0" indent="0" algn="just">
              <a:buNone/>
            </a:pPr>
            <a:endParaRPr lang="es-MX" sz="2000" b="1" dirty="0" smtClean="0">
              <a:solidFill>
                <a:srgbClr val="7030A0"/>
              </a:solidFill>
            </a:endParaRPr>
          </a:p>
          <a:p>
            <a:pPr marL="0" lvl="0" indent="0" algn="just">
              <a:buNone/>
            </a:pPr>
            <a:endParaRPr lang="es-MX" sz="2000" dirty="0" smtClean="0">
              <a:solidFill>
                <a:prstClr val="black"/>
              </a:solidFill>
            </a:endParaRPr>
          </a:p>
          <a:p>
            <a:pPr marL="0" lvl="0" indent="0" algn="just">
              <a:buNone/>
            </a:pPr>
            <a:endParaRPr lang="es-MX" sz="2000" dirty="0">
              <a:solidFill>
                <a:prstClr val="black"/>
              </a:solidFill>
            </a:endParaRPr>
          </a:p>
          <a:p>
            <a:pPr marL="0" lvl="0" indent="0" algn="just">
              <a:buNone/>
            </a:pPr>
            <a:endParaRPr lang="es-MX" sz="2000" dirty="0">
              <a:solidFill>
                <a:prstClr val="black"/>
              </a:solidFill>
              <a:latin typeface="+mn-lt"/>
            </a:endParaRPr>
          </a:p>
        </p:txBody>
      </p:sp>
      <p:sp>
        <p:nvSpPr>
          <p:cNvPr id="3" name="2 Rectángulo redondeado"/>
          <p:cNvSpPr/>
          <p:nvPr/>
        </p:nvSpPr>
        <p:spPr>
          <a:xfrm>
            <a:off x="2643174" y="71984"/>
            <a:ext cx="6500858" cy="692720"/>
          </a:xfrm>
          <a:prstGeom prst="roundRect">
            <a:avLst/>
          </a:prstGeom>
          <a:ln>
            <a:noFill/>
          </a:ln>
          <a:effectLst>
            <a:reflection blurRad="6350" stA="52000" endA="300" endPos="35000" dir="5400000" sy="-100000" algn="bl" rotWithShape="0"/>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dirty="0"/>
          </a:p>
        </p:txBody>
      </p:sp>
      <p:sp>
        <p:nvSpPr>
          <p:cNvPr id="4" name="7 CuadroTexto"/>
          <p:cNvSpPr txBox="1">
            <a:spLocks noChangeArrowheads="1"/>
          </p:cNvSpPr>
          <p:nvPr/>
        </p:nvSpPr>
        <p:spPr bwMode="auto">
          <a:xfrm>
            <a:off x="2714612" y="159023"/>
            <a:ext cx="6429420" cy="461665"/>
          </a:xfrm>
          <a:prstGeom prst="rect">
            <a:avLst/>
          </a:prstGeom>
          <a:noFill/>
          <a:ln w="9525">
            <a:noFill/>
            <a:miter lim="800000"/>
            <a:headEnd/>
            <a:tailEnd/>
          </a:ln>
        </p:spPr>
        <p:txBody>
          <a:bodyPr wrap="square">
            <a:spAutoFit/>
          </a:bodyPr>
          <a:lstStyle/>
          <a:p>
            <a:pPr algn="ctr"/>
            <a:r>
              <a:rPr lang="es-MX" sz="2400" b="1" dirty="0" smtClean="0">
                <a:solidFill>
                  <a:schemeClr val="bg1"/>
                </a:solidFill>
                <a:cs typeface="Arial" pitchFamily="34" charset="0"/>
              </a:rPr>
              <a:t>OBRA PÚBLICA</a:t>
            </a:r>
            <a:endParaRPr lang="es-MX" sz="2400" dirty="0">
              <a:solidFill>
                <a:schemeClr val="bg1"/>
              </a:solidFill>
              <a:cs typeface="Arial" pitchFamily="34" charset="0"/>
            </a:endParaRPr>
          </a:p>
        </p:txBody>
      </p:sp>
      <p:sp>
        <p:nvSpPr>
          <p:cNvPr id="7" name="6 CuadroTexto"/>
          <p:cNvSpPr txBox="1"/>
          <p:nvPr/>
        </p:nvSpPr>
        <p:spPr>
          <a:xfrm>
            <a:off x="611560" y="908720"/>
            <a:ext cx="3600400" cy="923330"/>
          </a:xfrm>
          <a:prstGeom prst="rect">
            <a:avLst/>
          </a:prstGeom>
          <a:noFill/>
        </p:spPr>
        <p:txBody>
          <a:bodyPr wrap="square" rtlCol="0">
            <a:spAutoFit/>
          </a:bodyPr>
          <a:lstStyle/>
          <a:p>
            <a:pPr algn="ctr"/>
            <a:r>
              <a:rPr lang="es-MX" b="1" dirty="0" smtClean="0">
                <a:solidFill>
                  <a:srgbClr val="7030A0"/>
                </a:solidFill>
              </a:rPr>
              <a:t>LEY DE OBRAS PÚBLICAS  Y SERVICIOS RELACIONADOS CON LAS MISMAS (FEDERAL) </a:t>
            </a:r>
            <a:endParaRPr lang="es-MX" b="1" dirty="0"/>
          </a:p>
        </p:txBody>
      </p:sp>
      <p:sp>
        <p:nvSpPr>
          <p:cNvPr id="8" name="7 CuadroTexto"/>
          <p:cNvSpPr txBox="1"/>
          <p:nvPr/>
        </p:nvSpPr>
        <p:spPr>
          <a:xfrm>
            <a:off x="4788024" y="969695"/>
            <a:ext cx="3600400" cy="646331"/>
          </a:xfrm>
          <a:prstGeom prst="rect">
            <a:avLst/>
          </a:prstGeom>
          <a:noFill/>
        </p:spPr>
        <p:txBody>
          <a:bodyPr wrap="square" rtlCol="0">
            <a:spAutoFit/>
          </a:bodyPr>
          <a:lstStyle/>
          <a:p>
            <a:pPr algn="ctr"/>
            <a:r>
              <a:rPr lang="es-MX" b="1" dirty="0" smtClean="0">
                <a:solidFill>
                  <a:srgbClr val="FF0000"/>
                </a:solidFill>
              </a:rPr>
              <a:t>LEY DE OBRA PÚBLICA DEL ESTADO DE ZACATECAS</a:t>
            </a:r>
            <a:endParaRPr lang="es-MX" b="1" dirty="0">
              <a:solidFill>
                <a:srgbClr val="FF0000"/>
              </a:solidFill>
              <a:cs typeface="Arial" pitchFamily="34" charset="0"/>
            </a:endParaRPr>
          </a:p>
        </p:txBody>
      </p:sp>
    </p:spTree>
    <p:extLst>
      <p:ext uri="{BB962C8B-B14F-4D97-AF65-F5344CB8AC3E}">
        <p14:creationId xmlns:p14="http://schemas.microsoft.com/office/powerpoint/2010/main" xmlns="" val="1632885821"/>
      </p:ext>
    </p:extLst>
  </p:cSld>
  <p:clrMapOvr>
    <a:masterClrMapping/>
  </p:clrMapOvr>
  <p:transition>
    <p:fade thruBlk="1"/>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4 CuadroTexto"/>
          <p:cNvSpPr txBox="1">
            <a:spLocks noChangeArrowheads="1"/>
          </p:cNvSpPr>
          <p:nvPr/>
        </p:nvSpPr>
        <p:spPr bwMode="auto">
          <a:xfrm>
            <a:off x="1378544" y="2639490"/>
            <a:ext cx="6299200" cy="2677656"/>
          </a:xfrm>
          <a:prstGeom prst="rect">
            <a:avLst/>
          </a:prstGeom>
          <a:noFill/>
          <a:ln w="9525">
            <a:noFill/>
            <a:miter lim="800000"/>
            <a:headEnd/>
            <a:tailEnd/>
          </a:ln>
        </p:spPr>
        <p:txBody>
          <a:bodyPr>
            <a:spAutoFit/>
          </a:bodyPr>
          <a:lstStyle/>
          <a:p>
            <a:pPr algn="just">
              <a:lnSpc>
                <a:spcPct val="150000"/>
              </a:lnSpc>
            </a:pPr>
            <a:r>
              <a:rPr lang="es-ES" sz="2800" dirty="0">
                <a:latin typeface="Arial Narrow" pitchFamily="34" charset="0"/>
              </a:rPr>
              <a:t>El momento contable del gasto aprobado es el que refleja las </a:t>
            </a:r>
            <a:r>
              <a:rPr lang="es-ES" sz="2800" u="sng" dirty="0">
                <a:latin typeface="Arial Narrow" pitchFamily="34" charset="0"/>
              </a:rPr>
              <a:t>asignaciones presupuestarias</a:t>
            </a:r>
            <a:r>
              <a:rPr lang="es-ES" sz="2800" dirty="0">
                <a:latin typeface="Arial Narrow" pitchFamily="34" charset="0"/>
              </a:rPr>
              <a:t> anuales comprometidas en el Presupuesto de Egresos.</a:t>
            </a:r>
            <a:endParaRPr lang="es-ES_tradnl" sz="2800" dirty="0">
              <a:latin typeface="Arial Narrow" pitchFamily="34" charset="0"/>
            </a:endParaRPr>
          </a:p>
        </p:txBody>
      </p:sp>
      <p:sp>
        <p:nvSpPr>
          <p:cNvPr id="7" name="6 CuadroTexto"/>
          <p:cNvSpPr txBox="1">
            <a:spLocks noChangeArrowheads="1"/>
          </p:cNvSpPr>
          <p:nvPr/>
        </p:nvSpPr>
        <p:spPr bwMode="auto">
          <a:xfrm>
            <a:off x="981000" y="1847402"/>
            <a:ext cx="3486155" cy="461665"/>
          </a:xfrm>
          <a:prstGeom prst="rect">
            <a:avLst/>
          </a:prstGeom>
          <a:noFill/>
          <a:ln w="9525">
            <a:noFill/>
            <a:miter lim="800000"/>
            <a:headEnd/>
            <a:tailEnd/>
          </a:ln>
        </p:spPr>
        <p:txBody>
          <a:bodyPr wrap="square">
            <a:spAutoFit/>
          </a:bodyPr>
          <a:lstStyle/>
          <a:p>
            <a:r>
              <a:rPr lang="es-ES" sz="2400" b="1" dirty="0">
                <a:latin typeface="Arial Black" pitchFamily="34" charset="0"/>
              </a:rPr>
              <a:t>Gasto Aprobado:</a:t>
            </a:r>
          </a:p>
        </p:txBody>
      </p:sp>
      <p:sp>
        <p:nvSpPr>
          <p:cNvPr id="8" name="7 Rectángulo redondeado"/>
          <p:cNvSpPr/>
          <p:nvPr/>
        </p:nvSpPr>
        <p:spPr>
          <a:xfrm>
            <a:off x="2448240" y="0"/>
            <a:ext cx="6732272" cy="836712"/>
          </a:xfrm>
          <a:prstGeom prst="roundRect">
            <a:avLst/>
          </a:prstGeom>
          <a:ln>
            <a:noFill/>
          </a:ln>
          <a:effectLst>
            <a:reflection blurRad="6350" stA="52000" endA="300" endPos="35000" dir="5400000" sy="-100000" algn="bl" rotWithShape="0"/>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sz="2200" dirty="0"/>
          </a:p>
        </p:txBody>
      </p:sp>
      <p:sp>
        <p:nvSpPr>
          <p:cNvPr id="9" name="7 CuadroTexto"/>
          <p:cNvSpPr txBox="1">
            <a:spLocks noChangeArrowheads="1"/>
          </p:cNvSpPr>
          <p:nvPr/>
        </p:nvSpPr>
        <p:spPr bwMode="auto">
          <a:xfrm>
            <a:off x="2232216" y="181253"/>
            <a:ext cx="6948296" cy="461665"/>
          </a:xfrm>
          <a:prstGeom prst="rect">
            <a:avLst/>
          </a:prstGeom>
          <a:noFill/>
          <a:ln w="9525">
            <a:noFill/>
            <a:miter lim="800000"/>
            <a:headEnd/>
            <a:tailEnd/>
          </a:ln>
        </p:spPr>
        <p:txBody>
          <a:bodyPr wrap="square">
            <a:spAutoFit/>
          </a:bodyPr>
          <a:lstStyle/>
          <a:p>
            <a:pPr algn="ctr"/>
            <a:r>
              <a:rPr lang="es-ES" sz="2400" b="1" dirty="0" smtClean="0">
                <a:solidFill>
                  <a:schemeClr val="bg1"/>
                </a:solidFill>
                <a:cs typeface="Arial" pitchFamily="34" charset="0"/>
              </a:rPr>
              <a:t>MOMENTOS CONTABLES DE LOS EGRESOS</a:t>
            </a:r>
            <a:endParaRPr lang="es-MX" sz="2400" dirty="0">
              <a:solidFill>
                <a:schemeClr val="bg1"/>
              </a:solidFill>
              <a:cs typeface="Arial" pitchFamily="34" charset="0"/>
            </a:endParaRP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a:spLocks noChangeArrowheads="1"/>
          </p:cNvSpPr>
          <p:nvPr/>
        </p:nvSpPr>
        <p:spPr bwMode="auto">
          <a:xfrm>
            <a:off x="857224" y="1571612"/>
            <a:ext cx="3773487" cy="588879"/>
          </a:xfrm>
          <a:prstGeom prst="rect">
            <a:avLst/>
          </a:prstGeom>
          <a:noFill/>
          <a:ln w="9525">
            <a:noFill/>
            <a:miter lim="800000"/>
            <a:headEnd/>
            <a:tailEnd/>
          </a:ln>
        </p:spPr>
        <p:txBody>
          <a:bodyPr>
            <a:spAutoFit/>
          </a:bodyPr>
          <a:lstStyle/>
          <a:p>
            <a:pPr marL="342900" indent="-342900">
              <a:lnSpc>
                <a:spcPct val="150000"/>
              </a:lnSpc>
            </a:pPr>
            <a:r>
              <a:rPr lang="es-ES" sz="2400" b="1" dirty="0">
                <a:latin typeface="Arial Black" pitchFamily="34" charset="0"/>
              </a:rPr>
              <a:t>Gasto Modificado:</a:t>
            </a:r>
          </a:p>
        </p:txBody>
      </p:sp>
      <p:sp>
        <p:nvSpPr>
          <p:cNvPr id="6" name="6 CuadroTexto"/>
          <p:cNvSpPr txBox="1">
            <a:spLocks noChangeArrowheads="1"/>
          </p:cNvSpPr>
          <p:nvPr/>
        </p:nvSpPr>
        <p:spPr bwMode="auto">
          <a:xfrm>
            <a:off x="1449280" y="2603258"/>
            <a:ext cx="6429375" cy="2238433"/>
          </a:xfrm>
          <a:prstGeom prst="rect">
            <a:avLst/>
          </a:prstGeom>
          <a:noFill/>
          <a:ln w="9525">
            <a:noFill/>
            <a:miter lim="800000"/>
            <a:headEnd/>
            <a:tailEnd/>
          </a:ln>
        </p:spPr>
        <p:txBody>
          <a:bodyPr>
            <a:spAutoFit/>
          </a:bodyPr>
          <a:lstStyle/>
          <a:p>
            <a:pPr algn="just">
              <a:lnSpc>
                <a:spcPct val="150000"/>
              </a:lnSpc>
            </a:pPr>
            <a:r>
              <a:rPr lang="es-ES" sz="2400" dirty="0">
                <a:latin typeface="Arial Narrow" pitchFamily="34" charset="0"/>
              </a:rPr>
              <a:t>El gasto modificado es el momento contable que refleja la asignación presupuestaria que resulta de incorporar, en su caso, las </a:t>
            </a:r>
            <a:r>
              <a:rPr lang="es-ES" sz="2400" u="sng" dirty="0">
                <a:latin typeface="Arial Narrow" pitchFamily="34" charset="0"/>
              </a:rPr>
              <a:t>adecuaciones presupuestarias </a:t>
            </a:r>
            <a:r>
              <a:rPr lang="es-ES" sz="2400" dirty="0">
                <a:latin typeface="Arial Narrow" pitchFamily="34" charset="0"/>
              </a:rPr>
              <a:t>al presupuesto aprobado.</a:t>
            </a:r>
          </a:p>
        </p:txBody>
      </p:sp>
      <p:sp>
        <p:nvSpPr>
          <p:cNvPr id="8" name="7 Rectángulo redondeado"/>
          <p:cNvSpPr/>
          <p:nvPr/>
        </p:nvSpPr>
        <p:spPr>
          <a:xfrm>
            <a:off x="2448240" y="0"/>
            <a:ext cx="6732272" cy="836712"/>
          </a:xfrm>
          <a:prstGeom prst="roundRect">
            <a:avLst/>
          </a:prstGeom>
          <a:ln>
            <a:noFill/>
          </a:ln>
          <a:effectLst>
            <a:reflection blurRad="6350" stA="52000" endA="300" endPos="35000" dir="5400000" sy="-100000" algn="bl" rotWithShape="0"/>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sz="2200" dirty="0"/>
          </a:p>
        </p:txBody>
      </p:sp>
      <p:sp>
        <p:nvSpPr>
          <p:cNvPr id="9" name="7 CuadroTexto"/>
          <p:cNvSpPr txBox="1">
            <a:spLocks noChangeArrowheads="1"/>
          </p:cNvSpPr>
          <p:nvPr/>
        </p:nvSpPr>
        <p:spPr bwMode="auto">
          <a:xfrm>
            <a:off x="2232216" y="181253"/>
            <a:ext cx="6948296" cy="461665"/>
          </a:xfrm>
          <a:prstGeom prst="rect">
            <a:avLst/>
          </a:prstGeom>
          <a:noFill/>
          <a:ln w="9525">
            <a:noFill/>
            <a:miter lim="800000"/>
            <a:headEnd/>
            <a:tailEnd/>
          </a:ln>
        </p:spPr>
        <p:txBody>
          <a:bodyPr wrap="square">
            <a:spAutoFit/>
          </a:bodyPr>
          <a:lstStyle/>
          <a:p>
            <a:pPr algn="ctr"/>
            <a:r>
              <a:rPr lang="es-ES" sz="2400" b="1" dirty="0" smtClean="0">
                <a:solidFill>
                  <a:schemeClr val="bg1"/>
                </a:solidFill>
                <a:cs typeface="Arial" pitchFamily="34" charset="0"/>
              </a:rPr>
              <a:t>MOMENTOS CONTABLES DE LOS EGRESOS</a:t>
            </a:r>
            <a:endParaRPr lang="es-MX" sz="2400" dirty="0">
              <a:solidFill>
                <a:schemeClr val="bg1"/>
              </a:solidFill>
              <a:cs typeface="Arial" pitchFamily="34" charset="0"/>
            </a:endParaRP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a:spLocks noChangeArrowheads="1"/>
          </p:cNvSpPr>
          <p:nvPr/>
        </p:nvSpPr>
        <p:spPr bwMode="auto">
          <a:xfrm>
            <a:off x="638350" y="1484784"/>
            <a:ext cx="4725738" cy="646331"/>
          </a:xfrm>
          <a:prstGeom prst="rect">
            <a:avLst/>
          </a:prstGeom>
          <a:noFill/>
          <a:ln w="9525">
            <a:noFill/>
            <a:miter lim="800000"/>
            <a:headEnd/>
            <a:tailEnd/>
          </a:ln>
        </p:spPr>
        <p:txBody>
          <a:bodyPr wrap="square">
            <a:spAutoFit/>
          </a:bodyPr>
          <a:lstStyle/>
          <a:p>
            <a:pPr marL="342900" indent="-342900">
              <a:lnSpc>
                <a:spcPct val="150000"/>
              </a:lnSpc>
            </a:pPr>
            <a:r>
              <a:rPr lang="es-ES" sz="2400" b="1" dirty="0">
                <a:latin typeface="Arial Black" pitchFamily="34" charset="0"/>
              </a:rPr>
              <a:t>Gasto Comprometido:</a:t>
            </a:r>
          </a:p>
        </p:txBody>
      </p:sp>
      <p:sp>
        <p:nvSpPr>
          <p:cNvPr id="6" name="6 CuadroTexto"/>
          <p:cNvSpPr txBox="1">
            <a:spLocks noChangeArrowheads="1"/>
          </p:cNvSpPr>
          <p:nvPr/>
        </p:nvSpPr>
        <p:spPr bwMode="auto">
          <a:xfrm>
            <a:off x="513998" y="2461311"/>
            <a:ext cx="8172806" cy="3808735"/>
          </a:xfrm>
          <a:prstGeom prst="rect">
            <a:avLst/>
          </a:prstGeom>
          <a:noFill/>
          <a:ln w="9525">
            <a:noFill/>
            <a:miter lim="800000"/>
            <a:headEnd/>
            <a:tailEnd/>
          </a:ln>
        </p:spPr>
        <p:txBody>
          <a:bodyPr wrap="square">
            <a:spAutoFit/>
          </a:bodyPr>
          <a:lstStyle/>
          <a:p>
            <a:pPr algn="just">
              <a:lnSpc>
                <a:spcPct val="150000"/>
              </a:lnSpc>
            </a:pPr>
            <a:r>
              <a:rPr lang="es-ES" sz="2300" dirty="0">
                <a:latin typeface="Arial Narrow" pitchFamily="34" charset="0"/>
              </a:rPr>
              <a:t>El gasto comprometido es el momento contable que </a:t>
            </a:r>
            <a:r>
              <a:rPr lang="es-ES" sz="2300" b="1" u="sng" dirty="0">
                <a:latin typeface="Arial Narrow" pitchFamily="34" charset="0"/>
              </a:rPr>
              <a:t>refleja la aprobación por autoridad competente de un acto administrativo, u otro instrumento jurídico que formaliza una relación jurídica con terceros para la adquisición de bienes y servicios o ejecución de obras</a:t>
            </a:r>
            <a:r>
              <a:rPr lang="es-ES" sz="2300" dirty="0">
                <a:latin typeface="Arial Narrow" pitchFamily="34" charset="0"/>
              </a:rPr>
              <a:t>. En el caso de las obras a ejecutarse o de bienes y servicios a recibirse durante varios ejercicios, el compromiso será registrado por la parte que se ejecutará o recibirá, durante cada ejercicio.</a:t>
            </a:r>
            <a:endParaRPr lang="es-ES_tradnl" sz="2300" dirty="0">
              <a:latin typeface="Arial Narrow" pitchFamily="34" charset="0"/>
            </a:endParaRPr>
          </a:p>
        </p:txBody>
      </p:sp>
      <p:sp>
        <p:nvSpPr>
          <p:cNvPr id="8" name="7 Rectángulo redondeado"/>
          <p:cNvSpPr/>
          <p:nvPr/>
        </p:nvSpPr>
        <p:spPr>
          <a:xfrm>
            <a:off x="2448240" y="0"/>
            <a:ext cx="6732272" cy="836712"/>
          </a:xfrm>
          <a:prstGeom prst="roundRect">
            <a:avLst/>
          </a:prstGeom>
          <a:ln>
            <a:noFill/>
          </a:ln>
          <a:effectLst>
            <a:reflection blurRad="6350" stA="52000" endA="300" endPos="35000" dir="5400000" sy="-100000" algn="bl" rotWithShape="0"/>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sz="2200" dirty="0"/>
          </a:p>
        </p:txBody>
      </p:sp>
      <p:sp>
        <p:nvSpPr>
          <p:cNvPr id="9" name="7 CuadroTexto"/>
          <p:cNvSpPr txBox="1">
            <a:spLocks noChangeArrowheads="1"/>
          </p:cNvSpPr>
          <p:nvPr/>
        </p:nvSpPr>
        <p:spPr bwMode="auto">
          <a:xfrm>
            <a:off x="2232216" y="181253"/>
            <a:ext cx="6948296" cy="461665"/>
          </a:xfrm>
          <a:prstGeom prst="rect">
            <a:avLst/>
          </a:prstGeom>
          <a:noFill/>
          <a:ln w="9525">
            <a:noFill/>
            <a:miter lim="800000"/>
            <a:headEnd/>
            <a:tailEnd/>
          </a:ln>
        </p:spPr>
        <p:txBody>
          <a:bodyPr wrap="square">
            <a:spAutoFit/>
          </a:bodyPr>
          <a:lstStyle/>
          <a:p>
            <a:pPr algn="ctr"/>
            <a:r>
              <a:rPr lang="es-ES" sz="2400" b="1" dirty="0" smtClean="0">
                <a:solidFill>
                  <a:schemeClr val="bg1"/>
                </a:solidFill>
                <a:cs typeface="Arial" pitchFamily="34" charset="0"/>
              </a:rPr>
              <a:t>MOMENTOS CONTABLES DE LOS EGRESOS</a:t>
            </a:r>
            <a:endParaRPr lang="es-MX" sz="2400" dirty="0">
              <a:solidFill>
                <a:schemeClr val="bg1"/>
              </a:solidFill>
              <a:cs typeface="Arial" pitchFamily="34" charset="0"/>
            </a:endParaRP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a:spLocks noChangeArrowheads="1"/>
          </p:cNvSpPr>
          <p:nvPr/>
        </p:nvSpPr>
        <p:spPr bwMode="auto">
          <a:xfrm>
            <a:off x="827584" y="1471969"/>
            <a:ext cx="4216574" cy="588879"/>
          </a:xfrm>
          <a:prstGeom prst="rect">
            <a:avLst/>
          </a:prstGeom>
          <a:noFill/>
          <a:ln w="9525">
            <a:noFill/>
            <a:miter lim="800000"/>
            <a:headEnd/>
            <a:tailEnd/>
          </a:ln>
        </p:spPr>
        <p:txBody>
          <a:bodyPr wrap="square">
            <a:spAutoFit/>
          </a:bodyPr>
          <a:lstStyle/>
          <a:p>
            <a:pPr marL="342900" indent="-342900">
              <a:lnSpc>
                <a:spcPct val="150000"/>
              </a:lnSpc>
            </a:pPr>
            <a:r>
              <a:rPr lang="es-ES" sz="2400" b="1" dirty="0">
                <a:latin typeface="Arial Black" pitchFamily="34" charset="0"/>
              </a:rPr>
              <a:t>Gasto Devengado:</a:t>
            </a:r>
          </a:p>
        </p:txBody>
      </p:sp>
      <p:sp>
        <p:nvSpPr>
          <p:cNvPr id="6" name="6 CuadroTexto"/>
          <p:cNvSpPr txBox="1">
            <a:spLocks noChangeArrowheads="1"/>
          </p:cNvSpPr>
          <p:nvPr/>
        </p:nvSpPr>
        <p:spPr bwMode="auto">
          <a:xfrm>
            <a:off x="1138642" y="2569184"/>
            <a:ext cx="7200800" cy="3416320"/>
          </a:xfrm>
          <a:prstGeom prst="rect">
            <a:avLst/>
          </a:prstGeom>
          <a:noFill/>
          <a:ln w="9525">
            <a:noFill/>
            <a:miter lim="800000"/>
            <a:headEnd/>
            <a:tailEnd/>
          </a:ln>
        </p:spPr>
        <p:txBody>
          <a:bodyPr wrap="square">
            <a:spAutoFit/>
          </a:bodyPr>
          <a:lstStyle/>
          <a:p>
            <a:pPr algn="just">
              <a:lnSpc>
                <a:spcPct val="150000"/>
              </a:lnSpc>
            </a:pPr>
            <a:r>
              <a:rPr lang="es-ES" sz="2400" dirty="0">
                <a:latin typeface="Arial Narrow" pitchFamily="34" charset="0"/>
              </a:rPr>
              <a:t>El gasto devengado es el momento contable que </a:t>
            </a:r>
            <a:r>
              <a:rPr lang="es-ES" sz="2400" u="sng" dirty="0">
                <a:latin typeface="Arial Narrow" pitchFamily="34" charset="0"/>
              </a:rPr>
              <a:t>refleja el reconocimiento de una obligación de pago a favor de terceros por la recepción</a:t>
            </a:r>
            <a:r>
              <a:rPr lang="es-ES" sz="2400" dirty="0">
                <a:latin typeface="Arial Narrow" pitchFamily="34" charset="0"/>
              </a:rPr>
              <a:t> de conformidad </a:t>
            </a:r>
            <a:r>
              <a:rPr lang="es-ES" sz="2400" u="sng" dirty="0">
                <a:latin typeface="Arial Narrow" pitchFamily="34" charset="0"/>
              </a:rPr>
              <a:t>de bienes, servicios y obras </a:t>
            </a:r>
            <a:r>
              <a:rPr lang="es-ES" sz="2400" dirty="0">
                <a:latin typeface="Arial Narrow" pitchFamily="34" charset="0"/>
              </a:rPr>
              <a:t>oportunamente contratados; así como de las obligaciones que derivan de tratados, leyes, decretos, resoluciones y sentencias definitivas.</a:t>
            </a:r>
            <a:endParaRPr lang="es-ES_tradnl" sz="2400" dirty="0">
              <a:latin typeface="Arial Narrow" pitchFamily="34" charset="0"/>
            </a:endParaRPr>
          </a:p>
        </p:txBody>
      </p:sp>
      <p:sp>
        <p:nvSpPr>
          <p:cNvPr id="8" name="7 Rectángulo redondeado"/>
          <p:cNvSpPr/>
          <p:nvPr/>
        </p:nvSpPr>
        <p:spPr>
          <a:xfrm>
            <a:off x="2448240" y="0"/>
            <a:ext cx="6732272" cy="836712"/>
          </a:xfrm>
          <a:prstGeom prst="roundRect">
            <a:avLst/>
          </a:prstGeom>
          <a:ln>
            <a:noFill/>
          </a:ln>
          <a:effectLst>
            <a:reflection blurRad="6350" stA="52000" endA="300" endPos="35000" dir="5400000" sy="-100000" algn="bl" rotWithShape="0"/>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sz="2200" dirty="0"/>
          </a:p>
        </p:txBody>
      </p:sp>
      <p:sp>
        <p:nvSpPr>
          <p:cNvPr id="9" name="7 CuadroTexto"/>
          <p:cNvSpPr txBox="1">
            <a:spLocks noChangeArrowheads="1"/>
          </p:cNvSpPr>
          <p:nvPr/>
        </p:nvSpPr>
        <p:spPr bwMode="auto">
          <a:xfrm>
            <a:off x="2232216" y="181253"/>
            <a:ext cx="6948296" cy="461665"/>
          </a:xfrm>
          <a:prstGeom prst="rect">
            <a:avLst/>
          </a:prstGeom>
          <a:noFill/>
          <a:ln w="9525">
            <a:noFill/>
            <a:miter lim="800000"/>
            <a:headEnd/>
            <a:tailEnd/>
          </a:ln>
        </p:spPr>
        <p:txBody>
          <a:bodyPr wrap="square">
            <a:spAutoFit/>
          </a:bodyPr>
          <a:lstStyle/>
          <a:p>
            <a:pPr algn="ctr"/>
            <a:r>
              <a:rPr lang="es-ES" sz="2400" b="1" dirty="0" smtClean="0">
                <a:solidFill>
                  <a:schemeClr val="bg1"/>
                </a:solidFill>
                <a:cs typeface="Arial" pitchFamily="34" charset="0"/>
              </a:rPr>
              <a:t>MOMENTOS CONTABLES DE LOS EGRESOS</a:t>
            </a:r>
            <a:endParaRPr lang="es-MX" sz="2400" dirty="0">
              <a:solidFill>
                <a:schemeClr val="bg1"/>
              </a:solidFill>
              <a:cs typeface="Arial" pitchFamily="34" charset="0"/>
            </a:endParaRP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a:spLocks noChangeArrowheads="1"/>
          </p:cNvSpPr>
          <p:nvPr/>
        </p:nvSpPr>
        <p:spPr bwMode="auto">
          <a:xfrm>
            <a:off x="942724" y="1930361"/>
            <a:ext cx="4138538" cy="588879"/>
          </a:xfrm>
          <a:prstGeom prst="rect">
            <a:avLst/>
          </a:prstGeom>
          <a:noFill/>
          <a:ln w="9525">
            <a:noFill/>
            <a:miter lim="800000"/>
            <a:headEnd/>
            <a:tailEnd/>
          </a:ln>
        </p:spPr>
        <p:txBody>
          <a:bodyPr wrap="square">
            <a:spAutoFit/>
          </a:bodyPr>
          <a:lstStyle/>
          <a:p>
            <a:pPr marL="342900" indent="-342900">
              <a:lnSpc>
                <a:spcPct val="150000"/>
              </a:lnSpc>
            </a:pPr>
            <a:r>
              <a:rPr lang="es-ES" sz="2400" b="1" dirty="0">
                <a:latin typeface="Arial Black" pitchFamily="34" charset="0"/>
              </a:rPr>
              <a:t>Gasto Ejercido:</a:t>
            </a:r>
          </a:p>
        </p:txBody>
      </p:sp>
      <p:sp>
        <p:nvSpPr>
          <p:cNvPr id="6" name="6 CuadroTexto"/>
          <p:cNvSpPr txBox="1">
            <a:spLocks noChangeArrowheads="1"/>
          </p:cNvSpPr>
          <p:nvPr/>
        </p:nvSpPr>
        <p:spPr bwMode="auto">
          <a:xfrm>
            <a:off x="1297173" y="2817704"/>
            <a:ext cx="6883127" cy="2308324"/>
          </a:xfrm>
          <a:prstGeom prst="rect">
            <a:avLst/>
          </a:prstGeom>
          <a:noFill/>
          <a:ln w="9525">
            <a:noFill/>
            <a:miter lim="800000"/>
            <a:headEnd/>
            <a:tailEnd/>
          </a:ln>
        </p:spPr>
        <p:txBody>
          <a:bodyPr wrap="square">
            <a:spAutoFit/>
          </a:bodyPr>
          <a:lstStyle/>
          <a:p>
            <a:pPr algn="just">
              <a:lnSpc>
                <a:spcPct val="150000"/>
              </a:lnSpc>
            </a:pPr>
            <a:r>
              <a:rPr lang="es-ES" sz="2400" dirty="0">
                <a:latin typeface="Arial Narrow" pitchFamily="34" charset="0"/>
              </a:rPr>
              <a:t>El gasto ejercido es el momento contable que </a:t>
            </a:r>
            <a:r>
              <a:rPr lang="es-ES" sz="2400" u="sng" dirty="0">
                <a:latin typeface="Arial Narrow" pitchFamily="34" charset="0"/>
              </a:rPr>
              <a:t>refleja la emisión de una cuenta por liquidar certificada o documento equivalente debidamente aprobado </a:t>
            </a:r>
            <a:r>
              <a:rPr lang="es-ES" sz="2400" dirty="0">
                <a:latin typeface="Arial Narrow" pitchFamily="34" charset="0"/>
              </a:rPr>
              <a:t>por la autoridad competente </a:t>
            </a:r>
            <a:r>
              <a:rPr lang="es-ES" sz="2400" u="sng" dirty="0">
                <a:latin typeface="Arial Narrow" pitchFamily="34" charset="0"/>
              </a:rPr>
              <a:t>(como la Orden de Pago) </a:t>
            </a:r>
            <a:r>
              <a:rPr lang="es-ES" sz="2400" dirty="0">
                <a:latin typeface="Arial Narrow" pitchFamily="34" charset="0"/>
              </a:rPr>
              <a:t>.</a:t>
            </a:r>
            <a:endParaRPr lang="es-ES_tradnl" sz="2400" dirty="0">
              <a:latin typeface="Arial Narrow" pitchFamily="34" charset="0"/>
            </a:endParaRPr>
          </a:p>
        </p:txBody>
      </p:sp>
      <p:sp>
        <p:nvSpPr>
          <p:cNvPr id="8" name="7 Rectángulo redondeado"/>
          <p:cNvSpPr/>
          <p:nvPr/>
        </p:nvSpPr>
        <p:spPr>
          <a:xfrm>
            <a:off x="2448240" y="0"/>
            <a:ext cx="6732272" cy="836712"/>
          </a:xfrm>
          <a:prstGeom prst="roundRect">
            <a:avLst/>
          </a:prstGeom>
          <a:ln>
            <a:noFill/>
          </a:ln>
          <a:effectLst>
            <a:reflection blurRad="6350" stA="52000" endA="300" endPos="35000" dir="5400000" sy="-100000" algn="bl" rotWithShape="0"/>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sz="2200" dirty="0"/>
          </a:p>
        </p:txBody>
      </p:sp>
      <p:sp>
        <p:nvSpPr>
          <p:cNvPr id="9" name="7 CuadroTexto"/>
          <p:cNvSpPr txBox="1">
            <a:spLocks noChangeArrowheads="1"/>
          </p:cNvSpPr>
          <p:nvPr/>
        </p:nvSpPr>
        <p:spPr bwMode="auto">
          <a:xfrm>
            <a:off x="2232216" y="181253"/>
            <a:ext cx="6948296" cy="461665"/>
          </a:xfrm>
          <a:prstGeom prst="rect">
            <a:avLst/>
          </a:prstGeom>
          <a:noFill/>
          <a:ln w="9525">
            <a:noFill/>
            <a:miter lim="800000"/>
            <a:headEnd/>
            <a:tailEnd/>
          </a:ln>
        </p:spPr>
        <p:txBody>
          <a:bodyPr wrap="square">
            <a:spAutoFit/>
          </a:bodyPr>
          <a:lstStyle/>
          <a:p>
            <a:pPr algn="ctr"/>
            <a:r>
              <a:rPr lang="es-ES" sz="2400" b="1" dirty="0" smtClean="0">
                <a:solidFill>
                  <a:schemeClr val="bg1"/>
                </a:solidFill>
                <a:cs typeface="Arial" pitchFamily="34" charset="0"/>
              </a:rPr>
              <a:t>MOMENTOS CONTABLES DE LOS EGRESOS</a:t>
            </a:r>
            <a:endParaRPr lang="es-MX" sz="2400" dirty="0">
              <a:solidFill>
                <a:schemeClr val="bg1"/>
              </a:solidFill>
              <a:cs typeface="Arial" pitchFamily="34" charset="0"/>
            </a:endParaRP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a:spLocks noChangeArrowheads="1"/>
          </p:cNvSpPr>
          <p:nvPr/>
        </p:nvSpPr>
        <p:spPr bwMode="auto">
          <a:xfrm>
            <a:off x="1170202" y="1937795"/>
            <a:ext cx="4177556" cy="588879"/>
          </a:xfrm>
          <a:prstGeom prst="rect">
            <a:avLst/>
          </a:prstGeom>
          <a:noFill/>
          <a:ln w="9525">
            <a:noFill/>
            <a:miter lim="800000"/>
            <a:headEnd/>
            <a:tailEnd/>
          </a:ln>
        </p:spPr>
        <p:txBody>
          <a:bodyPr wrap="square">
            <a:spAutoFit/>
          </a:bodyPr>
          <a:lstStyle/>
          <a:p>
            <a:pPr marL="342900" indent="-342900">
              <a:lnSpc>
                <a:spcPct val="150000"/>
              </a:lnSpc>
            </a:pPr>
            <a:r>
              <a:rPr lang="es-ES" sz="2400" b="1" dirty="0">
                <a:latin typeface="Arial Black" pitchFamily="34" charset="0"/>
              </a:rPr>
              <a:t>Gasto Pagado:</a:t>
            </a:r>
          </a:p>
        </p:txBody>
      </p:sp>
      <p:sp>
        <p:nvSpPr>
          <p:cNvPr id="6" name="6 CuadroTexto"/>
          <p:cNvSpPr txBox="1">
            <a:spLocks noChangeArrowheads="1"/>
          </p:cNvSpPr>
          <p:nvPr/>
        </p:nvSpPr>
        <p:spPr bwMode="auto">
          <a:xfrm>
            <a:off x="1279919" y="3283530"/>
            <a:ext cx="6667104" cy="2238433"/>
          </a:xfrm>
          <a:prstGeom prst="rect">
            <a:avLst/>
          </a:prstGeom>
          <a:noFill/>
          <a:ln w="9525">
            <a:noFill/>
            <a:miter lim="800000"/>
            <a:headEnd/>
            <a:tailEnd/>
          </a:ln>
        </p:spPr>
        <p:txBody>
          <a:bodyPr wrap="square">
            <a:spAutoFit/>
          </a:bodyPr>
          <a:lstStyle/>
          <a:p>
            <a:pPr algn="just">
              <a:lnSpc>
                <a:spcPct val="150000"/>
              </a:lnSpc>
            </a:pPr>
            <a:r>
              <a:rPr lang="es-ES" sz="2400" dirty="0">
                <a:latin typeface="Arial Narrow" pitchFamily="34" charset="0"/>
              </a:rPr>
              <a:t>El gasto pagado es el momento contable que </a:t>
            </a:r>
            <a:r>
              <a:rPr lang="es-ES" sz="2400" u="sng" dirty="0">
                <a:latin typeface="Arial Narrow" pitchFamily="34" charset="0"/>
              </a:rPr>
              <a:t>refleja la cancelación total o parcial de las obligaciones de pago</a:t>
            </a:r>
            <a:r>
              <a:rPr lang="es-ES" sz="2400" dirty="0">
                <a:latin typeface="Arial Narrow" pitchFamily="34" charset="0"/>
              </a:rPr>
              <a:t>, que se concreta </a:t>
            </a:r>
            <a:r>
              <a:rPr lang="es-ES" sz="2400" u="sng" dirty="0">
                <a:latin typeface="Arial Narrow" pitchFamily="34" charset="0"/>
              </a:rPr>
              <a:t>mediante el desembolso de efectivo o cualquier otro medio de pago.</a:t>
            </a:r>
            <a:endParaRPr lang="es-ES_tradnl" sz="2400" u="sng" dirty="0">
              <a:latin typeface="Arial Narrow" pitchFamily="34" charset="0"/>
            </a:endParaRPr>
          </a:p>
        </p:txBody>
      </p:sp>
      <p:sp>
        <p:nvSpPr>
          <p:cNvPr id="8" name="7 Rectángulo redondeado"/>
          <p:cNvSpPr/>
          <p:nvPr/>
        </p:nvSpPr>
        <p:spPr>
          <a:xfrm>
            <a:off x="2448240" y="0"/>
            <a:ext cx="6732272" cy="836712"/>
          </a:xfrm>
          <a:prstGeom prst="roundRect">
            <a:avLst/>
          </a:prstGeom>
          <a:ln>
            <a:noFill/>
          </a:ln>
          <a:effectLst>
            <a:reflection blurRad="6350" stA="52000" endA="300" endPos="35000" dir="5400000" sy="-100000" algn="bl" rotWithShape="0"/>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sz="2200" dirty="0"/>
          </a:p>
        </p:txBody>
      </p:sp>
      <p:sp>
        <p:nvSpPr>
          <p:cNvPr id="9" name="7 CuadroTexto"/>
          <p:cNvSpPr txBox="1">
            <a:spLocks noChangeArrowheads="1"/>
          </p:cNvSpPr>
          <p:nvPr/>
        </p:nvSpPr>
        <p:spPr bwMode="auto">
          <a:xfrm>
            <a:off x="2232216" y="181253"/>
            <a:ext cx="6948296" cy="461665"/>
          </a:xfrm>
          <a:prstGeom prst="rect">
            <a:avLst/>
          </a:prstGeom>
          <a:noFill/>
          <a:ln w="9525">
            <a:noFill/>
            <a:miter lim="800000"/>
            <a:headEnd/>
            <a:tailEnd/>
          </a:ln>
        </p:spPr>
        <p:txBody>
          <a:bodyPr wrap="square">
            <a:spAutoFit/>
          </a:bodyPr>
          <a:lstStyle/>
          <a:p>
            <a:pPr algn="ctr"/>
            <a:r>
              <a:rPr lang="es-ES" sz="2400" b="1" dirty="0" smtClean="0">
                <a:solidFill>
                  <a:schemeClr val="bg1"/>
                </a:solidFill>
                <a:cs typeface="Arial" pitchFamily="34" charset="0"/>
              </a:rPr>
              <a:t>MOMENTOS CONTABLES DE LOS EGRESOS</a:t>
            </a:r>
            <a:endParaRPr lang="es-MX" sz="2400" dirty="0">
              <a:solidFill>
                <a:schemeClr val="bg1"/>
              </a:solidFill>
              <a:cs typeface="Arial" pitchFamily="34" charset="0"/>
            </a:endParaRP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79 Rectángulo"/>
          <p:cNvSpPr/>
          <p:nvPr/>
        </p:nvSpPr>
        <p:spPr>
          <a:xfrm>
            <a:off x="0" y="1052736"/>
            <a:ext cx="9144000" cy="58052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grpSp>
        <p:nvGrpSpPr>
          <p:cNvPr id="2" name="25 Grupo"/>
          <p:cNvGrpSpPr/>
          <p:nvPr/>
        </p:nvGrpSpPr>
        <p:grpSpPr>
          <a:xfrm>
            <a:off x="755576" y="2060848"/>
            <a:ext cx="1584176" cy="864096"/>
            <a:chOff x="3563888" y="1700808"/>
            <a:chExt cx="1584176" cy="864096"/>
          </a:xfrm>
        </p:grpSpPr>
        <p:cxnSp>
          <p:nvCxnSpPr>
            <p:cNvPr id="27" name="26 Conector recto"/>
            <p:cNvCxnSpPr/>
            <p:nvPr/>
          </p:nvCxnSpPr>
          <p:spPr>
            <a:xfrm>
              <a:off x="3563888" y="1700808"/>
              <a:ext cx="15841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27 Conector recto"/>
            <p:cNvCxnSpPr/>
            <p:nvPr/>
          </p:nvCxnSpPr>
          <p:spPr>
            <a:xfrm>
              <a:off x="4338613" y="1700808"/>
              <a:ext cx="17363" cy="864096"/>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3" name="28 Grupo"/>
          <p:cNvGrpSpPr/>
          <p:nvPr/>
        </p:nvGrpSpPr>
        <p:grpSpPr>
          <a:xfrm>
            <a:off x="755576" y="3861048"/>
            <a:ext cx="1584176" cy="864096"/>
            <a:chOff x="3563888" y="1700808"/>
            <a:chExt cx="1584176" cy="864096"/>
          </a:xfrm>
        </p:grpSpPr>
        <p:cxnSp>
          <p:nvCxnSpPr>
            <p:cNvPr id="30" name="29 Conector recto"/>
            <p:cNvCxnSpPr/>
            <p:nvPr/>
          </p:nvCxnSpPr>
          <p:spPr>
            <a:xfrm>
              <a:off x="3563888" y="1700808"/>
              <a:ext cx="15841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30 Conector recto"/>
            <p:cNvCxnSpPr/>
            <p:nvPr/>
          </p:nvCxnSpPr>
          <p:spPr>
            <a:xfrm>
              <a:off x="4338613" y="1700808"/>
              <a:ext cx="17363" cy="864096"/>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4" name="31 Grupo"/>
          <p:cNvGrpSpPr/>
          <p:nvPr/>
        </p:nvGrpSpPr>
        <p:grpSpPr>
          <a:xfrm>
            <a:off x="2627784" y="2060848"/>
            <a:ext cx="1584176" cy="864096"/>
            <a:chOff x="3563888" y="1700808"/>
            <a:chExt cx="1584176" cy="864096"/>
          </a:xfrm>
        </p:grpSpPr>
        <p:cxnSp>
          <p:nvCxnSpPr>
            <p:cNvPr id="33" name="32 Conector recto"/>
            <p:cNvCxnSpPr/>
            <p:nvPr/>
          </p:nvCxnSpPr>
          <p:spPr>
            <a:xfrm>
              <a:off x="3563888" y="1700808"/>
              <a:ext cx="15841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33 Conector recto"/>
            <p:cNvCxnSpPr/>
            <p:nvPr/>
          </p:nvCxnSpPr>
          <p:spPr>
            <a:xfrm>
              <a:off x="4338613" y="1700808"/>
              <a:ext cx="17363" cy="864096"/>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5" name="34 Grupo"/>
          <p:cNvGrpSpPr/>
          <p:nvPr/>
        </p:nvGrpSpPr>
        <p:grpSpPr>
          <a:xfrm>
            <a:off x="4644008" y="2060848"/>
            <a:ext cx="1584176" cy="864096"/>
            <a:chOff x="3563888" y="1700808"/>
            <a:chExt cx="1584176" cy="864096"/>
          </a:xfrm>
        </p:grpSpPr>
        <p:cxnSp>
          <p:nvCxnSpPr>
            <p:cNvPr id="36" name="35 Conector recto"/>
            <p:cNvCxnSpPr/>
            <p:nvPr/>
          </p:nvCxnSpPr>
          <p:spPr>
            <a:xfrm>
              <a:off x="3563888" y="1700808"/>
              <a:ext cx="15841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36 Conector recto"/>
            <p:cNvCxnSpPr/>
            <p:nvPr/>
          </p:nvCxnSpPr>
          <p:spPr>
            <a:xfrm>
              <a:off x="4338613" y="1700808"/>
              <a:ext cx="17363" cy="864096"/>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6" name="37 Grupo"/>
          <p:cNvGrpSpPr/>
          <p:nvPr/>
        </p:nvGrpSpPr>
        <p:grpSpPr>
          <a:xfrm>
            <a:off x="6660232" y="2060848"/>
            <a:ext cx="1584176" cy="864096"/>
            <a:chOff x="3563888" y="1700808"/>
            <a:chExt cx="1584176" cy="864096"/>
          </a:xfrm>
        </p:grpSpPr>
        <p:cxnSp>
          <p:nvCxnSpPr>
            <p:cNvPr id="39" name="38 Conector recto"/>
            <p:cNvCxnSpPr/>
            <p:nvPr/>
          </p:nvCxnSpPr>
          <p:spPr>
            <a:xfrm>
              <a:off x="3563888" y="1700808"/>
              <a:ext cx="15841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39 Conector recto"/>
            <p:cNvCxnSpPr/>
            <p:nvPr/>
          </p:nvCxnSpPr>
          <p:spPr>
            <a:xfrm>
              <a:off x="4338613" y="1700808"/>
              <a:ext cx="17363" cy="864096"/>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7" name="40 Grupo"/>
          <p:cNvGrpSpPr/>
          <p:nvPr/>
        </p:nvGrpSpPr>
        <p:grpSpPr>
          <a:xfrm>
            <a:off x="6732240" y="3861048"/>
            <a:ext cx="1584176" cy="864096"/>
            <a:chOff x="3563888" y="1700808"/>
            <a:chExt cx="1584176" cy="864096"/>
          </a:xfrm>
        </p:grpSpPr>
        <p:cxnSp>
          <p:nvCxnSpPr>
            <p:cNvPr id="42" name="41 Conector recto"/>
            <p:cNvCxnSpPr/>
            <p:nvPr/>
          </p:nvCxnSpPr>
          <p:spPr>
            <a:xfrm>
              <a:off x="3563888" y="1700808"/>
              <a:ext cx="15841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42 Conector recto"/>
            <p:cNvCxnSpPr/>
            <p:nvPr/>
          </p:nvCxnSpPr>
          <p:spPr>
            <a:xfrm>
              <a:off x="4338613" y="1700808"/>
              <a:ext cx="17363" cy="864096"/>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8" name="43 Grupo"/>
          <p:cNvGrpSpPr/>
          <p:nvPr/>
        </p:nvGrpSpPr>
        <p:grpSpPr>
          <a:xfrm>
            <a:off x="4716016" y="3861048"/>
            <a:ext cx="1584176" cy="864096"/>
            <a:chOff x="3563888" y="1700808"/>
            <a:chExt cx="1584176" cy="864096"/>
          </a:xfrm>
        </p:grpSpPr>
        <p:cxnSp>
          <p:nvCxnSpPr>
            <p:cNvPr id="45" name="44 Conector recto"/>
            <p:cNvCxnSpPr/>
            <p:nvPr/>
          </p:nvCxnSpPr>
          <p:spPr>
            <a:xfrm>
              <a:off x="3563888" y="1700808"/>
              <a:ext cx="15841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45 Conector recto"/>
            <p:cNvCxnSpPr/>
            <p:nvPr/>
          </p:nvCxnSpPr>
          <p:spPr>
            <a:xfrm>
              <a:off x="4338613" y="1700808"/>
              <a:ext cx="17363" cy="864096"/>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9" name="46 Grupo"/>
          <p:cNvGrpSpPr/>
          <p:nvPr/>
        </p:nvGrpSpPr>
        <p:grpSpPr>
          <a:xfrm>
            <a:off x="2627784" y="3861048"/>
            <a:ext cx="1584176" cy="864096"/>
            <a:chOff x="3563888" y="1700808"/>
            <a:chExt cx="1584176" cy="864096"/>
          </a:xfrm>
        </p:grpSpPr>
        <p:cxnSp>
          <p:nvCxnSpPr>
            <p:cNvPr id="48" name="47 Conector recto"/>
            <p:cNvCxnSpPr/>
            <p:nvPr/>
          </p:nvCxnSpPr>
          <p:spPr>
            <a:xfrm>
              <a:off x="3563888" y="1700808"/>
              <a:ext cx="15841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48 Conector recto"/>
            <p:cNvCxnSpPr/>
            <p:nvPr/>
          </p:nvCxnSpPr>
          <p:spPr>
            <a:xfrm>
              <a:off x="4338613" y="1700808"/>
              <a:ext cx="17363" cy="864096"/>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10" name="49 Grupo"/>
          <p:cNvGrpSpPr/>
          <p:nvPr/>
        </p:nvGrpSpPr>
        <p:grpSpPr>
          <a:xfrm>
            <a:off x="755576" y="5805264"/>
            <a:ext cx="1584176" cy="864096"/>
            <a:chOff x="3563888" y="1700808"/>
            <a:chExt cx="1584176" cy="864096"/>
          </a:xfrm>
        </p:grpSpPr>
        <p:cxnSp>
          <p:nvCxnSpPr>
            <p:cNvPr id="51" name="50 Conector recto"/>
            <p:cNvCxnSpPr/>
            <p:nvPr/>
          </p:nvCxnSpPr>
          <p:spPr>
            <a:xfrm>
              <a:off x="3563888" y="1700808"/>
              <a:ext cx="15841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51 Conector recto"/>
            <p:cNvCxnSpPr/>
            <p:nvPr/>
          </p:nvCxnSpPr>
          <p:spPr>
            <a:xfrm>
              <a:off x="4338613" y="1700808"/>
              <a:ext cx="17363" cy="864096"/>
            </a:xfrm>
            <a:prstGeom prst="line">
              <a:avLst/>
            </a:prstGeom>
          </p:spPr>
          <p:style>
            <a:lnRef idx="1">
              <a:schemeClr val="accent1"/>
            </a:lnRef>
            <a:fillRef idx="0">
              <a:schemeClr val="accent1"/>
            </a:fillRef>
            <a:effectRef idx="0">
              <a:schemeClr val="accent1"/>
            </a:effectRef>
            <a:fontRef idx="minor">
              <a:schemeClr val="tx1"/>
            </a:fontRef>
          </p:style>
        </p:cxnSp>
      </p:grpSp>
      <p:sp>
        <p:nvSpPr>
          <p:cNvPr id="54" name="53 CuadroTexto"/>
          <p:cNvSpPr txBox="1"/>
          <p:nvPr/>
        </p:nvSpPr>
        <p:spPr>
          <a:xfrm>
            <a:off x="539552" y="1322184"/>
            <a:ext cx="1944216" cy="738664"/>
          </a:xfrm>
          <a:prstGeom prst="rect">
            <a:avLst/>
          </a:prstGeom>
          <a:noFill/>
        </p:spPr>
        <p:txBody>
          <a:bodyPr wrap="square" rtlCol="0">
            <a:spAutoFit/>
          </a:bodyPr>
          <a:lstStyle/>
          <a:p>
            <a:pPr algn="ctr"/>
            <a:r>
              <a:rPr lang="es-MX" sz="1400" dirty="0" smtClean="0"/>
              <a:t>821</a:t>
            </a:r>
          </a:p>
          <a:p>
            <a:pPr algn="ctr"/>
            <a:r>
              <a:rPr lang="es-MX" sz="1400" dirty="0" smtClean="0"/>
              <a:t>Presupuesto  de</a:t>
            </a:r>
          </a:p>
          <a:p>
            <a:pPr algn="ctr"/>
            <a:r>
              <a:rPr lang="es-MX" sz="1400" dirty="0" smtClean="0"/>
              <a:t> Egresos Aprobado</a:t>
            </a:r>
            <a:endParaRPr lang="es-MX" sz="1400" dirty="0"/>
          </a:p>
        </p:txBody>
      </p:sp>
      <p:sp>
        <p:nvSpPr>
          <p:cNvPr id="55" name="54 CuadroTexto"/>
          <p:cNvSpPr txBox="1"/>
          <p:nvPr/>
        </p:nvSpPr>
        <p:spPr>
          <a:xfrm>
            <a:off x="2411760" y="1322184"/>
            <a:ext cx="1944216" cy="738664"/>
          </a:xfrm>
          <a:prstGeom prst="rect">
            <a:avLst/>
          </a:prstGeom>
          <a:noFill/>
        </p:spPr>
        <p:txBody>
          <a:bodyPr wrap="square" rtlCol="0">
            <a:spAutoFit/>
          </a:bodyPr>
          <a:lstStyle/>
          <a:p>
            <a:pPr algn="ctr"/>
            <a:r>
              <a:rPr lang="es-MX" sz="1400" dirty="0" smtClean="0"/>
              <a:t>822</a:t>
            </a:r>
          </a:p>
          <a:p>
            <a:pPr algn="ctr"/>
            <a:r>
              <a:rPr lang="es-MX" sz="1400" dirty="0" smtClean="0"/>
              <a:t>Presupuesto de</a:t>
            </a:r>
          </a:p>
          <a:p>
            <a:pPr algn="ctr"/>
            <a:r>
              <a:rPr lang="es-MX" sz="1400" dirty="0" smtClean="0"/>
              <a:t> Egresos por Ejercer</a:t>
            </a:r>
            <a:endParaRPr lang="es-MX" sz="1400" dirty="0"/>
          </a:p>
        </p:txBody>
      </p:sp>
      <p:sp>
        <p:nvSpPr>
          <p:cNvPr id="56" name="55 CuadroTexto"/>
          <p:cNvSpPr txBox="1"/>
          <p:nvPr/>
        </p:nvSpPr>
        <p:spPr>
          <a:xfrm>
            <a:off x="1691680" y="2060848"/>
            <a:ext cx="432048" cy="307777"/>
          </a:xfrm>
          <a:prstGeom prst="rect">
            <a:avLst/>
          </a:prstGeom>
          <a:noFill/>
        </p:spPr>
        <p:txBody>
          <a:bodyPr wrap="square" rtlCol="0">
            <a:spAutoFit/>
          </a:bodyPr>
          <a:lstStyle/>
          <a:p>
            <a:r>
              <a:rPr lang="es-MX" sz="1400" dirty="0" smtClean="0"/>
              <a:t>(1)</a:t>
            </a:r>
            <a:endParaRPr lang="es-MX" sz="1400" dirty="0"/>
          </a:p>
        </p:txBody>
      </p:sp>
      <p:sp>
        <p:nvSpPr>
          <p:cNvPr id="57" name="56 CuadroTexto"/>
          <p:cNvSpPr txBox="1"/>
          <p:nvPr/>
        </p:nvSpPr>
        <p:spPr>
          <a:xfrm>
            <a:off x="2771800" y="2041103"/>
            <a:ext cx="432048" cy="307777"/>
          </a:xfrm>
          <a:prstGeom prst="rect">
            <a:avLst/>
          </a:prstGeom>
          <a:noFill/>
        </p:spPr>
        <p:txBody>
          <a:bodyPr wrap="square" rtlCol="0">
            <a:spAutoFit/>
          </a:bodyPr>
          <a:lstStyle/>
          <a:p>
            <a:r>
              <a:rPr lang="es-MX" sz="1400" dirty="0" smtClean="0"/>
              <a:t>(1)</a:t>
            </a:r>
            <a:endParaRPr lang="es-MX" sz="1400" dirty="0"/>
          </a:p>
        </p:txBody>
      </p:sp>
      <p:sp>
        <p:nvSpPr>
          <p:cNvPr id="58" name="57 CuadroTexto"/>
          <p:cNvSpPr txBox="1"/>
          <p:nvPr/>
        </p:nvSpPr>
        <p:spPr>
          <a:xfrm>
            <a:off x="4427984" y="1106741"/>
            <a:ext cx="1944216" cy="954107"/>
          </a:xfrm>
          <a:prstGeom prst="rect">
            <a:avLst/>
          </a:prstGeom>
          <a:noFill/>
        </p:spPr>
        <p:txBody>
          <a:bodyPr wrap="square" rtlCol="0">
            <a:spAutoFit/>
          </a:bodyPr>
          <a:lstStyle/>
          <a:p>
            <a:pPr algn="ctr"/>
            <a:r>
              <a:rPr lang="es-MX" sz="1400" dirty="0" smtClean="0"/>
              <a:t>823</a:t>
            </a:r>
          </a:p>
          <a:p>
            <a:pPr algn="ctr"/>
            <a:r>
              <a:rPr lang="es-MX" sz="1400" dirty="0" smtClean="0"/>
              <a:t>Modificaciones al  Presupuesto Egresos Aprobado</a:t>
            </a:r>
            <a:endParaRPr lang="es-MX" sz="1400" dirty="0"/>
          </a:p>
        </p:txBody>
      </p:sp>
      <p:sp>
        <p:nvSpPr>
          <p:cNvPr id="59" name="58 CuadroTexto"/>
          <p:cNvSpPr txBox="1"/>
          <p:nvPr/>
        </p:nvSpPr>
        <p:spPr>
          <a:xfrm>
            <a:off x="5580112" y="2113111"/>
            <a:ext cx="432048" cy="307777"/>
          </a:xfrm>
          <a:prstGeom prst="rect">
            <a:avLst/>
          </a:prstGeom>
          <a:noFill/>
        </p:spPr>
        <p:txBody>
          <a:bodyPr wrap="square" rtlCol="0">
            <a:spAutoFit/>
          </a:bodyPr>
          <a:lstStyle/>
          <a:p>
            <a:r>
              <a:rPr lang="es-MX" sz="1400" dirty="0" smtClean="0"/>
              <a:t>(2)</a:t>
            </a:r>
            <a:endParaRPr lang="es-MX" sz="1400" dirty="0"/>
          </a:p>
        </p:txBody>
      </p:sp>
      <p:sp>
        <p:nvSpPr>
          <p:cNvPr id="60" name="59 CuadroTexto"/>
          <p:cNvSpPr txBox="1"/>
          <p:nvPr/>
        </p:nvSpPr>
        <p:spPr>
          <a:xfrm>
            <a:off x="2771800" y="2276872"/>
            <a:ext cx="432048" cy="307777"/>
          </a:xfrm>
          <a:prstGeom prst="rect">
            <a:avLst/>
          </a:prstGeom>
          <a:noFill/>
        </p:spPr>
        <p:txBody>
          <a:bodyPr wrap="square" rtlCol="0">
            <a:spAutoFit/>
          </a:bodyPr>
          <a:lstStyle/>
          <a:p>
            <a:r>
              <a:rPr lang="es-MX" sz="1400" dirty="0" smtClean="0"/>
              <a:t>(2)</a:t>
            </a:r>
            <a:endParaRPr lang="es-MX" sz="1400" dirty="0"/>
          </a:p>
        </p:txBody>
      </p:sp>
      <p:sp>
        <p:nvSpPr>
          <p:cNvPr id="61" name="60 CuadroTexto"/>
          <p:cNvSpPr txBox="1"/>
          <p:nvPr/>
        </p:nvSpPr>
        <p:spPr>
          <a:xfrm>
            <a:off x="2771800" y="2545159"/>
            <a:ext cx="648072" cy="307777"/>
          </a:xfrm>
          <a:prstGeom prst="rect">
            <a:avLst/>
          </a:prstGeom>
          <a:noFill/>
        </p:spPr>
        <p:txBody>
          <a:bodyPr wrap="square" rtlCol="0">
            <a:spAutoFit/>
          </a:bodyPr>
          <a:lstStyle/>
          <a:p>
            <a:r>
              <a:rPr lang="es-MX" sz="1400" dirty="0" smtClean="0">
                <a:solidFill>
                  <a:srgbClr val="FF0000"/>
                </a:solidFill>
              </a:rPr>
              <a:t>(3) R</a:t>
            </a:r>
            <a:endParaRPr lang="es-MX" sz="1400" dirty="0">
              <a:solidFill>
                <a:srgbClr val="FF0000"/>
              </a:solidFill>
            </a:endParaRPr>
          </a:p>
        </p:txBody>
      </p:sp>
      <p:sp>
        <p:nvSpPr>
          <p:cNvPr id="62" name="61 CuadroTexto"/>
          <p:cNvSpPr txBox="1"/>
          <p:nvPr/>
        </p:nvSpPr>
        <p:spPr>
          <a:xfrm>
            <a:off x="4860032" y="2113111"/>
            <a:ext cx="432048" cy="307777"/>
          </a:xfrm>
          <a:prstGeom prst="rect">
            <a:avLst/>
          </a:prstGeom>
          <a:noFill/>
        </p:spPr>
        <p:txBody>
          <a:bodyPr wrap="square" rtlCol="0">
            <a:spAutoFit/>
          </a:bodyPr>
          <a:lstStyle/>
          <a:p>
            <a:r>
              <a:rPr lang="es-MX" sz="1400" dirty="0" smtClean="0"/>
              <a:t>(3) </a:t>
            </a:r>
            <a:endParaRPr lang="es-MX" sz="1400" dirty="0"/>
          </a:p>
        </p:txBody>
      </p:sp>
      <p:sp>
        <p:nvSpPr>
          <p:cNvPr id="63" name="62 CuadroTexto"/>
          <p:cNvSpPr txBox="1"/>
          <p:nvPr/>
        </p:nvSpPr>
        <p:spPr>
          <a:xfrm>
            <a:off x="6804248" y="2113111"/>
            <a:ext cx="432048" cy="307777"/>
          </a:xfrm>
          <a:prstGeom prst="rect">
            <a:avLst/>
          </a:prstGeom>
          <a:noFill/>
        </p:spPr>
        <p:txBody>
          <a:bodyPr wrap="square" rtlCol="0">
            <a:spAutoFit/>
          </a:bodyPr>
          <a:lstStyle/>
          <a:p>
            <a:r>
              <a:rPr lang="es-MX" sz="1400" dirty="0" smtClean="0"/>
              <a:t>(4)</a:t>
            </a:r>
            <a:endParaRPr lang="es-MX" sz="1400" dirty="0"/>
          </a:p>
        </p:txBody>
      </p:sp>
      <p:sp>
        <p:nvSpPr>
          <p:cNvPr id="64" name="63 CuadroTexto"/>
          <p:cNvSpPr txBox="1"/>
          <p:nvPr/>
        </p:nvSpPr>
        <p:spPr>
          <a:xfrm>
            <a:off x="3563888" y="2060848"/>
            <a:ext cx="432048" cy="307777"/>
          </a:xfrm>
          <a:prstGeom prst="rect">
            <a:avLst/>
          </a:prstGeom>
          <a:noFill/>
        </p:spPr>
        <p:txBody>
          <a:bodyPr wrap="square" rtlCol="0">
            <a:spAutoFit/>
          </a:bodyPr>
          <a:lstStyle/>
          <a:p>
            <a:r>
              <a:rPr lang="es-MX" sz="1400" dirty="0" smtClean="0"/>
              <a:t>(4)</a:t>
            </a:r>
            <a:endParaRPr lang="es-MX" sz="1400" dirty="0"/>
          </a:p>
        </p:txBody>
      </p:sp>
      <p:sp>
        <p:nvSpPr>
          <p:cNvPr id="65" name="64 CuadroTexto"/>
          <p:cNvSpPr txBox="1"/>
          <p:nvPr/>
        </p:nvSpPr>
        <p:spPr>
          <a:xfrm>
            <a:off x="6444208" y="1124744"/>
            <a:ext cx="1944216" cy="738664"/>
          </a:xfrm>
          <a:prstGeom prst="rect">
            <a:avLst/>
          </a:prstGeom>
          <a:noFill/>
        </p:spPr>
        <p:txBody>
          <a:bodyPr wrap="square" rtlCol="0">
            <a:spAutoFit/>
          </a:bodyPr>
          <a:lstStyle/>
          <a:p>
            <a:pPr algn="ctr"/>
            <a:r>
              <a:rPr lang="es-MX" sz="1400" dirty="0" smtClean="0"/>
              <a:t>824</a:t>
            </a:r>
          </a:p>
          <a:p>
            <a:pPr algn="ctr"/>
            <a:r>
              <a:rPr lang="es-MX" sz="1400" dirty="0" smtClean="0"/>
              <a:t>Presupuesto de Egresos Comprometido</a:t>
            </a:r>
            <a:endParaRPr lang="es-MX" sz="1400" dirty="0"/>
          </a:p>
        </p:txBody>
      </p:sp>
      <p:sp>
        <p:nvSpPr>
          <p:cNvPr id="66" name="65 CuadroTexto"/>
          <p:cNvSpPr txBox="1"/>
          <p:nvPr/>
        </p:nvSpPr>
        <p:spPr>
          <a:xfrm>
            <a:off x="539552" y="3122384"/>
            <a:ext cx="1944216" cy="738664"/>
          </a:xfrm>
          <a:prstGeom prst="rect">
            <a:avLst/>
          </a:prstGeom>
          <a:noFill/>
        </p:spPr>
        <p:txBody>
          <a:bodyPr wrap="square" rtlCol="0">
            <a:spAutoFit/>
          </a:bodyPr>
          <a:lstStyle/>
          <a:p>
            <a:pPr algn="ctr"/>
            <a:r>
              <a:rPr lang="es-MX" sz="1400" dirty="0" smtClean="0"/>
              <a:t>825</a:t>
            </a:r>
          </a:p>
          <a:p>
            <a:pPr algn="ctr"/>
            <a:r>
              <a:rPr lang="es-MX" sz="1400" dirty="0" smtClean="0"/>
              <a:t>Presupuesto de Egresos Devengado</a:t>
            </a:r>
            <a:endParaRPr lang="es-MX" sz="1400" dirty="0"/>
          </a:p>
        </p:txBody>
      </p:sp>
      <p:sp>
        <p:nvSpPr>
          <p:cNvPr id="67" name="66 CuadroTexto"/>
          <p:cNvSpPr txBox="1"/>
          <p:nvPr/>
        </p:nvSpPr>
        <p:spPr>
          <a:xfrm>
            <a:off x="971600" y="3933056"/>
            <a:ext cx="432048" cy="307777"/>
          </a:xfrm>
          <a:prstGeom prst="rect">
            <a:avLst/>
          </a:prstGeom>
          <a:noFill/>
        </p:spPr>
        <p:txBody>
          <a:bodyPr wrap="square" rtlCol="0">
            <a:spAutoFit/>
          </a:bodyPr>
          <a:lstStyle/>
          <a:p>
            <a:r>
              <a:rPr lang="es-MX" sz="1400" dirty="0" smtClean="0"/>
              <a:t>(5)</a:t>
            </a:r>
            <a:endParaRPr lang="es-MX" sz="1400" dirty="0"/>
          </a:p>
        </p:txBody>
      </p:sp>
      <p:sp>
        <p:nvSpPr>
          <p:cNvPr id="68" name="67 CuadroTexto"/>
          <p:cNvSpPr txBox="1"/>
          <p:nvPr/>
        </p:nvSpPr>
        <p:spPr>
          <a:xfrm>
            <a:off x="7596336" y="2113111"/>
            <a:ext cx="432048" cy="307777"/>
          </a:xfrm>
          <a:prstGeom prst="rect">
            <a:avLst/>
          </a:prstGeom>
          <a:noFill/>
        </p:spPr>
        <p:txBody>
          <a:bodyPr wrap="square" rtlCol="0">
            <a:spAutoFit/>
          </a:bodyPr>
          <a:lstStyle/>
          <a:p>
            <a:r>
              <a:rPr lang="es-MX" sz="1400" dirty="0" smtClean="0"/>
              <a:t>(5)</a:t>
            </a:r>
            <a:endParaRPr lang="es-MX" sz="1400" dirty="0"/>
          </a:p>
        </p:txBody>
      </p:sp>
      <p:sp>
        <p:nvSpPr>
          <p:cNvPr id="69" name="68 CuadroTexto"/>
          <p:cNvSpPr txBox="1"/>
          <p:nvPr/>
        </p:nvSpPr>
        <p:spPr>
          <a:xfrm>
            <a:off x="2483768" y="3122384"/>
            <a:ext cx="1800200" cy="738664"/>
          </a:xfrm>
          <a:prstGeom prst="rect">
            <a:avLst/>
          </a:prstGeom>
          <a:noFill/>
        </p:spPr>
        <p:txBody>
          <a:bodyPr wrap="square" rtlCol="0">
            <a:spAutoFit/>
          </a:bodyPr>
          <a:lstStyle/>
          <a:p>
            <a:pPr algn="ctr"/>
            <a:r>
              <a:rPr lang="es-MX" sz="1400" dirty="0" smtClean="0"/>
              <a:t>826</a:t>
            </a:r>
          </a:p>
          <a:p>
            <a:pPr algn="ctr"/>
            <a:r>
              <a:rPr lang="es-MX" sz="1400" dirty="0" smtClean="0"/>
              <a:t>Presupuesto de Egresos Ejercido</a:t>
            </a:r>
            <a:endParaRPr lang="es-MX" sz="1400" dirty="0"/>
          </a:p>
        </p:txBody>
      </p:sp>
      <p:sp>
        <p:nvSpPr>
          <p:cNvPr id="70" name="69 CuadroTexto"/>
          <p:cNvSpPr txBox="1"/>
          <p:nvPr/>
        </p:nvSpPr>
        <p:spPr>
          <a:xfrm>
            <a:off x="2843808" y="3933056"/>
            <a:ext cx="432048" cy="307777"/>
          </a:xfrm>
          <a:prstGeom prst="rect">
            <a:avLst/>
          </a:prstGeom>
          <a:noFill/>
        </p:spPr>
        <p:txBody>
          <a:bodyPr wrap="square" rtlCol="0">
            <a:spAutoFit/>
          </a:bodyPr>
          <a:lstStyle/>
          <a:p>
            <a:r>
              <a:rPr lang="es-MX" sz="1400" dirty="0" smtClean="0"/>
              <a:t>(6)</a:t>
            </a:r>
            <a:endParaRPr lang="es-MX" sz="1400" dirty="0"/>
          </a:p>
        </p:txBody>
      </p:sp>
      <p:sp>
        <p:nvSpPr>
          <p:cNvPr id="71" name="70 CuadroTexto"/>
          <p:cNvSpPr txBox="1"/>
          <p:nvPr/>
        </p:nvSpPr>
        <p:spPr>
          <a:xfrm>
            <a:off x="1691680" y="3933056"/>
            <a:ext cx="432048" cy="307777"/>
          </a:xfrm>
          <a:prstGeom prst="rect">
            <a:avLst/>
          </a:prstGeom>
          <a:noFill/>
        </p:spPr>
        <p:txBody>
          <a:bodyPr wrap="square" rtlCol="0">
            <a:spAutoFit/>
          </a:bodyPr>
          <a:lstStyle/>
          <a:p>
            <a:r>
              <a:rPr lang="es-MX" sz="1400" dirty="0" smtClean="0"/>
              <a:t>(6)</a:t>
            </a:r>
            <a:endParaRPr lang="es-MX" sz="1400" dirty="0"/>
          </a:p>
        </p:txBody>
      </p:sp>
      <p:sp>
        <p:nvSpPr>
          <p:cNvPr id="72" name="71 CuadroTexto"/>
          <p:cNvSpPr txBox="1"/>
          <p:nvPr/>
        </p:nvSpPr>
        <p:spPr>
          <a:xfrm>
            <a:off x="4572000" y="3122384"/>
            <a:ext cx="1872208" cy="738664"/>
          </a:xfrm>
          <a:prstGeom prst="rect">
            <a:avLst/>
          </a:prstGeom>
          <a:noFill/>
        </p:spPr>
        <p:txBody>
          <a:bodyPr wrap="square" rtlCol="0">
            <a:spAutoFit/>
          </a:bodyPr>
          <a:lstStyle/>
          <a:p>
            <a:pPr algn="ctr"/>
            <a:r>
              <a:rPr lang="es-MX" sz="1400" dirty="0" smtClean="0"/>
              <a:t>827</a:t>
            </a:r>
          </a:p>
          <a:p>
            <a:pPr algn="ctr"/>
            <a:r>
              <a:rPr lang="es-MX" sz="1400" dirty="0" smtClean="0"/>
              <a:t>Presupuesto de Egresos Pagado</a:t>
            </a:r>
            <a:endParaRPr lang="es-MX" sz="1400" dirty="0"/>
          </a:p>
        </p:txBody>
      </p:sp>
      <p:sp>
        <p:nvSpPr>
          <p:cNvPr id="73" name="72 CuadroTexto"/>
          <p:cNvSpPr txBox="1"/>
          <p:nvPr/>
        </p:nvSpPr>
        <p:spPr>
          <a:xfrm>
            <a:off x="5076056" y="3933056"/>
            <a:ext cx="432048" cy="307777"/>
          </a:xfrm>
          <a:prstGeom prst="rect">
            <a:avLst/>
          </a:prstGeom>
          <a:noFill/>
        </p:spPr>
        <p:txBody>
          <a:bodyPr wrap="square" rtlCol="0">
            <a:spAutoFit/>
          </a:bodyPr>
          <a:lstStyle/>
          <a:p>
            <a:r>
              <a:rPr lang="es-MX" sz="1400" dirty="0" smtClean="0"/>
              <a:t>(7)</a:t>
            </a:r>
            <a:endParaRPr lang="es-MX" sz="1400" dirty="0"/>
          </a:p>
        </p:txBody>
      </p:sp>
      <p:sp>
        <p:nvSpPr>
          <p:cNvPr id="74" name="73 CuadroTexto"/>
          <p:cNvSpPr txBox="1"/>
          <p:nvPr/>
        </p:nvSpPr>
        <p:spPr>
          <a:xfrm>
            <a:off x="3563888" y="3933056"/>
            <a:ext cx="432048" cy="307777"/>
          </a:xfrm>
          <a:prstGeom prst="rect">
            <a:avLst/>
          </a:prstGeom>
          <a:noFill/>
        </p:spPr>
        <p:txBody>
          <a:bodyPr wrap="square" rtlCol="0">
            <a:spAutoFit/>
          </a:bodyPr>
          <a:lstStyle/>
          <a:p>
            <a:r>
              <a:rPr lang="es-MX" sz="1400" dirty="0" smtClean="0"/>
              <a:t>(7)</a:t>
            </a:r>
            <a:endParaRPr lang="es-MX" sz="1400" dirty="0"/>
          </a:p>
        </p:txBody>
      </p:sp>
      <p:sp>
        <p:nvSpPr>
          <p:cNvPr id="75" name="74 CuadroTexto"/>
          <p:cNvSpPr txBox="1"/>
          <p:nvPr/>
        </p:nvSpPr>
        <p:spPr>
          <a:xfrm>
            <a:off x="6516216" y="3122384"/>
            <a:ext cx="1944216" cy="738664"/>
          </a:xfrm>
          <a:prstGeom prst="rect">
            <a:avLst/>
          </a:prstGeom>
          <a:noFill/>
        </p:spPr>
        <p:txBody>
          <a:bodyPr wrap="square" rtlCol="0">
            <a:spAutoFit/>
          </a:bodyPr>
          <a:lstStyle/>
          <a:p>
            <a:pPr algn="ctr"/>
            <a:r>
              <a:rPr lang="es-MX" sz="1400" dirty="0" smtClean="0"/>
              <a:t>5126</a:t>
            </a:r>
          </a:p>
          <a:p>
            <a:pPr algn="ctr"/>
            <a:r>
              <a:rPr lang="es-MX" sz="1400" dirty="0" smtClean="0"/>
              <a:t>Combustibles, Lubricantes y Aditivos</a:t>
            </a:r>
            <a:endParaRPr lang="es-MX" sz="1400" dirty="0"/>
          </a:p>
        </p:txBody>
      </p:sp>
      <p:sp>
        <p:nvSpPr>
          <p:cNvPr id="76" name="75 CuadroTexto"/>
          <p:cNvSpPr txBox="1"/>
          <p:nvPr/>
        </p:nvSpPr>
        <p:spPr>
          <a:xfrm>
            <a:off x="611560" y="4869160"/>
            <a:ext cx="1800200" cy="738664"/>
          </a:xfrm>
          <a:prstGeom prst="rect">
            <a:avLst/>
          </a:prstGeom>
          <a:noFill/>
        </p:spPr>
        <p:txBody>
          <a:bodyPr wrap="square" rtlCol="0">
            <a:spAutoFit/>
          </a:bodyPr>
          <a:lstStyle/>
          <a:p>
            <a:pPr algn="ctr"/>
            <a:r>
              <a:rPr lang="es-MX" sz="1400" dirty="0" smtClean="0"/>
              <a:t>2112</a:t>
            </a:r>
          </a:p>
          <a:p>
            <a:pPr algn="ctr"/>
            <a:r>
              <a:rPr lang="es-MX" sz="1400" dirty="0" smtClean="0"/>
              <a:t>Proveedores por Pagar  a Corto Plazo</a:t>
            </a:r>
            <a:endParaRPr lang="es-MX" sz="1400" dirty="0"/>
          </a:p>
        </p:txBody>
      </p:sp>
      <p:sp>
        <p:nvSpPr>
          <p:cNvPr id="77" name="76 CuadroTexto"/>
          <p:cNvSpPr txBox="1"/>
          <p:nvPr/>
        </p:nvSpPr>
        <p:spPr>
          <a:xfrm>
            <a:off x="1619672" y="5857527"/>
            <a:ext cx="567680" cy="307777"/>
          </a:xfrm>
          <a:prstGeom prst="rect">
            <a:avLst/>
          </a:prstGeom>
          <a:noFill/>
        </p:spPr>
        <p:txBody>
          <a:bodyPr wrap="square" rtlCol="0">
            <a:spAutoFit/>
          </a:bodyPr>
          <a:lstStyle/>
          <a:p>
            <a:r>
              <a:rPr lang="es-MX" sz="1400" dirty="0" smtClean="0"/>
              <a:t>(5 a)</a:t>
            </a:r>
            <a:endParaRPr lang="es-MX" sz="1400" dirty="0"/>
          </a:p>
        </p:txBody>
      </p:sp>
      <p:sp>
        <p:nvSpPr>
          <p:cNvPr id="79" name="78 CuadroTexto"/>
          <p:cNvSpPr txBox="1"/>
          <p:nvPr/>
        </p:nvSpPr>
        <p:spPr>
          <a:xfrm>
            <a:off x="4644008" y="4782051"/>
            <a:ext cx="4464496" cy="2031325"/>
          </a:xfrm>
          <a:prstGeom prst="rect">
            <a:avLst/>
          </a:prstGeom>
          <a:noFill/>
        </p:spPr>
        <p:txBody>
          <a:bodyPr wrap="square" rtlCol="0">
            <a:spAutoFit/>
          </a:bodyPr>
          <a:lstStyle/>
          <a:p>
            <a:pPr marL="342900" indent="-342900">
              <a:buAutoNum type="arabicParenBoth"/>
            </a:pPr>
            <a:r>
              <a:rPr lang="es-MX" sz="1400" dirty="0" smtClean="0"/>
              <a:t>Presupuesto de Egresos Aprobado </a:t>
            </a:r>
          </a:p>
          <a:p>
            <a:pPr marL="342900" indent="-342900">
              <a:buAutoNum type="arabicParenBoth"/>
            </a:pPr>
            <a:r>
              <a:rPr lang="es-MX" sz="1400" dirty="0" smtClean="0"/>
              <a:t>Modificación positiva al Presupuesto de Egresos</a:t>
            </a:r>
          </a:p>
          <a:p>
            <a:pPr marL="342900" indent="-342900">
              <a:buAutoNum type="arabicParenBoth"/>
            </a:pPr>
            <a:r>
              <a:rPr lang="es-MX" sz="1400" dirty="0" smtClean="0"/>
              <a:t>Modificación Negativa al Presupuesto de Egresos</a:t>
            </a:r>
          </a:p>
          <a:p>
            <a:pPr marL="342900" indent="-342900">
              <a:buAutoNum type="arabicParenBoth"/>
            </a:pPr>
            <a:r>
              <a:rPr lang="es-MX" sz="1400" dirty="0" smtClean="0"/>
              <a:t>Se finca pedido de lubricantes</a:t>
            </a:r>
          </a:p>
          <a:p>
            <a:pPr marL="342900" indent="-342900">
              <a:buAutoNum type="arabicParenBoth"/>
            </a:pPr>
            <a:r>
              <a:rPr lang="es-MX" sz="1400" dirty="0" smtClean="0"/>
              <a:t>Se reciben de conformidad los lubricantes</a:t>
            </a:r>
          </a:p>
          <a:p>
            <a:pPr marL="342900" indent="-342900"/>
            <a:r>
              <a:rPr lang="es-MX" sz="1400" dirty="0" smtClean="0"/>
              <a:t>(5 a) Registro automático del devengo patrimonial</a:t>
            </a:r>
          </a:p>
          <a:p>
            <a:pPr marL="342900" indent="-342900"/>
            <a:r>
              <a:rPr lang="es-MX" sz="1400" dirty="0" smtClean="0"/>
              <a:t>(6)    Se ordena el pago al proveedor</a:t>
            </a:r>
          </a:p>
          <a:p>
            <a:pPr marL="342900" indent="-342900">
              <a:buAutoNum type="arabicParenBoth" startAt="7"/>
            </a:pPr>
            <a:r>
              <a:rPr lang="es-MX" sz="1400" dirty="0" smtClean="0"/>
              <a:t>Se extiende el cheque de pago al proveedor</a:t>
            </a:r>
          </a:p>
          <a:p>
            <a:pPr marL="342900" indent="-342900"/>
            <a:r>
              <a:rPr lang="es-MX" sz="1400" dirty="0" smtClean="0"/>
              <a:t>(7 a)  Registro automático del pago patrimonial</a:t>
            </a:r>
            <a:endParaRPr lang="es-MX" sz="1400" dirty="0"/>
          </a:p>
        </p:txBody>
      </p:sp>
      <p:sp>
        <p:nvSpPr>
          <p:cNvPr id="83" name="82 CuadroTexto"/>
          <p:cNvSpPr txBox="1"/>
          <p:nvPr/>
        </p:nvSpPr>
        <p:spPr>
          <a:xfrm>
            <a:off x="2843808" y="5066600"/>
            <a:ext cx="1800200" cy="523220"/>
          </a:xfrm>
          <a:prstGeom prst="rect">
            <a:avLst/>
          </a:prstGeom>
          <a:noFill/>
        </p:spPr>
        <p:txBody>
          <a:bodyPr wrap="square" rtlCol="0">
            <a:spAutoFit/>
          </a:bodyPr>
          <a:lstStyle/>
          <a:p>
            <a:pPr algn="ctr"/>
            <a:r>
              <a:rPr lang="es-MX" sz="1400" dirty="0" smtClean="0"/>
              <a:t>1112</a:t>
            </a:r>
          </a:p>
          <a:p>
            <a:pPr algn="ctr"/>
            <a:r>
              <a:rPr lang="es-MX" sz="1400" dirty="0" smtClean="0"/>
              <a:t>Bancos / Tesorería</a:t>
            </a:r>
            <a:endParaRPr lang="es-MX" sz="1400" dirty="0"/>
          </a:p>
        </p:txBody>
      </p:sp>
      <p:sp>
        <p:nvSpPr>
          <p:cNvPr id="84" name="83 CuadroTexto"/>
          <p:cNvSpPr txBox="1"/>
          <p:nvPr/>
        </p:nvSpPr>
        <p:spPr>
          <a:xfrm>
            <a:off x="3707904" y="5877272"/>
            <a:ext cx="648072" cy="307777"/>
          </a:xfrm>
          <a:prstGeom prst="rect">
            <a:avLst/>
          </a:prstGeom>
          <a:noFill/>
        </p:spPr>
        <p:txBody>
          <a:bodyPr wrap="square" rtlCol="0">
            <a:spAutoFit/>
          </a:bodyPr>
          <a:lstStyle/>
          <a:p>
            <a:r>
              <a:rPr lang="es-MX" sz="1400" dirty="0" smtClean="0"/>
              <a:t>(7 a)</a:t>
            </a:r>
            <a:endParaRPr lang="es-MX" sz="1400" dirty="0"/>
          </a:p>
        </p:txBody>
      </p:sp>
      <p:sp>
        <p:nvSpPr>
          <p:cNvPr id="85" name="84 CuadroTexto"/>
          <p:cNvSpPr txBox="1"/>
          <p:nvPr/>
        </p:nvSpPr>
        <p:spPr>
          <a:xfrm>
            <a:off x="971600" y="5857527"/>
            <a:ext cx="648072" cy="307777"/>
          </a:xfrm>
          <a:prstGeom prst="rect">
            <a:avLst/>
          </a:prstGeom>
          <a:noFill/>
        </p:spPr>
        <p:txBody>
          <a:bodyPr wrap="square" rtlCol="0">
            <a:spAutoFit/>
          </a:bodyPr>
          <a:lstStyle/>
          <a:p>
            <a:r>
              <a:rPr lang="es-MX" sz="1400" dirty="0" smtClean="0"/>
              <a:t>(7 a)</a:t>
            </a:r>
            <a:endParaRPr lang="es-MX" sz="1400" dirty="0"/>
          </a:p>
        </p:txBody>
      </p:sp>
      <p:sp>
        <p:nvSpPr>
          <p:cNvPr id="86" name="85 CuadroTexto"/>
          <p:cNvSpPr txBox="1"/>
          <p:nvPr/>
        </p:nvSpPr>
        <p:spPr>
          <a:xfrm>
            <a:off x="6956648" y="3861048"/>
            <a:ext cx="567680" cy="307777"/>
          </a:xfrm>
          <a:prstGeom prst="rect">
            <a:avLst/>
          </a:prstGeom>
          <a:noFill/>
        </p:spPr>
        <p:txBody>
          <a:bodyPr wrap="square" rtlCol="0">
            <a:spAutoFit/>
          </a:bodyPr>
          <a:lstStyle/>
          <a:p>
            <a:r>
              <a:rPr lang="es-MX" sz="1400" dirty="0" smtClean="0"/>
              <a:t>(5 a)</a:t>
            </a:r>
            <a:endParaRPr lang="es-MX" sz="1400" dirty="0"/>
          </a:p>
        </p:txBody>
      </p:sp>
      <p:grpSp>
        <p:nvGrpSpPr>
          <p:cNvPr id="11" name="79 Grupo"/>
          <p:cNvGrpSpPr/>
          <p:nvPr/>
        </p:nvGrpSpPr>
        <p:grpSpPr>
          <a:xfrm>
            <a:off x="2915816" y="5733256"/>
            <a:ext cx="1584176" cy="864096"/>
            <a:chOff x="3563888" y="1700808"/>
            <a:chExt cx="1584176" cy="864096"/>
          </a:xfrm>
        </p:grpSpPr>
        <p:cxnSp>
          <p:nvCxnSpPr>
            <p:cNvPr id="88" name="87 Conector recto"/>
            <p:cNvCxnSpPr/>
            <p:nvPr/>
          </p:nvCxnSpPr>
          <p:spPr>
            <a:xfrm>
              <a:off x="3563888" y="1700808"/>
              <a:ext cx="15841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88 Conector recto"/>
            <p:cNvCxnSpPr/>
            <p:nvPr/>
          </p:nvCxnSpPr>
          <p:spPr>
            <a:xfrm>
              <a:off x="4338613" y="1700808"/>
              <a:ext cx="17363" cy="864096"/>
            </a:xfrm>
            <a:prstGeom prst="line">
              <a:avLst/>
            </a:prstGeom>
          </p:spPr>
          <p:style>
            <a:lnRef idx="1">
              <a:schemeClr val="accent1"/>
            </a:lnRef>
            <a:fillRef idx="0">
              <a:schemeClr val="accent1"/>
            </a:fillRef>
            <a:effectRef idx="0">
              <a:schemeClr val="accent1"/>
            </a:effectRef>
            <a:fontRef idx="minor">
              <a:schemeClr val="tx1"/>
            </a:fontRef>
          </p:style>
        </p:cxnSp>
      </p:grpSp>
      <p:sp>
        <p:nvSpPr>
          <p:cNvPr id="82" name="81 Elipse"/>
          <p:cNvSpPr/>
          <p:nvPr/>
        </p:nvSpPr>
        <p:spPr>
          <a:xfrm>
            <a:off x="827584" y="3861048"/>
            <a:ext cx="648072" cy="648072"/>
          </a:xfrm>
          <a:prstGeom prst="ellipse">
            <a:avLst/>
          </a:prstGeom>
          <a:noFill/>
          <a:ln w="44450" cmpd="sng">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90" name="89 Elipse"/>
          <p:cNvSpPr/>
          <p:nvPr/>
        </p:nvSpPr>
        <p:spPr>
          <a:xfrm>
            <a:off x="6876256" y="3789040"/>
            <a:ext cx="648072" cy="648072"/>
          </a:xfrm>
          <a:prstGeom prst="ellipse">
            <a:avLst/>
          </a:prstGeom>
          <a:noFill/>
          <a:ln w="44450" cmpd="sng">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91" name="90 Elipse"/>
          <p:cNvSpPr/>
          <p:nvPr/>
        </p:nvSpPr>
        <p:spPr>
          <a:xfrm>
            <a:off x="1547664" y="5805264"/>
            <a:ext cx="648072" cy="648072"/>
          </a:xfrm>
          <a:prstGeom prst="ellipse">
            <a:avLst/>
          </a:prstGeom>
          <a:noFill/>
          <a:ln w="44450" cmpd="sng">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92" name="91 Elipse"/>
          <p:cNvSpPr/>
          <p:nvPr/>
        </p:nvSpPr>
        <p:spPr>
          <a:xfrm>
            <a:off x="3635896" y="5733256"/>
            <a:ext cx="648072" cy="648072"/>
          </a:xfrm>
          <a:prstGeom prst="ellipse">
            <a:avLst/>
          </a:prstGeom>
          <a:noFill/>
          <a:ln w="44450" cmpd="sng">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93" name="92 Elipse"/>
          <p:cNvSpPr/>
          <p:nvPr/>
        </p:nvSpPr>
        <p:spPr>
          <a:xfrm>
            <a:off x="4932040" y="3861048"/>
            <a:ext cx="648072" cy="648072"/>
          </a:xfrm>
          <a:prstGeom prst="ellipse">
            <a:avLst/>
          </a:prstGeom>
          <a:noFill/>
          <a:ln w="44450" cmpd="sng">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94" name="93 Elipse"/>
          <p:cNvSpPr/>
          <p:nvPr/>
        </p:nvSpPr>
        <p:spPr>
          <a:xfrm>
            <a:off x="899592" y="5805264"/>
            <a:ext cx="648072" cy="648072"/>
          </a:xfrm>
          <a:prstGeom prst="ellipse">
            <a:avLst/>
          </a:prstGeom>
          <a:noFill/>
          <a:ln w="44450" cmpd="sng">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grpSp>
        <p:nvGrpSpPr>
          <p:cNvPr id="81" name="80 Grupo"/>
          <p:cNvGrpSpPr/>
          <p:nvPr/>
        </p:nvGrpSpPr>
        <p:grpSpPr>
          <a:xfrm>
            <a:off x="2123728" y="-27384"/>
            <a:ext cx="6984776" cy="864096"/>
            <a:chOff x="2123728" y="-27384"/>
            <a:chExt cx="6984776" cy="864096"/>
          </a:xfrm>
        </p:grpSpPr>
        <p:sp>
          <p:nvSpPr>
            <p:cNvPr id="78" name="77 Rectángulo redondeado"/>
            <p:cNvSpPr/>
            <p:nvPr/>
          </p:nvSpPr>
          <p:spPr>
            <a:xfrm>
              <a:off x="2339752" y="-24"/>
              <a:ext cx="6732272" cy="836736"/>
            </a:xfrm>
            <a:prstGeom prst="roundRect">
              <a:avLst/>
            </a:prstGeom>
            <a:ln>
              <a:noFill/>
            </a:ln>
            <a:effectLst>
              <a:reflection blurRad="6350" stA="52000" endA="300" endPos="35000" dir="5400000" sy="-100000" algn="bl" rotWithShape="0"/>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sz="2200" dirty="0"/>
            </a:p>
          </p:txBody>
        </p:sp>
        <p:sp>
          <p:nvSpPr>
            <p:cNvPr id="53" name="52 CuadroTexto"/>
            <p:cNvSpPr txBox="1"/>
            <p:nvPr/>
          </p:nvSpPr>
          <p:spPr>
            <a:xfrm>
              <a:off x="2123728" y="-27384"/>
              <a:ext cx="6984776" cy="830997"/>
            </a:xfrm>
            <a:prstGeom prst="rect">
              <a:avLst/>
            </a:prstGeom>
            <a:noFill/>
          </p:spPr>
          <p:txBody>
            <a:bodyPr wrap="square" rtlCol="0">
              <a:spAutoFit/>
            </a:bodyPr>
            <a:lstStyle/>
            <a:p>
              <a:pPr algn="ctr"/>
              <a:r>
                <a:rPr lang="es-MX" sz="2400" b="1" u="sng" dirty="0" smtClean="0">
                  <a:solidFill>
                    <a:schemeClr val="bg1"/>
                  </a:solidFill>
                </a:rPr>
                <a:t>Ejercicio 1</a:t>
              </a:r>
            </a:p>
            <a:p>
              <a:pPr algn="ctr"/>
              <a:r>
                <a:rPr lang="es-MX" sz="2400" b="1" dirty="0" smtClean="0">
                  <a:solidFill>
                    <a:schemeClr val="bg1"/>
                  </a:solidFill>
                </a:rPr>
                <a:t>Momentos Contables de los Egresos</a:t>
              </a:r>
              <a:endParaRPr lang="es-MX" sz="2400" b="1" dirty="0">
                <a:solidFill>
                  <a:schemeClr val="bg1"/>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81"/>
                                        </p:tgtEl>
                                        <p:attrNameLst>
                                          <p:attrName>style.visibility</p:attrName>
                                        </p:attrNameLst>
                                      </p:cBhvr>
                                      <p:to>
                                        <p:strVal val="visible"/>
                                      </p:to>
                                    </p:set>
                                    <p:animEffect transition="in" filter="box(in)">
                                      <p:cBhvr>
                                        <p:cTn id="7" dur="500"/>
                                        <p:tgtEl>
                                          <p:spTgt spid="81"/>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ox(in)">
                                      <p:cBhvr>
                                        <p:cTn id="12" dur="500"/>
                                        <p:tgtEl>
                                          <p:spTgt spid="2"/>
                                        </p:tgtEl>
                                      </p:cBhvr>
                                    </p:animEffect>
                                  </p:childTnLst>
                                </p:cTn>
                              </p:par>
                              <p:par>
                                <p:cTn id="13" presetID="4" presetClass="entr" presetSubtype="16" fill="hold" nodeType="with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box(in)">
                                      <p:cBhvr>
                                        <p:cTn id="15" dur="500"/>
                                        <p:tgtEl>
                                          <p:spTgt spid="3"/>
                                        </p:tgtEl>
                                      </p:cBhvr>
                                    </p:animEffect>
                                  </p:childTnLst>
                                </p:cTn>
                              </p:par>
                              <p:par>
                                <p:cTn id="16" presetID="4" presetClass="entr" presetSubtype="16" fill="hold" nodeType="with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box(in)">
                                      <p:cBhvr>
                                        <p:cTn id="18" dur="500"/>
                                        <p:tgtEl>
                                          <p:spTgt spid="4"/>
                                        </p:tgtEl>
                                      </p:cBhvr>
                                    </p:animEffect>
                                  </p:childTnLst>
                                </p:cTn>
                              </p:par>
                              <p:par>
                                <p:cTn id="19" presetID="4" presetClass="entr" presetSubtype="16" fill="hold" nodeType="with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box(in)">
                                      <p:cBhvr>
                                        <p:cTn id="21" dur="500"/>
                                        <p:tgtEl>
                                          <p:spTgt spid="5"/>
                                        </p:tgtEl>
                                      </p:cBhvr>
                                    </p:animEffect>
                                  </p:childTnLst>
                                </p:cTn>
                              </p:par>
                              <p:par>
                                <p:cTn id="22" presetID="4" presetClass="entr" presetSubtype="16" fill="hold" nodeType="with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box(in)">
                                      <p:cBhvr>
                                        <p:cTn id="24" dur="500"/>
                                        <p:tgtEl>
                                          <p:spTgt spid="6"/>
                                        </p:tgtEl>
                                      </p:cBhvr>
                                    </p:animEffect>
                                  </p:childTnLst>
                                </p:cTn>
                              </p:par>
                              <p:par>
                                <p:cTn id="25" presetID="4" presetClass="entr" presetSubtype="16" fill="hold" nodeType="with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ox(in)">
                                      <p:cBhvr>
                                        <p:cTn id="27" dur="500"/>
                                        <p:tgtEl>
                                          <p:spTgt spid="7"/>
                                        </p:tgtEl>
                                      </p:cBhvr>
                                    </p:animEffect>
                                  </p:childTnLst>
                                </p:cTn>
                              </p:par>
                              <p:par>
                                <p:cTn id="28" presetID="4" presetClass="entr" presetSubtype="16" fill="hold" nodeType="with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box(in)">
                                      <p:cBhvr>
                                        <p:cTn id="30" dur="500"/>
                                        <p:tgtEl>
                                          <p:spTgt spid="8"/>
                                        </p:tgtEl>
                                      </p:cBhvr>
                                    </p:animEffect>
                                  </p:childTnLst>
                                </p:cTn>
                              </p:par>
                              <p:par>
                                <p:cTn id="31" presetID="4" presetClass="entr" presetSubtype="16" fill="hold" nodeType="with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box(in)">
                                      <p:cBhvr>
                                        <p:cTn id="33" dur="500"/>
                                        <p:tgtEl>
                                          <p:spTgt spid="9"/>
                                        </p:tgtEl>
                                      </p:cBhvr>
                                    </p:animEffect>
                                  </p:childTnLst>
                                </p:cTn>
                              </p:par>
                              <p:par>
                                <p:cTn id="34" presetID="4" presetClass="entr" presetSubtype="16" fill="hold" nodeType="withEffect">
                                  <p:stCondLst>
                                    <p:cond delay="0"/>
                                  </p:stCondLst>
                                  <p:childTnLst>
                                    <p:set>
                                      <p:cBhvr>
                                        <p:cTn id="35" dur="1" fill="hold">
                                          <p:stCondLst>
                                            <p:cond delay="0"/>
                                          </p:stCondLst>
                                        </p:cTn>
                                        <p:tgtEl>
                                          <p:spTgt spid="10"/>
                                        </p:tgtEl>
                                        <p:attrNameLst>
                                          <p:attrName>style.visibility</p:attrName>
                                        </p:attrNameLst>
                                      </p:cBhvr>
                                      <p:to>
                                        <p:strVal val="visible"/>
                                      </p:to>
                                    </p:set>
                                    <p:animEffect transition="in" filter="box(in)">
                                      <p:cBhvr>
                                        <p:cTn id="36" dur="500"/>
                                        <p:tgtEl>
                                          <p:spTgt spid="10"/>
                                        </p:tgtEl>
                                      </p:cBhvr>
                                    </p:animEffect>
                                  </p:childTnLst>
                                </p:cTn>
                              </p:par>
                              <p:par>
                                <p:cTn id="37" presetID="4" presetClass="entr" presetSubtype="16" fill="hold" nodeType="with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box(in)">
                                      <p:cBhvr>
                                        <p:cTn id="39" dur="500"/>
                                        <p:tgtEl>
                                          <p:spTgt spid="11"/>
                                        </p:tgtEl>
                                      </p:cBhvr>
                                    </p:animEffect>
                                  </p:childTnLst>
                                </p:cTn>
                              </p:par>
                            </p:childTnLst>
                          </p:cTn>
                        </p:par>
                      </p:childTnLst>
                    </p:cTn>
                  </p:par>
                  <p:par>
                    <p:cTn id="40" fill="hold">
                      <p:stCondLst>
                        <p:cond delay="indefinite"/>
                      </p:stCondLst>
                      <p:childTnLst>
                        <p:par>
                          <p:cTn id="41" fill="hold">
                            <p:stCondLst>
                              <p:cond delay="0"/>
                            </p:stCondLst>
                            <p:childTnLst>
                              <p:par>
                                <p:cTn id="42" presetID="4" presetClass="entr" presetSubtype="16" fill="hold" grpId="0" nodeType="clickEffect">
                                  <p:stCondLst>
                                    <p:cond delay="0"/>
                                  </p:stCondLst>
                                  <p:childTnLst>
                                    <p:set>
                                      <p:cBhvr>
                                        <p:cTn id="43" dur="1" fill="hold">
                                          <p:stCondLst>
                                            <p:cond delay="0"/>
                                          </p:stCondLst>
                                        </p:cTn>
                                        <p:tgtEl>
                                          <p:spTgt spid="54"/>
                                        </p:tgtEl>
                                        <p:attrNameLst>
                                          <p:attrName>style.visibility</p:attrName>
                                        </p:attrNameLst>
                                      </p:cBhvr>
                                      <p:to>
                                        <p:strVal val="visible"/>
                                      </p:to>
                                    </p:set>
                                    <p:animEffect transition="in" filter="box(in)">
                                      <p:cBhvr>
                                        <p:cTn id="44" dur="500"/>
                                        <p:tgtEl>
                                          <p:spTgt spid="54"/>
                                        </p:tgtEl>
                                      </p:cBhvr>
                                    </p:animEffect>
                                  </p:childTnLst>
                                </p:cTn>
                              </p:par>
                            </p:childTnLst>
                          </p:cTn>
                        </p:par>
                      </p:childTnLst>
                    </p:cTn>
                  </p:par>
                  <p:par>
                    <p:cTn id="45" fill="hold">
                      <p:stCondLst>
                        <p:cond delay="indefinite"/>
                      </p:stCondLst>
                      <p:childTnLst>
                        <p:par>
                          <p:cTn id="46" fill="hold">
                            <p:stCondLst>
                              <p:cond delay="0"/>
                            </p:stCondLst>
                            <p:childTnLst>
                              <p:par>
                                <p:cTn id="47" presetID="4" presetClass="entr" presetSubtype="16" fill="hold" grpId="0" nodeType="clickEffect">
                                  <p:stCondLst>
                                    <p:cond delay="0"/>
                                  </p:stCondLst>
                                  <p:childTnLst>
                                    <p:set>
                                      <p:cBhvr>
                                        <p:cTn id="48" dur="1" fill="hold">
                                          <p:stCondLst>
                                            <p:cond delay="0"/>
                                          </p:stCondLst>
                                        </p:cTn>
                                        <p:tgtEl>
                                          <p:spTgt spid="55"/>
                                        </p:tgtEl>
                                        <p:attrNameLst>
                                          <p:attrName>style.visibility</p:attrName>
                                        </p:attrNameLst>
                                      </p:cBhvr>
                                      <p:to>
                                        <p:strVal val="visible"/>
                                      </p:to>
                                    </p:set>
                                    <p:animEffect transition="in" filter="box(in)">
                                      <p:cBhvr>
                                        <p:cTn id="49" dur="500"/>
                                        <p:tgtEl>
                                          <p:spTgt spid="55"/>
                                        </p:tgtEl>
                                      </p:cBhvr>
                                    </p:animEffect>
                                  </p:childTnLst>
                                </p:cTn>
                              </p:par>
                            </p:childTnLst>
                          </p:cTn>
                        </p:par>
                      </p:childTnLst>
                    </p:cTn>
                  </p:par>
                  <p:par>
                    <p:cTn id="50" fill="hold">
                      <p:stCondLst>
                        <p:cond delay="indefinite"/>
                      </p:stCondLst>
                      <p:childTnLst>
                        <p:par>
                          <p:cTn id="51" fill="hold">
                            <p:stCondLst>
                              <p:cond delay="0"/>
                            </p:stCondLst>
                            <p:childTnLst>
                              <p:par>
                                <p:cTn id="52" presetID="4" presetClass="entr" presetSubtype="16" fill="hold" grpId="0" nodeType="clickEffect">
                                  <p:stCondLst>
                                    <p:cond delay="0"/>
                                  </p:stCondLst>
                                  <p:childTnLst>
                                    <p:set>
                                      <p:cBhvr>
                                        <p:cTn id="53" dur="1" fill="hold">
                                          <p:stCondLst>
                                            <p:cond delay="0"/>
                                          </p:stCondLst>
                                        </p:cTn>
                                        <p:tgtEl>
                                          <p:spTgt spid="56"/>
                                        </p:tgtEl>
                                        <p:attrNameLst>
                                          <p:attrName>style.visibility</p:attrName>
                                        </p:attrNameLst>
                                      </p:cBhvr>
                                      <p:to>
                                        <p:strVal val="visible"/>
                                      </p:to>
                                    </p:set>
                                    <p:animEffect transition="in" filter="box(in)">
                                      <p:cBhvr>
                                        <p:cTn id="54" dur="500"/>
                                        <p:tgtEl>
                                          <p:spTgt spid="56"/>
                                        </p:tgtEl>
                                      </p:cBhvr>
                                    </p:animEffect>
                                  </p:childTnLst>
                                </p:cTn>
                              </p:par>
                              <p:par>
                                <p:cTn id="55" presetID="4" presetClass="entr" presetSubtype="16" fill="hold" grpId="0" nodeType="withEffect">
                                  <p:stCondLst>
                                    <p:cond delay="0"/>
                                  </p:stCondLst>
                                  <p:childTnLst>
                                    <p:set>
                                      <p:cBhvr>
                                        <p:cTn id="56" dur="1" fill="hold">
                                          <p:stCondLst>
                                            <p:cond delay="0"/>
                                          </p:stCondLst>
                                        </p:cTn>
                                        <p:tgtEl>
                                          <p:spTgt spid="57"/>
                                        </p:tgtEl>
                                        <p:attrNameLst>
                                          <p:attrName>style.visibility</p:attrName>
                                        </p:attrNameLst>
                                      </p:cBhvr>
                                      <p:to>
                                        <p:strVal val="visible"/>
                                      </p:to>
                                    </p:set>
                                    <p:animEffect transition="in" filter="box(in)">
                                      <p:cBhvr>
                                        <p:cTn id="57" dur="500"/>
                                        <p:tgtEl>
                                          <p:spTgt spid="57"/>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grpId="0" nodeType="clickEffect">
                                  <p:stCondLst>
                                    <p:cond delay="0"/>
                                  </p:stCondLst>
                                  <p:childTnLst>
                                    <p:set>
                                      <p:cBhvr>
                                        <p:cTn id="61" dur="1" fill="hold">
                                          <p:stCondLst>
                                            <p:cond delay="0"/>
                                          </p:stCondLst>
                                        </p:cTn>
                                        <p:tgtEl>
                                          <p:spTgt spid="58"/>
                                        </p:tgtEl>
                                        <p:attrNameLst>
                                          <p:attrName>style.visibility</p:attrName>
                                        </p:attrNameLst>
                                      </p:cBhvr>
                                      <p:to>
                                        <p:strVal val="visible"/>
                                      </p:to>
                                    </p:set>
                                    <p:animEffect transition="in" filter="box(in)">
                                      <p:cBhvr>
                                        <p:cTn id="62" dur="500"/>
                                        <p:tgtEl>
                                          <p:spTgt spid="58"/>
                                        </p:tgtEl>
                                      </p:cBhvr>
                                    </p:animEffect>
                                  </p:childTnLst>
                                </p:cTn>
                              </p:par>
                            </p:childTnLst>
                          </p:cTn>
                        </p:par>
                      </p:childTnLst>
                    </p:cTn>
                  </p:par>
                  <p:par>
                    <p:cTn id="63" fill="hold">
                      <p:stCondLst>
                        <p:cond delay="indefinite"/>
                      </p:stCondLst>
                      <p:childTnLst>
                        <p:par>
                          <p:cTn id="64" fill="hold">
                            <p:stCondLst>
                              <p:cond delay="0"/>
                            </p:stCondLst>
                            <p:childTnLst>
                              <p:par>
                                <p:cTn id="65" presetID="4" presetClass="entr" presetSubtype="16" fill="hold" grpId="0" nodeType="clickEffect">
                                  <p:stCondLst>
                                    <p:cond delay="0"/>
                                  </p:stCondLst>
                                  <p:childTnLst>
                                    <p:set>
                                      <p:cBhvr>
                                        <p:cTn id="66" dur="1" fill="hold">
                                          <p:stCondLst>
                                            <p:cond delay="0"/>
                                          </p:stCondLst>
                                        </p:cTn>
                                        <p:tgtEl>
                                          <p:spTgt spid="60"/>
                                        </p:tgtEl>
                                        <p:attrNameLst>
                                          <p:attrName>style.visibility</p:attrName>
                                        </p:attrNameLst>
                                      </p:cBhvr>
                                      <p:to>
                                        <p:strVal val="visible"/>
                                      </p:to>
                                    </p:set>
                                    <p:animEffect transition="in" filter="box(in)">
                                      <p:cBhvr>
                                        <p:cTn id="67" dur="500"/>
                                        <p:tgtEl>
                                          <p:spTgt spid="60"/>
                                        </p:tgtEl>
                                      </p:cBhvr>
                                    </p:animEffect>
                                  </p:childTnLst>
                                </p:cTn>
                              </p:par>
                              <p:par>
                                <p:cTn id="68" presetID="4" presetClass="entr" presetSubtype="16" fill="hold" grpId="0" nodeType="withEffect">
                                  <p:stCondLst>
                                    <p:cond delay="0"/>
                                  </p:stCondLst>
                                  <p:childTnLst>
                                    <p:set>
                                      <p:cBhvr>
                                        <p:cTn id="69" dur="1" fill="hold">
                                          <p:stCondLst>
                                            <p:cond delay="0"/>
                                          </p:stCondLst>
                                        </p:cTn>
                                        <p:tgtEl>
                                          <p:spTgt spid="59"/>
                                        </p:tgtEl>
                                        <p:attrNameLst>
                                          <p:attrName>style.visibility</p:attrName>
                                        </p:attrNameLst>
                                      </p:cBhvr>
                                      <p:to>
                                        <p:strVal val="visible"/>
                                      </p:to>
                                    </p:set>
                                    <p:animEffect transition="in" filter="box(in)">
                                      <p:cBhvr>
                                        <p:cTn id="70" dur="500"/>
                                        <p:tgtEl>
                                          <p:spTgt spid="59"/>
                                        </p:tgtEl>
                                      </p:cBhvr>
                                    </p:animEffect>
                                  </p:childTnLst>
                                </p:cTn>
                              </p:par>
                            </p:childTnLst>
                          </p:cTn>
                        </p:par>
                      </p:childTnLst>
                    </p:cTn>
                  </p:par>
                  <p:par>
                    <p:cTn id="71" fill="hold">
                      <p:stCondLst>
                        <p:cond delay="indefinite"/>
                      </p:stCondLst>
                      <p:childTnLst>
                        <p:par>
                          <p:cTn id="72" fill="hold">
                            <p:stCondLst>
                              <p:cond delay="0"/>
                            </p:stCondLst>
                            <p:childTnLst>
                              <p:par>
                                <p:cTn id="73" presetID="4" presetClass="entr" presetSubtype="16" fill="hold" grpId="0" nodeType="clickEffect">
                                  <p:stCondLst>
                                    <p:cond delay="0"/>
                                  </p:stCondLst>
                                  <p:childTnLst>
                                    <p:set>
                                      <p:cBhvr>
                                        <p:cTn id="74" dur="1" fill="hold">
                                          <p:stCondLst>
                                            <p:cond delay="0"/>
                                          </p:stCondLst>
                                        </p:cTn>
                                        <p:tgtEl>
                                          <p:spTgt spid="62"/>
                                        </p:tgtEl>
                                        <p:attrNameLst>
                                          <p:attrName>style.visibility</p:attrName>
                                        </p:attrNameLst>
                                      </p:cBhvr>
                                      <p:to>
                                        <p:strVal val="visible"/>
                                      </p:to>
                                    </p:set>
                                    <p:animEffect transition="in" filter="box(in)">
                                      <p:cBhvr>
                                        <p:cTn id="75" dur="500"/>
                                        <p:tgtEl>
                                          <p:spTgt spid="62"/>
                                        </p:tgtEl>
                                      </p:cBhvr>
                                    </p:animEffect>
                                  </p:childTnLst>
                                </p:cTn>
                              </p:par>
                              <p:par>
                                <p:cTn id="76" presetID="4" presetClass="entr" presetSubtype="16" fill="hold" grpId="0" nodeType="withEffect">
                                  <p:stCondLst>
                                    <p:cond delay="0"/>
                                  </p:stCondLst>
                                  <p:childTnLst>
                                    <p:set>
                                      <p:cBhvr>
                                        <p:cTn id="77" dur="1" fill="hold">
                                          <p:stCondLst>
                                            <p:cond delay="0"/>
                                          </p:stCondLst>
                                        </p:cTn>
                                        <p:tgtEl>
                                          <p:spTgt spid="61"/>
                                        </p:tgtEl>
                                        <p:attrNameLst>
                                          <p:attrName>style.visibility</p:attrName>
                                        </p:attrNameLst>
                                      </p:cBhvr>
                                      <p:to>
                                        <p:strVal val="visible"/>
                                      </p:to>
                                    </p:set>
                                    <p:animEffect transition="in" filter="box(in)">
                                      <p:cBhvr>
                                        <p:cTn id="78" dur="500"/>
                                        <p:tgtEl>
                                          <p:spTgt spid="61"/>
                                        </p:tgtEl>
                                      </p:cBhvr>
                                    </p:animEffect>
                                  </p:childTnLst>
                                </p:cTn>
                              </p:par>
                            </p:childTnLst>
                          </p:cTn>
                        </p:par>
                      </p:childTnLst>
                    </p:cTn>
                  </p:par>
                  <p:par>
                    <p:cTn id="79" fill="hold">
                      <p:stCondLst>
                        <p:cond delay="indefinite"/>
                      </p:stCondLst>
                      <p:childTnLst>
                        <p:par>
                          <p:cTn id="80" fill="hold">
                            <p:stCondLst>
                              <p:cond delay="0"/>
                            </p:stCondLst>
                            <p:childTnLst>
                              <p:par>
                                <p:cTn id="81" presetID="4" presetClass="entr" presetSubtype="16" fill="hold" grpId="0" nodeType="clickEffect">
                                  <p:stCondLst>
                                    <p:cond delay="0"/>
                                  </p:stCondLst>
                                  <p:childTnLst>
                                    <p:set>
                                      <p:cBhvr>
                                        <p:cTn id="82" dur="1" fill="hold">
                                          <p:stCondLst>
                                            <p:cond delay="0"/>
                                          </p:stCondLst>
                                        </p:cTn>
                                        <p:tgtEl>
                                          <p:spTgt spid="65"/>
                                        </p:tgtEl>
                                        <p:attrNameLst>
                                          <p:attrName>style.visibility</p:attrName>
                                        </p:attrNameLst>
                                      </p:cBhvr>
                                      <p:to>
                                        <p:strVal val="visible"/>
                                      </p:to>
                                    </p:set>
                                    <p:animEffect transition="in" filter="box(in)">
                                      <p:cBhvr>
                                        <p:cTn id="83" dur="500"/>
                                        <p:tgtEl>
                                          <p:spTgt spid="65"/>
                                        </p:tgtEl>
                                      </p:cBhvr>
                                    </p:animEffect>
                                  </p:childTnLst>
                                </p:cTn>
                              </p:par>
                            </p:childTnLst>
                          </p:cTn>
                        </p:par>
                      </p:childTnLst>
                    </p:cTn>
                  </p:par>
                  <p:par>
                    <p:cTn id="84" fill="hold">
                      <p:stCondLst>
                        <p:cond delay="indefinite"/>
                      </p:stCondLst>
                      <p:childTnLst>
                        <p:par>
                          <p:cTn id="85" fill="hold">
                            <p:stCondLst>
                              <p:cond delay="0"/>
                            </p:stCondLst>
                            <p:childTnLst>
                              <p:par>
                                <p:cTn id="86" presetID="4" presetClass="entr" presetSubtype="16" fill="hold" grpId="0" nodeType="clickEffect">
                                  <p:stCondLst>
                                    <p:cond delay="0"/>
                                  </p:stCondLst>
                                  <p:childTnLst>
                                    <p:set>
                                      <p:cBhvr>
                                        <p:cTn id="87" dur="1" fill="hold">
                                          <p:stCondLst>
                                            <p:cond delay="0"/>
                                          </p:stCondLst>
                                        </p:cTn>
                                        <p:tgtEl>
                                          <p:spTgt spid="63"/>
                                        </p:tgtEl>
                                        <p:attrNameLst>
                                          <p:attrName>style.visibility</p:attrName>
                                        </p:attrNameLst>
                                      </p:cBhvr>
                                      <p:to>
                                        <p:strVal val="visible"/>
                                      </p:to>
                                    </p:set>
                                    <p:animEffect transition="in" filter="box(in)">
                                      <p:cBhvr>
                                        <p:cTn id="88" dur="500"/>
                                        <p:tgtEl>
                                          <p:spTgt spid="63"/>
                                        </p:tgtEl>
                                      </p:cBhvr>
                                    </p:animEffect>
                                  </p:childTnLst>
                                </p:cTn>
                              </p:par>
                              <p:par>
                                <p:cTn id="89" presetID="4" presetClass="entr" presetSubtype="16" fill="hold" grpId="0" nodeType="withEffect">
                                  <p:stCondLst>
                                    <p:cond delay="0"/>
                                  </p:stCondLst>
                                  <p:childTnLst>
                                    <p:set>
                                      <p:cBhvr>
                                        <p:cTn id="90" dur="1" fill="hold">
                                          <p:stCondLst>
                                            <p:cond delay="0"/>
                                          </p:stCondLst>
                                        </p:cTn>
                                        <p:tgtEl>
                                          <p:spTgt spid="64"/>
                                        </p:tgtEl>
                                        <p:attrNameLst>
                                          <p:attrName>style.visibility</p:attrName>
                                        </p:attrNameLst>
                                      </p:cBhvr>
                                      <p:to>
                                        <p:strVal val="visible"/>
                                      </p:to>
                                    </p:set>
                                    <p:animEffect transition="in" filter="box(in)">
                                      <p:cBhvr>
                                        <p:cTn id="91" dur="500"/>
                                        <p:tgtEl>
                                          <p:spTgt spid="64"/>
                                        </p:tgtEl>
                                      </p:cBhvr>
                                    </p:animEffect>
                                  </p:childTnLst>
                                </p:cTn>
                              </p:par>
                            </p:childTnLst>
                          </p:cTn>
                        </p:par>
                      </p:childTnLst>
                    </p:cTn>
                  </p:par>
                  <p:par>
                    <p:cTn id="92" fill="hold">
                      <p:stCondLst>
                        <p:cond delay="indefinite"/>
                      </p:stCondLst>
                      <p:childTnLst>
                        <p:par>
                          <p:cTn id="93" fill="hold">
                            <p:stCondLst>
                              <p:cond delay="0"/>
                            </p:stCondLst>
                            <p:childTnLst>
                              <p:par>
                                <p:cTn id="94" presetID="4" presetClass="entr" presetSubtype="16" fill="hold" grpId="0" nodeType="clickEffect">
                                  <p:stCondLst>
                                    <p:cond delay="0"/>
                                  </p:stCondLst>
                                  <p:childTnLst>
                                    <p:set>
                                      <p:cBhvr>
                                        <p:cTn id="95" dur="1" fill="hold">
                                          <p:stCondLst>
                                            <p:cond delay="0"/>
                                          </p:stCondLst>
                                        </p:cTn>
                                        <p:tgtEl>
                                          <p:spTgt spid="66"/>
                                        </p:tgtEl>
                                        <p:attrNameLst>
                                          <p:attrName>style.visibility</p:attrName>
                                        </p:attrNameLst>
                                      </p:cBhvr>
                                      <p:to>
                                        <p:strVal val="visible"/>
                                      </p:to>
                                    </p:set>
                                    <p:animEffect transition="in" filter="box(in)">
                                      <p:cBhvr>
                                        <p:cTn id="96" dur="500"/>
                                        <p:tgtEl>
                                          <p:spTgt spid="66"/>
                                        </p:tgtEl>
                                      </p:cBhvr>
                                    </p:animEffect>
                                  </p:childTnLst>
                                </p:cTn>
                              </p:par>
                            </p:childTnLst>
                          </p:cTn>
                        </p:par>
                      </p:childTnLst>
                    </p:cTn>
                  </p:par>
                  <p:par>
                    <p:cTn id="97" fill="hold">
                      <p:stCondLst>
                        <p:cond delay="indefinite"/>
                      </p:stCondLst>
                      <p:childTnLst>
                        <p:par>
                          <p:cTn id="98" fill="hold">
                            <p:stCondLst>
                              <p:cond delay="0"/>
                            </p:stCondLst>
                            <p:childTnLst>
                              <p:par>
                                <p:cTn id="99" presetID="4" presetClass="entr" presetSubtype="16" fill="hold" grpId="0" nodeType="clickEffect">
                                  <p:stCondLst>
                                    <p:cond delay="0"/>
                                  </p:stCondLst>
                                  <p:childTnLst>
                                    <p:set>
                                      <p:cBhvr>
                                        <p:cTn id="100" dur="1" fill="hold">
                                          <p:stCondLst>
                                            <p:cond delay="0"/>
                                          </p:stCondLst>
                                        </p:cTn>
                                        <p:tgtEl>
                                          <p:spTgt spid="67"/>
                                        </p:tgtEl>
                                        <p:attrNameLst>
                                          <p:attrName>style.visibility</p:attrName>
                                        </p:attrNameLst>
                                      </p:cBhvr>
                                      <p:to>
                                        <p:strVal val="visible"/>
                                      </p:to>
                                    </p:set>
                                    <p:animEffect transition="in" filter="box(in)">
                                      <p:cBhvr>
                                        <p:cTn id="101" dur="500"/>
                                        <p:tgtEl>
                                          <p:spTgt spid="67"/>
                                        </p:tgtEl>
                                      </p:cBhvr>
                                    </p:animEffect>
                                  </p:childTnLst>
                                </p:cTn>
                              </p:par>
                            </p:childTnLst>
                          </p:cTn>
                        </p:par>
                      </p:childTnLst>
                    </p:cTn>
                  </p:par>
                  <p:par>
                    <p:cTn id="102" fill="hold">
                      <p:stCondLst>
                        <p:cond delay="indefinite"/>
                      </p:stCondLst>
                      <p:childTnLst>
                        <p:par>
                          <p:cTn id="103" fill="hold">
                            <p:stCondLst>
                              <p:cond delay="0"/>
                            </p:stCondLst>
                            <p:childTnLst>
                              <p:par>
                                <p:cTn id="104" presetID="4" presetClass="entr" presetSubtype="16" fill="hold" grpId="0" nodeType="clickEffect">
                                  <p:stCondLst>
                                    <p:cond delay="0"/>
                                  </p:stCondLst>
                                  <p:childTnLst>
                                    <p:set>
                                      <p:cBhvr>
                                        <p:cTn id="105" dur="1" fill="hold">
                                          <p:stCondLst>
                                            <p:cond delay="0"/>
                                          </p:stCondLst>
                                        </p:cTn>
                                        <p:tgtEl>
                                          <p:spTgt spid="68"/>
                                        </p:tgtEl>
                                        <p:attrNameLst>
                                          <p:attrName>style.visibility</p:attrName>
                                        </p:attrNameLst>
                                      </p:cBhvr>
                                      <p:to>
                                        <p:strVal val="visible"/>
                                      </p:to>
                                    </p:set>
                                    <p:animEffect transition="in" filter="box(in)">
                                      <p:cBhvr>
                                        <p:cTn id="106" dur="500"/>
                                        <p:tgtEl>
                                          <p:spTgt spid="68"/>
                                        </p:tgtEl>
                                      </p:cBhvr>
                                    </p:animEffect>
                                  </p:childTnLst>
                                </p:cTn>
                              </p:par>
                            </p:childTnLst>
                          </p:cTn>
                        </p:par>
                      </p:childTnLst>
                    </p:cTn>
                  </p:par>
                  <p:par>
                    <p:cTn id="107" fill="hold">
                      <p:stCondLst>
                        <p:cond delay="indefinite"/>
                      </p:stCondLst>
                      <p:childTnLst>
                        <p:par>
                          <p:cTn id="108" fill="hold">
                            <p:stCondLst>
                              <p:cond delay="0"/>
                            </p:stCondLst>
                            <p:childTnLst>
                              <p:par>
                                <p:cTn id="109" presetID="4" presetClass="entr" presetSubtype="16" fill="hold" grpId="0" nodeType="clickEffect">
                                  <p:stCondLst>
                                    <p:cond delay="0"/>
                                  </p:stCondLst>
                                  <p:childTnLst>
                                    <p:set>
                                      <p:cBhvr>
                                        <p:cTn id="110" dur="1" fill="hold">
                                          <p:stCondLst>
                                            <p:cond delay="0"/>
                                          </p:stCondLst>
                                        </p:cTn>
                                        <p:tgtEl>
                                          <p:spTgt spid="75"/>
                                        </p:tgtEl>
                                        <p:attrNameLst>
                                          <p:attrName>style.visibility</p:attrName>
                                        </p:attrNameLst>
                                      </p:cBhvr>
                                      <p:to>
                                        <p:strVal val="visible"/>
                                      </p:to>
                                    </p:set>
                                    <p:animEffect transition="in" filter="box(in)">
                                      <p:cBhvr>
                                        <p:cTn id="111" dur="500"/>
                                        <p:tgtEl>
                                          <p:spTgt spid="75"/>
                                        </p:tgtEl>
                                      </p:cBhvr>
                                    </p:animEffect>
                                  </p:childTnLst>
                                </p:cTn>
                              </p:par>
                            </p:childTnLst>
                          </p:cTn>
                        </p:par>
                      </p:childTnLst>
                    </p:cTn>
                  </p:par>
                  <p:par>
                    <p:cTn id="112" fill="hold">
                      <p:stCondLst>
                        <p:cond delay="indefinite"/>
                      </p:stCondLst>
                      <p:childTnLst>
                        <p:par>
                          <p:cTn id="113" fill="hold">
                            <p:stCondLst>
                              <p:cond delay="0"/>
                            </p:stCondLst>
                            <p:childTnLst>
                              <p:par>
                                <p:cTn id="114" presetID="4" presetClass="entr" presetSubtype="16" fill="hold" grpId="0" nodeType="clickEffect">
                                  <p:stCondLst>
                                    <p:cond delay="0"/>
                                  </p:stCondLst>
                                  <p:childTnLst>
                                    <p:set>
                                      <p:cBhvr>
                                        <p:cTn id="115" dur="1" fill="hold">
                                          <p:stCondLst>
                                            <p:cond delay="0"/>
                                          </p:stCondLst>
                                        </p:cTn>
                                        <p:tgtEl>
                                          <p:spTgt spid="86"/>
                                        </p:tgtEl>
                                        <p:attrNameLst>
                                          <p:attrName>style.visibility</p:attrName>
                                        </p:attrNameLst>
                                      </p:cBhvr>
                                      <p:to>
                                        <p:strVal val="visible"/>
                                      </p:to>
                                    </p:set>
                                    <p:animEffect transition="in" filter="box(in)">
                                      <p:cBhvr>
                                        <p:cTn id="116" dur="500"/>
                                        <p:tgtEl>
                                          <p:spTgt spid="86"/>
                                        </p:tgtEl>
                                      </p:cBhvr>
                                    </p:animEffect>
                                  </p:childTnLst>
                                </p:cTn>
                              </p:par>
                            </p:childTnLst>
                          </p:cTn>
                        </p:par>
                      </p:childTnLst>
                    </p:cTn>
                  </p:par>
                  <p:par>
                    <p:cTn id="117" fill="hold">
                      <p:stCondLst>
                        <p:cond delay="indefinite"/>
                      </p:stCondLst>
                      <p:childTnLst>
                        <p:par>
                          <p:cTn id="118" fill="hold">
                            <p:stCondLst>
                              <p:cond delay="0"/>
                            </p:stCondLst>
                            <p:childTnLst>
                              <p:par>
                                <p:cTn id="119" presetID="4" presetClass="entr" presetSubtype="16" fill="hold" grpId="0" nodeType="clickEffect">
                                  <p:stCondLst>
                                    <p:cond delay="0"/>
                                  </p:stCondLst>
                                  <p:childTnLst>
                                    <p:set>
                                      <p:cBhvr>
                                        <p:cTn id="120" dur="1" fill="hold">
                                          <p:stCondLst>
                                            <p:cond delay="0"/>
                                          </p:stCondLst>
                                        </p:cTn>
                                        <p:tgtEl>
                                          <p:spTgt spid="76"/>
                                        </p:tgtEl>
                                        <p:attrNameLst>
                                          <p:attrName>style.visibility</p:attrName>
                                        </p:attrNameLst>
                                      </p:cBhvr>
                                      <p:to>
                                        <p:strVal val="visible"/>
                                      </p:to>
                                    </p:set>
                                    <p:animEffect transition="in" filter="box(in)">
                                      <p:cBhvr>
                                        <p:cTn id="121" dur="500"/>
                                        <p:tgtEl>
                                          <p:spTgt spid="76"/>
                                        </p:tgtEl>
                                      </p:cBhvr>
                                    </p:animEffect>
                                  </p:childTnLst>
                                </p:cTn>
                              </p:par>
                            </p:childTnLst>
                          </p:cTn>
                        </p:par>
                      </p:childTnLst>
                    </p:cTn>
                  </p:par>
                  <p:par>
                    <p:cTn id="122" fill="hold">
                      <p:stCondLst>
                        <p:cond delay="indefinite"/>
                      </p:stCondLst>
                      <p:childTnLst>
                        <p:par>
                          <p:cTn id="123" fill="hold">
                            <p:stCondLst>
                              <p:cond delay="0"/>
                            </p:stCondLst>
                            <p:childTnLst>
                              <p:par>
                                <p:cTn id="124" presetID="4" presetClass="entr" presetSubtype="16" fill="hold" grpId="0" nodeType="clickEffect">
                                  <p:stCondLst>
                                    <p:cond delay="0"/>
                                  </p:stCondLst>
                                  <p:childTnLst>
                                    <p:set>
                                      <p:cBhvr>
                                        <p:cTn id="125" dur="1" fill="hold">
                                          <p:stCondLst>
                                            <p:cond delay="0"/>
                                          </p:stCondLst>
                                        </p:cTn>
                                        <p:tgtEl>
                                          <p:spTgt spid="77"/>
                                        </p:tgtEl>
                                        <p:attrNameLst>
                                          <p:attrName>style.visibility</p:attrName>
                                        </p:attrNameLst>
                                      </p:cBhvr>
                                      <p:to>
                                        <p:strVal val="visible"/>
                                      </p:to>
                                    </p:set>
                                    <p:animEffect transition="in" filter="box(in)">
                                      <p:cBhvr>
                                        <p:cTn id="126" dur="500"/>
                                        <p:tgtEl>
                                          <p:spTgt spid="77"/>
                                        </p:tgtEl>
                                      </p:cBhvr>
                                    </p:animEffect>
                                  </p:childTnLst>
                                </p:cTn>
                              </p:par>
                            </p:childTnLst>
                          </p:cTn>
                        </p:par>
                      </p:childTnLst>
                    </p:cTn>
                  </p:par>
                  <p:par>
                    <p:cTn id="127" fill="hold">
                      <p:stCondLst>
                        <p:cond delay="indefinite"/>
                      </p:stCondLst>
                      <p:childTnLst>
                        <p:par>
                          <p:cTn id="128" fill="hold">
                            <p:stCondLst>
                              <p:cond delay="0"/>
                            </p:stCondLst>
                            <p:childTnLst>
                              <p:par>
                                <p:cTn id="129" presetID="4" presetClass="entr" presetSubtype="16" fill="hold" grpId="0" nodeType="clickEffect">
                                  <p:stCondLst>
                                    <p:cond delay="0"/>
                                  </p:stCondLst>
                                  <p:childTnLst>
                                    <p:set>
                                      <p:cBhvr>
                                        <p:cTn id="130" dur="1" fill="hold">
                                          <p:stCondLst>
                                            <p:cond delay="0"/>
                                          </p:stCondLst>
                                        </p:cTn>
                                        <p:tgtEl>
                                          <p:spTgt spid="69"/>
                                        </p:tgtEl>
                                        <p:attrNameLst>
                                          <p:attrName>style.visibility</p:attrName>
                                        </p:attrNameLst>
                                      </p:cBhvr>
                                      <p:to>
                                        <p:strVal val="visible"/>
                                      </p:to>
                                    </p:set>
                                    <p:animEffect transition="in" filter="box(in)">
                                      <p:cBhvr>
                                        <p:cTn id="131" dur="500"/>
                                        <p:tgtEl>
                                          <p:spTgt spid="69"/>
                                        </p:tgtEl>
                                      </p:cBhvr>
                                    </p:animEffect>
                                  </p:childTnLst>
                                </p:cTn>
                              </p:par>
                            </p:childTnLst>
                          </p:cTn>
                        </p:par>
                      </p:childTnLst>
                    </p:cTn>
                  </p:par>
                  <p:par>
                    <p:cTn id="132" fill="hold">
                      <p:stCondLst>
                        <p:cond delay="indefinite"/>
                      </p:stCondLst>
                      <p:childTnLst>
                        <p:par>
                          <p:cTn id="133" fill="hold">
                            <p:stCondLst>
                              <p:cond delay="0"/>
                            </p:stCondLst>
                            <p:childTnLst>
                              <p:par>
                                <p:cTn id="134" presetID="4" presetClass="entr" presetSubtype="16" fill="hold" grpId="0" nodeType="clickEffect">
                                  <p:stCondLst>
                                    <p:cond delay="0"/>
                                  </p:stCondLst>
                                  <p:childTnLst>
                                    <p:set>
                                      <p:cBhvr>
                                        <p:cTn id="135" dur="1" fill="hold">
                                          <p:stCondLst>
                                            <p:cond delay="0"/>
                                          </p:stCondLst>
                                        </p:cTn>
                                        <p:tgtEl>
                                          <p:spTgt spid="70"/>
                                        </p:tgtEl>
                                        <p:attrNameLst>
                                          <p:attrName>style.visibility</p:attrName>
                                        </p:attrNameLst>
                                      </p:cBhvr>
                                      <p:to>
                                        <p:strVal val="visible"/>
                                      </p:to>
                                    </p:set>
                                    <p:animEffect transition="in" filter="box(in)">
                                      <p:cBhvr>
                                        <p:cTn id="136" dur="500"/>
                                        <p:tgtEl>
                                          <p:spTgt spid="70"/>
                                        </p:tgtEl>
                                      </p:cBhvr>
                                    </p:animEffect>
                                  </p:childTnLst>
                                </p:cTn>
                              </p:par>
                            </p:childTnLst>
                          </p:cTn>
                        </p:par>
                      </p:childTnLst>
                    </p:cTn>
                  </p:par>
                  <p:par>
                    <p:cTn id="137" fill="hold">
                      <p:stCondLst>
                        <p:cond delay="indefinite"/>
                      </p:stCondLst>
                      <p:childTnLst>
                        <p:par>
                          <p:cTn id="138" fill="hold">
                            <p:stCondLst>
                              <p:cond delay="0"/>
                            </p:stCondLst>
                            <p:childTnLst>
                              <p:par>
                                <p:cTn id="139" presetID="4" presetClass="entr" presetSubtype="16" fill="hold" grpId="0" nodeType="clickEffect">
                                  <p:stCondLst>
                                    <p:cond delay="0"/>
                                  </p:stCondLst>
                                  <p:childTnLst>
                                    <p:set>
                                      <p:cBhvr>
                                        <p:cTn id="140" dur="1" fill="hold">
                                          <p:stCondLst>
                                            <p:cond delay="0"/>
                                          </p:stCondLst>
                                        </p:cTn>
                                        <p:tgtEl>
                                          <p:spTgt spid="71"/>
                                        </p:tgtEl>
                                        <p:attrNameLst>
                                          <p:attrName>style.visibility</p:attrName>
                                        </p:attrNameLst>
                                      </p:cBhvr>
                                      <p:to>
                                        <p:strVal val="visible"/>
                                      </p:to>
                                    </p:set>
                                    <p:animEffect transition="in" filter="box(in)">
                                      <p:cBhvr>
                                        <p:cTn id="141" dur="500"/>
                                        <p:tgtEl>
                                          <p:spTgt spid="71"/>
                                        </p:tgtEl>
                                      </p:cBhvr>
                                    </p:animEffect>
                                  </p:childTnLst>
                                </p:cTn>
                              </p:par>
                            </p:childTnLst>
                          </p:cTn>
                        </p:par>
                      </p:childTnLst>
                    </p:cTn>
                  </p:par>
                  <p:par>
                    <p:cTn id="142" fill="hold">
                      <p:stCondLst>
                        <p:cond delay="indefinite"/>
                      </p:stCondLst>
                      <p:childTnLst>
                        <p:par>
                          <p:cTn id="143" fill="hold">
                            <p:stCondLst>
                              <p:cond delay="0"/>
                            </p:stCondLst>
                            <p:childTnLst>
                              <p:par>
                                <p:cTn id="144" presetID="4" presetClass="entr" presetSubtype="16" fill="hold" grpId="0" nodeType="clickEffect">
                                  <p:stCondLst>
                                    <p:cond delay="0"/>
                                  </p:stCondLst>
                                  <p:childTnLst>
                                    <p:set>
                                      <p:cBhvr>
                                        <p:cTn id="145" dur="1" fill="hold">
                                          <p:stCondLst>
                                            <p:cond delay="0"/>
                                          </p:stCondLst>
                                        </p:cTn>
                                        <p:tgtEl>
                                          <p:spTgt spid="72"/>
                                        </p:tgtEl>
                                        <p:attrNameLst>
                                          <p:attrName>style.visibility</p:attrName>
                                        </p:attrNameLst>
                                      </p:cBhvr>
                                      <p:to>
                                        <p:strVal val="visible"/>
                                      </p:to>
                                    </p:set>
                                    <p:animEffect transition="in" filter="box(in)">
                                      <p:cBhvr>
                                        <p:cTn id="146" dur="500"/>
                                        <p:tgtEl>
                                          <p:spTgt spid="72"/>
                                        </p:tgtEl>
                                      </p:cBhvr>
                                    </p:animEffect>
                                  </p:childTnLst>
                                </p:cTn>
                              </p:par>
                            </p:childTnLst>
                          </p:cTn>
                        </p:par>
                      </p:childTnLst>
                    </p:cTn>
                  </p:par>
                  <p:par>
                    <p:cTn id="147" fill="hold">
                      <p:stCondLst>
                        <p:cond delay="indefinite"/>
                      </p:stCondLst>
                      <p:childTnLst>
                        <p:par>
                          <p:cTn id="148" fill="hold">
                            <p:stCondLst>
                              <p:cond delay="0"/>
                            </p:stCondLst>
                            <p:childTnLst>
                              <p:par>
                                <p:cTn id="149" presetID="4" presetClass="entr" presetSubtype="16" fill="hold" grpId="0" nodeType="clickEffect">
                                  <p:stCondLst>
                                    <p:cond delay="0"/>
                                  </p:stCondLst>
                                  <p:childTnLst>
                                    <p:set>
                                      <p:cBhvr>
                                        <p:cTn id="150" dur="1" fill="hold">
                                          <p:stCondLst>
                                            <p:cond delay="0"/>
                                          </p:stCondLst>
                                        </p:cTn>
                                        <p:tgtEl>
                                          <p:spTgt spid="73"/>
                                        </p:tgtEl>
                                        <p:attrNameLst>
                                          <p:attrName>style.visibility</p:attrName>
                                        </p:attrNameLst>
                                      </p:cBhvr>
                                      <p:to>
                                        <p:strVal val="visible"/>
                                      </p:to>
                                    </p:set>
                                    <p:animEffect transition="in" filter="box(in)">
                                      <p:cBhvr>
                                        <p:cTn id="151" dur="500"/>
                                        <p:tgtEl>
                                          <p:spTgt spid="73"/>
                                        </p:tgtEl>
                                      </p:cBhvr>
                                    </p:animEffect>
                                  </p:childTnLst>
                                </p:cTn>
                              </p:par>
                            </p:childTnLst>
                          </p:cTn>
                        </p:par>
                      </p:childTnLst>
                    </p:cTn>
                  </p:par>
                  <p:par>
                    <p:cTn id="152" fill="hold">
                      <p:stCondLst>
                        <p:cond delay="indefinite"/>
                      </p:stCondLst>
                      <p:childTnLst>
                        <p:par>
                          <p:cTn id="153" fill="hold">
                            <p:stCondLst>
                              <p:cond delay="0"/>
                            </p:stCondLst>
                            <p:childTnLst>
                              <p:par>
                                <p:cTn id="154" presetID="1" presetClass="entr" presetSubtype="0" fill="hold" grpId="1" nodeType="clickEffect">
                                  <p:stCondLst>
                                    <p:cond delay="0"/>
                                  </p:stCondLst>
                                  <p:childTnLst>
                                    <p:set>
                                      <p:cBhvr>
                                        <p:cTn id="155" dur="1" fill="hold">
                                          <p:stCondLst>
                                            <p:cond delay="0"/>
                                          </p:stCondLst>
                                        </p:cTn>
                                        <p:tgtEl>
                                          <p:spTgt spid="74"/>
                                        </p:tgtEl>
                                        <p:attrNameLst>
                                          <p:attrName>style.visibility</p:attrName>
                                        </p:attrNameLst>
                                      </p:cBhvr>
                                      <p:to>
                                        <p:strVal val="visible"/>
                                      </p:to>
                                    </p:set>
                                  </p:childTnLst>
                                </p:cTn>
                              </p:par>
                            </p:childTnLst>
                          </p:cTn>
                        </p:par>
                      </p:childTnLst>
                    </p:cTn>
                  </p:par>
                  <p:par>
                    <p:cTn id="156" fill="hold">
                      <p:stCondLst>
                        <p:cond delay="indefinite"/>
                      </p:stCondLst>
                      <p:childTnLst>
                        <p:par>
                          <p:cTn id="157" fill="hold">
                            <p:stCondLst>
                              <p:cond delay="0"/>
                            </p:stCondLst>
                            <p:childTnLst>
                              <p:par>
                                <p:cTn id="158" presetID="4" presetClass="entr" presetSubtype="16" fill="hold" grpId="0" nodeType="clickEffect">
                                  <p:stCondLst>
                                    <p:cond delay="0"/>
                                  </p:stCondLst>
                                  <p:childTnLst>
                                    <p:set>
                                      <p:cBhvr>
                                        <p:cTn id="159" dur="1" fill="hold">
                                          <p:stCondLst>
                                            <p:cond delay="0"/>
                                          </p:stCondLst>
                                        </p:cTn>
                                        <p:tgtEl>
                                          <p:spTgt spid="83"/>
                                        </p:tgtEl>
                                        <p:attrNameLst>
                                          <p:attrName>style.visibility</p:attrName>
                                        </p:attrNameLst>
                                      </p:cBhvr>
                                      <p:to>
                                        <p:strVal val="visible"/>
                                      </p:to>
                                    </p:set>
                                    <p:animEffect transition="in" filter="box(in)">
                                      <p:cBhvr>
                                        <p:cTn id="160" dur="500"/>
                                        <p:tgtEl>
                                          <p:spTgt spid="83"/>
                                        </p:tgtEl>
                                      </p:cBhvr>
                                    </p:animEffect>
                                  </p:childTnLst>
                                </p:cTn>
                              </p:par>
                            </p:childTnLst>
                          </p:cTn>
                        </p:par>
                      </p:childTnLst>
                    </p:cTn>
                  </p:par>
                  <p:par>
                    <p:cTn id="161" fill="hold">
                      <p:stCondLst>
                        <p:cond delay="indefinite"/>
                      </p:stCondLst>
                      <p:childTnLst>
                        <p:par>
                          <p:cTn id="162" fill="hold">
                            <p:stCondLst>
                              <p:cond delay="0"/>
                            </p:stCondLst>
                            <p:childTnLst>
                              <p:par>
                                <p:cTn id="163" presetID="4" presetClass="entr" presetSubtype="16" fill="hold" grpId="0" nodeType="clickEffect">
                                  <p:stCondLst>
                                    <p:cond delay="0"/>
                                  </p:stCondLst>
                                  <p:childTnLst>
                                    <p:set>
                                      <p:cBhvr>
                                        <p:cTn id="164" dur="1" fill="hold">
                                          <p:stCondLst>
                                            <p:cond delay="0"/>
                                          </p:stCondLst>
                                        </p:cTn>
                                        <p:tgtEl>
                                          <p:spTgt spid="85"/>
                                        </p:tgtEl>
                                        <p:attrNameLst>
                                          <p:attrName>style.visibility</p:attrName>
                                        </p:attrNameLst>
                                      </p:cBhvr>
                                      <p:to>
                                        <p:strVal val="visible"/>
                                      </p:to>
                                    </p:set>
                                    <p:animEffect transition="in" filter="box(in)">
                                      <p:cBhvr>
                                        <p:cTn id="165" dur="500"/>
                                        <p:tgtEl>
                                          <p:spTgt spid="85"/>
                                        </p:tgtEl>
                                      </p:cBhvr>
                                    </p:animEffect>
                                  </p:childTnLst>
                                </p:cTn>
                              </p:par>
                            </p:childTnLst>
                          </p:cTn>
                        </p:par>
                      </p:childTnLst>
                    </p:cTn>
                  </p:par>
                  <p:par>
                    <p:cTn id="166" fill="hold">
                      <p:stCondLst>
                        <p:cond delay="indefinite"/>
                      </p:stCondLst>
                      <p:childTnLst>
                        <p:par>
                          <p:cTn id="167" fill="hold">
                            <p:stCondLst>
                              <p:cond delay="0"/>
                            </p:stCondLst>
                            <p:childTnLst>
                              <p:par>
                                <p:cTn id="168" presetID="4" presetClass="entr" presetSubtype="16" fill="hold" grpId="0" nodeType="clickEffect">
                                  <p:stCondLst>
                                    <p:cond delay="0"/>
                                  </p:stCondLst>
                                  <p:childTnLst>
                                    <p:set>
                                      <p:cBhvr>
                                        <p:cTn id="169" dur="1" fill="hold">
                                          <p:stCondLst>
                                            <p:cond delay="0"/>
                                          </p:stCondLst>
                                        </p:cTn>
                                        <p:tgtEl>
                                          <p:spTgt spid="84"/>
                                        </p:tgtEl>
                                        <p:attrNameLst>
                                          <p:attrName>style.visibility</p:attrName>
                                        </p:attrNameLst>
                                      </p:cBhvr>
                                      <p:to>
                                        <p:strVal val="visible"/>
                                      </p:to>
                                    </p:set>
                                    <p:animEffect transition="in" filter="box(in)">
                                      <p:cBhvr>
                                        <p:cTn id="170" dur="500"/>
                                        <p:tgtEl>
                                          <p:spTgt spid="84"/>
                                        </p:tgtEl>
                                      </p:cBhvr>
                                    </p:animEffect>
                                  </p:childTnLst>
                                </p:cTn>
                              </p:par>
                            </p:childTnLst>
                          </p:cTn>
                        </p:par>
                      </p:childTnLst>
                    </p:cTn>
                  </p:par>
                  <p:par>
                    <p:cTn id="171" fill="hold">
                      <p:stCondLst>
                        <p:cond delay="indefinite"/>
                      </p:stCondLst>
                      <p:childTnLst>
                        <p:par>
                          <p:cTn id="172" fill="hold">
                            <p:stCondLst>
                              <p:cond delay="0"/>
                            </p:stCondLst>
                            <p:childTnLst>
                              <p:par>
                                <p:cTn id="173" presetID="4" presetClass="entr" presetSubtype="16" fill="hold" grpId="0" nodeType="clickEffect">
                                  <p:stCondLst>
                                    <p:cond delay="0"/>
                                  </p:stCondLst>
                                  <p:childTnLst>
                                    <p:set>
                                      <p:cBhvr>
                                        <p:cTn id="174" dur="1" fill="hold">
                                          <p:stCondLst>
                                            <p:cond delay="0"/>
                                          </p:stCondLst>
                                        </p:cTn>
                                        <p:tgtEl>
                                          <p:spTgt spid="82"/>
                                        </p:tgtEl>
                                        <p:attrNameLst>
                                          <p:attrName>style.visibility</p:attrName>
                                        </p:attrNameLst>
                                      </p:cBhvr>
                                      <p:to>
                                        <p:strVal val="visible"/>
                                      </p:to>
                                    </p:set>
                                    <p:animEffect transition="in" filter="box(in)">
                                      <p:cBhvr>
                                        <p:cTn id="175" dur="500"/>
                                        <p:tgtEl>
                                          <p:spTgt spid="82"/>
                                        </p:tgtEl>
                                      </p:cBhvr>
                                    </p:animEffect>
                                  </p:childTnLst>
                                </p:cTn>
                              </p:par>
                              <p:par>
                                <p:cTn id="176" presetID="4" presetClass="entr" presetSubtype="16" fill="hold" grpId="0" nodeType="withEffect">
                                  <p:stCondLst>
                                    <p:cond delay="0"/>
                                  </p:stCondLst>
                                  <p:childTnLst>
                                    <p:set>
                                      <p:cBhvr>
                                        <p:cTn id="177" dur="1" fill="hold">
                                          <p:stCondLst>
                                            <p:cond delay="0"/>
                                          </p:stCondLst>
                                        </p:cTn>
                                        <p:tgtEl>
                                          <p:spTgt spid="90"/>
                                        </p:tgtEl>
                                        <p:attrNameLst>
                                          <p:attrName>style.visibility</p:attrName>
                                        </p:attrNameLst>
                                      </p:cBhvr>
                                      <p:to>
                                        <p:strVal val="visible"/>
                                      </p:to>
                                    </p:set>
                                    <p:animEffect transition="in" filter="box(in)">
                                      <p:cBhvr>
                                        <p:cTn id="178" dur="500"/>
                                        <p:tgtEl>
                                          <p:spTgt spid="90"/>
                                        </p:tgtEl>
                                      </p:cBhvr>
                                    </p:animEffect>
                                  </p:childTnLst>
                                </p:cTn>
                              </p:par>
                              <p:par>
                                <p:cTn id="179" presetID="4" presetClass="entr" presetSubtype="16" fill="hold" grpId="0" nodeType="withEffect">
                                  <p:stCondLst>
                                    <p:cond delay="0"/>
                                  </p:stCondLst>
                                  <p:childTnLst>
                                    <p:set>
                                      <p:cBhvr>
                                        <p:cTn id="180" dur="1" fill="hold">
                                          <p:stCondLst>
                                            <p:cond delay="0"/>
                                          </p:stCondLst>
                                        </p:cTn>
                                        <p:tgtEl>
                                          <p:spTgt spid="91"/>
                                        </p:tgtEl>
                                        <p:attrNameLst>
                                          <p:attrName>style.visibility</p:attrName>
                                        </p:attrNameLst>
                                      </p:cBhvr>
                                      <p:to>
                                        <p:strVal val="visible"/>
                                      </p:to>
                                    </p:set>
                                    <p:animEffect transition="in" filter="box(in)">
                                      <p:cBhvr>
                                        <p:cTn id="181" dur="500"/>
                                        <p:tgtEl>
                                          <p:spTgt spid="91"/>
                                        </p:tgtEl>
                                      </p:cBhvr>
                                    </p:animEffect>
                                  </p:childTnLst>
                                </p:cTn>
                              </p:par>
                            </p:childTnLst>
                          </p:cTn>
                        </p:par>
                      </p:childTnLst>
                    </p:cTn>
                  </p:par>
                  <p:par>
                    <p:cTn id="182" fill="hold">
                      <p:stCondLst>
                        <p:cond delay="indefinite"/>
                      </p:stCondLst>
                      <p:childTnLst>
                        <p:par>
                          <p:cTn id="183" fill="hold">
                            <p:stCondLst>
                              <p:cond delay="0"/>
                            </p:stCondLst>
                            <p:childTnLst>
                              <p:par>
                                <p:cTn id="184" presetID="4" presetClass="entr" presetSubtype="16" fill="hold" grpId="0" nodeType="clickEffect">
                                  <p:stCondLst>
                                    <p:cond delay="0"/>
                                  </p:stCondLst>
                                  <p:childTnLst>
                                    <p:set>
                                      <p:cBhvr>
                                        <p:cTn id="185" dur="1" fill="hold">
                                          <p:stCondLst>
                                            <p:cond delay="0"/>
                                          </p:stCondLst>
                                        </p:cTn>
                                        <p:tgtEl>
                                          <p:spTgt spid="93"/>
                                        </p:tgtEl>
                                        <p:attrNameLst>
                                          <p:attrName>style.visibility</p:attrName>
                                        </p:attrNameLst>
                                      </p:cBhvr>
                                      <p:to>
                                        <p:strVal val="visible"/>
                                      </p:to>
                                    </p:set>
                                    <p:animEffect transition="in" filter="box(in)">
                                      <p:cBhvr>
                                        <p:cTn id="186" dur="500"/>
                                        <p:tgtEl>
                                          <p:spTgt spid="93"/>
                                        </p:tgtEl>
                                      </p:cBhvr>
                                    </p:animEffect>
                                  </p:childTnLst>
                                </p:cTn>
                              </p:par>
                              <p:par>
                                <p:cTn id="187" presetID="4" presetClass="entr" presetSubtype="16" fill="hold" grpId="0" nodeType="withEffect">
                                  <p:stCondLst>
                                    <p:cond delay="0"/>
                                  </p:stCondLst>
                                  <p:childTnLst>
                                    <p:set>
                                      <p:cBhvr>
                                        <p:cTn id="188" dur="1" fill="hold">
                                          <p:stCondLst>
                                            <p:cond delay="0"/>
                                          </p:stCondLst>
                                        </p:cTn>
                                        <p:tgtEl>
                                          <p:spTgt spid="94"/>
                                        </p:tgtEl>
                                        <p:attrNameLst>
                                          <p:attrName>style.visibility</p:attrName>
                                        </p:attrNameLst>
                                      </p:cBhvr>
                                      <p:to>
                                        <p:strVal val="visible"/>
                                      </p:to>
                                    </p:set>
                                    <p:animEffect transition="in" filter="box(in)">
                                      <p:cBhvr>
                                        <p:cTn id="189" dur="500"/>
                                        <p:tgtEl>
                                          <p:spTgt spid="94"/>
                                        </p:tgtEl>
                                      </p:cBhvr>
                                    </p:animEffect>
                                  </p:childTnLst>
                                </p:cTn>
                              </p:par>
                              <p:par>
                                <p:cTn id="190" presetID="4" presetClass="entr" presetSubtype="16" fill="hold" grpId="0" nodeType="withEffect">
                                  <p:stCondLst>
                                    <p:cond delay="0"/>
                                  </p:stCondLst>
                                  <p:childTnLst>
                                    <p:set>
                                      <p:cBhvr>
                                        <p:cTn id="191" dur="1" fill="hold">
                                          <p:stCondLst>
                                            <p:cond delay="0"/>
                                          </p:stCondLst>
                                        </p:cTn>
                                        <p:tgtEl>
                                          <p:spTgt spid="92"/>
                                        </p:tgtEl>
                                        <p:attrNameLst>
                                          <p:attrName>style.visibility</p:attrName>
                                        </p:attrNameLst>
                                      </p:cBhvr>
                                      <p:to>
                                        <p:strVal val="visible"/>
                                      </p:to>
                                    </p:set>
                                    <p:animEffect transition="in" filter="box(in)">
                                      <p:cBhvr>
                                        <p:cTn id="192" dur="500"/>
                                        <p:tgtEl>
                                          <p:spTgt spid="92"/>
                                        </p:tgtEl>
                                      </p:cBhvr>
                                    </p:animEffect>
                                  </p:childTnLst>
                                </p:cTn>
                              </p:par>
                            </p:childTnLst>
                          </p:cTn>
                        </p:par>
                      </p:childTnLst>
                    </p:cTn>
                  </p:par>
                  <p:par>
                    <p:cTn id="193" fill="hold">
                      <p:stCondLst>
                        <p:cond delay="indefinite"/>
                      </p:stCondLst>
                      <p:childTnLst>
                        <p:par>
                          <p:cTn id="194" fill="hold">
                            <p:stCondLst>
                              <p:cond delay="0"/>
                            </p:stCondLst>
                            <p:childTnLst>
                              <p:par>
                                <p:cTn id="195" presetID="4" presetClass="entr" presetSubtype="16" fill="hold" grpId="0" nodeType="clickEffect">
                                  <p:stCondLst>
                                    <p:cond delay="0"/>
                                  </p:stCondLst>
                                  <p:childTnLst>
                                    <p:set>
                                      <p:cBhvr>
                                        <p:cTn id="196" dur="1" fill="hold">
                                          <p:stCondLst>
                                            <p:cond delay="0"/>
                                          </p:stCondLst>
                                        </p:cTn>
                                        <p:tgtEl>
                                          <p:spTgt spid="79"/>
                                        </p:tgtEl>
                                        <p:attrNameLst>
                                          <p:attrName>style.visibility</p:attrName>
                                        </p:attrNameLst>
                                      </p:cBhvr>
                                      <p:to>
                                        <p:strVal val="visible"/>
                                      </p:to>
                                    </p:set>
                                    <p:animEffect transition="in" filter="box(in)">
                                      <p:cBhvr>
                                        <p:cTn id="197" dur="500"/>
                                        <p:tgtEl>
                                          <p:spTgt spid="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p:bldP spid="55" grpId="0"/>
      <p:bldP spid="56" grpId="0"/>
      <p:bldP spid="57" grpId="0"/>
      <p:bldP spid="58" grpId="0"/>
      <p:bldP spid="59" grpId="0"/>
      <p:bldP spid="60" grpId="0"/>
      <p:bldP spid="61" grpId="0"/>
      <p:bldP spid="62" grpId="0"/>
      <p:bldP spid="63" grpId="0"/>
      <p:bldP spid="64" grpId="0"/>
      <p:bldP spid="65" grpId="0"/>
      <p:bldP spid="66" grpId="0"/>
      <p:bldP spid="67" grpId="0"/>
      <p:bldP spid="68" grpId="0"/>
      <p:bldP spid="69" grpId="0"/>
      <p:bldP spid="70" grpId="0"/>
      <p:bldP spid="71" grpId="0"/>
      <p:bldP spid="72" grpId="0"/>
      <p:bldP spid="73" grpId="0"/>
      <p:bldP spid="74" grpId="1"/>
      <p:bldP spid="75" grpId="0"/>
      <p:bldP spid="76" grpId="0"/>
      <p:bldP spid="77" grpId="0"/>
      <p:bldP spid="79" grpId="0"/>
      <p:bldP spid="83" grpId="0"/>
      <p:bldP spid="84" grpId="0"/>
      <p:bldP spid="85" grpId="0"/>
      <p:bldP spid="86" grpId="0"/>
      <p:bldP spid="82" grpId="0" animBg="1"/>
      <p:bldP spid="90" grpId="0" animBg="1"/>
      <p:bldP spid="91" grpId="0" animBg="1"/>
      <p:bldP spid="92" grpId="0" animBg="1"/>
      <p:bldP spid="93" grpId="0" animBg="1"/>
      <p:bldP spid="94" grpId="0" animBg="1"/>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79 Rectángulo"/>
          <p:cNvSpPr/>
          <p:nvPr/>
        </p:nvSpPr>
        <p:spPr>
          <a:xfrm>
            <a:off x="0" y="1195636"/>
            <a:ext cx="9144000" cy="58052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grpSp>
        <p:nvGrpSpPr>
          <p:cNvPr id="2" name="25 Grupo"/>
          <p:cNvGrpSpPr/>
          <p:nvPr/>
        </p:nvGrpSpPr>
        <p:grpSpPr>
          <a:xfrm>
            <a:off x="755576" y="2179748"/>
            <a:ext cx="1584176" cy="864096"/>
            <a:chOff x="3563888" y="1700808"/>
            <a:chExt cx="1584176" cy="864096"/>
          </a:xfrm>
        </p:grpSpPr>
        <p:cxnSp>
          <p:nvCxnSpPr>
            <p:cNvPr id="27" name="26 Conector recto"/>
            <p:cNvCxnSpPr/>
            <p:nvPr/>
          </p:nvCxnSpPr>
          <p:spPr>
            <a:xfrm>
              <a:off x="3563888" y="1700808"/>
              <a:ext cx="15841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27 Conector recto"/>
            <p:cNvCxnSpPr/>
            <p:nvPr/>
          </p:nvCxnSpPr>
          <p:spPr>
            <a:xfrm>
              <a:off x="4338613" y="1700808"/>
              <a:ext cx="17363" cy="864096"/>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3" name="28 Grupo"/>
          <p:cNvGrpSpPr/>
          <p:nvPr/>
        </p:nvGrpSpPr>
        <p:grpSpPr>
          <a:xfrm>
            <a:off x="755576" y="4065126"/>
            <a:ext cx="1584176" cy="864096"/>
            <a:chOff x="3563888" y="1700808"/>
            <a:chExt cx="1584176" cy="864096"/>
          </a:xfrm>
        </p:grpSpPr>
        <p:cxnSp>
          <p:nvCxnSpPr>
            <p:cNvPr id="30" name="29 Conector recto"/>
            <p:cNvCxnSpPr/>
            <p:nvPr/>
          </p:nvCxnSpPr>
          <p:spPr>
            <a:xfrm>
              <a:off x="3563888" y="1700808"/>
              <a:ext cx="15841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30 Conector recto"/>
            <p:cNvCxnSpPr/>
            <p:nvPr/>
          </p:nvCxnSpPr>
          <p:spPr>
            <a:xfrm>
              <a:off x="4338613" y="1700808"/>
              <a:ext cx="17363" cy="864096"/>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4" name="31 Grupo"/>
          <p:cNvGrpSpPr/>
          <p:nvPr/>
        </p:nvGrpSpPr>
        <p:grpSpPr>
          <a:xfrm>
            <a:off x="2627784" y="2179748"/>
            <a:ext cx="1584176" cy="864096"/>
            <a:chOff x="3563888" y="1700808"/>
            <a:chExt cx="1584176" cy="864096"/>
          </a:xfrm>
        </p:grpSpPr>
        <p:cxnSp>
          <p:nvCxnSpPr>
            <p:cNvPr id="33" name="32 Conector recto"/>
            <p:cNvCxnSpPr/>
            <p:nvPr/>
          </p:nvCxnSpPr>
          <p:spPr>
            <a:xfrm>
              <a:off x="3563888" y="1700808"/>
              <a:ext cx="15841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33 Conector recto"/>
            <p:cNvCxnSpPr/>
            <p:nvPr/>
          </p:nvCxnSpPr>
          <p:spPr>
            <a:xfrm>
              <a:off x="4338613" y="1700808"/>
              <a:ext cx="17363" cy="864096"/>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5" name="34 Grupo"/>
          <p:cNvGrpSpPr/>
          <p:nvPr/>
        </p:nvGrpSpPr>
        <p:grpSpPr>
          <a:xfrm>
            <a:off x="4644008" y="2179748"/>
            <a:ext cx="1584176" cy="864096"/>
            <a:chOff x="3563888" y="1700808"/>
            <a:chExt cx="1584176" cy="864096"/>
          </a:xfrm>
        </p:grpSpPr>
        <p:cxnSp>
          <p:nvCxnSpPr>
            <p:cNvPr id="36" name="35 Conector recto"/>
            <p:cNvCxnSpPr/>
            <p:nvPr/>
          </p:nvCxnSpPr>
          <p:spPr>
            <a:xfrm>
              <a:off x="3563888" y="1700808"/>
              <a:ext cx="15841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36 Conector recto"/>
            <p:cNvCxnSpPr/>
            <p:nvPr/>
          </p:nvCxnSpPr>
          <p:spPr>
            <a:xfrm>
              <a:off x="4338613" y="1700808"/>
              <a:ext cx="17363" cy="864096"/>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6" name="37 Grupo"/>
          <p:cNvGrpSpPr/>
          <p:nvPr/>
        </p:nvGrpSpPr>
        <p:grpSpPr>
          <a:xfrm>
            <a:off x="6660232" y="2179748"/>
            <a:ext cx="1584176" cy="864096"/>
            <a:chOff x="3563888" y="1700808"/>
            <a:chExt cx="1584176" cy="864096"/>
          </a:xfrm>
        </p:grpSpPr>
        <p:cxnSp>
          <p:nvCxnSpPr>
            <p:cNvPr id="39" name="38 Conector recto"/>
            <p:cNvCxnSpPr/>
            <p:nvPr/>
          </p:nvCxnSpPr>
          <p:spPr>
            <a:xfrm>
              <a:off x="3563888" y="1700808"/>
              <a:ext cx="15841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39 Conector recto"/>
            <p:cNvCxnSpPr/>
            <p:nvPr/>
          </p:nvCxnSpPr>
          <p:spPr>
            <a:xfrm>
              <a:off x="4338613" y="1700808"/>
              <a:ext cx="17363" cy="864096"/>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7" name="40 Grupo"/>
          <p:cNvGrpSpPr/>
          <p:nvPr/>
        </p:nvGrpSpPr>
        <p:grpSpPr>
          <a:xfrm>
            <a:off x="6732240" y="4065126"/>
            <a:ext cx="1584176" cy="864096"/>
            <a:chOff x="3563888" y="1700808"/>
            <a:chExt cx="1584176" cy="864096"/>
          </a:xfrm>
        </p:grpSpPr>
        <p:cxnSp>
          <p:nvCxnSpPr>
            <p:cNvPr id="42" name="41 Conector recto"/>
            <p:cNvCxnSpPr/>
            <p:nvPr/>
          </p:nvCxnSpPr>
          <p:spPr>
            <a:xfrm>
              <a:off x="3563888" y="1700808"/>
              <a:ext cx="15841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42 Conector recto"/>
            <p:cNvCxnSpPr/>
            <p:nvPr/>
          </p:nvCxnSpPr>
          <p:spPr>
            <a:xfrm>
              <a:off x="4338613" y="1700808"/>
              <a:ext cx="17363" cy="864096"/>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8" name="43 Grupo"/>
          <p:cNvGrpSpPr/>
          <p:nvPr/>
        </p:nvGrpSpPr>
        <p:grpSpPr>
          <a:xfrm>
            <a:off x="4716016" y="4065126"/>
            <a:ext cx="1584176" cy="864096"/>
            <a:chOff x="3563888" y="1700808"/>
            <a:chExt cx="1584176" cy="864096"/>
          </a:xfrm>
        </p:grpSpPr>
        <p:cxnSp>
          <p:nvCxnSpPr>
            <p:cNvPr id="45" name="44 Conector recto"/>
            <p:cNvCxnSpPr/>
            <p:nvPr/>
          </p:nvCxnSpPr>
          <p:spPr>
            <a:xfrm>
              <a:off x="3563888" y="1700808"/>
              <a:ext cx="15841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45 Conector recto"/>
            <p:cNvCxnSpPr/>
            <p:nvPr/>
          </p:nvCxnSpPr>
          <p:spPr>
            <a:xfrm>
              <a:off x="4338613" y="1700808"/>
              <a:ext cx="17363" cy="864096"/>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9" name="46 Grupo"/>
          <p:cNvGrpSpPr/>
          <p:nvPr/>
        </p:nvGrpSpPr>
        <p:grpSpPr>
          <a:xfrm>
            <a:off x="2627784" y="4065126"/>
            <a:ext cx="1584176" cy="864096"/>
            <a:chOff x="3563888" y="1700808"/>
            <a:chExt cx="1584176" cy="864096"/>
          </a:xfrm>
        </p:grpSpPr>
        <p:cxnSp>
          <p:nvCxnSpPr>
            <p:cNvPr id="48" name="47 Conector recto"/>
            <p:cNvCxnSpPr/>
            <p:nvPr/>
          </p:nvCxnSpPr>
          <p:spPr>
            <a:xfrm>
              <a:off x="3563888" y="1700808"/>
              <a:ext cx="15841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48 Conector recto"/>
            <p:cNvCxnSpPr/>
            <p:nvPr/>
          </p:nvCxnSpPr>
          <p:spPr>
            <a:xfrm>
              <a:off x="4338613" y="1700808"/>
              <a:ext cx="17363" cy="864096"/>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10" name="49 Grupo"/>
          <p:cNvGrpSpPr/>
          <p:nvPr/>
        </p:nvGrpSpPr>
        <p:grpSpPr>
          <a:xfrm>
            <a:off x="755576" y="5948164"/>
            <a:ext cx="1584176" cy="864096"/>
            <a:chOff x="3563888" y="1700808"/>
            <a:chExt cx="1584176" cy="864096"/>
          </a:xfrm>
        </p:grpSpPr>
        <p:cxnSp>
          <p:nvCxnSpPr>
            <p:cNvPr id="51" name="50 Conector recto"/>
            <p:cNvCxnSpPr/>
            <p:nvPr/>
          </p:nvCxnSpPr>
          <p:spPr>
            <a:xfrm>
              <a:off x="3563888" y="1700808"/>
              <a:ext cx="15841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51 Conector recto"/>
            <p:cNvCxnSpPr/>
            <p:nvPr/>
          </p:nvCxnSpPr>
          <p:spPr>
            <a:xfrm>
              <a:off x="4338613" y="1700808"/>
              <a:ext cx="17363" cy="864096"/>
            </a:xfrm>
            <a:prstGeom prst="line">
              <a:avLst/>
            </a:prstGeom>
          </p:spPr>
          <p:style>
            <a:lnRef idx="1">
              <a:schemeClr val="accent1"/>
            </a:lnRef>
            <a:fillRef idx="0">
              <a:schemeClr val="accent1"/>
            </a:fillRef>
            <a:effectRef idx="0">
              <a:schemeClr val="accent1"/>
            </a:effectRef>
            <a:fontRef idx="minor">
              <a:schemeClr val="tx1"/>
            </a:fontRef>
          </p:style>
        </p:cxnSp>
      </p:grpSp>
      <p:sp>
        <p:nvSpPr>
          <p:cNvPr id="54" name="53 CuadroTexto"/>
          <p:cNvSpPr txBox="1"/>
          <p:nvPr/>
        </p:nvSpPr>
        <p:spPr>
          <a:xfrm>
            <a:off x="642910" y="1144138"/>
            <a:ext cx="1840858" cy="738664"/>
          </a:xfrm>
          <a:prstGeom prst="rect">
            <a:avLst/>
          </a:prstGeom>
          <a:noFill/>
        </p:spPr>
        <p:txBody>
          <a:bodyPr wrap="square" rtlCol="0">
            <a:spAutoFit/>
          </a:bodyPr>
          <a:lstStyle/>
          <a:p>
            <a:pPr algn="ctr"/>
            <a:r>
              <a:rPr lang="es-MX" sz="1400" dirty="0" smtClean="0"/>
              <a:t>821</a:t>
            </a:r>
          </a:p>
          <a:p>
            <a:pPr algn="ctr"/>
            <a:r>
              <a:rPr lang="es-MX" sz="1400" dirty="0" smtClean="0"/>
              <a:t>Presupuesto  de</a:t>
            </a:r>
          </a:p>
          <a:p>
            <a:pPr algn="ctr"/>
            <a:r>
              <a:rPr lang="es-MX" sz="1400" dirty="0" smtClean="0"/>
              <a:t> Egresos Aprobado</a:t>
            </a:r>
          </a:p>
        </p:txBody>
      </p:sp>
      <p:sp>
        <p:nvSpPr>
          <p:cNvPr id="55" name="54 CuadroTexto"/>
          <p:cNvSpPr txBox="1"/>
          <p:nvPr/>
        </p:nvSpPr>
        <p:spPr>
          <a:xfrm>
            <a:off x="2411760" y="1119008"/>
            <a:ext cx="1944216" cy="738664"/>
          </a:xfrm>
          <a:prstGeom prst="rect">
            <a:avLst/>
          </a:prstGeom>
          <a:noFill/>
        </p:spPr>
        <p:txBody>
          <a:bodyPr wrap="square" rtlCol="0">
            <a:spAutoFit/>
          </a:bodyPr>
          <a:lstStyle/>
          <a:p>
            <a:pPr algn="ctr"/>
            <a:r>
              <a:rPr lang="es-MX" sz="1400" dirty="0" smtClean="0"/>
              <a:t>822</a:t>
            </a:r>
          </a:p>
          <a:p>
            <a:pPr algn="ctr"/>
            <a:r>
              <a:rPr lang="es-MX" sz="1400" dirty="0" smtClean="0"/>
              <a:t>Presupuesto de</a:t>
            </a:r>
          </a:p>
          <a:p>
            <a:pPr algn="ctr"/>
            <a:r>
              <a:rPr lang="es-MX" sz="1400" dirty="0" smtClean="0"/>
              <a:t> Egresos por Ejercer </a:t>
            </a:r>
            <a:endParaRPr lang="es-MX" sz="1000" dirty="0"/>
          </a:p>
        </p:txBody>
      </p:sp>
      <p:sp>
        <p:nvSpPr>
          <p:cNvPr id="56" name="55 CuadroTexto"/>
          <p:cNvSpPr txBox="1"/>
          <p:nvPr/>
        </p:nvSpPr>
        <p:spPr>
          <a:xfrm>
            <a:off x="1691680" y="2179748"/>
            <a:ext cx="432048" cy="307777"/>
          </a:xfrm>
          <a:prstGeom prst="rect">
            <a:avLst/>
          </a:prstGeom>
          <a:noFill/>
        </p:spPr>
        <p:txBody>
          <a:bodyPr wrap="square" rtlCol="0">
            <a:spAutoFit/>
          </a:bodyPr>
          <a:lstStyle/>
          <a:p>
            <a:r>
              <a:rPr lang="es-MX" sz="1400" dirty="0" smtClean="0"/>
              <a:t>(1)</a:t>
            </a:r>
            <a:endParaRPr lang="es-MX" sz="1400" dirty="0"/>
          </a:p>
        </p:txBody>
      </p:sp>
      <p:sp>
        <p:nvSpPr>
          <p:cNvPr id="57" name="56 CuadroTexto"/>
          <p:cNvSpPr txBox="1"/>
          <p:nvPr/>
        </p:nvSpPr>
        <p:spPr>
          <a:xfrm>
            <a:off x="2771800" y="2160003"/>
            <a:ext cx="432048" cy="307777"/>
          </a:xfrm>
          <a:prstGeom prst="rect">
            <a:avLst/>
          </a:prstGeom>
          <a:noFill/>
        </p:spPr>
        <p:txBody>
          <a:bodyPr wrap="square" rtlCol="0">
            <a:spAutoFit/>
          </a:bodyPr>
          <a:lstStyle/>
          <a:p>
            <a:r>
              <a:rPr lang="es-MX" sz="1400" dirty="0" smtClean="0"/>
              <a:t>(1)</a:t>
            </a:r>
            <a:endParaRPr lang="es-MX" sz="1400" dirty="0"/>
          </a:p>
        </p:txBody>
      </p:sp>
      <p:sp>
        <p:nvSpPr>
          <p:cNvPr id="58" name="57 CuadroTexto"/>
          <p:cNvSpPr txBox="1"/>
          <p:nvPr/>
        </p:nvSpPr>
        <p:spPr>
          <a:xfrm>
            <a:off x="4427984" y="928694"/>
            <a:ext cx="1944216" cy="954107"/>
          </a:xfrm>
          <a:prstGeom prst="rect">
            <a:avLst/>
          </a:prstGeom>
          <a:noFill/>
        </p:spPr>
        <p:txBody>
          <a:bodyPr wrap="square" rtlCol="0">
            <a:spAutoFit/>
          </a:bodyPr>
          <a:lstStyle/>
          <a:p>
            <a:pPr algn="ctr"/>
            <a:r>
              <a:rPr lang="es-MX" sz="1400" dirty="0" smtClean="0"/>
              <a:t>823</a:t>
            </a:r>
          </a:p>
          <a:p>
            <a:pPr algn="ctr"/>
            <a:r>
              <a:rPr lang="es-MX" sz="1400" dirty="0" smtClean="0"/>
              <a:t>Modificaciones al  Presupuesto Egresos Aprobado</a:t>
            </a:r>
            <a:r>
              <a:rPr lang="es-MX" sz="1000" dirty="0" smtClean="0"/>
              <a:t> </a:t>
            </a:r>
            <a:endParaRPr lang="es-MX" sz="1000" dirty="0"/>
          </a:p>
        </p:txBody>
      </p:sp>
      <p:sp>
        <p:nvSpPr>
          <p:cNvPr id="59" name="58 CuadroTexto"/>
          <p:cNvSpPr txBox="1"/>
          <p:nvPr/>
        </p:nvSpPr>
        <p:spPr>
          <a:xfrm>
            <a:off x="5580112" y="2232011"/>
            <a:ext cx="432048" cy="307777"/>
          </a:xfrm>
          <a:prstGeom prst="rect">
            <a:avLst/>
          </a:prstGeom>
          <a:noFill/>
        </p:spPr>
        <p:txBody>
          <a:bodyPr wrap="square" rtlCol="0">
            <a:spAutoFit/>
          </a:bodyPr>
          <a:lstStyle/>
          <a:p>
            <a:r>
              <a:rPr lang="es-MX" sz="1400" dirty="0" smtClean="0"/>
              <a:t>(2)</a:t>
            </a:r>
            <a:endParaRPr lang="es-MX" sz="1400" dirty="0"/>
          </a:p>
        </p:txBody>
      </p:sp>
      <p:sp>
        <p:nvSpPr>
          <p:cNvPr id="60" name="59 CuadroTexto"/>
          <p:cNvSpPr txBox="1"/>
          <p:nvPr/>
        </p:nvSpPr>
        <p:spPr>
          <a:xfrm>
            <a:off x="2771800" y="2395772"/>
            <a:ext cx="432048" cy="307777"/>
          </a:xfrm>
          <a:prstGeom prst="rect">
            <a:avLst/>
          </a:prstGeom>
          <a:noFill/>
        </p:spPr>
        <p:txBody>
          <a:bodyPr wrap="square" rtlCol="0">
            <a:spAutoFit/>
          </a:bodyPr>
          <a:lstStyle/>
          <a:p>
            <a:r>
              <a:rPr lang="es-MX" sz="1400" dirty="0" smtClean="0"/>
              <a:t>(2)</a:t>
            </a:r>
            <a:endParaRPr lang="es-MX" sz="1400" dirty="0"/>
          </a:p>
        </p:txBody>
      </p:sp>
      <p:sp>
        <p:nvSpPr>
          <p:cNvPr id="61" name="60 CuadroTexto"/>
          <p:cNvSpPr txBox="1"/>
          <p:nvPr/>
        </p:nvSpPr>
        <p:spPr>
          <a:xfrm>
            <a:off x="2771800" y="2725237"/>
            <a:ext cx="648072" cy="307777"/>
          </a:xfrm>
          <a:prstGeom prst="rect">
            <a:avLst/>
          </a:prstGeom>
          <a:noFill/>
        </p:spPr>
        <p:txBody>
          <a:bodyPr wrap="square" rtlCol="0">
            <a:spAutoFit/>
          </a:bodyPr>
          <a:lstStyle/>
          <a:p>
            <a:r>
              <a:rPr lang="es-MX" sz="1400" dirty="0" smtClean="0">
                <a:solidFill>
                  <a:srgbClr val="FF0000"/>
                </a:solidFill>
              </a:rPr>
              <a:t>(3) R</a:t>
            </a:r>
            <a:endParaRPr lang="es-MX" sz="1400" dirty="0">
              <a:solidFill>
                <a:srgbClr val="FF0000"/>
              </a:solidFill>
            </a:endParaRPr>
          </a:p>
        </p:txBody>
      </p:sp>
      <p:sp>
        <p:nvSpPr>
          <p:cNvPr id="62" name="61 CuadroTexto"/>
          <p:cNvSpPr txBox="1"/>
          <p:nvPr/>
        </p:nvSpPr>
        <p:spPr>
          <a:xfrm>
            <a:off x="4860032" y="2232011"/>
            <a:ext cx="432048" cy="307777"/>
          </a:xfrm>
          <a:prstGeom prst="rect">
            <a:avLst/>
          </a:prstGeom>
          <a:noFill/>
        </p:spPr>
        <p:txBody>
          <a:bodyPr wrap="square" rtlCol="0">
            <a:spAutoFit/>
          </a:bodyPr>
          <a:lstStyle/>
          <a:p>
            <a:r>
              <a:rPr lang="es-MX" sz="1400" dirty="0" smtClean="0"/>
              <a:t>(3) </a:t>
            </a:r>
            <a:endParaRPr lang="es-MX" sz="1400" dirty="0"/>
          </a:p>
        </p:txBody>
      </p:sp>
      <p:sp>
        <p:nvSpPr>
          <p:cNvPr id="63" name="62 CuadroTexto"/>
          <p:cNvSpPr txBox="1"/>
          <p:nvPr/>
        </p:nvSpPr>
        <p:spPr>
          <a:xfrm>
            <a:off x="6804248" y="2232011"/>
            <a:ext cx="432048" cy="307777"/>
          </a:xfrm>
          <a:prstGeom prst="rect">
            <a:avLst/>
          </a:prstGeom>
          <a:noFill/>
        </p:spPr>
        <p:txBody>
          <a:bodyPr wrap="square" rtlCol="0">
            <a:spAutoFit/>
          </a:bodyPr>
          <a:lstStyle/>
          <a:p>
            <a:r>
              <a:rPr lang="es-MX" sz="1400" dirty="0" smtClean="0"/>
              <a:t>(4)</a:t>
            </a:r>
            <a:endParaRPr lang="es-MX" sz="1400" dirty="0"/>
          </a:p>
        </p:txBody>
      </p:sp>
      <p:sp>
        <p:nvSpPr>
          <p:cNvPr id="64" name="63 CuadroTexto"/>
          <p:cNvSpPr txBox="1"/>
          <p:nvPr/>
        </p:nvSpPr>
        <p:spPr>
          <a:xfrm>
            <a:off x="3563888" y="2179748"/>
            <a:ext cx="432048" cy="307777"/>
          </a:xfrm>
          <a:prstGeom prst="rect">
            <a:avLst/>
          </a:prstGeom>
          <a:noFill/>
        </p:spPr>
        <p:txBody>
          <a:bodyPr wrap="square" rtlCol="0">
            <a:spAutoFit/>
          </a:bodyPr>
          <a:lstStyle/>
          <a:p>
            <a:r>
              <a:rPr lang="es-MX" sz="1400" dirty="0" smtClean="0"/>
              <a:t>(4)</a:t>
            </a:r>
            <a:endParaRPr lang="es-MX" sz="1400" dirty="0"/>
          </a:p>
        </p:txBody>
      </p:sp>
      <p:sp>
        <p:nvSpPr>
          <p:cNvPr id="65" name="64 CuadroTexto"/>
          <p:cNvSpPr txBox="1"/>
          <p:nvPr/>
        </p:nvSpPr>
        <p:spPr>
          <a:xfrm>
            <a:off x="6444208" y="1082582"/>
            <a:ext cx="2199758" cy="738664"/>
          </a:xfrm>
          <a:prstGeom prst="rect">
            <a:avLst/>
          </a:prstGeom>
          <a:noFill/>
        </p:spPr>
        <p:txBody>
          <a:bodyPr wrap="square" rtlCol="0">
            <a:spAutoFit/>
          </a:bodyPr>
          <a:lstStyle/>
          <a:p>
            <a:pPr algn="ctr"/>
            <a:r>
              <a:rPr lang="es-MX" sz="1400" dirty="0" smtClean="0"/>
              <a:t>824</a:t>
            </a:r>
          </a:p>
          <a:p>
            <a:pPr algn="ctr"/>
            <a:r>
              <a:rPr lang="es-MX" sz="1400" dirty="0" smtClean="0"/>
              <a:t>Presupuesto de Egresos Comprometido </a:t>
            </a:r>
            <a:endParaRPr lang="es-MX" sz="1000" dirty="0"/>
          </a:p>
        </p:txBody>
      </p:sp>
      <p:sp>
        <p:nvSpPr>
          <p:cNvPr id="66" name="65 CuadroTexto"/>
          <p:cNvSpPr txBox="1"/>
          <p:nvPr/>
        </p:nvSpPr>
        <p:spPr>
          <a:xfrm>
            <a:off x="539552" y="2990136"/>
            <a:ext cx="1944216" cy="738664"/>
          </a:xfrm>
          <a:prstGeom prst="rect">
            <a:avLst/>
          </a:prstGeom>
          <a:noFill/>
        </p:spPr>
        <p:txBody>
          <a:bodyPr wrap="square" rtlCol="0">
            <a:spAutoFit/>
          </a:bodyPr>
          <a:lstStyle/>
          <a:p>
            <a:pPr algn="ctr"/>
            <a:r>
              <a:rPr lang="es-MX" sz="1400" dirty="0" smtClean="0"/>
              <a:t>825</a:t>
            </a:r>
          </a:p>
          <a:p>
            <a:pPr algn="ctr"/>
            <a:r>
              <a:rPr lang="es-MX" sz="1400" dirty="0" smtClean="0"/>
              <a:t>Presupuesto de Egresos Devengado</a:t>
            </a:r>
            <a:endParaRPr lang="es-MX" sz="1000" dirty="0"/>
          </a:p>
        </p:txBody>
      </p:sp>
      <p:sp>
        <p:nvSpPr>
          <p:cNvPr id="67" name="66 CuadroTexto"/>
          <p:cNvSpPr txBox="1"/>
          <p:nvPr/>
        </p:nvSpPr>
        <p:spPr>
          <a:xfrm>
            <a:off x="971600" y="4137134"/>
            <a:ext cx="432048" cy="307777"/>
          </a:xfrm>
          <a:prstGeom prst="rect">
            <a:avLst/>
          </a:prstGeom>
          <a:noFill/>
        </p:spPr>
        <p:txBody>
          <a:bodyPr wrap="square" rtlCol="0">
            <a:spAutoFit/>
          </a:bodyPr>
          <a:lstStyle/>
          <a:p>
            <a:r>
              <a:rPr lang="es-MX" sz="1400" dirty="0" smtClean="0"/>
              <a:t>(5)</a:t>
            </a:r>
            <a:endParaRPr lang="es-MX" sz="1400" dirty="0"/>
          </a:p>
        </p:txBody>
      </p:sp>
      <p:sp>
        <p:nvSpPr>
          <p:cNvPr id="68" name="67 CuadroTexto"/>
          <p:cNvSpPr txBox="1"/>
          <p:nvPr/>
        </p:nvSpPr>
        <p:spPr>
          <a:xfrm>
            <a:off x="7596336" y="2232011"/>
            <a:ext cx="432048" cy="307777"/>
          </a:xfrm>
          <a:prstGeom prst="rect">
            <a:avLst/>
          </a:prstGeom>
          <a:noFill/>
        </p:spPr>
        <p:txBody>
          <a:bodyPr wrap="square" rtlCol="0">
            <a:spAutoFit/>
          </a:bodyPr>
          <a:lstStyle/>
          <a:p>
            <a:r>
              <a:rPr lang="es-MX" sz="1400" dirty="0" smtClean="0"/>
              <a:t>(5)</a:t>
            </a:r>
            <a:endParaRPr lang="es-MX" sz="1400" dirty="0"/>
          </a:p>
        </p:txBody>
      </p:sp>
      <p:sp>
        <p:nvSpPr>
          <p:cNvPr id="69" name="68 CuadroTexto"/>
          <p:cNvSpPr txBox="1"/>
          <p:nvPr/>
        </p:nvSpPr>
        <p:spPr>
          <a:xfrm>
            <a:off x="2483768" y="2990136"/>
            <a:ext cx="1800200" cy="738664"/>
          </a:xfrm>
          <a:prstGeom prst="rect">
            <a:avLst/>
          </a:prstGeom>
          <a:noFill/>
        </p:spPr>
        <p:txBody>
          <a:bodyPr wrap="square" rtlCol="0">
            <a:spAutoFit/>
          </a:bodyPr>
          <a:lstStyle/>
          <a:p>
            <a:pPr algn="ctr"/>
            <a:r>
              <a:rPr lang="es-MX" sz="1400" dirty="0" smtClean="0"/>
              <a:t>826</a:t>
            </a:r>
          </a:p>
          <a:p>
            <a:pPr algn="ctr"/>
            <a:r>
              <a:rPr lang="es-MX" sz="1400" dirty="0" smtClean="0"/>
              <a:t>Presupuesto de Egresos Ejercido</a:t>
            </a:r>
          </a:p>
        </p:txBody>
      </p:sp>
      <p:sp>
        <p:nvSpPr>
          <p:cNvPr id="70" name="69 CuadroTexto"/>
          <p:cNvSpPr txBox="1"/>
          <p:nvPr/>
        </p:nvSpPr>
        <p:spPr>
          <a:xfrm>
            <a:off x="2843808" y="4137134"/>
            <a:ext cx="432048" cy="307777"/>
          </a:xfrm>
          <a:prstGeom prst="rect">
            <a:avLst/>
          </a:prstGeom>
          <a:noFill/>
        </p:spPr>
        <p:txBody>
          <a:bodyPr wrap="square" rtlCol="0">
            <a:spAutoFit/>
          </a:bodyPr>
          <a:lstStyle/>
          <a:p>
            <a:r>
              <a:rPr lang="es-MX" sz="1400" dirty="0" smtClean="0"/>
              <a:t>(6)</a:t>
            </a:r>
            <a:endParaRPr lang="es-MX" sz="1400" dirty="0"/>
          </a:p>
        </p:txBody>
      </p:sp>
      <p:sp>
        <p:nvSpPr>
          <p:cNvPr id="71" name="70 CuadroTexto"/>
          <p:cNvSpPr txBox="1"/>
          <p:nvPr/>
        </p:nvSpPr>
        <p:spPr>
          <a:xfrm>
            <a:off x="1691680" y="4137134"/>
            <a:ext cx="432048" cy="307777"/>
          </a:xfrm>
          <a:prstGeom prst="rect">
            <a:avLst/>
          </a:prstGeom>
          <a:noFill/>
        </p:spPr>
        <p:txBody>
          <a:bodyPr wrap="square" rtlCol="0">
            <a:spAutoFit/>
          </a:bodyPr>
          <a:lstStyle/>
          <a:p>
            <a:r>
              <a:rPr lang="es-MX" sz="1400" dirty="0" smtClean="0"/>
              <a:t>(6)</a:t>
            </a:r>
            <a:endParaRPr lang="es-MX" sz="1400" dirty="0"/>
          </a:p>
        </p:txBody>
      </p:sp>
      <p:sp>
        <p:nvSpPr>
          <p:cNvPr id="72" name="71 CuadroTexto"/>
          <p:cNvSpPr txBox="1"/>
          <p:nvPr/>
        </p:nvSpPr>
        <p:spPr>
          <a:xfrm>
            <a:off x="4572000" y="3071834"/>
            <a:ext cx="1872208" cy="738664"/>
          </a:xfrm>
          <a:prstGeom prst="rect">
            <a:avLst/>
          </a:prstGeom>
          <a:noFill/>
        </p:spPr>
        <p:txBody>
          <a:bodyPr wrap="square" rtlCol="0">
            <a:spAutoFit/>
          </a:bodyPr>
          <a:lstStyle/>
          <a:p>
            <a:pPr algn="ctr"/>
            <a:r>
              <a:rPr lang="es-MX" sz="1400" dirty="0" smtClean="0"/>
              <a:t>827</a:t>
            </a:r>
          </a:p>
          <a:p>
            <a:pPr algn="ctr"/>
            <a:r>
              <a:rPr lang="es-MX" sz="1400" dirty="0" smtClean="0"/>
              <a:t>Presupuesto de Egresos Pagado</a:t>
            </a:r>
          </a:p>
        </p:txBody>
      </p:sp>
      <p:sp>
        <p:nvSpPr>
          <p:cNvPr id="73" name="72 CuadroTexto"/>
          <p:cNvSpPr txBox="1"/>
          <p:nvPr/>
        </p:nvSpPr>
        <p:spPr>
          <a:xfrm>
            <a:off x="5076056" y="4137134"/>
            <a:ext cx="432048" cy="307777"/>
          </a:xfrm>
          <a:prstGeom prst="rect">
            <a:avLst/>
          </a:prstGeom>
          <a:noFill/>
        </p:spPr>
        <p:txBody>
          <a:bodyPr wrap="square" rtlCol="0">
            <a:spAutoFit/>
          </a:bodyPr>
          <a:lstStyle/>
          <a:p>
            <a:r>
              <a:rPr lang="es-MX" sz="1400" dirty="0" smtClean="0"/>
              <a:t>(7)</a:t>
            </a:r>
            <a:endParaRPr lang="es-MX" sz="1400" dirty="0"/>
          </a:p>
        </p:txBody>
      </p:sp>
      <p:sp>
        <p:nvSpPr>
          <p:cNvPr id="74" name="73 CuadroTexto"/>
          <p:cNvSpPr txBox="1"/>
          <p:nvPr/>
        </p:nvSpPr>
        <p:spPr>
          <a:xfrm>
            <a:off x="3563888" y="4137134"/>
            <a:ext cx="432048" cy="307777"/>
          </a:xfrm>
          <a:prstGeom prst="rect">
            <a:avLst/>
          </a:prstGeom>
          <a:noFill/>
        </p:spPr>
        <p:txBody>
          <a:bodyPr wrap="square" rtlCol="0">
            <a:spAutoFit/>
          </a:bodyPr>
          <a:lstStyle/>
          <a:p>
            <a:r>
              <a:rPr lang="es-MX" sz="1400" dirty="0" smtClean="0"/>
              <a:t>(7)</a:t>
            </a:r>
            <a:endParaRPr lang="es-MX" sz="1400" dirty="0"/>
          </a:p>
        </p:txBody>
      </p:sp>
      <p:sp>
        <p:nvSpPr>
          <p:cNvPr id="75" name="74 CuadroTexto"/>
          <p:cNvSpPr txBox="1"/>
          <p:nvPr/>
        </p:nvSpPr>
        <p:spPr>
          <a:xfrm>
            <a:off x="6357950" y="3333302"/>
            <a:ext cx="2500330" cy="738664"/>
          </a:xfrm>
          <a:prstGeom prst="rect">
            <a:avLst/>
          </a:prstGeom>
          <a:noFill/>
        </p:spPr>
        <p:txBody>
          <a:bodyPr wrap="square" rtlCol="0">
            <a:spAutoFit/>
          </a:bodyPr>
          <a:lstStyle/>
          <a:p>
            <a:pPr algn="ctr"/>
            <a:r>
              <a:rPr lang="es-MX" sz="1400" dirty="0" smtClean="0"/>
              <a:t>1151 Almacén Mat. Y Sumin. Consumo</a:t>
            </a:r>
          </a:p>
          <a:p>
            <a:pPr algn="ctr"/>
            <a:r>
              <a:rPr lang="es-MX" sz="1400" dirty="0" smtClean="0"/>
              <a:t>11512 Alimentos y Utensilios</a:t>
            </a:r>
            <a:endParaRPr lang="es-MX" sz="1400" dirty="0"/>
          </a:p>
        </p:txBody>
      </p:sp>
      <p:sp>
        <p:nvSpPr>
          <p:cNvPr id="76" name="75 CuadroTexto"/>
          <p:cNvSpPr txBox="1"/>
          <p:nvPr/>
        </p:nvSpPr>
        <p:spPr>
          <a:xfrm>
            <a:off x="611560" y="5012060"/>
            <a:ext cx="1800200" cy="738664"/>
          </a:xfrm>
          <a:prstGeom prst="rect">
            <a:avLst/>
          </a:prstGeom>
          <a:noFill/>
        </p:spPr>
        <p:txBody>
          <a:bodyPr wrap="square" rtlCol="0">
            <a:spAutoFit/>
          </a:bodyPr>
          <a:lstStyle/>
          <a:p>
            <a:pPr algn="ctr"/>
            <a:r>
              <a:rPr lang="es-MX" sz="1400" dirty="0" smtClean="0"/>
              <a:t>2112</a:t>
            </a:r>
          </a:p>
          <a:p>
            <a:pPr algn="ctr"/>
            <a:r>
              <a:rPr lang="es-MX" sz="1400" dirty="0" smtClean="0"/>
              <a:t>Proveedores por Pagar  a Corto Plazo</a:t>
            </a:r>
            <a:endParaRPr lang="es-MX" sz="1400" dirty="0"/>
          </a:p>
        </p:txBody>
      </p:sp>
      <p:sp>
        <p:nvSpPr>
          <p:cNvPr id="77" name="76 CuadroTexto"/>
          <p:cNvSpPr txBox="1"/>
          <p:nvPr/>
        </p:nvSpPr>
        <p:spPr>
          <a:xfrm>
            <a:off x="1619672" y="6000427"/>
            <a:ext cx="567680" cy="307777"/>
          </a:xfrm>
          <a:prstGeom prst="rect">
            <a:avLst/>
          </a:prstGeom>
          <a:noFill/>
        </p:spPr>
        <p:txBody>
          <a:bodyPr wrap="square" rtlCol="0">
            <a:spAutoFit/>
          </a:bodyPr>
          <a:lstStyle/>
          <a:p>
            <a:r>
              <a:rPr lang="es-MX" sz="1400" dirty="0" smtClean="0"/>
              <a:t>(5 a)</a:t>
            </a:r>
            <a:endParaRPr lang="es-MX" sz="1400" dirty="0"/>
          </a:p>
        </p:txBody>
      </p:sp>
      <p:sp>
        <p:nvSpPr>
          <p:cNvPr id="83" name="82 CuadroTexto"/>
          <p:cNvSpPr txBox="1"/>
          <p:nvPr/>
        </p:nvSpPr>
        <p:spPr>
          <a:xfrm>
            <a:off x="2843808" y="5209500"/>
            <a:ext cx="1800200" cy="523220"/>
          </a:xfrm>
          <a:prstGeom prst="rect">
            <a:avLst/>
          </a:prstGeom>
          <a:noFill/>
        </p:spPr>
        <p:txBody>
          <a:bodyPr wrap="square" rtlCol="0">
            <a:spAutoFit/>
          </a:bodyPr>
          <a:lstStyle/>
          <a:p>
            <a:pPr algn="ctr"/>
            <a:r>
              <a:rPr lang="es-MX" sz="1400" dirty="0" smtClean="0"/>
              <a:t>1112</a:t>
            </a:r>
          </a:p>
          <a:p>
            <a:pPr algn="ctr"/>
            <a:r>
              <a:rPr lang="es-MX" sz="1400" dirty="0" smtClean="0"/>
              <a:t>Bancos / Tesorería</a:t>
            </a:r>
            <a:endParaRPr lang="es-MX" sz="1400" dirty="0"/>
          </a:p>
        </p:txBody>
      </p:sp>
      <p:sp>
        <p:nvSpPr>
          <p:cNvPr id="84" name="83 CuadroTexto"/>
          <p:cNvSpPr txBox="1"/>
          <p:nvPr/>
        </p:nvSpPr>
        <p:spPr>
          <a:xfrm>
            <a:off x="3707904" y="6020172"/>
            <a:ext cx="648072" cy="307777"/>
          </a:xfrm>
          <a:prstGeom prst="rect">
            <a:avLst/>
          </a:prstGeom>
          <a:noFill/>
        </p:spPr>
        <p:txBody>
          <a:bodyPr wrap="square" rtlCol="0">
            <a:spAutoFit/>
          </a:bodyPr>
          <a:lstStyle/>
          <a:p>
            <a:r>
              <a:rPr lang="es-MX" sz="1400" dirty="0" smtClean="0"/>
              <a:t>(7 a)</a:t>
            </a:r>
            <a:endParaRPr lang="es-MX" sz="1400" dirty="0"/>
          </a:p>
        </p:txBody>
      </p:sp>
      <p:sp>
        <p:nvSpPr>
          <p:cNvPr id="85" name="84 CuadroTexto"/>
          <p:cNvSpPr txBox="1"/>
          <p:nvPr/>
        </p:nvSpPr>
        <p:spPr>
          <a:xfrm>
            <a:off x="971600" y="6000427"/>
            <a:ext cx="648072" cy="307777"/>
          </a:xfrm>
          <a:prstGeom prst="rect">
            <a:avLst/>
          </a:prstGeom>
          <a:noFill/>
        </p:spPr>
        <p:txBody>
          <a:bodyPr wrap="square" rtlCol="0">
            <a:spAutoFit/>
          </a:bodyPr>
          <a:lstStyle/>
          <a:p>
            <a:r>
              <a:rPr lang="es-MX" sz="1400" dirty="0" smtClean="0"/>
              <a:t>(7 a)</a:t>
            </a:r>
            <a:endParaRPr lang="es-MX" sz="1400" dirty="0"/>
          </a:p>
        </p:txBody>
      </p:sp>
      <p:sp>
        <p:nvSpPr>
          <p:cNvPr id="86" name="85 CuadroTexto"/>
          <p:cNvSpPr txBox="1"/>
          <p:nvPr/>
        </p:nvSpPr>
        <p:spPr>
          <a:xfrm>
            <a:off x="6956648" y="4065126"/>
            <a:ext cx="567680" cy="307777"/>
          </a:xfrm>
          <a:prstGeom prst="rect">
            <a:avLst/>
          </a:prstGeom>
          <a:noFill/>
        </p:spPr>
        <p:txBody>
          <a:bodyPr wrap="square" rtlCol="0">
            <a:spAutoFit/>
          </a:bodyPr>
          <a:lstStyle/>
          <a:p>
            <a:r>
              <a:rPr lang="es-MX" sz="1400" dirty="0" smtClean="0"/>
              <a:t>(5 a)</a:t>
            </a:r>
            <a:endParaRPr lang="es-MX" sz="1400" dirty="0"/>
          </a:p>
        </p:txBody>
      </p:sp>
      <p:grpSp>
        <p:nvGrpSpPr>
          <p:cNvPr id="11" name="79 Grupo"/>
          <p:cNvGrpSpPr/>
          <p:nvPr/>
        </p:nvGrpSpPr>
        <p:grpSpPr>
          <a:xfrm>
            <a:off x="2915816" y="5876156"/>
            <a:ext cx="1584176" cy="864096"/>
            <a:chOff x="3563888" y="1700808"/>
            <a:chExt cx="1584176" cy="864096"/>
          </a:xfrm>
        </p:grpSpPr>
        <p:cxnSp>
          <p:nvCxnSpPr>
            <p:cNvPr id="88" name="87 Conector recto"/>
            <p:cNvCxnSpPr/>
            <p:nvPr/>
          </p:nvCxnSpPr>
          <p:spPr>
            <a:xfrm>
              <a:off x="3563888" y="1700808"/>
              <a:ext cx="15841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88 Conector recto"/>
            <p:cNvCxnSpPr/>
            <p:nvPr/>
          </p:nvCxnSpPr>
          <p:spPr>
            <a:xfrm>
              <a:off x="4338613" y="1700808"/>
              <a:ext cx="17363" cy="864096"/>
            </a:xfrm>
            <a:prstGeom prst="line">
              <a:avLst/>
            </a:prstGeom>
          </p:spPr>
          <p:style>
            <a:lnRef idx="1">
              <a:schemeClr val="accent1"/>
            </a:lnRef>
            <a:fillRef idx="0">
              <a:schemeClr val="accent1"/>
            </a:fillRef>
            <a:effectRef idx="0">
              <a:schemeClr val="accent1"/>
            </a:effectRef>
            <a:fontRef idx="minor">
              <a:schemeClr val="tx1"/>
            </a:fontRef>
          </p:style>
        </p:cxnSp>
      </p:grpSp>
      <p:sp>
        <p:nvSpPr>
          <p:cNvPr id="82" name="81 Elipse"/>
          <p:cNvSpPr/>
          <p:nvPr/>
        </p:nvSpPr>
        <p:spPr>
          <a:xfrm>
            <a:off x="827584" y="4065126"/>
            <a:ext cx="648072" cy="648072"/>
          </a:xfrm>
          <a:prstGeom prst="ellipse">
            <a:avLst/>
          </a:prstGeom>
          <a:noFill/>
          <a:ln w="44450" cmpd="sng">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90" name="89 Elipse"/>
          <p:cNvSpPr/>
          <p:nvPr/>
        </p:nvSpPr>
        <p:spPr>
          <a:xfrm>
            <a:off x="6876256" y="3993118"/>
            <a:ext cx="648072" cy="648072"/>
          </a:xfrm>
          <a:prstGeom prst="ellipse">
            <a:avLst/>
          </a:prstGeom>
          <a:noFill/>
          <a:ln w="44450" cmpd="sng">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91" name="90 Elipse"/>
          <p:cNvSpPr/>
          <p:nvPr/>
        </p:nvSpPr>
        <p:spPr>
          <a:xfrm>
            <a:off x="1547664" y="5948164"/>
            <a:ext cx="648072" cy="648072"/>
          </a:xfrm>
          <a:prstGeom prst="ellipse">
            <a:avLst/>
          </a:prstGeom>
          <a:noFill/>
          <a:ln w="44450" cmpd="sng">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92" name="91 Elipse"/>
          <p:cNvSpPr/>
          <p:nvPr/>
        </p:nvSpPr>
        <p:spPr>
          <a:xfrm>
            <a:off x="3635896" y="5876156"/>
            <a:ext cx="648072" cy="648072"/>
          </a:xfrm>
          <a:prstGeom prst="ellipse">
            <a:avLst/>
          </a:prstGeom>
          <a:noFill/>
          <a:ln w="44450" cmpd="sng">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93" name="92 Elipse"/>
          <p:cNvSpPr/>
          <p:nvPr/>
        </p:nvSpPr>
        <p:spPr>
          <a:xfrm>
            <a:off x="4932040" y="4065126"/>
            <a:ext cx="648072" cy="648072"/>
          </a:xfrm>
          <a:prstGeom prst="ellipse">
            <a:avLst/>
          </a:prstGeom>
          <a:noFill/>
          <a:ln w="44450" cmpd="sng">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94" name="93 Elipse"/>
          <p:cNvSpPr/>
          <p:nvPr/>
        </p:nvSpPr>
        <p:spPr>
          <a:xfrm>
            <a:off x="899592" y="5948164"/>
            <a:ext cx="648072" cy="648072"/>
          </a:xfrm>
          <a:prstGeom prst="ellipse">
            <a:avLst/>
          </a:prstGeom>
          <a:noFill/>
          <a:ln w="44450" cmpd="sng">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grpSp>
        <p:nvGrpSpPr>
          <p:cNvPr id="12" name="80 Grupo"/>
          <p:cNvGrpSpPr/>
          <p:nvPr/>
        </p:nvGrpSpPr>
        <p:grpSpPr>
          <a:xfrm>
            <a:off x="1714480" y="44871"/>
            <a:ext cx="7377494" cy="836736"/>
            <a:chOff x="2123728" y="0"/>
            <a:chExt cx="6984776" cy="836736"/>
          </a:xfrm>
        </p:grpSpPr>
        <p:sp>
          <p:nvSpPr>
            <p:cNvPr id="78" name="77 Rectángulo redondeado"/>
            <p:cNvSpPr/>
            <p:nvPr/>
          </p:nvSpPr>
          <p:spPr>
            <a:xfrm>
              <a:off x="2357422" y="0"/>
              <a:ext cx="6732272" cy="836736"/>
            </a:xfrm>
            <a:prstGeom prst="roundRect">
              <a:avLst/>
            </a:prstGeom>
            <a:ln>
              <a:noFill/>
            </a:ln>
            <a:effectLst>
              <a:reflection blurRad="6350" stA="52000" endA="300" endPos="35000" dir="5400000" sy="-100000" algn="bl" rotWithShape="0"/>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sz="2200" dirty="0"/>
            </a:p>
          </p:txBody>
        </p:sp>
        <p:sp>
          <p:nvSpPr>
            <p:cNvPr id="53" name="52 CuadroTexto"/>
            <p:cNvSpPr txBox="1"/>
            <p:nvPr/>
          </p:nvSpPr>
          <p:spPr>
            <a:xfrm>
              <a:off x="2123728" y="0"/>
              <a:ext cx="6984776" cy="800219"/>
            </a:xfrm>
            <a:prstGeom prst="rect">
              <a:avLst/>
            </a:prstGeom>
            <a:noFill/>
          </p:spPr>
          <p:txBody>
            <a:bodyPr wrap="square" rtlCol="0">
              <a:spAutoFit/>
            </a:bodyPr>
            <a:lstStyle/>
            <a:p>
              <a:pPr algn="ctr"/>
              <a:r>
                <a:rPr lang="es-MX" sz="2400" b="1" u="sng" dirty="0" smtClean="0">
                  <a:solidFill>
                    <a:schemeClr val="bg1"/>
                  </a:solidFill>
                </a:rPr>
                <a:t>Ejercicio 2</a:t>
              </a:r>
            </a:p>
            <a:p>
              <a:pPr algn="ctr"/>
              <a:r>
                <a:rPr lang="es-MX" sz="2200" b="1" dirty="0" smtClean="0">
                  <a:solidFill>
                    <a:schemeClr val="bg1"/>
                  </a:solidFill>
                </a:rPr>
                <a:t>  Momentos Contables de los Egresos con Almacén</a:t>
              </a:r>
              <a:endParaRPr lang="es-MX" sz="2200" b="1" dirty="0">
                <a:solidFill>
                  <a:schemeClr val="bg1"/>
                </a:solidFill>
              </a:endParaRPr>
            </a:p>
          </p:txBody>
        </p:sp>
      </p:grpSp>
      <p:sp>
        <p:nvSpPr>
          <p:cNvPr id="87" name="86 CuadroTexto"/>
          <p:cNvSpPr txBox="1"/>
          <p:nvPr/>
        </p:nvSpPr>
        <p:spPr>
          <a:xfrm>
            <a:off x="571472" y="1857388"/>
            <a:ext cx="1857388" cy="338554"/>
          </a:xfrm>
          <a:prstGeom prst="rect">
            <a:avLst/>
          </a:prstGeom>
          <a:noFill/>
        </p:spPr>
        <p:txBody>
          <a:bodyPr wrap="square" rtlCol="0">
            <a:spAutoFit/>
          </a:bodyPr>
          <a:lstStyle/>
          <a:p>
            <a:pPr algn="ctr"/>
            <a:r>
              <a:rPr lang="es-MX" sz="800" dirty="0" smtClean="0"/>
              <a:t>(221 Productos alimenticios para personas)</a:t>
            </a:r>
            <a:endParaRPr lang="es-MX" sz="800" dirty="0"/>
          </a:p>
        </p:txBody>
      </p:sp>
      <p:sp>
        <p:nvSpPr>
          <p:cNvPr id="95" name="94 CuadroTexto"/>
          <p:cNvSpPr txBox="1"/>
          <p:nvPr/>
        </p:nvSpPr>
        <p:spPr>
          <a:xfrm>
            <a:off x="2577451" y="1857388"/>
            <a:ext cx="1708797" cy="338554"/>
          </a:xfrm>
          <a:prstGeom prst="rect">
            <a:avLst/>
          </a:prstGeom>
          <a:noFill/>
        </p:spPr>
        <p:txBody>
          <a:bodyPr wrap="square" rtlCol="0">
            <a:spAutoFit/>
          </a:bodyPr>
          <a:lstStyle/>
          <a:p>
            <a:pPr algn="ctr"/>
            <a:r>
              <a:rPr lang="es-MX" sz="800" dirty="0" smtClean="0"/>
              <a:t>(221 Productos alimenticios para personas)</a:t>
            </a:r>
            <a:endParaRPr lang="es-MX" sz="800" dirty="0"/>
          </a:p>
        </p:txBody>
      </p:sp>
      <p:sp>
        <p:nvSpPr>
          <p:cNvPr id="96" name="95 CuadroTexto"/>
          <p:cNvSpPr txBox="1"/>
          <p:nvPr/>
        </p:nvSpPr>
        <p:spPr>
          <a:xfrm>
            <a:off x="4574858" y="1857388"/>
            <a:ext cx="1783092" cy="338554"/>
          </a:xfrm>
          <a:prstGeom prst="rect">
            <a:avLst/>
          </a:prstGeom>
          <a:noFill/>
        </p:spPr>
        <p:txBody>
          <a:bodyPr wrap="square" rtlCol="0">
            <a:spAutoFit/>
          </a:bodyPr>
          <a:lstStyle/>
          <a:p>
            <a:pPr algn="ctr"/>
            <a:r>
              <a:rPr lang="es-MX" sz="800" dirty="0" smtClean="0"/>
              <a:t>(221 Productos alimenticios para personas)</a:t>
            </a:r>
            <a:endParaRPr lang="es-MX" sz="800" dirty="0"/>
          </a:p>
        </p:txBody>
      </p:sp>
      <p:sp>
        <p:nvSpPr>
          <p:cNvPr id="97" name="96 CuadroTexto"/>
          <p:cNvSpPr txBox="1"/>
          <p:nvPr/>
        </p:nvSpPr>
        <p:spPr>
          <a:xfrm>
            <a:off x="6575122" y="1857388"/>
            <a:ext cx="1783092" cy="338554"/>
          </a:xfrm>
          <a:prstGeom prst="rect">
            <a:avLst/>
          </a:prstGeom>
          <a:noFill/>
        </p:spPr>
        <p:txBody>
          <a:bodyPr wrap="square" rtlCol="0">
            <a:spAutoFit/>
          </a:bodyPr>
          <a:lstStyle/>
          <a:p>
            <a:pPr algn="ctr"/>
            <a:r>
              <a:rPr lang="es-MX" sz="800" dirty="0" smtClean="0"/>
              <a:t>(221 Productos alimenticios para personas)</a:t>
            </a:r>
            <a:endParaRPr lang="es-MX" sz="800" dirty="0"/>
          </a:p>
        </p:txBody>
      </p:sp>
      <p:sp>
        <p:nvSpPr>
          <p:cNvPr id="98" name="97 CuadroTexto"/>
          <p:cNvSpPr txBox="1"/>
          <p:nvPr/>
        </p:nvSpPr>
        <p:spPr>
          <a:xfrm>
            <a:off x="571472" y="3714752"/>
            <a:ext cx="1857388" cy="338554"/>
          </a:xfrm>
          <a:prstGeom prst="rect">
            <a:avLst/>
          </a:prstGeom>
          <a:noFill/>
        </p:spPr>
        <p:txBody>
          <a:bodyPr wrap="square" rtlCol="0">
            <a:spAutoFit/>
          </a:bodyPr>
          <a:lstStyle/>
          <a:p>
            <a:pPr algn="ctr"/>
            <a:r>
              <a:rPr lang="es-MX" sz="800" dirty="0" smtClean="0"/>
              <a:t>(221 Productos alimenticios para personas)</a:t>
            </a:r>
            <a:endParaRPr lang="es-MX" sz="800" dirty="0"/>
          </a:p>
        </p:txBody>
      </p:sp>
      <p:sp>
        <p:nvSpPr>
          <p:cNvPr id="99" name="98 CuadroTexto"/>
          <p:cNvSpPr txBox="1"/>
          <p:nvPr/>
        </p:nvSpPr>
        <p:spPr>
          <a:xfrm>
            <a:off x="2506013" y="3714752"/>
            <a:ext cx="1708797" cy="338554"/>
          </a:xfrm>
          <a:prstGeom prst="rect">
            <a:avLst/>
          </a:prstGeom>
          <a:noFill/>
        </p:spPr>
        <p:txBody>
          <a:bodyPr wrap="square" rtlCol="0">
            <a:spAutoFit/>
          </a:bodyPr>
          <a:lstStyle/>
          <a:p>
            <a:pPr algn="ctr"/>
            <a:r>
              <a:rPr lang="es-MX" sz="800" dirty="0" smtClean="0"/>
              <a:t>(221 Productos alimenticios para personas)</a:t>
            </a:r>
            <a:endParaRPr lang="es-MX" sz="800" dirty="0"/>
          </a:p>
        </p:txBody>
      </p:sp>
      <p:sp>
        <p:nvSpPr>
          <p:cNvPr id="100" name="99 CuadroTexto"/>
          <p:cNvSpPr txBox="1"/>
          <p:nvPr/>
        </p:nvSpPr>
        <p:spPr>
          <a:xfrm>
            <a:off x="4649153" y="3714776"/>
            <a:ext cx="1708797" cy="338554"/>
          </a:xfrm>
          <a:prstGeom prst="rect">
            <a:avLst/>
          </a:prstGeom>
          <a:noFill/>
        </p:spPr>
        <p:txBody>
          <a:bodyPr wrap="square" rtlCol="0">
            <a:spAutoFit/>
          </a:bodyPr>
          <a:lstStyle/>
          <a:p>
            <a:pPr algn="ctr"/>
            <a:r>
              <a:rPr lang="es-MX" sz="800" dirty="0" smtClean="0"/>
              <a:t>(221 Productos alimenticios para personas)</a:t>
            </a:r>
            <a:endParaRPr lang="es-MX" sz="800" dirty="0"/>
          </a:p>
        </p:txBody>
      </p:sp>
      <p:grpSp>
        <p:nvGrpSpPr>
          <p:cNvPr id="13" name="79 Grupo"/>
          <p:cNvGrpSpPr/>
          <p:nvPr/>
        </p:nvGrpSpPr>
        <p:grpSpPr>
          <a:xfrm>
            <a:off x="4845212" y="5857916"/>
            <a:ext cx="1584176" cy="864096"/>
            <a:chOff x="3563888" y="1700808"/>
            <a:chExt cx="1584176" cy="864096"/>
          </a:xfrm>
        </p:grpSpPr>
        <p:cxnSp>
          <p:nvCxnSpPr>
            <p:cNvPr id="101" name="100 Conector recto"/>
            <p:cNvCxnSpPr/>
            <p:nvPr/>
          </p:nvCxnSpPr>
          <p:spPr>
            <a:xfrm>
              <a:off x="3563888" y="1700808"/>
              <a:ext cx="15841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2" name="101 Conector recto"/>
            <p:cNvCxnSpPr/>
            <p:nvPr/>
          </p:nvCxnSpPr>
          <p:spPr>
            <a:xfrm>
              <a:off x="4338613" y="1700808"/>
              <a:ext cx="17363" cy="864096"/>
            </a:xfrm>
            <a:prstGeom prst="line">
              <a:avLst/>
            </a:prstGeom>
          </p:spPr>
          <p:style>
            <a:lnRef idx="1">
              <a:schemeClr val="accent1"/>
            </a:lnRef>
            <a:fillRef idx="0">
              <a:schemeClr val="accent1"/>
            </a:fillRef>
            <a:effectRef idx="0">
              <a:schemeClr val="accent1"/>
            </a:effectRef>
            <a:fontRef idx="minor">
              <a:schemeClr val="tx1"/>
            </a:fontRef>
          </p:style>
        </p:cxnSp>
      </p:grpSp>
      <p:sp>
        <p:nvSpPr>
          <p:cNvPr id="110" name="109 CuadroTexto"/>
          <p:cNvSpPr txBox="1"/>
          <p:nvPr/>
        </p:nvSpPr>
        <p:spPr>
          <a:xfrm>
            <a:off x="4643438" y="5190690"/>
            <a:ext cx="2357454" cy="738664"/>
          </a:xfrm>
          <a:prstGeom prst="rect">
            <a:avLst/>
          </a:prstGeom>
          <a:noFill/>
        </p:spPr>
        <p:txBody>
          <a:bodyPr wrap="square" rtlCol="0">
            <a:spAutoFit/>
          </a:bodyPr>
          <a:lstStyle/>
          <a:p>
            <a:pPr algn="ctr"/>
            <a:r>
              <a:rPr lang="es-MX" sz="1400" dirty="0" smtClean="0"/>
              <a:t>5122 Alimentos y Utensilios</a:t>
            </a:r>
          </a:p>
          <a:p>
            <a:pPr algn="ctr"/>
            <a:r>
              <a:rPr lang="es-MX" sz="1400" dirty="0" smtClean="0"/>
              <a:t>221 productos alimenticios para personas</a:t>
            </a:r>
            <a:endParaRPr lang="es-MX" sz="1400" dirty="0"/>
          </a:p>
        </p:txBody>
      </p:sp>
      <p:sp>
        <p:nvSpPr>
          <p:cNvPr id="111" name="110 CuadroTexto"/>
          <p:cNvSpPr txBox="1"/>
          <p:nvPr/>
        </p:nvSpPr>
        <p:spPr>
          <a:xfrm>
            <a:off x="7640414" y="4071966"/>
            <a:ext cx="432048" cy="307777"/>
          </a:xfrm>
          <a:prstGeom prst="rect">
            <a:avLst/>
          </a:prstGeom>
          <a:noFill/>
        </p:spPr>
        <p:txBody>
          <a:bodyPr wrap="square" rtlCol="0">
            <a:spAutoFit/>
          </a:bodyPr>
          <a:lstStyle/>
          <a:p>
            <a:r>
              <a:rPr lang="es-MX" sz="1400" dirty="0" smtClean="0"/>
              <a:t>(8)</a:t>
            </a:r>
            <a:endParaRPr lang="es-MX" sz="1400" dirty="0"/>
          </a:p>
        </p:txBody>
      </p:sp>
      <p:sp>
        <p:nvSpPr>
          <p:cNvPr id="112" name="111 CuadroTexto"/>
          <p:cNvSpPr txBox="1"/>
          <p:nvPr/>
        </p:nvSpPr>
        <p:spPr>
          <a:xfrm>
            <a:off x="5072066" y="5929354"/>
            <a:ext cx="432048" cy="307777"/>
          </a:xfrm>
          <a:prstGeom prst="rect">
            <a:avLst/>
          </a:prstGeom>
          <a:noFill/>
        </p:spPr>
        <p:txBody>
          <a:bodyPr wrap="square" rtlCol="0">
            <a:spAutoFit/>
          </a:bodyPr>
          <a:lstStyle/>
          <a:p>
            <a:r>
              <a:rPr lang="es-MX" sz="1400" dirty="0" smtClean="0"/>
              <a:t>(8)</a:t>
            </a:r>
            <a:endParaRPr lang="es-MX" sz="1400" dirty="0"/>
          </a:p>
        </p:txBody>
      </p:sp>
      <p:cxnSp>
        <p:nvCxnSpPr>
          <p:cNvPr id="114" name="113 Conector recto de flecha"/>
          <p:cNvCxnSpPr/>
          <p:nvPr/>
        </p:nvCxnSpPr>
        <p:spPr>
          <a:xfrm rot="10800000" flipV="1">
            <a:off x="5429256" y="4500570"/>
            <a:ext cx="2428892" cy="1643074"/>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117" name="116 CuadroTexto"/>
          <p:cNvSpPr txBox="1"/>
          <p:nvPr/>
        </p:nvSpPr>
        <p:spPr>
          <a:xfrm>
            <a:off x="6786578" y="6072206"/>
            <a:ext cx="2357454" cy="584775"/>
          </a:xfrm>
          <a:prstGeom prst="rect">
            <a:avLst/>
          </a:prstGeom>
          <a:noFill/>
        </p:spPr>
        <p:txBody>
          <a:bodyPr wrap="square" rtlCol="0">
            <a:spAutoFit/>
          </a:bodyPr>
          <a:lstStyle/>
          <a:p>
            <a:r>
              <a:rPr lang="es-MX" sz="1600" dirty="0" smtClean="0"/>
              <a:t>Operación:</a:t>
            </a:r>
          </a:p>
          <a:p>
            <a:r>
              <a:rPr lang="es-MX" sz="1600" dirty="0" smtClean="0"/>
              <a:t>(8)   salida de almacén</a:t>
            </a:r>
            <a:endParaRPr lang="es-MX"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5"/>
                                        </p:tgtEl>
                                        <p:attrNameLst>
                                          <p:attrName>style.visibility</p:attrName>
                                        </p:attrNameLst>
                                      </p:cBhvr>
                                      <p:to>
                                        <p:strVal val="visible"/>
                                      </p:to>
                                    </p:set>
                                    <p:animEffect transition="in" filter="box(in)">
                                      <p:cBhvr>
                                        <p:cTn id="7" dur="500"/>
                                        <p:tgtEl>
                                          <p:spTgt spid="7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76"/>
                                        </p:tgtEl>
                                        <p:attrNameLst>
                                          <p:attrName>style.visibility</p:attrName>
                                        </p:attrNameLst>
                                      </p:cBhvr>
                                      <p:to>
                                        <p:strVal val="visible"/>
                                      </p:to>
                                    </p:set>
                                    <p:animEffect transition="in" filter="box(in)">
                                      <p:cBhvr>
                                        <p:cTn id="12" dur="500"/>
                                        <p:tgtEl>
                                          <p:spTgt spid="76"/>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86"/>
                                        </p:tgtEl>
                                        <p:attrNameLst>
                                          <p:attrName>style.visibility</p:attrName>
                                        </p:attrNameLst>
                                      </p:cBhvr>
                                      <p:to>
                                        <p:strVal val="visible"/>
                                      </p:to>
                                    </p:set>
                                    <p:animEffect transition="in" filter="box(in)">
                                      <p:cBhvr>
                                        <p:cTn id="17" dur="500"/>
                                        <p:tgtEl>
                                          <p:spTgt spid="86"/>
                                        </p:tgtEl>
                                      </p:cBhvr>
                                    </p:animEffect>
                                  </p:childTnLst>
                                </p:cTn>
                              </p:par>
                              <p:par>
                                <p:cTn id="18" presetID="4" presetClass="entr" presetSubtype="16" fill="hold" grpId="0" nodeType="withEffect">
                                  <p:stCondLst>
                                    <p:cond delay="0"/>
                                  </p:stCondLst>
                                  <p:childTnLst>
                                    <p:set>
                                      <p:cBhvr>
                                        <p:cTn id="19" dur="1" fill="hold">
                                          <p:stCondLst>
                                            <p:cond delay="0"/>
                                          </p:stCondLst>
                                        </p:cTn>
                                        <p:tgtEl>
                                          <p:spTgt spid="77"/>
                                        </p:tgtEl>
                                        <p:attrNameLst>
                                          <p:attrName>style.visibility</p:attrName>
                                        </p:attrNameLst>
                                      </p:cBhvr>
                                      <p:to>
                                        <p:strVal val="visible"/>
                                      </p:to>
                                    </p:set>
                                    <p:animEffect transition="in" filter="box(in)">
                                      <p:cBhvr>
                                        <p:cTn id="20" dur="500"/>
                                        <p:tgtEl>
                                          <p:spTgt spid="77"/>
                                        </p:tgtEl>
                                      </p:cBhvr>
                                    </p:animEffect>
                                  </p:childTnLst>
                                </p:cTn>
                              </p:par>
                            </p:childTnLst>
                          </p:cTn>
                        </p:par>
                      </p:childTnLst>
                    </p:cTn>
                  </p:par>
                  <p:par>
                    <p:cTn id="21" fill="hold">
                      <p:stCondLst>
                        <p:cond delay="indefinite"/>
                      </p:stCondLst>
                      <p:childTnLst>
                        <p:par>
                          <p:cTn id="22" fill="hold">
                            <p:stCondLst>
                              <p:cond delay="0"/>
                            </p:stCondLst>
                            <p:childTnLst>
                              <p:par>
                                <p:cTn id="23" presetID="4" presetClass="entr" presetSubtype="16" fill="hold" grpId="0" nodeType="clickEffect">
                                  <p:stCondLst>
                                    <p:cond delay="0"/>
                                  </p:stCondLst>
                                  <p:childTnLst>
                                    <p:set>
                                      <p:cBhvr>
                                        <p:cTn id="24" dur="1" fill="hold">
                                          <p:stCondLst>
                                            <p:cond delay="0"/>
                                          </p:stCondLst>
                                        </p:cTn>
                                        <p:tgtEl>
                                          <p:spTgt spid="82"/>
                                        </p:tgtEl>
                                        <p:attrNameLst>
                                          <p:attrName>style.visibility</p:attrName>
                                        </p:attrNameLst>
                                      </p:cBhvr>
                                      <p:to>
                                        <p:strVal val="visible"/>
                                      </p:to>
                                    </p:set>
                                    <p:animEffect transition="in" filter="box(in)">
                                      <p:cBhvr>
                                        <p:cTn id="25" dur="500"/>
                                        <p:tgtEl>
                                          <p:spTgt spid="82"/>
                                        </p:tgtEl>
                                      </p:cBhvr>
                                    </p:animEffect>
                                  </p:childTnLst>
                                </p:cTn>
                              </p:par>
                              <p:par>
                                <p:cTn id="26" presetID="4" presetClass="entr" presetSubtype="16" fill="hold" grpId="0" nodeType="withEffect">
                                  <p:stCondLst>
                                    <p:cond delay="0"/>
                                  </p:stCondLst>
                                  <p:childTnLst>
                                    <p:set>
                                      <p:cBhvr>
                                        <p:cTn id="27" dur="1" fill="hold">
                                          <p:stCondLst>
                                            <p:cond delay="0"/>
                                          </p:stCondLst>
                                        </p:cTn>
                                        <p:tgtEl>
                                          <p:spTgt spid="90"/>
                                        </p:tgtEl>
                                        <p:attrNameLst>
                                          <p:attrName>style.visibility</p:attrName>
                                        </p:attrNameLst>
                                      </p:cBhvr>
                                      <p:to>
                                        <p:strVal val="visible"/>
                                      </p:to>
                                    </p:set>
                                    <p:animEffect transition="in" filter="box(in)">
                                      <p:cBhvr>
                                        <p:cTn id="28" dur="500"/>
                                        <p:tgtEl>
                                          <p:spTgt spid="90"/>
                                        </p:tgtEl>
                                      </p:cBhvr>
                                    </p:animEffect>
                                  </p:childTnLst>
                                </p:cTn>
                              </p:par>
                              <p:par>
                                <p:cTn id="29" presetID="4" presetClass="entr" presetSubtype="16" fill="hold" grpId="0" nodeType="withEffect">
                                  <p:stCondLst>
                                    <p:cond delay="0"/>
                                  </p:stCondLst>
                                  <p:childTnLst>
                                    <p:set>
                                      <p:cBhvr>
                                        <p:cTn id="30" dur="1" fill="hold">
                                          <p:stCondLst>
                                            <p:cond delay="0"/>
                                          </p:stCondLst>
                                        </p:cTn>
                                        <p:tgtEl>
                                          <p:spTgt spid="91"/>
                                        </p:tgtEl>
                                        <p:attrNameLst>
                                          <p:attrName>style.visibility</p:attrName>
                                        </p:attrNameLst>
                                      </p:cBhvr>
                                      <p:to>
                                        <p:strVal val="visible"/>
                                      </p:to>
                                    </p:set>
                                    <p:animEffect transition="in" filter="box(in)">
                                      <p:cBhvr>
                                        <p:cTn id="31" dur="500"/>
                                        <p:tgtEl>
                                          <p:spTgt spid="91"/>
                                        </p:tgtEl>
                                      </p:cBhvr>
                                    </p:animEffect>
                                  </p:childTnLst>
                                </p:cTn>
                              </p:par>
                            </p:childTnLst>
                          </p:cTn>
                        </p:par>
                      </p:childTnLst>
                    </p:cTn>
                  </p:par>
                  <p:par>
                    <p:cTn id="32" fill="hold">
                      <p:stCondLst>
                        <p:cond delay="indefinite"/>
                      </p:stCondLst>
                      <p:childTnLst>
                        <p:par>
                          <p:cTn id="33" fill="hold">
                            <p:stCondLst>
                              <p:cond delay="0"/>
                            </p:stCondLst>
                            <p:childTnLst>
                              <p:par>
                                <p:cTn id="34" presetID="4" presetClass="entr" presetSubtype="16" fill="hold" grpId="0" nodeType="clickEffect">
                                  <p:stCondLst>
                                    <p:cond delay="0"/>
                                  </p:stCondLst>
                                  <p:childTnLst>
                                    <p:set>
                                      <p:cBhvr>
                                        <p:cTn id="35" dur="1" fill="hold">
                                          <p:stCondLst>
                                            <p:cond delay="0"/>
                                          </p:stCondLst>
                                        </p:cTn>
                                        <p:tgtEl>
                                          <p:spTgt spid="83"/>
                                        </p:tgtEl>
                                        <p:attrNameLst>
                                          <p:attrName>style.visibility</p:attrName>
                                        </p:attrNameLst>
                                      </p:cBhvr>
                                      <p:to>
                                        <p:strVal val="visible"/>
                                      </p:to>
                                    </p:set>
                                    <p:animEffect transition="in" filter="box(in)">
                                      <p:cBhvr>
                                        <p:cTn id="36" dur="500"/>
                                        <p:tgtEl>
                                          <p:spTgt spid="83"/>
                                        </p:tgtEl>
                                      </p:cBhvr>
                                    </p:animEffect>
                                  </p:childTnLst>
                                </p:cTn>
                              </p:par>
                            </p:childTnLst>
                          </p:cTn>
                        </p:par>
                      </p:childTnLst>
                    </p:cTn>
                  </p:par>
                  <p:par>
                    <p:cTn id="37" fill="hold">
                      <p:stCondLst>
                        <p:cond delay="indefinite"/>
                      </p:stCondLst>
                      <p:childTnLst>
                        <p:par>
                          <p:cTn id="38" fill="hold">
                            <p:stCondLst>
                              <p:cond delay="0"/>
                            </p:stCondLst>
                            <p:childTnLst>
                              <p:par>
                                <p:cTn id="39" presetID="4" presetClass="entr" presetSubtype="16" fill="hold" grpId="0" nodeType="clickEffect">
                                  <p:stCondLst>
                                    <p:cond delay="0"/>
                                  </p:stCondLst>
                                  <p:childTnLst>
                                    <p:set>
                                      <p:cBhvr>
                                        <p:cTn id="40" dur="1" fill="hold">
                                          <p:stCondLst>
                                            <p:cond delay="0"/>
                                          </p:stCondLst>
                                        </p:cTn>
                                        <p:tgtEl>
                                          <p:spTgt spid="84"/>
                                        </p:tgtEl>
                                        <p:attrNameLst>
                                          <p:attrName>style.visibility</p:attrName>
                                        </p:attrNameLst>
                                      </p:cBhvr>
                                      <p:to>
                                        <p:strVal val="visible"/>
                                      </p:to>
                                    </p:set>
                                    <p:animEffect transition="in" filter="box(in)">
                                      <p:cBhvr>
                                        <p:cTn id="41" dur="500"/>
                                        <p:tgtEl>
                                          <p:spTgt spid="84"/>
                                        </p:tgtEl>
                                      </p:cBhvr>
                                    </p:animEffect>
                                  </p:childTnLst>
                                </p:cTn>
                              </p:par>
                              <p:par>
                                <p:cTn id="42" presetID="4" presetClass="entr" presetSubtype="16" fill="hold" grpId="0" nodeType="withEffect">
                                  <p:stCondLst>
                                    <p:cond delay="0"/>
                                  </p:stCondLst>
                                  <p:childTnLst>
                                    <p:set>
                                      <p:cBhvr>
                                        <p:cTn id="43" dur="1" fill="hold">
                                          <p:stCondLst>
                                            <p:cond delay="0"/>
                                          </p:stCondLst>
                                        </p:cTn>
                                        <p:tgtEl>
                                          <p:spTgt spid="85"/>
                                        </p:tgtEl>
                                        <p:attrNameLst>
                                          <p:attrName>style.visibility</p:attrName>
                                        </p:attrNameLst>
                                      </p:cBhvr>
                                      <p:to>
                                        <p:strVal val="visible"/>
                                      </p:to>
                                    </p:set>
                                    <p:animEffect transition="in" filter="box(in)">
                                      <p:cBhvr>
                                        <p:cTn id="44" dur="500"/>
                                        <p:tgtEl>
                                          <p:spTgt spid="85"/>
                                        </p:tgtEl>
                                      </p:cBhvr>
                                    </p:animEffect>
                                  </p:childTnLst>
                                </p:cTn>
                              </p:par>
                            </p:childTnLst>
                          </p:cTn>
                        </p:par>
                      </p:childTnLst>
                    </p:cTn>
                  </p:par>
                  <p:par>
                    <p:cTn id="45" fill="hold">
                      <p:stCondLst>
                        <p:cond delay="indefinite"/>
                      </p:stCondLst>
                      <p:childTnLst>
                        <p:par>
                          <p:cTn id="46" fill="hold">
                            <p:stCondLst>
                              <p:cond delay="0"/>
                            </p:stCondLst>
                            <p:childTnLst>
                              <p:par>
                                <p:cTn id="47" presetID="4" presetClass="entr" presetSubtype="16" fill="hold" grpId="0" nodeType="clickEffect">
                                  <p:stCondLst>
                                    <p:cond delay="0"/>
                                  </p:stCondLst>
                                  <p:childTnLst>
                                    <p:set>
                                      <p:cBhvr>
                                        <p:cTn id="48" dur="1" fill="hold">
                                          <p:stCondLst>
                                            <p:cond delay="0"/>
                                          </p:stCondLst>
                                        </p:cTn>
                                        <p:tgtEl>
                                          <p:spTgt spid="93"/>
                                        </p:tgtEl>
                                        <p:attrNameLst>
                                          <p:attrName>style.visibility</p:attrName>
                                        </p:attrNameLst>
                                      </p:cBhvr>
                                      <p:to>
                                        <p:strVal val="visible"/>
                                      </p:to>
                                    </p:set>
                                    <p:animEffect transition="in" filter="box(in)">
                                      <p:cBhvr>
                                        <p:cTn id="49" dur="500"/>
                                        <p:tgtEl>
                                          <p:spTgt spid="93"/>
                                        </p:tgtEl>
                                      </p:cBhvr>
                                    </p:animEffect>
                                  </p:childTnLst>
                                </p:cTn>
                              </p:par>
                              <p:par>
                                <p:cTn id="50" presetID="4" presetClass="entr" presetSubtype="16" fill="hold" grpId="0" nodeType="withEffect">
                                  <p:stCondLst>
                                    <p:cond delay="0"/>
                                  </p:stCondLst>
                                  <p:childTnLst>
                                    <p:set>
                                      <p:cBhvr>
                                        <p:cTn id="51" dur="1" fill="hold">
                                          <p:stCondLst>
                                            <p:cond delay="0"/>
                                          </p:stCondLst>
                                        </p:cTn>
                                        <p:tgtEl>
                                          <p:spTgt spid="94"/>
                                        </p:tgtEl>
                                        <p:attrNameLst>
                                          <p:attrName>style.visibility</p:attrName>
                                        </p:attrNameLst>
                                      </p:cBhvr>
                                      <p:to>
                                        <p:strVal val="visible"/>
                                      </p:to>
                                    </p:set>
                                    <p:animEffect transition="in" filter="box(in)">
                                      <p:cBhvr>
                                        <p:cTn id="52" dur="500"/>
                                        <p:tgtEl>
                                          <p:spTgt spid="94"/>
                                        </p:tgtEl>
                                      </p:cBhvr>
                                    </p:animEffect>
                                  </p:childTnLst>
                                </p:cTn>
                              </p:par>
                              <p:par>
                                <p:cTn id="53" presetID="4" presetClass="entr" presetSubtype="16" fill="hold" grpId="0" nodeType="withEffect">
                                  <p:stCondLst>
                                    <p:cond delay="0"/>
                                  </p:stCondLst>
                                  <p:childTnLst>
                                    <p:set>
                                      <p:cBhvr>
                                        <p:cTn id="54" dur="1" fill="hold">
                                          <p:stCondLst>
                                            <p:cond delay="0"/>
                                          </p:stCondLst>
                                        </p:cTn>
                                        <p:tgtEl>
                                          <p:spTgt spid="92"/>
                                        </p:tgtEl>
                                        <p:attrNameLst>
                                          <p:attrName>style.visibility</p:attrName>
                                        </p:attrNameLst>
                                      </p:cBhvr>
                                      <p:to>
                                        <p:strVal val="visible"/>
                                      </p:to>
                                    </p:set>
                                    <p:animEffect transition="in" filter="box(in)">
                                      <p:cBhvr>
                                        <p:cTn id="55" dur="500"/>
                                        <p:tgtEl>
                                          <p:spTgt spid="92"/>
                                        </p:tgtEl>
                                      </p:cBhvr>
                                    </p:animEffect>
                                  </p:childTnLst>
                                </p:cTn>
                              </p:par>
                            </p:childTnLst>
                          </p:cTn>
                        </p:par>
                      </p:childTnLst>
                    </p:cTn>
                  </p:par>
                  <p:par>
                    <p:cTn id="56" fill="hold">
                      <p:stCondLst>
                        <p:cond delay="indefinite"/>
                      </p:stCondLst>
                      <p:childTnLst>
                        <p:par>
                          <p:cTn id="57" fill="hold">
                            <p:stCondLst>
                              <p:cond delay="0"/>
                            </p:stCondLst>
                            <p:childTnLst>
                              <p:par>
                                <p:cTn id="58" presetID="4" presetClass="entr" presetSubtype="16" fill="hold" grpId="0" nodeType="clickEffect">
                                  <p:stCondLst>
                                    <p:cond delay="0"/>
                                  </p:stCondLst>
                                  <p:childTnLst>
                                    <p:set>
                                      <p:cBhvr>
                                        <p:cTn id="59" dur="1" fill="hold">
                                          <p:stCondLst>
                                            <p:cond delay="0"/>
                                          </p:stCondLst>
                                        </p:cTn>
                                        <p:tgtEl>
                                          <p:spTgt spid="110"/>
                                        </p:tgtEl>
                                        <p:attrNameLst>
                                          <p:attrName>style.visibility</p:attrName>
                                        </p:attrNameLst>
                                      </p:cBhvr>
                                      <p:to>
                                        <p:strVal val="visible"/>
                                      </p:to>
                                    </p:set>
                                    <p:animEffect transition="in" filter="box(in)">
                                      <p:cBhvr>
                                        <p:cTn id="60" dur="500"/>
                                        <p:tgtEl>
                                          <p:spTgt spid="110"/>
                                        </p:tgtEl>
                                      </p:cBhvr>
                                    </p:animEffect>
                                  </p:childTnLst>
                                </p:cTn>
                              </p:par>
                            </p:childTnLst>
                          </p:cTn>
                        </p:par>
                      </p:childTnLst>
                    </p:cTn>
                  </p:par>
                  <p:par>
                    <p:cTn id="61" fill="hold">
                      <p:stCondLst>
                        <p:cond delay="indefinite"/>
                      </p:stCondLst>
                      <p:childTnLst>
                        <p:par>
                          <p:cTn id="62" fill="hold">
                            <p:stCondLst>
                              <p:cond delay="0"/>
                            </p:stCondLst>
                            <p:childTnLst>
                              <p:par>
                                <p:cTn id="63" presetID="4" presetClass="entr" presetSubtype="16" fill="hold" grpId="0" nodeType="clickEffect">
                                  <p:stCondLst>
                                    <p:cond delay="0"/>
                                  </p:stCondLst>
                                  <p:childTnLst>
                                    <p:set>
                                      <p:cBhvr>
                                        <p:cTn id="64" dur="1" fill="hold">
                                          <p:stCondLst>
                                            <p:cond delay="0"/>
                                          </p:stCondLst>
                                        </p:cTn>
                                        <p:tgtEl>
                                          <p:spTgt spid="111"/>
                                        </p:tgtEl>
                                        <p:attrNameLst>
                                          <p:attrName>style.visibility</p:attrName>
                                        </p:attrNameLst>
                                      </p:cBhvr>
                                      <p:to>
                                        <p:strVal val="visible"/>
                                      </p:to>
                                    </p:set>
                                    <p:animEffect transition="in" filter="box(in)">
                                      <p:cBhvr>
                                        <p:cTn id="65" dur="500"/>
                                        <p:tgtEl>
                                          <p:spTgt spid="111"/>
                                        </p:tgtEl>
                                      </p:cBhvr>
                                    </p:animEffect>
                                  </p:childTnLst>
                                </p:cTn>
                              </p:par>
                              <p:par>
                                <p:cTn id="66" presetID="4" presetClass="entr" presetSubtype="16" fill="hold" grpId="0" nodeType="withEffect">
                                  <p:stCondLst>
                                    <p:cond delay="0"/>
                                  </p:stCondLst>
                                  <p:childTnLst>
                                    <p:set>
                                      <p:cBhvr>
                                        <p:cTn id="67" dur="1" fill="hold">
                                          <p:stCondLst>
                                            <p:cond delay="0"/>
                                          </p:stCondLst>
                                        </p:cTn>
                                        <p:tgtEl>
                                          <p:spTgt spid="112"/>
                                        </p:tgtEl>
                                        <p:attrNameLst>
                                          <p:attrName>style.visibility</p:attrName>
                                        </p:attrNameLst>
                                      </p:cBhvr>
                                      <p:to>
                                        <p:strVal val="visible"/>
                                      </p:to>
                                    </p:set>
                                    <p:animEffect transition="in" filter="box(in)">
                                      <p:cBhvr>
                                        <p:cTn id="68" dur="500"/>
                                        <p:tgtEl>
                                          <p:spTgt spid="112"/>
                                        </p:tgtEl>
                                      </p:cBhvr>
                                    </p:animEffect>
                                  </p:childTnLst>
                                </p:cTn>
                              </p:par>
                            </p:childTnLst>
                          </p:cTn>
                        </p:par>
                      </p:childTnLst>
                    </p:cTn>
                  </p:par>
                  <p:par>
                    <p:cTn id="69" fill="hold">
                      <p:stCondLst>
                        <p:cond delay="indefinite"/>
                      </p:stCondLst>
                      <p:childTnLst>
                        <p:par>
                          <p:cTn id="70" fill="hold">
                            <p:stCondLst>
                              <p:cond delay="0"/>
                            </p:stCondLst>
                            <p:childTnLst>
                              <p:par>
                                <p:cTn id="71" presetID="4" presetClass="entr" presetSubtype="16" fill="hold" nodeType="clickEffect">
                                  <p:stCondLst>
                                    <p:cond delay="0"/>
                                  </p:stCondLst>
                                  <p:childTnLst>
                                    <p:set>
                                      <p:cBhvr>
                                        <p:cTn id="72" dur="1" fill="hold">
                                          <p:stCondLst>
                                            <p:cond delay="0"/>
                                          </p:stCondLst>
                                        </p:cTn>
                                        <p:tgtEl>
                                          <p:spTgt spid="114"/>
                                        </p:tgtEl>
                                        <p:attrNameLst>
                                          <p:attrName>style.visibility</p:attrName>
                                        </p:attrNameLst>
                                      </p:cBhvr>
                                      <p:to>
                                        <p:strVal val="visible"/>
                                      </p:to>
                                    </p:set>
                                    <p:animEffect transition="in" filter="box(in)">
                                      <p:cBhvr>
                                        <p:cTn id="73" dur="500"/>
                                        <p:tgtEl>
                                          <p:spTgt spid="114"/>
                                        </p:tgtEl>
                                      </p:cBhvr>
                                    </p:animEffect>
                                  </p:childTnLst>
                                </p:cTn>
                              </p:par>
                            </p:childTnLst>
                          </p:cTn>
                        </p:par>
                      </p:childTnLst>
                    </p:cTn>
                  </p:par>
                  <p:par>
                    <p:cTn id="74" fill="hold">
                      <p:stCondLst>
                        <p:cond delay="indefinite"/>
                      </p:stCondLst>
                      <p:childTnLst>
                        <p:par>
                          <p:cTn id="75" fill="hold">
                            <p:stCondLst>
                              <p:cond delay="0"/>
                            </p:stCondLst>
                            <p:childTnLst>
                              <p:par>
                                <p:cTn id="76" presetID="4" presetClass="entr" presetSubtype="16" fill="hold" grpId="0" nodeType="clickEffect">
                                  <p:stCondLst>
                                    <p:cond delay="0"/>
                                  </p:stCondLst>
                                  <p:childTnLst>
                                    <p:set>
                                      <p:cBhvr>
                                        <p:cTn id="77" dur="1" fill="hold">
                                          <p:stCondLst>
                                            <p:cond delay="0"/>
                                          </p:stCondLst>
                                        </p:cTn>
                                        <p:tgtEl>
                                          <p:spTgt spid="117"/>
                                        </p:tgtEl>
                                        <p:attrNameLst>
                                          <p:attrName>style.visibility</p:attrName>
                                        </p:attrNameLst>
                                      </p:cBhvr>
                                      <p:to>
                                        <p:strVal val="visible"/>
                                      </p:to>
                                    </p:set>
                                    <p:animEffect transition="in" filter="box(in)">
                                      <p:cBhvr>
                                        <p:cTn id="78" dur="500"/>
                                        <p:tgtEl>
                                          <p:spTgt spid="1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 grpId="0"/>
      <p:bldP spid="76" grpId="0"/>
      <p:bldP spid="77" grpId="0"/>
      <p:bldP spid="83" grpId="0"/>
      <p:bldP spid="84" grpId="0"/>
      <p:bldP spid="85" grpId="0"/>
      <p:bldP spid="86" grpId="0"/>
      <p:bldP spid="82" grpId="0" animBg="1"/>
      <p:bldP spid="90" grpId="0" animBg="1"/>
      <p:bldP spid="91" grpId="0" animBg="1"/>
      <p:bldP spid="92" grpId="0" animBg="1"/>
      <p:bldP spid="93" grpId="0" animBg="1"/>
      <p:bldP spid="94" grpId="0" animBg="1"/>
      <p:bldP spid="110" grpId="0"/>
      <p:bldP spid="111" grpId="0"/>
      <p:bldP spid="112" grpId="0"/>
      <p:bldP spid="117" grpId="0"/>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 Grupo"/>
          <p:cNvGrpSpPr/>
          <p:nvPr/>
        </p:nvGrpSpPr>
        <p:grpSpPr>
          <a:xfrm>
            <a:off x="-108520" y="-601663"/>
            <a:ext cx="4225858" cy="7559055"/>
            <a:chOff x="-85906" y="-601663"/>
            <a:chExt cx="4225858" cy="7559055"/>
          </a:xfrm>
        </p:grpSpPr>
        <p:pic>
          <p:nvPicPr>
            <p:cNvPr id="3" name="Picture 6"/>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5906" y="340637"/>
              <a:ext cx="1705578" cy="6616755"/>
            </a:xfrm>
            <a:prstGeom prst="rect">
              <a:avLst/>
            </a:prstGeom>
            <a:ln>
              <a:noFill/>
            </a:ln>
            <a:effectLst>
              <a:softEdge rad="112500"/>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5" name="AutoShape 8" descr="data:image/jpeg;base64,/9j/4AAQSkZJRgABAQAAAQABAAD/2wCEAAkGBhQREBUUERQVFRUWGBgaGBQXFxsaFxgXGBgXFxcZHBUaHCYgGxojHBcXHy8gIycpLC0tHB4xNTAqNSYrLCkBCQoKDgwOGg8PGjMkHyQsLTQsLCwsKiovKiwsLDIsKSwqLCwsLCwtKiwpKSwsLCwsLCwsLCwqNCwsLy0sLCwsLP/AABEIAIQBfgMBIgACEQEDEQH/xAAcAAEAAgIDAQAAAAAAAAAAAAAABQYEBwIDCAH/xABGEAACAQMCBAMFAgsFCAIDAAABAgMABBESIQUGMUETIlEHYXGBkRQyIzNSVHKCkpOhsdEVFkJishckQ0RTweHwotJjc9P/xAAbAQEAAgMBAQAAAAAAAAAAAAAAAgMBBAYFB//EADIRAAIBAgQEBAQGAwEAAAAAAAABAgMRBBIhMRNBUfAiYXHRBYGhwRQyQlKRsSPh8Qb/2gAMAwEAAhEDEQA/AN40pSgFKUoBVM5i5yOsxW5xjZpO+e4X4ev09an+Z78w2krrswXAPoWIUH5ZzWq7Y14/xPFSppU4Oze57Hw3CRqJ1Jq6WxLLIznLsWPqSSf41McNuZI/uMR7s5H06VC25qWtHricRWqQnmi2n1PTrRTVrFz4ffeIu4ww6j/uPdWXVb4feYdfecfXarJXafBcfLGUL1PzRdn59Gc5iKfDlpsKUpXtGuKUpQClKUApSlAKUpQClKUApSlAKUpQClKUApSlAKUpQClKUApSlAKUpQClKUApSlAKUpQClKUApSlAKUpQClKUBD832hlsplUZIXUB+gQ38ga1VbyVu2ta808nPC7SQKWiJyVXdoz3GO6/Dp/GvG+J4aU7VI8tz3fhWJjFOjN2vqiOt5az4p8VBQz1n2hZ2CoCzHsBk1y9WhxND16kLblg4S5eaNR+UD8huf5VeqhOW+BGBdUmPEYdB0UemfX1NTddT8IwTwtF5t5O5zGMqxqVPDshSlK9g0hSlKAUpSgFKUoBSlKAUpSgFKUoBSlKAUpSgFKUoBSlKAUpSgFKUoBSlKAUpSgFKUoBSlKAUpSgFKUoBSlVfmnm/wADMUODL3PUJn3d29319Kqq1oUY5psto0Z1pZILUmuKcbhtxmVwCei9WPwUfz6VX+b+bprbhzXMUJDEqF176FbpI6j5bZ7jPcVDcq8Ia6mM02XVDkk7l36hcnt3+g71r679pN+bhpDK2NRH2cgGLTkjwzHjf8kk7++nw91MU3UatFbLqbtXDQpPIndrf2RZvZvzjf3N1MHkadRA7aSF0rIMeHjSBjUcjHf5VVuD87cRN1Hi4md2lUGJmJVmLYZPDOwHUYAGPdip/wBofM09rdC3tP8AdIwiOVhVULs4ySSBuB93HuPWvt9zbOOFQ3SxolzLK8T3ixoJGVQTnVp2Zsac/wCVse72Ev1ZVqVJc7LUy+aefntOJTRz2lvJErLpDIFkKFR5hJvnJz1Hu7Vs3ly6jmto5oojCsihghUKwB6ZA9eo9xFal5P5qmmhuzcxrdtbwNNE8yK7IwOMaiM6T9718p+Xz2f84X81+Nc7SRYZ5g+NCxgblQB5TkgAD1rWqYeKTaSTW7IzjKSy9PM3dSofgvMyXBK40PvhSfvD3H19RUxWjSqwqxzQd0a9SnKm8slZilYd1xmCL8bNEn6cir/M1HS89WC9by3+Uqn+Rq5Rb2RGzZO0qtn2j8O/O4vqf6VyX2icPP8AzkP7WKzw5dDOWXQsVKj7PmG2m/FXEL+5ZFJ+gNSGai1bcjYUpSsAUrHu+IRwjMsiRj1dgo+pNQ8/P/D063kHycN/pzUlFvZGUm9iwVj396sMTyucLGrMx9ygk/yqC/2k8O/O4vqf6VTfajz/AG81mILSZZDKw8QrnZF82Dkd20j4ZqcKUpSSsTjTbdrFJufaRxB3ZhcyIGYkINOFBJIUeXoBtXX/ALQuIfncv/x/+tV6letw4dEb+SPQ2j7L+N317e/hbmVoYlLOp04Ynyopwvc5P6tbhqkeyPgP2fh6yMMPcHxD66MYjH7Pm/WNW+74hHEMyyJGPV2Cj6k15ddpzeU0arTloZFKr03tB4epwbuD5OG/05rjF7ROHscC7h+bY/iQKryS6EMsuhY6VhWfHLeb8VPFJ+hIrfyNZtRasRFfGbAyagOJ8+2NvK0U1wqyLjUuGOMjOCVUjOCNqqHtB9ptu9k8VlNrkl8jFQw0Rn75ywG5Hl29fdVkaUpNaE4wk3sV/jvthuzcyfZWRYQxEeYwxKjbVk/lEE/Aio//AGvcR/6sf7paplK9RUYJbG+qcehuD2ac33/ELphLIphiTU+I1GWbZF1Dp3P6vvraVa09mPFbGysVEl1AsspMkimRcrnZVO/UKBkepNXrhnMNvclhbzRylQCwRg2AdhnHSvNrLxOysjSqrxaLQkaV1XF0ka6pHVF9WIA+pqFuOfrBDhruD5OG/wBOapUW9kVpN7E/Sq2ntG4cTj7XD82x/EipS05htpdoriFz6LIhP0BrLhJboOLXIkKUzSomBSldcs6qMswUepIH86A7KVHtzFbDrcQD4yp/WucXG7dtlnhb4SKf5Gs2ZmzM2lcVcHoc/CuVYMELzXx37LBlfxj+VB7+7fADf44rWEMbSOAMs7t36lmPc/E1L87cS8a7YZ8sXkHx6sfrt8hWNw29FpFNeMuvwFUIp2DSyEImT6DJNc7XcsXiVSjte3uzp8NTWFw3Ea1evsj7z3zZPwsw2doQmIw7ylQxZmZhsGBAGVO+PQdqjBzGh4eeINaQG9FwIvH8PyliokEpT7usDb44Pur7wjmVOM3UdvxKCM5D+HLFqR0IUuVJ1HUpCn54qNPtCjVDbCzh+wat4Tq8UrnOsy6s+J/iz67Z712VOkoRVOMdv6PGabeq15+ZJ8q8yf2lK8fE4Y7rw4pJUfQFkXRgsmUxlTnp6+tRNp7RppHSKeKB7RmVTaCJQioSAAhG4Zc5Bz1qY43x+LgtyYeGwIGKIZJpizsQw1Ki+YYXBBPqT7q5wXNhDYpxRLMeOZdCwl2MKzDJLhSdlABYDsdhjGalpvl0e3fIxpvbR7Dm/m1uFXL2nDooYEQK0jaNRkZlDblj90KQPXr0qat40jtY9NvHbzXCJJcLGCB3KLj/AA9dWntnFQ/L3E4OM3LPf2yiSBBIJYiyq6IwxHIpJzudvXcbVO3cpd2ZurHP/vwrmf8A0GO/D0o0I/mlv6f7NrCUryu1t9WYO4IK5BByCOoI6Y99Yvtf5mlUQWocq+gST6CVyTsqnB6bMcfCp3gdqGmBfASMF3J6ALvv88fxrUPMfGTd3c05/wCI5Kg9kGyD5KBT/wA3RclKq9i7FtSml0+5Gaa+5pU1ydy8b69jg3CklpCOojXdt+xOyj3sK7FtJXZrN2VyNs7GSZtMUckh9ERmP0UGud/wuaAgTxSxE9BIjJn4agM16d4dwyK3jEcCLGi9FUYH/k+871UvbC0Y4W+vGovGI/XXqycfqB/lmtOOKzSSSNeNe8rWNBkVZOWefbuxYaJC8feGQkoR7id0PvH0NVylbkoqSszYaT0Z6c4dzNDNZrd6gkRTUS22jGQwPvBBHxFap5t9sU0zFLLMMXTxCB4r+8Z2Qfx946VULnjzmyhtFYhFZ5HHZnZvIPgoGfi3uFRFatPDRi22UwopO7Oy5uGkYtIzOx6s5LH6nevtravK2mNHdvyUUsfooJqf5A5WHELwROSI1UvJjYlQQAoPYkkb+ma9BcM4RDbIEgjSNR2UY+p6k+81KrXVPRLUzUqqGh53TkS/Iz9kmA65YBdv1iKgc16D9qXHfsvDpApxJN+CT1833yPgmr+FefKlRqSqK7M0puauxUpyzwQ3l3DAOjsNR9EG7n9kH54qLqxcJlNrYzXC7SXDfZ4m7hAA9w4P7CA9smrZtpaFknpoXbnb2seGTbcOwAnlafAIGNtMYOxx01Hb0HetWXd28rl5XaRz1ZyWP1NdVKjTpxgtCMIKK0JnljlO44hIUgUYXGuRjhEB6ZPqewG9X2P2ENp814A3oISRn4mTNRvJ/tPh4farCtq7Nks7h1Gtz1OCOmMAD0AqaPt3TtaSfvV/+ta9R12/CtPkVTdVvwo15zZyhNw6YJNpIYEpIvRgMZ67gjIyPeOtdnBOe7202inYrgjRJ51HvAboR12I9+a7OdeeZOJOhkVI0j1aEByfNjJLHGTsOwFRPC+DT3LabeJ5T/lUkD4t0Ue8kVsJXh/kLUrx8ZZ+D+zK5voFukngKyamJd31asnXq8nXOc71TZFwSAQwBI1DocHqM9j1rbfGtfB+BLbMw8ecsvlOy6/NJg/5V8ufUg1qKo0pOV3y5GKcnK75chUjwDgcl7cJBDjW+d2yFAUZJJAO39RUdW3/AGIcAwkt2w3c+HH+ipy5+bYH6tZqzyQbM1JZY3IP/Yle/wDVt/2n/wD511xcwngkUtrAY5bt3JlmGWjiAGEQZA1uNyewJPXpWz/aDzEbKwklQ4kbCRn0d9gfkMt8q85E53O5PUnqT3JPrVFFyrK89iqm3UXi2MjiXE5bhy88jyse7nP0HQD3ACsjgPAJr2YQ266mxkknCqvdmbsP/RUdV55F9oMPDYWT7M8kjtl5A6jIGyLgjoBn5k1szbjHwIuldLwonLb2EuV/CXahvRYiR9S4J+gqnc58gzcOZTIVkjckLKox5hvpKndTjfqQd96vR9u6fmkn7xf6VT+ePaPJxJVjMaxRK2oLq1MWwQCWwOgJ2ArXpuvm8W3yKYcW/i2IvgfON3ZsDBO4A/4bHVGfcUbYfLB99bx5b57hubA3cpEQjyJQTsrDGcdyDkEDqcgda8+WPD5J2CwxvIx7IpY/w6fE1kX5mgDWjnASTU8YOR4ukLuRsSo29Ac1OrRjU9SU6cZ+pcea/a/cTsUtMwRdn/4rD1z0T4Df31Qrm5eQ6pGZz6uxY/Uk111YeSuTX4lOUU6I0AMkmM6QegA7scHHwJ9xsUYUo32JpRgiurHkgAbnoANz8qmbXkm8kAKWcxB6Ex6R9WxW/wDl7k61sVxBEA3eRvNI3xc7/IYHuqbrUljP2ooliOiPNzcp8StwWEFygHUpnp7/AA2Jrdfs3vHl4XbvK7O5DAsxyx0uyjJPU4AG9WauuGBUGFAAJJwPVjkn5kk1RUr8RWaKZ1c6s0aUmmLszHqzMx+ZJ/71Y+FcRtfscltcxu4lJ1aQOnl04bUCCNIOexqsKO1ZMZ2rhqdedGeeO52VehGrDI9jKWOy4PF9tt0lmlZzFEJ2UAAjMhUIOy7ZPrjuajDa8Ma1PEjFMD42g2eseEZvv416c+Hg6sem2O1TPGOD299Nb8PaWSGeGLWp0honMiiSRSMghwADnPQGoP8Atnhotzw7E5i8XUb3y58X7viCL/p4GMddPbNd7hnOVKMp3zNK/p38zl52zPLff6Gda3lnx2ZjdI9rNHGW8SJwVeJNyGDLsy52Pp8MVh2/OVlPEnD3tWjtCwCSiTMyMTtMwK4JJOSPQnrjFZarZ8CnZX8S8mkj0sAFRI4n6jcnLMAPl6Z3zuUPZjaXJju4p5Ht9WoQMoDhkP3HcHfBG+BuO++atbgld3ty79yDcUrvbkTdrynFwyJoonZ2mYM7vjOlNlXYDbJJrGkrO43e+JO57A6R8Bt/PJrChiMjqg6sQB8+/wAq+V/Eq8sZjJS31svlp9T2MPDJTWb1Zh83cQ+ycKfBxJdt4a+ojH3z9Mj9YVqGrn7VeLiW+8FPxdqoiX9LYyH+S/q1TK+o/DcKsNhoU/I0M2ZuT59r6Ct0exTl7w7d7ph5pjpT/wDWh3P6zZ/ZFah4Vw1rieOGP70jBR7s9T8AMn5V6g4dYJBEkUYwkahVHuUYHzqzFztHL1NfESsrGRWkPbPzB412tup8kA83p4rgE/RdI/Watw8b4qtrbSzv92NC2PUgbL8ScD515hu7ppZHkkOXdmZj/mYkn+JqrCQvLN0K8PG7udNZXCuHNcTxwp96Rgo+fU/ADJ+VYtbJ9inAPEuJLlh5Yl0L+m43PyT/AF1vVJ5IuRtTlli2a3ZgTkdD0+Hb+FfKsHOXJ0vD52VlPglj4UuPKVJyAT2YDYg+m21V+pRkpK6Mppq6LByTza3DrnxQgdWXQ6dCVzkFW7EEfA7/ABF84l7dF0/7vbNq7GVgFH6qZJ+orUZNWTgfIk86GaVTBbIpd55BjyAZJRDu5wNu3vqmpTpt5plc4QbvIjePcxT3sviXD626AdFUeir2H8T3JqNrnKQWJUELk4BOSB2BPc461wq5JJWRalY5RRFmCqMsxAA9STgD6mthe1Hl42lrw+Nd0jSRGbsZW0Ox+LEOflWF7I+A/aOICRhlLcaz6azkRj65b9Wt1cwcBivbdoJhlW6EfeVh91lPYg1qVq2Wol0NepUyzR5eqS5btI5byCOY4jeVFc5xsT0z2zsM++pTmn2fXVix1IZIu0yAlcf5gN0Px295qsZzW0mprwsvTUloelV5EsAMfY7f5xKf4kVyHI9gP+Tt/wB0n9K8/wBvzbeRrpS6nVR0HiNgfDJrGvOP3Eu0txM+ezSsR9M4rT/DT/ca3Bl1N+3Z4TZn8ILKJh20x6/2QNX8KyuXebba8ZktNTLGPM4jKxgnouSBlj1wB0rRXLPJFzeyKscbpGT5pmQhFHc5ONR9AO/1r0HwLgcVnAsMC4RR82PdmPdiepqmtCMFa92V1Ixjpe7NH+1jjZuOIun+C3/BqPfszn4kkD9UVTa2L7UuRZkupLqFGkhl8z6QSY2wA2VG+k4zntk5xWuc1v0XFwWU26bWVWBO1eneUrNIrG2SPGkRJgjocqCT8ySfnXmOu6G6k2VHk9yqzfwUH+VRrUuIkrkalPOtzc3tvt2axiZc6UmBb3ZR1Un3ZOPmK0nW1/Z37PZpNcvEBIImRkWCRmy2sYLMpPlwOnfO+2Bmtc3ezG5s2ZolaeDqHQZdR6Og3yPyhsfd0qFGcYf47kacox8FyowIC6hjpUsoZvRSQCfkMmvRttyFw9UULaQMMDDFFYkepY5J+Nebs1J2PM93CumG5mRR0VZG0j4DOB8qnWpynbK7EqkHLZnoMcj2H5nb/uk/pWLeWnCrTeVLKIj8pYwfkMZrQd3zLcy/jbmZh6GVsfTOK7eB8rXN44WCF21EAyFSI197SYxgfM1R+Ha1lIq4LX5pG+eB852dxN4FmS5AJYpGVjQepYgDc7DGc15+40jLczh/vCWTVn11tmvRfKfKsXD7cRRbk7ySEeZ37k+g7AdhVJ9pvs1edzdWa6pCPwsQ2L4GA6dtWAAR3xtv1hQqQjNpbMjSnGMmuRp2tr+wziUa/aIWYCR2R1BO7qFIIHrg7499arnhaNirqUYdVYFWHxU7iuIPp9f/ADW7UhxI5TanHPGx6xqM4nzNa234+eKP3M41fs9T9K80ycVmYYaaUj0MrkfQtTh/C5Z2xBE8jH8hC31IGB8zWosIluzW/D9Wbvl9rls8ixWkc1zI5woRQqk/pOQcd84wBvV4iJKjUADgZAOQD3GcDPxxVM9nPIC2EfiTAG5ceY9RGp38NT/M9z7gKutatTInaBRPLe0TTnH7LwbuVO2skfot5h/A1iw7kD3j+NXf2jcFLKtwg3QaX/Rz5W+RJ+vuqiBq43GUXSqtcjscJWVegpc9n6oneOw2/DuLNe3kpcyZMNvEmWC+GIi7kkAADUAPU+6queSLVojeC8AsdeCpjb7QDn8Tp6a98Z9N8Yq28+ciS8T8G7tWQsYlVkdtIxuwKtg7gswIPoKr44RaixPDmvYhdmcSdH8ASgCPwjLpx02z+V27V3lKacFKL6fwcutOevM7eJcJt+OXLS2U3gyKi+JFcIRlEGkSKykjAGAR7h0zvYuQeZLSGFrK1eSV40llaYppjdh94rvnGSAMjoOtV3l/l6LhMrtxS4jjaWJ40ij1SPpfZnbSuw2wPn6V95V5WNhJ9qluLc2TxvGLgOfOJBhcJpzqyBkZ2w3pUayzU5Ri+Xh9fuPC9G9ORMa67rO/aFw641DOMjI329a4y8MlXojMD0dBqRh2IZdiDXKHgdw52iYe9hpH/wAsV82hhqkJ+GLuvI6BypuOrVvUw50gZizWloWYkkmLcknJJOrrms3l7gttcT6GsrTSASxEWDjoN8+pH8a6Geyhn8G7vESQEBkQMdJPZpdOlT8a2Lw7hUUC4iUDPU9Sfix3NdJhaWPzKVWbS6NvU8zE1sPGLjBavmYnD+UbOCQSQ20UbjOHVACMjB3+G1S9YvFJikErLsyo5B94UkbVBcL5vjSytJLuQ+JPGCMIxLsFBYBUU7nIwO/QV7eWUlfc8izlqT3EeGRXEZjnRZEJBKsMgkHI2+NRP9wOH/mcH7sV3Qc32zQyS+IVWIhZA6MroxxgGMjVk5GMDftXXHzlbskpUyBol1NG0MiyaTsGEZXUy57gHFSSqLa5lKS2OP8AcDh/5nB+7FSnDOEw2yaII0iTJOlBgZPU4HfYVXuD81/aILOV5DG0jEPGIXxIwiZ2RSwyFH3g4JB04BOa5cB56jlilkmygSbQPwUgGl30RdV3YnqP8OdwKzKFTmZcZ8y0SRBgQwBB6gjIPyNQ03JFi5y1pASf/wAaj+QrNvuNRQuEcnUyO4UIzErGMvjSDvv06ntmoTgPPMUln9ouD4eHKn8HIASXYRqgIzIxUDZcnOenSoxjO10YSla6JWy5XtYTmK2hQ+qxqD9cZrMv7COeNo5kV0bGpGGQcEEZHxArE4RzFDclljZg6Y1RujRuoPQlHAOD69Kjecb+ZHtI7eXwjNNoZ9CvgaGP3WGOoooycrPcJNuzO7+4PD/zOD92Kf3A4f8AmcH7sVgveXVnc2yTXAuUuHMZUxLG6kKWDroO4GN8jvWbPz3aIxBdtKtoaURSGJWzggzBdPXbriptVOTv6XJWnydyS4VwOC1DC3iSIMQWCKBkjYZxWdURxDmq3hlETs5kIVgiRu50sSA3kU7bHJ7beorHvOebSJmDO+EbS8ixSNGjdCGlVSoI777d6ryTlyZDLJ8ifqLvOVrSY5ltoXPqY1z9cVJI4IBByCMgjuD0qDfne0DlTI2A2gy+G/gh840mbToznbrjO1YipfpCT5HwchWA/wCTg/dis+05ftovxUEKe9Y1B+oFYnD+JSNxC5hY/g444GUYGxfXq36nOkdawuZby4N7a28E3giVJmZvDRz+DCkbOPeanaTdm+X2uStJu1y0UqrJf3NncwRXMqzxXBKLJ4YjdJQCyghfKVYAj1zWbec6WsTsjO3kOJHWORo4z6PKqlVPrk7d8Vjhvlr6GMj5ak5Ube8tWsxzLbwufVo1J+uM108S5st4GCuzMxXXiON5CEPRzoU4X3nrXK65pto4o5TJqWX8VoVnaTbOFRQWO3XbbvisKM1qkYSlyMcch2H5nB+7FSVjwaCD8TDHH+giqfqBWFbc3WzxSyh2CwfjQyOrptkZjK6unurqbne1CByzhWfQhMMnnbSWGgafMCBsRsdh3qTVR6O5m02T1KhLnnC3jCZMhaRdaxrDI0oTpqaNVLKPiBWNxTmTUtlJayBo57pI2YAHKFJSy7jKnKD0IxUVTl0MZGSd9y7bTnM1vDIfVo1J+pGawf7hcP8AzOD92K6OFczhYrmW7kAWO6liU6d8AqEQKoyzb9gSak+Ecxw3JZY2YOmC0bo0bgHodDgHB9elSanEzaSPtryzaxfi7aFfeI1B+uKkQKh+P2dw2XgujCqocp4SPqIyc5bcbbYqL5Ne6mghup7vUjoWaLwY1HQj8YNwB1+VMt45m/7GW6vcttKq3DubY5bw/hz4MgVIFMLqjv1YidkAYnooU4I9azuJc421vI0cjtqQAyaI3dYwdwXZVITbfftv0rDpyvawySvaxI33CoZxiaKOQf50DfzFRZ5CsD/ycH7sV233N9tE4RnZnKK6pHG8hZGzgroU5Gx+HeuD8wRSpbSQz6UlmCD8GWMh0yZiIIzGcqSScY0470Smuv1CUkdtvyjZx/ctYAfXwlz/ACqVjiCjCgADsBgfQVC3vOlrDI0bu2UIEjLG7Rxk9A8iqVU/E7d67OJ8128DhHZmfTqKxxvIQh/xMI1OF9560cZvkxlkyYpXRY3yTxrJEwdGGVYdCK76r2IHGSMMCrAEEYIPQg9RWq+aeV2tH1KCYWPlb8nP+Fv+x7/GtrVwmhV1KsAykYIIyCPeK1cTho142e/Jm5g8XLDTutU90UfkLmAafs0hxknwz8eq/HO4+furXV97KryOZlfQsIJJumkURhM/fOTqBx2x1+tbF437OzkvaN7/AA2PT9F/+x+tQ/GbqSW3+y8TSYJkESps4K9M5ykg7/8Auahg8VPB/wCOtt+7dHo1KcK8nVwz33jz9URHO/K0nELr7Rw90u0KxowjkQtGyDAyCw2PXPrmvl3yoX4dDZxXEEl5FLJI1ssq584IZFJOC69f2qy+TeXY7aeR4r+PTJBJGAytG4ZsaCQdjpO+QarvDvZ5dRzRMZbZNDo3iC4Ty6WBLDvnvXtQxFKS8NRWWxpOnOPhelvInOVeAy2UVwl5drZPPEUgiacBgxOfF0q2F3AGRvu1ceWOQeItfwy3WsJFIshkebxNWk5ATzEnV0ztsT8KzeM+zd7+/mmF0hjkYFSqtIwUKoCk7IMYI+9/Otl8v8IFpbRQB2kEa6Q741EZOOnYdB7gKjKurXi029/IpnNx9X5FD4J7KWHE5ri6KvEJWkiUb62di4LjsFJ6dyB267MpStec3Pc15SctzD4ypNtMAMkxybDr9w9qp3BbRh/Y2UbyRS6sqfKfAwNW3lPber7SsxnlVu9rGVKysULjFlqn4kXglkQizP4PKv5Q5LxtjzMmxwPTFfeXrmV7h1illuofBfMs0BjkjbPkjEhVTJnJJGNsVfKVLi6Wt3a32JcTS1jXfAmLwcIVVfMEhSUFGGhltpAQcgbZIGeldMisbG7iCSGWK8MzRhG1GP7QHyu2Hyqk7E1sqvhNZ42t7d3uOJrsU1eKC64pavCkpjWKcGRonRdRCeXzqDkf+96huGsVtrRjHI32K5lM8QjfUodpgrhSPPp1A+XOxq+cC4uLq2jnVSokGQpxkbkb427VIU4mXw22/wB+4z20t3r7lT4ddC74ktxCriGK3eNpWRkEju6MFUOASFCk5xjJr5zzw7x5bFGVmT7R59OrZdDbll3Ue/Iqdm4wFuo7fSdUkckgbbAEZQEY65OsfSs/NRzuLTS5aGM1mmRPDeVLa3k8SKICTGA7MzsAeoBcnHyrXXF55p7GeMtcCbEmbGG20RIAxPmfw/MuPNkNlidq23mvtZhVcXd6iNRp3epVeFxH+0y+ltJsoQGKkD75JGSOvTbrVU4rczTW91EWuElJmAsoLbSmMtgtL4ZDqw8xIYE5wN62Fy9xxbyATKpQFnGk4J8jFe3wpwLji3SOyqV0SyR4ODkxnBO3Y1NTcW21tYkpNO9tjlwlSbOIDKkwoNwQQdA7HcEVri0tAlmLWaXiXjBfDa0jRdD9vJIYCvht11F9s771tcGmarhUy30IxnYrHL9o0fELkENgQWqhm3yVWQHzYAY+uKx+aLsQ8SspXEnhqlwGZI3kwWChciNSd6tFlcs4JeNoyGYAMQcgHAbyk7Eb+td+aZ/Fd9LfSwza3fehT7m4PEbu18FJRBbyGZ5ZI2jBYKQiKHAYnJydsYqvWsH2eOWC4n4gkoeXEMKBkmDszBkbwGHn1b6m2Oc1tHNY/Eb0QwySEEiNGcgdSFBJA+lSjVt4UtDKqcrFCvLJLZoRqvLN1t4lWdV8ZXC5/BSoiEF06Z2z27Vyk4lcLBZGYG3B8YNcJbanQZAjAiCnwjIuSdu1XywvBLDHKBgOivg9QGUNg/Wsis8Xqu+/UcTqjVgt5DFxY4uZPFghMbzRkPKAJQSFCjA3GFwDjGRVq4zbEycMwpIWbJwDhQLeUAn03x1q0A1C8e5jNtLDEkDzST+JpVWRfxYUnJcgdG9e1OI5vRd2t9jOdyei7sRkt6LLiNxLcLJ4c8cPhyrG8gBjDK0Z0KSpydQ2wcnvUTBYyaYJDG6LNxXxljKnUkTRyAMyj7uSM7+o9as1jzQWnWC4t5beSQMY9ZR1fRuwDxsQGAOcGpGXiDC4SJYnYFSzS9EQA4AJPView9CaZnHly/oZmuRRRaSJ+HMUjpDxKeR0CEtoZdIkVMZYKTnb34qbsLoXfEknhVxFFA8bSsjIJGkdGVFDgEhdJOcY3qbtOMrJczQaSDCIyWOMHxASMfDFOJcZEMsEZUkzuUBGMKQhfJz22xRzb0trb6Byb5GTfjMUmPyG/wBJqqcI4ZJJwAQqCsr2zqAwKnUQwAOdxnp86tdncM4YvG0eHZQCQdSqcBxg9GG4HX1rvzVSk4q3mVqVtDWccSTpFCZeJvJqj1WzKiLEUIJLSG3ChVI6ht8bVLWvE1sXvI7iKVmlmklj0xO4nWQDSgZVIyPuENjGPSrsDTNWOrfS2hN1L6WKnwSBv7RLtD4X+5QDQB5EOtyYwwAG2wwPQVEWtm4EHkbbi0jHynZdM3m6fd3G/StiUrHF8jHEKHY8UWziubaeCSSZppmSMRMy3AlcsnnClcYIU6jtiu6yvxY3dy1zE6CcQvG0cbSL5YghhzGpwVIwBgAirtSnETvpvuM66Ff5ItHS2Yuhj8SaaVY2GCiSSFlUjscHOO2asFKVXKWZ3IN3dxSlKiYFfGUHY719pQGDLwK3b70ER/UX+lfYeCQJusMSn1CLn64rNpUOHC97Is4k7Wu/5AFKUqZWKUpQClKUApSlAKpMHCory4vnuydcMmiPzlfAjEaurrgjSSSX1f0q7VFcR5WtriQSTQqzgAZ3GoA5AYAgOPc2ashLLcnGVjXfDmklt+GW4RZY3hlfw3laFJXV9gWVWLYBLaPn2q2cnWckNxPGwhij0xsLZLgzGNjqy2GRSiuMHHTIJ71MTcrWzwJA0SmOPdFycodzlWzqB3O4Nd/CeCQ2qlYIwgY5Y7lmPqWYkn5mrZ1VJNLvW/X7E5VE0++ZBcdnCcThdiVVbO7JYdQA0JJA9RVOvbfworW4it2h1TQFbqW41XEokcZ1IuQdSkkgkYHatpT8MjeQSOgZ1RkBP5D41rjoQdI6ioqPkSyUECBd8YyWOnDBhpy3k3APlx0pTqxilfv6iFRIqfGuFkzXUzRi6QSE+PDcaLm10KpKBW8vkxnb13BrYdhdLLFHIhJV0VlJ2JDAEEj1wajr/k60nkMksKs7Y1HLAPjpqUEBvmDUwqgDAGAOgFQqTUkl33/BGclJI1/yJwm4eyVo7x4lLy4QRxsB+EbO7DO/WsLhjKOHtFJ40rSX8qBImWNp21FirMcBUIUlsEdMVsTh3DY7eMRwqEQEkKCTuxLHqT3JrDl5WtmiaJolKNIZCMn8YTkuGzkHPoRU+Mm3fqT4iu/UpFgZLW9uFhgW3P2GSQW6SmUGRCPDZhgBWPTAzt8aleE8EtI4LO6MrrK7RE3Aclp3lAzG2cgqxOMY2xtjFWPh/LFtA4eKJVdQw1gksQxBbUxOW6D72a67Xk+0imEqQqrgkjrpUnqVQnSp94ApKqn19+/mHUTKI00jJFAoDpNe3geNpTEshRiUjaQKxAJydON8AVIx2EtuLtNENvG1nKxto7lpTrGQJQjIpQEFlJGxIWrhLy1bNE0LRKY2dpCpyfOxJLA5yDkncEVxsuV7aFJEjiAEoxJksWcEEYLsS2ME9+9ZdaNu/f7B1EU5ODxwQ8MuItQmeW1V5NbFnSSM6lbJwV2AA7AVwl4XFcWF7dXBP2hWuR4msgxeGzqkYGcBdIA0482r31fH4NCUiQoNMJRoxk+UxjCEb74HrWHe8nWk0jSSQKzt945YBjjGSoOC2P8AERmirLnfvkOIVe4iSYWcPgSXLraRv4HiiOBVIVRI+d2fIKgb4Gdu9RvDYXksrmASRxBb4IkLTMYmGI2NsJRhtLEkbD1q+XvKVrMIxJED4ShEIZlIQbBdSsCV9xr6OVbURyRiBBHLpLoBhSVAVSB0UgAbjHSirRS76+o4isQfJ2mG5lga3e1kaNZPBEokgKqxQvGeqkkgEHGcD0r7zikh4hw8QsqP/vOGdSyj8HHnKgjO3vqf4Ty7BaljBGFLY1MSzMQOg1MScD06VkXHDY3ljldQXi1aG38usAN3xuAOtQ4iz5vL7WI51mv3sQ9py7M1zHcXc6yGEMI0jj0IpcAMxJYljgYx0FViafHLUmW3/Cjrvn7Swx8fdWyagZuRrJ2dmgUmTJYZbGW3JC5wrH1GD9aQqr9XVbeX/RGfXyIQcEguuL3i3A1hY4CIyxA3UgvgEZI6A9s++sDhs7MbAFi6x31zHG7HJaJFlVDq74AxnvirhxHlG1uHaSWIM7Yy+pg2AMAZVhgY2wOvesocEhAhAjUCA5iA2CHBXYD3E9alxVb5faxniK3fQocB8Tw4JGIhm4lerLgkagrSskZYb4ZgBjvUjxW1tbOO5ijlnXWIc20LYKs76V0Mw8hkxht+m+1WeXly3aJ4miUxu7SMpz+MZizMDnIOSTkYxXTFyjarC8IhXw5CC4OWLEdCXJLZHbfbtTixfXtjiIp1ham34nbqsC2Ykin1Is/iFgqgqzrjSNJzg5Od/SunhFr9la2mmi1AyKBxC3n1eMZSVHixtuVYkZAzg9MVd7LlK1hZXjhAdCSr5YvkqVOXJJIwSMHI91cbfk20jlEqQKHDahu2lWP+JYydKn3gVJ1o/T38/clxF3/0mqUpWoa4pSlAKUpQClKUApSlAKUpQClKUApSlAKUpQClKUApSlAKUpQClKUApSlAKUpQClKUApSlAKUpQClKUApSlAKUpQClKUApSlAKUpQClKUApSlAKUpQH//Z"/>
            <p:cNvSpPr>
              <a:spLocks noChangeAspect="1" noChangeArrowheads="1"/>
            </p:cNvSpPr>
            <p:nvPr/>
          </p:nvSpPr>
          <p:spPr bwMode="auto">
            <a:xfrm>
              <a:off x="0" y="-601663"/>
              <a:ext cx="3638550" cy="12573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dirty="0"/>
            </a:p>
          </p:txBody>
        </p:sp>
        <p:sp>
          <p:nvSpPr>
            <p:cNvPr id="6" name="AutoShape 10" descr="data:image/jpeg;base64,/9j/4AAQSkZJRgABAQAAAQABAAD/2wCEAAkGBhQREBUUERQVFRUWGBgaGBQXFxsaFxgXGBgXFxcZHBUaHCYgGxojHBcXHy8gIycpLC0tHB4xNTAqNSYrLCkBCQoKDgwOGg8PGjMkHyQsLTQsLCwsKiovKiwsLDIsKSwqLCwsLCwtKiwpKSwsLCwsLCwsLCwqNCwsLy0sLCwsLP/AABEIAIQBfgMBIgACEQEDEQH/xAAcAAEAAgIDAQAAAAAAAAAAAAAABQYEBwIDCAH/xABGEAACAQMCBAMFAgsFCAIDAAABAgMABBESIQUGMUETIlEHYXGBkRQyIzNSVHKCkpOhsdEVFkJishckQ0RTweHwotJjc9P/xAAbAQEAAgMBAQAAAAAAAAAAAAAAAgMBBAYFB//EADIRAAIBAgQEBAQGAwEAAAAAAAABAgMRBBIhMRNBUfAiYXHRBYGhwRQyQlKRsSPh8Qb/2gAMAwEAAhEDEQA/AN40pSgFKUoBVM5i5yOsxW5xjZpO+e4X4ev09an+Z78w2krrswXAPoWIUH5ZzWq7Y14/xPFSppU4Oze57Hw3CRqJ1Jq6WxLLIznLsWPqSSf41McNuZI/uMR7s5H06VC25qWtHricRWqQnmi2n1PTrRTVrFz4ffeIu4ww6j/uPdWXVb4feYdfecfXarJXafBcfLGUL1PzRdn59Gc5iKfDlpsKUpXtGuKUpQClKUApSlAKUpQClKUApSlAKUpQClKUApSlAKUpQClKUApSlAKUpQClKUApSlAKUpQClKUApSlAKUpQClKUBD832hlsplUZIXUB+gQ38ga1VbyVu2ta808nPC7SQKWiJyVXdoz3GO6/Dp/GvG+J4aU7VI8tz3fhWJjFOjN2vqiOt5az4p8VBQz1n2hZ2CoCzHsBk1y9WhxND16kLblg4S5eaNR+UD8huf5VeqhOW+BGBdUmPEYdB0UemfX1NTddT8IwTwtF5t5O5zGMqxqVPDshSlK9g0hSlKAUpSgFKUoBSlKAUpSgFKUoBSlKAUpSgFKUoBSlKAUpSgFKUoBSlKAUpSgFKUoBSlKAUpSgFKUoBSlVfmnm/wADMUODL3PUJn3d29319Kqq1oUY5psto0Z1pZILUmuKcbhtxmVwCei9WPwUfz6VX+b+bprbhzXMUJDEqF176FbpI6j5bZ7jPcVDcq8Ia6mM02XVDkk7l36hcnt3+g71r679pN+bhpDK2NRH2cgGLTkjwzHjf8kk7++nw91MU3UatFbLqbtXDQpPIndrf2RZvZvzjf3N1MHkadRA7aSF0rIMeHjSBjUcjHf5VVuD87cRN1Hi4md2lUGJmJVmLYZPDOwHUYAGPdip/wBofM09rdC3tP8AdIwiOVhVULs4ySSBuB93HuPWvt9zbOOFQ3SxolzLK8T3ixoJGVQTnVp2Zsac/wCVse72Ev1ZVqVJc7LUy+aefntOJTRz2lvJErLpDIFkKFR5hJvnJz1Hu7Vs3ly6jmto5oojCsihghUKwB6ZA9eo9xFal5P5qmmhuzcxrdtbwNNE8yK7IwOMaiM6T9718p+Xz2f84X81+Nc7SRYZ5g+NCxgblQB5TkgAD1rWqYeKTaSTW7IzjKSy9PM3dSofgvMyXBK40PvhSfvD3H19RUxWjSqwqxzQd0a9SnKm8slZilYd1xmCL8bNEn6cir/M1HS89WC9by3+Uqn+Rq5Rb2RGzZO0qtn2j8O/O4vqf6VyX2icPP8AzkP7WKzw5dDOWXQsVKj7PmG2m/FXEL+5ZFJ+gNSGai1bcjYUpSsAUrHu+IRwjMsiRj1dgo+pNQ8/P/D063kHycN/pzUlFvZGUm9iwVj396sMTyucLGrMx9ygk/yqC/2k8O/O4vqf6VTfajz/AG81mILSZZDKw8QrnZF82Dkd20j4ZqcKUpSSsTjTbdrFJufaRxB3ZhcyIGYkINOFBJIUeXoBtXX/ALQuIfncv/x/+tV6letw4dEb+SPQ2j7L+N317e/hbmVoYlLOp04Ynyopwvc5P6tbhqkeyPgP2fh6yMMPcHxD66MYjH7Pm/WNW+74hHEMyyJGPV2Cj6k15ddpzeU0arTloZFKr03tB4epwbuD5OG/05rjF7ROHscC7h+bY/iQKryS6EMsuhY6VhWfHLeb8VPFJ+hIrfyNZtRasRFfGbAyagOJ8+2NvK0U1wqyLjUuGOMjOCVUjOCNqqHtB9ptu9k8VlNrkl8jFQw0Rn75ywG5Hl29fdVkaUpNaE4wk3sV/jvthuzcyfZWRYQxEeYwxKjbVk/lEE/Aio//AGvcR/6sf7paplK9RUYJbG+qcehuD2ac33/ELphLIphiTU+I1GWbZF1Dp3P6vvraVa09mPFbGysVEl1AsspMkimRcrnZVO/UKBkepNXrhnMNvclhbzRylQCwRg2AdhnHSvNrLxOysjSqrxaLQkaV1XF0ka6pHVF9WIA+pqFuOfrBDhruD5OG/wBOapUW9kVpN7E/Sq2ntG4cTj7XD82x/EipS05htpdoriFz6LIhP0BrLhJboOLXIkKUzSomBSldcs6qMswUepIH86A7KVHtzFbDrcQD4yp/WucXG7dtlnhb4SKf5Gs2ZmzM2lcVcHoc/CuVYMELzXx37LBlfxj+VB7+7fADf44rWEMbSOAMs7t36lmPc/E1L87cS8a7YZ8sXkHx6sfrt8hWNw29FpFNeMuvwFUIp2DSyEImT6DJNc7XcsXiVSjte3uzp8NTWFw3Ea1evsj7z3zZPwsw2doQmIw7ylQxZmZhsGBAGVO+PQdqjBzGh4eeINaQG9FwIvH8PyliokEpT7usDb44Pur7wjmVOM3UdvxKCM5D+HLFqR0IUuVJ1HUpCn54qNPtCjVDbCzh+wat4Tq8UrnOsy6s+J/iz67Z712VOkoRVOMdv6PGabeq15+ZJ8q8yf2lK8fE4Y7rw4pJUfQFkXRgsmUxlTnp6+tRNp7RppHSKeKB7RmVTaCJQioSAAhG4Zc5Bz1qY43x+LgtyYeGwIGKIZJpizsQw1Ki+YYXBBPqT7q5wXNhDYpxRLMeOZdCwl2MKzDJLhSdlABYDsdhjGalpvl0e3fIxpvbR7Dm/m1uFXL2nDooYEQK0jaNRkZlDblj90KQPXr0qat40jtY9NvHbzXCJJcLGCB3KLj/AA9dWntnFQ/L3E4OM3LPf2yiSBBIJYiyq6IwxHIpJzudvXcbVO3cpd2ZurHP/vwrmf8A0GO/D0o0I/mlv6f7NrCUryu1t9WYO4IK5BByCOoI6Y99Yvtf5mlUQWocq+gST6CVyTsqnB6bMcfCp3gdqGmBfASMF3J6ALvv88fxrUPMfGTd3c05/wCI5Kg9kGyD5KBT/wA3RclKq9i7FtSml0+5Gaa+5pU1ydy8b69jg3CklpCOojXdt+xOyj3sK7FtJXZrN2VyNs7GSZtMUckh9ERmP0UGud/wuaAgTxSxE9BIjJn4agM16d4dwyK3jEcCLGi9FUYH/k+871UvbC0Y4W+vGovGI/XXqycfqB/lmtOOKzSSSNeNe8rWNBkVZOWefbuxYaJC8feGQkoR7id0PvH0NVylbkoqSszYaT0Z6c4dzNDNZrd6gkRTUS22jGQwPvBBHxFap5t9sU0zFLLMMXTxCB4r+8Z2Qfx946VULnjzmyhtFYhFZ5HHZnZvIPgoGfi3uFRFatPDRi22UwopO7Oy5uGkYtIzOx6s5LH6nevtravK2mNHdvyUUsfooJqf5A5WHELwROSI1UvJjYlQQAoPYkkb+ma9BcM4RDbIEgjSNR2UY+p6k+81KrXVPRLUzUqqGh53TkS/Iz9kmA65YBdv1iKgc16D9qXHfsvDpApxJN+CT1833yPgmr+FefKlRqSqK7M0puauxUpyzwQ3l3DAOjsNR9EG7n9kH54qLqxcJlNrYzXC7SXDfZ4m7hAA9w4P7CA9smrZtpaFknpoXbnb2seGTbcOwAnlafAIGNtMYOxx01Hb0HetWXd28rl5XaRz1ZyWP1NdVKjTpxgtCMIKK0JnljlO44hIUgUYXGuRjhEB6ZPqewG9X2P2ENp814A3oISRn4mTNRvJ/tPh4farCtq7Nks7h1Gtz1OCOmMAD0AqaPt3TtaSfvV/+ta9R12/CtPkVTdVvwo15zZyhNw6YJNpIYEpIvRgMZ67gjIyPeOtdnBOe7202inYrgjRJ51HvAboR12I9+a7OdeeZOJOhkVI0j1aEByfNjJLHGTsOwFRPC+DT3LabeJ5T/lUkD4t0Ue8kVsJXh/kLUrx8ZZ+D+zK5voFukngKyamJd31asnXq8nXOc71TZFwSAQwBI1DocHqM9j1rbfGtfB+BLbMw8ecsvlOy6/NJg/5V8ufUg1qKo0pOV3y5GKcnK75chUjwDgcl7cJBDjW+d2yFAUZJJAO39RUdW3/AGIcAwkt2w3c+HH+ipy5+bYH6tZqzyQbM1JZY3IP/Yle/wDVt/2n/wD511xcwngkUtrAY5bt3JlmGWjiAGEQZA1uNyewJPXpWz/aDzEbKwklQ4kbCRn0d9gfkMt8q85E53O5PUnqT3JPrVFFyrK89iqm3UXi2MjiXE5bhy88jyse7nP0HQD3ACsjgPAJr2YQ266mxkknCqvdmbsP/RUdV55F9oMPDYWT7M8kjtl5A6jIGyLgjoBn5k1szbjHwIuldLwonLb2EuV/CXahvRYiR9S4J+gqnc58gzcOZTIVkjckLKox5hvpKndTjfqQd96vR9u6fmkn7xf6VT+ePaPJxJVjMaxRK2oLq1MWwQCWwOgJ2ArXpuvm8W3yKYcW/i2IvgfON3ZsDBO4A/4bHVGfcUbYfLB99bx5b57hubA3cpEQjyJQTsrDGcdyDkEDqcgda8+WPD5J2CwxvIx7IpY/w6fE1kX5mgDWjnASTU8YOR4ukLuRsSo29Ac1OrRjU9SU6cZ+pcea/a/cTsUtMwRdn/4rD1z0T4Df31Qrm5eQ6pGZz6uxY/Uk111YeSuTX4lOUU6I0AMkmM6QegA7scHHwJ9xsUYUo32JpRgiurHkgAbnoANz8qmbXkm8kAKWcxB6Ex6R9WxW/wDl7k61sVxBEA3eRvNI3xc7/IYHuqbrUljP2ooliOiPNzcp8StwWEFygHUpnp7/AA2Jrdfs3vHl4XbvK7O5DAsxyx0uyjJPU4AG9WauuGBUGFAAJJwPVjkn5kk1RUr8RWaKZ1c6s0aUmmLszHqzMx+ZJ/71Y+FcRtfscltcxu4lJ1aQOnl04bUCCNIOexqsKO1ZMZ2rhqdedGeeO52VehGrDI9jKWOy4PF9tt0lmlZzFEJ2UAAjMhUIOy7ZPrjuajDa8Ma1PEjFMD42g2eseEZvv416c+Hg6sem2O1TPGOD299Nb8PaWSGeGLWp0honMiiSRSMghwADnPQGoP8Atnhotzw7E5i8XUb3y58X7viCL/p4GMddPbNd7hnOVKMp3zNK/p38zl52zPLff6Gda3lnx2ZjdI9rNHGW8SJwVeJNyGDLsy52Pp8MVh2/OVlPEnD3tWjtCwCSiTMyMTtMwK4JJOSPQnrjFZarZ8CnZX8S8mkj0sAFRI4n6jcnLMAPl6Z3zuUPZjaXJju4p5Ht9WoQMoDhkP3HcHfBG+BuO++atbgld3ty79yDcUrvbkTdrynFwyJoonZ2mYM7vjOlNlXYDbJJrGkrO43e+JO57A6R8Bt/PJrChiMjqg6sQB8+/wAq+V/Eq8sZjJS31svlp9T2MPDJTWb1Zh83cQ+ycKfBxJdt4a+ojH3z9Mj9YVqGrn7VeLiW+8FPxdqoiX9LYyH+S/q1TK+o/DcKsNhoU/I0M2ZuT59r6Ct0exTl7w7d7ph5pjpT/wDWh3P6zZ/ZFah4Vw1rieOGP70jBR7s9T8AMn5V6g4dYJBEkUYwkahVHuUYHzqzFztHL1NfESsrGRWkPbPzB412tup8kA83p4rgE/RdI/Watw8b4qtrbSzv92NC2PUgbL8ScD515hu7ppZHkkOXdmZj/mYkn+JqrCQvLN0K8PG7udNZXCuHNcTxwp96Rgo+fU/ADJ+VYtbJ9inAPEuJLlh5Yl0L+m43PyT/AF1vVJ5IuRtTlli2a3ZgTkdD0+Hb+FfKsHOXJ0vD52VlPglj4UuPKVJyAT2YDYg+m21V+pRkpK6Mppq6LByTza3DrnxQgdWXQ6dCVzkFW7EEfA7/ABF84l7dF0/7vbNq7GVgFH6qZJ+orUZNWTgfIk86GaVTBbIpd55BjyAZJRDu5wNu3vqmpTpt5plc4QbvIjePcxT3sviXD626AdFUeir2H8T3JqNrnKQWJUELk4BOSB2BPc461wq5JJWRalY5RRFmCqMsxAA9STgD6mthe1Hl42lrw+Nd0jSRGbsZW0Ox+LEOflWF7I+A/aOICRhlLcaz6azkRj65b9Wt1cwcBivbdoJhlW6EfeVh91lPYg1qVq2Wol0NepUyzR5eqS5btI5byCOY4jeVFc5xsT0z2zsM++pTmn2fXVix1IZIu0yAlcf5gN0Px295qsZzW0mprwsvTUloelV5EsAMfY7f5xKf4kVyHI9gP+Tt/wB0n9K8/wBvzbeRrpS6nVR0HiNgfDJrGvOP3Eu0txM+ezSsR9M4rT/DT/ca3Bl1N+3Z4TZn8ILKJh20x6/2QNX8KyuXebba8ZktNTLGPM4jKxgnouSBlj1wB0rRXLPJFzeyKscbpGT5pmQhFHc5ONR9AO/1r0HwLgcVnAsMC4RR82PdmPdiepqmtCMFa92V1Ixjpe7NH+1jjZuOIun+C3/BqPfszn4kkD9UVTa2L7UuRZkupLqFGkhl8z6QSY2wA2VG+k4zntk5xWuc1v0XFwWU26bWVWBO1eneUrNIrG2SPGkRJgjocqCT8ySfnXmOu6G6k2VHk9yqzfwUH+VRrUuIkrkalPOtzc3tvt2axiZc6UmBb3ZR1Un3ZOPmK0nW1/Z37PZpNcvEBIImRkWCRmy2sYLMpPlwOnfO+2Bmtc3ezG5s2ZolaeDqHQZdR6Og3yPyhsfd0qFGcYf47kacox8FyowIC6hjpUsoZvRSQCfkMmvRttyFw9UULaQMMDDFFYkepY5J+Nebs1J2PM93CumG5mRR0VZG0j4DOB8qnWpynbK7EqkHLZnoMcj2H5nb/uk/pWLeWnCrTeVLKIj8pYwfkMZrQd3zLcy/jbmZh6GVsfTOK7eB8rXN44WCF21EAyFSI197SYxgfM1R+Ha1lIq4LX5pG+eB852dxN4FmS5AJYpGVjQepYgDc7DGc15+40jLczh/vCWTVn11tmvRfKfKsXD7cRRbk7ySEeZ37k+g7AdhVJ9pvs1edzdWa6pCPwsQ2L4GA6dtWAAR3xtv1hQqQjNpbMjSnGMmuRp2tr+wziUa/aIWYCR2R1BO7qFIIHrg7499arnhaNirqUYdVYFWHxU7iuIPp9f/ADW7UhxI5TanHPGx6xqM4nzNa234+eKP3M41fs9T9K80ycVmYYaaUj0MrkfQtTh/C5Z2xBE8jH8hC31IGB8zWosIluzW/D9Wbvl9rls8ixWkc1zI5woRQqk/pOQcd84wBvV4iJKjUADgZAOQD3GcDPxxVM9nPIC2EfiTAG5ceY9RGp38NT/M9z7gKutatTInaBRPLe0TTnH7LwbuVO2skfot5h/A1iw7kD3j+NXf2jcFLKtwg3QaX/Rz5W+RJ+vuqiBq43GUXSqtcjscJWVegpc9n6oneOw2/DuLNe3kpcyZMNvEmWC+GIi7kkAADUAPU+6queSLVojeC8AsdeCpjb7QDn8Tp6a98Z9N8Yq28+ciS8T8G7tWQsYlVkdtIxuwKtg7gswIPoKr44RaixPDmvYhdmcSdH8ASgCPwjLpx02z+V27V3lKacFKL6fwcutOevM7eJcJt+OXLS2U3gyKi+JFcIRlEGkSKykjAGAR7h0zvYuQeZLSGFrK1eSV40llaYppjdh94rvnGSAMjoOtV3l/l6LhMrtxS4jjaWJ40ij1SPpfZnbSuw2wPn6V95V5WNhJ9qluLc2TxvGLgOfOJBhcJpzqyBkZ2w3pUayzU5Ri+Xh9fuPC9G9ORMa67rO/aFw641DOMjI329a4y8MlXojMD0dBqRh2IZdiDXKHgdw52iYe9hpH/wAsV82hhqkJ+GLuvI6BypuOrVvUw50gZizWloWYkkmLcknJJOrrms3l7gttcT6GsrTSASxEWDjoN8+pH8a6Geyhn8G7vESQEBkQMdJPZpdOlT8a2Lw7hUUC4iUDPU9Sfix3NdJhaWPzKVWbS6NvU8zE1sPGLjBavmYnD+UbOCQSQ20UbjOHVACMjB3+G1S9YvFJikErLsyo5B94UkbVBcL5vjSytJLuQ+JPGCMIxLsFBYBUU7nIwO/QV7eWUlfc8izlqT3EeGRXEZjnRZEJBKsMgkHI2+NRP9wOH/mcH7sV3Qc32zQyS+IVWIhZA6MroxxgGMjVk5GMDftXXHzlbskpUyBol1NG0MiyaTsGEZXUy57gHFSSqLa5lKS2OP8AcDh/5nB+7FSnDOEw2yaII0iTJOlBgZPU4HfYVXuD81/aILOV5DG0jEPGIXxIwiZ2RSwyFH3g4JB04BOa5cB56jlilkmygSbQPwUgGl30RdV3YnqP8OdwKzKFTmZcZ8y0SRBgQwBB6gjIPyNQ03JFi5y1pASf/wAaj+QrNvuNRQuEcnUyO4UIzErGMvjSDvv06ntmoTgPPMUln9ouD4eHKn8HIASXYRqgIzIxUDZcnOenSoxjO10YSla6JWy5XtYTmK2hQ+qxqD9cZrMv7COeNo5kV0bGpGGQcEEZHxArE4RzFDclljZg6Y1RujRuoPQlHAOD69Kjecb+ZHtI7eXwjNNoZ9CvgaGP3WGOoooycrPcJNuzO7+4PD/zOD92Kf3A4f8AmcH7sVgveXVnc2yTXAuUuHMZUxLG6kKWDroO4GN8jvWbPz3aIxBdtKtoaURSGJWzggzBdPXbriptVOTv6XJWnydyS4VwOC1DC3iSIMQWCKBkjYZxWdURxDmq3hlETs5kIVgiRu50sSA3kU7bHJ7beorHvOebSJmDO+EbS8ixSNGjdCGlVSoI777d6ryTlyZDLJ8ifqLvOVrSY5ltoXPqY1z9cVJI4IBByCMgjuD0qDfne0DlTI2A2gy+G/gh840mbToznbrjO1YipfpCT5HwchWA/wCTg/dis+05ftovxUEKe9Y1B+oFYnD+JSNxC5hY/g444GUYGxfXq36nOkdawuZby4N7a28E3giVJmZvDRz+DCkbOPeanaTdm+X2uStJu1y0UqrJf3NncwRXMqzxXBKLJ4YjdJQCyghfKVYAj1zWbec6WsTsjO3kOJHWORo4z6PKqlVPrk7d8Vjhvlr6GMj5ak5Ube8tWsxzLbwufVo1J+uM108S5st4GCuzMxXXiON5CEPRzoU4X3nrXK65pto4o5TJqWX8VoVnaTbOFRQWO3XbbvisKM1qkYSlyMcch2H5nB+7FSVjwaCD8TDHH+giqfqBWFbc3WzxSyh2CwfjQyOrptkZjK6unurqbne1CByzhWfQhMMnnbSWGgafMCBsRsdh3qTVR6O5m02T1KhLnnC3jCZMhaRdaxrDI0oTpqaNVLKPiBWNxTmTUtlJayBo57pI2YAHKFJSy7jKnKD0IxUVTl0MZGSd9y7bTnM1vDIfVo1J+pGawf7hcP8AzOD92K6OFczhYrmW7kAWO6liU6d8AqEQKoyzb9gSak+Ecxw3JZY2YOmC0bo0bgHodDgHB9elSanEzaSPtryzaxfi7aFfeI1B+uKkQKh+P2dw2XgujCqocp4SPqIyc5bcbbYqL5Ne6mghup7vUjoWaLwY1HQj8YNwB1+VMt45m/7GW6vcttKq3DubY5bw/hz4MgVIFMLqjv1YidkAYnooU4I9azuJc421vI0cjtqQAyaI3dYwdwXZVITbfftv0rDpyvawySvaxI33CoZxiaKOQf50DfzFRZ5CsD/ycH7sV233N9tE4RnZnKK6pHG8hZGzgroU5Gx+HeuD8wRSpbSQz6UlmCD8GWMh0yZiIIzGcqSScY0470Smuv1CUkdtvyjZx/ctYAfXwlz/ACqVjiCjCgADsBgfQVC3vOlrDI0bu2UIEjLG7Rxk9A8iqVU/E7d67OJ8128DhHZmfTqKxxvIQh/xMI1OF9560cZvkxlkyYpXRY3yTxrJEwdGGVYdCK76r2IHGSMMCrAEEYIPQg9RWq+aeV2tH1KCYWPlb8nP+Fv+x7/GtrVwmhV1KsAykYIIyCPeK1cTho142e/Jm5g8XLDTutU90UfkLmAafs0hxknwz8eq/HO4+furXV97KryOZlfQsIJJumkURhM/fOTqBx2x1+tbF437OzkvaN7/AA2PT9F/+x+tQ/GbqSW3+y8TSYJkESps4K9M5ykg7/8Auahg8VPB/wCOtt+7dHo1KcK8nVwz33jz9URHO/K0nELr7Rw90u0KxowjkQtGyDAyCw2PXPrmvl3yoX4dDZxXEEl5FLJI1ssq584IZFJOC69f2qy+TeXY7aeR4r+PTJBJGAytG4ZsaCQdjpO+QarvDvZ5dRzRMZbZNDo3iC4Ty6WBLDvnvXtQxFKS8NRWWxpOnOPhelvInOVeAy2UVwl5drZPPEUgiacBgxOfF0q2F3AGRvu1ceWOQeItfwy3WsJFIshkebxNWk5ATzEnV0ztsT8KzeM+zd7+/mmF0hjkYFSqtIwUKoCk7IMYI+9/Otl8v8IFpbRQB2kEa6Q741EZOOnYdB7gKjKurXi029/IpnNx9X5FD4J7KWHE5ri6KvEJWkiUb62di4LjsFJ6dyB267MpStec3Pc15SctzD4ypNtMAMkxybDr9w9qp3BbRh/Y2UbyRS6sqfKfAwNW3lPber7SsxnlVu9rGVKysULjFlqn4kXglkQizP4PKv5Q5LxtjzMmxwPTFfeXrmV7h1illuofBfMs0BjkjbPkjEhVTJnJJGNsVfKVLi6Wt3a32JcTS1jXfAmLwcIVVfMEhSUFGGhltpAQcgbZIGeldMisbG7iCSGWK8MzRhG1GP7QHyu2Hyqk7E1sqvhNZ42t7d3uOJrsU1eKC64pavCkpjWKcGRonRdRCeXzqDkf+96huGsVtrRjHI32K5lM8QjfUodpgrhSPPp1A+XOxq+cC4uLq2jnVSokGQpxkbkb427VIU4mXw22/wB+4z20t3r7lT4ddC74ktxCriGK3eNpWRkEju6MFUOASFCk5xjJr5zzw7x5bFGVmT7R59OrZdDbll3Ue/Iqdm4wFuo7fSdUkckgbbAEZQEY65OsfSs/NRzuLTS5aGM1mmRPDeVLa3k8SKICTGA7MzsAeoBcnHyrXXF55p7GeMtcCbEmbGG20RIAxPmfw/MuPNkNlidq23mvtZhVcXd6iNRp3epVeFxH+0y+ltJsoQGKkD75JGSOvTbrVU4rczTW91EWuElJmAsoLbSmMtgtL4ZDqw8xIYE5wN62Fy9xxbyATKpQFnGk4J8jFe3wpwLji3SOyqV0SyR4ODkxnBO3Y1NTcW21tYkpNO9tjlwlSbOIDKkwoNwQQdA7HcEVri0tAlmLWaXiXjBfDa0jRdD9vJIYCvht11F9s771tcGmarhUy30IxnYrHL9o0fELkENgQWqhm3yVWQHzYAY+uKx+aLsQ8SspXEnhqlwGZI3kwWChciNSd6tFlcs4JeNoyGYAMQcgHAbyk7Eb+td+aZ/Fd9LfSwza3fehT7m4PEbu18FJRBbyGZ5ZI2jBYKQiKHAYnJydsYqvWsH2eOWC4n4gkoeXEMKBkmDszBkbwGHn1b6m2Oc1tHNY/Eb0QwySEEiNGcgdSFBJA+lSjVt4UtDKqcrFCvLJLZoRqvLN1t4lWdV8ZXC5/BSoiEF06Z2z27Vyk4lcLBZGYG3B8YNcJbanQZAjAiCnwjIuSdu1XywvBLDHKBgOivg9QGUNg/Wsis8Xqu+/UcTqjVgt5DFxY4uZPFghMbzRkPKAJQSFCjA3GFwDjGRVq4zbEycMwpIWbJwDhQLeUAn03x1q0A1C8e5jNtLDEkDzST+JpVWRfxYUnJcgdG9e1OI5vRd2t9jOdyei7sRkt6LLiNxLcLJ4c8cPhyrG8gBjDK0Z0KSpydQ2wcnvUTBYyaYJDG6LNxXxljKnUkTRyAMyj7uSM7+o9as1jzQWnWC4t5beSQMY9ZR1fRuwDxsQGAOcGpGXiDC4SJYnYFSzS9EQA4AJPView9CaZnHly/oZmuRRRaSJ+HMUjpDxKeR0CEtoZdIkVMZYKTnb34qbsLoXfEknhVxFFA8bSsjIJGkdGVFDgEhdJOcY3qbtOMrJczQaSDCIyWOMHxASMfDFOJcZEMsEZUkzuUBGMKQhfJz22xRzb0trb6Byb5GTfjMUmPyG/wBJqqcI4ZJJwAQqCsr2zqAwKnUQwAOdxnp86tdncM4YvG0eHZQCQdSqcBxg9GG4HX1rvzVSk4q3mVqVtDWccSTpFCZeJvJqj1WzKiLEUIJLSG3ChVI6ht8bVLWvE1sXvI7iKVmlmklj0xO4nWQDSgZVIyPuENjGPSrsDTNWOrfS2hN1L6WKnwSBv7RLtD4X+5QDQB5EOtyYwwAG2wwPQVEWtm4EHkbbi0jHynZdM3m6fd3G/StiUrHF8jHEKHY8UWziubaeCSSZppmSMRMy3AlcsnnClcYIU6jtiu6yvxY3dy1zE6CcQvG0cbSL5YghhzGpwVIwBgAirtSnETvpvuM66Ff5ItHS2Yuhj8SaaVY2GCiSSFlUjscHOO2asFKVXKWZ3IN3dxSlKiYFfGUHY719pQGDLwK3b70ER/UX+lfYeCQJusMSn1CLn64rNpUOHC97Is4k7Wu/5AFKUqZWKUpQClKUApSlAKpMHCory4vnuydcMmiPzlfAjEaurrgjSSSX1f0q7VFcR5WtriQSTQqzgAZ3GoA5AYAgOPc2ashLLcnGVjXfDmklt+GW4RZY3hlfw3laFJXV9gWVWLYBLaPn2q2cnWckNxPGwhij0xsLZLgzGNjqy2GRSiuMHHTIJ71MTcrWzwJA0SmOPdFycodzlWzqB3O4Nd/CeCQ2qlYIwgY5Y7lmPqWYkn5mrZ1VJNLvW/X7E5VE0++ZBcdnCcThdiVVbO7JYdQA0JJA9RVOvbfworW4it2h1TQFbqW41XEokcZ1IuQdSkkgkYHatpT8MjeQSOgZ1RkBP5D41rjoQdI6ioqPkSyUECBd8YyWOnDBhpy3k3APlx0pTqxilfv6iFRIqfGuFkzXUzRi6QSE+PDcaLm10KpKBW8vkxnb13BrYdhdLLFHIhJV0VlJ2JDAEEj1wajr/k60nkMksKs7Y1HLAPjpqUEBvmDUwqgDAGAOgFQqTUkl33/BGclJI1/yJwm4eyVo7x4lLy4QRxsB+EbO7DO/WsLhjKOHtFJ40rSX8qBImWNp21FirMcBUIUlsEdMVsTh3DY7eMRwqEQEkKCTuxLHqT3JrDl5WtmiaJolKNIZCMn8YTkuGzkHPoRU+Mm3fqT4iu/UpFgZLW9uFhgW3P2GSQW6SmUGRCPDZhgBWPTAzt8aleE8EtI4LO6MrrK7RE3Aclp3lAzG2cgqxOMY2xtjFWPh/LFtA4eKJVdQw1gksQxBbUxOW6D72a67Xk+0imEqQqrgkjrpUnqVQnSp94ApKqn19+/mHUTKI00jJFAoDpNe3geNpTEshRiUjaQKxAJydON8AVIx2EtuLtNENvG1nKxto7lpTrGQJQjIpQEFlJGxIWrhLy1bNE0LRKY2dpCpyfOxJLA5yDkncEVxsuV7aFJEjiAEoxJksWcEEYLsS2ME9+9ZdaNu/f7B1EU5ODxwQ8MuItQmeW1V5NbFnSSM6lbJwV2AA7AVwl4XFcWF7dXBP2hWuR4msgxeGzqkYGcBdIA0482r31fH4NCUiQoNMJRoxk+UxjCEb74HrWHe8nWk0jSSQKzt945YBjjGSoOC2P8AERmirLnfvkOIVe4iSYWcPgSXLraRv4HiiOBVIVRI+d2fIKgb4Gdu9RvDYXksrmASRxBb4IkLTMYmGI2NsJRhtLEkbD1q+XvKVrMIxJED4ShEIZlIQbBdSsCV9xr6OVbURyRiBBHLpLoBhSVAVSB0UgAbjHSirRS76+o4isQfJ2mG5lga3e1kaNZPBEokgKqxQvGeqkkgEHGcD0r7zikh4hw8QsqP/vOGdSyj8HHnKgjO3vqf4Ty7BaljBGFLY1MSzMQOg1MScD06VkXHDY3ljldQXi1aG38usAN3xuAOtQ4iz5vL7WI51mv3sQ9py7M1zHcXc6yGEMI0jj0IpcAMxJYljgYx0FViafHLUmW3/Cjrvn7Swx8fdWyagZuRrJ2dmgUmTJYZbGW3JC5wrH1GD9aQqr9XVbeX/RGfXyIQcEguuL3i3A1hY4CIyxA3UgvgEZI6A9s++sDhs7MbAFi6x31zHG7HJaJFlVDq74AxnvirhxHlG1uHaSWIM7Yy+pg2AMAZVhgY2wOvesocEhAhAjUCA5iA2CHBXYD3E9alxVb5faxniK3fQocB8Tw4JGIhm4lerLgkagrSskZYb4ZgBjvUjxW1tbOO5ijlnXWIc20LYKs76V0Mw8hkxht+m+1WeXly3aJ4miUxu7SMpz+MZizMDnIOSTkYxXTFyjarC8IhXw5CC4OWLEdCXJLZHbfbtTixfXtjiIp1ham34nbqsC2Ykin1Is/iFgqgqzrjSNJzg5Od/SunhFr9la2mmi1AyKBxC3n1eMZSVHixtuVYkZAzg9MVd7LlK1hZXjhAdCSr5YvkqVOXJJIwSMHI91cbfk20jlEqQKHDahu2lWP+JYydKn3gVJ1o/T38/clxF3/0mqUpWoa4pSlAKUpQClKUApSlAKUpQClKUApSlAKUpQClKUApSlAKUpQClKUApSlAKUpQClKUApSlAKUpQClKUApSlAKUpQClKUApSlAKUpQClKUApSlAKUpQH//Z"/>
            <p:cNvSpPr>
              <a:spLocks noChangeAspect="1" noChangeArrowheads="1"/>
            </p:cNvSpPr>
            <p:nvPr/>
          </p:nvSpPr>
          <p:spPr bwMode="auto">
            <a:xfrm>
              <a:off x="152400" y="-449263"/>
              <a:ext cx="3638550" cy="12573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dirty="0"/>
            </a:p>
          </p:txBody>
        </p:sp>
        <p:pic>
          <p:nvPicPr>
            <p:cNvPr id="7" name="Picture 12" descr="http://www.indetec.gob.mx/Imagenes/Logo_5.gif"/>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95537" y="262710"/>
              <a:ext cx="3744415" cy="1294082"/>
            </a:xfrm>
            <a:prstGeom prst="rect">
              <a:avLst/>
            </a:prstGeom>
            <a:noFill/>
            <a:extLst>
              <a:ext uri="{909E8E84-426E-40DD-AFC4-6F175D3DCCD1}">
                <a14:hiddenFill xmlns:a14="http://schemas.microsoft.com/office/drawing/2010/main" xmlns="">
                  <a:solidFill>
                    <a:srgbClr val="FFFFFF"/>
                  </a:solidFill>
                </a14:hiddenFill>
              </a:ext>
            </a:extLst>
          </p:spPr>
        </p:pic>
      </p:grpSp>
      <p:sp>
        <p:nvSpPr>
          <p:cNvPr id="14" name="13 Rectángulo"/>
          <p:cNvSpPr/>
          <p:nvPr/>
        </p:nvSpPr>
        <p:spPr>
          <a:xfrm>
            <a:off x="1763688" y="2708920"/>
            <a:ext cx="7095162" cy="2308324"/>
          </a:xfrm>
          <a:prstGeom prst="rect">
            <a:avLst/>
          </a:prstGeom>
        </p:spPr>
        <p:txBody>
          <a:bodyPr wrap="square">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r"/>
            <a:r>
              <a:rPr lang="es-MX" sz="3600" b="1" dirty="0" smtClean="0">
                <a:ln w="11430"/>
                <a:solidFill>
                  <a:schemeClr val="accent6">
                    <a:lumMod val="50000"/>
                  </a:schemeClr>
                </a:solidFill>
                <a:effectLst>
                  <a:outerShdw blurRad="50800" dist="39000" dir="5460000" algn="tl">
                    <a:srgbClr val="000000">
                      <a:alpha val="38000"/>
                    </a:srgbClr>
                  </a:outerShdw>
                </a:effectLst>
              </a:rPr>
              <a:t> </a:t>
            </a:r>
          </a:p>
          <a:p>
            <a:pPr algn="r"/>
            <a:endParaRPr lang="es-MX" sz="3600" b="1" dirty="0" smtClean="0">
              <a:ln w="11430"/>
              <a:solidFill>
                <a:schemeClr val="accent6">
                  <a:lumMod val="50000"/>
                </a:schemeClr>
              </a:solidFill>
              <a:effectLst>
                <a:outerShdw blurRad="50800" dist="39000" dir="5460000" algn="tl">
                  <a:srgbClr val="000000">
                    <a:alpha val="38000"/>
                  </a:srgbClr>
                </a:outerShdw>
              </a:effectLst>
            </a:endParaRPr>
          </a:p>
          <a:p>
            <a:pPr algn="r"/>
            <a:endParaRPr lang="es-MX" sz="3600" b="1" dirty="0" smtClean="0">
              <a:ln w="11430"/>
              <a:solidFill>
                <a:schemeClr val="accent6">
                  <a:lumMod val="50000"/>
                </a:schemeClr>
              </a:solidFill>
              <a:effectLst>
                <a:outerShdw blurRad="50800" dist="39000" dir="5460000" algn="tl">
                  <a:srgbClr val="000000">
                    <a:alpha val="38000"/>
                  </a:srgbClr>
                </a:outerShdw>
              </a:effectLst>
            </a:endParaRPr>
          </a:p>
          <a:p>
            <a:pPr algn="r"/>
            <a:r>
              <a:rPr lang="es-MX" sz="3600" b="1" dirty="0" smtClean="0">
                <a:ln w="11430"/>
                <a:solidFill>
                  <a:schemeClr val="accent6">
                    <a:lumMod val="50000"/>
                  </a:schemeClr>
                </a:solidFill>
                <a:effectLst>
                  <a:outerShdw blurRad="50800" dist="39000" dir="5460000" algn="tl">
                    <a:srgbClr val="000000">
                      <a:alpha val="38000"/>
                    </a:srgbClr>
                  </a:outerShdw>
                </a:effectLst>
              </a:rPr>
              <a:t> EJEMPLO.</a:t>
            </a:r>
            <a:endParaRPr lang="es-MX" sz="3600" b="1" dirty="0">
              <a:ln w="11430"/>
              <a:solidFill>
                <a:schemeClr val="accent6">
                  <a:lumMod val="50000"/>
                </a:schemeClr>
              </a:soli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Tabla"/>
          <p:cNvGraphicFramePr>
            <a:graphicFrameLocks noGrp="1"/>
          </p:cNvGraphicFramePr>
          <p:nvPr/>
        </p:nvGraphicFramePr>
        <p:xfrm>
          <a:off x="0" y="-1"/>
          <a:ext cx="9144000" cy="6858002"/>
        </p:xfrm>
        <a:graphic>
          <a:graphicData uri="http://schemas.openxmlformats.org/drawingml/2006/table">
            <a:tbl>
              <a:tblPr firstRow="1" bandRow="1">
                <a:tableStyleId>{16D9F66E-5EB9-4882-86FB-DCBF35E3C3E4}</a:tableStyleId>
              </a:tblPr>
              <a:tblGrid>
                <a:gridCol w="7567512"/>
                <a:gridCol w="1576488"/>
              </a:tblGrid>
              <a:tr h="6858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dirty="0" smtClean="0"/>
                        <a:t>OPERACIONES</a:t>
                      </a:r>
                    </a:p>
                    <a:p>
                      <a:pPr marL="0" marR="0" indent="0" algn="ctr" defTabSz="914400" rtl="0" eaLnBrk="1" fontAlgn="auto" latinLnBrk="0" hangingPunct="1">
                        <a:lnSpc>
                          <a:spcPct val="100000"/>
                        </a:lnSpc>
                        <a:spcBef>
                          <a:spcPts val="0"/>
                        </a:spcBef>
                        <a:spcAft>
                          <a:spcPts val="0"/>
                        </a:spcAft>
                        <a:buClrTx/>
                        <a:buSzTx/>
                        <a:buFontTx/>
                        <a:buNone/>
                        <a:tabLst/>
                        <a:defRPr/>
                      </a:pPr>
                      <a:r>
                        <a:rPr lang="es-MX" sz="1800" dirty="0" smtClean="0"/>
                        <a:t>OBRA CONTRATADA  CAPITALIZABLE</a:t>
                      </a:r>
                      <a:endParaRPr lang="es-MX" dirty="0"/>
                    </a:p>
                  </a:txBody>
                  <a:tcPr anchor="ctr"/>
                </a:tc>
                <a:tc>
                  <a:txBody>
                    <a:bodyPr/>
                    <a:lstStyle/>
                    <a:p>
                      <a:r>
                        <a:rPr lang="es-MX" dirty="0" smtClean="0"/>
                        <a:t>CANTIDAD</a:t>
                      </a:r>
                      <a:r>
                        <a:rPr lang="es-MX" baseline="0" dirty="0" smtClean="0"/>
                        <a:t> </a:t>
                      </a:r>
                    </a:p>
                    <a:p>
                      <a:pPr algn="ctr"/>
                      <a:r>
                        <a:rPr lang="es-MX" baseline="0" dirty="0" smtClean="0"/>
                        <a:t>$</a:t>
                      </a:r>
                      <a:endParaRPr lang="es-MX" dirty="0"/>
                    </a:p>
                  </a:txBody>
                  <a:tcPr/>
                </a:tc>
              </a:tr>
              <a:tr h="685800">
                <a:tc>
                  <a:txBody>
                    <a:bodyPr/>
                    <a:lstStyle/>
                    <a:p>
                      <a:pPr marL="449263" indent="-449263"/>
                      <a:r>
                        <a:rPr lang="es-MX" dirty="0" smtClean="0"/>
                        <a:t>1.- Presupuesto aprobado Obra Pública introducción de agua potable</a:t>
                      </a:r>
                      <a:endParaRPr lang="es-MX" dirty="0"/>
                    </a:p>
                  </a:txBody>
                  <a:tcPr anchor="ctr"/>
                </a:tc>
                <a:tc>
                  <a:txBody>
                    <a:bodyPr/>
                    <a:lstStyle/>
                    <a:p>
                      <a:pPr algn="ctr"/>
                      <a:r>
                        <a:rPr lang="es-MX" dirty="0" smtClean="0"/>
                        <a:t>3,000</a:t>
                      </a:r>
                      <a:endParaRPr lang="es-MX" dirty="0"/>
                    </a:p>
                  </a:txBody>
                  <a:tcPr/>
                </a:tc>
              </a:tr>
              <a:tr h="391886">
                <a:tc>
                  <a:txBody>
                    <a:bodyPr/>
                    <a:lstStyle/>
                    <a:p>
                      <a:r>
                        <a:rPr lang="es-MX" dirty="0" smtClean="0"/>
                        <a:t>2.- Firma de Contrato con el Contratista</a:t>
                      </a:r>
                      <a:endParaRPr lang="es-MX" dirty="0"/>
                    </a:p>
                  </a:txBody>
                  <a:tcPr/>
                </a:tc>
                <a:tc>
                  <a:txBody>
                    <a:bodyPr/>
                    <a:lstStyle/>
                    <a:p>
                      <a:pPr algn="ctr"/>
                      <a:r>
                        <a:rPr lang="es-MX" dirty="0" smtClean="0"/>
                        <a:t>1,000</a:t>
                      </a:r>
                      <a:endParaRPr lang="es-MX" dirty="0"/>
                    </a:p>
                  </a:txBody>
                  <a:tcPr/>
                </a:tc>
              </a:tr>
              <a:tr h="391886">
                <a:tc>
                  <a:txBody>
                    <a:bodyPr/>
                    <a:lstStyle/>
                    <a:p>
                      <a:r>
                        <a:rPr lang="es-MX" dirty="0" smtClean="0"/>
                        <a:t>3.- Pago</a:t>
                      </a:r>
                      <a:r>
                        <a:rPr lang="es-MX" baseline="0" dirty="0" smtClean="0"/>
                        <a:t> de anticipo a Contratista</a:t>
                      </a:r>
                      <a:endParaRPr lang="es-MX" dirty="0" smtClean="0"/>
                    </a:p>
                  </a:txBody>
                  <a:tcPr/>
                </a:tc>
                <a:tc>
                  <a:txBody>
                    <a:bodyPr/>
                    <a:lstStyle/>
                    <a:p>
                      <a:pPr algn="ctr"/>
                      <a:r>
                        <a:rPr lang="es-MX" dirty="0" smtClean="0"/>
                        <a:t>200</a:t>
                      </a:r>
                      <a:endParaRPr lang="es-MX" dirty="0"/>
                    </a:p>
                  </a:txBody>
                  <a:tcPr/>
                </a:tc>
              </a:tr>
              <a:tr h="391886">
                <a:tc>
                  <a:txBody>
                    <a:bodyPr/>
                    <a:lstStyle/>
                    <a:p>
                      <a:r>
                        <a:rPr lang="es-MX" dirty="0" smtClean="0"/>
                        <a:t>4.- Se</a:t>
                      </a:r>
                      <a:r>
                        <a:rPr lang="es-MX" baseline="0" dirty="0" smtClean="0"/>
                        <a:t> recibe la primera estimación de la obra</a:t>
                      </a:r>
                      <a:endParaRPr lang="es-MX" dirty="0"/>
                    </a:p>
                  </a:txBody>
                  <a:tcPr/>
                </a:tc>
                <a:tc>
                  <a:txBody>
                    <a:bodyPr/>
                    <a:lstStyle/>
                    <a:p>
                      <a:pPr algn="ctr"/>
                      <a:r>
                        <a:rPr lang="es-MX" dirty="0" smtClean="0"/>
                        <a:t>300</a:t>
                      </a:r>
                      <a:endParaRPr lang="es-MX" dirty="0"/>
                    </a:p>
                  </a:txBody>
                  <a:tcPr/>
                </a:tc>
              </a:tr>
              <a:tr h="685800">
                <a:tc>
                  <a:txBody>
                    <a:bodyPr/>
                    <a:lstStyle/>
                    <a:p>
                      <a:pPr marL="449263" indent="-449263"/>
                      <a:r>
                        <a:rPr lang="es-MX" dirty="0" smtClean="0"/>
                        <a:t>5.-</a:t>
                      </a:r>
                      <a:r>
                        <a:rPr lang="es-MX" baseline="0" dirty="0" smtClean="0"/>
                        <a:t> Se elabora la orden de pago de la primera estimación de la obra</a:t>
                      </a:r>
                      <a:endParaRPr lang="es-MX" dirty="0"/>
                    </a:p>
                  </a:txBody>
                  <a:tcPr/>
                </a:tc>
                <a:tc>
                  <a:txBody>
                    <a:bodyPr/>
                    <a:lstStyle/>
                    <a:p>
                      <a:pPr algn="ctr"/>
                      <a:r>
                        <a:rPr lang="es-MX" dirty="0" smtClean="0"/>
                        <a:t>300</a:t>
                      </a:r>
                      <a:endParaRPr lang="es-MX" dirty="0"/>
                    </a:p>
                  </a:txBody>
                  <a:tcPr/>
                </a:tc>
              </a:tr>
              <a:tr h="391886">
                <a:tc>
                  <a:txBody>
                    <a:bodyPr/>
                    <a:lstStyle/>
                    <a:p>
                      <a:r>
                        <a:rPr lang="es-MX" dirty="0" smtClean="0"/>
                        <a:t>6.- Se realiza el pago de la </a:t>
                      </a:r>
                      <a:r>
                        <a:rPr lang="es-MX" baseline="0" dirty="0" smtClean="0"/>
                        <a:t>primera</a:t>
                      </a:r>
                      <a:r>
                        <a:rPr lang="es-MX" dirty="0" smtClean="0"/>
                        <a:t> estimación</a:t>
                      </a:r>
                      <a:r>
                        <a:rPr lang="es-MX" baseline="0" dirty="0" smtClean="0"/>
                        <a:t> de la obra</a:t>
                      </a:r>
                      <a:endParaRPr lang="es-MX" dirty="0"/>
                    </a:p>
                  </a:txBody>
                  <a:tcPr/>
                </a:tc>
                <a:tc>
                  <a:txBody>
                    <a:bodyPr/>
                    <a:lstStyle/>
                    <a:p>
                      <a:pPr algn="ctr"/>
                      <a:r>
                        <a:rPr lang="es-MX" dirty="0" smtClean="0"/>
                        <a:t>300</a:t>
                      </a:r>
                      <a:endParaRPr lang="es-MX" dirty="0"/>
                    </a:p>
                  </a:txBody>
                  <a:tcPr/>
                </a:tc>
              </a:tr>
              <a:tr h="685800">
                <a:tc>
                  <a:txBody>
                    <a:bodyPr/>
                    <a:lstStyle/>
                    <a:p>
                      <a:r>
                        <a:rPr lang="es-MX" dirty="0" smtClean="0"/>
                        <a:t>6ª.-Amortización del anticipo</a:t>
                      </a:r>
                      <a:r>
                        <a:rPr lang="es-MX" baseline="0" dirty="0" smtClean="0"/>
                        <a:t> con base en la estimación</a:t>
                      </a:r>
                      <a:r>
                        <a:rPr lang="es-MX" dirty="0" smtClean="0"/>
                        <a:t> entregada por el Contratista</a:t>
                      </a:r>
                      <a:endParaRPr lang="es-MX" dirty="0"/>
                    </a:p>
                  </a:txBody>
                  <a:tcPr/>
                </a:tc>
                <a:tc>
                  <a:txBody>
                    <a:bodyPr/>
                    <a:lstStyle/>
                    <a:p>
                      <a:pPr algn="ctr"/>
                      <a:r>
                        <a:rPr lang="es-MX" dirty="0" smtClean="0"/>
                        <a:t>30 %</a:t>
                      </a:r>
                      <a:endParaRPr lang="es-MX" dirty="0"/>
                    </a:p>
                  </a:txBody>
                  <a:tcPr/>
                </a:tc>
              </a:tr>
              <a:tr h="391886">
                <a:tc>
                  <a:txBody>
                    <a:bodyPr/>
                    <a:lstStyle/>
                    <a:p>
                      <a:r>
                        <a:rPr lang="es-MX" dirty="0" smtClean="0"/>
                        <a:t>7.- Se recibe la segunda</a:t>
                      </a:r>
                      <a:r>
                        <a:rPr lang="es-MX" baseline="0" dirty="0" smtClean="0"/>
                        <a:t> estimación de la obra</a:t>
                      </a:r>
                      <a:endParaRPr lang="es-MX" dirty="0"/>
                    </a:p>
                  </a:txBody>
                  <a:tcPr/>
                </a:tc>
                <a:tc>
                  <a:txBody>
                    <a:bodyPr/>
                    <a:lstStyle/>
                    <a:p>
                      <a:pPr algn="ctr"/>
                      <a:r>
                        <a:rPr lang="es-MX" dirty="0" smtClean="0"/>
                        <a:t>700</a:t>
                      </a:r>
                      <a:endParaRPr lang="es-MX" dirty="0"/>
                    </a:p>
                  </a:txBody>
                  <a:tcPr/>
                </a:tc>
              </a:tr>
              <a:tr h="685800">
                <a:tc>
                  <a:txBody>
                    <a:bodyPr/>
                    <a:lstStyle/>
                    <a:p>
                      <a:pPr marL="361950" indent="-361950"/>
                      <a:r>
                        <a:rPr lang="es-MX" dirty="0" smtClean="0"/>
                        <a:t>8.-Se elabora</a:t>
                      </a:r>
                      <a:r>
                        <a:rPr lang="es-MX" baseline="0" dirty="0" smtClean="0"/>
                        <a:t> la orden de pago de la </a:t>
                      </a:r>
                      <a:r>
                        <a:rPr lang="es-MX" dirty="0" smtClean="0"/>
                        <a:t>segunda</a:t>
                      </a:r>
                      <a:r>
                        <a:rPr lang="es-MX" baseline="0" dirty="0" smtClean="0"/>
                        <a:t> estimación de la obra</a:t>
                      </a:r>
                      <a:endParaRPr lang="es-MX" dirty="0"/>
                    </a:p>
                  </a:txBody>
                  <a:tcPr/>
                </a:tc>
                <a:tc>
                  <a:txBody>
                    <a:bodyPr/>
                    <a:lstStyle/>
                    <a:p>
                      <a:pPr algn="ctr"/>
                      <a:r>
                        <a:rPr lang="es-MX" dirty="0" smtClean="0"/>
                        <a:t>700</a:t>
                      </a:r>
                      <a:endParaRPr lang="es-MX" dirty="0"/>
                    </a:p>
                  </a:txBody>
                  <a:tcPr/>
                </a:tc>
              </a:tr>
              <a:tr h="391886">
                <a:tc>
                  <a:txBody>
                    <a:bodyPr/>
                    <a:lstStyle/>
                    <a:p>
                      <a:r>
                        <a:rPr lang="es-MX" dirty="0" smtClean="0"/>
                        <a:t>9.- Se realiza el pago de la segunda estimación de</a:t>
                      </a:r>
                      <a:r>
                        <a:rPr lang="es-MX" baseline="0" dirty="0" smtClean="0"/>
                        <a:t> la obra</a:t>
                      </a:r>
                      <a:r>
                        <a:rPr lang="es-MX" dirty="0" smtClean="0"/>
                        <a:t> </a:t>
                      </a:r>
                      <a:endParaRPr lang="es-MX" dirty="0"/>
                    </a:p>
                  </a:txBody>
                  <a:tcPr/>
                </a:tc>
                <a:tc>
                  <a:txBody>
                    <a:bodyPr/>
                    <a:lstStyle/>
                    <a:p>
                      <a:pPr algn="ctr"/>
                      <a:r>
                        <a:rPr lang="es-MX" dirty="0" smtClean="0"/>
                        <a:t>700</a:t>
                      </a:r>
                      <a:endParaRPr lang="es-MX" dirty="0"/>
                    </a:p>
                  </a:txBody>
                  <a:tcPr/>
                </a:tc>
              </a:tr>
              <a:tr h="685800">
                <a:tc>
                  <a:txBody>
                    <a:bodyPr/>
                    <a:lstStyle/>
                    <a:p>
                      <a:r>
                        <a:rPr lang="es-MX" dirty="0" smtClean="0"/>
                        <a:t>9ª.- Amortización del resto del anticipo entregado al Contratista con base en la estimación</a:t>
                      </a:r>
                      <a:r>
                        <a:rPr lang="es-MX" baseline="0" dirty="0" smtClean="0"/>
                        <a:t> recibida</a:t>
                      </a:r>
                      <a:endParaRPr lang="es-MX" dirty="0"/>
                    </a:p>
                  </a:txBody>
                  <a:tcPr/>
                </a:tc>
                <a:tc>
                  <a:txBody>
                    <a:bodyPr/>
                    <a:lstStyle/>
                    <a:p>
                      <a:pPr algn="ctr"/>
                      <a:endParaRPr lang="es-MX" dirty="0"/>
                    </a:p>
                  </a:txBody>
                  <a:tcPr/>
                </a:tc>
              </a:tr>
              <a:tr h="391886">
                <a:tc>
                  <a:txBody>
                    <a:bodyPr/>
                    <a:lstStyle/>
                    <a:p>
                      <a:r>
                        <a:rPr lang="es-MX" dirty="0" smtClean="0"/>
                        <a:t>10.- Recepción</a:t>
                      </a:r>
                      <a:r>
                        <a:rPr lang="es-MX" baseline="0" dirty="0" smtClean="0"/>
                        <a:t> de la obra terminada (capitalizable)</a:t>
                      </a:r>
                      <a:endParaRPr lang="es-MX" dirty="0"/>
                    </a:p>
                  </a:txBody>
                  <a:tcPr/>
                </a:tc>
                <a:tc>
                  <a:txBody>
                    <a:bodyPr/>
                    <a:lstStyle/>
                    <a:p>
                      <a:pPr algn="r"/>
                      <a:endParaRPr lang="es-MX" dirty="0"/>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redondeado"/>
          <p:cNvSpPr/>
          <p:nvPr/>
        </p:nvSpPr>
        <p:spPr>
          <a:xfrm>
            <a:off x="2643174" y="71984"/>
            <a:ext cx="6500858" cy="692720"/>
          </a:xfrm>
          <a:prstGeom prst="roundRect">
            <a:avLst/>
          </a:prstGeom>
          <a:ln>
            <a:noFill/>
          </a:ln>
          <a:effectLst>
            <a:reflection blurRad="6350" stA="52000" endA="300" endPos="35000" dir="5400000" sy="-100000" algn="bl" rotWithShape="0"/>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dirty="0"/>
          </a:p>
        </p:txBody>
      </p:sp>
      <p:sp>
        <p:nvSpPr>
          <p:cNvPr id="5" name="7 CuadroTexto"/>
          <p:cNvSpPr txBox="1">
            <a:spLocks noChangeArrowheads="1"/>
          </p:cNvSpPr>
          <p:nvPr/>
        </p:nvSpPr>
        <p:spPr bwMode="auto">
          <a:xfrm>
            <a:off x="2714612" y="273586"/>
            <a:ext cx="6429420" cy="461665"/>
          </a:xfrm>
          <a:prstGeom prst="rect">
            <a:avLst/>
          </a:prstGeom>
          <a:noFill/>
          <a:ln w="9525">
            <a:noFill/>
            <a:miter lim="800000"/>
            <a:headEnd/>
            <a:tailEnd/>
          </a:ln>
        </p:spPr>
        <p:txBody>
          <a:bodyPr wrap="square">
            <a:spAutoFit/>
          </a:bodyPr>
          <a:lstStyle/>
          <a:p>
            <a:pPr algn="ctr"/>
            <a:r>
              <a:rPr lang="es-MX" sz="2400" b="1" dirty="0" smtClean="0">
                <a:solidFill>
                  <a:schemeClr val="bg1"/>
                </a:solidFill>
                <a:cs typeface="Arial" pitchFamily="34" charset="0"/>
              </a:rPr>
              <a:t>OBRA PÚBLICA</a:t>
            </a:r>
            <a:endParaRPr lang="es-MX" sz="2400" dirty="0">
              <a:solidFill>
                <a:schemeClr val="bg1"/>
              </a:solidFill>
              <a:cs typeface="Arial" pitchFamily="34" charset="0"/>
            </a:endParaRPr>
          </a:p>
        </p:txBody>
      </p:sp>
      <p:sp>
        <p:nvSpPr>
          <p:cNvPr id="6" name="5 CuadroTexto"/>
          <p:cNvSpPr txBox="1"/>
          <p:nvPr/>
        </p:nvSpPr>
        <p:spPr>
          <a:xfrm>
            <a:off x="323528" y="1716186"/>
            <a:ext cx="8640960" cy="8048357"/>
          </a:xfrm>
          <a:prstGeom prst="rect">
            <a:avLst/>
          </a:prstGeom>
          <a:noFill/>
        </p:spPr>
        <p:txBody>
          <a:bodyPr wrap="square" rtlCol="0">
            <a:spAutoFit/>
          </a:bodyPr>
          <a:lstStyle/>
          <a:p>
            <a:pPr algn="just"/>
            <a:endParaRPr lang="es-MX" dirty="0" smtClean="0"/>
          </a:p>
          <a:p>
            <a:pPr algn="just"/>
            <a:r>
              <a:rPr lang="es-MX" dirty="0" smtClean="0"/>
              <a:t>La instalación, montaje, colocación o aplicación, incluyendo las pruebas de operación de bienes muebles que deban incorporarse, adherirse o destinarse a un inmueble…</a:t>
            </a:r>
            <a:endParaRPr lang="es-ES" b="1" dirty="0" smtClean="0">
              <a:solidFill>
                <a:srgbClr val="FF0000"/>
              </a:solidFill>
            </a:endParaRPr>
          </a:p>
          <a:p>
            <a:pPr algn="just"/>
            <a:endParaRPr lang="es-ES" b="1" dirty="0" smtClean="0">
              <a:solidFill>
                <a:srgbClr val="FF0000"/>
              </a:solidFill>
            </a:endParaRPr>
          </a:p>
          <a:p>
            <a:pPr algn="just"/>
            <a:r>
              <a:rPr lang="es-MX" b="1" dirty="0" smtClean="0">
                <a:solidFill>
                  <a:srgbClr val="FF0000"/>
                </a:solidFill>
              </a:rPr>
              <a:t>La incorporación de bienes muebles que deban destinarse a un inmueble, necesarios para la realización de obras públicas, se regirá por las disposiciones de esta Ley, sin perjuicio de que en adquisición se regule por el derecho aplicable a esa materia, en la inteligencia de que las consecuencias de la incorporación susodicha serán las que establece el Código Civil vigente en el Estado. </a:t>
            </a:r>
          </a:p>
          <a:p>
            <a:pPr marL="0" lvl="0" indent="0" algn="just">
              <a:buNone/>
            </a:pPr>
            <a:endParaRPr lang="es-MX" dirty="0" smtClean="0">
              <a:solidFill>
                <a:srgbClr val="7030A0"/>
              </a:solidFill>
            </a:endParaRPr>
          </a:p>
          <a:p>
            <a:pPr marL="0" lvl="0" indent="0" algn="just">
              <a:buNone/>
            </a:pPr>
            <a:r>
              <a:rPr lang="es-MX" b="1" dirty="0" smtClean="0">
                <a:solidFill>
                  <a:srgbClr val="7030A0"/>
                </a:solidFill>
              </a:rPr>
              <a:t>Las asociadas a proyectos de infraestructura que impliquen inversión a largo plazo y amortización programada en los términos de esta Ley</a:t>
            </a:r>
            <a:r>
              <a:rPr lang="es-MX" dirty="0" smtClean="0">
                <a:solidFill>
                  <a:srgbClr val="7030A0"/>
                </a:solidFill>
              </a:rPr>
              <a:t>.</a:t>
            </a:r>
          </a:p>
          <a:p>
            <a:pPr marL="0" lvl="0" indent="0" algn="just">
              <a:buNone/>
            </a:pPr>
            <a:endParaRPr lang="es-MX" dirty="0" smtClean="0">
              <a:solidFill>
                <a:prstClr val="black"/>
              </a:solidFill>
            </a:endParaRPr>
          </a:p>
          <a:p>
            <a:pPr marL="0" lvl="0" indent="0" algn="just">
              <a:buNone/>
            </a:pPr>
            <a:r>
              <a:rPr lang="es-MX" dirty="0" smtClean="0">
                <a:solidFill>
                  <a:prstClr val="black"/>
                </a:solidFill>
              </a:rPr>
              <a:t>Todos aquellos </a:t>
            </a:r>
            <a:r>
              <a:rPr lang="es-MX" dirty="0" smtClean="0"/>
              <a:t>de naturaleza análoga, </a:t>
            </a:r>
            <a:r>
              <a:rPr lang="es-MX" b="1" dirty="0" smtClean="0">
                <a:solidFill>
                  <a:srgbClr val="7030A0"/>
                </a:solidFill>
              </a:rPr>
              <a:t>salvo que su contratación se encuentre regulada en forma específica por otras disposiciones legales. </a:t>
            </a:r>
          </a:p>
          <a:p>
            <a:pPr lvl="0"/>
            <a:endParaRPr lang="es-ES" dirty="0" smtClean="0">
              <a:solidFill>
                <a:srgbClr val="FF0000"/>
              </a:solidFill>
            </a:endParaRPr>
          </a:p>
          <a:p>
            <a:pPr lvl="0"/>
            <a:endParaRPr lang="es-ES" dirty="0" smtClean="0"/>
          </a:p>
          <a:p>
            <a:pPr lvl="0"/>
            <a:endParaRPr lang="es-MX" dirty="0" smtClean="0"/>
          </a:p>
          <a:p>
            <a:pPr algn="just"/>
            <a:endParaRPr lang="es-MX" dirty="0" smtClean="0"/>
          </a:p>
          <a:p>
            <a:pPr algn="just"/>
            <a:endParaRPr lang="es-MX" dirty="0" smtClean="0"/>
          </a:p>
          <a:p>
            <a:pPr algn="just"/>
            <a:endParaRPr lang="es-MX" dirty="0" smtClean="0"/>
          </a:p>
          <a:p>
            <a:pPr algn="just"/>
            <a:endParaRPr lang="es-MX" dirty="0" smtClean="0"/>
          </a:p>
          <a:p>
            <a:pPr algn="just"/>
            <a:endParaRPr lang="es-MX" dirty="0" smtClean="0"/>
          </a:p>
          <a:p>
            <a:pPr algn="just"/>
            <a:endParaRPr lang="es-MX" dirty="0" smtClean="0"/>
          </a:p>
          <a:p>
            <a:r>
              <a:rPr lang="es-ES" dirty="0" smtClean="0"/>
              <a:t> </a:t>
            </a:r>
            <a:endParaRPr lang="es-MX" dirty="0" smtClean="0"/>
          </a:p>
          <a:p>
            <a:pPr algn="just"/>
            <a:endParaRPr lang="es-MX" dirty="0" smtClean="0"/>
          </a:p>
        </p:txBody>
      </p:sp>
      <p:sp>
        <p:nvSpPr>
          <p:cNvPr id="7" name="6 CuadroTexto"/>
          <p:cNvSpPr txBox="1"/>
          <p:nvPr/>
        </p:nvSpPr>
        <p:spPr>
          <a:xfrm>
            <a:off x="611560" y="908720"/>
            <a:ext cx="3600400" cy="923330"/>
          </a:xfrm>
          <a:prstGeom prst="rect">
            <a:avLst/>
          </a:prstGeom>
          <a:noFill/>
        </p:spPr>
        <p:txBody>
          <a:bodyPr wrap="square" rtlCol="0">
            <a:spAutoFit/>
          </a:bodyPr>
          <a:lstStyle/>
          <a:p>
            <a:pPr algn="ctr"/>
            <a:r>
              <a:rPr lang="es-MX" b="1" dirty="0" smtClean="0">
                <a:solidFill>
                  <a:srgbClr val="7030A0"/>
                </a:solidFill>
              </a:rPr>
              <a:t>LEY DE OBRAS PÚBLICAS  Y SERVICIOS RELACIONADOS CON LAS MISMAS (FEDERAL) </a:t>
            </a:r>
            <a:endParaRPr lang="es-MX" b="1" dirty="0"/>
          </a:p>
        </p:txBody>
      </p:sp>
      <p:sp>
        <p:nvSpPr>
          <p:cNvPr id="8" name="7 CuadroTexto"/>
          <p:cNvSpPr txBox="1"/>
          <p:nvPr/>
        </p:nvSpPr>
        <p:spPr>
          <a:xfrm>
            <a:off x="4788024" y="969695"/>
            <a:ext cx="3600400" cy="646331"/>
          </a:xfrm>
          <a:prstGeom prst="rect">
            <a:avLst/>
          </a:prstGeom>
          <a:noFill/>
        </p:spPr>
        <p:txBody>
          <a:bodyPr wrap="square" rtlCol="0">
            <a:spAutoFit/>
          </a:bodyPr>
          <a:lstStyle/>
          <a:p>
            <a:pPr algn="ctr"/>
            <a:r>
              <a:rPr lang="es-MX" b="1" dirty="0" smtClean="0">
                <a:solidFill>
                  <a:srgbClr val="FF0000"/>
                </a:solidFill>
              </a:rPr>
              <a:t>LEY DE OBRA PÚBLICA DEL ESTADO DE ZACATECAS</a:t>
            </a:r>
            <a:endParaRPr lang="es-MX" b="1" dirty="0">
              <a:solidFill>
                <a:srgbClr val="FF0000"/>
              </a:solidFill>
              <a:cs typeface="Arial" pitchFamily="34" charset="0"/>
            </a:endParaRP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79 Rectángulo"/>
          <p:cNvSpPr/>
          <p:nvPr/>
        </p:nvSpPr>
        <p:spPr>
          <a:xfrm>
            <a:off x="0" y="1152128"/>
            <a:ext cx="9144000" cy="58052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2" name="25 Grupo"/>
          <p:cNvGrpSpPr/>
          <p:nvPr/>
        </p:nvGrpSpPr>
        <p:grpSpPr>
          <a:xfrm>
            <a:off x="770396" y="2036848"/>
            <a:ext cx="1584176" cy="864096"/>
            <a:chOff x="3563888" y="1700808"/>
            <a:chExt cx="1584176" cy="864096"/>
          </a:xfrm>
        </p:grpSpPr>
        <p:cxnSp>
          <p:nvCxnSpPr>
            <p:cNvPr id="27" name="26 Conector recto"/>
            <p:cNvCxnSpPr/>
            <p:nvPr/>
          </p:nvCxnSpPr>
          <p:spPr>
            <a:xfrm>
              <a:off x="3563888" y="1700808"/>
              <a:ext cx="15841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27 Conector recto"/>
            <p:cNvCxnSpPr/>
            <p:nvPr/>
          </p:nvCxnSpPr>
          <p:spPr>
            <a:xfrm>
              <a:off x="4338613" y="1700808"/>
              <a:ext cx="17363" cy="864096"/>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3" name="28 Grupo"/>
          <p:cNvGrpSpPr/>
          <p:nvPr/>
        </p:nvGrpSpPr>
        <p:grpSpPr>
          <a:xfrm>
            <a:off x="6772898" y="2003660"/>
            <a:ext cx="1584176" cy="864096"/>
            <a:chOff x="3563888" y="1700808"/>
            <a:chExt cx="1584176" cy="864096"/>
          </a:xfrm>
        </p:grpSpPr>
        <p:cxnSp>
          <p:nvCxnSpPr>
            <p:cNvPr id="30" name="29 Conector recto"/>
            <p:cNvCxnSpPr/>
            <p:nvPr/>
          </p:nvCxnSpPr>
          <p:spPr>
            <a:xfrm>
              <a:off x="3563888" y="1700808"/>
              <a:ext cx="15841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30 Conector recto"/>
            <p:cNvCxnSpPr/>
            <p:nvPr/>
          </p:nvCxnSpPr>
          <p:spPr>
            <a:xfrm>
              <a:off x="4338613" y="1700808"/>
              <a:ext cx="17363" cy="864096"/>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4" name="31 Grupo"/>
          <p:cNvGrpSpPr/>
          <p:nvPr/>
        </p:nvGrpSpPr>
        <p:grpSpPr>
          <a:xfrm>
            <a:off x="2642604" y="2036848"/>
            <a:ext cx="1584176" cy="864096"/>
            <a:chOff x="3563888" y="1700808"/>
            <a:chExt cx="1584176" cy="864096"/>
          </a:xfrm>
        </p:grpSpPr>
        <p:cxnSp>
          <p:nvCxnSpPr>
            <p:cNvPr id="33" name="32 Conector recto"/>
            <p:cNvCxnSpPr/>
            <p:nvPr/>
          </p:nvCxnSpPr>
          <p:spPr>
            <a:xfrm>
              <a:off x="3563888" y="1700808"/>
              <a:ext cx="15841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33 Conector recto"/>
            <p:cNvCxnSpPr/>
            <p:nvPr/>
          </p:nvCxnSpPr>
          <p:spPr>
            <a:xfrm>
              <a:off x="4338613" y="1700808"/>
              <a:ext cx="17363" cy="864096"/>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5" name="37 Grupo"/>
          <p:cNvGrpSpPr/>
          <p:nvPr/>
        </p:nvGrpSpPr>
        <p:grpSpPr>
          <a:xfrm>
            <a:off x="4731406" y="2036848"/>
            <a:ext cx="1584176" cy="864096"/>
            <a:chOff x="3563888" y="1700808"/>
            <a:chExt cx="1584176" cy="864096"/>
          </a:xfrm>
        </p:grpSpPr>
        <p:cxnSp>
          <p:nvCxnSpPr>
            <p:cNvPr id="39" name="38 Conector recto"/>
            <p:cNvCxnSpPr/>
            <p:nvPr/>
          </p:nvCxnSpPr>
          <p:spPr>
            <a:xfrm>
              <a:off x="3563888" y="1700808"/>
              <a:ext cx="15841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39 Conector recto"/>
            <p:cNvCxnSpPr/>
            <p:nvPr/>
          </p:nvCxnSpPr>
          <p:spPr>
            <a:xfrm>
              <a:off x="4338613" y="1700808"/>
              <a:ext cx="17363" cy="864096"/>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6" name="40 Grupo"/>
          <p:cNvGrpSpPr/>
          <p:nvPr/>
        </p:nvGrpSpPr>
        <p:grpSpPr>
          <a:xfrm>
            <a:off x="4803414" y="3922226"/>
            <a:ext cx="1584176" cy="864096"/>
            <a:chOff x="3563888" y="1700808"/>
            <a:chExt cx="1584176" cy="864096"/>
          </a:xfrm>
        </p:grpSpPr>
        <p:cxnSp>
          <p:nvCxnSpPr>
            <p:cNvPr id="42" name="41 Conector recto"/>
            <p:cNvCxnSpPr/>
            <p:nvPr/>
          </p:nvCxnSpPr>
          <p:spPr>
            <a:xfrm>
              <a:off x="3563888" y="1700808"/>
              <a:ext cx="15841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42 Conector recto"/>
            <p:cNvCxnSpPr/>
            <p:nvPr/>
          </p:nvCxnSpPr>
          <p:spPr>
            <a:xfrm>
              <a:off x="4338613" y="1700808"/>
              <a:ext cx="17363" cy="864096"/>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7" name="43 Grupo"/>
          <p:cNvGrpSpPr/>
          <p:nvPr/>
        </p:nvGrpSpPr>
        <p:grpSpPr>
          <a:xfrm>
            <a:off x="2803720" y="3922226"/>
            <a:ext cx="1584176" cy="864096"/>
            <a:chOff x="3563888" y="1700808"/>
            <a:chExt cx="1584176" cy="864096"/>
          </a:xfrm>
        </p:grpSpPr>
        <p:cxnSp>
          <p:nvCxnSpPr>
            <p:cNvPr id="45" name="44 Conector recto"/>
            <p:cNvCxnSpPr/>
            <p:nvPr/>
          </p:nvCxnSpPr>
          <p:spPr>
            <a:xfrm>
              <a:off x="3563888" y="1700808"/>
              <a:ext cx="15841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45 Conector recto"/>
            <p:cNvCxnSpPr/>
            <p:nvPr/>
          </p:nvCxnSpPr>
          <p:spPr>
            <a:xfrm>
              <a:off x="4338613" y="1700808"/>
              <a:ext cx="17363" cy="864096"/>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8" name="46 Grupo"/>
          <p:cNvGrpSpPr/>
          <p:nvPr/>
        </p:nvGrpSpPr>
        <p:grpSpPr>
          <a:xfrm>
            <a:off x="715488" y="3922226"/>
            <a:ext cx="1584176" cy="864096"/>
            <a:chOff x="3563888" y="1700808"/>
            <a:chExt cx="1584176" cy="864096"/>
          </a:xfrm>
        </p:grpSpPr>
        <p:cxnSp>
          <p:nvCxnSpPr>
            <p:cNvPr id="48" name="47 Conector recto"/>
            <p:cNvCxnSpPr/>
            <p:nvPr/>
          </p:nvCxnSpPr>
          <p:spPr>
            <a:xfrm>
              <a:off x="3563888" y="1700808"/>
              <a:ext cx="15841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48 Conector recto"/>
            <p:cNvCxnSpPr/>
            <p:nvPr/>
          </p:nvCxnSpPr>
          <p:spPr>
            <a:xfrm>
              <a:off x="4338613" y="1700808"/>
              <a:ext cx="17363" cy="864096"/>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9" name="49 Grupo"/>
          <p:cNvGrpSpPr/>
          <p:nvPr/>
        </p:nvGrpSpPr>
        <p:grpSpPr>
          <a:xfrm>
            <a:off x="7059790" y="3936476"/>
            <a:ext cx="1584176" cy="864096"/>
            <a:chOff x="3563888" y="1700808"/>
            <a:chExt cx="1584176" cy="864096"/>
          </a:xfrm>
        </p:grpSpPr>
        <p:cxnSp>
          <p:nvCxnSpPr>
            <p:cNvPr id="51" name="50 Conector recto"/>
            <p:cNvCxnSpPr/>
            <p:nvPr/>
          </p:nvCxnSpPr>
          <p:spPr>
            <a:xfrm>
              <a:off x="3563888" y="1700808"/>
              <a:ext cx="15841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51 Conector recto"/>
            <p:cNvCxnSpPr/>
            <p:nvPr/>
          </p:nvCxnSpPr>
          <p:spPr>
            <a:xfrm>
              <a:off x="4338613" y="1700808"/>
              <a:ext cx="17363" cy="864096"/>
            </a:xfrm>
            <a:prstGeom prst="line">
              <a:avLst/>
            </a:prstGeom>
          </p:spPr>
          <p:style>
            <a:lnRef idx="1">
              <a:schemeClr val="accent1"/>
            </a:lnRef>
            <a:fillRef idx="0">
              <a:schemeClr val="accent1"/>
            </a:fillRef>
            <a:effectRef idx="0">
              <a:schemeClr val="accent1"/>
            </a:effectRef>
            <a:fontRef idx="minor">
              <a:schemeClr val="tx1"/>
            </a:fontRef>
          </p:style>
        </p:cxnSp>
      </p:grpSp>
      <p:sp>
        <p:nvSpPr>
          <p:cNvPr id="54" name="53 CuadroTexto"/>
          <p:cNvSpPr txBox="1"/>
          <p:nvPr/>
        </p:nvSpPr>
        <p:spPr>
          <a:xfrm>
            <a:off x="657730" y="836712"/>
            <a:ext cx="1840858" cy="738664"/>
          </a:xfrm>
          <a:prstGeom prst="rect">
            <a:avLst/>
          </a:prstGeom>
          <a:noFill/>
        </p:spPr>
        <p:txBody>
          <a:bodyPr wrap="square" rtlCol="0">
            <a:spAutoFit/>
          </a:bodyPr>
          <a:lstStyle/>
          <a:p>
            <a:pPr algn="ctr"/>
            <a:r>
              <a:rPr lang="es-MX" sz="1400" dirty="0" smtClean="0"/>
              <a:t>821</a:t>
            </a:r>
          </a:p>
          <a:p>
            <a:pPr algn="ctr"/>
            <a:r>
              <a:rPr lang="es-MX" sz="1400" dirty="0" smtClean="0"/>
              <a:t>Presupuesto  de</a:t>
            </a:r>
          </a:p>
          <a:p>
            <a:pPr algn="ctr"/>
            <a:r>
              <a:rPr lang="es-MX" sz="1400" dirty="0" smtClean="0"/>
              <a:t> Egresos Aprobado</a:t>
            </a:r>
          </a:p>
        </p:txBody>
      </p:sp>
      <p:sp>
        <p:nvSpPr>
          <p:cNvPr id="55" name="54 CuadroTexto"/>
          <p:cNvSpPr txBox="1"/>
          <p:nvPr/>
        </p:nvSpPr>
        <p:spPr>
          <a:xfrm>
            <a:off x="2426580" y="908720"/>
            <a:ext cx="1944216" cy="738664"/>
          </a:xfrm>
          <a:prstGeom prst="rect">
            <a:avLst/>
          </a:prstGeom>
          <a:noFill/>
        </p:spPr>
        <p:txBody>
          <a:bodyPr wrap="square" rtlCol="0">
            <a:spAutoFit/>
          </a:bodyPr>
          <a:lstStyle/>
          <a:p>
            <a:pPr algn="ctr"/>
            <a:r>
              <a:rPr lang="es-MX" sz="1400" dirty="0" smtClean="0"/>
              <a:t>822</a:t>
            </a:r>
          </a:p>
          <a:p>
            <a:pPr algn="ctr"/>
            <a:r>
              <a:rPr lang="es-MX" sz="1400" dirty="0" smtClean="0"/>
              <a:t>Presupuesto de</a:t>
            </a:r>
          </a:p>
          <a:p>
            <a:pPr algn="ctr"/>
            <a:r>
              <a:rPr lang="es-MX" sz="1400" dirty="0" smtClean="0"/>
              <a:t> Egresos por Ejercer </a:t>
            </a:r>
            <a:endParaRPr lang="es-MX" sz="1000" dirty="0"/>
          </a:p>
        </p:txBody>
      </p:sp>
      <p:sp>
        <p:nvSpPr>
          <p:cNvPr id="56" name="55 CuadroTexto"/>
          <p:cNvSpPr txBox="1"/>
          <p:nvPr/>
        </p:nvSpPr>
        <p:spPr>
          <a:xfrm>
            <a:off x="1571604" y="2036848"/>
            <a:ext cx="1056180" cy="307777"/>
          </a:xfrm>
          <a:prstGeom prst="rect">
            <a:avLst/>
          </a:prstGeom>
          <a:noFill/>
        </p:spPr>
        <p:txBody>
          <a:bodyPr wrap="square" rtlCol="0">
            <a:spAutoFit/>
          </a:bodyPr>
          <a:lstStyle/>
          <a:p>
            <a:r>
              <a:rPr lang="es-MX" sz="1400" dirty="0" smtClean="0"/>
              <a:t>3000 (1)</a:t>
            </a:r>
            <a:endParaRPr lang="es-MX" sz="1400" dirty="0"/>
          </a:p>
        </p:txBody>
      </p:sp>
      <p:sp>
        <p:nvSpPr>
          <p:cNvPr id="57" name="56 CuadroTexto"/>
          <p:cNvSpPr txBox="1"/>
          <p:nvPr/>
        </p:nvSpPr>
        <p:spPr>
          <a:xfrm>
            <a:off x="2483768" y="2017103"/>
            <a:ext cx="945224" cy="307777"/>
          </a:xfrm>
          <a:prstGeom prst="rect">
            <a:avLst/>
          </a:prstGeom>
          <a:noFill/>
        </p:spPr>
        <p:txBody>
          <a:bodyPr wrap="square" rtlCol="0">
            <a:spAutoFit/>
          </a:bodyPr>
          <a:lstStyle/>
          <a:p>
            <a:r>
              <a:rPr lang="es-MX" sz="1400" dirty="0" smtClean="0"/>
              <a:t>(1) 3000</a:t>
            </a:r>
            <a:endParaRPr lang="es-MX" sz="1400" dirty="0"/>
          </a:p>
        </p:txBody>
      </p:sp>
      <p:sp>
        <p:nvSpPr>
          <p:cNvPr id="63" name="62 CuadroTexto"/>
          <p:cNvSpPr txBox="1"/>
          <p:nvPr/>
        </p:nvSpPr>
        <p:spPr>
          <a:xfrm>
            <a:off x="4714876" y="2071678"/>
            <a:ext cx="857256" cy="307777"/>
          </a:xfrm>
          <a:prstGeom prst="rect">
            <a:avLst/>
          </a:prstGeom>
          <a:noFill/>
        </p:spPr>
        <p:txBody>
          <a:bodyPr wrap="square" rtlCol="0">
            <a:spAutoFit/>
          </a:bodyPr>
          <a:lstStyle/>
          <a:p>
            <a:r>
              <a:rPr lang="es-MX" sz="1400" dirty="0" smtClean="0"/>
              <a:t>(2) 1000</a:t>
            </a:r>
            <a:endParaRPr lang="es-MX" sz="1400" dirty="0"/>
          </a:p>
        </p:txBody>
      </p:sp>
      <p:sp>
        <p:nvSpPr>
          <p:cNvPr id="64" name="63 CuadroTexto"/>
          <p:cNvSpPr txBox="1"/>
          <p:nvPr/>
        </p:nvSpPr>
        <p:spPr>
          <a:xfrm>
            <a:off x="3428992" y="2036848"/>
            <a:ext cx="926984" cy="307777"/>
          </a:xfrm>
          <a:prstGeom prst="rect">
            <a:avLst/>
          </a:prstGeom>
          <a:noFill/>
        </p:spPr>
        <p:txBody>
          <a:bodyPr wrap="square" rtlCol="0">
            <a:spAutoFit/>
          </a:bodyPr>
          <a:lstStyle/>
          <a:p>
            <a:r>
              <a:rPr lang="es-MX" sz="1400" dirty="0" smtClean="0"/>
              <a:t>1000 (2)</a:t>
            </a:r>
            <a:endParaRPr lang="es-MX" sz="1400" dirty="0"/>
          </a:p>
        </p:txBody>
      </p:sp>
      <p:sp>
        <p:nvSpPr>
          <p:cNvPr id="65" name="64 CuadroTexto"/>
          <p:cNvSpPr txBox="1"/>
          <p:nvPr/>
        </p:nvSpPr>
        <p:spPr>
          <a:xfrm>
            <a:off x="4515382" y="908720"/>
            <a:ext cx="2199758" cy="738664"/>
          </a:xfrm>
          <a:prstGeom prst="rect">
            <a:avLst/>
          </a:prstGeom>
          <a:noFill/>
        </p:spPr>
        <p:txBody>
          <a:bodyPr wrap="square" rtlCol="0">
            <a:spAutoFit/>
          </a:bodyPr>
          <a:lstStyle/>
          <a:p>
            <a:pPr algn="ctr"/>
            <a:r>
              <a:rPr lang="es-MX" sz="1400" dirty="0" smtClean="0"/>
              <a:t>824</a:t>
            </a:r>
          </a:p>
          <a:p>
            <a:pPr algn="ctr"/>
            <a:r>
              <a:rPr lang="es-MX" sz="1400" dirty="0" smtClean="0"/>
              <a:t>Presupuesto de Egresos Comprometido </a:t>
            </a:r>
            <a:endParaRPr lang="es-MX" sz="1000" dirty="0"/>
          </a:p>
        </p:txBody>
      </p:sp>
      <p:sp>
        <p:nvSpPr>
          <p:cNvPr id="66" name="65 CuadroTexto"/>
          <p:cNvSpPr txBox="1"/>
          <p:nvPr/>
        </p:nvSpPr>
        <p:spPr>
          <a:xfrm>
            <a:off x="6556874" y="836712"/>
            <a:ext cx="1944216" cy="738664"/>
          </a:xfrm>
          <a:prstGeom prst="rect">
            <a:avLst/>
          </a:prstGeom>
          <a:noFill/>
        </p:spPr>
        <p:txBody>
          <a:bodyPr wrap="square" rtlCol="0">
            <a:spAutoFit/>
          </a:bodyPr>
          <a:lstStyle/>
          <a:p>
            <a:pPr algn="ctr"/>
            <a:r>
              <a:rPr lang="es-MX" sz="1400" dirty="0" smtClean="0"/>
              <a:t>825</a:t>
            </a:r>
          </a:p>
          <a:p>
            <a:pPr algn="ctr"/>
            <a:r>
              <a:rPr lang="es-MX" sz="1400" dirty="0" smtClean="0"/>
              <a:t>Presupuesto de Egresos Devengado</a:t>
            </a:r>
            <a:endParaRPr lang="es-MX" sz="1000" dirty="0"/>
          </a:p>
        </p:txBody>
      </p:sp>
      <p:sp>
        <p:nvSpPr>
          <p:cNvPr id="67" name="66 CuadroTexto"/>
          <p:cNvSpPr txBox="1"/>
          <p:nvPr/>
        </p:nvSpPr>
        <p:spPr>
          <a:xfrm>
            <a:off x="6588224" y="2075668"/>
            <a:ext cx="912734" cy="307777"/>
          </a:xfrm>
          <a:prstGeom prst="rect">
            <a:avLst/>
          </a:prstGeom>
          <a:noFill/>
        </p:spPr>
        <p:txBody>
          <a:bodyPr wrap="square" rtlCol="0">
            <a:spAutoFit/>
          </a:bodyPr>
          <a:lstStyle/>
          <a:p>
            <a:r>
              <a:rPr lang="es-MX" sz="1400" dirty="0" smtClean="0"/>
              <a:t>(4) 300</a:t>
            </a:r>
            <a:endParaRPr lang="es-MX" sz="1400" dirty="0"/>
          </a:p>
        </p:txBody>
      </p:sp>
      <p:sp>
        <p:nvSpPr>
          <p:cNvPr id="68" name="67 CuadroTexto"/>
          <p:cNvSpPr txBox="1"/>
          <p:nvPr/>
        </p:nvSpPr>
        <p:spPr>
          <a:xfrm>
            <a:off x="5500694" y="2089111"/>
            <a:ext cx="857256" cy="307777"/>
          </a:xfrm>
          <a:prstGeom prst="rect">
            <a:avLst/>
          </a:prstGeom>
          <a:noFill/>
        </p:spPr>
        <p:txBody>
          <a:bodyPr wrap="square" rtlCol="0">
            <a:spAutoFit/>
          </a:bodyPr>
          <a:lstStyle/>
          <a:p>
            <a:r>
              <a:rPr lang="es-MX" sz="1400" dirty="0" smtClean="0"/>
              <a:t>300 (4)</a:t>
            </a:r>
            <a:endParaRPr lang="es-MX" sz="1400" dirty="0"/>
          </a:p>
        </p:txBody>
      </p:sp>
      <p:sp>
        <p:nvSpPr>
          <p:cNvPr id="69" name="68 CuadroTexto"/>
          <p:cNvSpPr txBox="1"/>
          <p:nvPr/>
        </p:nvSpPr>
        <p:spPr>
          <a:xfrm>
            <a:off x="571472" y="2906360"/>
            <a:ext cx="1800200" cy="738664"/>
          </a:xfrm>
          <a:prstGeom prst="rect">
            <a:avLst/>
          </a:prstGeom>
          <a:noFill/>
        </p:spPr>
        <p:txBody>
          <a:bodyPr wrap="square" rtlCol="0">
            <a:spAutoFit/>
          </a:bodyPr>
          <a:lstStyle/>
          <a:p>
            <a:pPr algn="ctr"/>
            <a:r>
              <a:rPr lang="es-MX" sz="1400" dirty="0" smtClean="0"/>
              <a:t>826</a:t>
            </a:r>
          </a:p>
          <a:p>
            <a:pPr algn="ctr"/>
            <a:r>
              <a:rPr lang="es-MX" sz="1400" dirty="0" smtClean="0"/>
              <a:t>Presupuesto de Egresos Ejercido</a:t>
            </a:r>
          </a:p>
        </p:txBody>
      </p:sp>
      <p:sp>
        <p:nvSpPr>
          <p:cNvPr id="70" name="69 CuadroTexto"/>
          <p:cNvSpPr txBox="1"/>
          <p:nvPr/>
        </p:nvSpPr>
        <p:spPr>
          <a:xfrm>
            <a:off x="683568" y="3994234"/>
            <a:ext cx="864096" cy="307777"/>
          </a:xfrm>
          <a:prstGeom prst="rect">
            <a:avLst/>
          </a:prstGeom>
          <a:noFill/>
        </p:spPr>
        <p:txBody>
          <a:bodyPr wrap="square" rtlCol="0">
            <a:spAutoFit/>
          </a:bodyPr>
          <a:lstStyle/>
          <a:p>
            <a:r>
              <a:rPr lang="es-MX" sz="1400" dirty="0" smtClean="0"/>
              <a:t>(5) 300</a:t>
            </a:r>
            <a:endParaRPr lang="es-MX" sz="1400" dirty="0"/>
          </a:p>
        </p:txBody>
      </p:sp>
      <p:sp>
        <p:nvSpPr>
          <p:cNvPr id="71" name="70 CuadroTexto"/>
          <p:cNvSpPr txBox="1"/>
          <p:nvPr/>
        </p:nvSpPr>
        <p:spPr>
          <a:xfrm>
            <a:off x="7643834" y="2075668"/>
            <a:ext cx="1032622" cy="307777"/>
          </a:xfrm>
          <a:prstGeom prst="rect">
            <a:avLst/>
          </a:prstGeom>
          <a:noFill/>
        </p:spPr>
        <p:txBody>
          <a:bodyPr wrap="square" rtlCol="0">
            <a:spAutoFit/>
          </a:bodyPr>
          <a:lstStyle/>
          <a:p>
            <a:r>
              <a:rPr lang="es-MX" sz="1400" dirty="0" smtClean="0"/>
              <a:t>300 (5)</a:t>
            </a:r>
            <a:endParaRPr lang="es-MX" sz="1400" dirty="0"/>
          </a:p>
        </p:txBody>
      </p:sp>
      <p:sp>
        <p:nvSpPr>
          <p:cNvPr id="72" name="71 CuadroTexto"/>
          <p:cNvSpPr txBox="1"/>
          <p:nvPr/>
        </p:nvSpPr>
        <p:spPr>
          <a:xfrm>
            <a:off x="2659704" y="2928934"/>
            <a:ext cx="1872208" cy="738664"/>
          </a:xfrm>
          <a:prstGeom prst="rect">
            <a:avLst/>
          </a:prstGeom>
          <a:noFill/>
        </p:spPr>
        <p:txBody>
          <a:bodyPr wrap="square" rtlCol="0">
            <a:spAutoFit/>
          </a:bodyPr>
          <a:lstStyle/>
          <a:p>
            <a:pPr algn="ctr"/>
            <a:r>
              <a:rPr lang="es-MX" sz="1400" dirty="0" smtClean="0"/>
              <a:t>827</a:t>
            </a:r>
          </a:p>
          <a:p>
            <a:pPr algn="ctr"/>
            <a:r>
              <a:rPr lang="es-MX" sz="1400" dirty="0" smtClean="0"/>
              <a:t>Presupuesto de Egresos Pagado</a:t>
            </a:r>
          </a:p>
        </p:txBody>
      </p:sp>
      <p:sp>
        <p:nvSpPr>
          <p:cNvPr id="73" name="72 CuadroTexto"/>
          <p:cNvSpPr txBox="1"/>
          <p:nvPr/>
        </p:nvSpPr>
        <p:spPr>
          <a:xfrm>
            <a:off x="2786050" y="3994234"/>
            <a:ext cx="809758" cy="307777"/>
          </a:xfrm>
          <a:prstGeom prst="rect">
            <a:avLst/>
          </a:prstGeom>
          <a:noFill/>
        </p:spPr>
        <p:txBody>
          <a:bodyPr wrap="square" rtlCol="0">
            <a:spAutoFit/>
          </a:bodyPr>
          <a:lstStyle/>
          <a:p>
            <a:r>
              <a:rPr lang="es-MX" sz="1400" dirty="0" smtClean="0"/>
              <a:t> (6) 300</a:t>
            </a:r>
            <a:endParaRPr lang="es-MX" sz="1400" dirty="0"/>
          </a:p>
        </p:txBody>
      </p:sp>
      <p:sp>
        <p:nvSpPr>
          <p:cNvPr id="74" name="73 CuadroTexto"/>
          <p:cNvSpPr txBox="1"/>
          <p:nvPr/>
        </p:nvSpPr>
        <p:spPr>
          <a:xfrm>
            <a:off x="1651592" y="3994234"/>
            <a:ext cx="1048200" cy="307777"/>
          </a:xfrm>
          <a:prstGeom prst="rect">
            <a:avLst/>
          </a:prstGeom>
          <a:noFill/>
        </p:spPr>
        <p:txBody>
          <a:bodyPr wrap="square" rtlCol="0">
            <a:spAutoFit/>
          </a:bodyPr>
          <a:lstStyle/>
          <a:p>
            <a:r>
              <a:rPr lang="es-MX" sz="1400" dirty="0" smtClean="0"/>
              <a:t>300 (6)</a:t>
            </a:r>
            <a:endParaRPr lang="es-MX" sz="1400" dirty="0"/>
          </a:p>
        </p:txBody>
      </p:sp>
      <p:sp>
        <p:nvSpPr>
          <p:cNvPr id="75" name="74 CuadroTexto"/>
          <p:cNvSpPr txBox="1"/>
          <p:nvPr/>
        </p:nvSpPr>
        <p:spPr>
          <a:xfrm>
            <a:off x="4429124" y="2996952"/>
            <a:ext cx="2357454" cy="738664"/>
          </a:xfrm>
          <a:prstGeom prst="rect">
            <a:avLst/>
          </a:prstGeom>
          <a:noFill/>
        </p:spPr>
        <p:txBody>
          <a:bodyPr wrap="square" rtlCol="0">
            <a:spAutoFit/>
          </a:bodyPr>
          <a:lstStyle/>
          <a:p>
            <a:pPr algn="ctr"/>
            <a:r>
              <a:rPr lang="es-MX" sz="1400" dirty="0" smtClean="0"/>
              <a:t>1134</a:t>
            </a:r>
          </a:p>
          <a:p>
            <a:pPr algn="ctr"/>
            <a:r>
              <a:rPr lang="es-MX" sz="1400" dirty="0" smtClean="0"/>
              <a:t>Anticipo a Contratistas por Obras Públicas a Corto Plazo</a:t>
            </a:r>
            <a:endParaRPr lang="es-MX" sz="1400" dirty="0"/>
          </a:p>
        </p:txBody>
      </p:sp>
      <p:sp>
        <p:nvSpPr>
          <p:cNvPr id="76" name="75 CuadroTexto"/>
          <p:cNvSpPr txBox="1"/>
          <p:nvPr/>
        </p:nvSpPr>
        <p:spPr>
          <a:xfrm>
            <a:off x="285720" y="5042284"/>
            <a:ext cx="2428892" cy="815608"/>
          </a:xfrm>
          <a:prstGeom prst="rect">
            <a:avLst/>
          </a:prstGeom>
          <a:noFill/>
        </p:spPr>
        <p:txBody>
          <a:bodyPr wrap="square" rtlCol="0">
            <a:spAutoFit/>
          </a:bodyPr>
          <a:lstStyle/>
          <a:p>
            <a:pPr algn="ctr"/>
            <a:r>
              <a:rPr lang="es-MX" sz="1400" dirty="0" smtClean="0"/>
              <a:t>12353</a:t>
            </a:r>
          </a:p>
          <a:p>
            <a:pPr algn="ctr"/>
            <a:r>
              <a:rPr lang="es-MX" sz="1100" dirty="0" smtClean="0"/>
              <a:t>Constr. De </a:t>
            </a:r>
            <a:r>
              <a:rPr lang="es-MX" sz="1100" dirty="0"/>
              <a:t>O</a:t>
            </a:r>
            <a:r>
              <a:rPr lang="es-MX" sz="1100" dirty="0" smtClean="0"/>
              <a:t>bras p/Abastecimiento de Agua, Petróleo, Gas, </a:t>
            </a:r>
            <a:r>
              <a:rPr lang="es-MX" sz="1100" dirty="0" err="1" smtClean="0"/>
              <a:t>Elec</a:t>
            </a:r>
            <a:r>
              <a:rPr lang="es-MX" sz="1100" dirty="0" smtClean="0"/>
              <a:t>  y Telecomunicaciones en </a:t>
            </a:r>
            <a:r>
              <a:rPr lang="es-MX" sz="1100" b="1" u="sng" dirty="0" smtClean="0"/>
              <a:t>Proceso</a:t>
            </a:r>
            <a:r>
              <a:rPr lang="es-MX" sz="1100" b="1" dirty="0" smtClean="0"/>
              <a:t> </a:t>
            </a:r>
            <a:endParaRPr lang="es-MX" sz="1100" b="1" dirty="0"/>
          </a:p>
        </p:txBody>
      </p:sp>
      <p:sp>
        <p:nvSpPr>
          <p:cNvPr id="77" name="76 CuadroTexto"/>
          <p:cNvSpPr txBox="1"/>
          <p:nvPr/>
        </p:nvSpPr>
        <p:spPr>
          <a:xfrm>
            <a:off x="7851878" y="3929066"/>
            <a:ext cx="863526" cy="307777"/>
          </a:xfrm>
          <a:prstGeom prst="rect">
            <a:avLst/>
          </a:prstGeom>
          <a:noFill/>
        </p:spPr>
        <p:txBody>
          <a:bodyPr wrap="square" rtlCol="0">
            <a:spAutoFit/>
          </a:bodyPr>
          <a:lstStyle/>
          <a:p>
            <a:r>
              <a:rPr lang="es-MX" sz="1400" dirty="0" smtClean="0"/>
              <a:t>200   (3)</a:t>
            </a:r>
            <a:endParaRPr lang="es-MX" sz="1400" dirty="0"/>
          </a:p>
        </p:txBody>
      </p:sp>
      <p:sp>
        <p:nvSpPr>
          <p:cNvPr id="83" name="82 CuadroTexto"/>
          <p:cNvSpPr txBox="1"/>
          <p:nvPr/>
        </p:nvSpPr>
        <p:spPr>
          <a:xfrm>
            <a:off x="6986642" y="3334408"/>
            <a:ext cx="1800200" cy="523220"/>
          </a:xfrm>
          <a:prstGeom prst="rect">
            <a:avLst/>
          </a:prstGeom>
          <a:noFill/>
        </p:spPr>
        <p:txBody>
          <a:bodyPr wrap="square" rtlCol="0">
            <a:spAutoFit/>
          </a:bodyPr>
          <a:lstStyle/>
          <a:p>
            <a:pPr algn="ctr"/>
            <a:r>
              <a:rPr lang="es-MX" sz="1400" dirty="0" smtClean="0"/>
              <a:t>1112</a:t>
            </a:r>
          </a:p>
          <a:p>
            <a:pPr algn="ctr"/>
            <a:r>
              <a:rPr lang="es-MX" sz="1400" dirty="0" smtClean="0"/>
              <a:t>Bancos / Tesorería</a:t>
            </a:r>
            <a:endParaRPr lang="es-MX" sz="1400" dirty="0"/>
          </a:p>
        </p:txBody>
      </p:sp>
      <p:sp>
        <p:nvSpPr>
          <p:cNvPr id="84" name="83 CuadroTexto"/>
          <p:cNvSpPr txBox="1"/>
          <p:nvPr/>
        </p:nvSpPr>
        <p:spPr>
          <a:xfrm>
            <a:off x="539552" y="5857892"/>
            <a:ext cx="889176" cy="307777"/>
          </a:xfrm>
          <a:prstGeom prst="rect">
            <a:avLst/>
          </a:prstGeom>
          <a:noFill/>
        </p:spPr>
        <p:txBody>
          <a:bodyPr wrap="square" rtlCol="0">
            <a:spAutoFit/>
          </a:bodyPr>
          <a:lstStyle/>
          <a:p>
            <a:r>
              <a:rPr lang="es-MX" sz="1400" dirty="0" smtClean="0"/>
              <a:t>(4a) 300</a:t>
            </a:r>
            <a:endParaRPr lang="es-MX" sz="1400" dirty="0"/>
          </a:p>
        </p:txBody>
      </p:sp>
      <p:sp>
        <p:nvSpPr>
          <p:cNvPr id="86" name="85 CuadroTexto"/>
          <p:cNvSpPr txBox="1"/>
          <p:nvPr/>
        </p:nvSpPr>
        <p:spPr>
          <a:xfrm>
            <a:off x="4716016" y="3978479"/>
            <a:ext cx="879486" cy="307777"/>
          </a:xfrm>
          <a:prstGeom prst="rect">
            <a:avLst/>
          </a:prstGeom>
          <a:noFill/>
        </p:spPr>
        <p:txBody>
          <a:bodyPr wrap="square" rtlCol="0">
            <a:spAutoFit/>
          </a:bodyPr>
          <a:lstStyle/>
          <a:p>
            <a:r>
              <a:rPr lang="es-MX" sz="1400" dirty="0" smtClean="0"/>
              <a:t>(</a:t>
            </a:r>
            <a:r>
              <a:rPr lang="es-MX" sz="1400" dirty="0"/>
              <a:t>3</a:t>
            </a:r>
            <a:r>
              <a:rPr lang="es-MX" sz="1400" dirty="0" smtClean="0"/>
              <a:t>) 200</a:t>
            </a:r>
            <a:endParaRPr lang="es-MX" sz="1400" dirty="0"/>
          </a:p>
        </p:txBody>
      </p:sp>
      <p:grpSp>
        <p:nvGrpSpPr>
          <p:cNvPr id="10" name="79 Grupo"/>
          <p:cNvGrpSpPr/>
          <p:nvPr/>
        </p:nvGrpSpPr>
        <p:grpSpPr>
          <a:xfrm>
            <a:off x="714918" y="5851052"/>
            <a:ext cx="1584176" cy="864096"/>
            <a:chOff x="3563888" y="1700808"/>
            <a:chExt cx="1584176" cy="864096"/>
          </a:xfrm>
        </p:grpSpPr>
        <p:cxnSp>
          <p:nvCxnSpPr>
            <p:cNvPr id="88" name="87 Conector recto"/>
            <p:cNvCxnSpPr/>
            <p:nvPr/>
          </p:nvCxnSpPr>
          <p:spPr>
            <a:xfrm>
              <a:off x="3563888" y="1700808"/>
              <a:ext cx="15841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88 Conector recto"/>
            <p:cNvCxnSpPr/>
            <p:nvPr/>
          </p:nvCxnSpPr>
          <p:spPr>
            <a:xfrm>
              <a:off x="4338613" y="1700808"/>
              <a:ext cx="17363" cy="864096"/>
            </a:xfrm>
            <a:prstGeom prst="line">
              <a:avLst/>
            </a:prstGeom>
          </p:spPr>
          <p:style>
            <a:lnRef idx="1">
              <a:schemeClr val="accent1"/>
            </a:lnRef>
            <a:fillRef idx="0">
              <a:schemeClr val="accent1"/>
            </a:fillRef>
            <a:effectRef idx="0">
              <a:schemeClr val="accent1"/>
            </a:effectRef>
            <a:fontRef idx="minor">
              <a:schemeClr val="tx1"/>
            </a:fontRef>
          </p:style>
        </p:cxnSp>
      </p:grpSp>
      <p:sp>
        <p:nvSpPr>
          <p:cNvPr id="53" name="52 CuadroTexto"/>
          <p:cNvSpPr txBox="1"/>
          <p:nvPr/>
        </p:nvSpPr>
        <p:spPr>
          <a:xfrm>
            <a:off x="2214546" y="-71462"/>
            <a:ext cx="6984776" cy="958660"/>
          </a:xfrm>
          <a:prstGeom prst="rect">
            <a:avLst/>
          </a:prstGeom>
          <a:noFill/>
        </p:spPr>
        <p:txBody>
          <a:bodyPr wrap="square" rtlCol="0">
            <a:spAutoFit/>
          </a:bodyPr>
          <a:lstStyle/>
          <a:p>
            <a:pPr algn="r">
              <a:lnSpc>
                <a:spcPct val="150000"/>
              </a:lnSpc>
            </a:pPr>
            <a:r>
              <a:rPr lang="es-MX"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Momentos Contables de los Egresos </a:t>
            </a:r>
          </a:p>
          <a:p>
            <a:pPr algn="r">
              <a:lnSpc>
                <a:spcPct val="150000"/>
              </a:lnSpc>
            </a:pPr>
            <a:r>
              <a:rPr lang="es-MX"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OBRA CONTRATADA CAPITALIZABLE </a:t>
            </a:r>
            <a:endParaRPr lang="es-MX" sz="2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87" name="86 CuadroTexto"/>
          <p:cNvSpPr txBox="1"/>
          <p:nvPr/>
        </p:nvSpPr>
        <p:spPr>
          <a:xfrm>
            <a:off x="657730" y="1547500"/>
            <a:ext cx="1785950" cy="369332"/>
          </a:xfrm>
          <a:prstGeom prst="rect">
            <a:avLst/>
          </a:prstGeom>
          <a:noFill/>
        </p:spPr>
        <p:txBody>
          <a:bodyPr wrap="square" rtlCol="0">
            <a:spAutoFit/>
          </a:bodyPr>
          <a:lstStyle/>
          <a:p>
            <a:pPr algn="ctr"/>
            <a:r>
              <a:rPr lang="es-MX" sz="900" dirty="0" smtClean="0"/>
              <a:t>(613 Construcción de obras para abastecimiento de  agua…..)</a:t>
            </a:r>
            <a:endParaRPr lang="es-MX" sz="900" dirty="0"/>
          </a:p>
        </p:txBody>
      </p:sp>
      <p:sp>
        <p:nvSpPr>
          <p:cNvPr id="95" name="94 CuadroTexto"/>
          <p:cNvSpPr txBox="1"/>
          <p:nvPr/>
        </p:nvSpPr>
        <p:spPr>
          <a:xfrm>
            <a:off x="2443680" y="1700808"/>
            <a:ext cx="1857388" cy="369332"/>
          </a:xfrm>
          <a:prstGeom prst="rect">
            <a:avLst/>
          </a:prstGeom>
          <a:noFill/>
        </p:spPr>
        <p:txBody>
          <a:bodyPr wrap="square" rtlCol="0">
            <a:spAutoFit/>
          </a:bodyPr>
          <a:lstStyle/>
          <a:p>
            <a:pPr algn="ctr"/>
            <a:r>
              <a:rPr lang="es-MX" sz="900" dirty="0" smtClean="0"/>
              <a:t>(613 Construcción de obras para abastecimiento de  agua…..)</a:t>
            </a:r>
            <a:endParaRPr lang="es-MX" sz="900" dirty="0"/>
          </a:p>
        </p:txBody>
      </p:sp>
      <p:sp>
        <p:nvSpPr>
          <p:cNvPr id="97" name="96 CuadroTexto"/>
          <p:cNvSpPr txBox="1"/>
          <p:nvPr/>
        </p:nvSpPr>
        <p:spPr>
          <a:xfrm>
            <a:off x="4714876" y="1556792"/>
            <a:ext cx="1714512" cy="369332"/>
          </a:xfrm>
          <a:prstGeom prst="rect">
            <a:avLst/>
          </a:prstGeom>
          <a:noFill/>
        </p:spPr>
        <p:txBody>
          <a:bodyPr wrap="square" rtlCol="0">
            <a:spAutoFit/>
          </a:bodyPr>
          <a:lstStyle/>
          <a:p>
            <a:pPr algn="ctr"/>
            <a:r>
              <a:rPr lang="es-MX" sz="900" dirty="0" smtClean="0"/>
              <a:t>(613 Construcción de obras para abastecimiento de  agua…..)</a:t>
            </a:r>
            <a:endParaRPr lang="es-MX" sz="900" dirty="0"/>
          </a:p>
        </p:txBody>
      </p:sp>
      <p:sp>
        <p:nvSpPr>
          <p:cNvPr id="98" name="97 CuadroTexto"/>
          <p:cNvSpPr txBox="1"/>
          <p:nvPr/>
        </p:nvSpPr>
        <p:spPr>
          <a:xfrm>
            <a:off x="6660232" y="1484784"/>
            <a:ext cx="1785950" cy="369332"/>
          </a:xfrm>
          <a:prstGeom prst="rect">
            <a:avLst/>
          </a:prstGeom>
          <a:noFill/>
        </p:spPr>
        <p:txBody>
          <a:bodyPr wrap="square" rtlCol="0">
            <a:spAutoFit/>
          </a:bodyPr>
          <a:lstStyle/>
          <a:p>
            <a:pPr algn="ctr"/>
            <a:r>
              <a:rPr lang="es-MX" sz="900" dirty="0" smtClean="0"/>
              <a:t>(613 Construcción de obras para abastecimiento de  agua…..)</a:t>
            </a:r>
            <a:endParaRPr lang="es-MX" sz="900" dirty="0"/>
          </a:p>
        </p:txBody>
      </p:sp>
      <p:sp>
        <p:nvSpPr>
          <p:cNvPr id="99" name="98 CuadroTexto"/>
          <p:cNvSpPr txBox="1"/>
          <p:nvPr/>
        </p:nvSpPr>
        <p:spPr>
          <a:xfrm>
            <a:off x="539552" y="3563724"/>
            <a:ext cx="1905838" cy="369332"/>
          </a:xfrm>
          <a:prstGeom prst="rect">
            <a:avLst/>
          </a:prstGeom>
          <a:noFill/>
        </p:spPr>
        <p:txBody>
          <a:bodyPr wrap="square" rtlCol="0">
            <a:spAutoFit/>
          </a:bodyPr>
          <a:lstStyle/>
          <a:p>
            <a:pPr algn="ctr"/>
            <a:r>
              <a:rPr lang="es-MX" sz="900" dirty="0" smtClean="0"/>
              <a:t>(613 Construcción de obras para abastecimiento de  agua…..)</a:t>
            </a:r>
            <a:endParaRPr lang="es-MX" sz="900" dirty="0"/>
          </a:p>
        </p:txBody>
      </p:sp>
      <p:sp>
        <p:nvSpPr>
          <p:cNvPr id="100" name="99 CuadroTexto"/>
          <p:cNvSpPr txBox="1"/>
          <p:nvPr/>
        </p:nvSpPr>
        <p:spPr>
          <a:xfrm>
            <a:off x="2483768" y="3571876"/>
            <a:ext cx="1961886" cy="507831"/>
          </a:xfrm>
          <a:prstGeom prst="rect">
            <a:avLst/>
          </a:prstGeom>
          <a:noFill/>
        </p:spPr>
        <p:txBody>
          <a:bodyPr wrap="square" rtlCol="0">
            <a:spAutoFit/>
          </a:bodyPr>
          <a:lstStyle/>
          <a:p>
            <a:pPr algn="ctr"/>
            <a:r>
              <a:rPr lang="es-MX" sz="900" dirty="0" smtClean="0"/>
              <a:t>(613 Construcción de obras para abastecimiento de  agua…..)</a:t>
            </a:r>
          </a:p>
          <a:p>
            <a:pPr algn="ctr"/>
            <a:endParaRPr lang="es-MX" sz="900" dirty="0"/>
          </a:p>
        </p:txBody>
      </p:sp>
      <p:grpSp>
        <p:nvGrpSpPr>
          <p:cNvPr id="11" name="40 Grupo"/>
          <p:cNvGrpSpPr/>
          <p:nvPr/>
        </p:nvGrpSpPr>
        <p:grpSpPr>
          <a:xfrm>
            <a:off x="3059262" y="5832812"/>
            <a:ext cx="1584176" cy="864096"/>
            <a:chOff x="3563888" y="1700808"/>
            <a:chExt cx="1584176" cy="864096"/>
          </a:xfrm>
        </p:grpSpPr>
        <p:cxnSp>
          <p:nvCxnSpPr>
            <p:cNvPr id="101" name="100 Conector recto"/>
            <p:cNvCxnSpPr/>
            <p:nvPr/>
          </p:nvCxnSpPr>
          <p:spPr>
            <a:xfrm>
              <a:off x="3563888" y="1700808"/>
              <a:ext cx="15841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2" name="101 Conector recto"/>
            <p:cNvCxnSpPr/>
            <p:nvPr/>
          </p:nvCxnSpPr>
          <p:spPr>
            <a:xfrm>
              <a:off x="4338613" y="1700808"/>
              <a:ext cx="17363" cy="864096"/>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12" name="40 Grupo"/>
          <p:cNvGrpSpPr/>
          <p:nvPr/>
        </p:nvGrpSpPr>
        <p:grpSpPr>
          <a:xfrm>
            <a:off x="5130964" y="5825972"/>
            <a:ext cx="1584176" cy="864096"/>
            <a:chOff x="3563888" y="1700808"/>
            <a:chExt cx="1584176" cy="864096"/>
          </a:xfrm>
        </p:grpSpPr>
        <p:cxnSp>
          <p:nvCxnSpPr>
            <p:cNvPr id="104" name="103 Conector recto"/>
            <p:cNvCxnSpPr/>
            <p:nvPr/>
          </p:nvCxnSpPr>
          <p:spPr>
            <a:xfrm>
              <a:off x="3563888" y="1700808"/>
              <a:ext cx="15841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5" name="104 Conector recto"/>
            <p:cNvCxnSpPr/>
            <p:nvPr/>
          </p:nvCxnSpPr>
          <p:spPr>
            <a:xfrm>
              <a:off x="4338613" y="1700808"/>
              <a:ext cx="17363" cy="864096"/>
            </a:xfrm>
            <a:prstGeom prst="line">
              <a:avLst/>
            </a:prstGeom>
          </p:spPr>
          <p:style>
            <a:lnRef idx="1">
              <a:schemeClr val="accent1"/>
            </a:lnRef>
            <a:fillRef idx="0">
              <a:schemeClr val="accent1"/>
            </a:fillRef>
            <a:effectRef idx="0">
              <a:schemeClr val="accent1"/>
            </a:effectRef>
            <a:fontRef idx="minor">
              <a:schemeClr val="tx1"/>
            </a:fontRef>
          </p:style>
        </p:cxnSp>
      </p:grpSp>
      <p:sp>
        <p:nvSpPr>
          <p:cNvPr id="106" name="105 CuadroTexto"/>
          <p:cNvSpPr txBox="1"/>
          <p:nvPr/>
        </p:nvSpPr>
        <p:spPr>
          <a:xfrm>
            <a:off x="5500694" y="2357430"/>
            <a:ext cx="857256" cy="307777"/>
          </a:xfrm>
          <a:prstGeom prst="rect">
            <a:avLst/>
          </a:prstGeom>
          <a:noFill/>
        </p:spPr>
        <p:txBody>
          <a:bodyPr wrap="square" rtlCol="0">
            <a:spAutoFit/>
          </a:bodyPr>
          <a:lstStyle/>
          <a:p>
            <a:r>
              <a:rPr lang="es-MX" sz="1400" dirty="0" smtClean="0"/>
              <a:t>700 (7)</a:t>
            </a:r>
            <a:endParaRPr lang="es-MX" sz="1400" dirty="0"/>
          </a:p>
        </p:txBody>
      </p:sp>
      <p:sp>
        <p:nvSpPr>
          <p:cNvPr id="107" name="106 CuadroTexto"/>
          <p:cNvSpPr txBox="1"/>
          <p:nvPr/>
        </p:nvSpPr>
        <p:spPr>
          <a:xfrm>
            <a:off x="6660232" y="2335405"/>
            <a:ext cx="840726" cy="307777"/>
          </a:xfrm>
          <a:prstGeom prst="rect">
            <a:avLst/>
          </a:prstGeom>
          <a:noFill/>
        </p:spPr>
        <p:txBody>
          <a:bodyPr wrap="square" rtlCol="0">
            <a:spAutoFit/>
          </a:bodyPr>
          <a:lstStyle/>
          <a:p>
            <a:r>
              <a:rPr lang="es-MX" sz="1400" dirty="0" smtClean="0"/>
              <a:t>(7) </a:t>
            </a:r>
            <a:r>
              <a:rPr lang="es-MX" sz="1400" dirty="0"/>
              <a:t>7</a:t>
            </a:r>
            <a:r>
              <a:rPr lang="es-MX" sz="1400" dirty="0" smtClean="0"/>
              <a:t>00</a:t>
            </a:r>
            <a:endParaRPr lang="es-MX" sz="1400" dirty="0"/>
          </a:p>
        </p:txBody>
      </p:sp>
      <p:sp>
        <p:nvSpPr>
          <p:cNvPr id="108" name="107 CuadroTexto"/>
          <p:cNvSpPr txBox="1"/>
          <p:nvPr/>
        </p:nvSpPr>
        <p:spPr>
          <a:xfrm>
            <a:off x="7643834" y="2335405"/>
            <a:ext cx="960614" cy="307777"/>
          </a:xfrm>
          <a:prstGeom prst="rect">
            <a:avLst/>
          </a:prstGeom>
          <a:noFill/>
        </p:spPr>
        <p:txBody>
          <a:bodyPr wrap="square" rtlCol="0">
            <a:spAutoFit/>
          </a:bodyPr>
          <a:lstStyle/>
          <a:p>
            <a:r>
              <a:rPr lang="es-MX" sz="1400" dirty="0"/>
              <a:t>7</a:t>
            </a:r>
            <a:r>
              <a:rPr lang="es-MX" sz="1400" dirty="0" smtClean="0"/>
              <a:t>00 (8)</a:t>
            </a:r>
            <a:endParaRPr lang="es-MX" sz="1400" dirty="0"/>
          </a:p>
        </p:txBody>
      </p:sp>
      <p:sp>
        <p:nvSpPr>
          <p:cNvPr id="109" name="108 CuadroTexto"/>
          <p:cNvSpPr txBox="1"/>
          <p:nvPr/>
        </p:nvSpPr>
        <p:spPr>
          <a:xfrm>
            <a:off x="657918" y="4264231"/>
            <a:ext cx="889746" cy="307777"/>
          </a:xfrm>
          <a:prstGeom prst="rect">
            <a:avLst/>
          </a:prstGeom>
          <a:noFill/>
        </p:spPr>
        <p:txBody>
          <a:bodyPr wrap="square" rtlCol="0">
            <a:spAutoFit/>
          </a:bodyPr>
          <a:lstStyle/>
          <a:p>
            <a:r>
              <a:rPr lang="es-MX" sz="1400" dirty="0" smtClean="0"/>
              <a:t>(8) 700</a:t>
            </a:r>
            <a:endParaRPr lang="es-MX" sz="1400" dirty="0"/>
          </a:p>
        </p:txBody>
      </p:sp>
      <p:sp>
        <p:nvSpPr>
          <p:cNvPr id="110" name="109 CuadroTexto"/>
          <p:cNvSpPr txBox="1"/>
          <p:nvPr/>
        </p:nvSpPr>
        <p:spPr>
          <a:xfrm>
            <a:off x="1643042" y="4221088"/>
            <a:ext cx="840726" cy="307777"/>
          </a:xfrm>
          <a:prstGeom prst="rect">
            <a:avLst/>
          </a:prstGeom>
          <a:noFill/>
        </p:spPr>
        <p:txBody>
          <a:bodyPr wrap="square" rtlCol="0">
            <a:spAutoFit/>
          </a:bodyPr>
          <a:lstStyle/>
          <a:p>
            <a:r>
              <a:rPr lang="es-MX" sz="1400" dirty="0" smtClean="0"/>
              <a:t>700 (9)</a:t>
            </a:r>
            <a:endParaRPr lang="es-MX" sz="1400" dirty="0"/>
          </a:p>
        </p:txBody>
      </p:sp>
      <p:sp>
        <p:nvSpPr>
          <p:cNvPr id="111" name="110 CuadroTexto"/>
          <p:cNvSpPr txBox="1"/>
          <p:nvPr/>
        </p:nvSpPr>
        <p:spPr>
          <a:xfrm>
            <a:off x="2786050" y="4214818"/>
            <a:ext cx="809758" cy="307777"/>
          </a:xfrm>
          <a:prstGeom prst="rect">
            <a:avLst/>
          </a:prstGeom>
          <a:noFill/>
        </p:spPr>
        <p:txBody>
          <a:bodyPr wrap="square" rtlCol="0">
            <a:spAutoFit/>
          </a:bodyPr>
          <a:lstStyle/>
          <a:p>
            <a:r>
              <a:rPr lang="es-MX" sz="1400" dirty="0" smtClean="0"/>
              <a:t> (9) 700</a:t>
            </a:r>
            <a:endParaRPr lang="es-MX" sz="1400" dirty="0"/>
          </a:p>
        </p:txBody>
      </p:sp>
      <p:sp>
        <p:nvSpPr>
          <p:cNvPr id="112" name="111 CuadroTexto"/>
          <p:cNvSpPr txBox="1"/>
          <p:nvPr/>
        </p:nvSpPr>
        <p:spPr>
          <a:xfrm>
            <a:off x="2714612" y="4929198"/>
            <a:ext cx="2357454" cy="954107"/>
          </a:xfrm>
          <a:prstGeom prst="rect">
            <a:avLst/>
          </a:prstGeom>
          <a:noFill/>
        </p:spPr>
        <p:txBody>
          <a:bodyPr wrap="square" rtlCol="0">
            <a:spAutoFit/>
          </a:bodyPr>
          <a:lstStyle/>
          <a:p>
            <a:pPr algn="ctr"/>
            <a:r>
              <a:rPr lang="es-MX" sz="1400" dirty="0" smtClean="0"/>
              <a:t>2113</a:t>
            </a:r>
          </a:p>
          <a:p>
            <a:pPr algn="ctr"/>
            <a:r>
              <a:rPr lang="es-MX" sz="1400" dirty="0" smtClean="0"/>
              <a:t>Contratistas por Obras Públicas por Pagar a Corto Plazo</a:t>
            </a:r>
            <a:endParaRPr lang="es-MX" sz="1400" dirty="0"/>
          </a:p>
        </p:txBody>
      </p:sp>
      <p:sp>
        <p:nvSpPr>
          <p:cNvPr id="113" name="112 CuadroTexto"/>
          <p:cNvSpPr txBox="1"/>
          <p:nvPr/>
        </p:nvSpPr>
        <p:spPr>
          <a:xfrm>
            <a:off x="5620200" y="4000504"/>
            <a:ext cx="952064" cy="307777"/>
          </a:xfrm>
          <a:prstGeom prst="rect">
            <a:avLst/>
          </a:prstGeom>
          <a:noFill/>
        </p:spPr>
        <p:txBody>
          <a:bodyPr wrap="square" rtlCol="0">
            <a:spAutoFit/>
          </a:bodyPr>
          <a:lstStyle/>
          <a:p>
            <a:r>
              <a:rPr lang="es-MX" sz="1400" dirty="0" smtClean="0"/>
              <a:t>90    (6a) </a:t>
            </a:r>
            <a:endParaRPr lang="es-MX" sz="1400" dirty="0"/>
          </a:p>
        </p:txBody>
      </p:sp>
      <p:sp>
        <p:nvSpPr>
          <p:cNvPr id="114" name="113 CuadroTexto"/>
          <p:cNvSpPr txBox="1"/>
          <p:nvPr/>
        </p:nvSpPr>
        <p:spPr>
          <a:xfrm>
            <a:off x="5620200" y="4264231"/>
            <a:ext cx="880626" cy="307777"/>
          </a:xfrm>
          <a:prstGeom prst="rect">
            <a:avLst/>
          </a:prstGeom>
          <a:noFill/>
        </p:spPr>
        <p:txBody>
          <a:bodyPr wrap="square" rtlCol="0">
            <a:spAutoFit/>
          </a:bodyPr>
          <a:lstStyle/>
          <a:p>
            <a:r>
              <a:rPr lang="es-MX" sz="1400" dirty="0" smtClean="0"/>
              <a:t>110 (9a) </a:t>
            </a:r>
            <a:endParaRPr lang="es-MX" sz="1400" dirty="0"/>
          </a:p>
        </p:txBody>
      </p:sp>
      <p:sp>
        <p:nvSpPr>
          <p:cNvPr id="115" name="114 CuadroTexto"/>
          <p:cNvSpPr txBox="1"/>
          <p:nvPr/>
        </p:nvSpPr>
        <p:spPr>
          <a:xfrm>
            <a:off x="7858148" y="4192793"/>
            <a:ext cx="1106340" cy="307777"/>
          </a:xfrm>
          <a:prstGeom prst="rect">
            <a:avLst/>
          </a:prstGeom>
          <a:noFill/>
        </p:spPr>
        <p:txBody>
          <a:bodyPr wrap="square" rtlCol="0">
            <a:spAutoFit/>
          </a:bodyPr>
          <a:lstStyle/>
          <a:p>
            <a:r>
              <a:rPr lang="es-MX" sz="1400" dirty="0" smtClean="0"/>
              <a:t>210  (6a)</a:t>
            </a:r>
            <a:endParaRPr lang="es-MX" sz="1400" dirty="0"/>
          </a:p>
        </p:txBody>
      </p:sp>
      <p:sp>
        <p:nvSpPr>
          <p:cNvPr id="116" name="115 CuadroTexto"/>
          <p:cNvSpPr txBox="1"/>
          <p:nvPr/>
        </p:nvSpPr>
        <p:spPr>
          <a:xfrm>
            <a:off x="7858148" y="4437112"/>
            <a:ext cx="1106340" cy="307777"/>
          </a:xfrm>
          <a:prstGeom prst="rect">
            <a:avLst/>
          </a:prstGeom>
          <a:noFill/>
        </p:spPr>
        <p:txBody>
          <a:bodyPr wrap="square" rtlCol="0">
            <a:spAutoFit/>
          </a:bodyPr>
          <a:lstStyle/>
          <a:p>
            <a:r>
              <a:rPr lang="es-MX" sz="1400" dirty="0" smtClean="0"/>
              <a:t>590  (9a)</a:t>
            </a:r>
            <a:endParaRPr lang="es-MX" sz="1400" dirty="0"/>
          </a:p>
        </p:txBody>
      </p:sp>
      <p:sp>
        <p:nvSpPr>
          <p:cNvPr id="118" name="117 CuadroTexto"/>
          <p:cNvSpPr txBox="1"/>
          <p:nvPr/>
        </p:nvSpPr>
        <p:spPr>
          <a:xfrm>
            <a:off x="514472" y="6072206"/>
            <a:ext cx="961184" cy="307777"/>
          </a:xfrm>
          <a:prstGeom prst="rect">
            <a:avLst/>
          </a:prstGeom>
          <a:noFill/>
        </p:spPr>
        <p:txBody>
          <a:bodyPr wrap="square" rtlCol="0">
            <a:spAutoFit/>
          </a:bodyPr>
          <a:lstStyle/>
          <a:p>
            <a:r>
              <a:rPr lang="es-MX" sz="1400" dirty="0" smtClean="0"/>
              <a:t>(7a) 700</a:t>
            </a:r>
            <a:endParaRPr lang="es-MX" sz="1400" dirty="0"/>
          </a:p>
        </p:txBody>
      </p:sp>
      <p:cxnSp>
        <p:nvCxnSpPr>
          <p:cNvPr id="120" name="119 Conector recto"/>
          <p:cNvCxnSpPr/>
          <p:nvPr/>
        </p:nvCxnSpPr>
        <p:spPr>
          <a:xfrm>
            <a:off x="642910" y="6357958"/>
            <a:ext cx="1643074" cy="1588"/>
          </a:xfrm>
          <a:prstGeom prst="line">
            <a:avLst/>
          </a:prstGeom>
        </p:spPr>
        <p:style>
          <a:lnRef idx="1">
            <a:schemeClr val="accent1"/>
          </a:lnRef>
          <a:fillRef idx="0">
            <a:schemeClr val="accent1"/>
          </a:fillRef>
          <a:effectRef idx="0">
            <a:schemeClr val="accent1"/>
          </a:effectRef>
          <a:fontRef idx="minor">
            <a:schemeClr val="tx1"/>
          </a:fontRef>
        </p:style>
      </p:cxnSp>
      <p:sp>
        <p:nvSpPr>
          <p:cNvPr id="122" name="121 CuadroTexto"/>
          <p:cNvSpPr txBox="1"/>
          <p:nvPr/>
        </p:nvSpPr>
        <p:spPr>
          <a:xfrm>
            <a:off x="467544" y="6335933"/>
            <a:ext cx="961184" cy="307777"/>
          </a:xfrm>
          <a:prstGeom prst="rect">
            <a:avLst/>
          </a:prstGeom>
          <a:noFill/>
        </p:spPr>
        <p:txBody>
          <a:bodyPr wrap="square" rtlCol="0">
            <a:spAutoFit/>
          </a:bodyPr>
          <a:lstStyle/>
          <a:p>
            <a:r>
              <a:rPr lang="es-MX" sz="1400" b="1" dirty="0" smtClean="0">
                <a:solidFill>
                  <a:schemeClr val="accent5">
                    <a:lumMod val="75000"/>
                  </a:schemeClr>
                </a:solidFill>
              </a:rPr>
              <a:t>S)  1000</a:t>
            </a:r>
            <a:endParaRPr lang="es-MX" sz="1400" b="1" dirty="0">
              <a:solidFill>
                <a:schemeClr val="accent5">
                  <a:lumMod val="75000"/>
                </a:schemeClr>
              </a:solidFill>
            </a:endParaRPr>
          </a:p>
        </p:txBody>
      </p:sp>
      <p:sp>
        <p:nvSpPr>
          <p:cNvPr id="123" name="122 CuadroTexto"/>
          <p:cNvSpPr txBox="1"/>
          <p:nvPr/>
        </p:nvSpPr>
        <p:spPr>
          <a:xfrm>
            <a:off x="1508716" y="6335933"/>
            <a:ext cx="991582" cy="307777"/>
          </a:xfrm>
          <a:prstGeom prst="rect">
            <a:avLst/>
          </a:prstGeom>
          <a:noFill/>
        </p:spPr>
        <p:txBody>
          <a:bodyPr wrap="square" rtlCol="0">
            <a:spAutoFit/>
          </a:bodyPr>
          <a:lstStyle/>
          <a:p>
            <a:r>
              <a:rPr lang="es-MX" sz="1400" b="1" dirty="0" smtClean="0"/>
              <a:t>1000 (10)</a:t>
            </a:r>
            <a:endParaRPr lang="es-MX" sz="1400" b="1" dirty="0"/>
          </a:p>
        </p:txBody>
      </p:sp>
      <p:sp>
        <p:nvSpPr>
          <p:cNvPr id="124" name="123 CuadroTexto"/>
          <p:cNvSpPr txBox="1"/>
          <p:nvPr/>
        </p:nvSpPr>
        <p:spPr>
          <a:xfrm>
            <a:off x="4860032" y="5929330"/>
            <a:ext cx="1132178" cy="307777"/>
          </a:xfrm>
          <a:prstGeom prst="rect">
            <a:avLst/>
          </a:prstGeom>
          <a:noFill/>
        </p:spPr>
        <p:txBody>
          <a:bodyPr wrap="square" rtlCol="0">
            <a:spAutoFit/>
          </a:bodyPr>
          <a:lstStyle/>
          <a:p>
            <a:r>
              <a:rPr lang="es-MX" sz="1400" b="1" dirty="0" smtClean="0"/>
              <a:t> (10)  1000</a:t>
            </a:r>
            <a:endParaRPr lang="es-MX" sz="1400" b="1" dirty="0"/>
          </a:p>
        </p:txBody>
      </p:sp>
      <p:sp>
        <p:nvSpPr>
          <p:cNvPr id="125" name="124 CuadroTexto"/>
          <p:cNvSpPr txBox="1"/>
          <p:nvPr/>
        </p:nvSpPr>
        <p:spPr>
          <a:xfrm>
            <a:off x="2916386" y="5857892"/>
            <a:ext cx="869796" cy="307777"/>
          </a:xfrm>
          <a:prstGeom prst="rect">
            <a:avLst/>
          </a:prstGeom>
          <a:noFill/>
        </p:spPr>
        <p:txBody>
          <a:bodyPr wrap="square" rtlCol="0">
            <a:spAutoFit/>
          </a:bodyPr>
          <a:lstStyle/>
          <a:p>
            <a:r>
              <a:rPr lang="es-MX" sz="1400" dirty="0" smtClean="0"/>
              <a:t>(6a) 300</a:t>
            </a:r>
            <a:endParaRPr lang="es-MX" sz="1400" dirty="0"/>
          </a:p>
        </p:txBody>
      </p:sp>
      <p:sp>
        <p:nvSpPr>
          <p:cNvPr id="126" name="125 CuadroTexto"/>
          <p:cNvSpPr txBox="1"/>
          <p:nvPr/>
        </p:nvSpPr>
        <p:spPr>
          <a:xfrm>
            <a:off x="3937608" y="5857892"/>
            <a:ext cx="848706" cy="307777"/>
          </a:xfrm>
          <a:prstGeom prst="rect">
            <a:avLst/>
          </a:prstGeom>
          <a:noFill/>
        </p:spPr>
        <p:txBody>
          <a:bodyPr wrap="square" rtlCol="0">
            <a:spAutoFit/>
          </a:bodyPr>
          <a:lstStyle/>
          <a:p>
            <a:r>
              <a:rPr lang="es-MX" sz="1400" dirty="0" smtClean="0"/>
              <a:t>300 (4a)</a:t>
            </a:r>
            <a:endParaRPr lang="es-MX" sz="1400" dirty="0"/>
          </a:p>
        </p:txBody>
      </p:sp>
      <p:sp>
        <p:nvSpPr>
          <p:cNvPr id="127" name="126 CuadroTexto"/>
          <p:cNvSpPr txBox="1"/>
          <p:nvPr/>
        </p:nvSpPr>
        <p:spPr>
          <a:xfrm>
            <a:off x="2916386" y="6127889"/>
            <a:ext cx="863526" cy="307777"/>
          </a:xfrm>
          <a:prstGeom prst="rect">
            <a:avLst/>
          </a:prstGeom>
          <a:noFill/>
        </p:spPr>
        <p:txBody>
          <a:bodyPr wrap="square" rtlCol="0">
            <a:spAutoFit/>
          </a:bodyPr>
          <a:lstStyle/>
          <a:p>
            <a:r>
              <a:rPr lang="es-MX" sz="1400" dirty="0" smtClean="0"/>
              <a:t>(9a) 700</a:t>
            </a:r>
            <a:endParaRPr lang="es-MX" sz="1400" dirty="0"/>
          </a:p>
        </p:txBody>
      </p:sp>
      <p:sp>
        <p:nvSpPr>
          <p:cNvPr id="128" name="127 CuadroTexto"/>
          <p:cNvSpPr txBox="1"/>
          <p:nvPr/>
        </p:nvSpPr>
        <p:spPr>
          <a:xfrm>
            <a:off x="3929058" y="6127889"/>
            <a:ext cx="850986" cy="307777"/>
          </a:xfrm>
          <a:prstGeom prst="rect">
            <a:avLst/>
          </a:prstGeom>
          <a:noFill/>
        </p:spPr>
        <p:txBody>
          <a:bodyPr wrap="square" rtlCol="0">
            <a:spAutoFit/>
          </a:bodyPr>
          <a:lstStyle/>
          <a:p>
            <a:r>
              <a:rPr lang="es-MX" sz="1400" dirty="0" smtClean="0"/>
              <a:t>700 (7a)</a:t>
            </a:r>
            <a:endParaRPr lang="es-MX" sz="1400" dirty="0"/>
          </a:p>
        </p:txBody>
      </p:sp>
      <p:sp>
        <p:nvSpPr>
          <p:cNvPr id="129" name="128 CuadroTexto"/>
          <p:cNvSpPr txBox="1"/>
          <p:nvPr/>
        </p:nvSpPr>
        <p:spPr>
          <a:xfrm>
            <a:off x="4786314" y="4970846"/>
            <a:ext cx="2286016" cy="815608"/>
          </a:xfrm>
          <a:prstGeom prst="rect">
            <a:avLst/>
          </a:prstGeom>
          <a:noFill/>
        </p:spPr>
        <p:txBody>
          <a:bodyPr wrap="square" rtlCol="0">
            <a:spAutoFit/>
          </a:bodyPr>
          <a:lstStyle/>
          <a:p>
            <a:pPr algn="ctr"/>
            <a:r>
              <a:rPr lang="es-MX" sz="1400" dirty="0" smtClean="0"/>
              <a:t>12346</a:t>
            </a:r>
          </a:p>
          <a:p>
            <a:pPr algn="ctr"/>
            <a:r>
              <a:rPr lang="es-MX" sz="1100" dirty="0" smtClean="0"/>
              <a:t>Infraestructura de Agua Potable, saneamiento, </a:t>
            </a:r>
            <a:r>
              <a:rPr lang="es-MX" sz="1100" dirty="0" err="1" smtClean="0"/>
              <a:t>Hidroagrícola</a:t>
            </a:r>
            <a:r>
              <a:rPr lang="es-MX" sz="1100" dirty="0" smtClean="0"/>
              <a:t> y Control de Inundaciones</a:t>
            </a:r>
            <a:endParaRPr lang="es-MX" sz="1100" dirty="0"/>
          </a:p>
        </p:txBody>
      </p:sp>
      <p:cxnSp>
        <p:nvCxnSpPr>
          <p:cNvPr id="151" name="150 Conector recto de flecha"/>
          <p:cNvCxnSpPr/>
          <p:nvPr/>
        </p:nvCxnSpPr>
        <p:spPr>
          <a:xfrm flipV="1">
            <a:off x="1643042" y="6286520"/>
            <a:ext cx="3786214" cy="357190"/>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par>
                                <p:cTn id="8" presetID="4" presetClass="entr" presetSubtype="16"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ox(in)">
                                      <p:cBhvr>
                                        <p:cTn id="10" dur="500"/>
                                        <p:tgtEl>
                                          <p:spTgt spid="3"/>
                                        </p:tgtEl>
                                      </p:cBhvr>
                                    </p:animEffect>
                                  </p:childTnLst>
                                </p:cTn>
                              </p:par>
                              <p:par>
                                <p:cTn id="11" presetID="4" presetClass="entr" presetSubtype="16" fill="hold"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ox(in)">
                                      <p:cBhvr>
                                        <p:cTn id="13" dur="500"/>
                                        <p:tgtEl>
                                          <p:spTgt spid="4"/>
                                        </p:tgtEl>
                                      </p:cBhvr>
                                    </p:animEffect>
                                  </p:childTnLst>
                                </p:cTn>
                              </p:par>
                              <p:par>
                                <p:cTn id="14" presetID="4" presetClass="entr" presetSubtype="16" fill="hold" nodeType="with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box(in)">
                                      <p:cBhvr>
                                        <p:cTn id="16" dur="500"/>
                                        <p:tgtEl>
                                          <p:spTgt spid="5"/>
                                        </p:tgtEl>
                                      </p:cBhvr>
                                    </p:animEffect>
                                  </p:childTnLst>
                                </p:cTn>
                              </p:par>
                              <p:par>
                                <p:cTn id="17" presetID="4" presetClass="entr" presetSubtype="16" fill="hold"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box(in)">
                                      <p:cBhvr>
                                        <p:cTn id="19" dur="500"/>
                                        <p:tgtEl>
                                          <p:spTgt spid="6"/>
                                        </p:tgtEl>
                                      </p:cBhvr>
                                    </p:animEffect>
                                  </p:childTnLst>
                                </p:cTn>
                              </p:par>
                              <p:par>
                                <p:cTn id="20" presetID="4" presetClass="entr" presetSubtype="16" fill="hold" nodeType="with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ox(in)">
                                      <p:cBhvr>
                                        <p:cTn id="22" dur="500"/>
                                        <p:tgtEl>
                                          <p:spTgt spid="7"/>
                                        </p:tgtEl>
                                      </p:cBhvr>
                                    </p:animEffect>
                                  </p:childTnLst>
                                </p:cTn>
                              </p:par>
                              <p:par>
                                <p:cTn id="23" presetID="4" presetClass="entr" presetSubtype="16" fill="hold" nodeType="with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box(in)">
                                      <p:cBhvr>
                                        <p:cTn id="25" dur="500"/>
                                        <p:tgtEl>
                                          <p:spTgt spid="8"/>
                                        </p:tgtEl>
                                      </p:cBhvr>
                                    </p:animEffect>
                                  </p:childTnLst>
                                </p:cTn>
                              </p:par>
                              <p:par>
                                <p:cTn id="26" presetID="4" presetClass="entr" presetSubtype="16" fill="hold" nodeType="with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box(in)">
                                      <p:cBhvr>
                                        <p:cTn id="28" dur="500"/>
                                        <p:tgtEl>
                                          <p:spTgt spid="9"/>
                                        </p:tgtEl>
                                      </p:cBhvr>
                                    </p:animEffect>
                                  </p:childTnLst>
                                </p:cTn>
                              </p:par>
                              <p:par>
                                <p:cTn id="29" presetID="4" presetClass="entr" presetSubtype="16" fill="hold" nodeType="with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box(in)">
                                      <p:cBhvr>
                                        <p:cTn id="31" dur="500"/>
                                        <p:tgtEl>
                                          <p:spTgt spid="10"/>
                                        </p:tgtEl>
                                      </p:cBhvr>
                                    </p:animEffect>
                                  </p:childTnLst>
                                </p:cTn>
                              </p:par>
                              <p:par>
                                <p:cTn id="32" presetID="4" presetClass="entr" presetSubtype="16" fill="hold" nodeType="with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box(in)">
                                      <p:cBhvr>
                                        <p:cTn id="34" dur="500"/>
                                        <p:tgtEl>
                                          <p:spTgt spid="11"/>
                                        </p:tgtEl>
                                      </p:cBhvr>
                                    </p:animEffect>
                                  </p:childTnLst>
                                </p:cTn>
                              </p:par>
                              <p:par>
                                <p:cTn id="35" presetID="4" presetClass="entr" presetSubtype="16" fill="hold" nodeType="with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box(in)">
                                      <p:cBhvr>
                                        <p:cTn id="37" dur="500"/>
                                        <p:tgtEl>
                                          <p:spTgt spid="12"/>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54"/>
                                        </p:tgtEl>
                                        <p:attrNameLst>
                                          <p:attrName>style.visibility</p:attrName>
                                        </p:attrNameLst>
                                      </p:cBhvr>
                                      <p:to>
                                        <p:strVal val="visible"/>
                                      </p:to>
                                    </p:set>
                                    <p:animEffect transition="in" filter="box(in)">
                                      <p:cBhvr>
                                        <p:cTn id="42" dur="500"/>
                                        <p:tgtEl>
                                          <p:spTgt spid="54"/>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87"/>
                                        </p:tgtEl>
                                        <p:attrNameLst>
                                          <p:attrName>style.visibility</p:attrName>
                                        </p:attrNameLst>
                                      </p:cBhvr>
                                      <p:to>
                                        <p:strVal val="visible"/>
                                      </p:to>
                                    </p:set>
                                    <p:animEffect transition="in" filter="box(in)">
                                      <p:cBhvr>
                                        <p:cTn id="47" dur="500"/>
                                        <p:tgtEl>
                                          <p:spTgt spid="87"/>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grpId="0" nodeType="clickEffect">
                                  <p:stCondLst>
                                    <p:cond delay="0"/>
                                  </p:stCondLst>
                                  <p:childTnLst>
                                    <p:set>
                                      <p:cBhvr>
                                        <p:cTn id="51" dur="1" fill="hold">
                                          <p:stCondLst>
                                            <p:cond delay="0"/>
                                          </p:stCondLst>
                                        </p:cTn>
                                        <p:tgtEl>
                                          <p:spTgt spid="55"/>
                                        </p:tgtEl>
                                        <p:attrNameLst>
                                          <p:attrName>style.visibility</p:attrName>
                                        </p:attrNameLst>
                                      </p:cBhvr>
                                      <p:to>
                                        <p:strVal val="visible"/>
                                      </p:to>
                                    </p:set>
                                    <p:animEffect transition="in" filter="box(in)">
                                      <p:cBhvr>
                                        <p:cTn id="52" dur="500"/>
                                        <p:tgtEl>
                                          <p:spTgt spid="55"/>
                                        </p:tgtEl>
                                      </p:cBhvr>
                                    </p:animEffect>
                                  </p:childTnLst>
                                </p:cTn>
                              </p:par>
                              <p:par>
                                <p:cTn id="53" presetID="4" presetClass="entr" presetSubtype="16" fill="hold" grpId="0" nodeType="withEffect">
                                  <p:stCondLst>
                                    <p:cond delay="0"/>
                                  </p:stCondLst>
                                  <p:childTnLst>
                                    <p:set>
                                      <p:cBhvr>
                                        <p:cTn id="54" dur="1" fill="hold">
                                          <p:stCondLst>
                                            <p:cond delay="0"/>
                                          </p:stCondLst>
                                        </p:cTn>
                                        <p:tgtEl>
                                          <p:spTgt spid="95"/>
                                        </p:tgtEl>
                                        <p:attrNameLst>
                                          <p:attrName>style.visibility</p:attrName>
                                        </p:attrNameLst>
                                      </p:cBhvr>
                                      <p:to>
                                        <p:strVal val="visible"/>
                                      </p:to>
                                    </p:set>
                                    <p:animEffect transition="in" filter="box(in)">
                                      <p:cBhvr>
                                        <p:cTn id="55" dur="500"/>
                                        <p:tgtEl>
                                          <p:spTgt spid="95"/>
                                        </p:tgtEl>
                                      </p:cBhvr>
                                    </p:animEffect>
                                  </p:childTnLst>
                                </p:cTn>
                              </p:par>
                            </p:childTnLst>
                          </p:cTn>
                        </p:par>
                      </p:childTnLst>
                    </p:cTn>
                  </p:par>
                  <p:par>
                    <p:cTn id="56" fill="hold">
                      <p:stCondLst>
                        <p:cond delay="indefinite"/>
                      </p:stCondLst>
                      <p:childTnLst>
                        <p:par>
                          <p:cTn id="57" fill="hold">
                            <p:stCondLst>
                              <p:cond delay="0"/>
                            </p:stCondLst>
                            <p:childTnLst>
                              <p:par>
                                <p:cTn id="58" presetID="4" presetClass="entr" presetSubtype="16" fill="hold" grpId="0" nodeType="clickEffect">
                                  <p:stCondLst>
                                    <p:cond delay="0"/>
                                  </p:stCondLst>
                                  <p:childTnLst>
                                    <p:set>
                                      <p:cBhvr>
                                        <p:cTn id="59" dur="1" fill="hold">
                                          <p:stCondLst>
                                            <p:cond delay="0"/>
                                          </p:stCondLst>
                                        </p:cTn>
                                        <p:tgtEl>
                                          <p:spTgt spid="56"/>
                                        </p:tgtEl>
                                        <p:attrNameLst>
                                          <p:attrName>style.visibility</p:attrName>
                                        </p:attrNameLst>
                                      </p:cBhvr>
                                      <p:to>
                                        <p:strVal val="visible"/>
                                      </p:to>
                                    </p:set>
                                    <p:animEffect transition="in" filter="box(in)">
                                      <p:cBhvr>
                                        <p:cTn id="60" dur="500"/>
                                        <p:tgtEl>
                                          <p:spTgt spid="56"/>
                                        </p:tgtEl>
                                      </p:cBhvr>
                                    </p:animEffect>
                                  </p:childTnLst>
                                </p:cTn>
                              </p:par>
                              <p:par>
                                <p:cTn id="61" presetID="4" presetClass="entr" presetSubtype="16" fill="hold" grpId="0" nodeType="withEffect">
                                  <p:stCondLst>
                                    <p:cond delay="0"/>
                                  </p:stCondLst>
                                  <p:childTnLst>
                                    <p:set>
                                      <p:cBhvr>
                                        <p:cTn id="62" dur="1" fill="hold">
                                          <p:stCondLst>
                                            <p:cond delay="0"/>
                                          </p:stCondLst>
                                        </p:cTn>
                                        <p:tgtEl>
                                          <p:spTgt spid="57"/>
                                        </p:tgtEl>
                                        <p:attrNameLst>
                                          <p:attrName>style.visibility</p:attrName>
                                        </p:attrNameLst>
                                      </p:cBhvr>
                                      <p:to>
                                        <p:strVal val="visible"/>
                                      </p:to>
                                    </p:set>
                                    <p:animEffect transition="in" filter="box(in)">
                                      <p:cBhvr>
                                        <p:cTn id="63" dur="500"/>
                                        <p:tgtEl>
                                          <p:spTgt spid="57"/>
                                        </p:tgtEl>
                                      </p:cBhvr>
                                    </p:animEffect>
                                  </p:childTnLst>
                                </p:cTn>
                              </p:par>
                            </p:childTnLst>
                          </p:cTn>
                        </p:par>
                      </p:childTnLst>
                    </p:cTn>
                  </p:par>
                  <p:par>
                    <p:cTn id="64" fill="hold">
                      <p:stCondLst>
                        <p:cond delay="indefinite"/>
                      </p:stCondLst>
                      <p:childTnLst>
                        <p:par>
                          <p:cTn id="65" fill="hold">
                            <p:stCondLst>
                              <p:cond delay="0"/>
                            </p:stCondLst>
                            <p:childTnLst>
                              <p:par>
                                <p:cTn id="66" presetID="4" presetClass="entr" presetSubtype="16" fill="hold" grpId="0" nodeType="clickEffect">
                                  <p:stCondLst>
                                    <p:cond delay="0"/>
                                  </p:stCondLst>
                                  <p:childTnLst>
                                    <p:set>
                                      <p:cBhvr>
                                        <p:cTn id="67" dur="1" fill="hold">
                                          <p:stCondLst>
                                            <p:cond delay="0"/>
                                          </p:stCondLst>
                                        </p:cTn>
                                        <p:tgtEl>
                                          <p:spTgt spid="65"/>
                                        </p:tgtEl>
                                        <p:attrNameLst>
                                          <p:attrName>style.visibility</p:attrName>
                                        </p:attrNameLst>
                                      </p:cBhvr>
                                      <p:to>
                                        <p:strVal val="visible"/>
                                      </p:to>
                                    </p:set>
                                    <p:animEffect transition="in" filter="box(in)">
                                      <p:cBhvr>
                                        <p:cTn id="68" dur="500"/>
                                        <p:tgtEl>
                                          <p:spTgt spid="65"/>
                                        </p:tgtEl>
                                      </p:cBhvr>
                                    </p:animEffect>
                                  </p:childTnLst>
                                </p:cTn>
                              </p:par>
                              <p:par>
                                <p:cTn id="69" presetID="4" presetClass="entr" presetSubtype="16" fill="hold" grpId="0" nodeType="withEffect">
                                  <p:stCondLst>
                                    <p:cond delay="0"/>
                                  </p:stCondLst>
                                  <p:childTnLst>
                                    <p:set>
                                      <p:cBhvr>
                                        <p:cTn id="70" dur="1" fill="hold">
                                          <p:stCondLst>
                                            <p:cond delay="0"/>
                                          </p:stCondLst>
                                        </p:cTn>
                                        <p:tgtEl>
                                          <p:spTgt spid="97"/>
                                        </p:tgtEl>
                                        <p:attrNameLst>
                                          <p:attrName>style.visibility</p:attrName>
                                        </p:attrNameLst>
                                      </p:cBhvr>
                                      <p:to>
                                        <p:strVal val="visible"/>
                                      </p:to>
                                    </p:set>
                                    <p:animEffect transition="in" filter="box(in)">
                                      <p:cBhvr>
                                        <p:cTn id="71" dur="500"/>
                                        <p:tgtEl>
                                          <p:spTgt spid="97"/>
                                        </p:tgtEl>
                                      </p:cBhvr>
                                    </p:animEffect>
                                  </p:childTnLst>
                                </p:cTn>
                              </p:par>
                            </p:childTnLst>
                          </p:cTn>
                        </p:par>
                      </p:childTnLst>
                    </p:cTn>
                  </p:par>
                  <p:par>
                    <p:cTn id="72" fill="hold">
                      <p:stCondLst>
                        <p:cond delay="indefinite"/>
                      </p:stCondLst>
                      <p:childTnLst>
                        <p:par>
                          <p:cTn id="73" fill="hold">
                            <p:stCondLst>
                              <p:cond delay="0"/>
                            </p:stCondLst>
                            <p:childTnLst>
                              <p:par>
                                <p:cTn id="74" presetID="4" presetClass="entr" presetSubtype="16" fill="hold" grpId="0" nodeType="clickEffect">
                                  <p:stCondLst>
                                    <p:cond delay="0"/>
                                  </p:stCondLst>
                                  <p:childTnLst>
                                    <p:set>
                                      <p:cBhvr>
                                        <p:cTn id="75" dur="1" fill="hold">
                                          <p:stCondLst>
                                            <p:cond delay="0"/>
                                          </p:stCondLst>
                                        </p:cTn>
                                        <p:tgtEl>
                                          <p:spTgt spid="63"/>
                                        </p:tgtEl>
                                        <p:attrNameLst>
                                          <p:attrName>style.visibility</p:attrName>
                                        </p:attrNameLst>
                                      </p:cBhvr>
                                      <p:to>
                                        <p:strVal val="visible"/>
                                      </p:to>
                                    </p:set>
                                    <p:animEffect transition="in" filter="box(in)">
                                      <p:cBhvr>
                                        <p:cTn id="76" dur="500"/>
                                        <p:tgtEl>
                                          <p:spTgt spid="63"/>
                                        </p:tgtEl>
                                      </p:cBhvr>
                                    </p:animEffect>
                                  </p:childTnLst>
                                </p:cTn>
                              </p:par>
                              <p:par>
                                <p:cTn id="77" presetID="4" presetClass="entr" presetSubtype="16" fill="hold" grpId="0" nodeType="withEffect">
                                  <p:stCondLst>
                                    <p:cond delay="0"/>
                                  </p:stCondLst>
                                  <p:childTnLst>
                                    <p:set>
                                      <p:cBhvr>
                                        <p:cTn id="78" dur="1" fill="hold">
                                          <p:stCondLst>
                                            <p:cond delay="0"/>
                                          </p:stCondLst>
                                        </p:cTn>
                                        <p:tgtEl>
                                          <p:spTgt spid="64"/>
                                        </p:tgtEl>
                                        <p:attrNameLst>
                                          <p:attrName>style.visibility</p:attrName>
                                        </p:attrNameLst>
                                      </p:cBhvr>
                                      <p:to>
                                        <p:strVal val="visible"/>
                                      </p:to>
                                    </p:set>
                                    <p:animEffect transition="in" filter="box(in)">
                                      <p:cBhvr>
                                        <p:cTn id="79" dur="500"/>
                                        <p:tgtEl>
                                          <p:spTgt spid="64"/>
                                        </p:tgtEl>
                                      </p:cBhvr>
                                    </p:animEffect>
                                  </p:childTnLst>
                                </p:cTn>
                              </p:par>
                            </p:childTnLst>
                          </p:cTn>
                        </p:par>
                      </p:childTnLst>
                    </p:cTn>
                  </p:par>
                  <p:par>
                    <p:cTn id="80" fill="hold">
                      <p:stCondLst>
                        <p:cond delay="indefinite"/>
                      </p:stCondLst>
                      <p:childTnLst>
                        <p:par>
                          <p:cTn id="81" fill="hold">
                            <p:stCondLst>
                              <p:cond delay="0"/>
                            </p:stCondLst>
                            <p:childTnLst>
                              <p:par>
                                <p:cTn id="82" presetID="4" presetClass="entr" presetSubtype="16" fill="hold" grpId="0" nodeType="clickEffect">
                                  <p:stCondLst>
                                    <p:cond delay="0"/>
                                  </p:stCondLst>
                                  <p:childTnLst>
                                    <p:set>
                                      <p:cBhvr>
                                        <p:cTn id="83" dur="1" fill="hold">
                                          <p:stCondLst>
                                            <p:cond delay="0"/>
                                          </p:stCondLst>
                                        </p:cTn>
                                        <p:tgtEl>
                                          <p:spTgt spid="75"/>
                                        </p:tgtEl>
                                        <p:attrNameLst>
                                          <p:attrName>style.visibility</p:attrName>
                                        </p:attrNameLst>
                                      </p:cBhvr>
                                      <p:to>
                                        <p:strVal val="visible"/>
                                      </p:to>
                                    </p:set>
                                    <p:animEffect transition="in" filter="box(in)">
                                      <p:cBhvr>
                                        <p:cTn id="84" dur="500"/>
                                        <p:tgtEl>
                                          <p:spTgt spid="75"/>
                                        </p:tgtEl>
                                      </p:cBhvr>
                                    </p:animEffect>
                                  </p:childTnLst>
                                </p:cTn>
                              </p:par>
                            </p:childTnLst>
                          </p:cTn>
                        </p:par>
                      </p:childTnLst>
                    </p:cTn>
                  </p:par>
                  <p:par>
                    <p:cTn id="85" fill="hold">
                      <p:stCondLst>
                        <p:cond delay="indefinite"/>
                      </p:stCondLst>
                      <p:childTnLst>
                        <p:par>
                          <p:cTn id="86" fill="hold">
                            <p:stCondLst>
                              <p:cond delay="0"/>
                            </p:stCondLst>
                            <p:childTnLst>
                              <p:par>
                                <p:cTn id="87" presetID="4" presetClass="entr" presetSubtype="16" fill="hold" grpId="0" nodeType="clickEffect">
                                  <p:stCondLst>
                                    <p:cond delay="0"/>
                                  </p:stCondLst>
                                  <p:childTnLst>
                                    <p:set>
                                      <p:cBhvr>
                                        <p:cTn id="88" dur="1" fill="hold">
                                          <p:stCondLst>
                                            <p:cond delay="0"/>
                                          </p:stCondLst>
                                        </p:cTn>
                                        <p:tgtEl>
                                          <p:spTgt spid="83"/>
                                        </p:tgtEl>
                                        <p:attrNameLst>
                                          <p:attrName>style.visibility</p:attrName>
                                        </p:attrNameLst>
                                      </p:cBhvr>
                                      <p:to>
                                        <p:strVal val="visible"/>
                                      </p:to>
                                    </p:set>
                                    <p:animEffect transition="in" filter="box(in)">
                                      <p:cBhvr>
                                        <p:cTn id="89" dur="500"/>
                                        <p:tgtEl>
                                          <p:spTgt spid="83"/>
                                        </p:tgtEl>
                                      </p:cBhvr>
                                    </p:animEffect>
                                  </p:childTnLst>
                                </p:cTn>
                              </p:par>
                            </p:childTnLst>
                          </p:cTn>
                        </p:par>
                      </p:childTnLst>
                    </p:cTn>
                  </p:par>
                  <p:par>
                    <p:cTn id="90" fill="hold">
                      <p:stCondLst>
                        <p:cond delay="indefinite"/>
                      </p:stCondLst>
                      <p:childTnLst>
                        <p:par>
                          <p:cTn id="91" fill="hold">
                            <p:stCondLst>
                              <p:cond delay="0"/>
                            </p:stCondLst>
                            <p:childTnLst>
                              <p:par>
                                <p:cTn id="92" presetID="4" presetClass="entr" presetSubtype="16" fill="hold" grpId="0" nodeType="clickEffect">
                                  <p:stCondLst>
                                    <p:cond delay="0"/>
                                  </p:stCondLst>
                                  <p:childTnLst>
                                    <p:set>
                                      <p:cBhvr>
                                        <p:cTn id="93" dur="1" fill="hold">
                                          <p:stCondLst>
                                            <p:cond delay="0"/>
                                          </p:stCondLst>
                                        </p:cTn>
                                        <p:tgtEl>
                                          <p:spTgt spid="86"/>
                                        </p:tgtEl>
                                        <p:attrNameLst>
                                          <p:attrName>style.visibility</p:attrName>
                                        </p:attrNameLst>
                                      </p:cBhvr>
                                      <p:to>
                                        <p:strVal val="visible"/>
                                      </p:to>
                                    </p:set>
                                    <p:animEffect transition="in" filter="box(in)">
                                      <p:cBhvr>
                                        <p:cTn id="94" dur="500"/>
                                        <p:tgtEl>
                                          <p:spTgt spid="86"/>
                                        </p:tgtEl>
                                      </p:cBhvr>
                                    </p:animEffect>
                                  </p:childTnLst>
                                </p:cTn>
                              </p:par>
                              <p:par>
                                <p:cTn id="95" presetID="4" presetClass="entr" presetSubtype="16" fill="hold" grpId="0" nodeType="withEffect">
                                  <p:stCondLst>
                                    <p:cond delay="0"/>
                                  </p:stCondLst>
                                  <p:childTnLst>
                                    <p:set>
                                      <p:cBhvr>
                                        <p:cTn id="96" dur="1" fill="hold">
                                          <p:stCondLst>
                                            <p:cond delay="0"/>
                                          </p:stCondLst>
                                        </p:cTn>
                                        <p:tgtEl>
                                          <p:spTgt spid="77"/>
                                        </p:tgtEl>
                                        <p:attrNameLst>
                                          <p:attrName>style.visibility</p:attrName>
                                        </p:attrNameLst>
                                      </p:cBhvr>
                                      <p:to>
                                        <p:strVal val="visible"/>
                                      </p:to>
                                    </p:set>
                                    <p:animEffect transition="in" filter="box(in)">
                                      <p:cBhvr>
                                        <p:cTn id="97" dur="500"/>
                                        <p:tgtEl>
                                          <p:spTgt spid="77"/>
                                        </p:tgtEl>
                                      </p:cBhvr>
                                    </p:animEffect>
                                  </p:childTnLst>
                                </p:cTn>
                              </p:par>
                            </p:childTnLst>
                          </p:cTn>
                        </p:par>
                      </p:childTnLst>
                    </p:cTn>
                  </p:par>
                  <p:par>
                    <p:cTn id="98" fill="hold">
                      <p:stCondLst>
                        <p:cond delay="indefinite"/>
                      </p:stCondLst>
                      <p:childTnLst>
                        <p:par>
                          <p:cTn id="99" fill="hold">
                            <p:stCondLst>
                              <p:cond delay="0"/>
                            </p:stCondLst>
                            <p:childTnLst>
                              <p:par>
                                <p:cTn id="100" presetID="4" presetClass="entr" presetSubtype="16" fill="hold" grpId="0" nodeType="clickEffect">
                                  <p:stCondLst>
                                    <p:cond delay="0"/>
                                  </p:stCondLst>
                                  <p:childTnLst>
                                    <p:set>
                                      <p:cBhvr>
                                        <p:cTn id="101" dur="1" fill="hold">
                                          <p:stCondLst>
                                            <p:cond delay="0"/>
                                          </p:stCondLst>
                                        </p:cTn>
                                        <p:tgtEl>
                                          <p:spTgt spid="66"/>
                                        </p:tgtEl>
                                        <p:attrNameLst>
                                          <p:attrName>style.visibility</p:attrName>
                                        </p:attrNameLst>
                                      </p:cBhvr>
                                      <p:to>
                                        <p:strVal val="visible"/>
                                      </p:to>
                                    </p:set>
                                    <p:animEffect transition="in" filter="box(in)">
                                      <p:cBhvr>
                                        <p:cTn id="102" dur="500"/>
                                        <p:tgtEl>
                                          <p:spTgt spid="66"/>
                                        </p:tgtEl>
                                      </p:cBhvr>
                                    </p:animEffect>
                                  </p:childTnLst>
                                </p:cTn>
                              </p:par>
                              <p:par>
                                <p:cTn id="103" presetID="4" presetClass="entr" presetSubtype="16" fill="hold" grpId="0" nodeType="withEffect">
                                  <p:stCondLst>
                                    <p:cond delay="0"/>
                                  </p:stCondLst>
                                  <p:childTnLst>
                                    <p:set>
                                      <p:cBhvr>
                                        <p:cTn id="104" dur="1" fill="hold">
                                          <p:stCondLst>
                                            <p:cond delay="0"/>
                                          </p:stCondLst>
                                        </p:cTn>
                                        <p:tgtEl>
                                          <p:spTgt spid="98"/>
                                        </p:tgtEl>
                                        <p:attrNameLst>
                                          <p:attrName>style.visibility</p:attrName>
                                        </p:attrNameLst>
                                      </p:cBhvr>
                                      <p:to>
                                        <p:strVal val="visible"/>
                                      </p:to>
                                    </p:set>
                                    <p:animEffect transition="in" filter="box(in)">
                                      <p:cBhvr>
                                        <p:cTn id="105" dur="500"/>
                                        <p:tgtEl>
                                          <p:spTgt spid="98"/>
                                        </p:tgtEl>
                                      </p:cBhvr>
                                    </p:animEffect>
                                  </p:childTnLst>
                                </p:cTn>
                              </p:par>
                            </p:childTnLst>
                          </p:cTn>
                        </p:par>
                      </p:childTnLst>
                    </p:cTn>
                  </p:par>
                  <p:par>
                    <p:cTn id="106" fill="hold">
                      <p:stCondLst>
                        <p:cond delay="indefinite"/>
                      </p:stCondLst>
                      <p:childTnLst>
                        <p:par>
                          <p:cTn id="107" fill="hold">
                            <p:stCondLst>
                              <p:cond delay="0"/>
                            </p:stCondLst>
                            <p:childTnLst>
                              <p:par>
                                <p:cTn id="108" presetID="4" presetClass="entr" presetSubtype="16" fill="hold" grpId="0" nodeType="clickEffect">
                                  <p:stCondLst>
                                    <p:cond delay="0"/>
                                  </p:stCondLst>
                                  <p:childTnLst>
                                    <p:set>
                                      <p:cBhvr>
                                        <p:cTn id="109" dur="1" fill="hold">
                                          <p:stCondLst>
                                            <p:cond delay="0"/>
                                          </p:stCondLst>
                                        </p:cTn>
                                        <p:tgtEl>
                                          <p:spTgt spid="67"/>
                                        </p:tgtEl>
                                        <p:attrNameLst>
                                          <p:attrName>style.visibility</p:attrName>
                                        </p:attrNameLst>
                                      </p:cBhvr>
                                      <p:to>
                                        <p:strVal val="visible"/>
                                      </p:to>
                                    </p:set>
                                    <p:animEffect transition="in" filter="box(in)">
                                      <p:cBhvr>
                                        <p:cTn id="110" dur="500"/>
                                        <p:tgtEl>
                                          <p:spTgt spid="67"/>
                                        </p:tgtEl>
                                      </p:cBhvr>
                                    </p:animEffect>
                                  </p:childTnLst>
                                </p:cTn>
                              </p:par>
                              <p:par>
                                <p:cTn id="111" presetID="4" presetClass="entr" presetSubtype="16" fill="hold" grpId="0" nodeType="withEffect">
                                  <p:stCondLst>
                                    <p:cond delay="0"/>
                                  </p:stCondLst>
                                  <p:childTnLst>
                                    <p:set>
                                      <p:cBhvr>
                                        <p:cTn id="112" dur="1" fill="hold">
                                          <p:stCondLst>
                                            <p:cond delay="0"/>
                                          </p:stCondLst>
                                        </p:cTn>
                                        <p:tgtEl>
                                          <p:spTgt spid="68"/>
                                        </p:tgtEl>
                                        <p:attrNameLst>
                                          <p:attrName>style.visibility</p:attrName>
                                        </p:attrNameLst>
                                      </p:cBhvr>
                                      <p:to>
                                        <p:strVal val="visible"/>
                                      </p:to>
                                    </p:set>
                                    <p:animEffect transition="in" filter="box(in)">
                                      <p:cBhvr>
                                        <p:cTn id="113" dur="500"/>
                                        <p:tgtEl>
                                          <p:spTgt spid="68"/>
                                        </p:tgtEl>
                                      </p:cBhvr>
                                    </p:animEffect>
                                  </p:childTnLst>
                                </p:cTn>
                              </p:par>
                            </p:childTnLst>
                          </p:cTn>
                        </p:par>
                      </p:childTnLst>
                    </p:cTn>
                  </p:par>
                  <p:par>
                    <p:cTn id="114" fill="hold">
                      <p:stCondLst>
                        <p:cond delay="indefinite"/>
                      </p:stCondLst>
                      <p:childTnLst>
                        <p:par>
                          <p:cTn id="115" fill="hold">
                            <p:stCondLst>
                              <p:cond delay="0"/>
                            </p:stCondLst>
                            <p:childTnLst>
                              <p:par>
                                <p:cTn id="116" presetID="4" presetClass="entr" presetSubtype="16" fill="hold" grpId="0" nodeType="clickEffect">
                                  <p:stCondLst>
                                    <p:cond delay="0"/>
                                  </p:stCondLst>
                                  <p:childTnLst>
                                    <p:set>
                                      <p:cBhvr>
                                        <p:cTn id="117" dur="1" fill="hold">
                                          <p:stCondLst>
                                            <p:cond delay="0"/>
                                          </p:stCondLst>
                                        </p:cTn>
                                        <p:tgtEl>
                                          <p:spTgt spid="76"/>
                                        </p:tgtEl>
                                        <p:attrNameLst>
                                          <p:attrName>style.visibility</p:attrName>
                                        </p:attrNameLst>
                                      </p:cBhvr>
                                      <p:to>
                                        <p:strVal val="visible"/>
                                      </p:to>
                                    </p:set>
                                    <p:animEffect transition="in" filter="box(in)">
                                      <p:cBhvr>
                                        <p:cTn id="118" dur="500"/>
                                        <p:tgtEl>
                                          <p:spTgt spid="76"/>
                                        </p:tgtEl>
                                      </p:cBhvr>
                                    </p:animEffect>
                                  </p:childTnLst>
                                </p:cTn>
                              </p:par>
                            </p:childTnLst>
                          </p:cTn>
                        </p:par>
                      </p:childTnLst>
                    </p:cTn>
                  </p:par>
                  <p:par>
                    <p:cTn id="119" fill="hold">
                      <p:stCondLst>
                        <p:cond delay="indefinite"/>
                      </p:stCondLst>
                      <p:childTnLst>
                        <p:par>
                          <p:cTn id="120" fill="hold">
                            <p:stCondLst>
                              <p:cond delay="0"/>
                            </p:stCondLst>
                            <p:childTnLst>
                              <p:par>
                                <p:cTn id="121" presetID="4" presetClass="entr" presetSubtype="16" fill="hold" grpId="0" nodeType="clickEffect">
                                  <p:stCondLst>
                                    <p:cond delay="0"/>
                                  </p:stCondLst>
                                  <p:childTnLst>
                                    <p:set>
                                      <p:cBhvr>
                                        <p:cTn id="122" dur="1" fill="hold">
                                          <p:stCondLst>
                                            <p:cond delay="0"/>
                                          </p:stCondLst>
                                        </p:cTn>
                                        <p:tgtEl>
                                          <p:spTgt spid="112"/>
                                        </p:tgtEl>
                                        <p:attrNameLst>
                                          <p:attrName>style.visibility</p:attrName>
                                        </p:attrNameLst>
                                      </p:cBhvr>
                                      <p:to>
                                        <p:strVal val="visible"/>
                                      </p:to>
                                    </p:set>
                                    <p:animEffect transition="in" filter="box(in)">
                                      <p:cBhvr>
                                        <p:cTn id="123" dur="500"/>
                                        <p:tgtEl>
                                          <p:spTgt spid="112"/>
                                        </p:tgtEl>
                                      </p:cBhvr>
                                    </p:animEffect>
                                  </p:childTnLst>
                                </p:cTn>
                              </p:par>
                            </p:childTnLst>
                          </p:cTn>
                        </p:par>
                      </p:childTnLst>
                    </p:cTn>
                  </p:par>
                  <p:par>
                    <p:cTn id="124" fill="hold">
                      <p:stCondLst>
                        <p:cond delay="indefinite"/>
                      </p:stCondLst>
                      <p:childTnLst>
                        <p:par>
                          <p:cTn id="125" fill="hold">
                            <p:stCondLst>
                              <p:cond delay="0"/>
                            </p:stCondLst>
                            <p:childTnLst>
                              <p:par>
                                <p:cTn id="126" presetID="4" presetClass="entr" presetSubtype="16" fill="hold" grpId="0" nodeType="clickEffect">
                                  <p:stCondLst>
                                    <p:cond delay="0"/>
                                  </p:stCondLst>
                                  <p:childTnLst>
                                    <p:set>
                                      <p:cBhvr>
                                        <p:cTn id="127" dur="1" fill="hold">
                                          <p:stCondLst>
                                            <p:cond delay="0"/>
                                          </p:stCondLst>
                                        </p:cTn>
                                        <p:tgtEl>
                                          <p:spTgt spid="126"/>
                                        </p:tgtEl>
                                        <p:attrNameLst>
                                          <p:attrName>style.visibility</p:attrName>
                                        </p:attrNameLst>
                                      </p:cBhvr>
                                      <p:to>
                                        <p:strVal val="visible"/>
                                      </p:to>
                                    </p:set>
                                    <p:animEffect transition="in" filter="box(in)">
                                      <p:cBhvr>
                                        <p:cTn id="128" dur="500"/>
                                        <p:tgtEl>
                                          <p:spTgt spid="126"/>
                                        </p:tgtEl>
                                      </p:cBhvr>
                                    </p:animEffect>
                                  </p:childTnLst>
                                </p:cTn>
                              </p:par>
                              <p:par>
                                <p:cTn id="129" presetID="4" presetClass="entr" presetSubtype="16" fill="hold" grpId="0" nodeType="withEffect">
                                  <p:stCondLst>
                                    <p:cond delay="0"/>
                                  </p:stCondLst>
                                  <p:childTnLst>
                                    <p:set>
                                      <p:cBhvr>
                                        <p:cTn id="130" dur="1" fill="hold">
                                          <p:stCondLst>
                                            <p:cond delay="0"/>
                                          </p:stCondLst>
                                        </p:cTn>
                                        <p:tgtEl>
                                          <p:spTgt spid="84"/>
                                        </p:tgtEl>
                                        <p:attrNameLst>
                                          <p:attrName>style.visibility</p:attrName>
                                        </p:attrNameLst>
                                      </p:cBhvr>
                                      <p:to>
                                        <p:strVal val="visible"/>
                                      </p:to>
                                    </p:set>
                                    <p:animEffect transition="in" filter="box(in)">
                                      <p:cBhvr>
                                        <p:cTn id="131" dur="500"/>
                                        <p:tgtEl>
                                          <p:spTgt spid="84"/>
                                        </p:tgtEl>
                                      </p:cBhvr>
                                    </p:animEffect>
                                  </p:childTnLst>
                                </p:cTn>
                              </p:par>
                            </p:childTnLst>
                          </p:cTn>
                        </p:par>
                      </p:childTnLst>
                    </p:cTn>
                  </p:par>
                  <p:par>
                    <p:cTn id="132" fill="hold">
                      <p:stCondLst>
                        <p:cond delay="indefinite"/>
                      </p:stCondLst>
                      <p:childTnLst>
                        <p:par>
                          <p:cTn id="133" fill="hold">
                            <p:stCondLst>
                              <p:cond delay="0"/>
                            </p:stCondLst>
                            <p:childTnLst>
                              <p:par>
                                <p:cTn id="134" presetID="4" presetClass="entr" presetSubtype="16" fill="hold" grpId="0" nodeType="clickEffect">
                                  <p:stCondLst>
                                    <p:cond delay="0"/>
                                  </p:stCondLst>
                                  <p:childTnLst>
                                    <p:set>
                                      <p:cBhvr>
                                        <p:cTn id="135" dur="1" fill="hold">
                                          <p:stCondLst>
                                            <p:cond delay="0"/>
                                          </p:stCondLst>
                                        </p:cTn>
                                        <p:tgtEl>
                                          <p:spTgt spid="69"/>
                                        </p:tgtEl>
                                        <p:attrNameLst>
                                          <p:attrName>style.visibility</p:attrName>
                                        </p:attrNameLst>
                                      </p:cBhvr>
                                      <p:to>
                                        <p:strVal val="visible"/>
                                      </p:to>
                                    </p:set>
                                    <p:animEffect transition="in" filter="box(in)">
                                      <p:cBhvr>
                                        <p:cTn id="136" dur="500"/>
                                        <p:tgtEl>
                                          <p:spTgt spid="69"/>
                                        </p:tgtEl>
                                      </p:cBhvr>
                                    </p:animEffect>
                                  </p:childTnLst>
                                </p:cTn>
                              </p:par>
                              <p:par>
                                <p:cTn id="137" presetID="4" presetClass="entr" presetSubtype="16" fill="hold" grpId="0" nodeType="withEffect">
                                  <p:stCondLst>
                                    <p:cond delay="0"/>
                                  </p:stCondLst>
                                  <p:childTnLst>
                                    <p:set>
                                      <p:cBhvr>
                                        <p:cTn id="138" dur="1" fill="hold">
                                          <p:stCondLst>
                                            <p:cond delay="0"/>
                                          </p:stCondLst>
                                        </p:cTn>
                                        <p:tgtEl>
                                          <p:spTgt spid="99"/>
                                        </p:tgtEl>
                                        <p:attrNameLst>
                                          <p:attrName>style.visibility</p:attrName>
                                        </p:attrNameLst>
                                      </p:cBhvr>
                                      <p:to>
                                        <p:strVal val="visible"/>
                                      </p:to>
                                    </p:set>
                                    <p:animEffect transition="in" filter="box(in)">
                                      <p:cBhvr>
                                        <p:cTn id="139" dur="500"/>
                                        <p:tgtEl>
                                          <p:spTgt spid="99"/>
                                        </p:tgtEl>
                                      </p:cBhvr>
                                    </p:animEffect>
                                  </p:childTnLst>
                                </p:cTn>
                              </p:par>
                            </p:childTnLst>
                          </p:cTn>
                        </p:par>
                      </p:childTnLst>
                    </p:cTn>
                  </p:par>
                  <p:par>
                    <p:cTn id="140" fill="hold">
                      <p:stCondLst>
                        <p:cond delay="indefinite"/>
                      </p:stCondLst>
                      <p:childTnLst>
                        <p:par>
                          <p:cTn id="141" fill="hold">
                            <p:stCondLst>
                              <p:cond delay="0"/>
                            </p:stCondLst>
                            <p:childTnLst>
                              <p:par>
                                <p:cTn id="142" presetID="4" presetClass="entr" presetSubtype="16" fill="hold" grpId="0" nodeType="clickEffect">
                                  <p:stCondLst>
                                    <p:cond delay="0"/>
                                  </p:stCondLst>
                                  <p:childTnLst>
                                    <p:set>
                                      <p:cBhvr>
                                        <p:cTn id="143" dur="1" fill="hold">
                                          <p:stCondLst>
                                            <p:cond delay="0"/>
                                          </p:stCondLst>
                                        </p:cTn>
                                        <p:tgtEl>
                                          <p:spTgt spid="70"/>
                                        </p:tgtEl>
                                        <p:attrNameLst>
                                          <p:attrName>style.visibility</p:attrName>
                                        </p:attrNameLst>
                                      </p:cBhvr>
                                      <p:to>
                                        <p:strVal val="visible"/>
                                      </p:to>
                                    </p:set>
                                    <p:animEffect transition="in" filter="box(in)">
                                      <p:cBhvr>
                                        <p:cTn id="144" dur="500"/>
                                        <p:tgtEl>
                                          <p:spTgt spid="70"/>
                                        </p:tgtEl>
                                      </p:cBhvr>
                                    </p:animEffect>
                                  </p:childTnLst>
                                </p:cTn>
                              </p:par>
                              <p:par>
                                <p:cTn id="145" presetID="4" presetClass="entr" presetSubtype="16" fill="hold" grpId="0" nodeType="withEffect">
                                  <p:stCondLst>
                                    <p:cond delay="0"/>
                                  </p:stCondLst>
                                  <p:childTnLst>
                                    <p:set>
                                      <p:cBhvr>
                                        <p:cTn id="146" dur="1" fill="hold">
                                          <p:stCondLst>
                                            <p:cond delay="0"/>
                                          </p:stCondLst>
                                        </p:cTn>
                                        <p:tgtEl>
                                          <p:spTgt spid="71"/>
                                        </p:tgtEl>
                                        <p:attrNameLst>
                                          <p:attrName>style.visibility</p:attrName>
                                        </p:attrNameLst>
                                      </p:cBhvr>
                                      <p:to>
                                        <p:strVal val="visible"/>
                                      </p:to>
                                    </p:set>
                                    <p:animEffect transition="in" filter="box(in)">
                                      <p:cBhvr>
                                        <p:cTn id="147" dur="500"/>
                                        <p:tgtEl>
                                          <p:spTgt spid="71"/>
                                        </p:tgtEl>
                                      </p:cBhvr>
                                    </p:animEffect>
                                  </p:childTnLst>
                                </p:cTn>
                              </p:par>
                            </p:childTnLst>
                          </p:cTn>
                        </p:par>
                      </p:childTnLst>
                    </p:cTn>
                  </p:par>
                  <p:par>
                    <p:cTn id="148" fill="hold">
                      <p:stCondLst>
                        <p:cond delay="indefinite"/>
                      </p:stCondLst>
                      <p:childTnLst>
                        <p:par>
                          <p:cTn id="149" fill="hold">
                            <p:stCondLst>
                              <p:cond delay="0"/>
                            </p:stCondLst>
                            <p:childTnLst>
                              <p:par>
                                <p:cTn id="150" presetID="4" presetClass="entr" presetSubtype="16" fill="hold" grpId="0" nodeType="clickEffect">
                                  <p:stCondLst>
                                    <p:cond delay="0"/>
                                  </p:stCondLst>
                                  <p:childTnLst>
                                    <p:set>
                                      <p:cBhvr>
                                        <p:cTn id="151" dur="1" fill="hold">
                                          <p:stCondLst>
                                            <p:cond delay="0"/>
                                          </p:stCondLst>
                                        </p:cTn>
                                        <p:tgtEl>
                                          <p:spTgt spid="72"/>
                                        </p:tgtEl>
                                        <p:attrNameLst>
                                          <p:attrName>style.visibility</p:attrName>
                                        </p:attrNameLst>
                                      </p:cBhvr>
                                      <p:to>
                                        <p:strVal val="visible"/>
                                      </p:to>
                                    </p:set>
                                    <p:animEffect transition="in" filter="box(in)">
                                      <p:cBhvr>
                                        <p:cTn id="152" dur="500"/>
                                        <p:tgtEl>
                                          <p:spTgt spid="72"/>
                                        </p:tgtEl>
                                      </p:cBhvr>
                                    </p:animEffect>
                                  </p:childTnLst>
                                </p:cTn>
                              </p:par>
                              <p:par>
                                <p:cTn id="153" presetID="4" presetClass="entr" presetSubtype="16" fill="hold" grpId="0" nodeType="withEffect">
                                  <p:stCondLst>
                                    <p:cond delay="0"/>
                                  </p:stCondLst>
                                  <p:childTnLst>
                                    <p:set>
                                      <p:cBhvr>
                                        <p:cTn id="154" dur="1" fill="hold">
                                          <p:stCondLst>
                                            <p:cond delay="0"/>
                                          </p:stCondLst>
                                        </p:cTn>
                                        <p:tgtEl>
                                          <p:spTgt spid="100"/>
                                        </p:tgtEl>
                                        <p:attrNameLst>
                                          <p:attrName>style.visibility</p:attrName>
                                        </p:attrNameLst>
                                      </p:cBhvr>
                                      <p:to>
                                        <p:strVal val="visible"/>
                                      </p:to>
                                    </p:set>
                                    <p:animEffect transition="in" filter="box(in)">
                                      <p:cBhvr>
                                        <p:cTn id="155" dur="500"/>
                                        <p:tgtEl>
                                          <p:spTgt spid="100"/>
                                        </p:tgtEl>
                                      </p:cBhvr>
                                    </p:animEffect>
                                  </p:childTnLst>
                                </p:cTn>
                              </p:par>
                            </p:childTnLst>
                          </p:cTn>
                        </p:par>
                      </p:childTnLst>
                    </p:cTn>
                  </p:par>
                  <p:par>
                    <p:cTn id="156" fill="hold">
                      <p:stCondLst>
                        <p:cond delay="indefinite"/>
                      </p:stCondLst>
                      <p:childTnLst>
                        <p:par>
                          <p:cTn id="157" fill="hold">
                            <p:stCondLst>
                              <p:cond delay="0"/>
                            </p:stCondLst>
                            <p:childTnLst>
                              <p:par>
                                <p:cTn id="158" presetID="4" presetClass="entr" presetSubtype="16" fill="hold" grpId="0" nodeType="clickEffect">
                                  <p:stCondLst>
                                    <p:cond delay="0"/>
                                  </p:stCondLst>
                                  <p:childTnLst>
                                    <p:set>
                                      <p:cBhvr>
                                        <p:cTn id="159" dur="1" fill="hold">
                                          <p:stCondLst>
                                            <p:cond delay="0"/>
                                          </p:stCondLst>
                                        </p:cTn>
                                        <p:tgtEl>
                                          <p:spTgt spid="73"/>
                                        </p:tgtEl>
                                        <p:attrNameLst>
                                          <p:attrName>style.visibility</p:attrName>
                                        </p:attrNameLst>
                                      </p:cBhvr>
                                      <p:to>
                                        <p:strVal val="visible"/>
                                      </p:to>
                                    </p:set>
                                    <p:animEffect transition="in" filter="box(in)">
                                      <p:cBhvr>
                                        <p:cTn id="160" dur="500"/>
                                        <p:tgtEl>
                                          <p:spTgt spid="73"/>
                                        </p:tgtEl>
                                      </p:cBhvr>
                                    </p:animEffect>
                                  </p:childTnLst>
                                </p:cTn>
                              </p:par>
                              <p:par>
                                <p:cTn id="161" presetID="4" presetClass="entr" presetSubtype="16" fill="hold" grpId="0" nodeType="withEffect">
                                  <p:stCondLst>
                                    <p:cond delay="0"/>
                                  </p:stCondLst>
                                  <p:childTnLst>
                                    <p:set>
                                      <p:cBhvr>
                                        <p:cTn id="162" dur="1" fill="hold">
                                          <p:stCondLst>
                                            <p:cond delay="0"/>
                                          </p:stCondLst>
                                        </p:cTn>
                                        <p:tgtEl>
                                          <p:spTgt spid="74"/>
                                        </p:tgtEl>
                                        <p:attrNameLst>
                                          <p:attrName>style.visibility</p:attrName>
                                        </p:attrNameLst>
                                      </p:cBhvr>
                                      <p:to>
                                        <p:strVal val="visible"/>
                                      </p:to>
                                    </p:set>
                                    <p:animEffect transition="in" filter="box(in)">
                                      <p:cBhvr>
                                        <p:cTn id="163" dur="500"/>
                                        <p:tgtEl>
                                          <p:spTgt spid="74"/>
                                        </p:tgtEl>
                                      </p:cBhvr>
                                    </p:animEffect>
                                  </p:childTnLst>
                                </p:cTn>
                              </p:par>
                            </p:childTnLst>
                          </p:cTn>
                        </p:par>
                      </p:childTnLst>
                    </p:cTn>
                  </p:par>
                  <p:par>
                    <p:cTn id="164" fill="hold">
                      <p:stCondLst>
                        <p:cond delay="indefinite"/>
                      </p:stCondLst>
                      <p:childTnLst>
                        <p:par>
                          <p:cTn id="165" fill="hold">
                            <p:stCondLst>
                              <p:cond delay="0"/>
                            </p:stCondLst>
                            <p:childTnLst>
                              <p:par>
                                <p:cTn id="166" presetID="4" presetClass="entr" presetSubtype="16" fill="hold" grpId="0" nodeType="clickEffect">
                                  <p:stCondLst>
                                    <p:cond delay="0"/>
                                  </p:stCondLst>
                                  <p:childTnLst>
                                    <p:set>
                                      <p:cBhvr>
                                        <p:cTn id="167" dur="1" fill="hold">
                                          <p:stCondLst>
                                            <p:cond delay="0"/>
                                          </p:stCondLst>
                                        </p:cTn>
                                        <p:tgtEl>
                                          <p:spTgt spid="125"/>
                                        </p:tgtEl>
                                        <p:attrNameLst>
                                          <p:attrName>style.visibility</p:attrName>
                                        </p:attrNameLst>
                                      </p:cBhvr>
                                      <p:to>
                                        <p:strVal val="visible"/>
                                      </p:to>
                                    </p:set>
                                    <p:animEffect transition="in" filter="box(in)">
                                      <p:cBhvr>
                                        <p:cTn id="168" dur="500"/>
                                        <p:tgtEl>
                                          <p:spTgt spid="125"/>
                                        </p:tgtEl>
                                      </p:cBhvr>
                                    </p:animEffect>
                                  </p:childTnLst>
                                </p:cTn>
                              </p:par>
                            </p:childTnLst>
                          </p:cTn>
                        </p:par>
                      </p:childTnLst>
                    </p:cTn>
                  </p:par>
                  <p:par>
                    <p:cTn id="169" fill="hold">
                      <p:stCondLst>
                        <p:cond delay="indefinite"/>
                      </p:stCondLst>
                      <p:childTnLst>
                        <p:par>
                          <p:cTn id="170" fill="hold">
                            <p:stCondLst>
                              <p:cond delay="0"/>
                            </p:stCondLst>
                            <p:childTnLst>
                              <p:par>
                                <p:cTn id="171" presetID="4" presetClass="entr" presetSubtype="16" fill="hold" grpId="0" nodeType="clickEffect">
                                  <p:stCondLst>
                                    <p:cond delay="0"/>
                                  </p:stCondLst>
                                  <p:childTnLst>
                                    <p:set>
                                      <p:cBhvr>
                                        <p:cTn id="172" dur="1" fill="hold">
                                          <p:stCondLst>
                                            <p:cond delay="0"/>
                                          </p:stCondLst>
                                        </p:cTn>
                                        <p:tgtEl>
                                          <p:spTgt spid="113"/>
                                        </p:tgtEl>
                                        <p:attrNameLst>
                                          <p:attrName>style.visibility</p:attrName>
                                        </p:attrNameLst>
                                      </p:cBhvr>
                                      <p:to>
                                        <p:strVal val="visible"/>
                                      </p:to>
                                    </p:set>
                                    <p:animEffect transition="in" filter="box(in)">
                                      <p:cBhvr>
                                        <p:cTn id="173" dur="500"/>
                                        <p:tgtEl>
                                          <p:spTgt spid="113"/>
                                        </p:tgtEl>
                                      </p:cBhvr>
                                    </p:animEffect>
                                  </p:childTnLst>
                                </p:cTn>
                              </p:par>
                              <p:par>
                                <p:cTn id="174" presetID="4" presetClass="entr" presetSubtype="16" fill="hold" grpId="0" nodeType="withEffect">
                                  <p:stCondLst>
                                    <p:cond delay="0"/>
                                  </p:stCondLst>
                                  <p:childTnLst>
                                    <p:set>
                                      <p:cBhvr>
                                        <p:cTn id="175" dur="1" fill="hold">
                                          <p:stCondLst>
                                            <p:cond delay="0"/>
                                          </p:stCondLst>
                                        </p:cTn>
                                        <p:tgtEl>
                                          <p:spTgt spid="115"/>
                                        </p:tgtEl>
                                        <p:attrNameLst>
                                          <p:attrName>style.visibility</p:attrName>
                                        </p:attrNameLst>
                                      </p:cBhvr>
                                      <p:to>
                                        <p:strVal val="visible"/>
                                      </p:to>
                                    </p:set>
                                    <p:animEffect transition="in" filter="box(in)">
                                      <p:cBhvr>
                                        <p:cTn id="176" dur="500"/>
                                        <p:tgtEl>
                                          <p:spTgt spid="115"/>
                                        </p:tgtEl>
                                      </p:cBhvr>
                                    </p:animEffect>
                                  </p:childTnLst>
                                </p:cTn>
                              </p:par>
                            </p:childTnLst>
                          </p:cTn>
                        </p:par>
                      </p:childTnLst>
                    </p:cTn>
                  </p:par>
                  <p:par>
                    <p:cTn id="177" fill="hold">
                      <p:stCondLst>
                        <p:cond delay="indefinite"/>
                      </p:stCondLst>
                      <p:childTnLst>
                        <p:par>
                          <p:cTn id="178" fill="hold">
                            <p:stCondLst>
                              <p:cond delay="0"/>
                            </p:stCondLst>
                            <p:childTnLst>
                              <p:par>
                                <p:cTn id="179" presetID="4" presetClass="entr" presetSubtype="16" fill="hold" grpId="0" nodeType="clickEffect">
                                  <p:stCondLst>
                                    <p:cond delay="0"/>
                                  </p:stCondLst>
                                  <p:childTnLst>
                                    <p:set>
                                      <p:cBhvr>
                                        <p:cTn id="180" dur="1" fill="hold">
                                          <p:stCondLst>
                                            <p:cond delay="0"/>
                                          </p:stCondLst>
                                        </p:cTn>
                                        <p:tgtEl>
                                          <p:spTgt spid="106"/>
                                        </p:tgtEl>
                                        <p:attrNameLst>
                                          <p:attrName>style.visibility</p:attrName>
                                        </p:attrNameLst>
                                      </p:cBhvr>
                                      <p:to>
                                        <p:strVal val="visible"/>
                                      </p:to>
                                    </p:set>
                                    <p:animEffect transition="in" filter="box(in)">
                                      <p:cBhvr>
                                        <p:cTn id="181" dur="500"/>
                                        <p:tgtEl>
                                          <p:spTgt spid="106"/>
                                        </p:tgtEl>
                                      </p:cBhvr>
                                    </p:animEffect>
                                  </p:childTnLst>
                                </p:cTn>
                              </p:par>
                              <p:par>
                                <p:cTn id="182" presetID="4" presetClass="entr" presetSubtype="16" fill="hold" grpId="0" nodeType="withEffect">
                                  <p:stCondLst>
                                    <p:cond delay="0"/>
                                  </p:stCondLst>
                                  <p:childTnLst>
                                    <p:set>
                                      <p:cBhvr>
                                        <p:cTn id="183" dur="1" fill="hold">
                                          <p:stCondLst>
                                            <p:cond delay="0"/>
                                          </p:stCondLst>
                                        </p:cTn>
                                        <p:tgtEl>
                                          <p:spTgt spid="107"/>
                                        </p:tgtEl>
                                        <p:attrNameLst>
                                          <p:attrName>style.visibility</p:attrName>
                                        </p:attrNameLst>
                                      </p:cBhvr>
                                      <p:to>
                                        <p:strVal val="visible"/>
                                      </p:to>
                                    </p:set>
                                    <p:animEffect transition="in" filter="box(in)">
                                      <p:cBhvr>
                                        <p:cTn id="184" dur="500"/>
                                        <p:tgtEl>
                                          <p:spTgt spid="107"/>
                                        </p:tgtEl>
                                      </p:cBhvr>
                                    </p:animEffect>
                                  </p:childTnLst>
                                </p:cTn>
                              </p:par>
                            </p:childTnLst>
                          </p:cTn>
                        </p:par>
                      </p:childTnLst>
                    </p:cTn>
                  </p:par>
                  <p:par>
                    <p:cTn id="185" fill="hold">
                      <p:stCondLst>
                        <p:cond delay="indefinite"/>
                      </p:stCondLst>
                      <p:childTnLst>
                        <p:par>
                          <p:cTn id="186" fill="hold">
                            <p:stCondLst>
                              <p:cond delay="0"/>
                            </p:stCondLst>
                            <p:childTnLst>
                              <p:par>
                                <p:cTn id="187" presetID="4" presetClass="entr" presetSubtype="16" fill="hold" grpId="0" nodeType="clickEffect">
                                  <p:stCondLst>
                                    <p:cond delay="0"/>
                                  </p:stCondLst>
                                  <p:childTnLst>
                                    <p:set>
                                      <p:cBhvr>
                                        <p:cTn id="188" dur="1" fill="hold">
                                          <p:stCondLst>
                                            <p:cond delay="0"/>
                                          </p:stCondLst>
                                        </p:cTn>
                                        <p:tgtEl>
                                          <p:spTgt spid="128"/>
                                        </p:tgtEl>
                                        <p:attrNameLst>
                                          <p:attrName>style.visibility</p:attrName>
                                        </p:attrNameLst>
                                      </p:cBhvr>
                                      <p:to>
                                        <p:strVal val="visible"/>
                                      </p:to>
                                    </p:set>
                                    <p:animEffect transition="in" filter="box(in)">
                                      <p:cBhvr>
                                        <p:cTn id="189" dur="500"/>
                                        <p:tgtEl>
                                          <p:spTgt spid="128"/>
                                        </p:tgtEl>
                                      </p:cBhvr>
                                    </p:animEffect>
                                  </p:childTnLst>
                                </p:cTn>
                              </p:par>
                              <p:par>
                                <p:cTn id="190" presetID="4" presetClass="entr" presetSubtype="16" fill="hold" grpId="0" nodeType="withEffect">
                                  <p:stCondLst>
                                    <p:cond delay="0"/>
                                  </p:stCondLst>
                                  <p:childTnLst>
                                    <p:set>
                                      <p:cBhvr>
                                        <p:cTn id="191" dur="1" fill="hold">
                                          <p:stCondLst>
                                            <p:cond delay="0"/>
                                          </p:stCondLst>
                                        </p:cTn>
                                        <p:tgtEl>
                                          <p:spTgt spid="118"/>
                                        </p:tgtEl>
                                        <p:attrNameLst>
                                          <p:attrName>style.visibility</p:attrName>
                                        </p:attrNameLst>
                                      </p:cBhvr>
                                      <p:to>
                                        <p:strVal val="visible"/>
                                      </p:to>
                                    </p:set>
                                    <p:animEffect transition="in" filter="box(in)">
                                      <p:cBhvr>
                                        <p:cTn id="192" dur="500"/>
                                        <p:tgtEl>
                                          <p:spTgt spid="118"/>
                                        </p:tgtEl>
                                      </p:cBhvr>
                                    </p:animEffect>
                                  </p:childTnLst>
                                </p:cTn>
                              </p:par>
                            </p:childTnLst>
                          </p:cTn>
                        </p:par>
                      </p:childTnLst>
                    </p:cTn>
                  </p:par>
                  <p:par>
                    <p:cTn id="193" fill="hold">
                      <p:stCondLst>
                        <p:cond delay="indefinite"/>
                      </p:stCondLst>
                      <p:childTnLst>
                        <p:par>
                          <p:cTn id="194" fill="hold">
                            <p:stCondLst>
                              <p:cond delay="0"/>
                            </p:stCondLst>
                            <p:childTnLst>
                              <p:par>
                                <p:cTn id="195" presetID="4" presetClass="entr" presetSubtype="16" fill="hold" grpId="0" nodeType="clickEffect">
                                  <p:stCondLst>
                                    <p:cond delay="0"/>
                                  </p:stCondLst>
                                  <p:childTnLst>
                                    <p:set>
                                      <p:cBhvr>
                                        <p:cTn id="196" dur="1" fill="hold">
                                          <p:stCondLst>
                                            <p:cond delay="0"/>
                                          </p:stCondLst>
                                        </p:cTn>
                                        <p:tgtEl>
                                          <p:spTgt spid="108"/>
                                        </p:tgtEl>
                                        <p:attrNameLst>
                                          <p:attrName>style.visibility</p:attrName>
                                        </p:attrNameLst>
                                      </p:cBhvr>
                                      <p:to>
                                        <p:strVal val="visible"/>
                                      </p:to>
                                    </p:set>
                                    <p:animEffect transition="in" filter="box(in)">
                                      <p:cBhvr>
                                        <p:cTn id="197" dur="500"/>
                                        <p:tgtEl>
                                          <p:spTgt spid="108"/>
                                        </p:tgtEl>
                                      </p:cBhvr>
                                    </p:animEffect>
                                  </p:childTnLst>
                                </p:cTn>
                              </p:par>
                              <p:par>
                                <p:cTn id="198" presetID="4" presetClass="entr" presetSubtype="16" fill="hold" grpId="0" nodeType="withEffect">
                                  <p:stCondLst>
                                    <p:cond delay="0"/>
                                  </p:stCondLst>
                                  <p:childTnLst>
                                    <p:set>
                                      <p:cBhvr>
                                        <p:cTn id="199" dur="1" fill="hold">
                                          <p:stCondLst>
                                            <p:cond delay="0"/>
                                          </p:stCondLst>
                                        </p:cTn>
                                        <p:tgtEl>
                                          <p:spTgt spid="109"/>
                                        </p:tgtEl>
                                        <p:attrNameLst>
                                          <p:attrName>style.visibility</p:attrName>
                                        </p:attrNameLst>
                                      </p:cBhvr>
                                      <p:to>
                                        <p:strVal val="visible"/>
                                      </p:to>
                                    </p:set>
                                    <p:animEffect transition="in" filter="box(in)">
                                      <p:cBhvr>
                                        <p:cTn id="200" dur="500"/>
                                        <p:tgtEl>
                                          <p:spTgt spid="109"/>
                                        </p:tgtEl>
                                      </p:cBhvr>
                                    </p:animEffect>
                                  </p:childTnLst>
                                </p:cTn>
                              </p:par>
                            </p:childTnLst>
                          </p:cTn>
                        </p:par>
                      </p:childTnLst>
                    </p:cTn>
                  </p:par>
                  <p:par>
                    <p:cTn id="201" fill="hold">
                      <p:stCondLst>
                        <p:cond delay="indefinite"/>
                      </p:stCondLst>
                      <p:childTnLst>
                        <p:par>
                          <p:cTn id="202" fill="hold">
                            <p:stCondLst>
                              <p:cond delay="0"/>
                            </p:stCondLst>
                            <p:childTnLst>
                              <p:par>
                                <p:cTn id="203" presetID="4" presetClass="entr" presetSubtype="16" fill="hold" grpId="0" nodeType="clickEffect">
                                  <p:stCondLst>
                                    <p:cond delay="0"/>
                                  </p:stCondLst>
                                  <p:childTnLst>
                                    <p:set>
                                      <p:cBhvr>
                                        <p:cTn id="204" dur="1" fill="hold">
                                          <p:stCondLst>
                                            <p:cond delay="0"/>
                                          </p:stCondLst>
                                        </p:cTn>
                                        <p:tgtEl>
                                          <p:spTgt spid="110"/>
                                        </p:tgtEl>
                                        <p:attrNameLst>
                                          <p:attrName>style.visibility</p:attrName>
                                        </p:attrNameLst>
                                      </p:cBhvr>
                                      <p:to>
                                        <p:strVal val="visible"/>
                                      </p:to>
                                    </p:set>
                                    <p:animEffect transition="in" filter="box(in)">
                                      <p:cBhvr>
                                        <p:cTn id="205" dur="500"/>
                                        <p:tgtEl>
                                          <p:spTgt spid="110"/>
                                        </p:tgtEl>
                                      </p:cBhvr>
                                    </p:animEffect>
                                  </p:childTnLst>
                                </p:cTn>
                              </p:par>
                              <p:par>
                                <p:cTn id="206" presetID="4" presetClass="entr" presetSubtype="16" fill="hold" grpId="0" nodeType="withEffect">
                                  <p:stCondLst>
                                    <p:cond delay="0"/>
                                  </p:stCondLst>
                                  <p:childTnLst>
                                    <p:set>
                                      <p:cBhvr>
                                        <p:cTn id="207" dur="1" fill="hold">
                                          <p:stCondLst>
                                            <p:cond delay="0"/>
                                          </p:stCondLst>
                                        </p:cTn>
                                        <p:tgtEl>
                                          <p:spTgt spid="111"/>
                                        </p:tgtEl>
                                        <p:attrNameLst>
                                          <p:attrName>style.visibility</p:attrName>
                                        </p:attrNameLst>
                                      </p:cBhvr>
                                      <p:to>
                                        <p:strVal val="visible"/>
                                      </p:to>
                                    </p:set>
                                    <p:animEffect transition="in" filter="box(in)">
                                      <p:cBhvr>
                                        <p:cTn id="208" dur="500"/>
                                        <p:tgtEl>
                                          <p:spTgt spid="111"/>
                                        </p:tgtEl>
                                      </p:cBhvr>
                                    </p:animEffect>
                                  </p:childTnLst>
                                </p:cTn>
                              </p:par>
                            </p:childTnLst>
                          </p:cTn>
                        </p:par>
                      </p:childTnLst>
                    </p:cTn>
                  </p:par>
                  <p:par>
                    <p:cTn id="209" fill="hold">
                      <p:stCondLst>
                        <p:cond delay="indefinite"/>
                      </p:stCondLst>
                      <p:childTnLst>
                        <p:par>
                          <p:cTn id="210" fill="hold">
                            <p:stCondLst>
                              <p:cond delay="0"/>
                            </p:stCondLst>
                            <p:childTnLst>
                              <p:par>
                                <p:cTn id="211" presetID="4" presetClass="entr" presetSubtype="16" fill="hold" grpId="0" nodeType="clickEffect">
                                  <p:stCondLst>
                                    <p:cond delay="0"/>
                                  </p:stCondLst>
                                  <p:childTnLst>
                                    <p:set>
                                      <p:cBhvr>
                                        <p:cTn id="212" dur="1" fill="hold">
                                          <p:stCondLst>
                                            <p:cond delay="0"/>
                                          </p:stCondLst>
                                        </p:cTn>
                                        <p:tgtEl>
                                          <p:spTgt spid="127"/>
                                        </p:tgtEl>
                                        <p:attrNameLst>
                                          <p:attrName>style.visibility</p:attrName>
                                        </p:attrNameLst>
                                      </p:cBhvr>
                                      <p:to>
                                        <p:strVal val="visible"/>
                                      </p:to>
                                    </p:set>
                                    <p:animEffect transition="in" filter="box(in)">
                                      <p:cBhvr>
                                        <p:cTn id="213" dur="500"/>
                                        <p:tgtEl>
                                          <p:spTgt spid="127"/>
                                        </p:tgtEl>
                                      </p:cBhvr>
                                    </p:animEffect>
                                  </p:childTnLst>
                                </p:cTn>
                              </p:par>
                            </p:childTnLst>
                          </p:cTn>
                        </p:par>
                      </p:childTnLst>
                    </p:cTn>
                  </p:par>
                  <p:par>
                    <p:cTn id="214" fill="hold">
                      <p:stCondLst>
                        <p:cond delay="indefinite"/>
                      </p:stCondLst>
                      <p:childTnLst>
                        <p:par>
                          <p:cTn id="215" fill="hold">
                            <p:stCondLst>
                              <p:cond delay="0"/>
                            </p:stCondLst>
                            <p:childTnLst>
                              <p:par>
                                <p:cTn id="216" presetID="4" presetClass="entr" presetSubtype="16" fill="hold" grpId="0" nodeType="clickEffect">
                                  <p:stCondLst>
                                    <p:cond delay="0"/>
                                  </p:stCondLst>
                                  <p:childTnLst>
                                    <p:set>
                                      <p:cBhvr>
                                        <p:cTn id="217" dur="1" fill="hold">
                                          <p:stCondLst>
                                            <p:cond delay="0"/>
                                          </p:stCondLst>
                                        </p:cTn>
                                        <p:tgtEl>
                                          <p:spTgt spid="114"/>
                                        </p:tgtEl>
                                        <p:attrNameLst>
                                          <p:attrName>style.visibility</p:attrName>
                                        </p:attrNameLst>
                                      </p:cBhvr>
                                      <p:to>
                                        <p:strVal val="visible"/>
                                      </p:to>
                                    </p:set>
                                    <p:animEffect transition="in" filter="box(in)">
                                      <p:cBhvr>
                                        <p:cTn id="218" dur="500"/>
                                        <p:tgtEl>
                                          <p:spTgt spid="114"/>
                                        </p:tgtEl>
                                      </p:cBhvr>
                                    </p:animEffect>
                                  </p:childTnLst>
                                </p:cTn>
                              </p:par>
                              <p:par>
                                <p:cTn id="219" presetID="4" presetClass="entr" presetSubtype="16" fill="hold" grpId="0" nodeType="withEffect">
                                  <p:stCondLst>
                                    <p:cond delay="0"/>
                                  </p:stCondLst>
                                  <p:childTnLst>
                                    <p:set>
                                      <p:cBhvr>
                                        <p:cTn id="220" dur="1" fill="hold">
                                          <p:stCondLst>
                                            <p:cond delay="0"/>
                                          </p:stCondLst>
                                        </p:cTn>
                                        <p:tgtEl>
                                          <p:spTgt spid="116"/>
                                        </p:tgtEl>
                                        <p:attrNameLst>
                                          <p:attrName>style.visibility</p:attrName>
                                        </p:attrNameLst>
                                      </p:cBhvr>
                                      <p:to>
                                        <p:strVal val="visible"/>
                                      </p:to>
                                    </p:set>
                                    <p:animEffect transition="in" filter="box(in)">
                                      <p:cBhvr>
                                        <p:cTn id="221" dur="500"/>
                                        <p:tgtEl>
                                          <p:spTgt spid="116"/>
                                        </p:tgtEl>
                                      </p:cBhvr>
                                    </p:animEffect>
                                  </p:childTnLst>
                                </p:cTn>
                              </p:par>
                            </p:childTnLst>
                          </p:cTn>
                        </p:par>
                      </p:childTnLst>
                    </p:cTn>
                  </p:par>
                  <p:par>
                    <p:cTn id="222" fill="hold">
                      <p:stCondLst>
                        <p:cond delay="indefinite"/>
                      </p:stCondLst>
                      <p:childTnLst>
                        <p:par>
                          <p:cTn id="223" fill="hold">
                            <p:stCondLst>
                              <p:cond delay="0"/>
                            </p:stCondLst>
                            <p:childTnLst>
                              <p:par>
                                <p:cTn id="224" presetID="4" presetClass="entr" presetSubtype="16" fill="hold" nodeType="clickEffect">
                                  <p:stCondLst>
                                    <p:cond delay="0"/>
                                  </p:stCondLst>
                                  <p:childTnLst>
                                    <p:set>
                                      <p:cBhvr>
                                        <p:cTn id="225" dur="1" fill="hold">
                                          <p:stCondLst>
                                            <p:cond delay="0"/>
                                          </p:stCondLst>
                                        </p:cTn>
                                        <p:tgtEl>
                                          <p:spTgt spid="120"/>
                                        </p:tgtEl>
                                        <p:attrNameLst>
                                          <p:attrName>style.visibility</p:attrName>
                                        </p:attrNameLst>
                                      </p:cBhvr>
                                      <p:to>
                                        <p:strVal val="visible"/>
                                      </p:to>
                                    </p:set>
                                    <p:animEffect transition="in" filter="box(in)">
                                      <p:cBhvr>
                                        <p:cTn id="226" dur="500"/>
                                        <p:tgtEl>
                                          <p:spTgt spid="120"/>
                                        </p:tgtEl>
                                      </p:cBhvr>
                                    </p:animEffect>
                                  </p:childTnLst>
                                </p:cTn>
                              </p:par>
                              <p:par>
                                <p:cTn id="227" presetID="4" presetClass="entr" presetSubtype="16" fill="hold" grpId="0" nodeType="withEffect">
                                  <p:stCondLst>
                                    <p:cond delay="0"/>
                                  </p:stCondLst>
                                  <p:childTnLst>
                                    <p:set>
                                      <p:cBhvr>
                                        <p:cTn id="228" dur="1" fill="hold">
                                          <p:stCondLst>
                                            <p:cond delay="0"/>
                                          </p:stCondLst>
                                        </p:cTn>
                                        <p:tgtEl>
                                          <p:spTgt spid="122"/>
                                        </p:tgtEl>
                                        <p:attrNameLst>
                                          <p:attrName>style.visibility</p:attrName>
                                        </p:attrNameLst>
                                      </p:cBhvr>
                                      <p:to>
                                        <p:strVal val="visible"/>
                                      </p:to>
                                    </p:set>
                                    <p:animEffect transition="in" filter="box(in)">
                                      <p:cBhvr>
                                        <p:cTn id="229" dur="500"/>
                                        <p:tgtEl>
                                          <p:spTgt spid="122"/>
                                        </p:tgtEl>
                                      </p:cBhvr>
                                    </p:animEffect>
                                  </p:childTnLst>
                                </p:cTn>
                              </p:par>
                            </p:childTnLst>
                          </p:cTn>
                        </p:par>
                      </p:childTnLst>
                    </p:cTn>
                  </p:par>
                  <p:par>
                    <p:cTn id="230" fill="hold">
                      <p:stCondLst>
                        <p:cond delay="indefinite"/>
                      </p:stCondLst>
                      <p:childTnLst>
                        <p:par>
                          <p:cTn id="231" fill="hold">
                            <p:stCondLst>
                              <p:cond delay="0"/>
                            </p:stCondLst>
                            <p:childTnLst>
                              <p:par>
                                <p:cTn id="232" presetID="4" presetClass="entr" presetSubtype="16" fill="hold" grpId="0" nodeType="clickEffect">
                                  <p:stCondLst>
                                    <p:cond delay="0"/>
                                  </p:stCondLst>
                                  <p:childTnLst>
                                    <p:set>
                                      <p:cBhvr>
                                        <p:cTn id="233" dur="1" fill="hold">
                                          <p:stCondLst>
                                            <p:cond delay="0"/>
                                          </p:stCondLst>
                                        </p:cTn>
                                        <p:tgtEl>
                                          <p:spTgt spid="129"/>
                                        </p:tgtEl>
                                        <p:attrNameLst>
                                          <p:attrName>style.visibility</p:attrName>
                                        </p:attrNameLst>
                                      </p:cBhvr>
                                      <p:to>
                                        <p:strVal val="visible"/>
                                      </p:to>
                                    </p:set>
                                    <p:animEffect transition="in" filter="box(in)">
                                      <p:cBhvr>
                                        <p:cTn id="234" dur="500"/>
                                        <p:tgtEl>
                                          <p:spTgt spid="129"/>
                                        </p:tgtEl>
                                      </p:cBhvr>
                                    </p:animEffect>
                                  </p:childTnLst>
                                </p:cTn>
                              </p:par>
                            </p:childTnLst>
                          </p:cTn>
                        </p:par>
                      </p:childTnLst>
                    </p:cTn>
                  </p:par>
                  <p:par>
                    <p:cTn id="235" fill="hold">
                      <p:stCondLst>
                        <p:cond delay="indefinite"/>
                      </p:stCondLst>
                      <p:childTnLst>
                        <p:par>
                          <p:cTn id="236" fill="hold">
                            <p:stCondLst>
                              <p:cond delay="0"/>
                            </p:stCondLst>
                            <p:childTnLst>
                              <p:par>
                                <p:cTn id="237" presetID="4" presetClass="entr" presetSubtype="16" fill="hold" grpId="0" nodeType="clickEffect">
                                  <p:stCondLst>
                                    <p:cond delay="0"/>
                                  </p:stCondLst>
                                  <p:childTnLst>
                                    <p:set>
                                      <p:cBhvr>
                                        <p:cTn id="238" dur="1" fill="hold">
                                          <p:stCondLst>
                                            <p:cond delay="0"/>
                                          </p:stCondLst>
                                        </p:cTn>
                                        <p:tgtEl>
                                          <p:spTgt spid="123"/>
                                        </p:tgtEl>
                                        <p:attrNameLst>
                                          <p:attrName>style.visibility</p:attrName>
                                        </p:attrNameLst>
                                      </p:cBhvr>
                                      <p:to>
                                        <p:strVal val="visible"/>
                                      </p:to>
                                    </p:set>
                                    <p:animEffect transition="in" filter="box(in)">
                                      <p:cBhvr>
                                        <p:cTn id="239" dur="500"/>
                                        <p:tgtEl>
                                          <p:spTgt spid="123"/>
                                        </p:tgtEl>
                                      </p:cBhvr>
                                    </p:animEffect>
                                  </p:childTnLst>
                                </p:cTn>
                              </p:par>
                              <p:par>
                                <p:cTn id="240" presetID="4" presetClass="entr" presetSubtype="16" fill="hold" grpId="0" nodeType="withEffect">
                                  <p:stCondLst>
                                    <p:cond delay="0"/>
                                  </p:stCondLst>
                                  <p:childTnLst>
                                    <p:set>
                                      <p:cBhvr>
                                        <p:cTn id="241" dur="1" fill="hold">
                                          <p:stCondLst>
                                            <p:cond delay="0"/>
                                          </p:stCondLst>
                                        </p:cTn>
                                        <p:tgtEl>
                                          <p:spTgt spid="124"/>
                                        </p:tgtEl>
                                        <p:attrNameLst>
                                          <p:attrName>style.visibility</p:attrName>
                                        </p:attrNameLst>
                                      </p:cBhvr>
                                      <p:to>
                                        <p:strVal val="visible"/>
                                      </p:to>
                                    </p:set>
                                    <p:animEffect transition="in" filter="box(in)">
                                      <p:cBhvr>
                                        <p:cTn id="242" dur="500"/>
                                        <p:tgtEl>
                                          <p:spTgt spid="124"/>
                                        </p:tgtEl>
                                      </p:cBhvr>
                                    </p:animEffect>
                                  </p:childTnLst>
                                </p:cTn>
                              </p:par>
                            </p:childTnLst>
                          </p:cTn>
                        </p:par>
                      </p:childTnLst>
                    </p:cTn>
                  </p:par>
                  <p:par>
                    <p:cTn id="243" fill="hold">
                      <p:stCondLst>
                        <p:cond delay="indefinite"/>
                      </p:stCondLst>
                      <p:childTnLst>
                        <p:par>
                          <p:cTn id="244" fill="hold">
                            <p:stCondLst>
                              <p:cond delay="0"/>
                            </p:stCondLst>
                            <p:childTnLst>
                              <p:par>
                                <p:cTn id="245" presetID="4" presetClass="entr" presetSubtype="16" fill="hold" nodeType="clickEffect">
                                  <p:stCondLst>
                                    <p:cond delay="0"/>
                                  </p:stCondLst>
                                  <p:childTnLst>
                                    <p:set>
                                      <p:cBhvr>
                                        <p:cTn id="246" dur="1" fill="hold">
                                          <p:stCondLst>
                                            <p:cond delay="0"/>
                                          </p:stCondLst>
                                        </p:cTn>
                                        <p:tgtEl>
                                          <p:spTgt spid="151"/>
                                        </p:tgtEl>
                                        <p:attrNameLst>
                                          <p:attrName>style.visibility</p:attrName>
                                        </p:attrNameLst>
                                      </p:cBhvr>
                                      <p:to>
                                        <p:strVal val="visible"/>
                                      </p:to>
                                    </p:set>
                                    <p:animEffect transition="in" filter="box(in)">
                                      <p:cBhvr>
                                        <p:cTn id="247" dur="500"/>
                                        <p:tgtEl>
                                          <p:spTgt spid="1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p:bldP spid="55" grpId="0"/>
      <p:bldP spid="56" grpId="0"/>
      <p:bldP spid="57" grpId="0"/>
      <p:bldP spid="63" grpId="0"/>
      <p:bldP spid="64" grpId="0"/>
      <p:bldP spid="65" grpId="0"/>
      <p:bldP spid="66" grpId="0"/>
      <p:bldP spid="67" grpId="0"/>
      <p:bldP spid="68" grpId="0"/>
      <p:bldP spid="69" grpId="0"/>
      <p:bldP spid="70" grpId="0"/>
      <p:bldP spid="71" grpId="0"/>
      <p:bldP spid="72" grpId="0"/>
      <p:bldP spid="73" grpId="0"/>
      <p:bldP spid="74" grpId="0"/>
      <p:bldP spid="75" grpId="0"/>
      <p:bldP spid="76" grpId="0"/>
      <p:bldP spid="77" grpId="0"/>
      <p:bldP spid="83" grpId="0"/>
      <p:bldP spid="84" grpId="0"/>
      <p:bldP spid="86" grpId="0"/>
      <p:bldP spid="87" grpId="0"/>
      <p:bldP spid="95" grpId="0"/>
      <p:bldP spid="97" grpId="0"/>
      <p:bldP spid="98" grpId="0"/>
      <p:bldP spid="99" grpId="0"/>
      <p:bldP spid="100" grpId="0"/>
      <p:bldP spid="106" grpId="0"/>
      <p:bldP spid="107" grpId="0"/>
      <p:bldP spid="108" grpId="0"/>
      <p:bldP spid="109" grpId="0"/>
      <p:bldP spid="110" grpId="0"/>
      <p:bldP spid="111" grpId="0"/>
      <p:bldP spid="112" grpId="0"/>
      <p:bldP spid="113" grpId="0"/>
      <p:bldP spid="114" grpId="0"/>
      <p:bldP spid="115" grpId="0"/>
      <p:bldP spid="116" grpId="0"/>
      <p:bldP spid="118" grpId="0"/>
      <p:bldP spid="122" grpId="0"/>
      <p:bldP spid="123" grpId="0"/>
      <p:bldP spid="124" grpId="0"/>
      <p:bldP spid="125" grpId="0"/>
      <p:bldP spid="126" grpId="0"/>
      <p:bldP spid="127" grpId="0"/>
      <p:bldP spid="128" grpId="0"/>
      <p:bldP spid="129" grpId="0"/>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32" y="1595045"/>
            <a:ext cx="9143999" cy="5262979"/>
          </a:xfrm>
          <a:prstGeom prst="rect">
            <a:avLst/>
          </a:prstGeom>
          <a:ln>
            <a:headEnd/>
            <a:tailEnd/>
          </a:ln>
          <a:scene3d>
            <a:camera prst="orthographicFront"/>
            <a:lightRig rig="threePt" dir="t"/>
          </a:scene3d>
          <a:sp3d>
            <a:bevelT w="165100" prst="coolSlant"/>
          </a:sp3d>
        </p:spPr>
        <p:style>
          <a:lnRef idx="1">
            <a:schemeClr val="accent6"/>
          </a:lnRef>
          <a:fillRef idx="2">
            <a:schemeClr val="accent6"/>
          </a:fillRef>
          <a:effectRef idx="1">
            <a:schemeClr val="accent6"/>
          </a:effectRef>
          <a:fontRef idx="minor">
            <a:schemeClr val="dk1"/>
          </a:fontRef>
        </p:style>
        <p:txBody>
          <a:bodyPr wrap="square" anchor="ctr">
            <a:spAutoFit/>
          </a:bodyPr>
          <a:lstStyle/>
          <a:p>
            <a:pPr marL="266700" indent="-266700" algn="just" eaLnBrk="0" hangingPunct="0">
              <a:lnSpc>
                <a:spcPct val="150000"/>
              </a:lnSpc>
              <a:defRPr/>
            </a:pPr>
            <a:r>
              <a:rPr lang="es-MX" sz="1400" dirty="0" smtClean="0">
                <a:solidFill>
                  <a:schemeClr val="tx1">
                    <a:lumMod val="95000"/>
                    <a:lumOff val="5000"/>
                  </a:schemeClr>
                </a:solidFill>
                <a:latin typeface="+mn-lt"/>
                <a:cs typeface="Calibri" pitchFamily="34" charset="0"/>
              </a:rPr>
              <a:t>1</a:t>
            </a:r>
            <a:r>
              <a:rPr lang="es-MX" sz="1400" dirty="0">
                <a:solidFill>
                  <a:schemeClr val="tx1">
                    <a:lumMod val="95000"/>
                    <a:lumOff val="5000"/>
                  </a:schemeClr>
                </a:solidFill>
                <a:latin typeface="+mn-lt"/>
                <a:cs typeface="Calibri" pitchFamily="34" charset="0"/>
              </a:rPr>
              <a:t>.- El presupuesto anual </a:t>
            </a:r>
            <a:r>
              <a:rPr lang="es-MX" sz="1400" dirty="0" smtClean="0">
                <a:solidFill>
                  <a:schemeClr val="tx1">
                    <a:lumMod val="95000"/>
                    <a:lumOff val="5000"/>
                  </a:schemeClr>
                </a:solidFill>
                <a:latin typeface="+mn-lt"/>
                <a:cs typeface="Calibri" pitchFamily="34" charset="0"/>
              </a:rPr>
              <a:t>autorizado contempla en el Capítulo 6000 una asignación de $ 5,000 para </a:t>
            </a:r>
            <a:r>
              <a:rPr lang="es-MX" sz="1400" dirty="0">
                <a:solidFill>
                  <a:schemeClr val="tx1">
                    <a:lumMod val="95000"/>
                    <a:lumOff val="5000"/>
                  </a:schemeClr>
                </a:solidFill>
                <a:latin typeface="+mn-lt"/>
                <a:cs typeface="Calibri" pitchFamily="34" charset="0"/>
              </a:rPr>
              <a:t>la realización de obra pública por </a:t>
            </a:r>
            <a:r>
              <a:rPr lang="es-MX" sz="1400" dirty="0" smtClean="0">
                <a:solidFill>
                  <a:schemeClr val="tx1">
                    <a:lumMod val="95000"/>
                    <a:lumOff val="5000"/>
                  </a:schemeClr>
                </a:solidFill>
                <a:latin typeface="+mn-lt"/>
                <a:cs typeface="Calibri" pitchFamily="34" charset="0"/>
              </a:rPr>
              <a:t>contrato.</a:t>
            </a:r>
            <a:endParaRPr lang="es-MX" sz="1400" dirty="0">
              <a:solidFill>
                <a:schemeClr val="tx1">
                  <a:lumMod val="95000"/>
                  <a:lumOff val="5000"/>
                </a:schemeClr>
              </a:solidFill>
              <a:latin typeface="+mn-lt"/>
            </a:endParaRPr>
          </a:p>
          <a:p>
            <a:pPr marL="266700" indent="-266700" algn="just" eaLnBrk="0" hangingPunct="0">
              <a:lnSpc>
                <a:spcPct val="150000"/>
              </a:lnSpc>
              <a:defRPr/>
            </a:pPr>
            <a:r>
              <a:rPr lang="es-MX" sz="1400" dirty="0">
                <a:solidFill>
                  <a:schemeClr val="tx1">
                    <a:lumMod val="95000"/>
                    <a:lumOff val="5000"/>
                  </a:schemeClr>
                </a:solidFill>
                <a:latin typeface="+mn-lt"/>
                <a:cs typeface="Calibri" pitchFamily="34" charset="0"/>
              </a:rPr>
              <a:t>2.- Previa licitación para contratación de la obra, se firma contrato con la constructora </a:t>
            </a:r>
            <a:r>
              <a:rPr lang="es-MX" sz="1400" dirty="0" smtClean="0">
                <a:solidFill>
                  <a:schemeClr val="tx1">
                    <a:lumMod val="95000"/>
                    <a:lumOff val="5000"/>
                  </a:schemeClr>
                </a:solidFill>
                <a:latin typeface="+mn-lt"/>
                <a:cs typeface="Calibri" pitchFamily="34" charset="0"/>
              </a:rPr>
              <a:t>“Quality Obras, </a:t>
            </a:r>
            <a:r>
              <a:rPr lang="es-MX" sz="1400" dirty="0">
                <a:solidFill>
                  <a:schemeClr val="tx1">
                    <a:lumMod val="95000"/>
                    <a:lumOff val="5000"/>
                  </a:schemeClr>
                </a:solidFill>
                <a:latin typeface="+mn-lt"/>
                <a:cs typeface="Calibri" pitchFamily="34" charset="0"/>
              </a:rPr>
              <a:t>S.A. de C.V.”, que consiste en un proyecto </a:t>
            </a:r>
            <a:r>
              <a:rPr lang="es-MX" sz="1400" dirty="0" smtClean="0">
                <a:solidFill>
                  <a:schemeClr val="tx1">
                    <a:lumMod val="95000"/>
                    <a:lumOff val="5000"/>
                  </a:schemeClr>
                </a:solidFill>
                <a:latin typeface="+mn-lt"/>
                <a:cs typeface="Calibri" pitchFamily="34" charset="0"/>
              </a:rPr>
              <a:t>para pavimentación de las calles del municipio, en asfalto, por valor de </a:t>
            </a:r>
            <a:r>
              <a:rPr lang="es-MX" sz="1400" dirty="0">
                <a:solidFill>
                  <a:schemeClr val="tx1">
                    <a:lumMod val="95000"/>
                    <a:lumOff val="5000"/>
                  </a:schemeClr>
                </a:solidFill>
                <a:latin typeface="+mn-lt"/>
                <a:cs typeface="Calibri" pitchFamily="34" charset="0"/>
              </a:rPr>
              <a:t>$ </a:t>
            </a:r>
            <a:r>
              <a:rPr lang="es-MX" sz="1400" dirty="0" smtClean="0">
                <a:solidFill>
                  <a:schemeClr val="tx1">
                    <a:lumMod val="95000"/>
                    <a:lumOff val="5000"/>
                  </a:schemeClr>
                </a:solidFill>
                <a:latin typeface="+mn-lt"/>
                <a:cs typeface="Calibri" pitchFamily="34" charset="0"/>
              </a:rPr>
              <a:t>2,000.</a:t>
            </a:r>
            <a:endParaRPr lang="es-MX" sz="1400" dirty="0">
              <a:solidFill>
                <a:schemeClr val="tx1">
                  <a:lumMod val="95000"/>
                  <a:lumOff val="5000"/>
                </a:schemeClr>
              </a:solidFill>
              <a:latin typeface="+mn-lt"/>
            </a:endParaRPr>
          </a:p>
          <a:p>
            <a:pPr marL="266700" indent="-266700" algn="just" eaLnBrk="0" hangingPunct="0">
              <a:lnSpc>
                <a:spcPct val="150000"/>
              </a:lnSpc>
              <a:defRPr/>
            </a:pPr>
            <a:r>
              <a:rPr lang="es-MX" sz="1400" dirty="0">
                <a:solidFill>
                  <a:schemeClr val="tx1">
                    <a:lumMod val="95000"/>
                    <a:lumOff val="5000"/>
                  </a:schemeClr>
                </a:solidFill>
                <a:latin typeface="+mn-lt"/>
                <a:cs typeface="Calibri" pitchFamily="34" charset="0"/>
              </a:rPr>
              <a:t>3.- Se entrega  un anticipo al contratista por la cantidad de $ </a:t>
            </a:r>
            <a:r>
              <a:rPr lang="es-MX" sz="1400" dirty="0" smtClean="0">
                <a:solidFill>
                  <a:schemeClr val="tx1">
                    <a:lumMod val="95000"/>
                    <a:lumOff val="5000"/>
                  </a:schemeClr>
                </a:solidFill>
                <a:latin typeface="+mn-lt"/>
                <a:cs typeface="Calibri" pitchFamily="34" charset="0"/>
              </a:rPr>
              <a:t>500</a:t>
            </a:r>
            <a:r>
              <a:rPr lang="es-MX" sz="1400" dirty="0">
                <a:solidFill>
                  <a:schemeClr val="tx1">
                    <a:lumMod val="95000"/>
                    <a:lumOff val="5000"/>
                  </a:schemeClr>
                </a:solidFill>
                <a:latin typeface="+mn-lt"/>
                <a:cs typeface="Calibri" pitchFamily="34" charset="0"/>
              </a:rPr>
              <a:t>, equivalente al 25% del valor del contrato.</a:t>
            </a:r>
            <a:endParaRPr lang="es-MX" sz="1400" dirty="0">
              <a:solidFill>
                <a:schemeClr val="tx1">
                  <a:lumMod val="95000"/>
                  <a:lumOff val="5000"/>
                </a:schemeClr>
              </a:solidFill>
              <a:latin typeface="+mn-lt"/>
            </a:endParaRPr>
          </a:p>
          <a:p>
            <a:pPr marL="266700" indent="-266700" algn="just" eaLnBrk="0" hangingPunct="0">
              <a:lnSpc>
                <a:spcPct val="150000"/>
              </a:lnSpc>
              <a:defRPr/>
            </a:pPr>
            <a:r>
              <a:rPr lang="es-MX" sz="1400" dirty="0">
                <a:solidFill>
                  <a:schemeClr val="tx1">
                    <a:lumMod val="95000"/>
                    <a:lumOff val="5000"/>
                  </a:schemeClr>
                </a:solidFill>
                <a:latin typeface="+mn-lt"/>
                <a:cs typeface="Calibri" pitchFamily="34" charset="0"/>
              </a:rPr>
              <a:t>4.- Se recibe la primera estimación de la obra por un valor de $ </a:t>
            </a:r>
            <a:r>
              <a:rPr lang="es-MX" sz="1400" dirty="0" smtClean="0">
                <a:solidFill>
                  <a:schemeClr val="tx1">
                    <a:lumMod val="95000"/>
                    <a:lumOff val="5000"/>
                  </a:schemeClr>
                </a:solidFill>
                <a:latin typeface="+mn-lt"/>
                <a:cs typeface="Calibri" pitchFamily="34" charset="0"/>
              </a:rPr>
              <a:t>800. </a:t>
            </a:r>
            <a:endParaRPr lang="es-MX" sz="1400" dirty="0">
              <a:solidFill>
                <a:schemeClr val="tx1">
                  <a:lumMod val="95000"/>
                  <a:lumOff val="5000"/>
                </a:schemeClr>
              </a:solidFill>
              <a:latin typeface="+mn-lt"/>
            </a:endParaRPr>
          </a:p>
          <a:p>
            <a:pPr marL="266700" indent="-266700" algn="just" eaLnBrk="0" hangingPunct="0">
              <a:lnSpc>
                <a:spcPct val="150000"/>
              </a:lnSpc>
              <a:defRPr/>
            </a:pPr>
            <a:r>
              <a:rPr lang="es-MX" sz="1400" dirty="0">
                <a:solidFill>
                  <a:schemeClr val="tx1">
                    <a:lumMod val="95000"/>
                    <a:lumOff val="5000"/>
                  </a:schemeClr>
                </a:solidFill>
                <a:latin typeface="+mn-lt"/>
                <a:cs typeface="Calibri" pitchFamily="34" charset="0"/>
              </a:rPr>
              <a:t>5.- Se ordena el pago de la primera estimación de la obra.</a:t>
            </a:r>
            <a:endParaRPr lang="es-MX" sz="1400" dirty="0">
              <a:solidFill>
                <a:schemeClr val="tx1">
                  <a:lumMod val="95000"/>
                  <a:lumOff val="5000"/>
                </a:schemeClr>
              </a:solidFill>
              <a:latin typeface="+mn-lt"/>
            </a:endParaRPr>
          </a:p>
          <a:p>
            <a:pPr marL="266700" indent="-266700" algn="just" eaLnBrk="0" hangingPunct="0">
              <a:lnSpc>
                <a:spcPct val="150000"/>
              </a:lnSpc>
              <a:defRPr/>
            </a:pPr>
            <a:r>
              <a:rPr lang="es-MX" sz="1400" dirty="0">
                <a:solidFill>
                  <a:schemeClr val="tx1">
                    <a:lumMod val="95000"/>
                    <a:lumOff val="5000"/>
                  </a:schemeClr>
                </a:solidFill>
                <a:latin typeface="+mn-lt"/>
                <a:cs typeface="Calibri" pitchFamily="34" charset="0"/>
              </a:rPr>
              <a:t>6.- Se realiza el pago de la primera estimación de la obra y se amortiza el </a:t>
            </a:r>
            <a:r>
              <a:rPr lang="es-MX" sz="1400" dirty="0" smtClean="0">
                <a:solidFill>
                  <a:schemeClr val="tx1">
                    <a:lumMod val="95000"/>
                    <a:lumOff val="5000"/>
                  </a:schemeClr>
                </a:solidFill>
                <a:latin typeface="+mn-lt"/>
                <a:cs typeface="Calibri" pitchFamily="34" charset="0"/>
              </a:rPr>
              <a:t>40% </a:t>
            </a:r>
            <a:r>
              <a:rPr lang="es-MX" sz="1400" dirty="0">
                <a:solidFill>
                  <a:schemeClr val="tx1">
                    <a:lumMod val="95000"/>
                    <a:lumOff val="5000"/>
                  </a:schemeClr>
                </a:solidFill>
                <a:latin typeface="+mn-lt"/>
                <a:cs typeface="Calibri" pitchFamily="34" charset="0"/>
              </a:rPr>
              <a:t>del valor de la estimación. </a:t>
            </a:r>
            <a:endParaRPr lang="es-MX" sz="1400" dirty="0">
              <a:solidFill>
                <a:schemeClr val="tx1">
                  <a:lumMod val="95000"/>
                  <a:lumOff val="5000"/>
                </a:schemeClr>
              </a:solidFill>
              <a:latin typeface="+mn-lt"/>
            </a:endParaRPr>
          </a:p>
          <a:p>
            <a:pPr marL="266700" indent="-266700" algn="just" eaLnBrk="0" hangingPunct="0">
              <a:lnSpc>
                <a:spcPct val="150000"/>
              </a:lnSpc>
              <a:defRPr/>
            </a:pPr>
            <a:r>
              <a:rPr lang="es-MX" sz="1400" dirty="0">
                <a:solidFill>
                  <a:schemeClr val="tx1">
                    <a:lumMod val="95000"/>
                    <a:lumOff val="5000"/>
                  </a:schemeClr>
                </a:solidFill>
                <a:latin typeface="+mn-lt"/>
                <a:cs typeface="Calibri" pitchFamily="34" charset="0"/>
              </a:rPr>
              <a:t>7.- Se recibe la segunda estimación de la obra por un valor de $ </a:t>
            </a:r>
            <a:r>
              <a:rPr lang="es-MX" sz="1400" dirty="0" smtClean="0">
                <a:solidFill>
                  <a:schemeClr val="tx1">
                    <a:lumMod val="95000"/>
                    <a:lumOff val="5000"/>
                  </a:schemeClr>
                </a:solidFill>
                <a:latin typeface="+mn-lt"/>
                <a:cs typeface="Calibri" pitchFamily="34" charset="0"/>
              </a:rPr>
              <a:t>1,200.</a:t>
            </a:r>
            <a:endParaRPr lang="es-MX" sz="1400" dirty="0">
              <a:solidFill>
                <a:schemeClr val="tx1">
                  <a:lumMod val="95000"/>
                  <a:lumOff val="5000"/>
                </a:schemeClr>
              </a:solidFill>
              <a:latin typeface="+mn-lt"/>
            </a:endParaRPr>
          </a:p>
          <a:p>
            <a:pPr marL="266700" indent="-266700" algn="just" eaLnBrk="0" hangingPunct="0">
              <a:lnSpc>
                <a:spcPct val="150000"/>
              </a:lnSpc>
              <a:defRPr/>
            </a:pPr>
            <a:r>
              <a:rPr lang="es-MX" sz="1400" dirty="0">
                <a:solidFill>
                  <a:schemeClr val="tx1">
                    <a:lumMod val="95000"/>
                    <a:lumOff val="5000"/>
                  </a:schemeClr>
                </a:solidFill>
                <a:latin typeface="+mn-lt"/>
                <a:cs typeface="Calibri" pitchFamily="34" charset="0"/>
              </a:rPr>
              <a:t>8.-Se ordena el pago de la segunda estimación de la obra.</a:t>
            </a:r>
            <a:endParaRPr lang="es-MX" sz="1400" dirty="0">
              <a:solidFill>
                <a:schemeClr val="tx1">
                  <a:lumMod val="95000"/>
                  <a:lumOff val="5000"/>
                </a:schemeClr>
              </a:solidFill>
              <a:latin typeface="+mn-lt"/>
            </a:endParaRPr>
          </a:p>
          <a:p>
            <a:pPr marL="266700" indent="-266700" algn="just" eaLnBrk="0" hangingPunct="0">
              <a:lnSpc>
                <a:spcPct val="150000"/>
              </a:lnSpc>
              <a:defRPr/>
            </a:pPr>
            <a:r>
              <a:rPr lang="es-MX" sz="1400" dirty="0">
                <a:solidFill>
                  <a:schemeClr val="tx1">
                    <a:lumMod val="95000"/>
                    <a:lumOff val="5000"/>
                  </a:schemeClr>
                </a:solidFill>
                <a:latin typeface="+mn-lt"/>
                <a:cs typeface="Calibri" pitchFamily="34" charset="0"/>
              </a:rPr>
              <a:t>9.- Se realiza el pago de la segunda estimación de la obra y se amortiza el resto del anticipo entregado al contratista. </a:t>
            </a:r>
            <a:endParaRPr lang="es-MX" sz="1400" dirty="0">
              <a:solidFill>
                <a:schemeClr val="tx1">
                  <a:lumMod val="95000"/>
                  <a:lumOff val="5000"/>
                </a:schemeClr>
              </a:solidFill>
              <a:latin typeface="+mn-lt"/>
            </a:endParaRPr>
          </a:p>
          <a:p>
            <a:pPr marL="266700" indent="-266700" algn="just" eaLnBrk="0" hangingPunct="0">
              <a:lnSpc>
                <a:spcPct val="150000"/>
              </a:lnSpc>
              <a:defRPr/>
            </a:pPr>
            <a:r>
              <a:rPr lang="es-MX" sz="1400" dirty="0">
                <a:solidFill>
                  <a:schemeClr val="tx1">
                    <a:lumMod val="95000"/>
                    <a:lumOff val="5000"/>
                  </a:schemeClr>
                </a:solidFill>
                <a:latin typeface="+mn-lt"/>
                <a:cs typeface="Calibri" pitchFamily="34" charset="0"/>
              </a:rPr>
              <a:t>10.- Se hace la entrega recepción de la obra, misma que inició y concluyó en el mismo ejercicio fiscal.</a:t>
            </a:r>
            <a:endParaRPr lang="es-MX" sz="1400" dirty="0">
              <a:solidFill>
                <a:schemeClr val="tx1">
                  <a:lumMod val="95000"/>
                  <a:lumOff val="5000"/>
                </a:schemeClr>
              </a:solidFill>
              <a:latin typeface="+mn-lt"/>
            </a:endParaRPr>
          </a:p>
        </p:txBody>
      </p:sp>
      <p:sp>
        <p:nvSpPr>
          <p:cNvPr id="6" name="5 CuadroTexto"/>
          <p:cNvSpPr txBox="1"/>
          <p:nvPr/>
        </p:nvSpPr>
        <p:spPr>
          <a:xfrm>
            <a:off x="1142976" y="1142984"/>
            <a:ext cx="6984776" cy="461665"/>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0">
            <a:spAutoFit/>
          </a:bodyPr>
          <a:lstStyle/>
          <a:p>
            <a:pPr algn="ctr"/>
            <a:r>
              <a:rPr lang="es-MX"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OBRA CONTRATADA NO CAPITALIZABLE </a:t>
            </a:r>
            <a:endParaRPr lang="es-MX" sz="2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ransition>
    <p:fade thruBlk="1"/>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79 Rectángulo"/>
          <p:cNvSpPr/>
          <p:nvPr/>
        </p:nvSpPr>
        <p:spPr>
          <a:xfrm>
            <a:off x="15240" y="1052512"/>
            <a:ext cx="9144000" cy="58054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dirty="0"/>
          </a:p>
        </p:txBody>
      </p:sp>
      <p:sp>
        <p:nvSpPr>
          <p:cNvPr id="186432" name="Rectangle 1"/>
          <p:cNvSpPr>
            <a:spLocks noChangeArrowheads="1"/>
          </p:cNvSpPr>
          <p:nvPr/>
        </p:nvSpPr>
        <p:spPr bwMode="auto">
          <a:xfrm>
            <a:off x="2000250" y="114449"/>
            <a:ext cx="6715125" cy="461665"/>
          </a:xfrm>
          <a:prstGeom prst="rect">
            <a:avLst/>
          </a:prstGeom>
          <a:noFill/>
          <a:ln w="9525">
            <a:noFill/>
            <a:miter lim="800000"/>
            <a:headEnd/>
            <a:tailEnd/>
          </a:ln>
        </p:spPr>
        <p:txBody>
          <a:bodyPr anchor="ctr">
            <a:spAutoFit/>
          </a:bodyPr>
          <a:lstStyle/>
          <a:p>
            <a:pPr algn="ctr" eaLnBrk="0" hangingPunct="0"/>
            <a:r>
              <a:rPr lang="es-MX" sz="1200" b="1" dirty="0" smtClean="0">
                <a:cs typeface="Calibri" pitchFamily="34" charset="0"/>
              </a:rPr>
              <a:t>OPERACIONES </a:t>
            </a:r>
            <a:r>
              <a:rPr lang="es-MX" sz="1200" b="1" dirty="0">
                <a:cs typeface="Calibri" pitchFamily="34" charset="0"/>
              </a:rPr>
              <a:t>RELACIONADAS CON OBRA P</a:t>
            </a:r>
            <a:r>
              <a:rPr lang="es-MX" sz="1200" b="1" dirty="0">
                <a:latin typeface="Calibri" pitchFamily="34" charset="0"/>
                <a:cs typeface="Calibri" pitchFamily="34" charset="0"/>
              </a:rPr>
              <a:t>Ú</a:t>
            </a:r>
            <a:r>
              <a:rPr lang="es-MX" sz="1200" b="1" dirty="0">
                <a:cs typeface="Calibri" pitchFamily="34" charset="0"/>
              </a:rPr>
              <a:t>BLICA </a:t>
            </a:r>
            <a:r>
              <a:rPr lang="es-MX" sz="1200" b="1" dirty="0" smtClean="0">
                <a:cs typeface="Calibri" pitchFamily="34" charset="0"/>
              </a:rPr>
              <a:t>CONTRATADA       </a:t>
            </a:r>
          </a:p>
          <a:p>
            <a:pPr algn="ctr" eaLnBrk="0" hangingPunct="0"/>
            <a:r>
              <a:rPr lang="es-MX" sz="1200" b="1" dirty="0" smtClean="0">
                <a:cs typeface="Calibri" pitchFamily="34" charset="0"/>
              </a:rPr>
              <a:t>NO CAPITALIZABLE</a:t>
            </a:r>
            <a:endParaRPr lang="es-MX" dirty="0"/>
          </a:p>
        </p:txBody>
      </p:sp>
      <p:grpSp>
        <p:nvGrpSpPr>
          <p:cNvPr id="2" name="25 Grupo"/>
          <p:cNvGrpSpPr>
            <a:grpSpLocks/>
          </p:cNvGrpSpPr>
          <p:nvPr/>
        </p:nvGrpSpPr>
        <p:grpSpPr bwMode="auto">
          <a:xfrm>
            <a:off x="769938" y="2036763"/>
            <a:ext cx="1584325" cy="797877"/>
            <a:chOff x="3563888" y="1700808"/>
            <a:chExt cx="1584176" cy="864096"/>
          </a:xfrm>
        </p:grpSpPr>
        <p:cxnSp>
          <p:nvCxnSpPr>
            <p:cNvPr id="205" name="204 Conector recto"/>
            <p:cNvCxnSpPr/>
            <p:nvPr/>
          </p:nvCxnSpPr>
          <p:spPr>
            <a:xfrm>
              <a:off x="3563888" y="1700808"/>
              <a:ext cx="15841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6" name="205 Conector recto"/>
            <p:cNvCxnSpPr/>
            <p:nvPr/>
          </p:nvCxnSpPr>
          <p:spPr>
            <a:xfrm>
              <a:off x="4338515" y="1700808"/>
              <a:ext cx="17460" cy="864096"/>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3" name="28 Grupo"/>
          <p:cNvGrpSpPr>
            <a:grpSpLocks/>
          </p:cNvGrpSpPr>
          <p:nvPr/>
        </p:nvGrpSpPr>
        <p:grpSpPr bwMode="auto">
          <a:xfrm>
            <a:off x="6772275" y="2003425"/>
            <a:ext cx="1584325" cy="863600"/>
            <a:chOff x="3563888" y="1700808"/>
            <a:chExt cx="1584176" cy="864096"/>
          </a:xfrm>
        </p:grpSpPr>
        <p:cxnSp>
          <p:nvCxnSpPr>
            <p:cNvPr id="208" name="207 Conector recto"/>
            <p:cNvCxnSpPr/>
            <p:nvPr/>
          </p:nvCxnSpPr>
          <p:spPr>
            <a:xfrm>
              <a:off x="3563888" y="1700808"/>
              <a:ext cx="15841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208 Conector recto"/>
            <p:cNvCxnSpPr/>
            <p:nvPr/>
          </p:nvCxnSpPr>
          <p:spPr>
            <a:xfrm>
              <a:off x="4338515" y="1700808"/>
              <a:ext cx="17461" cy="864096"/>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4" name="31 Grupo"/>
          <p:cNvGrpSpPr>
            <a:grpSpLocks/>
          </p:cNvGrpSpPr>
          <p:nvPr/>
        </p:nvGrpSpPr>
        <p:grpSpPr bwMode="auto">
          <a:xfrm>
            <a:off x="2643188" y="2036763"/>
            <a:ext cx="1584325" cy="805497"/>
            <a:chOff x="3563888" y="1700808"/>
            <a:chExt cx="1584176" cy="864096"/>
          </a:xfrm>
        </p:grpSpPr>
        <p:cxnSp>
          <p:nvCxnSpPr>
            <p:cNvPr id="211" name="210 Conector recto"/>
            <p:cNvCxnSpPr/>
            <p:nvPr/>
          </p:nvCxnSpPr>
          <p:spPr>
            <a:xfrm>
              <a:off x="3563888" y="1700808"/>
              <a:ext cx="15841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211 Conector recto"/>
            <p:cNvCxnSpPr/>
            <p:nvPr/>
          </p:nvCxnSpPr>
          <p:spPr>
            <a:xfrm>
              <a:off x="4338515" y="1700808"/>
              <a:ext cx="17460" cy="864096"/>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5" name="37 Grupo"/>
          <p:cNvGrpSpPr>
            <a:grpSpLocks/>
          </p:cNvGrpSpPr>
          <p:nvPr/>
        </p:nvGrpSpPr>
        <p:grpSpPr bwMode="auto">
          <a:xfrm>
            <a:off x="4730750" y="2036763"/>
            <a:ext cx="1584325" cy="863600"/>
            <a:chOff x="3563888" y="1700808"/>
            <a:chExt cx="1584176" cy="864096"/>
          </a:xfrm>
        </p:grpSpPr>
        <p:cxnSp>
          <p:nvCxnSpPr>
            <p:cNvPr id="214" name="213 Conector recto"/>
            <p:cNvCxnSpPr/>
            <p:nvPr/>
          </p:nvCxnSpPr>
          <p:spPr>
            <a:xfrm>
              <a:off x="3563888" y="1700808"/>
              <a:ext cx="15841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214 Conector recto"/>
            <p:cNvCxnSpPr/>
            <p:nvPr/>
          </p:nvCxnSpPr>
          <p:spPr>
            <a:xfrm>
              <a:off x="4338515" y="1700808"/>
              <a:ext cx="17461" cy="864096"/>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6" name="40 Grupo"/>
          <p:cNvGrpSpPr>
            <a:grpSpLocks/>
          </p:cNvGrpSpPr>
          <p:nvPr/>
        </p:nvGrpSpPr>
        <p:grpSpPr bwMode="auto">
          <a:xfrm>
            <a:off x="4803775" y="3922713"/>
            <a:ext cx="1584325" cy="863600"/>
            <a:chOff x="3563888" y="1700808"/>
            <a:chExt cx="1584176" cy="864096"/>
          </a:xfrm>
        </p:grpSpPr>
        <p:cxnSp>
          <p:nvCxnSpPr>
            <p:cNvPr id="217" name="216 Conector recto"/>
            <p:cNvCxnSpPr/>
            <p:nvPr/>
          </p:nvCxnSpPr>
          <p:spPr>
            <a:xfrm>
              <a:off x="3563888" y="1700808"/>
              <a:ext cx="15841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8" name="217 Conector recto"/>
            <p:cNvCxnSpPr/>
            <p:nvPr/>
          </p:nvCxnSpPr>
          <p:spPr>
            <a:xfrm>
              <a:off x="4338515" y="1700808"/>
              <a:ext cx="17461" cy="864096"/>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7" name="43 Grupo"/>
          <p:cNvGrpSpPr>
            <a:grpSpLocks/>
          </p:cNvGrpSpPr>
          <p:nvPr/>
        </p:nvGrpSpPr>
        <p:grpSpPr bwMode="auto">
          <a:xfrm>
            <a:off x="2803525" y="3922713"/>
            <a:ext cx="1584325" cy="863600"/>
            <a:chOff x="3563888" y="1700808"/>
            <a:chExt cx="1584176" cy="864096"/>
          </a:xfrm>
        </p:grpSpPr>
        <p:cxnSp>
          <p:nvCxnSpPr>
            <p:cNvPr id="220" name="219 Conector recto"/>
            <p:cNvCxnSpPr/>
            <p:nvPr/>
          </p:nvCxnSpPr>
          <p:spPr>
            <a:xfrm>
              <a:off x="3563888" y="1700808"/>
              <a:ext cx="15841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1" name="220 Conector recto"/>
            <p:cNvCxnSpPr/>
            <p:nvPr/>
          </p:nvCxnSpPr>
          <p:spPr>
            <a:xfrm>
              <a:off x="4338515" y="1700808"/>
              <a:ext cx="17461" cy="864096"/>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8" name="46 Grupo"/>
          <p:cNvGrpSpPr>
            <a:grpSpLocks/>
          </p:cNvGrpSpPr>
          <p:nvPr/>
        </p:nvGrpSpPr>
        <p:grpSpPr bwMode="auto">
          <a:xfrm>
            <a:off x="715963" y="3922713"/>
            <a:ext cx="1584325" cy="863600"/>
            <a:chOff x="3563888" y="1700808"/>
            <a:chExt cx="1584176" cy="864096"/>
          </a:xfrm>
        </p:grpSpPr>
        <p:cxnSp>
          <p:nvCxnSpPr>
            <p:cNvPr id="223" name="222 Conector recto"/>
            <p:cNvCxnSpPr/>
            <p:nvPr/>
          </p:nvCxnSpPr>
          <p:spPr>
            <a:xfrm>
              <a:off x="3563888" y="1700808"/>
              <a:ext cx="15841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4" name="223 Conector recto"/>
            <p:cNvCxnSpPr/>
            <p:nvPr/>
          </p:nvCxnSpPr>
          <p:spPr>
            <a:xfrm>
              <a:off x="4338515" y="1700808"/>
              <a:ext cx="17460" cy="864096"/>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9" name="49 Grupo"/>
          <p:cNvGrpSpPr>
            <a:grpSpLocks/>
          </p:cNvGrpSpPr>
          <p:nvPr/>
        </p:nvGrpSpPr>
        <p:grpSpPr bwMode="auto">
          <a:xfrm>
            <a:off x="7059613" y="3937000"/>
            <a:ext cx="1584325" cy="863600"/>
            <a:chOff x="3563888" y="1700808"/>
            <a:chExt cx="1584176" cy="864096"/>
          </a:xfrm>
        </p:grpSpPr>
        <p:cxnSp>
          <p:nvCxnSpPr>
            <p:cNvPr id="226" name="225 Conector recto"/>
            <p:cNvCxnSpPr/>
            <p:nvPr/>
          </p:nvCxnSpPr>
          <p:spPr>
            <a:xfrm>
              <a:off x="3563888" y="1700808"/>
              <a:ext cx="15841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7" name="226 Conector recto"/>
            <p:cNvCxnSpPr/>
            <p:nvPr/>
          </p:nvCxnSpPr>
          <p:spPr>
            <a:xfrm>
              <a:off x="4338515" y="1700808"/>
              <a:ext cx="17460" cy="864096"/>
            </a:xfrm>
            <a:prstGeom prst="line">
              <a:avLst/>
            </a:prstGeom>
          </p:spPr>
          <p:style>
            <a:lnRef idx="1">
              <a:schemeClr val="accent1"/>
            </a:lnRef>
            <a:fillRef idx="0">
              <a:schemeClr val="accent1"/>
            </a:fillRef>
            <a:effectRef idx="0">
              <a:schemeClr val="accent1"/>
            </a:effectRef>
            <a:fontRef idx="minor">
              <a:schemeClr val="tx1"/>
            </a:fontRef>
          </p:style>
        </p:cxnSp>
      </p:grpSp>
      <p:sp>
        <p:nvSpPr>
          <p:cNvPr id="228" name="227 CuadroTexto"/>
          <p:cNvSpPr txBox="1">
            <a:spLocks noChangeArrowheads="1"/>
          </p:cNvSpPr>
          <p:nvPr/>
        </p:nvSpPr>
        <p:spPr bwMode="auto">
          <a:xfrm>
            <a:off x="657225" y="836613"/>
            <a:ext cx="1841500" cy="738187"/>
          </a:xfrm>
          <a:prstGeom prst="rect">
            <a:avLst/>
          </a:prstGeom>
          <a:noFill/>
          <a:ln w="9525">
            <a:noFill/>
            <a:miter lim="800000"/>
            <a:headEnd/>
            <a:tailEnd/>
          </a:ln>
        </p:spPr>
        <p:txBody>
          <a:bodyPr>
            <a:spAutoFit/>
          </a:bodyPr>
          <a:lstStyle/>
          <a:p>
            <a:pPr algn="ctr"/>
            <a:r>
              <a:rPr lang="es-MX" sz="1400" dirty="0"/>
              <a:t>821</a:t>
            </a:r>
          </a:p>
          <a:p>
            <a:pPr algn="ctr"/>
            <a:r>
              <a:rPr lang="es-MX" sz="1400" dirty="0"/>
              <a:t>Presupuesto  de</a:t>
            </a:r>
          </a:p>
          <a:p>
            <a:pPr algn="ctr"/>
            <a:r>
              <a:rPr lang="es-MX" sz="1400" dirty="0"/>
              <a:t> Egresos Aprobado</a:t>
            </a:r>
          </a:p>
        </p:txBody>
      </p:sp>
      <p:sp>
        <p:nvSpPr>
          <p:cNvPr id="229" name="228 CuadroTexto"/>
          <p:cNvSpPr txBox="1">
            <a:spLocks noChangeArrowheads="1"/>
          </p:cNvSpPr>
          <p:nvPr/>
        </p:nvSpPr>
        <p:spPr bwMode="auto">
          <a:xfrm>
            <a:off x="2427288" y="908050"/>
            <a:ext cx="1943100" cy="739775"/>
          </a:xfrm>
          <a:prstGeom prst="rect">
            <a:avLst/>
          </a:prstGeom>
          <a:noFill/>
          <a:ln w="9525">
            <a:noFill/>
            <a:miter lim="800000"/>
            <a:headEnd/>
            <a:tailEnd/>
          </a:ln>
        </p:spPr>
        <p:txBody>
          <a:bodyPr>
            <a:spAutoFit/>
          </a:bodyPr>
          <a:lstStyle/>
          <a:p>
            <a:pPr algn="ctr"/>
            <a:r>
              <a:rPr lang="es-MX" sz="1400" dirty="0"/>
              <a:t>822</a:t>
            </a:r>
          </a:p>
          <a:p>
            <a:pPr algn="ctr"/>
            <a:r>
              <a:rPr lang="es-MX" sz="1400" dirty="0"/>
              <a:t>Presupuesto de</a:t>
            </a:r>
          </a:p>
          <a:p>
            <a:pPr algn="ctr"/>
            <a:r>
              <a:rPr lang="es-MX" sz="1400" dirty="0"/>
              <a:t> Egresos por Ejercer </a:t>
            </a:r>
            <a:endParaRPr lang="es-MX" sz="1000" dirty="0"/>
          </a:p>
        </p:txBody>
      </p:sp>
      <p:sp>
        <p:nvSpPr>
          <p:cNvPr id="230" name="229 CuadroTexto"/>
          <p:cNvSpPr txBox="1">
            <a:spLocks noChangeArrowheads="1"/>
          </p:cNvSpPr>
          <p:nvPr/>
        </p:nvSpPr>
        <p:spPr bwMode="auto">
          <a:xfrm>
            <a:off x="1571625" y="2036763"/>
            <a:ext cx="1055688" cy="307975"/>
          </a:xfrm>
          <a:prstGeom prst="rect">
            <a:avLst/>
          </a:prstGeom>
          <a:noFill/>
          <a:ln w="9525">
            <a:noFill/>
            <a:miter lim="800000"/>
            <a:headEnd/>
            <a:tailEnd/>
          </a:ln>
        </p:spPr>
        <p:txBody>
          <a:bodyPr>
            <a:spAutoFit/>
          </a:bodyPr>
          <a:lstStyle/>
          <a:p>
            <a:r>
              <a:rPr lang="es-MX" sz="1400" dirty="0" smtClean="0"/>
              <a:t>5000 </a:t>
            </a:r>
            <a:r>
              <a:rPr lang="es-MX" sz="1400" dirty="0"/>
              <a:t>(1)</a:t>
            </a:r>
          </a:p>
        </p:txBody>
      </p:sp>
      <p:sp>
        <p:nvSpPr>
          <p:cNvPr id="231" name="230 CuadroTexto"/>
          <p:cNvSpPr txBox="1">
            <a:spLocks noChangeArrowheads="1"/>
          </p:cNvSpPr>
          <p:nvPr/>
        </p:nvSpPr>
        <p:spPr bwMode="auto">
          <a:xfrm>
            <a:off x="2484438" y="2017713"/>
            <a:ext cx="944562" cy="306387"/>
          </a:xfrm>
          <a:prstGeom prst="rect">
            <a:avLst/>
          </a:prstGeom>
          <a:noFill/>
          <a:ln w="9525">
            <a:noFill/>
            <a:miter lim="800000"/>
            <a:headEnd/>
            <a:tailEnd/>
          </a:ln>
        </p:spPr>
        <p:txBody>
          <a:bodyPr>
            <a:spAutoFit/>
          </a:bodyPr>
          <a:lstStyle/>
          <a:p>
            <a:r>
              <a:rPr lang="es-MX" sz="1400" dirty="0"/>
              <a:t>(1) </a:t>
            </a:r>
            <a:r>
              <a:rPr lang="es-MX" sz="1400" dirty="0" smtClean="0"/>
              <a:t>5000</a:t>
            </a:r>
            <a:endParaRPr lang="es-MX" sz="1400" dirty="0"/>
          </a:p>
        </p:txBody>
      </p:sp>
      <p:sp>
        <p:nvSpPr>
          <p:cNvPr id="232" name="231 CuadroTexto"/>
          <p:cNvSpPr txBox="1">
            <a:spLocks noChangeArrowheads="1"/>
          </p:cNvSpPr>
          <p:nvPr/>
        </p:nvSpPr>
        <p:spPr bwMode="auto">
          <a:xfrm>
            <a:off x="4714875" y="2071688"/>
            <a:ext cx="857250" cy="307975"/>
          </a:xfrm>
          <a:prstGeom prst="rect">
            <a:avLst/>
          </a:prstGeom>
          <a:noFill/>
          <a:ln w="9525">
            <a:noFill/>
            <a:miter lim="800000"/>
            <a:headEnd/>
            <a:tailEnd/>
          </a:ln>
        </p:spPr>
        <p:txBody>
          <a:bodyPr>
            <a:spAutoFit/>
          </a:bodyPr>
          <a:lstStyle/>
          <a:p>
            <a:r>
              <a:rPr lang="es-MX" sz="1400" dirty="0"/>
              <a:t>(2) </a:t>
            </a:r>
            <a:r>
              <a:rPr lang="es-MX" sz="1400" dirty="0" smtClean="0"/>
              <a:t>2000</a:t>
            </a:r>
            <a:endParaRPr lang="es-MX" sz="1400" dirty="0"/>
          </a:p>
        </p:txBody>
      </p:sp>
      <p:sp>
        <p:nvSpPr>
          <p:cNvPr id="233" name="232 CuadroTexto"/>
          <p:cNvSpPr txBox="1">
            <a:spLocks noChangeArrowheads="1"/>
          </p:cNvSpPr>
          <p:nvPr/>
        </p:nvSpPr>
        <p:spPr bwMode="auto">
          <a:xfrm>
            <a:off x="3429000" y="2036763"/>
            <a:ext cx="927100" cy="307975"/>
          </a:xfrm>
          <a:prstGeom prst="rect">
            <a:avLst/>
          </a:prstGeom>
          <a:noFill/>
          <a:ln w="9525">
            <a:noFill/>
            <a:miter lim="800000"/>
            <a:headEnd/>
            <a:tailEnd/>
          </a:ln>
        </p:spPr>
        <p:txBody>
          <a:bodyPr>
            <a:spAutoFit/>
          </a:bodyPr>
          <a:lstStyle/>
          <a:p>
            <a:r>
              <a:rPr lang="es-MX" sz="1400" dirty="0" smtClean="0"/>
              <a:t>2000 </a:t>
            </a:r>
            <a:r>
              <a:rPr lang="es-MX" sz="1400" dirty="0"/>
              <a:t>(2)</a:t>
            </a:r>
          </a:p>
        </p:txBody>
      </p:sp>
      <p:sp>
        <p:nvSpPr>
          <p:cNvPr id="234" name="233 CuadroTexto"/>
          <p:cNvSpPr txBox="1">
            <a:spLocks noChangeArrowheads="1"/>
          </p:cNvSpPr>
          <p:nvPr/>
        </p:nvSpPr>
        <p:spPr bwMode="auto">
          <a:xfrm>
            <a:off x="4514850" y="908050"/>
            <a:ext cx="2200275" cy="739775"/>
          </a:xfrm>
          <a:prstGeom prst="rect">
            <a:avLst/>
          </a:prstGeom>
          <a:noFill/>
          <a:ln w="9525">
            <a:noFill/>
            <a:miter lim="800000"/>
            <a:headEnd/>
            <a:tailEnd/>
          </a:ln>
        </p:spPr>
        <p:txBody>
          <a:bodyPr>
            <a:spAutoFit/>
          </a:bodyPr>
          <a:lstStyle/>
          <a:p>
            <a:pPr algn="ctr"/>
            <a:r>
              <a:rPr lang="es-MX" sz="1400" dirty="0"/>
              <a:t>824</a:t>
            </a:r>
          </a:p>
          <a:p>
            <a:pPr algn="ctr"/>
            <a:r>
              <a:rPr lang="es-MX" sz="1400" dirty="0"/>
              <a:t>Presupuesto de Egresos Comprometido </a:t>
            </a:r>
            <a:endParaRPr lang="es-MX" sz="1000" dirty="0"/>
          </a:p>
        </p:txBody>
      </p:sp>
      <p:sp>
        <p:nvSpPr>
          <p:cNvPr id="235" name="234 CuadroTexto"/>
          <p:cNvSpPr txBox="1">
            <a:spLocks noChangeArrowheads="1"/>
          </p:cNvSpPr>
          <p:nvPr/>
        </p:nvSpPr>
        <p:spPr bwMode="auto">
          <a:xfrm>
            <a:off x="6556375" y="836613"/>
            <a:ext cx="1944688" cy="738187"/>
          </a:xfrm>
          <a:prstGeom prst="rect">
            <a:avLst/>
          </a:prstGeom>
          <a:noFill/>
          <a:ln w="9525">
            <a:noFill/>
            <a:miter lim="800000"/>
            <a:headEnd/>
            <a:tailEnd/>
          </a:ln>
        </p:spPr>
        <p:txBody>
          <a:bodyPr>
            <a:spAutoFit/>
          </a:bodyPr>
          <a:lstStyle/>
          <a:p>
            <a:pPr algn="ctr"/>
            <a:r>
              <a:rPr lang="es-MX" sz="1400" dirty="0"/>
              <a:t>825</a:t>
            </a:r>
          </a:p>
          <a:p>
            <a:pPr algn="ctr"/>
            <a:r>
              <a:rPr lang="es-MX" sz="1400" dirty="0"/>
              <a:t>Presupuesto de Egresos Devengado</a:t>
            </a:r>
            <a:endParaRPr lang="es-MX" sz="1000" dirty="0"/>
          </a:p>
        </p:txBody>
      </p:sp>
      <p:sp>
        <p:nvSpPr>
          <p:cNvPr id="236" name="235 CuadroTexto"/>
          <p:cNvSpPr txBox="1">
            <a:spLocks noChangeArrowheads="1"/>
          </p:cNvSpPr>
          <p:nvPr/>
        </p:nvSpPr>
        <p:spPr bwMode="auto">
          <a:xfrm>
            <a:off x="6588125" y="2076450"/>
            <a:ext cx="912813" cy="306388"/>
          </a:xfrm>
          <a:prstGeom prst="rect">
            <a:avLst/>
          </a:prstGeom>
          <a:noFill/>
          <a:ln w="9525">
            <a:noFill/>
            <a:miter lim="800000"/>
            <a:headEnd/>
            <a:tailEnd/>
          </a:ln>
        </p:spPr>
        <p:txBody>
          <a:bodyPr>
            <a:spAutoFit/>
          </a:bodyPr>
          <a:lstStyle/>
          <a:p>
            <a:r>
              <a:rPr lang="es-MX" sz="1400" dirty="0"/>
              <a:t>(4) </a:t>
            </a:r>
            <a:r>
              <a:rPr lang="es-MX" sz="1400" dirty="0" smtClean="0"/>
              <a:t>800</a:t>
            </a:r>
            <a:endParaRPr lang="es-MX" sz="1400" dirty="0"/>
          </a:p>
        </p:txBody>
      </p:sp>
      <p:sp>
        <p:nvSpPr>
          <p:cNvPr id="237" name="236 CuadroTexto"/>
          <p:cNvSpPr txBox="1">
            <a:spLocks noChangeArrowheads="1"/>
          </p:cNvSpPr>
          <p:nvPr/>
        </p:nvSpPr>
        <p:spPr bwMode="auto">
          <a:xfrm>
            <a:off x="5500688" y="2089150"/>
            <a:ext cx="857250" cy="307975"/>
          </a:xfrm>
          <a:prstGeom prst="rect">
            <a:avLst/>
          </a:prstGeom>
          <a:noFill/>
          <a:ln w="9525">
            <a:noFill/>
            <a:miter lim="800000"/>
            <a:headEnd/>
            <a:tailEnd/>
          </a:ln>
        </p:spPr>
        <p:txBody>
          <a:bodyPr>
            <a:spAutoFit/>
          </a:bodyPr>
          <a:lstStyle/>
          <a:p>
            <a:r>
              <a:rPr lang="es-MX" sz="1400" dirty="0" smtClean="0"/>
              <a:t>800 </a:t>
            </a:r>
            <a:r>
              <a:rPr lang="es-MX" sz="1400" dirty="0"/>
              <a:t>(4)</a:t>
            </a:r>
          </a:p>
        </p:txBody>
      </p:sp>
      <p:sp>
        <p:nvSpPr>
          <p:cNvPr id="238" name="237 CuadroTexto"/>
          <p:cNvSpPr txBox="1">
            <a:spLocks noChangeArrowheads="1"/>
          </p:cNvSpPr>
          <p:nvPr/>
        </p:nvSpPr>
        <p:spPr bwMode="auto">
          <a:xfrm>
            <a:off x="617220" y="2838133"/>
            <a:ext cx="1800225" cy="738187"/>
          </a:xfrm>
          <a:prstGeom prst="rect">
            <a:avLst/>
          </a:prstGeom>
          <a:noFill/>
          <a:ln w="9525">
            <a:noFill/>
            <a:miter lim="800000"/>
            <a:headEnd/>
            <a:tailEnd/>
          </a:ln>
        </p:spPr>
        <p:txBody>
          <a:bodyPr>
            <a:spAutoFit/>
          </a:bodyPr>
          <a:lstStyle/>
          <a:p>
            <a:pPr algn="ctr"/>
            <a:r>
              <a:rPr lang="es-MX" sz="1400" dirty="0"/>
              <a:t>826</a:t>
            </a:r>
          </a:p>
          <a:p>
            <a:pPr algn="ctr"/>
            <a:r>
              <a:rPr lang="es-MX" sz="1400" dirty="0"/>
              <a:t>Presupuesto de Egresos Ejercido</a:t>
            </a:r>
          </a:p>
        </p:txBody>
      </p:sp>
      <p:sp>
        <p:nvSpPr>
          <p:cNvPr id="239" name="238 CuadroTexto"/>
          <p:cNvSpPr txBox="1">
            <a:spLocks noChangeArrowheads="1"/>
          </p:cNvSpPr>
          <p:nvPr/>
        </p:nvSpPr>
        <p:spPr bwMode="auto">
          <a:xfrm>
            <a:off x="684213" y="3994150"/>
            <a:ext cx="863600" cy="307975"/>
          </a:xfrm>
          <a:prstGeom prst="rect">
            <a:avLst/>
          </a:prstGeom>
          <a:noFill/>
          <a:ln w="9525">
            <a:noFill/>
            <a:miter lim="800000"/>
            <a:headEnd/>
            <a:tailEnd/>
          </a:ln>
        </p:spPr>
        <p:txBody>
          <a:bodyPr>
            <a:spAutoFit/>
          </a:bodyPr>
          <a:lstStyle/>
          <a:p>
            <a:r>
              <a:rPr lang="es-MX" sz="1400" dirty="0"/>
              <a:t>(5) </a:t>
            </a:r>
            <a:r>
              <a:rPr lang="es-MX" sz="1400" dirty="0" smtClean="0"/>
              <a:t>800</a:t>
            </a:r>
            <a:endParaRPr lang="es-MX" sz="1400" dirty="0"/>
          </a:p>
        </p:txBody>
      </p:sp>
      <p:sp>
        <p:nvSpPr>
          <p:cNvPr id="240" name="239 CuadroTexto"/>
          <p:cNvSpPr txBox="1">
            <a:spLocks noChangeArrowheads="1"/>
          </p:cNvSpPr>
          <p:nvPr/>
        </p:nvSpPr>
        <p:spPr bwMode="auto">
          <a:xfrm>
            <a:off x="7643813" y="2076450"/>
            <a:ext cx="1031875" cy="306388"/>
          </a:xfrm>
          <a:prstGeom prst="rect">
            <a:avLst/>
          </a:prstGeom>
          <a:noFill/>
          <a:ln w="9525">
            <a:noFill/>
            <a:miter lim="800000"/>
            <a:headEnd/>
            <a:tailEnd/>
          </a:ln>
        </p:spPr>
        <p:txBody>
          <a:bodyPr>
            <a:spAutoFit/>
          </a:bodyPr>
          <a:lstStyle/>
          <a:p>
            <a:r>
              <a:rPr lang="es-MX" sz="1400" dirty="0" smtClean="0"/>
              <a:t>800 </a:t>
            </a:r>
            <a:r>
              <a:rPr lang="es-MX" sz="1400" dirty="0"/>
              <a:t>(5)</a:t>
            </a:r>
          </a:p>
        </p:txBody>
      </p:sp>
      <p:sp>
        <p:nvSpPr>
          <p:cNvPr id="241" name="240 CuadroTexto"/>
          <p:cNvSpPr txBox="1">
            <a:spLocks noChangeArrowheads="1"/>
          </p:cNvSpPr>
          <p:nvPr/>
        </p:nvSpPr>
        <p:spPr bwMode="auto">
          <a:xfrm>
            <a:off x="2659063" y="2852738"/>
            <a:ext cx="1873250" cy="738187"/>
          </a:xfrm>
          <a:prstGeom prst="rect">
            <a:avLst/>
          </a:prstGeom>
          <a:noFill/>
          <a:ln w="9525">
            <a:noFill/>
            <a:miter lim="800000"/>
            <a:headEnd/>
            <a:tailEnd/>
          </a:ln>
        </p:spPr>
        <p:txBody>
          <a:bodyPr>
            <a:spAutoFit/>
          </a:bodyPr>
          <a:lstStyle/>
          <a:p>
            <a:pPr algn="ctr"/>
            <a:r>
              <a:rPr lang="es-MX" sz="1400" dirty="0"/>
              <a:t>827</a:t>
            </a:r>
          </a:p>
          <a:p>
            <a:pPr algn="ctr"/>
            <a:r>
              <a:rPr lang="es-MX" sz="1400" dirty="0"/>
              <a:t>Presupuesto de Egresos Pagado</a:t>
            </a:r>
          </a:p>
        </p:txBody>
      </p:sp>
      <p:sp>
        <p:nvSpPr>
          <p:cNvPr id="242" name="241 CuadroTexto"/>
          <p:cNvSpPr txBox="1">
            <a:spLocks noChangeArrowheads="1"/>
          </p:cNvSpPr>
          <p:nvPr/>
        </p:nvSpPr>
        <p:spPr bwMode="auto">
          <a:xfrm>
            <a:off x="2786063" y="3994150"/>
            <a:ext cx="809625" cy="307975"/>
          </a:xfrm>
          <a:prstGeom prst="rect">
            <a:avLst/>
          </a:prstGeom>
          <a:noFill/>
          <a:ln w="9525">
            <a:noFill/>
            <a:miter lim="800000"/>
            <a:headEnd/>
            <a:tailEnd/>
          </a:ln>
        </p:spPr>
        <p:txBody>
          <a:bodyPr>
            <a:spAutoFit/>
          </a:bodyPr>
          <a:lstStyle/>
          <a:p>
            <a:r>
              <a:rPr lang="es-MX" sz="1400" dirty="0"/>
              <a:t> (6) </a:t>
            </a:r>
            <a:r>
              <a:rPr lang="es-MX" sz="1400" dirty="0" smtClean="0"/>
              <a:t>800</a:t>
            </a:r>
            <a:endParaRPr lang="es-MX" sz="1400" dirty="0"/>
          </a:p>
        </p:txBody>
      </p:sp>
      <p:sp>
        <p:nvSpPr>
          <p:cNvPr id="243" name="242 CuadroTexto"/>
          <p:cNvSpPr txBox="1">
            <a:spLocks noChangeArrowheads="1"/>
          </p:cNvSpPr>
          <p:nvPr/>
        </p:nvSpPr>
        <p:spPr bwMode="auto">
          <a:xfrm>
            <a:off x="1651000" y="3994150"/>
            <a:ext cx="1049338" cy="307975"/>
          </a:xfrm>
          <a:prstGeom prst="rect">
            <a:avLst/>
          </a:prstGeom>
          <a:noFill/>
          <a:ln w="9525">
            <a:noFill/>
            <a:miter lim="800000"/>
            <a:headEnd/>
            <a:tailEnd/>
          </a:ln>
        </p:spPr>
        <p:txBody>
          <a:bodyPr>
            <a:spAutoFit/>
          </a:bodyPr>
          <a:lstStyle/>
          <a:p>
            <a:r>
              <a:rPr lang="es-MX" sz="1400" dirty="0" smtClean="0"/>
              <a:t>800 </a:t>
            </a:r>
            <a:r>
              <a:rPr lang="es-MX" sz="1400" dirty="0"/>
              <a:t>(6)</a:t>
            </a:r>
          </a:p>
        </p:txBody>
      </p:sp>
      <p:sp>
        <p:nvSpPr>
          <p:cNvPr id="244" name="243 CuadroTexto"/>
          <p:cNvSpPr txBox="1">
            <a:spLocks noChangeArrowheads="1"/>
          </p:cNvSpPr>
          <p:nvPr/>
        </p:nvSpPr>
        <p:spPr bwMode="auto">
          <a:xfrm>
            <a:off x="4429125" y="2997200"/>
            <a:ext cx="2357438" cy="738188"/>
          </a:xfrm>
          <a:prstGeom prst="rect">
            <a:avLst/>
          </a:prstGeom>
          <a:noFill/>
          <a:ln w="9525">
            <a:noFill/>
            <a:miter lim="800000"/>
            <a:headEnd/>
            <a:tailEnd/>
          </a:ln>
        </p:spPr>
        <p:txBody>
          <a:bodyPr>
            <a:spAutoFit/>
          </a:bodyPr>
          <a:lstStyle/>
          <a:p>
            <a:pPr algn="ctr"/>
            <a:r>
              <a:rPr lang="es-MX" sz="1400" dirty="0"/>
              <a:t>1134</a:t>
            </a:r>
          </a:p>
          <a:p>
            <a:pPr algn="ctr"/>
            <a:r>
              <a:rPr lang="es-MX" sz="1400" dirty="0"/>
              <a:t>Anticipo a Contratistas por Obras Públicas a Corto Plazo</a:t>
            </a:r>
          </a:p>
        </p:txBody>
      </p:sp>
      <p:sp>
        <p:nvSpPr>
          <p:cNvPr id="245" name="244 CuadroTexto"/>
          <p:cNvSpPr txBox="1">
            <a:spLocks noChangeArrowheads="1"/>
          </p:cNvSpPr>
          <p:nvPr/>
        </p:nvSpPr>
        <p:spPr bwMode="auto">
          <a:xfrm>
            <a:off x="285750" y="5041900"/>
            <a:ext cx="2428875" cy="815608"/>
          </a:xfrm>
          <a:prstGeom prst="rect">
            <a:avLst/>
          </a:prstGeom>
          <a:noFill/>
          <a:ln w="9525">
            <a:noFill/>
            <a:miter lim="800000"/>
            <a:headEnd/>
            <a:tailEnd/>
          </a:ln>
        </p:spPr>
        <p:txBody>
          <a:bodyPr>
            <a:spAutoFit/>
          </a:bodyPr>
          <a:lstStyle/>
          <a:p>
            <a:pPr algn="ctr"/>
            <a:r>
              <a:rPr lang="es-MX" sz="1400" dirty="0" smtClean="0"/>
              <a:t>12354</a:t>
            </a:r>
            <a:endParaRPr lang="es-MX" sz="1400" dirty="0"/>
          </a:p>
          <a:p>
            <a:pPr algn="ctr"/>
            <a:r>
              <a:rPr lang="es-ES" sz="1100" dirty="0"/>
              <a:t>División de Terrenos y Construcción de Obras de Urbanización </a:t>
            </a:r>
            <a:r>
              <a:rPr lang="es-ES" sz="1100" b="1" u="sng" dirty="0"/>
              <a:t>en Proceso</a:t>
            </a:r>
            <a:endParaRPr lang="es-MX" sz="1100" b="1" u="sng" dirty="0"/>
          </a:p>
        </p:txBody>
      </p:sp>
      <p:sp>
        <p:nvSpPr>
          <p:cNvPr id="246" name="245 CuadroTexto"/>
          <p:cNvSpPr txBox="1">
            <a:spLocks noChangeArrowheads="1"/>
          </p:cNvSpPr>
          <p:nvPr/>
        </p:nvSpPr>
        <p:spPr bwMode="auto">
          <a:xfrm>
            <a:off x="7851774" y="3929063"/>
            <a:ext cx="1040705" cy="307777"/>
          </a:xfrm>
          <a:prstGeom prst="rect">
            <a:avLst/>
          </a:prstGeom>
          <a:noFill/>
          <a:ln w="9525">
            <a:noFill/>
            <a:miter lim="800000"/>
            <a:headEnd/>
            <a:tailEnd/>
          </a:ln>
        </p:spPr>
        <p:txBody>
          <a:bodyPr wrap="square">
            <a:spAutoFit/>
          </a:bodyPr>
          <a:lstStyle/>
          <a:p>
            <a:r>
              <a:rPr lang="es-MX" sz="1400" dirty="0" smtClean="0"/>
              <a:t>500     </a:t>
            </a:r>
            <a:r>
              <a:rPr lang="es-MX" sz="1400" dirty="0"/>
              <a:t>(3)</a:t>
            </a:r>
          </a:p>
        </p:txBody>
      </p:sp>
      <p:sp>
        <p:nvSpPr>
          <p:cNvPr id="247" name="246 CuadroTexto"/>
          <p:cNvSpPr txBox="1">
            <a:spLocks noChangeArrowheads="1"/>
          </p:cNvSpPr>
          <p:nvPr/>
        </p:nvSpPr>
        <p:spPr bwMode="auto">
          <a:xfrm>
            <a:off x="6986588" y="3333750"/>
            <a:ext cx="1800225" cy="523875"/>
          </a:xfrm>
          <a:prstGeom prst="rect">
            <a:avLst/>
          </a:prstGeom>
          <a:noFill/>
          <a:ln w="9525">
            <a:noFill/>
            <a:miter lim="800000"/>
            <a:headEnd/>
            <a:tailEnd/>
          </a:ln>
        </p:spPr>
        <p:txBody>
          <a:bodyPr>
            <a:spAutoFit/>
          </a:bodyPr>
          <a:lstStyle/>
          <a:p>
            <a:pPr algn="ctr"/>
            <a:r>
              <a:rPr lang="es-MX" sz="1400" dirty="0"/>
              <a:t>1112</a:t>
            </a:r>
          </a:p>
          <a:p>
            <a:pPr algn="ctr"/>
            <a:r>
              <a:rPr lang="es-MX" sz="1400" dirty="0"/>
              <a:t>Bancos / Tesorería</a:t>
            </a:r>
          </a:p>
        </p:txBody>
      </p:sp>
      <p:sp>
        <p:nvSpPr>
          <p:cNvPr id="248" name="247 CuadroTexto"/>
          <p:cNvSpPr txBox="1">
            <a:spLocks noChangeArrowheads="1"/>
          </p:cNvSpPr>
          <p:nvPr/>
        </p:nvSpPr>
        <p:spPr bwMode="auto">
          <a:xfrm>
            <a:off x="539750" y="5857875"/>
            <a:ext cx="889000" cy="307975"/>
          </a:xfrm>
          <a:prstGeom prst="rect">
            <a:avLst/>
          </a:prstGeom>
          <a:noFill/>
          <a:ln w="9525">
            <a:noFill/>
            <a:miter lim="800000"/>
            <a:headEnd/>
            <a:tailEnd/>
          </a:ln>
        </p:spPr>
        <p:txBody>
          <a:bodyPr>
            <a:spAutoFit/>
          </a:bodyPr>
          <a:lstStyle/>
          <a:p>
            <a:r>
              <a:rPr lang="es-MX" sz="1400" dirty="0"/>
              <a:t>(4a) </a:t>
            </a:r>
            <a:r>
              <a:rPr lang="es-MX" sz="1400" dirty="0" smtClean="0"/>
              <a:t>800</a:t>
            </a:r>
            <a:endParaRPr lang="es-MX" sz="1400" dirty="0"/>
          </a:p>
        </p:txBody>
      </p:sp>
      <p:sp>
        <p:nvSpPr>
          <p:cNvPr id="249" name="248 CuadroTexto"/>
          <p:cNvSpPr txBox="1">
            <a:spLocks noChangeArrowheads="1"/>
          </p:cNvSpPr>
          <p:nvPr/>
        </p:nvSpPr>
        <p:spPr bwMode="auto">
          <a:xfrm>
            <a:off x="4716463" y="3978275"/>
            <a:ext cx="879475" cy="307975"/>
          </a:xfrm>
          <a:prstGeom prst="rect">
            <a:avLst/>
          </a:prstGeom>
          <a:noFill/>
          <a:ln w="9525">
            <a:noFill/>
            <a:miter lim="800000"/>
            <a:headEnd/>
            <a:tailEnd/>
          </a:ln>
        </p:spPr>
        <p:txBody>
          <a:bodyPr>
            <a:spAutoFit/>
          </a:bodyPr>
          <a:lstStyle/>
          <a:p>
            <a:r>
              <a:rPr lang="es-MX" sz="1400" dirty="0"/>
              <a:t>(3) </a:t>
            </a:r>
            <a:r>
              <a:rPr lang="es-MX" sz="1400" dirty="0" smtClean="0"/>
              <a:t>500</a:t>
            </a:r>
            <a:endParaRPr lang="es-MX" sz="1400" dirty="0"/>
          </a:p>
        </p:txBody>
      </p:sp>
      <p:grpSp>
        <p:nvGrpSpPr>
          <p:cNvPr id="10" name="79 Grupo"/>
          <p:cNvGrpSpPr>
            <a:grpSpLocks/>
          </p:cNvGrpSpPr>
          <p:nvPr/>
        </p:nvGrpSpPr>
        <p:grpSpPr bwMode="auto">
          <a:xfrm>
            <a:off x="714375" y="5851525"/>
            <a:ext cx="1584325" cy="863600"/>
            <a:chOff x="3563888" y="1700808"/>
            <a:chExt cx="1584176" cy="864096"/>
          </a:xfrm>
        </p:grpSpPr>
        <p:cxnSp>
          <p:nvCxnSpPr>
            <p:cNvPr id="251" name="250 Conector recto"/>
            <p:cNvCxnSpPr/>
            <p:nvPr/>
          </p:nvCxnSpPr>
          <p:spPr>
            <a:xfrm>
              <a:off x="3563888" y="1700808"/>
              <a:ext cx="15841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251 Conector recto"/>
            <p:cNvCxnSpPr/>
            <p:nvPr/>
          </p:nvCxnSpPr>
          <p:spPr>
            <a:xfrm>
              <a:off x="4338515" y="1700808"/>
              <a:ext cx="17461" cy="864096"/>
            </a:xfrm>
            <a:prstGeom prst="line">
              <a:avLst/>
            </a:prstGeom>
          </p:spPr>
          <p:style>
            <a:lnRef idx="1">
              <a:schemeClr val="accent1"/>
            </a:lnRef>
            <a:fillRef idx="0">
              <a:schemeClr val="accent1"/>
            </a:fillRef>
            <a:effectRef idx="0">
              <a:schemeClr val="accent1"/>
            </a:effectRef>
            <a:fontRef idx="minor">
              <a:schemeClr val="tx1"/>
            </a:fontRef>
          </p:style>
        </p:cxnSp>
      </p:grpSp>
      <p:sp>
        <p:nvSpPr>
          <p:cNvPr id="253" name="252 CuadroTexto"/>
          <p:cNvSpPr txBox="1">
            <a:spLocks noChangeArrowheads="1"/>
          </p:cNvSpPr>
          <p:nvPr/>
        </p:nvSpPr>
        <p:spPr bwMode="auto">
          <a:xfrm>
            <a:off x="611505" y="1555433"/>
            <a:ext cx="1785938" cy="507831"/>
          </a:xfrm>
          <a:prstGeom prst="rect">
            <a:avLst/>
          </a:prstGeom>
          <a:noFill/>
          <a:ln w="9525">
            <a:noFill/>
            <a:miter lim="800000"/>
            <a:headEnd/>
            <a:tailEnd/>
          </a:ln>
        </p:spPr>
        <p:txBody>
          <a:bodyPr>
            <a:spAutoFit/>
          </a:bodyPr>
          <a:lstStyle/>
          <a:p>
            <a:pPr algn="ctr"/>
            <a:r>
              <a:rPr lang="es-MX" sz="900" dirty="0" smtClean="0"/>
              <a:t>(614 División </a:t>
            </a:r>
            <a:r>
              <a:rPr lang="es-MX" sz="900" dirty="0"/>
              <a:t>de terrenos y construcción de obras de </a:t>
            </a:r>
            <a:r>
              <a:rPr lang="es-MX" sz="900" dirty="0" smtClean="0"/>
              <a:t>urbanización)</a:t>
            </a:r>
            <a:endParaRPr lang="es-MX" sz="900" dirty="0"/>
          </a:p>
        </p:txBody>
      </p:sp>
      <p:grpSp>
        <p:nvGrpSpPr>
          <p:cNvPr id="11" name="40 Grupo"/>
          <p:cNvGrpSpPr>
            <a:grpSpLocks/>
          </p:cNvGrpSpPr>
          <p:nvPr/>
        </p:nvGrpSpPr>
        <p:grpSpPr bwMode="auto">
          <a:xfrm>
            <a:off x="3059113" y="5832475"/>
            <a:ext cx="1584325" cy="865188"/>
            <a:chOff x="3563888" y="1700808"/>
            <a:chExt cx="1584176" cy="864096"/>
          </a:xfrm>
        </p:grpSpPr>
        <p:cxnSp>
          <p:nvCxnSpPr>
            <p:cNvPr id="260" name="259 Conector recto"/>
            <p:cNvCxnSpPr/>
            <p:nvPr/>
          </p:nvCxnSpPr>
          <p:spPr>
            <a:xfrm>
              <a:off x="3563888" y="1700808"/>
              <a:ext cx="15841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260 Conector recto"/>
            <p:cNvCxnSpPr/>
            <p:nvPr/>
          </p:nvCxnSpPr>
          <p:spPr>
            <a:xfrm>
              <a:off x="4338515" y="1700808"/>
              <a:ext cx="17460" cy="864096"/>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12" name="40 Grupo"/>
          <p:cNvGrpSpPr>
            <a:grpSpLocks/>
          </p:cNvGrpSpPr>
          <p:nvPr/>
        </p:nvGrpSpPr>
        <p:grpSpPr bwMode="auto">
          <a:xfrm>
            <a:off x="5130800" y="5826125"/>
            <a:ext cx="1584325" cy="863600"/>
            <a:chOff x="3563888" y="1700808"/>
            <a:chExt cx="1584176" cy="864096"/>
          </a:xfrm>
        </p:grpSpPr>
        <p:cxnSp>
          <p:nvCxnSpPr>
            <p:cNvPr id="263" name="262 Conector recto"/>
            <p:cNvCxnSpPr/>
            <p:nvPr/>
          </p:nvCxnSpPr>
          <p:spPr>
            <a:xfrm>
              <a:off x="3563888" y="1700808"/>
              <a:ext cx="15841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4" name="263 Conector recto"/>
            <p:cNvCxnSpPr/>
            <p:nvPr/>
          </p:nvCxnSpPr>
          <p:spPr>
            <a:xfrm>
              <a:off x="4338515" y="1700808"/>
              <a:ext cx="17461" cy="864096"/>
            </a:xfrm>
            <a:prstGeom prst="line">
              <a:avLst/>
            </a:prstGeom>
          </p:spPr>
          <p:style>
            <a:lnRef idx="1">
              <a:schemeClr val="accent1"/>
            </a:lnRef>
            <a:fillRef idx="0">
              <a:schemeClr val="accent1"/>
            </a:fillRef>
            <a:effectRef idx="0">
              <a:schemeClr val="accent1"/>
            </a:effectRef>
            <a:fontRef idx="minor">
              <a:schemeClr val="tx1"/>
            </a:fontRef>
          </p:style>
        </p:cxnSp>
      </p:grpSp>
      <p:sp>
        <p:nvSpPr>
          <p:cNvPr id="265" name="264 CuadroTexto"/>
          <p:cNvSpPr txBox="1">
            <a:spLocks noChangeArrowheads="1"/>
          </p:cNvSpPr>
          <p:nvPr/>
        </p:nvSpPr>
        <p:spPr bwMode="auto">
          <a:xfrm>
            <a:off x="5500688" y="2357438"/>
            <a:ext cx="915352" cy="307777"/>
          </a:xfrm>
          <a:prstGeom prst="rect">
            <a:avLst/>
          </a:prstGeom>
          <a:noFill/>
          <a:ln w="9525">
            <a:noFill/>
            <a:miter lim="800000"/>
            <a:headEnd/>
            <a:tailEnd/>
          </a:ln>
        </p:spPr>
        <p:txBody>
          <a:bodyPr wrap="square">
            <a:spAutoFit/>
          </a:bodyPr>
          <a:lstStyle/>
          <a:p>
            <a:r>
              <a:rPr lang="es-MX" sz="1400" dirty="0" smtClean="0"/>
              <a:t>1,200 </a:t>
            </a:r>
            <a:r>
              <a:rPr lang="es-MX" sz="1400" dirty="0"/>
              <a:t>(7)</a:t>
            </a:r>
          </a:p>
        </p:txBody>
      </p:sp>
      <p:sp>
        <p:nvSpPr>
          <p:cNvPr id="266" name="265 CuadroTexto"/>
          <p:cNvSpPr txBox="1">
            <a:spLocks noChangeArrowheads="1"/>
          </p:cNvSpPr>
          <p:nvPr/>
        </p:nvSpPr>
        <p:spPr bwMode="auto">
          <a:xfrm>
            <a:off x="6583680" y="2335213"/>
            <a:ext cx="917259" cy="307777"/>
          </a:xfrm>
          <a:prstGeom prst="rect">
            <a:avLst/>
          </a:prstGeom>
          <a:noFill/>
          <a:ln w="9525">
            <a:noFill/>
            <a:miter lim="800000"/>
            <a:headEnd/>
            <a:tailEnd/>
          </a:ln>
        </p:spPr>
        <p:txBody>
          <a:bodyPr wrap="square">
            <a:spAutoFit/>
          </a:bodyPr>
          <a:lstStyle/>
          <a:p>
            <a:r>
              <a:rPr lang="es-MX" sz="1400" dirty="0"/>
              <a:t>(7) </a:t>
            </a:r>
            <a:r>
              <a:rPr lang="es-MX" sz="1400" dirty="0" smtClean="0"/>
              <a:t>1,200</a:t>
            </a:r>
            <a:endParaRPr lang="es-MX" sz="1400" dirty="0"/>
          </a:p>
        </p:txBody>
      </p:sp>
      <p:sp>
        <p:nvSpPr>
          <p:cNvPr id="267" name="266 CuadroTexto"/>
          <p:cNvSpPr txBox="1">
            <a:spLocks noChangeArrowheads="1"/>
          </p:cNvSpPr>
          <p:nvPr/>
        </p:nvSpPr>
        <p:spPr bwMode="auto">
          <a:xfrm>
            <a:off x="7643813" y="2335213"/>
            <a:ext cx="960437" cy="307777"/>
          </a:xfrm>
          <a:prstGeom prst="rect">
            <a:avLst/>
          </a:prstGeom>
          <a:noFill/>
          <a:ln w="9525">
            <a:noFill/>
            <a:miter lim="800000"/>
            <a:headEnd/>
            <a:tailEnd/>
          </a:ln>
        </p:spPr>
        <p:txBody>
          <a:bodyPr>
            <a:spAutoFit/>
          </a:bodyPr>
          <a:lstStyle/>
          <a:p>
            <a:r>
              <a:rPr lang="es-MX" sz="1400" dirty="0" smtClean="0"/>
              <a:t>1,200 </a:t>
            </a:r>
            <a:r>
              <a:rPr lang="es-MX" sz="1400" dirty="0"/>
              <a:t>(8)</a:t>
            </a:r>
          </a:p>
        </p:txBody>
      </p:sp>
      <p:sp>
        <p:nvSpPr>
          <p:cNvPr id="268" name="267 CuadroTexto"/>
          <p:cNvSpPr txBox="1">
            <a:spLocks noChangeArrowheads="1"/>
          </p:cNvSpPr>
          <p:nvPr/>
        </p:nvSpPr>
        <p:spPr bwMode="auto">
          <a:xfrm>
            <a:off x="525780" y="4264025"/>
            <a:ext cx="1022033" cy="307777"/>
          </a:xfrm>
          <a:prstGeom prst="rect">
            <a:avLst/>
          </a:prstGeom>
          <a:noFill/>
          <a:ln w="9525">
            <a:noFill/>
            <a:miter lim="800000"/>
            <a:headEnd/>
            <a:tailEnd/>
          </a:ln>
        </p:spPr>
        <p:txBody>
          <a:bodyPr wrap="square">
            <a:spAutoFit/>
          </a:bodyPr>
          <a:lstStyle/>
          <a:p>
            <a:r>
              <a:rPr lang="es-MX" sz="1400" dirty="0"/>
              <a:t>(8) </a:t>
            </a:r>
            <a:r>
              <a:rPr lang="es-MX" sz="1400" dirty="0" smtClean="0"/>
              <a:t>1,200</a:t>
            </a:r>
            <a:endParaRPr lang="es-MX" sz="1400" dirty="0"/>
          </a:p>
        </p:txBody>
      </p:sp>
      <p:sp>
        <p:nvSpPr>
          <p:cNvPr id="269" name="268 CuadroTexto"/>
          <p:cNvSpPr txBox="1">
            <a:spLocks noChangeArrowheads="1"/>
          </p:cNvSpPr>
          <p:nvPr/>
        </p:nvSpPr>
        <p:spPr bwMode="auto">
          <a:xfrm>
            <a:off x="1643063" y="4221163"/>
            <a:ext cx="955357" cy="307777"/>
          </a:xfrm>
          <a:prstGeom prst="rect">
            <a:avLst/>
          </a:prstGeom>
          <a:noFill/>
          <a:ln w="9525">
            <a:noFill/>
            <a:miter lim="800000"/>
            <a:headEnd/>
            <a:tailEnd/>
          </a:ln>
        </p:spPr>
        <p:txBody>
          <a:bodyPr wrap="square">
            <a:spAutoFit/>
          </a:bodyPr>
          <a:lstStyle/>
          <a:p>
            <a:r>
              <a:rPr lang="es-MX" sz="1400" dirty="0" smtClean="0"/>
              <a:t>1,200 (9</a:t>
            </a:r>
            <a:r>
              <a:rPr lang="es-MX" sz="1400" dirty="0"/>
              <a:t>)</a:t>
            </a:r>
          </a:p>
        </p:txBody>
      </p:sp>
      <p:sp>
        <p:nvSpPr>
          <p:cNvPr id="270" name="269 CuadroTexto"/>
          <p:cNvSpPr txBox="1">
            <a:spLocks noChangeArrowheads="1"/>
          </p:cNvSpPr>
          <p:nvPr/>
        </p:nvSpPr>
        <p:spPr bwMode="auto">
          <a:xfrm>
            <a:off x="2651760" y="4214813"/>
            <a:ext cx="943929" cy="307777"/>
          </a:xfrm>
          <a:prstGeom prst="rect">
            <a:avLst/>
          </a:prstGeom>
          <a:noFill/>
          <a:ln w="9525">
            <a:noFill/>
            <a:miter lim="800000"/>
            <a:headEnd/>
            <a:tailEnd/>
          </a:ln>
        </p:spPr>
        <p:txBody>
          <a:bodyPr wrap="square">
            <a:spAutoFit/>
          </a:bodyPr>
          <a:lstStyle/>
          <a:p>
            <a:r>
              <a:rPr lang="es-MX" sz="1400" dirty="0"/>
              <a:t> (9) </a:t>
            </a:r>
            <a:r>
              <a:rPr lang="es-MX" sz="1400" dirty="0" smtClean="0"/>
              <a:t>1,200</a:t>
            </a:r>
            <a:endParaRPr lang="es-MX" sz="1400" dirty="0"/>
          </a:p>
        </p:txBody>
      </p:sp>
      <p:sp>
        <p:nvSpPr>
          <p:cNvPr id="271" name="270 CuadroTexto"/>
          <p:cNvSpPr txBox="1">
            <a:spLocks noChangeArrowheads="1"/>
          </p:cNvSpPr>
          <p:nvPr/>
        </p:nvSpPr>
        <p:spPr bwMode="auto">
          <a:xfrm>
            <a:off x="2714625" y="4929188"/>
            <a:ext cx="2357438" cy="954087"/>
          </a:xfrm>
          <a:prstGeom prst="rect">
            <a:avLst/>
          </a:prstGeom>
          <a:noFill/>
          <a:ln w="9525">
            <a:noFill/>
            <a:miter lim="800000"/>
            <a:headEnd/>
            <a:tailEnd/>
          </a:ln>
        </p:spPr>
        <p:txBody>
          <a:bodyPr>
            <a:spAutoFit/>
          </a:bodyPr>
          <a:lstStyle/>
          <a:p>
            <a:pPr algn="ctr"/>
            <a:r>
              <a:rPr lang="es-MX" sz="1400" dirty="0"/>
              <a:t>2113</a:t>
            </a:r>
          </a:p>
          <a:p>
            <a:pPr algn="ctr"/>
            <a:r>
              <a:rPr lang="es-MX" sz="1400" dirty="0"/>
              <a:t>Contratistas por Obras Públicas por Pagar a Corto Plazo</a:t>
            </a:r>
          </a:p>
        </p:txBody>
      </p:sp>
      <p:sp>
        <p:nvSpPr>
          <p:cNvPr id="272" name="271 CuadroTexto"/>
          <p:cNvSpPr txBox="1">
            <a:spLocks noChangeArrowheads="1"/>
          </p:cNvSpPr>
          <p:nvPr/>
        </p:nvSpPr>
        <p:spPr bwMode="auto">
          <a:xfrm>
            <a:off x="5619750" y="4000500"/>
            <a:ext cx="952500" cy="307777"/>
          </a:xfrm>
          <a:prstGeom prst="rect">
            <a:avLst/>
          </a:prstGeom>
          <a:noFill/>
          <a:ln w="9525">
            <a:noFill/>
            <a:miter lim="800000"/>
            <a:headEnd/>
            <a:tailEnd/>
          </a:ln>
        </p:spPr>
        <p:txBody>
          <a:bodyPr>
            <a:spAutoFit/>
          </a:bodyPr>
          <a:lstStyle/>
          <a:p>
            <a:r>
              <a:rPr lang="es-MX" sz="1400" dirty="0" smtClean="0"/>
              <a:t>320 </a:t>
            </a:r>
            <a:r>
              <a:rPr lang="es-MX" sz="1400" dirty="0"/>
              <a:t>(6a) </a:t>
            </a:r>
          </a:p>
        </p:txBody>
      </p:sp>
      <p:sp>
        <p:nvSpPr>
          <p:cNvPr id="273" name="272 CuadroTexto"/>
          <p:cNvSpPr txBox="1">
            <a:spLocks noChangeArrowheads="1"/>
          </p:cNvSpPr>
          <p:nvPr/>
        </p:nvSpPr>
        <p:spPr bwMode="auto">
          <a:xfrm>
            <a:off x="5619750" y="4264025"/>
            <a:ext cx="881063" cy="307777"/>
          </a:xfrm>
          <a:prstGeom prst="rect">
            <a:avLst/>
          </a:prstGeom>
          <a:noFill/>
          <a:ln w="9525">
            <a:noFill/>
            <a:miter lim="800000"/>
            <a:headEnd/>
            <a:tailEnd/>
          </a:ln>
        </p:spPr>
        <p:txBody>
          <a:bodyPr>
            <a:spAutoFit/>
          </a:bodyPr>
          <a:lstStyle/>
          <a:p>
            <a:r>
              <a:rPr lang="es-MX" sz="1400" dirty="0" smtClean="0"/>
              <a:t>180 </a:t>
            </a:r>
            <a:r>
              <a:rPr lang="es-MX" sz="1400" dirty="0"/>
              <a:t>(9a) </a:t>
            </a:r>
          </a:p>
        </p:txBody>
      </p:sp>
      <p:sp>
        <p:nvSpPr>
          <p:cNvPr id="274" name="273 CuadroTexto"/>
          <p:cNvSpPr txBox="1">
            <a:spLocks noChangeArrowheads="1"/>
          </p:cNvSpPr>
          <p:nvPr/>
        </p:nvSpPr>
        <p:spPr bwMode="auto">
          <a:xfrm>
            <a:off x="7858125" y="4192588"/>
            <a:ext cx="1106488" cy="307975"/>
          </a:xfrm>
          <a:prstGeom prst="rect">
            <a:avLst/>
          </a:prstGeom>
          <a:noFill/>
          <a:ln w="9525">
            <a:noFill/>
            <a:miter lim="800000"/>
            <a:headEnd/>
            <a:tailEnd/>
          </a:ln>
        </p:spPr>
        <p:txBody>
          <a:bodyPr>
            <a:spAutoFit/>
          </a:bodyPr>
          <a:lstStyle/>
          <a:p>
            <a:r>
              <a:rPr lang="es-MX" sz="1400" dirty="0" smtClean="0"/>
              <a:t>480     </a:t>
            </a:r>
            <a:r>
              <a:rPr lang="es-MX" sz="1400" dirty="0"/>
              <a:t>(6a)</a:t>
            </a:r>
          </a:p>
        </p:txBody>
      </p:sp>
      <p:sp>
        <p:nvSpPr>
          <p:cNvPr id="275" name="274 CuadroTexto"/>
          <p:cNvSpPr txBox="1">
            <a:spLocks noChangeArrowheads="1"/>
          </p:cNvSpPr>
          <p:nvPr/>
        </p:nvSpPr>
        <p:spPr bwMode="auto">
          <a:xfrm>
            <a:off x="7858125" y="4437063"/>
            <a:ext cx="1106488" cy="307975"/>
          </a:xfrm>
          <a:prstGeom prst="rect">
            <a:avLst/>
          </a:prstGeom>
          <a:noFill/>
          <a:ln w="9525">
            <a:noFill/>
            <a:miter lim="800000"/>
            <a:headEnd/>
            <a:tailEnd/>
          </a:ln>
        </p:spPr>
        <p:txBody>
          <a:bodyPr>
            <a:spAutoFit/>
          </a:bodyPr>
          <a:lstStyle/>
          <a:p>
            <a:r>
              <a:rPr lang="es-MX" sz="1400" dirty="0" smtClean="0"/>
              <a:t>1,020  </a:t>
            </a:r>
            <a:r>
              <a:rPr lang="es-MX" sz="1400" dirty="0"/>
              <a:t>(9a)</a:t>
            </a:r>
          </a:p>
        </p:txBody>
      </p:sp>
      <p:sp>
        <p:nvSpPr>
          <p:cNvPr id="276" name="275 CuadroTexto"/>
          <p:cNvSpPr txBox="1">
            <a:spLocks noChangeArrowheads="1"/>
          </p:cNvSpPr>
          <p:nvPr/>
        </p:nvSpPr>
        <p:spPr bwMode="auto">
          <a:xfrm>
            <a:off x="403860" y="6072188"/>
            <a:ext cx="1141095" cy="307777"/>
          </a:xfrm>
          <a:prstGeom prst="rect">
            <a:avLst/>
          </a:prstGeom>
          <a:noFill/>
          <a:ln w="9525">
            <a:noFill/>
            <a:miter lim="800000"/>
            <a:headEnd/>
            <a:tailEnd/>
          </a:ln>
        </p:spPr>
        <p:txBody>
          <a:bodyPr wrap="square">
            <a:spAutoFit/>
          </a:bodyPr>
          <a:lstStyle/>
          <a:p>
            <a:r>
              <a:rPr lang="es-MX" sz="1400" dirty="0"/>
              <a:t>(7a) </a:t>
            </a:r>
            <a:r>
              <a:rPr lang="es-MX" sz="1400" dirty="0" smtClean="0"/>
              <a:t>1,200</a:t>
            </a:r>
            <a:endParaRPr lang="es-MX" sz="1400" dirty="0"/>
          </a:p>
        </p:txBody>
      </p:sp>
      <p:cxnSp>
        <p:nvCxnSpPr>
          <p:cNvPr id="277" name="276 Conector recto"/>
          <p:cNvCxnSpPr/>
          <p:nvPr/>
        </p:nvCxnSpPr>
        <p:spPr>
          <a:xfrm>
            <a:off x="642938" y="6357938"/>
            <a:ext cx="1643062" cy="1587"/>
          </a:xfrm>
          <a:prstGeom prst="line">
            <a:avLst/>
          </a:prstGeom>
        </p:spPr>
        <p:style>
          <a:lnRef idx="1">
            <a:schemeClr val="accent1"/>
          </a:lnRef>
          <a:fillRef idx="0">
            <a:schemeClr val="accent1"/>
          </a:fillRef>
          <a:effectRef idx="0">
            <a:schemeClr val="accent1"/>
          </a:effectRef>
          <a:fontRef idx="minor">
            <a:schemeClr val="tx1"/>
          </a:fontRef>
        </p:style>
      </p:cxnSp>
      <p:sp>
        <p:nvSpPr>
          <p:cNvPr id="278" name="277 CuadroTexto"/>
          <p:cNvSpPr txBox="1">
            <a:spLocks noChangeArrowheads="1"/>
          </p:cNvSpPr>
          <p:nvPr/>
        </p:nvSpPr>
        <p:spPr bwMode="auto">
          <a:xfrm>
            <a:off x="514033" y="6335713"/>
            <a:ext cx="960437" cy="307975"/>
          </a:xfrm>
          <a:prstGeom prst="rect">
            <a:avLst/>
          </a:prstGeom>
          <a:noFill/>
          <a:ln w="9525">
            <a:noFill/>
            <a:miter lim="800000"/>
            <a:headEnd/>
            <a:tailEnd/>
          </a:ln>
        </p:spPr>
        <p:txBody>
          <a:bodyPr>
            <a:spAutoFit/>
          </a:bodyPr>
          <a:lstStyle/>
          <a:p>
            <a:r>
              <a:rPr lang="es-MX" sz="1400" b="1" dirty="0">
                <a:solidFill>
                  <a:schemeClr val="accent6">
                    <a:lumMod val="50000"/>
                  </a:schemeClr>
                </a:solidFill>
              </a:rPr>
              <a:t>S)  </a:t>
            </a:r>
            <a:r>
              <a:rPr lang="es-MX" sz="1400" b="1" dirty="0" smtClean="0">
                <a:solidFill>
                  <a:schemeClr val="accent6">
                    <a:lumMod val="50000"/>
                  </a:schemeClr>
                </a:solidFill>
              </a:rPr>
              <a:t>2000</a:t>
            </a:r>
            <a:endParaRPr lang="es-MX" sz="1400" b="1" dirty="0">
              <a:solidFill>
                <a:schemeClr val="accent6">
                  <a:lumMod val="50000"/>
                </a:schemeClr>
              </a:solidFill>
            </a:endParaRPr>
          </a:p>
        </p:txBody>
      </p:sp>
      <p:sp>
        <p:nvSpPr>
          <p:cNvPr id="279" name="278 CuadroTexto"/>
          <p:cNvSpPr txBox="1">
            <a:spLocks noChangeArrowheads="1"/>
          </p:cNvSpPr>
          <p:nvPr/>
        </p:nvSpPr>
        <p:spPr bwMode="auto">
          <a:xfrm>
            <a:off x="1508125" y="6335713"/>
            <a:ext cx="992188" cy="307975"/>
          </a:xfrm>
          <a:prstGeom prst="rect">
            <a:avLst/>
          </a:prstGeom>
          <a:noFill/>
          <a:ln w="9525">
            <a:noFill/>
            <a:miter lim="800000"/>
            <a:headEnd/>
            <a:tailEnd/>
          </a:ln>
        </p:spPr>
        <p:txBody>
          <a:bodyPr>
            <a:spAutoFit/>
          </a:bodyPr>
          <a:lstStyle/>
          <a:p>
            <a:r>
              <a:rPr lang="es-MX" sz="1400" b="1" dirty="0" smtClean="0">
                <a:solidFill>
                  <a:schemeClr val="accent6">
                    <a:lumMod val="50000"/>
                  </a:schemeClr>
                </a:solidFill>
              </a:rPr>
              <a:t>2000 </a:t>
            </a:r>
            <a:r>
              <a:rPr lang="es-MX" sz="1400" b="1" dirty="0">
                <a:solidFill>
                  <a:schemeClr val="accent6">
                    <a:lumMod val="50000"/>
                  </a:schemeClr>
                </a:solidFill>
              </a:rPr>
              <a:t>(10)</a:t>
            </a:r>
          </a:p>
        </p:txBody>
      </p:sp>
      <p:sp>
        <p:nvSpPr>
          <p:cNvPr id="280" name="279 CuadroTexto"/>
          <p:cNvSpPr txBox="1">
            <a:spLocks noChangeArrowheads="1"/>
          </p:cNvSpPr>
          <p:nvPr/>
        </p:nvSpPr>
        <p:spPr bwMode="auto">
          <a:xfrm>
            <a:off x="4859338" y="5929313"/>
            <a:ext cx="1133475" cy="307975"/>
          </a:xfrm>
          <a:prstGeom prst="rect">
            <a:avLst/>
          </a:prstGeom>
          <a:noFill/>
          <a:ln w="9525">
            <a:noFill/>
            <a:miter lim="800000"/>
            <a:headEnd/>
            <a:tailEnd/>
          </a:ln>
        </p:spPr>
        <p:txBody>
          <a:bodyPr>
            <a:spAutoFit/>
          </a:bodyPr>
          <a:lstStyle/>
          <a:p>
            <a:r>
              <a:rPr lang="es-MX" sz="1400" b="1" dirty="0">
                <a:solidFill>
                  <a:schemeClr val="accent6">
                    <a:lumMod val="50000"/>
                  </a:schemeClr>
                </a:solidFill>
              </a:rPr>
              <a:t> (10)  </a:t>
            </a:r>
            <a:r>
              <a:rPr lang="es-MX" sz="1400" b="1" dirty="0" smtClean="0">
                <a:solidFill>
                  <a:schemeClr val="accent6">
                    <a:lumMod val="50000"/>
                  </a:schemeClr>
                </a:solidFill>
              </a:rPr>
              <a:t>2000</a:t>
            </a:r>
            <a:endParaRPr lang="es-MX" sz="1400" b="1" dirty="0">
              <a:solidFill>
                <a:schemeClr val="accent6">
                  <a:lumMod val="50000"/>
                </a:schemeClr>
              </a:solidFill>
            </a:endParaRPr>
          </a:p>
        </p:txBody>
      </p:sp>
      <p:sp>
        <p:nvSpPr>
          <p:cNvPr id="281" name="280 CuadroTexto"/>
          <p:cNvSpPr txBox="1">
            <a:spLocks noChangeArrowheads="1"/>
          </p:cNvSpPr>
          <p:nvPr/>
        </p:nvSpPr>
        <p:spPr bwMode="auto">
          <a:xfrm>
            <a:off x="2910840" y="5857875"/>
            <a:ext cx="913448" cy="307777"/>
          </a:xfrm>
          <a:prstGeom prst="rect">
            <a:avLst/>
          </a:prstGeom>
          <a:noFill/>
          <a:ln w="9525">
            <a:noFill/>
            <a:miter lim="800000"/>
            <a:headEnd/>
            <a:tailEnd/>
          </a:ln>
        </p:spPr>
        <p:txBody>
          <a:bodyPr wrap="square">
            <a:spAutoFit/>
          </a:bodyPr>
          <a:lstStyle/>
          <a:p>
            <a:r>
              <a:rPr lang="es-MX" sz="1400" dirty="0"/>
              <a:t>(6a) </a:t>
            </a:r>
            <a:r>
              <a:rPr lang="es-MX" sz="1400" dirty="0" smtClean="0"/>
              <a:t>800</a:t>
            </a:r>
            <a:endParaRPr lang="es-MX" sz="1400" dirty="0"/>
          </a:p>
        </p:txBody>
      </p:sp>
      <p:sp>
        <p:nvSpPr>
          <p:cNvPr id="282" name="281 CuadroTexto"/>
          <p:cNvSpPr txBox="1">
            <a:spLocks noChangeArrowheads="1"/>
          </p:cNvSpPr>
          <p:nvPr/>
        </p:nvSpPr>
        <p:spPr bwMode="auto">
          <a:xfrm>
            <a:off x="3937000" y="5857875"/>
            <a:ext cx="849313" cy="307975"/>
          </a:xfrm>
          <a:prstGeom prst="rect">
            <a:avLst/>
          </a:prstGeom>
          <a:noFill/>
          <a:ln w="9525">
            <a:noFill/>
            <a:miter lim="800000"/>
            <a:headEnd/>
            <a:tailEnd/>
          </a:ln>
        </p:spPr>
        <p:txBody>
          <a:bodyPr>
            <a:spAutoFit/>
          </a:bodyPr>
          <a:lstStyle/>
          <a:p>
            <a:r>
              <a:rPr lang="es-MX" sz="1400" dirty="0" smtClean="0"/>
              <a:t>800 </a:t>
            </a:r>
            <a:r>
              <a:rPr lang="es-MX" sz="1400" dirty="0"/>
              <a:t>(4a)</a:t>
            </a:r>
          </a:p>
        </p:txBody>
      </p:sp>
      <p:sp>
        <p:nvSpPr>
          <p:cNvPr id="283" name="282 CuadroTexto"/>
          <p:cNvSpPr txBox="1">
            <a:spLocks noChangeArrowheads="1"/>
          </p:cNvSpPr>
          <p:nvPr/>
        </p:nvSpPr>
        <p:spPr bwMode="auto">
          <a:xfrm>
            <a:off x="2781300" y="6127750"/>
            <a:ext cx="1028700" cy="307777"/>
          </a:xfrm>
          <a:prstGeom prst="rect">
            <a:avLst/>
          </a:prstGeom>
          <a:noFill/>
          <a:ln w="9525">
            <a:noFill/>
            <a:miter lim="800000"/>
            <a:headEnd/>
            <a:tailEnd/>
          </a:ln>
        </p:spPr>
        <p:txBody>
          <a:bodyPr wrap="square">
            <a:spAutoFit/>
          </a:bodyPr>
          <a:lstStyle/>
          <a:p>
            <a:r>
              <a:rPr lang="es-MX" sz="1400" dirty="0"/>
              <a:t>(9a) </a:t>
            </a:r>
            <a:r>
              <a:rPr lang="es-MX" sz="1400" dirty="0" smtClean="0"/>
              <a:t>1,200</a:t>
            </a:r>
            <a:endParaRPr lang="es-MX" sz="1400" dirty="0"/>
          </a:p>
        </p:txBody>
      </p:sp>
      <p:sp>
        <p:nvSpPr>
          <p:cNvPr id="284" name="283 CuadroTexto"/>
          <p:cNvSpPr txBox="1">
            <a:spLocks noChangeArrowheads="1"/>
          </p:cNvSpPr>
          <p:nvPr/>
        </p:nvSpPr>
        <p:spPr bwMode="auto">
          <a:xfrm>
            <a:off x="3929062" y="6127750"/>
            <a:ext cx="1016318" cy="307777"/>
          </a:xfrm>
          <a:prstGeom prst="rect">
            <a:avLst/>
          </a:prstGeom>
          <a:noFill/>
          <a:ln w="9525">
            <a:noFill/>
            <a:miter lim="800000"/>
            <a:headEnd/>
            <a:tailEnd/>
          </a:ln>
        </p:spPr>
        <p:txBody>
          <a:bodyPr wrap="square">
            <a:spAutoFit/>
          </a:bodyPr>
          <a:lstStyle/>
          <a:p>
            <a:r>
              <a:rPr lang="es-MX" sz="1400" dirty="0" smtClean="0"/>
              <a:t>1,200 (7a</a:t>
            </a:r>
            <a:r>
              <a:rPr lang="es-MX" sz="1400" dirty="0"/>
              <a:t>)</a:t>
            </a:r>
          </a:p>
        </p:txBody>
      </p:sp>
      <p:sp>
        <p:nvSpPr>
          <p:cNvPr id="285" name="284 CuadroTexto"/>
          <p:cNvSpPr txBox="1">
            <a:spLocks noChangeArrowheads="1"/>
          </p:cNvSpPr>
          <p:nvPr/>
        </p:nvSpPr>
        <p:spPr bwMode="auto">
          <a:xfrm>
            <a:off x="4786313" y="4970463"/>
            <a:ext cx="2286000" cy="646331"/>
          </a:xfrm>
          <a:prstGeom prst="rect">
            <a:avLst/>
          </a:prstGeom>
          <a:noFill/>
          <a:ln w="9525">
            <a:noFill/>
            <a:miter lim="800000"/>
            <a:headEnd/>
            <a:tailEnd/>
          </a:ln>
        </p:spPr>
        <p:txBody>
          <a:bodyPr>
            <a:spAutoFit/>
          </a:bodyPr>
          <a:lstStyle/>
          <a:p>
            <a:pPr algn="ctr"/>
            <a:r>
              <a:rPr lang="es-MX" sz="1400" b="1" dirty="0" smtClean="0">
                <a:solidFill>
                  <a:srgbClr val="C00000"/>
                </a:solidFill>
              </a:rPr>
              <a:t>5611</a:t>
            </a:r>
            <a:endParaRPr lang="es-MX" sz="1400" b="1" dirty="0">
              <a:solidFill>
                <a:srgbClr val="C00000"/>
              </a:solidFill>
            </a:endParaRPr>
          </a:p>
          <a:p>
            <a:pPr algn="ctr"/>
            <a:r>
              <a:rPr lang="es-ES" sz="1100" b="1" dirty="0">
                <a:solidFill>
                  <a:schemeClr val="accent6">
                    <a:lumMod val="50000"/>
                  </a:schemeClr>
                </a:solidFill>
              </a:rPr>
              <a:t>Construcción en Bienes no Capitalizable</a:t>
            </a:r>
            <a:endParaRPr lang="es-MX" sz="1100" dirty="0">
              <a:solidFill>
                <a:schemeClr val="accent6">
                  <a:lumMod val="50000"/>
                </a:schemeClr>
              </a:solidFill>
            </a:endParaRPr>
          </a:p>
        </p:txBody>
      </p:sp>
      <p:cxnSp>
        <p:nvCxnSpPr>
          <p:cNvPr id="286" name="285 Conector recto de flecha"/>
          <p:cNvCxnSpPr/>
          <p:nvPr/>
        </p:nvCxnSpPr>
        <p:spPr>
          <a:xfrm flipV="1">
            <a:off x="1643063" y="6286500"/>
            <a:ext cx="3786187" cy="357188"/>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sp>
        <p:nvSpPr>
          <p:cNvPr id="287" name="286 CuadroTexto"/>
          <p:cNvSpPr txBox="1">
            <a:spLocks noChangeArrowheads="1"/>
          </p:cNvSpPr>
          <p:nvPr/>
        </p:nvSpPr>
        <p:spPr bwMode="auto">
          <a:xfrm>
            <a:off x="2463165" y="1593533"/>
            <a:ext cx="1785938" cy="507831"/>
          </a:xfrm>
          <a:prstGeom prst="rect">
            <a:avLst/>
          </a:prstGeom>
          <a:noFill/>
          <a:ln w="9525">
            <a:noFill/>
            <a:miter lim="800000"/>
            <a:headEnd/>
            <a:tailEnd/>
          </a:ln>
        </p:spPr>
        <p:txBody>
          <a:bodyPr>
            <a:spAutoFit/>
          </a:bodyPr>
          <a:lstStyle/>
          <a:p>
            <a:pPr algn="ctr"/>
            <a:r>
              <a:rPr lang="es-MX" sz="900" dirty="0" smtClean="0"/>
              <a:t>(614 División </a:t>
            </a:r>
            <a:r>
              <a:rPr lang="es-MX" sz="900" dirty="0"/>
              <a:t>de terrenos y construcción de obras de </a:t>
            </a:r>
            <a:r>
              <a:rPr lang="es-MX" sz="900" dirty="0" smtClean="0"/>
              <a:t>urbanización)</a:t>
            </a:r>
            <a:endParaRPr lang="es-MX" sz="900" dirty="0"/>
          </a:p>
        </p:txBody>
      </p:sp>
      <p:sp>
        <p:nvSpPr>
          <p:cNvPr id="288" name="287 CuadroTexto"/>
          <p:cNvSpPr txBox="1">
            <a:spLocks noChangeArrowheads="1"/>
          </p:cNvSpPr>
          <p:nvPr/>
        </p:nvSpPr>
        <p:spPr bwMode="auto">
          <a:xfrm>
            <a:off x="4665345" y="1593533"/>
            <a:ext cx="1785938" cy="507831"/>
          </a:xfrm>
          <a:prstGeom prst="rect">
            <a:avLst/>
          </a:prstGeom>
          <a:noFill/>
          <a:ln w="9525">
            <a:noFill/>
            <a:miter lim="800000"/>
            <a:headEnd/>
            <a:tailEnd/>
          </a:ln>
        </p:spPr>
        <p:txBody>
          <a:bodyPr>
            <a:spAutoFit/>
          </a:bodyPr>
          <a:lstStyle/>
          <a:p>
            <a:pPr algn="ctr"/>
            <a:r>
              <a:rPr lang="es-MX" sz="900" dirty="0" smtClean="0"/>
              <a:t>(614 División </a:t>
            </a:r>
            <a:r>
              <a:rPr lang="es-MX" sz="900" dirty="0"/>
              <a:t>de terrenos y construcción de obras de </a:t>
            </a:r>
            <a:r>
              <a:rPr lang="es-MX" sz="900" dirty="0" smtClean="0"/>
              <a:t>urbanización)</a:t>
            </a:r>
            <a:endParaRPr lang="es-MX" sz="900" dirty="0"/>
          </a:p>
        </p:txBody>
      </p:sp>
      <p:sp>
        <p:nvSpPr>
          <p:cNvPr id="289" name="288 CuadroTexto"/>
          <p:cNvSpPr txBox="1">
            <a:spLocks noChangeArrowheads="1"/>
          </p:cNvSpPr>
          <p:nvPr/>
        </p:nvSpPr>
        <p:spPr bwMode="auto">
          <a:xfrm>
            <a:off x="6745605" y="1479233"/>
            <a:ext cx="1785938" cy="507831"/>
          </a:xfrm>
          <a:prstGeom prst="rect">
            <a:avLst/>
          </a:prstGeom>
          <a:noFill/>
          <a:ln w="9525">
            <a:noFill/>
            <a:miter lim="800000"/>
            <a:headEnd/>
            <a:tailEnd/>
          </a:ln>
        </p:spPr>
        <p:txBody>
          <a:bodyPr>
            <a:spAutoFit/>
          </a:bodyPr>
          <a:lstStyle/>
          <a:p>
            <a:pPr algn="ctr"/>
            <a:r>
              <a:rPr lang="es-MX" sz="900" dirty="0" smtClean="0"/>
              <a:t>(614 División </a:t>
            </a:r>
            <a:r>
              <a:rPr lang="es-MX" sz="900" dirty="0"/>
              <a:t>de terrenos y construcción de obras de </a:t>
            </a:r>
            <a:r>
              <a:rPr lang="es-MX" sz="900" dirty="0" smtClean="0"/>
              <a:t>urbanización)</a:t>
            </a:r>
            <a:endParaRPr lang="es-MX" sz="900" dirty="0"/>
          </a:p>
        </p:txBody>
      </p:sp>
      <p:sp>
        <p:nvSpPr>
          <p:cNvPr id="290" name="289 CuadroTexto"/>
          <p:cNvSpPr txBox="1">
            <a:spLocks noChangeArrowheads="1"/>
          </p:cNvSpPr>
          <p:nvPr/>
        </p:nvSpPr>
        <p:spPr bwMode="auto">
          <a:xfrm>
            <a:off x="687705" y="3452813"/>
            <a:ext cx="1785938" cy="507831"/>
          </a:xfrm>
          <a:prstGeom prst="rect">
            <a:avLst/>
          </a:prstGeom>
          <a:noFill/>
          <a:ln w="9525">
            <a:noFill/>
            <a:miter lim="800000"/>
            <a:headEnd/>
            <a:tailEnd/>
          </a:ln>
        </p:spPr>
        <p:txBody>
          <a:bodyPr>
            <a:spAutoFit/>
          </a:bodyPr>
          <a:lstStyle/>
          <a:p>
            <a:pPr algn="ctr"/>
            <a:r>
              <a:rPr lang="es-MX" sz="900" dirty="0" smtClean="0"/>
              <a:t>(614 División </a:t>
            </a:r>
            <a:r>
              <a:rPr lang="es-MX" sz="900" dirty="0"/>
              <a:t>de terrenos y construcción de obras de </a:t>
            </a:r>
            <a:r>
              <a:rPr lang="es-MX" sz="900" dirty="0" smtClean="0"/>
              <a:t>urbanización)</a:t>
            </a:r>
            <a:endParaRPr lang="es-MX" sz="900" dirty="0"/>
          </a:p>
        </p:txBody>
      </p:sp>
      <p:sp>
        <p:nvSpPr>
          <p:cNvPr id="291" name="290 CuadroTexto"/>
          <p:cNvSpPr txBox="1">
            <a:spLocks noChangeArrowheads="1"/>
          </p:cNvSpPr>
          <p:nvPr/>
        </p:nvSpPr>
        <p:spPr bwMode="auto">
          <a:xfrm>
            <a:off x="2707005" y="3498533"/>
            <a:ext cx="1785938" cy="507831"/>
          </a:xfrm>
          <a:prstGeom prst="rect">
            <a:avLst/>
          </a:prstGeom>
          <a:noFill/>
          <a:ln w="9525">
            <a:noFill/>
            <a:miter lim="800000"/>
            <a:headEnd/>
            <a:tailEnd/>
          </a:ln>
        </p:spPr>
        <p:txBody>
          <a:bodyPr>
            <a:spAutoFit/>
          </a:bodyPr>
          <a:lstStyle/>
          <a:p>
            <a:pPr algn="ctr"/>
            <a:r>
              <a:rPr lang="es-MX" sz="900" dirty="0" smtClean="0"/>
              <a:t>(614 División </a:t>
            </a:r>
            <a:r>
              <a:rPr lang="es-MX" sz="900" dirty="0"/>
              <a:t>de terrenos y construcción de obras de </a:t>
            </a:r>
            <a:r>
              <a:rPr lang="es-MX" sz="900" dirty="0" smtClean="0"/>
              <a:t>urbanización)</a:t>
            </a:r>
            <a:endParaRPr lang="es-MX" sz="900"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par>
                                <p:cTn id="8" presetID="4" presetClass="entr" presetSubtype="16"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ox(in)">
                                      <p:cBhvr>
                                        <p:cTn id="10" dur="500"/>
                                        <p:tgtEl>
                                          <p:spTgt spid="3"/>
                                        </p:tgtEl>
                                      </p:cBhvr>
                                    </p:animEffect>
                                  </p:childTnLst>
                                </p:cTn>
                              </p:par>
                              <p:par>
                                <p:cTn id="11" presetID="4" presetClass="entr" presetSubtype="16" fill="hold"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ox(in)">
                                      <p:cBhvr>
                                        <p:cTn id="13" dur="500"/>
                                        <p:tgtEl>
                                          <p:spTgt spid="4"/>
                                        </p:tgtEl>
                                      </p:cBhvr>
                                    </p:animEffect>
                                  </p:childTnLst>
                                </p:cTn>
                              </p:par>
                              <p:par>
                                <p:cTn id="14" presetID="4" presetClass="entr" presetSubtype="16" fill="hold" nodeType="with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box(in)">
                                      <p:cBhvr>
                                        <p:cTn id="16" dur="500"/>
                                        <p:tgtEl>
                                          <p:spTgt spid="5"/>
                                        </p:tgtEl>
                                      </p:cBhvr>
                                    </p:animEffect>
                                  </p:childTnLst>
                                </p:cTn>
                              </p:par>
                              <p:par>
                                <p:cTn id="17" presetID="4" presetClass="entr" presetSubtype="16" fill="hold"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box(in)">
                                      <p:cBhvr>
                                        <p:cTn id="19" dur="500"/>
                                        <p:tgtEl>
                                          <p:spTgt spid="6"/>
                                        </p:tgtEl>
                                      </p:cBhvr>
                                    </p:animEffect>
                                  </p:childTnLst>
                                </p:cTn>
                              </p:par>
                              <p:par>
                                <p:cTn id="20" presetID="4" presetClass="entr" presetSubtype="16" fill="hold" nodeType="with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ox(in)">
                                      <p:cBhvr>
                                        <p:cTn id="22" dur="500"/>
                                        <p:tgtEl>
                                          <p:spTgt spid="7"/>
                                        </p:tgtEl>
                                      </p:cBhvr>
                                    </p:animEffect>
                                  </p:childTnLst>
                                </p:cTn>
                              </p:par>
                              <p:par>
                                <p:cTn id="23" presetID="4" presetClass="entr" presetSubtype="16" fill="hold" nodeType="with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box(in)">
                                      <p:cBhvr>
                                        <p:cTn id="25" dur="500"/>
                                        <p:tgtEl>
                                          <p:spTgt spid="8"/>
                                        </p:tgtEl>
                                      </p:cBhvr>
                                    </p:animEffect>
                                  </p:childTnLst>
                                </p:cTn>
                              </p:par>
                              <p:par>
                                <p:cTn id="26" presetID="4" presetClass="entr" presetSubtype="16" fill="hold" nodeType="with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box(in)">
                                      <p:cBhvr>
                                        <p:cTn id="28" dur="500"/>
                                        <p:tgtEl>
                                          <p:spTgt spid="9"/>
                                        </p:tgtEl>
                                      </p:cBhvr>
                                    </p:animEffect>
                                  </p:childTnLst>
                                </p:cTn>
                              </p:par>
                              <p:par>
                                <p:cTn id="29" presetID="4" presetClass="entr" presetSubtype="16" fill="hold" nodeType="with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box(in)">
                                      <p:cBhvr>
                                        <p:cTn id="31" dur="500"/>
                                        <p:tgtEl>
                                          <p:spTgt spid="10"/>
                                        </p:tgtEl>
                                      </p:cBhvr>
                                    </p:animEffect>
                                  </p:childTnLst>
                                </p:cTn>
                              </p:par>
                              <p:par>
                                <p:cTn id="32" presetID="4" presetClass="entr" presetSubtype="16" fill="hold" nodeType="with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box(in)">
                                      <p:cBhvr>
                                        <p:cTn id="34" dur="500"/>
                                        <p:tgtEl>
                                          <p:spTgt spid="11"/>
                                        </p:tgtEl>
                                      </p:cBhvr>
                                    </p:animEffect>
                                  </p:childTnLst>
                                </p:cTn>
                              </p:par>
                              <p:par>
                                <p:cTn id="35" presetID="4" presetClass="entr" presetSubtype="16" fill="hold" nodeType="with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box(in)">
                                      <p:cBhvr>
                                        <p:cTn id="37" dur="500"/>
                                        <p:tgtEl>
                                          <p:spTgt spid="12"/>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228"/>
                                        </p:tgtEl>
                                        <p:attrNameLst>
                                          <p:attrName>style.visibility</p:attrName>
                                        </p:attrNameLst>
                                      </p:cBhvr>
                                      <p:to>
                                        <p:strVal val="visible"/>
                                      </p:to>
                                    </p:set>
                                    <p:animEffect transition="in" filter="box(in)">
                                      <p:cBhvr>
                                        <p:cTn id="42" dur="500"/>
                                        <p:tgtEl>
                                          <p:spTgt spid="228"/>
                                        </p:tgtEl>
                                      </p:cBhvr>
                                    </p:animEffect>
                                  </p:childTnLst>
                                </p:cTn>
                              </p:par>
                              <p:par>
                                <p:cTn id="43" presetID="4" presetClass="entr" presetSubtype="16" fill="hold" grpId="0" nodeType="withEffect">
                                  <p:stCondLst>
                                    <p:cond delay="0"/>
                                  </p:stCondLst>
                                  <p:childTnLst>
                                    <p:set>
                                      <p:cBhvr>
                                        <p:cTn id="44" dur="1" fill="hold">
                                          <p:stCondLst>
                                            <p:cond delay="0"/>
                                          </p:stCondLst>
                                        </p:cTn>
                                        <p:tgtEl>
                                          <p:spTgt spid="253"/>
                                        </p:tgtEl>
                                        <p:attrNameLst>
                                          <p:attrName>style.visibility</p:attrName>
                                        </p:attrNameLst>
                                      </p:cBhvr>
                                      <p:to>
                                        <p:strVal val="visible"/>
                                      </p:to>
                                    </p:set>
                                    <p:animEffect transition="in" filter="box(in)">
                                      <p:cBhvr>
                                        <p:cTn id="45" dur="500"/>
                                        <p:tgtEl>
                                          <p:spTgt spid="253"/>
                                        </p:tgtEl>
                                      </p:cBhvr>
                                    </p:animEffect>
                                  </p:childTnLst>
                                </p:cTn>
                              </p:par>
                            </p:childTnLst>
                          </p:cTn>
                        </p:par>
                      </p:childTnLst>
                    </p:cTn>
                  </p:par>
                  <p:par>
                    <p:cTn id="46" fill="hold">
                      <p:stCondLst>
                        <p:cond delay="indefinite"/>
                      </p:stCondLst>
                      <p:childTnLst>
                        <p:par>
                          <p:cTn id="47" fill="hold">
                            <p:stCondLst>
                              <p:cond delay="0"/>
                            </p:stCondLst>
                            <p:childTnLst>
                              <p:par>
                                <p:cTn id="48" presetID="4" presetClass="entr" presetSubtype="16" fill="hold" grpId="0" nodeType="clickEffect">
                                  <p:stCondLst>
                                    <p:cond delay="0"/>
                                  </p:stCondLst>
                                  <p:childTnLst>
                                    <p:set>
                                      <p:cBhvr>
                                        <p:cTn id="49" dur="1" fill="hold">
                                          <p:stCondLst>
                                            <p:cond delay="0"/>
                                          </p:stCondLst>
                                        </p:cTn>
                                        <p:tgtEl>
                                          <p:spTgt spid="229"/>
                                        </p:tgtEl>
                                        <p:attrNameLst>
                                          <p:attrName>style.visibility</p:attrName>
                                        </p:attrNameLst>
                                      </p:cBhvr>
                                      <p:to>
                                        <p:strVal val="visible"/>
                                      </p:to>
                                    </p:set>
                                    <p:animEffect transition="in" filter="box(in)">
                                      <p:cBhvr>
                                        <p:cTn id="50" dur="500"/>
                                        <p:tgtEl>
                                          <p:spTgt spid="229"/>
                                        </p:tgtEl>
                                      </p:cBhvr>
                                    </p:animEffect>
                                  </p:childTnLst>
                                </p:cTn>
                              </p:par>
                              <p:par>
                                <p:cTn id="51" presetID="4" presetClass="entr" presetSubtype="16" fill="hold" grpId="0" nodeType="withEffect">
                                  <p:stCondLst>
                                    <p:cond delay="0"/>
                                  </p:stCondLst>
                                  <p:childTnLst>
                                    <p:set>
                                      <p:cBhvr>
                                        <p:cTn id="52" dur="1" fill="hold">
                                          <p:stCondLst>
                                            <p:cond delay="0"/>
                                          </p:stCondLst>
                                        </p:cTn>
                                        <p:tgtEl>
                                          <p:spTgt spid="287"/>
                                        </p:tgtEl>
                                        <p:attrNameLst>
                                          <p:attrName>style.visibility</p:attrName>
                                        </p:attrNameLst>
                                      </p:cBhvr>
                                      <p:to>
                                        <p:strVal val="visible"/>
                                      </p:to>
                                    </p:set>
                                    <p:animEffect transition="in" filter="box(in)">
                                      <p:cBhvr>
                                        <p:cTn id="53" dur="500"/>
                                        <p:tgtEl>
                                          <p:spTgt spid="287"/>
                                        </p:tgtEl>
                                      </p:cBhvr>
                                    </p:animEffect>
                                  </p:childTnLst>
                                </p:cTn>
                              </p:par>
                            </p:childTnLst>
                          </p:cTn>
                        </p:par>
                      </p:childTnLst>
                    </p:cTn>
                  </p:par>
                  <p:par>
                    <p:cTn id="54" fill="hold">
                      <p:stCondLst>
                        <p:cond delay="indefinite"/>
                      </p:stCondLst>
                      <p:childTnLst>
                        <p:par>
                          <p:cTn id="55" fill="hold">
                            <p:stCondLst>
                              <p:cond delay="0"/>
                            </p:stCondLst>
                            <p:childTnLst>
                              <p:par>
                                <p:cTn id="56" presetID="4" presetClass="entr" presetSubtype="16" fill="hold" grpId="0" nodeType="clickEffect">
                                  <p:stCondLst>
                                    <p:cond delay="0"/>
                                  </p:stCondLst>
                                  <p:childTnLst>
                                    <p:set>
                                      <p:cBhvr>
                                        <p:cTn id="57" dur="1" fill="hold">
                                          <p:stCondLst>
                                            <p:cond delay="0"/>
                                          </p:stCondLst>
                                        </p:cTn>
                                        <p:tgtEl>
                                          <p:spTgt spid="230"/>
                                        </p:tgtEl>
                                        <p:attrNameLst>
                                          <p:attrName>style.visibility</p:attrName>
                                        </p:attrNameLst>
                                      </p:cBhvr>
                                      <p:to>
                                        <p:strVal val="visible"/>
                                      </p:to>
                                    </p:set>
                                    <p:animEffect transition="in" filter="box(in)">
                                      <p:cBhvr>
                                        <p:cTn id="58" dur="500"/>
                                        <p:tgtEl>
                                          <p:spTgt spid="230"/>
                                        </p:tgtEl>
                                      </p:cBhvr>
                                    </p:animEffect>
                                  </p:childTnLst>
                                </p:cTn>
                              </p:par>
                              <p:par>
                                <p:cTn id="59" presetID="4" presetClass="entr" presetSubtype="16" fill="hold" grpId="0" nodeType="withEffect">
                                  <p:stCondLst>
                                    <p:cond delay="0"/>
                                  </p:stCondLst>
                                  <p:childTnLst>
                                    <p:set>
                                      <p:cBhvr>
                                        <p:cTn id="60" dur="1" fill="hold">
                                          <p:stCondLst>
                                            <p:cond delay="0"/>
                                          </p:stCondLst>
                                        </p:cTn>
                                        <p:tgtEl>
                                          <p:spTgt spid="231"/>
                                        </p:tgtEl>
                                        <p:attrNameLst>
                                          <p:attrName>style.visibility</p:attrName>
                                        </p:attrNameLst>
                                      </p:cBhvr>
                                      <p:to>
                                        <p:strVal val="visible"/>
                                      </p:to>
                                    </p:set>
                                    <p:animEffect transition="in" filter="box(in)">
                                      <p:cBhvr>
                                        <p:cTn id="61" dur="500"/>
                                        <p:tgtEl>
                                          <p:spTgt spid="231"/>
                                        </p:tgtEl>
                                      </p:cBhvr>
                                    </p:animEffect>
                                  </p:childTnLst>
                                </p:cTn>
                              </p:par>
                            </p:childTnLst>
                          </p:cTn>
                        </p:par>
                      </p:childTnLst>
                    </p:cTn>
                  </p:par>
                  <p:par>
                    <p:cTn id="62" fill="hold">
                      <p:stCondLst>
                        <p:cond delay="indefinite"/>
                      </p:stCondLst>
                      <p:childTnLst>
                        <p:par>
                          <p:cTn id="63" fill="hold">
                            <p:stCondLst>
                              <p:cond delay="0"/>
                            </p:stCondLst>
                            <p:childTnLst>
                              <p:par>
                                <p:cTn id="64" presetID="4" presetClass="entr" presetSubtype="16" fill="hold" grpId="0" nodeType="clickEffect">
                                  <p:stCondLst>
                                    <p:cond delay="0"/>
                                  </p:stCondLst>
                                  <p:childTnLst>
                                    <p:set>
                                      <p:cBhvr>
                                        <p:cTn id="65" dur="1" fill="hold">
                                          <p:stCondLst>
                                            <p:cond delay="0"/>
                                          </p:stCondLst>
                                        </p:cTn>
                                        <p:tgtEl>
                                          <p:spTgt spid="234"/>
                                        </p:tgtEl>
                                        <p:attrNameLst>
                                          <p:attrName>style.visibility</p:attrName>
                                        </p:attrNameLst>
                                      </p:cBhvr>
                                      <p:to>
                                        <p:strVal val="visible"/>
                                      </p:to>
                                    </p:set>
                                    <p:animEffect transition="in" filter="box(in)">
                                      <p:cBhvr>
                                        <p:cTn id="66" dur="500"/>
                                        <p:tgtEl>
                                          <p:spTgt spid="234"/>
                                        </p:tgtEl>
                                      </p:cBhvr>
                                    </p:animEffect>
                                  </p:childTnLst>
                                </p:cTn>
                              </p:par>
                              <p:par>
                                <p:cTn id="67" presetID="4" presetClass="entr" presetSubtype="16" fill="hold" grpId="0" nodeType="withEffect">
                                  <p:stCondLst>
                                    <p:cond delay="0"/>
                                  </p:stCondLst>
                                  <p:childTnLst>
                                    <p:set>
                                      <p:cBhvr>
                                        <p:cTn id="68" dur="1" fill="hold">
                                          <p:stCondLst>
                                            <p:cond delay="0"/>
                                          </p:stCondLst>
                                        </p:cTn>
                                        <p:tgtEl>
                                          <p:spTgt spid="288"/>
                                        </p:tgtEl>
                                        <p:attrNameLst>
                                          <p:attrName>style.visibility</p:attrName>
                                        </p:attrNameLst>
                                      </p:cBhvr>
                                      <p:to>
                                        <p:strVal val="visible"/>
                                      </p:to>
                                    </p:set>
                                    <p:animEffect transition="in" filter="box(in)">
                                      <p:cBhvr>
                                        <p:cTn id="69" dur="500"/>
                                        <p:tgtEl>
                                          <p:spTgt spid="288"/>
                                        </p:tgtEl>
                                      </p:cBhvr>
                                    </p:animEffect>
                                  </p:childTnLst>
                                </p:cTn>
                              </p:par>
                            </p:childTnLst>
                          </p:cTn>
                        </p:par>
                      </p:childTnLst>
                    </p:cTn>
                  </p:par>
                  <p:par>
                    <p:cTn id="70" fill="hold">
                      <p:stCondLst>
                        <p:cond delay="indefinite"/>
                      </p:stCondLst>
                      <p:childTnLst>
                        <p:par>
                          <p:cTn id="71" fill="hold">
                            <p:stCondLst>
                              <p:cond delay="0"/>
                            </p:stCondLst>
                            <p:childTnLst>
                              <p:par>
                                <p:cTn id="72" presetID="4" presetClass="entr" presetSubtype="16" fill="hold" grpId="0" nodeType="clickEffect">
                                  <p:stCondLst>
                                    <p:cond delay="0"/>
                                  </p:stCondLst>
                                  <p:childTnLst>
                                    <p:set>
                                      <p:cBhvr>
                                        <p:cTn id="73" dur="1" fill="hold">
                                          <p:stCondLst>
                                            <p:cond delay="0"/>
                                          </p:stCondLst>
                                        </p:cTn>
                                        <p:tgtEl>
                                          <p:spTgt spid="232"/>
                                        </p:tgtEl>
                                        <p:attrNameLst>
                                          <p:attrName>style.visibility</p:attrName>
                                        </p:attrNameLst>
                                      </p:cBhvr>
                                      <p:to>
                                        <p:strVal val="visible"/>
                                      </p:to>
                                    </p:set>
                                    <p:animEffect transition="in" filter="box(in)">
                                      <p:cBhvr>
                                        <p:cTn id="74" dur="500"/>
                                        <p:tgtEl>
                                          <p:spTgt spid="232"/>
                                        </p:tgtEl>
                                      </p:cBhvr>
                                    </p:animEffect>
                                  </p:childTnLst>
                                </p:cTn>
                              </p:par>
                              <p:par>
                                <p:cTn id="75" presetID="4" presetClass="entr" presetSubtype="16" fill="hold" grpId="0" nodeType="withEffect">
                                  <p:stCondLst>
                                    <p:cond delay="0"/>
                                  </p:stCondLst>
                                  <p:childTnLst>
                                    <p:set>
                                      <p:cBhvr>
                                        <p:cTn id="76" dur="1" fill="hold">
                                          <p:stCondLst>
                                            <p:cond delay="0"/>
                                          </p:stCondLst>
                                        </p:cTn>
                                        <p:tgtEl>
                                          <p:spTgt spid="233"/>
                                        </p:tgtEl>
                                        <p:attrNameLst>
                                          <p:attrName>style.visibility</p:attrName>
                                        </p:attrNameLst>
                                      </p:cBhvr>
                                      <p:to>
                                        <p:strVal val="visible"/>
                                      </p:to>
                                    </p:set>
                                    <p:animEffect transition="in" filter="box(in)">
                                      <p:cBhvr>
                                        <p:cTn id="77" dur="500"/>
                                        <p:tgtEl>
                                          <p:spTgt spid="233"/>
                                        </p:tgtEl>
                                      </p:cBhvr>
                                    </p:animEffect>
                                  </p:childTnLst>
                                </p:cTn>
                              </p:par>
                            </p:childTnLst>
                          </p:cTn>
                        </p:par>
                      </p:childTnLst>
                    </p:cTn>
                  </p:par>
                  <p:par>
                    <p:cTn id="78" fill="hold">
                      <p:stCondLst>
                        <p:cond delay="indefinite"/>
                      </p:stCondLst>
                      <p:childTnLst>
                        <p:par>
                          <p:cTn id="79" fill="hold">
                            <p:stCondLst>
                              <p:cond delay="0"/>
                            </p:stCondLst>
                            <p:childTnLst>
                              <p:par>
                                <p:cTn id="80" presetID="4" presetClass="entr" presetSubtype="16" fill="hold" grpId="0" nodeType="clickEffect">
                                  <p:stCondLst>
                                    <p:cond delay="0"/>
                                  </p:stCondLst>
                                  <p:childTnLst>
                                    <p:set>
                                      <p:cBhvr>
                                        <p:cTn id="81" dur="1" fill="hold">
                                          <p:stCondLst>
                                            <p:cond delay="0"/>
                                          </p:stCondLst>
                                        </p:cTn>
                                        <p:tgtEl>
                                          <p:spTgt spid="244"/>
                                        </p:tgtEl>
                                        <p:attrNameLst>
                                          <p:attrName>style.visibility</p:attrName>
                                        </p:attrNameLst>
                                      </p:cBhvr>
                                      <p:to>
                                        <p:strVal val="visible"/>
                                      </p:to>
                                    </p:set>
                                    <p:animEffect transition="in" filter="box(in)">
                                      <p:cBhvr>
                                        <p:cTn id="82" dur="500"/>
                                        <p:tgtEl>
                                          <p:spTgt spid="244"/>
                                        </p:tgtEl>
                                      </p:cBhvr>
                                    </p:animEffect>
                                  </p:childTnLst>
                                </p:cTn>
                              </p:par>
                            </p:childTnLst>
                          </p:cTn>
                        </p:par>
                      </p:childTnLst>
                    </p:cTn>
                  </p:par>
                  <p:par>
                    <p:cTn id="83" fill="hold">
                      <p:stCondLst>
                        <p:cond delay="indefinite"/>
                      </p:stCondLst>
                      <p:childTnLst>
                        <p:par>
                          <p:cTn id="84" fill="hold">
                            <p:stCondLst>
                              <p:cond delay="0"/>
                            </p:stCondLst>
                            <p:childTnLst>
                              <p:par>
                                <p:cTn id="85" presetID="4" presetClass="entr" presetSubtype="16" fill="hold" grpId="0" nodeType="clickEffect">
                                  <p:stCondLst>
                                    <p:cond delay="0"/>
                                  </p:stCondLst>
                                  <p:childTnLst>
                                    <p:set>
                                      <p:cBhvr>
                                        <p:cTn id="86" dur="1" fill="hold">
                                          <p:stCondLst>
                                            <p:cond delay="0"/>
                                          </p:stCondLst>
                                        </p:cTn>
                                        <p:tgtEl>
                                          <p:spTgt spid="247"/>
                                        </p:tgtEl>
                                        <p:attrNameLst>
                                          <p:attrName>style.visibility</p:attrName>
                                        </p:attrNameLst>
                                      </p:cBhvr>
                                      <p:to>
                                        <p:strVal val="visible"/>
                                      </p:to>
                                    </p:set>
                                    <p:animEffect transition="in" filter="box(in)">
                                      <p:cBhvr>
                                        <p:cTn id="87" dur="500"/>
                                        <p:tgtEl>
                                          <p:spTgt spid="247"/>
                                        </p:tgtEl>
                                      </p:cBhvr>
                                    </p:animEffect>
                                  </p:childTnLst>
                                </p:cTn>
                              </p:par>
                            </p:childTnLst>
                          </p:cTn>
                        </p:par>
                      </p:childTnLst>
                    </p:cTn>
                  </p:par>
                  <p:par>
                    <p:cTn id="88" fill="hold">
                      <p:stCondLst>
                        <p:cond delay="indefinite"/>
                      </p:stCondLst>
                      <p:childTnLst>
                        <p:par>
                          <p:cTn id="89" fill="hold">
                            <p:stCondLst>
                              <p:cond delay="0"/>
                            </p:stCondLst>
                            <p:childTnLst>
                              <p:par>
                                <p:cTn id="90" presetID="4" presetClass="entr" presetSubtype="16" fill="hold" grpId="0" nodeType="clickEffect">
                                  <p:stCondLst>
                                    <p:cond delay="0"/>
                                  </p:stCondLst>
                                  <p:childTnLst>
                                    <p:set>
                                      <p:cBhvr>
                                        <p:cTn id="91" dur="1" fill="hold">
                                          <p:stCondLst>
                                            <p:cond delay="0"/>
                                          </p:stCondLst>
                                        </p:cTn>
                                        <p:tgtEl>
                                          <p:spTgt spid="249"/>
                                        </p:tgtEl>
                                        <p:attrNameLst>
                                          <p:attrName>style.visibility</p:attrName>
                                        </p:attrNameLst>
                                      </p:cBhvr>
                                      <p:to>
                                        <p:strVal val="visible"/>
                                      </p:to>
                                    </p:set>
                                    <p:animEffect transition="in" filter="box(in)">
                                      <p:cBhvr>
                                        <p:cTn id="92" dur="500"/>
                                        <p:tgtEl>
                                          <p:spTgt spid="249"/>
                                        </p:tgtEl>
                                      </p:cBhvr>
                                    </p:animEffect>
                                  </p:childTnLst>
                                </p:cTn>
                              </p:par>
                              <p:par>
                                <p:cTn id="93" presetID="4" presetClass="entr" presetSubtype="16" fill="hold" grpId="0" nodeType="withEffect">
                                  <p:stCondLst>
                                    <p:cond delay="0"/>
                                  </p:stCondLst>
                                  <p:childTnLst>
                                    <p:set>
                                      <p:cBhvr>
                                        <p:cTn id="94" dur="1" fill="hold">
                                          <p:stCondLst>
                                            <p:cond delay="0"/>
                                          </p:stCondLst>
                                        </p:cTn>
                                        <p:tgtEl>
                                          <p:spTgt spid="246"/>
                                        </p:tgtEl>
                                        <p:attrNameLst>
                                          <p:attrName>style.visibility</p:attrName>
                                        </p:attrNameLst>
                                      </p:cBhvr>
                                      <p:to>
                                        <p:strVal val="visible"/>
                                      </p:to>
                                    </p:set>
                                    <p:animEffect transition="in" filter="box(in)">
                                      <p:cBhvr>
                                        <p:cTn id="95" dur="500"/>
                                        <p:tgtEl>
                                          <p:spTgt spid="246"/>
                                        </p:tgtEl>
                                      </p:cBhvr>
                                    </p:animEffect>
                                  </p:childTnLst>
                                </p:cTn>
                              </p:par>
                            </p:childTnLst>
                          </p:cTn>
                        </p:par>
                      </p:childTnLst>
                    </p:cTn>
                  </p:par>
                  <p:par>
                    <p:cTn id="96" fill="hold">
                      <p:stCondLst>
                        <p:cond delay="indefinite"/>
                      </p:stCondLst>
                      <p:childTnLst>
                        <p:par>
                          <p:cTn id="97" fill="hold">
                            <p:stCondLst>
                              <p:cond delay="0"/>
                            </p:stCondLst>
                            <p:childTnLst>
                              <p:par>
                                <p:cTn id="98" presetID="4" presetClass="entr" presetSubtype="16" fill="hold" grpId="0" nodeType="clickEffect">
                                  <p:stCondLst>
                                    <p:cond delay="0"/>
                                  </p:stCondLst>
                                  <p:childTnLst>
                                    <p:set>
                                      <p:cBhvr>
                                        <p:cTn id="99" dur="1" fill="hold">
                                          <p:stCondLst>
                                            <p:cond delay="0"/>
                                          </p:stCondLst>
                                        </p:cTn>
                                        <p:tgtEl>
                                          <p:spTgt spid="235"/>
                                        </p:tgtEl>
                                        <p:attrNameLst>
                                          <p:attrName>style.visibility</p:attrName>
                                        </p:attrNameLst>
                                      </p:cBhvr>
                                      <p:to>
                                        <p:strVal val="visible"/>
                                      </p:to>
                                    </p:set>
                                    <p:animEffect transition="in" filter="box(in)">
                                      <p:cBhvr>
                                        <p:cTn id="100" dur="500"/>
                                        <p:tgtEl>
                                          <p:spTgt spid="235"/>
                                        </p:tgtEl>
                                      </p:cBhvr>
                                    </p:animEffect>
                                  </p:childTnLst>
                                </p:cTn>
                              </p:par>
                              <p:par>
                                <p:cTn id="101" presetID="4" presetClass="entr" presetSubtype="16" fill="hold" grpId="0" nodeType="withEffect">
                                  <p:stCondLst>
                                    <p:cond delay="0"/>
                                  </p:stCondLst>
                                  <p:childTnLst>
                                    <p:set>
                                      <p:cBhvr>
                                        <p:cTn id="102" dur="1" fill="hold">
                                          <p:stCondLst>
                                            <p:cond delay="0"/>
                                          </p:stCondLst>
                                        </p:cTn>
                                        <p:tgtEl>
                                          <p:spTgt spid="289"/>
                                        </p:tgtEl>
                                        <p:attrNameLst>
                                          <p:attrName>style.visibility</p:attrName>
                                        </p:attrNameLst>
                                      </p:cBhvr>
                                      <p:to>
                                        <p:strVal val="visible"/>
                                      </p:to>
                                    </p:set>
                                    <p:animEffect transition="in" filter="box(in)">
                                      <p:cBhvr>
                                        <p:cTn id="103" dur="500"/>
                                        <p:tgtEl>
                                          <p:spTgt spid="289"/>
                                        </p:tgtEl>
                                      </p:cBhvr>
                                    </p:animEffect>
                                  </p:childTnLst>
                                </p:cTn>
                              </p:par>
                            </p:childTnLst>
                          </p:cTn>
                        </p:par>
                      </p:childTnLst>
                    </p:cTn>
                  </p:par>
                  <p:par>
                    <p:cTn id="104" fill="hold">
                      <p:stCondLst>
                        <p:cond delay="indefinite"/>
                      </p:stCondLst>
                      <p:childTnLst>
                        <p:par>
                          <p:cTn id="105" fill="hold">
                            <p:stCondLst>
                              <p:cond delay="0"/>
                            </p:stCondLst>
                            <p:childTnLst>
                              <p:par>
                                <p:cTn id="106" presetID="4" presetClass="entr" presetSubtype="16" fill="hold" grpId="0" nodeType="clickEffect">
                                  <p:stCondLst>
                                    <p:cond delay="0"/>
                                  </p:stCondLst>
                                  <p:childTnLst>
                                    <p:set>
                                      <p:cBhvr>
                                        <p:cTn id="107" dur="1" fill="hold">
                                          <p:stCondLst>
                                            <p:cond delay="0"/>
                                          </p:stCondLst>
                                        </p:cTn>
                                        <p:tgtEl>
                                          <p:spTgt spid="236"/>
                                        </p:tgtEl>
                                        <p:attrNameLst>
                                          <p:attrName>style.visibility</p:attrName>
                                        </p:attrNameLst>
                                      </p:cBhvr>
                                      <p:to>
                                        <p:strVal val="visible"/>
                                      </p:to>
                                    </p:set>
                                    <p:animEffect transition="in" filter="box(in)">
                                      <p:cBhvr>
                                        <p:cTn id="108" dur="500"/>
                                        <p:tgtEl>
                                          <p:spTgt spid="236"/>
                                        </p:tgtEl>
                                      </p:cBhvr>
                                    </p:animEffect>
                                  </p:childTnLst>
                                </p:cTn>
                              </p:par>
                              <p:par>
                                <p:cTn id="109" presetID="4" presetClass="entr" presetSubtype="16" fill="hold" grpId="0" nodeType="withEffect">
                                  <p:stCondLst>
                                    <p:cond delay="0"/>
                                  </p:stCondLst>
                                  <p:childTnLst>
                                    <p:set>
                                      <p:cBhvr>
                                        <p:cTn id="110" dur="1" fill="hold">
                                          <p:stCondLst>
                                            <p:cond delay="0"/>
                                          </p:stCondLst>
                                        </p:cTn>
                                        <p:tgtEl>
                                          <p:spTgt spid="237"/>
                                        </p:tgtEl>
                                        <p:attrNameLst>
                                          <p:attrName>style.visibility</p:attrName>
                                        </p:attrNameLst>
                                      </p:cBhvr>
                                      <p:to>
                                        <p:strVal val="visible"/>
                                      </p:to>
                                    </p:set>
                                    <p:animEffect transition="in" filter="box(in)">
                                      <p:cBhvr>
                                        <p:cTn id="111" dur="500"/>
                                        <p:tgtEl>
                                          <p:spTgt spid="237"/>
                                        </p:tgtEl>
                                      </p:cBhvr>
                                    </p:animEffect>
                                  </p:childTnLst>
                                </p:cTn>
                              </p:par>
                            </p:childTnLst>
                          </p:cTn>
                        </p:par>
                      </p:childTnLst>
                    </p:cTn>
                  </p:par>
                  <p:par>
                    <p:cTn id="112" fill="hold">
                      <p:stCondLst>
                        <p:cond delay="indefinite"/>
                      </p:stCondLst>
                      <p:childTnLst>
                        <p:par>
                          <p:cTn id="113" fill="hold">
                            <p:stCondLst>
                              <p:cond delay="0"/>
                            </p:stCondLst>
                            <p:childTnLst>
                              <p:par>
                                <p:cTn id="114" presetID="4" presetClass="entr" presetSubtype="16" fill="hold" grpId="0" nodeType="clickEffect">
                                  <p:stCondLst>
                                    <p:cond delay="0"/>
                                  </p:stCondLst>
                                  <p:childTnLst>
                                    <p:set>
                                      <p:cBhvr>
                                        <p:cTn id="115" dur="1" fill="hold">
                                          <p:stCondLst>
                                            <p:cond delay="0"/>
                                          </p:stCondLst>
                                        </p:cTn>
                                        <p:tgtEl>
                                          <p:spTgt spid="245"/>
                                        </p:tgtEl>
                                        <p:attrNameLst>
                                          <p:attrName>style.visibility</p:attrName>
                                        </p:attrNameLst>
                                      </p:cBhvr>
                                      <p:to>
                                        <p:strVal val="visible"/>
                                      </p:to>
                                    </p:set>
                                    <p:animEffect transition="in" filter="box(in)">
                                      <p:cBhvr>
                                        <p:cTn id="116" dur="500"/>
                                        <p:tgtEl>
                                          <p:spTgt spid="245"/>
                                        </p:tgtEl>
                                      </p:cBhvr>
                                    </p:animEffect>
                                  </p:childTnLst>
                                </p:cTn>
                              </p:par>
                            </p:childTnLst>
                          </p:cTn>
                        </p:par>
                      </p:childTnLst>
                    </p:cTn>
                  </p:par>
                  <p:par>
                    <p:cTn id="117" fill="hold">
                      <p:stCondLst>
                        <p:cond delay="indefinite"/>
                      </p:stCondLst>
                      <p:childTnLst>
                        <p:par>
                          <p:cTn id="118" fill="hold">
                            <p:stCondLst>
                              <p:cond delay="0"/>
                            </p:stCondLst>
                            <p:childTnLst>
                              <p:par>
                                <p:cTn id="119" presetID="4" presetClass="entr" presetSubtype="16" fill="hold" grpId="0" nodeType="clickEffect">
                                  <p:stCondLst>
                                    <p:cond delay="0"/>
                                  </p:stCondLst>
                                  <p:childTnLst>
                                    <p:set>
                                      <p:cBhvr>
                                        <p:cTn id="120" dur="1" fill="hold">
                                          <p:stCondLst>
                                            <p:cond delay="0"/>
                                          </p:stCondLst>
                                        </p:cTn>
                                        <p:tgtEl>
                                          <p:spTgt spid="271"/>
                                        </p:tgtEl>
                                        <p:attrNameLst>
                                          <p:attrName>style.visibility</p:attrName>
                                        </p:attrNameLst>
                                      </p:cBhvr>
                                      <p:to>
                                        <p:strVal val="visible"/>
                                      </p:to>
                                    </p:set>
                                    <p:animEffect transition="in" filter="box(in)">
                                      <p:cBhvr>
                                        <p:cTn id="121" dur="500"/>
                                        <p:tgtEl>
                                          <p:spTgt spid="271"/>
                                        </p:tgtEl>
                                      </p:cBhvr>
                                    </p:animEffect>
                                  </p:childTnLst>
                                </p:cTn>
                              </p:par>
                            </p:childTnLst>
                          </p:cTn>
                        </p:par>
                      </p:childTnLst>
                    </p:cTn>
                  </p:par>
                  <p:par>
                    <p:cTn id="122" fill="hold">
                      <p:stCondLst>
                        <p:cond delay="indefinite"/>
                      </p:stCondLst>
                      <p:childTnLst>
                        <p:par>
                          <p:cTn id="123" fill="hold">
                            <p:stCondLst>
                              <p:cond delay="0"/>
                            </p:stCondLst>
                            <p:childTnLst>
                              <p:par>
                                <p:cTn id="124" presetID="4" presetClass="entr" presetSubtype="16" fill="hold" grpId="0" nodeType="clickEffect">
                                  <p:stCondLst>
                                    <p:cond delay="0"/>
                                  </p:stCondLst>
                                  <p:childTnLst>
                                    <p:set>
                                      <p:cBhvr>
                                        <p:cTn id="125" dur="1" fill="hold">
                                          <p:stCondLst>
                                            <p:cond delay="0"/>
                                          </p:stCondLst>
                                        </p:cTn>
                                        <p:tgtEl>
                                          <p:spTgt spid="282"/>
                                        </p:tgtEl>
                                        <p:attrNameLst>
                                          <p:attrName>style.visibility</p:attrName>
                                        </p:attrNameLst>
                                      </p:cBhvr>
                                      <p:to>
                                        <p:strVal val="visible"/>
                                      </p:to>
                                    </p:set>
                                    <p:animEffect transition="in" filter="box(in)">
                                      <p:cBhvr>
                                        <p:cTn id="126" dur="500"/>
                                        <p:tgtEl>
                                          <p:spTgt spid="282"/>
                                        </p:tgtEl>
                                      </p:cBhvr>
                                    </p:animEffect>
                                  </p:childTnLst>
                                </p:cTn>
                              </p:par>
                              <p:par>
                                <p:cTn id="127" presetID="4" presetClass="entr" presetSubtype="16" fill="hold" grpId="0" nodeType="withEffect">
                                  <p:stCondLst>
                                    <p:cond delay="0"/>
                                  </p:stCondLst>
                                  <p:childTnLst>
                                    <p:set>
                                      <p:cBhvr>
                                        <p:cTn id="128" dur="1" fill="hold">
                                          <p:stCondLst>
                                            <p:cond delay="0"/>
                                          </p:stCondLst>
                                        </p:cTn>
                                        <p:tgtEl>
                                          <p:spTgt spid="248"/>
                                        </p:tgtEl>
                                        <p:attrNameLst>
                                          <p:attrName>style.visibility</p:attrName>
                                        </p:attrNameLst>
                                      </p:cBhvr>
                                      <p:to>
                                        <p:strVal val="visible"/>
                                      </p:to>
                                    </p:set>
                                    <p:animEffect transition="in" filter="box(in)">
                                      <p:cBhvr>
                                        <p:cTn id="129" dur="500"/>
                                        <p:tgtEl>
                                          <p:spTgt spid="248"/>
                                        </p:tgtEl>
                                      </p:cBhvr>
                                    </p:animEffect>
                                  </p:childTnLst>
                                </p:cTn>
                              </p:par>
                            </p:childTnLst>
                          </p:cTn>
                        </p:par>
                      </p:childTnLst>
                    </p:cTn>
                  </p:par>
                  <p:par>
                    <p:cTn id="130" fill="hold">
                      <p:stCondLst>
                        <p:cond delay="indefinite"/>
                      </p:stCondLst>
                      <p:childTnLst>
                        <p:par>
                          <p:cTn id="131" fill="hold">
                            <p:stCondLst>
                              <p:cond delay="0"/>
                            </p:stCondLst>
                            <p:childTnLst>
                              <p:par>
                                <p:cTn id="132" presetID="4" presetClass="entr" presetSubtype="16" fill="hold" grpId="0" nodeType="clickEffect">
                                  <p:stCondLst>
                                    <p:cond delay="0"/>
                                  </p:stCondLst>
                                  <p:childTnLst>
                                    <p:set>
                                      <p:cBhvr>
                                        <p:cTn id="133" dur="1" fill="hold">
                                          <p:stCondLst>
                                            <p:cond delay="0"/>
                                          </p:stCondLst>
                                        </p:cTn>
                                        <p:tgtEl>
                                          <p:spTgt spid="238"/>
                                        </p:tgtEl>
                                        <p:attrNameLst>
                                          <p:attrName>style.visibility</p:attrName>
                                        </p:attrNameLst>
                                      </p:cBhvr>
                                      <p:to>
                                        <p:strVal val="visible"/>
                                      </p:to>
                                    </p:set>
                                    <p:animEffect transition="in" filter="box(in)">
                                      <p:cBhvr>
                                        <p:cTn id="134" dur="500"/>
                                        <p:tgtEl>
                                          <p:spTgt spid="238"/>
                                        </p:tgtEl>
                                      </p:cBhvr>
                                    </p:animEffect>
                                  </p:childTnLst>
                                </p:cTn>
                              </p:par>
                              <p:par>
                                <p:cTn id="135" presetID="4" presetClass="entr" presetSubtype="16" fill="hold" grpId="0" nodeType="withEffect">
                                  <p:stCondLst>
                                    <p:cond delay="0"/>
                                  </p:stCondLst>
                                  <p:childTnLst>
                                    <p:set>
                                      <p:cBhvr>
                                        <p:cTn id="136" dur="1" fill="hold">
                                          <p:stCondLst>
                                            <p:cond delay="0"/>
                                          </p:stCondLst>
                                        </p:cTn>
                                        <p:tgtEl>
                                          <p:spTgt spid="290"/>
                                        </p:tgtEl>
                                        <p:attrNameLst>
                                          <p:attrName>style.visibility</p:attrName>
                                        </p:attrNameLst>
                                      </p:cBhvr>
                                      <p:to>
                                        <p:strVal val="visible"/>
                                      </p:to>
                                    </p:set>
                                    <p:animEffect transition="in" filter="box(in)">
                                      <p:cBhvr>
                                        <p:cTn id="137" dur="500"/>
                                        <p:tgtEl>
                                          <p:spTgt spid="290"/>
                                        </p:tgtEl>
                                      </p:cBhvr>
                                    </p:animEffect>
                                  </p:childTnLst>
                                </p:cTn>
                              </p:par>
                            </p:childTnLst>
                          </p:cTn>
                        </p:par>
                      </p:childTnLst>
                    </p:cTn>
                  </p:par>
                  <p:par>
                    <p:cTn id="138" fill="hold">
                      <p:stCondLst>
                        <p:cond delay="indefinite"/>
                      </p:stCondLst>
                      <p:childTnLst>
                        <p:par>
                          <p:cTn id="139" fill="hold">
                            <p:stCondLst>
                              <p:cond delay="0"/>
                            </p:stCondLst>
                            <p:childTnLst>
                              <p:par>
                                <p:cTn id="140" presetID="4" presetClass="entr" presetSubtype="16" fill="hold" grpId="0" nodeType="clickEffect">
                                  <p:stCondLst>
                                    <p:cond delay="0"/>
                                  </p:stCondLst>
                                  <p:childTnLst>
                                    <p:set>
                                      <p:cBhvr>
                                        <p:cTn id="141" dur="1" fill="hold">
                                          <p:stCondLst>
                                            <p:cond delay="0"/>
                                          </p:stCondLst>
                                        </p:cTn>
                                        <p:tgtEl>
                                          <p:spTgt spid="239"/>
                                        </p:tgtEl>
                                        <p:attrNameLst>
                                          <p:attrName>style.visibility</p:attrName>
                                        </p:attrNameLst>
                                      </p:cBhvr>
                                      <p:to>
                                        <p:strVal val="visible"/>
                                      </p:to>
                                    </p:set>
                                    <p:animEffect transition="in" filter="box(in)">
                                      <p:cBhvr>
                                        <p:cTn id="142" dur="500"/>
                                        <p:tgtEl>
                                          <p:spTgt spid="239"/>
                                        </p:tgtEl>
                                      </p:cBhvr>
                                    </p:animEffect>
                                  </p:childTnLst>
                                </p:cTn>
                              </p:par>
                              <p:par>
                                <p:cTn id="143" presetID="4" presetClass="entr" presetSubtype="16" fill="hold" grpId="0" nodeType="withEffect">
                                  <p:stCondLst>
                                    <p:cond delay="0"/>
                                  </p:stCondLst>
                                  <p:childTnLst>
                                    <p:set>
                                      <p:cBhvr>
                                        <p:cTn id="144" dur="1" fill="hold">
                                          <p:stCondLst>
                                            <p:cond delay="0"/>
                                          </p:stCondLst>
                                        </p:cTn>
                                        <p:tgtEl>
                                          <p:spTgt spid="240"/>
                                        </p:tgtEl>
                                        <p:attrNameLst>
                                          <p:attrName>style.visibility</p:attrName>
                                        </p:attrNameLst>
                                      </p:cBhvr>
                                      <p:to>
                                        <p:strVal val="visible"/>
                                      </p:to>
                                    </p:set>
                                    <p:animEffect transition="in" filter="box(in)">
                                      <p:cBhvr>
                                        <p:cTn id="145" dur="500"/>
                                        <p:tgtEl>
                                          <p:spTgt spid="240"/>
                                        </p:tgtEl>
                                      </p:cBhvr>
                                    </p:animEffect>
                                  </p:childTnLst>
                                </p:cTn>
                              </p:par>
                            </p:childTnLst>
                          </p:cTn>
                        </p:par>
                      </p:childTnLst>
                    </p:cTn>
                  </p:par>
                  <p:par>
                    <p:cTn id="146" fill="hold">
                      <p:stCondLst>
                        <p:cond delay="indefinite"/>
                      </p:stCondLst>
                      <p:childTnLst>
                        <p:par>
                          <p:cTn id="147" fill="hold">
                            <p:stCondLst>
                              <p:cond delay="0"/>
                            </p:stCondLst>
                            <p:childTnLst>
                              <p:par>
                                <p:cTn id="148" presetID="4" presetClass="entr" presetSubtype="16" fill="hold" grpId="0" nodeType="clickEffect">
                                  <p:stCondLst>
                                    <p:cond delay="0"/>
                                  </p:stCondLst>
                                  <p:childTnLst>
                                    <p:set>
                                      <p:cBhvr>
                                        <p:cTn id="149" dur="1" fill="hold">
                                          <p:stCondLst>
                                            <p:cond delay="0"/>
                                          </p:stCondLst>
                                        </p:cTn>
                                        <p:tgtEl>
                                          <p:spTgt spid="241"/>
                                        </p:tgtEl>
                                        <p:attrNameLst>
                                          <p:attrName>style.visibility</p:attrName>
                                        </p:attrNameLst>
                                      </p:cBhvr>
                                      <p:to>
                                        <p:strVal val="visible"/>
                                      </p:to>
                                    </p:set>
                                    <p:animEffect transition="in" filter="box(in)">
                                      <p:cBhvr>
                                        <p:cTn id="150" dur="500"/>
                                        <p:tgtEl>
                                          <p:spTgt spid="241"/>
                                        </p:tgtEl>
                                      </p:cBhvr>
                                    </p:animEffect>
                                  </p:childTnLst>
                                </p:cTn>
                              </p:par>
                              <p:par>
                                <p:cTn id="151" presetID="4" presetClass="entr" presetSubtype="16" fill="hold" grpId="0" nodeType="withEffect">
                                  <p:stCondLst>
                                    <p:cond delay="0"/>
                                  </p:stCondLst>
                                  <p:childTnLst>
                                    <p:set>
                                      <p:cBhvr>
                                        <p:cTn id="152" dur="1" fill="hold">
                                          <p:stCondLst>
                                            <p:cond delay="0"/>
                                          </p:stCondLst>
                                        </p:cTn>
                                        <p:tgtEl>
                                          <p:spTgt spid="291"/>
                                        </p:tgtEl>
                                        <p:attrNameLst>
                                          <p:attrName>style.visibility</p:attrName>
                                        </p:attrNameLst>
                                      </p:cBhvr>
                                      <p:to>
                                        <p:strVal val="visible"/>
                                      </p:to>
                                    </p:set>
                                    <p:animEffect transition="in" filter="box(in)">
                                      <p:cBhvr>
                                        <p:cTn id="153" dur="500"/>
                                        <p:tgtEl>
                                          <p:spTgt spid="291"/>
                                        </p:tgtEl>
                                      </p:cBhvr>
                                    </p:animEffect>
                                  </p:childTnLst>
                                </p:cTn>
                              </p:par>
                            </p:childTnLst>
                          </p:cTn>
                        </p:par>
                      </p:childTnLst>
                    </p:cTn>
                  </p:par>
                  <p:par>
                    <p:cTn id="154" fill="hold">
                      <p:stCondLst>
                        <p:cond delay="indefinite"/>
                      </p:stCondLst>
                      <p:childTnLst>
                        <p:par>
                          <p:cTn id="155" fill="hold">
                            <p:stCondLst>
                              <p:cond delay="0"/>
                            </p:stCondLst>
                            <p:childTnLst>
                              <p:par>
                                <p:cTn id="156" presetID="4" presetClass="entr" presetSubtype="16" fill="hold" grpId="0" nodeType="clickEffect">
                                  <p:stCondLst>
                                    <p:cond delay="0"/>
                                  </p:stCondLst>
                                  <p:childTnLst>
                                    <p:set>
                                      <p:cBhvr>
                                        <p:cTn id="157" dur="1" fill="hold">
                                          <p:stCondLst>
                                            <p:cond delay="0"/>
                                          </p:stCondLst>
                                        </p:cTn>
                                        <p:tgtEl>
                                          <p:spTgt spid="242"/>
                                        </p:tgtEl>
                                        <p:attrNameLst>
                                          <p:attrName>style.visibility</p:attrName>
                                        </p:attrNameLst>
                                      </p:cBhvr>
                                      <p:to>
                                        <p:strVal val="visible"/>
                                      </p:to>
                                    </p:set>
                                    <p:animEffect transition="in" filter="box(in)">
                                      <p:cBhvr>
                                        <p:cTn id="158" dur="500"/>
                                        <p:tgtEl>
                                          <p:spTgt spid="242"/>
                                        </p:tgtEl>
                                      </p:cBhvr>
                                    </p:animEffect>
                                  </p:childTnLst>
                                </p:cTn>
                              </p:par>
                              <p:par>
                                <p:cTn id="159" presetID="4" presetClass="entr" presetSubtype="16" fill="hold" grpId="0" nodeType="withEffect">
                                  <p:stCondLst>
                                    <p:cond delay="0"/>
                                  </p:stCondLst>
                                  <p:childTnLst>
                                    <p:set>
                                      <p:cBhvr>
                                        <p:cTn id="160" dur="1" fill="hold">
                                          <p:stCondLst>
                                            <p:cond delay="0"/>
                                          </p:stCondLst>
                                        </p:cTn>
                                        <p:tgtEl>
                                          <p:spTgt spid="243"/>
                                        </p:tgtEl>
                                        <p:attrNameLst>
                                          <p:attrName>style.visibility</p:attrName>
                                        </p:attrNameLst>
                                      </p:cBhvr>
                                      <p:to>
                                        <p:strVal val="visible"/>
                                      </p:to>
                                    </p:set>
                                    <p:animEffect transition="in" filter="box(in)">
                                      <p:cBhvr>
                                        <p:cTn id="161" dur="500"/>
                                        <p:tgtEl>
                                          <p:spTgt spid="243"/>
                                        </p:tgtEl>
                                      </p:cBhvr>
                                    </p:animEffect>
                                  </p:childTnLst>
                                </p:cTn>
                              </p:par>
                            </p:childTnLst>
                          </p:cTn>
                        </p:par>
                      </p:childTnLst>
                    </p:cTn>
                  </p:par>
                  <p:par>
                    <p:cTn id="162" fill="hold">
                      <p:stCondLst>
                        <p:cond delay="indefinite"/>
                      </p:stCondLst>
                      <p:childTnLst>
                        <p:par>
                          <p:cTn id="163" fill="hold">
                            <p:stCondLst>
                              <p:cond delay="0"/>
                            </p:stCondLst>
                            <p:childTnLst>
                              <p:par>
                                <p:cTn id="164" presetID="4" presetClass="entr" presetSubtype="16" fill="hold" grpId="0" nodeType="clickEffect">
                                  <p:stCondLst>
                                    <p:cond delay="0"/>
                                  </p:stCondLst>
                                  <p:childTnLst>
                                    <p:set>
                                      <p:cBhvr>
                                        <p:cTn id="165" dur="1" fill="hold">
                                          <p:stCondLst>
                                            <p:cond delay="0"/>
                                          </p:stCondLst>
                                        </p:cTn>
                                        <p:tgtEl>
                                          <p:spTgt spid="281"/>
                                        </p:tgtEl>
                                        <p:attrNameLst>
                                          <p:attrName>style.visibility</p:attrName>
                                        </p:attrNameLst>
                                      </p:cBhvr>
                                      <p:to>
                                        <p:strVal val="visible"/>
                                      </p:to>
                                    </p:set>
                                    <p:animEffect transition="in" filter="box(in)">
                                      <p:cBhvr>
                                        <p:cTn id="166" dur="500"/>
                                        <p:tgtEl>
                                          <p:spTgt spid="281"/>
                                        </p:tgtEl>
                                      </p:cBhvr>
                                    </p:animEffect>
                                  </p:childTnLst>
                                </p:cTn>
                              </p:par>
                            </p:childTnLst>
                          </p:cTn>
                        </p:par>
                      </p:childTnLst>
                    </p:cTn>
                  </p:par>
                  <p:par>
                    <p:cTn id="167" fill="hold">
                      <p:stCondLst>
                        <p:cond delay="indefinite"/>
                      </p:stCondLst>
                      <p:childTnLst>
                        <p:par>
                          <p:cTn id="168" fill="hold">
                            <p:stCondLst>
                              <p:cond delay="0"/>
                            </p:stCondLst>
                            <p:childTnLst>
                              <p:par>
                                <p:cTn id="169" presetID="4" presetClass="entr" presetSubtype="16" fill="hold" grpId="0" nodeType="clickEffect">
                                  <p:stCondLst>
                                    <p:cond delay="0"/>
                                  </p:stCondLst>
                                  <p:childTnLst>
                                    <p:set>
                                      <p:cBhvr>
                                        <p:cTn id="170" dur="1" fill="hold">
                                          <p:stCondLst>
                                            <p:cond delay="0"/>
                                          </p:stCondLst>
                                        </p:cTn>
                                        <p:tgtEl>
                                          <p:spTgt spid="272"/>
                                        </p:tgtEl>
                                        <p:attrNameLst>
                                          <p:attrName>style.visibility</p:attrName>
                                        </p:attrNameLst>
                                      </p:cBhvr>
                                      <p:to>
                                        <p:strVal val="visible"/>
                                      </p:to>
                                    </p:set>
                                    <p:animEffect transition="in" filter="box(in)">
                                      <p:cBhvr>
                                        <p:cTn id="171" dur="500"/>
                                        <p:tgtEl>
                                          <p:spTgt spid="272"/>
                                        </p:tgtEl>
                                      </p:cBhvr>
                                    </p:animEffect>
                                  </p:childTnLst>
                                </p:cTn>
                              </p:par>
                              <p:par>
                                <p:cTn id="172" presetID="4" presetClass="entr" presetSubtype="16" fill="hold" grpId="0" nodeType="withEffect">
                                  <p:stCondLst>
                                    <p:cond delay="0"/>
                                  </p:stCondLst>
                                  <p:childTnLst>
                                    <p:set>
                                      <p:cBhvr>
                                        <p:cTn id="173" dur="1" fill="hold">
                                          <p:stCondLst>
                                            <p:cond delay="0"/>
                                          </p:stCondLst>
                                        </p:cTn>
                                        <p:tgtEl>
                                          <p:spTgt spid="274"/>
                                        </p:tgtEl>
                                        <p:attrNameLst>
                                          <p:attrName>style.visibility</p:attrName>
                                        </p:attrNameLst>
                                      </p:cBhvr>
                                      <p:to>
                                        <p:strVal val="visible"/>
                                      </p:to>
                                    </p:set>
                                    <p:animEffect transition="in" filter="box(in)">
                                      <p:cBhvr>
                                        <p:cTn id="174" dur="500"/>
                                        <p:tgtEl>
                                          <p:spTgt spid="274"/>
                                        </p:tgtEl>
                                      </p:cBhvr>
                                    </p:animEffect>
                                  </p:childTnLst>
                                </p:cTn>
                              </p:par>
                            </p:childTnLst>
                          </p:cTn>
                        </p:par>
                      </p:childTnLst>
                    </p:cTn>
                  </p:par>
                  <p:par>
                    <p:cTn id="175" fill="hold">
                      <p:stCondLst>
                        <p:cond delay="indefinite"/>
                      </p:stCondLst>
                      <p:childTnLst>
                        <p:par>
                          <p:cTn id="176" fill="hold">
                            <p:stCondLst>
                              <p:cond delay="0"/>
                            </p:stCondLst>
                            <p:childTnLst>
                              <p:par>
                                <p:cTn id="177" presetID="4" presetClass="entr" presetSubtype="16" fill="hold" grpId="0" nodeType="clickEffect">
                                  <p:stCondLst>
                                    <p:cond delay="0"/>
                                  </p:stCondLst>
                                  <p:childTnLst>
                                    <p:set>
                                      <p:cBhvr>
                                        <p:cTn id="178" dur="1" fill="hold">
                                          <p:stCondLst>
                                            <p:cond delay="0"/>
                                          </p:stCondLst>
                                        </p:cTn>
                                        <p:tgtEl>
                                          <p:spTgt spid="265"/>
                                        </p:tgtEl>
                                        <p:attrNameLst>
                                          <p:attrName>style.visibility</p:attrName>
                                        </p:attrNameLst>
                                      </p:cBhvr>
                                      <p:to>
                                        <p:strVal val="visible"/>
                                      </p:to>
                                    </p:set>
                                    <p:animEffect transition="in" filter="box(in)">
                                      <p:cBhvr>
                                        <p:cTn id="179" dur="500"/>
                                        <p:tgtEl>
                                          <p:spTgt spid="265"/>
                                        </p:tgtEl>
                                      </p:cBhvr>
                                    </p:animEffect>
                                  </p:childTnLst>
                                </p:cTn>
                              </p:par>
                              <p:par>
                                <p:cTn id="180" presetID="4" presetClass="entr" presetSubtype="16" fill="hold" grpId="0" nodeType="withEffect">
                                  <p:stCondLst>
                                    <p:cond delay="0"/>
                                  </p:stCondLst>
                                  <p:childTnLst>
                                    <p:set>
                                      <p:cBhvr>
                                        <p:cTn id="181" dur="1" fill="hold">
                                          <p:stCondLst>
                                            <p:cond delay="0"/>
                                          </p:stCondLst>
                                        </p:cTn>
                                        <p:tgtEl>
                                          <p:spTgt spid="266"/>
                                        </p:tgtEl>
                                        <p:attrNameLst>
                                          <p:attrName>style.visibility</p:attrName>
                                        </p:attrNameLst>
                                      </p:cBhvr>
                                      <p:to>
                                        <p:strVal val="visible"/>
                                      </p:to>
                                    </p:set>
                                    <p:animEffect transition="in" filter="box(in)">
                                      <p:cBhvr>
                                        <p:cTn id="182" dur="500"/>
                                        <p:tgtEl>
                                          <p:spTgt spid="266"/>
                                        </p:tgtEl>
                                      </p:cBhvr>
                                    </p:animEffect>
                                  </p:childTnLst>
                                </p:cTn>
                              </p:par>
                            </p:childTnLst>
                          </p:cTn>
                        </p:par>
                      </p:childTnLst>
                    </p:cTn>
                  </p:par>
                  <p:par>
                    <p:cTn id="183" fill="hold">
                      <p:stCondLst>
                        <p:cond delay="indefinite"/>
                      </p:stCondLst>
                      <p:childTnLst>
                        <p:par>
                          <p:cTn id="184" fill="hold">
                            <p:stCondLst>
                              <p:cond delay="0"/>
                            </p:stCondLst>
                            <p:childTnLst>
                              <p:par>
                                <p:cTn id="185" presetID="4" presetClass="entr" presetSubtype="16" fill="hold" grpId="0" nodeType="clickEffect">
                                  <p:stCondLst>
                                    <p:cond delay="0"/>
                                  </p:stCondLst>
                                  <p:childTnLst>
                                    <p:set>
                                      <p:cBhvr>
                                        <p:cTn id="186" dur="1" fill="hold">
                                          <p:stCondLst>
                                            <p:cond delay="0"/>
                                          </p:stCondLst>
                                        </p:cTn>
                                        <p:tgtEl>
                                          <p:spTgt spid="284"/>
                                        </p:tgtEl>
                                        <p:attrNameLst>
                                          <p:attrName>style.visibility</p:attrName>
                                        </p:attrNameLst>
                                      </p:cBhvr>
                                      <p:to>
                                        <p:strVal val="visible"/>
                                      </p:to>
                                    </p:set>
                                    <p:animEffect transition="in" filter="box(in)">
                                      <p:cBhvr>
                                        <p:cTn id="187" dur="500"/>
                                        <p:tgtEl>
                                          <p:spTgt spid="284"/>
                                        </p:tgtEl>
                                      </p:cBhvr>
                                    </p:animEffect>
                                  </p:childTnLst>
                                </p:cTn>
                              </p:par>
                              <p:par>
                                <p:cTn id="188" presetID="4" presetClass="entr" presetSubtype="16" fill="hold" grpId="0" nodeType="withEffect">
                                  <p:stCondLst>
                                    <p:cond delay="0"/>
                                  </p:stCondLst>
                                  <p:childTnLst>
                                    <p:set>
                                      <p:cBhvr>
                                        <p:cTn id="189" dur="1" fill="hold">
                                          <p:stCondLst>
                                            <p:cond delay="0"/>
                                          </p:stCondLst>
                                        </p:cTn>
                                        <p:tgtEl>
                                          <p:spTgt spid="276"/>
                                        </p:tgtEl>
                                        <p:attrNameLst>
                                          <p:attrName>style.visibility</p:attrName>
                                        </p:attrNameLst>
                                      </p:cBhvr>
                                      <p:to>
                                        <p:strVal val="visible"/>
                                      </p:to>
                                    </p:set>
                                    <p:animEffect transition="in" filter="box(in)">
                                      <p:cBhvr>
                                        <p:cTn id="190" dur="500"/>
                                        <p:tgtEl>
                                          <p:spTgt spid="276"/>
                                        </p:tgtEl>
                                      </p:cBhvr>
                                    </p:animEffect>
                                  </p:childTnLst>
                                </p:cTn>
                              </p:par>
                            </p:childTnLst>
                          </p:cTn>
                        </p:par>
                      </p:childTnLst>
                    </p:cTn>
                  </p:par>
                  <p:par>
                    <p:cTn id="191" fill="hold">
                      <p:stCondLst>
                        <p:cond delay="indefinite"/>
                      </p:stCondLst>
                      <p:childTnLst>
                        <p:par>
                          <p:cTn id="192" fill="hold">
                            <p:stCondLst>
                              <p:cond delay="0"/>
                            </p:stCondLst>
                            <p:childTnLst>
                              <p:par>
                                <p:cTn id="193" presetID="4" presetClass="entr" presetSubtype="16" fill="hold" grpId="0" nodeType="clickEffect">
                                  <p:stCondLst>
                                    <p:cond delay="0"/>
                                  </p:stCondLst>
                                  <p:childTnLst>
                                    <p:set>
                                      <p:cBhvr>
                                        <p:cTn id="194" dur="1" fill="hold">
                                          <p:stCondLst>
                                            <p:cond delay="0"/>
                                          </p:stCondLst>
                                        </p:cTn>
                                        <p:tgtEl>
                                          <p:spTgt spid="267"/>
                                        </p:tgtEl>
                                        <p:attrNameLst>
                                          <p:attrName>style.visibility</p:attrName>
                                        </p:attrNameLst>
                                      </p:cBhvr>
                                      <p:to>
                                        <p:strVal val="visible"/>
                                      </p:to>
                                    </p:set>
                                    <p:animEffect transition="in" filter="box(in)">
                                      <p:cBhvr>
                                        <p:cTn id="195" dur="500"/>
                                        <p:tgtEl>
                                          <p:spTgt spid="267"/>
                                        </p:tgtEl>
                                      </p:cBhvr>
                                    </p:animEffect>
                                  </p:childTnLst>
                                </p:cTn>
                              </p:par>
                              <p:par>
                                <p:cTn id="196" presetID="4" presetClass="entr" presetSubtype="16" fill="hold" grpId="0" nodeType="withEffect">
                                  <p:stCondLst>
                                    <p:cond delay="0"/>
                                  </p:stCondLst>
                                  <p:childTnLst>
                                    <p:set>
                                      <p:cBhvr>
                                        <p:cTn id="197" dur="1" fill="hold">
                                          <p:stCondLst>
                                            <p:cond delay="0"/>
                                          </p:stCondLst>
                                        </p:cTn>
                                        <p:tgtEl>
                                          <p:spTgt spid="268"/>
                                        </p:tgtEl>
                                        <p:attrNameLst>
                                          <p:attrName>style.visibility</p:attrName>
                                        </p:attrNameLst>
                                      </p:cBhvr>
                                      <p:to>
                                        <p:strVal val="visible"/>
                                      </p:to>
                                    </p:set>
                                    <p:animEffect transition="in" filter="box(in)">
                                      <p:cBhvr>
                                        <p:cTn id="198" dur="500"/>
                                        <p:tgtEl>
                                          <p:spTgt spid="268"/>
                                        </p:tgtEl>
                                      </p:cBhvr>
                                    </p:animEffect>
                                  </p:childTnLst>
                                </p:cTn>
                              </p:par>
                            </p:childTnLst>
                          </p:cTn>
                        </p:par>
                      </p:childTnLst>
                    </p:cTn>
                  </p:par>
                  <p:par>
                    <p:cTn id="199" fill="hold">
                      <p:stCondLst>
                        <p:cond delay="indefinite"/>
                      </p:stCondLst>
                      <p:childTnLst>
                        <p:par>
                          <p:cTn id="200" fill="hold">
                            <p:stCondLst>
                              <p:cond delay="0"/>
                            </p:stCondLst>
                            <p:childTnLst>
                              <p:par>
                                <p:cTn id="201" presetID="4" presetClass="entr" presetSubtype="16" fill="hold" grpId="0" nodeType="clickEffect">
                                  <p:stCondLst>
                                    <p:cond delay="0"/>
                                  </p:stCondLst>
                                  <p:childTnLst>
                                    <p:set>
                                      <p:cBhvr>
                                        <p:cTn id="202" dur="1" fill="hold">
                                          <p:stCondLst>
                                            <p:cond delay="0"/>
                                          </p:stCondLst>
                                        </p:cTn>
                                        <p:tgtEl>
                                          <p:spTgt spid="269"/>
                                        </p:tgtEl>
                                        <p:attrNameLst>
                                          <p:attrName>style.visibility</p:attrName>
                                        </p:attrNameLst>
                                      </p:cBhvr>
                                      <p:to>
                                        <p:strVal val="visible"/>
                                      </p:to>
                                    </p:set>
                                    <p:animEffect transition="in" filter="box(in)">
                                      <p:cBhvr>
                                        <p:cTn id="203" dur="500"/>
                                        <p:tgtEl>
                                          <p:spTgt spid="269"/>
                                        </p:tgtEl>
                                      </p:cBhvr>
                                    </p:animEffect>
                                  </p:childTnLst>
                                </p:cTn>
                              </p:par>
                              <p:par>
                                <p:cTn id="204" presetID="4" presetClass="entr" presetSubtype="16" fill="hold" grpId="0" nodeType="withEffect">
                                  <p:stCondLst>
                                    <p:cond delay="0"/>
                                  </p:stCondLst>
                                  <p:childTnLst>
                                    <p:set>
                                      <p:cBhvr>
                                        <p:cTn id="205" dur="1" fill="hold">
                                          <p:stCondLst>
                                            <p:cond delay="0"/>
                                          </p:stCondLst>
                                        </p:cTn>
                                        <p:tgtEl>
                                          <p:spTgt spid="270"/>
                                        </p:tgtEl>
                                        <p:attrNameLst>
                                          <p:attrName>style.visibility</p:attrName>
                                        </p:attrNameLst>
                                      </p:cBhvr>
                                      <p:to>
                                        <p:strVal val="visible"/>
                                      </p:to>
                                    </p:set>
                                    <p:animEffect transition="in" filter="box(in)">
                                      <p:cBhvr>
                                        <p:cTn id="206" dur="500"/>
                                        <p:tgtEl>
                                          <p:spTgt spid="270"/>
                                        </p:tgtEl>
                                      </p:cBhvr>
                                    </p:animEffect>
                                  </p:childTnLst>
                                </p:cTn>
                              </p:par>
                            </p:childTnLst>
                          </p:cTn>
                        </p:par>
                      </p:childTnLst>
                    </p:cTn>
                  </p:par>
                  <p:par>
                    <p:cTn id="207" fill="hold">
                      <p:stCondLst>
                        <p:cond delay="indefinite"/>
                      </p:stCondLst>
                      <p:childTnLst>
                        <p:par>
                          <p:cTn id="208" fill="hold">
                            <p:stCondLst>
                              <p:cond delay="0"/>
                            </p:stCondLst>
                            <p:childTnLst>
                              <p:par>
                                <p:cTn id="209" presetID="4" presetClass="entr" presetSubtype="16" fill="hold" grpId="0" nodeType="clickEffect">
                                  <p:stCondLst>
                                    <p:cond delay="0"/>
                                  </p:stCondLst>
                                  <p:childTnLst>
                                    <p:set>
                                      <p:cBhvr>
                                        <p:cTn id="210" dur="1" fill="hold">
                                          <p:stCondLst>
                                            <p:cond delay="0"/>
                                          </p:stCondLst>
                                        </p:cTn>
                                        <p:tgtEl>
                                          <p:spTgt spid="283"/>
                                        </p:tgtEl>
                                        <p:attrNameLst>
                                          <p:attrName>style.visibility</p:attrName>
                                        </p:attrNameLst>
                                      </p:cBhvr>
                                      <p:to>
                                        <p:strVal val="visible"/>
                                      </p:to>
                                    </p:set>
                                    <p:animEffect transition="in" filter="box(in)">
                                      <p:cBhvr>
                                        <p:cTn id="211" dur="500"/>
                                        <p:tgtEl>
                                          <p:spTgt spid="283"/>
                                        </p:tgtEl>
                                      </p:cBhvr>
                                    </p:animEffect>
                                  </p:childTnLst>
                                </p:cTn>
                              </p:par>
                            </p:childTnLst>
                          </p:cTn>
                        </p:par>
                      </p:childTnLst>
                    </p:cTn>
                  </p:par>
                  <p:par>
                    <p:cTn id="212" fill="hold">
                      <p:stCondLst>
                        <p:cond delay="indefinite"/>
                      </p:stCondLst>
                      <p:childTnLst>
                        <p:par>
                          <p:cTn id="213" fill="hold">
                            <p:stCondLst>
                              <p:cond delay="0"/>
                            </p:stCondLst>
                            <p:childTnLst>
                              <p:par>
                                <p:cTn id="214" presetID="4" presetClass="entr" presetSubtype="16" fill="hold" grpId="0" nodeType="clickEffect">
                                  <p:stCondLst>
                                    <p:cond delay="0"/>
                                  </p:stCondLst>
                                  <p:childTnLst>
                                    <p:set>
                                      <p:cBhvr>
                                        <p:cTn id="215" dur="1" fill="hold">
                                          <p:stCondLst>
                                            <p:cond delay="0"/>
                                          </p:stCondLst>
                                        </p:cTn>
                                        <p:tgtEl>
                                          <p:spTgt spid="273"/>
                                        </p:tgtEl>
                                        <p:attrNameLst>
                                          <p:attrName>style.visibility</p:attrName>
                                        </p:attrNameLst>
                                      </p:cBhvr>
                                      <p:to>
                                        <p:strVal val="visible"/>
                                      </p:to>
                                    </p:set>
                                    <p:animEffect transition="in" filter="box(in)">
                                      <p:cBhvr>
                                        <p:cTn id="216" dur="500"/>
                                        <p:tgtEl>
                                          <p:spTgt spid="273"/>
                                        </p:tgtEl>
                                      </p:cBhvr>
                                    </p:animEffect>
                                  </p:childTnLst>
                                </p:cTn>
                              </p:par>
                              <p:par>
                                <p:cTn id="217" presetID="4" presetClass="entr" presetSubtype="16" fill="hold" grpId="0" nodeType="withEffect">
                                  <p:stCondLst>
                                    <p:cond delay="0"/>
                                  </p:stCondLst>
                                  <p:childTnLst>
                                    <p:set>
                                      <p:cBhvr>
                                        <p:cTn id="218" dur="1" fill="hold">
                                          <p:stCondLst>
                                            <p:cond delay="0"/>
                                          </p:stCondLst>
                                        </p:cTn>
                                        <p:tgtEl>
                                          <p:spTgt spid="275"/>
                                        </p:tgtEl>
                                        <p:attrNameLst>
                                          <p:attrName>style.visibility</p:attrName>
                                        </p:attrNameLst>
                                      </p:cBhvr>
                                      <p:to>
                                        <p:strVal val="visible"/>
                                      </p:to>
                                    </p:set>
                                    <p:animEffect transition="in" filter="box(in)">
                                      <p:cBhvr>
                                        <p:cTn id="219" dur="500"/>
                                        <p:tgtEl>
                                          <p:spTgt spid="275"/>
                                        </p:tgtEl>
                                      </p:cBhvr>
                                    </p:animEffect>
                                  </p:childTnLst>
                                </p:cTn>
                              </p:par>
                            </p:childTnLst>
                          </p:cTn>
                        </p:par>
                      </p:childTnLst>
                    </p:cTn>
                  </p:par>
                  <p:par>
                    <p:cTn id="220" fill="hold">
                      <p:stCondLst>
                        <p:cond delay="indefinite"/>
                      </p:stCondLst>
                      <p:childTnLst>
                        <p:par>
                          <p:cTn id="221" fill="hold">
                            <p:stCondLst>
                              <p:cond delay="0"/>
                            </p:stCondLst>
                            <p:childTnLst>
                              <p:par>
                                <p:cTn id="222" presetID="4" presetClass="entr" presetSubtype="16" fill="hold" nodeType="clickEffect">
                                  <p:stCondLst>
                                    <p:cond delay="0"/>
                                  </p:stCondLst>
                                  <p:childTnLst>
                                    <p:set>
                                      <p:cBhvr>
                                        <p:cTn id="223" dur="1" fill="hold">
                                          <p:stCondLst>
                                            <p:cond delay="0"/>
                                          </p:stCondLst>
                                        </p:cTn>
                                        <p:tgtEl>
                                          <p:spTgt spid="277"/>
                                        </p:tgtEl>
                                        <p:attrNameLst>
                                          <p:attrName>style.visibility</p:attrName>
                                        </p:attrNameLst>
                                      </p:cBhvr>
                                      <p:to>
                                        <p:strVal val="visible"/>
                                      </p:to>
                                    </p:set>
                                    <p:animEffect transition="in" filter="box(in)">
                                      <p:cBhvr>
                                        <p:cTn id="224" dur="500"/>
                                        <p:tgtEl>
                                          <p:spTgt spid="277"/>
                                        </p:tgtEl>
                                      </p:cBhvr>
                                    </p:animEffect>
                                  </p:childTnLst>
                                </p:cTn>
                              </p:par>
                              <p:par>
                                <p:cTn id="225" presetID="4" presetClass="entr" presetSubtype="16" fill="hold" grpId="0" nodeType="withEffect">
                                  <p:stCondLst>
                                    <p:cond delay="0"/>
                                  </p:stCondLst>
                                  <p:childTnLst>
                                    <p:set>
                                      <p:cBhvr>
                                        <p:cTn id="226" dur="1" fill="hold">
                                          <p:stCondLst>
                                            <p:cond delay="0"/>
                                          </p:stCondLst>
                                        </p:cTn>
                                        <p:tgtEl>
                                          <p:spTgt spid="278"/>
                                        </p:tgtEl>
                                        <p:attrNameLst>
                                          <p:attrName>style.visibility</p:attrName>
                                        </p:attrNameLst>
                                      </p:cBhvr>
                                      <p:to>
                                        <p:strVal val="visible"/>
                                      </p:to>
                                    </p:set>
                                    <p:animEffect transition="in" filter="box(in)">
                                      <p:cBhvr>
                                        <p:cTn id="227" dur="500"/>
                                        <p:tgtEl>
                                          <p:spTgt spid="278"/>
                                        </p:tgtEl>
                                      </p:cBhvr>
                                    </p:animEffect>
                                  </p:childTnLst>
                                </p:cTn>
                              </p:par>
                            </p:childTnLst>
                          </p:cTn>
                        </p:par>
                      </p:childTnLst>
                    </p:cTn>
                  </p:par>
                  <p:par>
                    <p:cTn id="228" fill="hold">
                      <p:stCondLst>
                        <p:cond delay="indefinite"/>
                      </p:stCondLst>
                      <p:childTnLst>
                        <p:par>
                          <p:cTn id="229" fill="hold">
                            <p:stCondLst>
                              <p:cond delay="0"/>
                            </p:stCondLst>
                            <p:childTnLst>
                              <p:par>
                                <p:cTn id="230" presetID="4" presetClass="entr" presetSubtype="16" fill="hold" grpId="0" nodeType="clickEffect">
                                  <p:stCondLst>
                                    <p:cond delay="0"/>
                                  </p:stCondLst>
                                  <p:childTnLst>
                                    <p:set>
                                      <p:cBhvr>
                                        <p:cTn id="231" dur="1" fill="hold">
                                          <p:stCondLst>
                                            <p:cond delay="0"/>
                                          </p:stCondLst>
                                        </p:cTn>
                                        <p:tgtEl>
                                          <p:spTgt spid="285"/>
                                        </p:tgtEl>
                                        <p:attrNameLst>
                                          <p:attrName>style.visibility</p:attrName>
                                        </p:attrNameLst>
                                      </p:cBhvr>
                                      <p:to>
                                        <p:strVal val="visible"/>
                                      </p:to>
                                    </p:set>
                                    <p:animEffect transition="in" filter="box(in)">
                                      <p:cBhvr>
                                        <p:cTn id="232" dur="500"/>
                                        <p:tgtEl>
                                          <p:spTgt spid="285"/>
                                        </p:tgtEl>
                                      </p:cBhvr>
                                    </p:animEffect>
                                  </p:childTnLst>
                                </p:cTn>
                              </p:par>
                            </p:childTnLst>
                          </p:cTn>
                        </p:par>
                      </p:childTnLst>
                    </p:cTn>
                  </p:par>
                  <p:par>
                    <p:cTn id="233" fill="hold">
                      <p:stCondLst>
                        <p:cond delay="indefinite"/>
                      </p:stCondLst>
                      <p:childTnLst>
                        <p:par>
                          <p:cTn id="234" fill="hold">
                            <p:stCondLst>
                              <p:cond delay="0"/>
                            </p:stCondLst>
                            <p:childTnLst>
                              <p:par>
                                <p:cTn id="235" presetID="4" presetClass="entr" presetSubtype="16" fill="hold" grpId="0" nodeType="clickEffect">
                                  <p:stCondLst>
                                    <p:cond delay="0"/>
                                  </p:stCondLst>
                                  <p:childTnLst>
                                    <p:set>
                                      <p:cBhvr>
                                        <p:cTn id="236" dur="1" fill="hold">
                                          <p:stCondLst>
                                            <p:cond delay="0"/>
                                          </p:stCondLst>
                                        </p:cTn>
                                        <p:tgtEl>
                                          <p:spTgt spid="279"/>
                                        </p:tgtEl>
                                        <p:attrNameLst>
                                          <p:attrName>style.visibility</p:attrName>
                                        </p:attrNameLst>
                                      </p:cBhvr>
                                      <p:to>
                                        <p:strVal val="visible"/>
                                      </p:to>
                                    </p:set>
                                    <p:animEffect transition="in" filter="box(in)">
                                      <p:cBhvr>
                                        <p:cTn id="237" dur="500"/>
                                        <p:tgtEl>
                                          <p:spTgt spid="279"/>
                                        </p:tgtEl>
                                      </p:cBhvr>
                                    </p:animEffect>
                                  </p:childTnLst>
                                </p:cTn>
                              </p:par>
                              <p:par>
                                <p:cTn id="238" presetID="4" presetClass="entr" presetSubtype="16" fill="hold" grpId="0" nodeType="withEffect">
                                  <p:stCondLst>
                                    <p:cond delay="0"/>
                                  </p:stCondLst>
                                  <p:childTnLst>
                                    <p:set>
                                      <p:cBhvr>
                                        <p:cTn id="239" dur="1" fill="hold">
                                          <p:stCondLst>
                                            <p:cond delay="0"/>
                                          </p:stCondLst>
                                        </p:cTn>
                                        <p:tgtEl>
                                          <p:spTgt spid="280"/>
                                        </p:tgtEl>
                                        <p:attrNameLst>
                                          <p:attrName>style.visibility</p:attrName>
                                        </p:attrNameLst>
                                      </p:cBhvr>
                                      <p:to>
                                        <p:strVal val="visible"/>
                                      </p:to>
                                    </p:set>
                                    <p:animEffect transition="in" filter="box(in)">
                                      <p:cBhvr>
                                        <p:cTn id="240" dur="500"/>
                                        <p:tgtEl>
                                          <p:spTgt spid="280"/>
                                        </p:tgtEl>
                                      </p:cBhvr>
                                    </p:animEffect>
                                  </p:childTnLst>
                                </p:cTn>
                              </p:par>
                            </p:childTnLst>
                          </p:cTn>
                        </p:par>
                      </p:childTnLst>
                    </p:cTn>
                  </p:par>
                  <p:par>
                    <p:cTn id="241" fill="hold">
                      <p:stCondLst>
                        <p:cond delay="indefinite"/>
                      </p:stCondLst>
                      <p:childTnLst>
                        <p:par>
                          <p:cTn id="242" fill="hold">
                            <p:stCondLst>
                              <p:cond delay="0"/>
                            </p:stCondLst>
                            <p:childTnLst>
                              <p:par>
                                <p:cTn id="243" presetID="4" presetClass="entr" presetSubtype="16" fill="hold" nodeType="clickEffect">
                                  <p:stCondLst>
                                    <p:cond delay="0"/>
                                  </p:stCondLst>
                                  <p:childTnLst>
                                    <p:set>
                                      <p:cBhvr>
                                        <p:cTn id="244" dur="1" fill="hold">
                                          <p:stCondLst>
                                            <p:cond delay="0"/>
                                          </p:stCondLst>
                                        </p:cTn>
                                        <p:tgtEl>
                                          <p:spTgt spid="286"/>
                                        </p:tgtEl>
                                        <p:attrNameLst>
                                          <p:attrName>style.visibility</p:attrName>
                                        </p:attrNameLst>
                                      </p:cBhvr>
                                      <p:to>
                                        <p:strVal val="visible"/>
                                      </p:to>
                                    </p:set>
                                    <p:animEffect transition="in" filter="box(in)">
                                      <p:cBhvr>
                                        <p:cTn id="245" dur="500"/>
                                        <p:tgtEl>
                                          <p:spTgt spid="2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8" grpId="0"/>
      <p:bldP spid="229" grpId="0"/>
      <p:bldP spid="230" grpId="0"/>
      <p:bldP spid="231" grpId="0"/>
      <p:bldP spid="232" grpId="0"/>
      <p:bldP spid="233" grpId="0"/>
      <p:bldP spid="234" grpId="0"/>
      <p:bldP spid="235" grpId="0"/>
      <p:bldP spid="236" grpId="0"/>
      <p:bldP spid="237" grpId="0"/>
      <p:bldP spid="238" grpId="0"/>
      <p:bldP spid="239" grpId="0"/>
      <p:bldP spid="240" grpId="0"/>
      <p:bldP spid="241" grpId="0"/>
      <p:bldP spid="242" grpId="0"/>
      <p:bldP spid="243" grpId="0"/>
      <p:bldP spid="244" grpId="0"/>
      <p:bldP spid="245" grpId="0"/>
      <p:bldP spid="246" grpId="0"/>
      <p:bldP spid="247" grpId="0"/>
      <p:bldP spid="248" grpId="0"/>
      <p:bldP spid="249" grpId="0"/>
      <p:bldP spid="253" grpId="0"/>
      <p:bldP spid="265" grpId="0"/>
      <p:bldP spid="266" grpId="0"/>
      <p:bldP spid="267" grpId="0"/>
      <p:bldP spid="268" grpId="0"/>
      <p:bldP spid="269" grpId="0"/>
      <p:bldP spid="270" grpId="0"/>
      <p:bldP spid="271" grpId="0"/>
      <p:bldP spid="272" grpId="0"/>
      <p:bldP spid="273" grpId="0"/>
      <p:bldP spid="274" grpId="0"/>
      <p:bldP spid="275" grpId="0"/>
      <p:bldP spid="276" grpId="0"/>
      <p:bldP spid="278" grpId="0"/>
      <p:bldP spid="279" grpId="0"/>
      <p:bldP spid="280" grpId="0"/>
      <p:bldP spid="281" grpId="0"/>
      <p:bldP spid="282" grpId="0"/>
      <p:bldP spid="283" grpId="0"/>
      <p:bldP spid="284" grpId="0"/>
      <p:bldP spid="285" grpId="0"/>
      <p:bldP spid="287" grpId="0"/>
      <p:bldP spid="288" grpId="0"/>
      <p:bldP spid="289" grpId="0"/>
      <p:bldP spid="290" grpId="0"/>
      <p:bldP spid="291" grpId="0"/>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Tabla"/>
          <p:cNvGraphicFramePr>
            <a:graphicFrameLocks noGrp="1"/>
          </p:cNvGraphicFramePr>
          <p:nvPr/>
        </p:nvGraphicFramePr>
        <p:xfrm>
          <a:off x="0" y="1022418"/>
          <a:ext cx="9144000" cy="5835578"/>
        </p:xfrm>
        <a:graphic>
          <a:graphicData uri="http://schemas.openxmlformats.org/drawingml/2006/table">
            <a:tbl>
              <a:tblPr firstRow="1" bandRow="1">
                <a:tableStyleId>{5C22544A-7EE6-4342-B048-85BDC9FD1C3A}</a:tableStyleId>
              </a:tblPr>
              <a:tblGrid>
                <a:gridCol w="7413896"/>
                <a:gridCol w="1730104"/>
              </a:tblGrid>
              <a:tr h="63816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600" dirty="0" smtClean="0">
                          <a:solidFill>
                            <a:schemeClr val="tx1">
                              <a:lumMod val="95000"/>
                              <a:lumOff val="5000"/>
                            </a:schemeClr>
                          </a:solidFill>
                        </a:rPr>
                        <a:t>OPERACIONES</a:t>
                      </a:r>
                    </a:p>
                    <a:p>
                      <a:pPr marL="0" marR="0" indent="0" algn="ctr" defTabSz="914400" rtl="0" eaLnBrk="1" fontAlgn="auto" latinLnBrk="0" hangingPunct="1">
                        <a:lnSpc>
                          <a:spcPct val="100000"/>
                        </a:lnSpc>
                        <a:spcBef>
                          <a:spcPts val="0"/>
                        </a:spcBef>
                        <a:spcAft>
                          <a:spcPts val="0"/>
                        </a:spcAft>
                        <a:buClrTx/>
                        <a:buSzTx/>
                        <a:buFontTx/>
                        <a:buNone/>
                        <a:tabLst/>
                        <a:defRPr/>
                      </a:pPr>
                      <a:r>
                        <a:rPr lang="es-MX" sz="1600" b="1" dirty="0" smtClean="0">
                          <a:solidFill>
                            <a:schemeClr val="tx1">
                              <a:lumMod val="95000"/>
                              <a:lumOff val="5000"/>
                            </a:schemeClr>
                          </a:solidFill>
                        </a:rPr>
                        <a:t>OBRA POR ADMINISTRACIÓN DIRECTA NO CAPITALIZABLE</a:t>
                      </a:r>
                      <a:endParaRPr lang="es-MX" sz="1600" dirty="0">
                        <a:solidFill>
                          <a:schemeClr val="tx1">
                            <a:lumMod val="95000"/>
                            <a:lumOff val="5000"/>
                          </a:schemeClr>
                        </a:solidFill>
                      </a:endParaRPr>
                    </a:p>
                  </a:txBody>
                  <a:tcPr anchor="ctr">
                    <a:solidFill>
                      <a:schemeClr val="accent6">
                        <a:lumMod val="20000"/>
                        <a:lumOff val="80000"/>
                      </a:schemeClr>
                    </a:solidFill>
                  </a:tcPr>
                </a:tc>
                <a:tc>
                  <a:txBody>
                    <a:bodyPr/>
                    <a:lstStyle/>
                    <a:p>
                      <a:pPr algn="ctr"/>
                      <a:r>
                        <a:rPr lang="es-MX" sz="1600" dirty="0" smtClean="0">
                          <a:solidFill>
                            <a:schemeClr val="tx1">
                              <a:lumMod val="95000"/>
                              <a:lumOff val="5000"/>
                            </a:schemeClr>
                          </a:solidFill>
                        </a:rPr>
                        <a:t>CANTIDAD</a:t>
                      </a:r>
                      <a:r>
                        <a:rPr lang="es-MX" sz="1600" baseline="0" dirty="0" smtClean="0">
                          <a:solidFill>
                            <a:schemeClr val="tx1">
                              <a:lumMod val="95000"/>
                              <a:lumOff val="5000"/>
                            </a:schemeClr>
                          </a:solidFill>
                        </a:rPr>
                        <a:t> </a:t>
                      </a:r>
                    </a:p>
                    <a:p>
                      <a:pPr algn="ctr"/>
                      <a:r>
                        <a:rPr lang="es-MX" sz="1600" baseline="0" dirty="0" smtClean="0">
                          <a:solidFill>
                            <a:schemeClr val="tx1">
                              <a:lumMod val="95000"/>
                              <a:lumOff val="5000"/>
                            </a:schemeClr>
                          </a:solidFill>
                        </a:rPr>
                        <a:t>$</a:t>
                      </a:r>
                      <a:endParaRPr lang="es-MX" sz="1600" dirty="0">
                        <a:solidFill>
                          <a:schemeClr val="tx1">
                            <a:lumMod val="95000"/>
                            <a:lumOff val="5000"/>
                          </a:schemeClr>
                        </a:solidFill>
                      </a:endParaRPr>
                    </a:p>
                  </a:txBody>
                  <a:tcPr>
                    <a:solidFill>
                      <a:schemeClr val="accent6">
                        <a:lumMod val="20000"/>
                        <a:lumOff val="80000"/>
                      </a:schemeClr>
                    </a:solidFill>
                  </a:tcPr>
                </a:tc>
              </a:tr>
              <a:tr h="310546">
                <a:tc>
                  <a:txBody>
                    <a:bodyPr/>
                    <a:lstStyle/>
                    <a:p>
                      <a:r>
                        <a:rPr lang="es-MX" sz="1600" dirty="0" smtClean="0"/>
                        <a:t>1.- Presupuesto aprobado Obra Pública</a:t>
                      </a:r>
                      <a:r>
                        <a:rPr lang="es-MX" sz="1600" baseline="0" dirty="0" smtClean="0"/>
                        <a:t> realización de banquetas</a:t>
                      </a:r>
                      <a:endParaRPr lang="es-MX" sz="1600" dirty="0"/>
                    </a:p>
                  </a:txBody>
                  <a:tcPr anchor="ctr">
                    <a:solidFill>
                      <a:schemeClr val="accent6">
                        <a:lumMod val="20000"/>
                        <a:lumOff val="80000"/>
                      </a:schemeClr>
                    </a:solidFill>
                  </a:tcPr>
                </a:tc>
                <a:tc>
                  <a:txBody>
                    <a:bodyPr/>
                    <a:lstStyle/>
                    <a:p>
                      <a:pPr algn="r"/>
                      <a:r>
                        <a:rPr lang="es-MX" sz="1600" dirty="0" smtClean="0"/>
                        <a:t>100,000</a:t>
                      </a:r>
                      <a:endParaRPr lang="es-MX" sz="1600" dirty="0"/>
                    </a:p>
                  </a:txBody>
                  <a:tcPr>
                    <a:solidFill>
                      <a:schemeClr val="accent6">
                        <a:lumMod val="20000"/>
                        <a:lumOff val="80000"/>
                      </a:schemeClr>
                    </a:solidFill>
                  </a:tcPr>
                </a:tc>
              </a:tr>
              <a:tr h="322413">
                <a:tc>
                  <a:txBody>
                    <a:bodyPr/>
                    <a:lstStyle/>
                    <a:p>
                      <a:r>
                        <a:rPr lang="es-MX" sz="1600" dirty="0" smtClean="0"/>
                        <a:t>2.- Registro</a:t>
                      </a:r>
                      <a:r>
                        <a:rPr lang="es-MX" sz="1600" baseline="0" dirty="0" smtClean="0"/>
                        <a:t> de nómina del personal transitorio para Obra Pública</a:t>
                      </a:r>
                      <a:endParaRPr lang="es-MX" sz="1600" dirty="0"/>
                    </a:p>
                  </a:txBody>
                  <a:tcPr>
                    <a:solidFill>
                      <a:schemeClr val="accent6">
                        <a:lumMod val="20000"/>
                        <a:lumOff val="80000"/>
                      </a:schemeClr>
                    </a:solidFill>
                  </a:tcPr>
                </a:tc>
                <a:tc>
                  <a:txBody>
                    <a:bodyPr/>
                    <a:lstStyle/>
                    <a:p>
                      <a:pPr algn="r"/>
                      <a:r>
                        <a:rPr lang="es-MX" sz="1600" dirty="0" smtClean="0"/>
                        <a:t>50,000</a:t>
                      </a:r>
                      <a:endParaRPr lang="es-MX" sz="1600" dirty="0"/>
                    </a:p>
                  </a:txBody>
                  <a:tcPr>
                    <a:solidFill>
                      <a:schemeClr val="accent6">
                        <a:lumMod val="20000"/>
                        <a:lumOff val="80000"/>
                      </a:schemeClr>
                    </a:solidFill>
                  </a:tcPr>
                </a:tc>
              </a:tr>
              <a:tr h="322413">
                <a:tc>
                  <a:txBody>
                    <a:bodyPr/>
                    <a:lstStyle/>
                    <a:p>
                      <a:r>
                        <a:rPr lang="es-MX" sz="1600" dirty="0" smtClean="0"/>
                        <a:t>3.- Requisición de material de construcción</a:t>
                      </a:r>
                      <a:endParaRPr lang="es-MX" sz="1600" dirty="0"/>
                    </a:p>
                  </a:txBody>
                  <a:tcPr>
                    <a:solidFill>
                      <a:schemeClr val="accent6">
                        <a:lumMod val="20000"/>
                        <a:lumOff val="80000"/>
                      </a:schemeClr>
                    </a:solidFill>
                  </a:tcPr>
                </a:tc>
                <a:tc>
                  <a:txBody>
                    <a:bodyPr/>
                    <a:lstStyle/>
                    <a:p>
                      <a:pPr algn="r"/>
                      <a:r>
                        <a:rPr lang="es-MX" sz="1600" dirty="0" smtClean="0"/>
                        <a:t>30,000</a:t>
                      </a:r>
                      <a:endParaRPr lang="es-MX" sz="1600" dirty="0"/>
                    </a:p>
                  </a:txBody>
                  <a:tcPr>
                    <a:solidFill>
                      <a:schemeClr val="accent6">
                        <a:lumMod val="20000"/>
                        <a:lumOff val="80000"/>
                      </a:schemeClr>
                    </a:solidFill>
                  </a:tcPr>
                </a:tc>
              </a:tr>
              <a:tr h="322413">
                <a:tc>
                  <a:txBody>
                    <a:bodyPr/>
                    <a:lstStyle/>
                    <a:p>
                      <a:r>
                        <a:rPr lang="es-MX" sz="1600" dirty="0" smtClean="0"/>
                        <a:t>4.- Firma de contrato por</a:t>
                      </a:r>
                      <a:r>
                        <a:rPr lang="es-MX" sz="1600" baseline="0" dirty="0" smtClean="0"/>
                        <a:t> arrendamiento de maquinaria</a:t>
                      </a:r>
                      <a:endParaRPr lang="es-MX" sz="1600" dirty="0"/>
                    </a:p>
                  </a:txBody>
                  <a:tcPr>
                    <a:solidFill>
                      <a:schemeClr val="accent6">
                        <a:lumMod val="20000"/>
                        <a:lumOff val="80000"/>
                      </a:schemeClr>
                    </a:solidFill>
                  </a:tcPr>
                </a:tc>
                <a:tc>
                  <a:txBody>
                    <a:bodyPr/>
                    <a:lstStyle/>
                    <a:p>
                      <a:pPr algn="r"/>
                      <a:r>
                        <a:rPr lang="es-MX" sz="1600" dirty="0" smtClean="0"/>
                        <a:t>10,000</a:t>
                      </a:r>
                      <a:endParaRPr lang="es-MX" sz="1600" dirty="0"/>
                    </a:p>
                  </a:txBody>
                  <a:tcPr>
                    <a:solidFill>
                      <a:schemeClr val="accent6">
                        <a:lumMod val="20000"/>
                        <a:lumOff val="80000"/>
                      </a:schemeClr>
                    </a:solidFill>
                  </a:tcPr>
                </a:tc>
              </a:tr>
              <a:tr h="322413">
                <a:tc>
                  <a:txBody>
                    <a:bodyPr/>
                    <a:lstStyle/>
                    <a:p>
                      <a:r>
                        <a:rPr lang="es-MX" sz="1600" dirty="0" smtClean="0"/>
                        <a:t>5.-</a:t>
                      </a:r>
                      <a:r>
                        <a:rPr lang="es-MX" sz="1600" baseline="0" dirty="0" smtClean="0"/>
                        <a:t> Elaboración de nómina del periodo</a:t>
                      </a:r>
                      <a:endParaRPr lang="es-MX" sz="1600" dirty="0"/>
                    </a:p>
                  </a:txBody>
                  <a:tcPr>
                    <a:solidFill>
                      <a:schemeClr val="accent6">
                        <a:lumMod val="20000"/>
                        <a:lumOff val="80000"/>
                      </a:schemeClr>
                    </a:solidFill>
                  </a:tcPr>
                </a:tc>
                <a:tc>
                  <a:txBody>
                    <a:bodyPr/>
                    <a:lstStyle/>
                    <a:p>
                      <a:pPr algn="r"/>
                      <a:r>
                        <a:rPr lang="es-MX" sz="1600" dirty="0" smtClean="0"/>
                        <a:t>50,000</a:t>
                      </a:r>
                      <a:endParaRPr lang="es-MX" sz="1600" dirty="0"/>
                    </a:p>
                  </a:txBody>
                  <a:tcPr>
                    <a:solidFill>
                      <a:schemeClr val="accent6">
                        <a:lumMod val="20000"/>
                        <a:lumOff val="80000"/>
                      </a:schemeClr>
                    </a:solidFill>
                  </a:tcPr>
                </a:tc>
              </a:tr>
              <a:tr h="322413">
                <a:tc>
                  <a:txBody>
                    <a:bodyPr/>
                    <a:lstStyle/>
                    <a:p>
                      <a:r>
                        <a:rPr lang="es-MX" sz="1600" dirty="0" smtClean="0"/>
                        <a:t>6.- Se genera</a:t>
                      </a:r>
                      <a:r>
                        <a:rPr lang="es-MX" sz="1600" baseline="0" dirty="0" smtClean="0"/>
                        <a:t> la orden de pago de nómina del periodo</a:t>
                      </a:r>
                      <a:endParaRPr lang="es-MX" sz="1600" dirty="0"/>
                    </a:p>
                  </a:txBody>
                  <a:tcPr>
                    <a:solidFill>
                      <a:schemeClr val="accent6">
                        <a:lumMod val="20000"/>
                        <a:lumOff val="80000"/>
                      </a:schemeClr>
                    </a:solidFill>
                  </a:tcPr>
                </a:tc>
                <a:tc>
                  <a:txBody>
                    <a:bodyPr/>
                    <a:lstStyle/>
                    <a:p>
                      <a:pPr algn="r"/>
                      <a:r>
                        <a:rPr lang="es-MX" sz="1600" dirty="0" smtClean="0"/>
                        <a:t>50,000</a:t>
                      </a:r>
                      <a:endParaRPr lang="es-MX" sz="1600" dirty="0"/>
                    </a:p>
                  </a:txBody>
                  <a:tcPr>
                    <a:solidFill>
                      <a:schemeClr val="accent6">
                        <a:lumMod val="20000"/>
                        <a:lumOff val="80000"/>
                      </a:schemeClr>
                    </a:solidFill>
                  </a:tcPr>
                </a:tc>
              </a:tr>
              <a:tr h="322413">
                <a:tc>
                  <a:txBody>
                    <a:bodyPr/>
                    <a:lstStyle/>
                    <a:p>
                      <a:r>
                        <a:rPr lang="es-MX" sz="1600" dirty="0" smtClean="0"/>
                        <a:t>7.- Se recibe el material</a:t>
                      </a:r>
                      <a:r>
                        <a:rPr lang="es-MX" sz="1600" baseline="0" dirty="0" smtClean="0"/>
                        <a:t> de construcción</a:t>
                      </a:r>
                      <a:endParaRPr lang="es-MX" sz="1600" dirty="0"/>
                    </a:p>
                  </a:txBody>
                  <a:tcPr>
                    <a:solidFill>
                      <a:schemeClr val="accent6">
                        <a:lumMod val="20000"/>
                        <a:lumOff val="80000"/>
                      </a:schemeClr>
                    </a:solidFill>
                  </a:tcPr>
                </a:tc>
                <a:tc>
                  <a:txBody>
                    <a:bodyPr/>
                    <a:lstStyle/>
                    <a:p>
                      <a:pPr algn="r"/>
                      <a:r>
                        <a:rPr lang="es-MX" sz="1600" dirty="0" smtClean="0"/>
                        <a:t>30,000</a:t>
                      </a:r>
                      <a:endParaRPr lang="es-MX" sz="1600" dirty="0"/>
                    </a:p>
                  </a:txBody>
                  <a:tcPr>
                    <a:solidFill>
                      <a:schemeClr val="accent6">
                        <a:lumMod val="20000"/>
                        <a:lumOff val="80000"/>
                      </a:schemeClr>
                    </a:solidFill>
                  </a:tcPr>
                </a:tc>
              </a:tr>
              <a:tr h="322413">
                <a:tc>
                  <a:txBody>
                    <a:bodyPr/>
                    <a:lstStyle/>
                    <a:p>
                      <a:r>
                        <a:rPr lang="es-MX" sz="1600" dirty="0" smtClean="0"/>
                        <a:t>8.-Se</a:t>
                      </a:r>
                      <a:r>
                        <a:rPr lang="es-MX" sz="1600" baseline="0" dirty="0" smtClean="0"/>
                        <a:t> recibe el servicio de la maquinaria rentada</a:t>
                      </a:r>
                      <a:endParaRPr lang="es-MX" sz="1600" dirty="0"/>
                    </a:p>
                  </a:txBody>
                  <a:tcPr>
                    <a:solidFill>
                      <a:schemeClr val="accent6">
                        <a:lumMod val="20000"/>
                        <a:lumOff val="80000"/>
                      </a:schemeClr>
                    </a:solidFill>
                  </a:tcPr>
                </a:tc>
                <a:tc>
                  <a:txBody>
                    <a:bodyPr/>
                    <a:lstStyle/>
                    <a:p>
                      <a:pPr algn="r"/>
                      <a:r>
                        <a:rPr lang="es-MX" sz="1600" dirty="0" smtClean="0"/>
                        <a:t>10,000</a:t>
                      </a:r>
                      <a:endParaRPr lang="es-MX" sz="1600" dirty="0"/>
                    </a:p>
                  </a:txBody>
                  <a:tcPr>
                    <a:solidFill>
                      <a:schemeClr val="accent6">
                        <a:lumMod val="20000"/>
                        <a:lumOff val="80000"/>
                      </a:schemeClr>
                    </a:solidFill>
                  </a:tcPr>
                </a:tc>
              </a:tr>
              <a:tr h="322413">
                <a:tc>
                  <a:txBody>
                    <a:bodyPr/>
                    <a:lstStyle/>
                    <a:p>
                      <a:r>
                        <a:rPr lang="es-MX" sz="1600" dirty="0" smtClean="0"/>
                        <a:t>9.- Se emite contra recibo para pago de material de construcción</a:t>
                      </a:r>
                      <a:endParaRPr lang="es-MX" sz="1600" dirty="0"/>
                    </a:p>
                  </a:txBody>
                  <a:tcPr>
                    <a:solidFill>
                      <a:schemeClr val="accent6">
                        <a:lumMod val="20000"/>
                        <a:lumOff val="80000"/>
                      </a:schemeClr>
                    </a:solidFill>
                  </a:tcPr>
                </a:tc>
                <a:tc>
                  <a:txBody>
                    <a:bodyPr/>
                    <a:lstStyle/>
                    <a:p>
                      <a:pPr algn="r"/>
                      <a:r>
                        <a:rPr lang="es-MX" sz="1600" dirty="0" smtClean="0"/>
                        <a:t>30,000</a:t>
                      </a:r>
                      <a:endParaRPr lang="es-MX" sz="1600" dirty="0"/>
                    </a:p>
                  </a:txBody>
                  <a:tcPr>
                    <a:solidFill>
                      <a:schemeClr val="accent6">
                        <a:lumMod val="20000"/>
                        <a:lumOff val="80000"/>
                      </a:schemeClr>
                    </a:solidFill>
                  </a:tcPr>
                </a:tc>
              </a:tr>
              <a:tr h="322413">
                <a:tc>
                  <a:txBody>
                    <a:bodyPr/>
                    <a:lstStyle/>
                    <a:p>
                      <a:r>
                        <a:rPr lang="es-MX" sz="1600" dirty="0" smtClean="0"/>
                        <a:t>10.-</a:t>
                      </a:r>
                      <a:r>
                        <a:rPr lang="es-MX" sz="1600" baseline="0" dirty="0" smtClean="0"/>
                        <a:t> Se emite contra recibo para el pago del la renta de maquinaria</a:t>
                      </a:r>
                      <a:endParaRPr lang="es-MX" sz="1600" dirty="0"/>
                    </a:p>
                  </a:txBody>
                  <a:tcPr>
                    <a:solidFill>
                      <a:schemeClr val="accent6">
                        <a:lumMod val="20000"/>
                        <a:lumOff val="80000"/>
                      </a:schemeClr>
                    </a:solidFill>
                  </a:tcPr>
                </a:tc>
                <a:tc>
                  <a:txBody>
                    <a:bodyPr/>
                    <a:lstStyle/>
                    <a:p>
                      <a:pPr algn="r"/>
                      <a:r>
                        <a:rPr lang="es-MX" sz="1600" dirty="0" smtClean="0"/>
                        <a:t>10,000</a:t>
                      </a:r>
                      <a:endParaRPr lang="es-MX" sz="1600" dirty="0"/>
                    </a:p>
                  </a:txBody>
                  <a:tcPr>
                    <a:solidFill>
                      <a:schemeClr val="accent6">
                        <a:lumMod val="20000"/>
                        <a:lumOff val="80000"/>
                      </a:schemeClr>
                    </a:solidFill>
                  </a:tcPr>
                </a:tc>
              </a:tr>
              <a:tr h="503495">
                <a:tc>
                  <a:txBody>
                    <a:bodyPr/>
                    <a:lstStyle/>
                    <a:p>
                      <a:pPr marL="534988" indent="-534988"/>
                      <a:r>
                        <a:rPr lang="es-MX" sz="1600" dirty="0" smtClean="0"/>
                        <a:t>11.- Se emite</a:t>
                      </a:r>
                      <a:r>
                        <a:rPr lang="es-MX" sz="1600" baseline="0" dirty="0" smtClean="0"/>
                        <a:t> cheque para el pago de nómina de personal transitorio</a:t>
                      </a:r>
                      <a:endParaRPr lang="es-MX" sz="1600" dirty="0"/>
                    </a:p>
                  </a:txBody>
                  <a:tcPr>
                    <a:solidFill>
                      <a:schemeClr val="accent6">
                        <a:lumMod val="20000"/>
                        <a:lumOff val="80000"/>
                      </a:schemeClr>
                    </a:solidFill>
                  </a:tcPr>
                </a:tc>
                <a:tc>
                  <a:txBody>
                    <a:bodyPr/>
                    <a:lstStyle/>
                    <a:p>
                      <a:pPr algn="r"/>
                      <a:r>
                        <a:rPr lang="es-MX" sz="1600" dirty="0" smtClean="0"/>
                        <a:t>50,000</a:t>
                      </a:r>
                      <a:endParaRPr lang="es-MX" sz="1600" dirty="0"/>
                    </a:p>
                  </a:txBody>
                  <a:tcPr>
                    <a:solidFill>
                      <a:schemeClr val="accent6">
                        <a:lumMod val="20000"/>
                        <a:lumOff val="80000"/>
                      </a:schemeClr>
                    </a:solidFill>
                  </a:tcPr>
                </a:tc>
              </a:tr>
              <a:tr h="322413">
                <a:tc>
                  <a:txBody>
                    <a:bodyPr/>
                    <a:lstStyle/>
                    <a:p>
                      <a:r>
                        <a:rPr lang="es-MX" sz="1600" dirty="0" smtClean="0"/>
                        <a:t>12.- Se emite</a:t>
                      </a:r>
                      <a:r>
                        <a:rPr lang="es-MX" sz="1600" baseline="0" dirty="0" smtClean="0"/>
                        <a:t> cheque para el pago de material de construcción</a:t>
                      </a:r>
                      <a:endParaRPr lang="es-MX" sz="1600" dirty="0"/>
                    </a:p>
                  </a:txBody>
                  <a:tcPr>
                    <a:solidFill>
                      <a:schemeClr val="accent6">
                        <a:lumMod val="20000"/>
                        <a:lumOff val="80000"/>
                      </a:schemeClr>
                    </a:solidFill>
                  </a:tcPr>
                </a:tc>
                <a:tc>
                  <a:txBody>
                    <a:bodyPr/>
                    <a:lstStyle/>
                    <a:p>
                      <a:pPr algn="r"/>
                      <a:r>
                        <a:rPr lang="es-MX" sz="1600" dirty="0" smtClean="0"/>
                        <a:t>30,000</a:t>
                      </a:r>
                      <a:endParaRPr lang="es-MX" sz="1600" dirty="0"/>
                    </a:p>
                  </a:txBody>
                  <a:tcPr>
                    <a:solidFill>
                      <a:schemeClr val="accent6">
                        <a:lumMod val="20000"/>
                        <a:lumOff val="80000"/>
                      </a:schemeClr>
                    </a:solidFill>
                  </a:tcPr>
                </a:tc>
              </a:tr>
              <a:tr h="322413">
                <a:tc>
                  <a:txBody>
                    <a:bodyPr/>
                    <a:lstStyle/>
                    <a:p>
                      <a:r>
                        <a:rPr lang="es-MX" sz="1600" dirty="0" smtClean="0"/>
                        <a:t>13.- Se emite cheque para el pago de la</a:t>
                      </a:r>
                      <a:r>
                        <a:rPr lang="es-MX" sz="1600" baseline="0" dirty="0" smtClean="0"/>
                        <a:t> renta de maquinaria</a:t>
                      </a:r>
                      <a:endParaRPr lang="es-MX" sz="1600" dirty="0"/>
                    </a:p>
                  </a:txBody>
                  <a:tcPr>
                    <a:solidFill>
                      <a:schemeClr val="accent6">
                        <a:lumMod val="20000"/>
                        <a:lumOff val="80000"/>
                      </a:schemeClr>
                    </a:solidFill>
                  </a:tcPr>
                </a:tc>
                <a:tc>
                  <a:txBody>
                    <a:bodyPr/>
                    <a:lstStyle/>
                    <a:p>
                      <a:pPr algn="r"/>
                      <a:r>
                        <a:rPr lang="es-MX" sz="1600" dirty="0" smtClean="0"/>
                        <a:t>10,000</a:t>
                      </a:r>
                      <a:endParaRPr lang="es-MX" sz="1600" dirty="0"/>
                    </a:p>
                  </a:txBody>
                  <a:tcPr>
                    <a:solidFill>
                      <a:schemeClr val="accent6">
                        <a:lumMod val="20000"/>
                        <a:lumOff val="80000"/>
                      </a:schemeClr>
                    </a:solidFill>
                  </a:tcPr>
                </a:tc>
              </a:tr>
              <a:tr h="322413">
                <a:tc>
                  <a:txBody>
                    <a:bodyPr/>
                    <a:lstStyle/>
                    <a:p>
                      <a:r>
                        <a:rPr lang="es-MX" sz="1600" dirty="0" smtClean="0"/>
                        <a:t>14.-</a:t>
                      </a:r>
                      <a:r>
                        <a:rPr lang="es-MX" sz="1600" baseline="0" dirty="0" smtClean="0"/>
                        <a:t> Se realiza el pago de retenciones de impuestos </a:t>
                      </a:r>
                      <a:endParaRPr lang="es-MX" sz="1600" dirty="0"/>
                    </a:p>
                  </a:txBody>
                  <a:tcPr>
                    <a:solidFill>
                      <a:schemeClr val="accent6">
                        <a:lumMod val="20000"/>
                        <a:lumOff val="80000"/>
                      </a:schemeClr>
                    </a:solidFill>
                  </a:tcPr>
                </a:tc>
                <a:tc>
                  <a:txBody>
                    <a:bodyPr/>
                    <a:lstStyle/>
                    <a:p>
                      <a:pPr algn="r"/>
                      <a:r>
                        <a:rPr lang="es-MX" sz="1600" dirty="0" smtClean="0"/>
                        <a:t>15,000</a:t>
                      </a:r>
                      <a:endParaRPr lang="es-MX" sz="1600" dirty="0"/>
                    </a:p>
                  </a:txBody>
                  <a:tcPr>
                    <a:solidFill>
                      <a:schemeClr val="accent6">
                        <a:lumMod val="20000"/>
                        <a:lumOff val="80000"/>
                      </a:schemeClr>
                    </a:solidFill>
                  </a:tcPr>
                </a:tc>
              </a:tr>
              <a:tr h="322413">
                <a:tc>
                  <a:txBody>
                    <a:bodyPr/>
                    <a:lstStyle/>
                    <a:p>
                      <a:r>
                        <a:rPr lang="es-MX" sz="1600" dirty="0" smtClean="0"/>
                        <a:t>15.- Recepción de la obra terminada (no capitalizable)</a:t>
                      </a:r>
                      <a:endParaRPr lang="es-MX" sz="1600" dirty="0"/>
                    </a:p>
                  </a:txBody>
                  <a:tcPr>
                    <a:solidFill>
                      <a:schemeClr val="accent6">
                        <a:lumMod val="20000"/>
                        <a:lumOff val="80000"/>
                      </a:schemeClr>
                    </a:solidFill>
                  </a:tcPr>
                </a:tc>
                <a:tc>
                  <a:txBody>
                    <a:bodyPr/>
                    <a:lstStyle/>
                    <a:p>
                      <a:endParaRPr lang="es-MX" sz="1600" dirty="0"/>
                    </a:p>
                  </a:txBody>
                  <a:tcPr>
                    <a:solidFill>
                      <a:schemeClr val="accent6">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2"/>
          </p:nvPr>
        </p:nvSpPr>
        <p:spPr/>
        <p:txBody>
          <a:bodyPr/>
          <a:lstStyle/>
          <a:p>
            <a:pPr>
              <a:defRPr/>
            </a:pPr>
            <a:fld id="{7A10B343-0AF6-4BB8-9D22-76FA9CEF7F47}" type="slidenum">
              <a:rPr lang="es-MX" smtClean="0"/>
              <a:pPr>
                <a:defRPr/>
              </a:pPr>
              <a:t>84</a:t>
            </a:fld>
            <a:endParaRPr lang="es-MX" dirty="0"/>
          </a:p>
        </p:txBody>
      </p:sp>
      <p:graphicFrame>
        <p:nvGraphicFramePr>
          <p:cNvPr id="8" name="7 Tabla"/>
          <p:cNvGraphicFramePr>
            <a:graphicFrameLocks noGrp="1"/>
          </p:cNvGraphicFramePr>
          <p:nvPr/>
        </p:nvGraphicFramePr>
        <p:xfrm>
          <a:off x="71406" y="95262"/>
          <a:ext cx="9001188" cy="3548052"/>
        </p:xfrm>
        <a:graphic>
          <a:graphicData uri="http://schemas.openxmlformats.org/drawingml/2006/table">
            <a:tbl>
              <a:tblPr/>
              <a:tblGrid>
                <a:gridCol w="593482"/>
                <a:gridCol w="2061052"/>
                <a:gridCol w="708547"/>
                <a:gridCol w="890227"/>
                <a:gridCol w="2004632"/>
                <a:gridCol w="764966"/>
                <a:gridCol w="1978282"/>
              </a:tblGrid>
              <a:tr h="747796">
                <a:tc>
                  <a:txBody>
                    <a:bodyPr/>
                    <a:lstStyle/>
                    <a:p>
                      <a:pPr indent="182880" algn="ctr">
                        <a:lnSpc>
                          <a:spcPts val="1080"/>
                        </a:lnSpc>
                        <a:spcBef>
                          <a:spcPts val="150"/>
                        </a:spcBef>
                        <a:spcAft>
                          <a:spcPts val="100"/>
                        </a:spcAft>
                      </a:pPr>
                      <a:r>
                        <a:rPr lang="es-ES" sz="900" b="1" dirty="0">
                          <a:solidFill>
                            <a:srgbClr val="000000"/>
                          </a:solidFill>
                          <a:latin typeface="Arial"/>
                          <a:ea typeface="Times New Roman"/>
                          <a:cs typeface="Times New Roman"/>
                        </a:rPr>
                        <a:t>COG</a:t>
                      </a:r>
                      <a:endParaRPr lang="es-MX" sz="900" dirty="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indent="182880" algn="ctr">
                        <a:lnSpc>
                          <a:spcPts val="1080"/>
                        </a:lnSpc>
                        <a:spcBef>
                          <a:spcPts val="150"/>
                        </a:spcBef>
                        <a:spcAft>
                          <a:spcPts val="100"/>
                        </a:spcAft>
                      </a:pPr>
                      <a:r>
                        <a:rPr lang="es-ES" sz="900" b="1" dirty="0">
                          <a:solidFill>
                            <a:srgbClr val="000000"/>
                          </a:solidFill>
                          <a:latin typeface="Arial"/>
                          <a:ea typeface="Times New Roman"/>
                          <a:cs typeface="Times New Roman"/>
                        </a:rPr>
                        <a:t>Nombre del COG</a:t>
                      </a:r>
                      <a:endParaRPr lang="es-MX" sz="900" dirty="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indent="182880" algn="ctr">
                        <a:lnSpc>
                          <a:spcPts val="1080"/>
                        </a:lnSpc>
                        <a:spcBef>
                          <a:spcPts val="150"/>
                        </a:spcBef>
                        <a:spcAft>
                          <a:spcPts val="100"/>
                        </a:spcAft>
                      </a:pPr>
                      <a:r>
                        <a:rPr lang="es-ES" sz="900" b="1">
                          <a:solidFill>
                            <a:srgbClr val="000000"/>
                          </a:solidFill>
                          <a:latin typeface="Arial"/>
                          <a:ea typeface="Times New Roman"/>
                          <a:cs typeface="Times New Roman"/>
                        </a:rPr>
                        <a:t>Tipo</a:t>
                      </a:r>
                      <a:endParaRPr lang="es-MX" sz="900">
                        <a:latin typeface="Arial"/>
                        <a:ea typeface="Times New Roman"/>
                        <a:cs typeface="Times New Roman"/>
                      </a:endParaRPr>
                    </a:p>
                    <a:p>
                      <a:pPr indent="182880" algn="ctr">
                        <a:lnSpc>
                          <a:spcPts val="1080"/>
                        </a:lnSpc>
                        <a:spcBef>
                          <a:spcPts val="150"/>
                        </a:spcBef>
                        <a:spcAft>
                          <a:spcPts val="100"/>
                        </a:spcAft>
                      </a:pPr>
                      <a:r>
                        <a:rPr lang="es-ES" sz="900" b="1">
                          <a:solidFill>
                            <a:srgbClr val="000000"/>
                          </a:solidFill>
                          <a:latin typeface="Arial"/>
                          <a:ea typeface="Times New Roman"/>
                          <a:cs typeface="Times New Roman"/>
                        </a:rPr>
                        <a:t>Gasto</a:t>
                      </a:r>
                      <a:endParaRPr lang="es-MX" sz="90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gridSpan="4">
                  <a:txBody>
                    <a:bodyPr/>
                    <a:lstStyle/>
                    <a:p>
                      <a:pPr indent="182880" algn="ctr">
                        <a:lnSpc>
                          <a:spcPts val="1080"/>
                        </a:lnSpc>
                        <a:spcBef>
                          <a:spcPts val="150"/>
                        </a:spcBef>
                        <a:spcAft>
                          <a:spcPts val="100"/>
                        </a:spcAft>
                      </a:pPr>
                      <a:r>
                        <a:rPr lang="es-ES" sz="900" b="1" dirty="0">
                          <a:solidFill>
                            <a:srgbClr val="000000"/>
                          </a:solidFill>
                          <a:latin typeface="Arial"/>
                          <a:ea typeface="Times New Roman"/>
                          <a:cs typeface="Times New Roman"/>
                        </a:rPr>
                        <a:t>Cuentas Contables</a:t>
                      </a:r>
                      <a:endParaRPr lang="es-MX" sz="900" dirty="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s-MX"/>
                    </a:p>
                  </a:txBody>
                  <a:tcPr/>
                </a:tc>
                <a:tc hMerge="1">
                  <a:txBody>
                    <a:bodyPr/>
                    <a:lstStyle/>
                    <a:p>
                      <a:endParaRPr lang="es-MX"/>
                    </a:p>
                  </a:txBody>
                  <a:tcPr/>
                </a:tc>
                <a:tc hMerge="1">
                  <a:txBody>
                    <a:bodyPr/>
                    <a:lstStyle/>
                    <a:p>
                      <a:endParaRPr lang="es-MX"/>
                    </a:p>
                  </a:txBody>
                  <a:tcPr/>
                </a:tc>
              </a:tr>
              <a:tr h="350032">
                <a:tc>
                  <a:txBody>
                    <a:bodyPr/>
                    <a:lstStyle/>
                    <a:p>
                      <a:pPr indent="182880" algn="ctr">
                        <a:lnSpc>
                          <a:spcPts val="1080"/>
                        </a:lnSpc>
                        <a:spcBef>
                          <a:spcPts val="200"/>
                        </a:spcBef>
                        <a:spcAft>
                          <a:spcPts val="100"/>
                        </a:spcAft>
                      </a:pPr>
                      <a:r>
                        <a:rPr lang="es-ES" sz="900">
                          <a:solidFill>
                            <a:srgbClr val="000000"/>
                          </a:solidFill>
                          <a:latin typeface="Arial"/>
                          <a:ea typeface="Times New Roman"/>
                          <a:cs typeface="Times New Roman"/>
                        </a:rPr>
                        <a:t>611</a:t>
                      </a:r>
                      <a:endParaRPr lang="es-MX" sz="90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l">
                        <a:lnSpc>
                          <a:spcPts val="1080"/>
                        </a:lnSpc>
                        <a:spcBef>
                          <a:spcPts val="200"/>
                        </a:spcBef>
                        <a:spcAft>
                          <a:spcPts val="100"/>
                        </a:spcAft>
                      </a:pPr>
                      <a:r>
                        <a:rPr lang="es-ES" sz="900">
                          <a:solidFill>
                            <a:srgbClr val="000000"/>
                          </a:solidFill>
                          <a:latin typeface="Arial"/>
                          <a:ea typeface="Times New Roman"/>
                          <a:cs typeface="Times New Roman"/>
                        </a:rPr>
                        <a:t>Edificación habitacional</a:t>
                      </a:r>
                      <a:endParaRPr lang="es-MX" sz="90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ctr">
                        <a:lnSpc>
                          <a:spcPts val="1080"/>
                        </a:lnSpc>
                        <a:spcBef>
                          <a:spcPts val="200"/>
                        </a:spcBef>
                        <a:spcAft>
                          <a:spcPts val="100"/>
                        </a:spcAft>
                      </a:pPr>
                      <a:r>
                        <a:rPr lang="es-ES" sz="900">
                          <a:solidFill>
                            <a:srgbClr val="000000"/>
                          </a:solidFill>
                          <a:latin typeface="Arial"/>
                          <a:ea typeface="Times New Roman"/>
                          <a:cs typeface="Times New Roman"/>
                        </a:rPr>
                        <a:t>2</a:t>
                      </a:r>
                      <a:endParaRPr lang="es-MX" sz="90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Bef>
                          <a:spcPts val="200"/>
                        </a:spcBef>
                        <a:spcAft>
                          <a:spcPts val="100"/>
                        </a:spcAft>
                      </a:pPr>
                      <a:r>
                        <a:rPr lang="es-ES" sz="900">
                          <a:solidFill>
                            <a:srgbClr val="000000"/>
                          </a:solidFill>
                          <a:latin typeface="Arial"/>
                          <a:ea typeface="Times New Roman"/>
                          <a:cs typeface="Times New Roman"/>
                        </a:rPr>
                        <a:t>1.2.3.5.1</a:t>
                      </a:r>
                      <a:endParaRPr lang="es-MX" sz="90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l">
                        <a:lnSpc>
                          <a:spcPts val="1080"/>
                        </a:lnSpc>
                        <a:spcBef>
                          <a:spcPts val="200"/>
                        </a:spcBef>
                        <a:spcAft>
                          <a:spcPts val="100"/>
                        </a:spcAft>
                      </a:pPr>
                      <a:r>
                        <a:rPr lang="es-ES" sz="900">
                          <a:solidFill>
                            <a:srgbClr val="000000"/>
                          </a:solidFill>
                          <a:latin typeface="Arial"/>
                          <a:ea typeface="Times New Roman"/>
                          <a:cs typeface="Times New Roman"/>
                        </a:rPr>
                        <a:t>Edificación habitacional en Proceso</a:t>
                      </a:r>
                      <a:endParaRPr lang="es-MX" sz="90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Bef>
                          <a:spcPts val="200"/>
                        </a:spcBef>
                        <a:spcAft>
                          <a:spcPts val="100"/>
                        </a:spcAft>
                      </a:pPr>
                      <a:r>
                        <a:rPr lang="es-ES" sz="900">
                          <a:latin typeface="Arial"/>
                          <a:ea typeface="Times New Roman"/>
                          <a:cs typeface="Times New Roman"/>
                        </a:rPr>
                        <a:t>2.1.1.3</a:t>
                      </a:r>
                      <a:endParaRPr lang="es-MX" sz="90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l">
                        <a:lnSpc>
                          <a:spcPts val="1080"/>
                        </a:lnSpc>
                        <a:spcBef>
                          <a:spcPts val="200"/>
                        </a:spcBef>
                        <a:spcAft>
                          <a:spcPts val="100"/>
                        </a:spcAft>
                      </a:pPr>
                      <a:r>
                        <a:rPr lang="es-ES" sz="900">
                          <a:latin typeface="Arial"/>
                          <a:ea typeface="Times New Roman"/>
                          <a:cs typeface="Times New Roman"/>
                        </a:rPr>
                        <a:t>Contratistas por Obras Públicas por Pagar a Corto Plazo </a:t>
                      </a:r>
                      <a:endParaRPr lang="es-MX" sz="90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0032">
                <a:tc>
                  <a:txBody>
                    <a:bodyPr/>
                    <a:lstStyle/>
                    <a:p>
                      <a:pPr indent="182880" algn="ctr">
                        <a:lnSpc>
                          <a:spcPts val="1080"/>
                        </a:lnSpc>
                        <a:spcBef>
                          <a:spcPts val="200"/>
                        </a:spcBef>
                        <a:spcAft>
                          <a:spcPts val="100"/>
                        </a:spcAft>
                      </a:pPr>
                      <a:r>
                        <a:rPr lang="es-ES" sz="900">
                          <a:solidFill>
                            <a:srgbClr val="000000"/>
                          </a:solidFill>
                          <a:latin typeface="Arial"/>
                          <a:ea typeface="Times New Roman"/>
                          <a:cs typeface="Times New Roman"/>
                        </a:rPr>
                        <a:t>612</a:t>
                      </a:r>
                      <a:endParaRPr lang="es-MX" sz="90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l">
                        <a:lnSpc>
                          <a:spcPts val="1080"/>
                        </a:lnSpc>
                        <a:spcBef>
                          <a:spcPts val="200"/>
                        </a:spcBef>
                        <a:spcAft>
                          <a:spcPts val="100"/>
                        </a:spcAft>
                      </a:pPr>
                      <a:r>
                        <a:rPr lang="es-ES" sz="900">
                          <a:solidFill>
                            <a:srgbClr val="000000"/>
                          </a:solidFill>
                          <a:latin typeface="Arial"/>
                          <a:ea typeface="Times New Roman"/>
                          <a:cs typeface="Times New Roman"/>
                        </a:rPr>
                        <a:t>Edificación no habitacional</a:t>
                      </a:r>
                      <a:endParaRPr lang="es-MX" sz="90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ctr">
                        <a:lnSpc>
                          <a:spcPts val="1080"/>
                        </a:lnSpc>
                        <a:spcBef>
                          <a:spcPts val="200"/>
                        </a:spcBef>
                        <a:spcAft>
                          <a:spcPts val="100"/>
                        </a:spcAft>
                      </a:pPr>
                      <a:r>
                        <a:rPr lang="es-ES" sz="900">
                          <a:solidFill>
                            <a:srgbClr val="000000"/>
                          </a:solidFill>
                          <a:latin typeface="Arial"/>
                          <a:ea typeface="Times New Roman"/>
                          <a:cs typeface="Times New Roman"/>
                        </a:rPr>
                        <a:t>2</a:t>
                      </a:r>
                      <a:endParaRPr lang="es-MX" sz="90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Bef>
                          <a:spcPts val="200"/>
                        </a:spcBef>
                        <a:spcAft>
                          <a:spcPts val="100"/>
                        </a:spcAft>
                      </a:pPr>
                      <a:r>
                        <a:rPr lang="es-ES" sz="900">
                          <a:solidFill>
                            <a:srgbClr val="000000"/>
                          </a:solidFill>
                          <a:latin typeface="Arial"/>
                          <a:ea typeface="Times New Roman"/>
                          <a:cs typeface="Times New Roman"/>
                        </a:rPr>
                        <a:t>1.2.3.5.2</a:t>
                      </a:r>
                      <a:endParaRPr lang="es-MX" sz="90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l">
                        <a:lnSpc>
                          <a:spcPts val="1080"/>
                        </a:lnSpc>
                        <a:spcBef>
                          <a:spcPts val="200"/>
                        </a:spcBef>
                        <a:spcAft>
                          <a:spcPts val="100"/>
                        </a:spcAft>
                      </a:pPr>
                      <a:r>
                        <a:rPr lang="es-ES" sz="900">
                          <a:solidFill>
                            <a:srgbClr val="000000"/>
                          </a:solidFill>
                          <a:latin typeface="Arial"/>
                          <a:ea typeface="Times New Roman"/>
                          <a:cs typeface="Times New Roman"/>
                        </a:rPr>
                        <a:t>Edificación no habitacional en Proceso</a:t>
                      </a:r>
                      <a:endParaRPr lang="es-MX" sz="90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Bef>
                          <a:spcPts val="200"/>
                        </a:spcBef>
                        <a:spcAft>
                          <a:spcPts val="100"/>
                        </a:spcAft>
                      </a:pPr>
                      <a:r>
                        <a:rPr lang="es-ES" sz="900">
                          <a:latin typeface="Arial"/>
                          <a:ea typeface="Times New Roman"/>
                          <a:cs typeface="Times New Roman"/>
                        </a:rPr>
                        <a:t>2.1.1.3</a:t>
                      </a:r>
                      <a:endParaRPr lang="es-MX" sz="90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l">
                        <a:lnSpc>
                          <a:spcPts val="1080"/>
                        </a:lnSpc>
                        <a:spcBef>
                          <a:spcPts val="200"/>
                        </a:spcBef>
                        <a:spcAft>
                          <a:spcPts val="100"/>
                        </a:spcAft>
                      </a:pPr>
                      <a:r>
                        <a:rPr lang="es-ES" sz="900">
                          <a:latin typeface="Arial"/>
                          <a:ea typeface="Times New Roman"/>
                          <a:cs typeface="Times New Roman"/>
                        </a:rPr>
                        <a:t>Contratistas por Obras Públicas por Pagar a Corto Plazo </a:t>
                      </a:r>
                      <a:endParaRPr lang="es-MX" sz="90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00064">
                <a:tc>
                  <a:txBody>
                    <a:bodyPr/>
                    <a:lstStyle/>
                    <a:p>
                      <a:pPr indent="182880" algn="ctr">
                        <a:lnSpc>
                          <a:spcPts val="1080"/>
                        </a:lnSpc>
                        <a:spcBef>
                          <a:spcPts val="200"/>
                        </a:spcBef>
                        <a:spcAft>
                          <a:spcPts val="100"/>
                        </a:spcAft>
                      </a:pPr>
                      <a:r>
                        <a:rPr lang="es-ES" sz="900" dirty="0">
                          <a:solidFill>
                            <a:srgbClr val="000000"/>
                          </a:solidFill>
                          <a:latin typeface="Arial"/>
                          <a:ea typeface="Times New Roman"/>
                          <a:cs typeface="Times New Roman"/>
                        </a:rPr>
                        <a:t>613</a:t>
                      </a:r>
                      <a:endParaRPr lang="es-MX" sz="900" dirty="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l">
                        <a:lnSpc>
                          <a:spcPts val="1080"/>
                        </a:lnSpc>
                        <a:spcBef>
                          <a:spcPts val="200"/>
                        </a:spcBef>
                        <a:spcAft>
                          <a:spcPts val="100"/>
                        </a:spcAft>
                      </a:pPr>
                      <a:r>
                        <a:rPr lang="es-ES" sz="900" dirty="0">
                          <a:solidFill>
                            <a:srgbClr val="000000"/>
                          </a:solidFill>
                          <a:latin typeface="Arial"/>
                          <a:ea typeface="Times New Roman"/>
                          <a:cs typeface="Times New Roman"/>
                        </a:rPr>
                        <a:t>Construcción de obras para el abastecimiento de agua, petróleo, gas, electricidad y telecomunicaciones</a:t>
                      </a:r>
                      <a:endParaRPr lang="es-MX" sz="900" dirty="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ctr">
                        <a:lnSpc>
                          <a:spcPts val="1080"/>
                        </a:lnSpc>
                        <a:spcBef>
                          <a:spcPts val="200"/>
                        </a:spcBef>
                        <a:spcAft>
                          <a:spcPts val="100"/>
                        </a:spcAft>
                      </a:pPr>
                      <a:r>
                        <a:rPr lang="es-ES" sz="900">
                          <a:solidFill>
                            <a:srgbClr val="000000"/>
                          </a:solidFill>
                          <a:latin typeface="Arial"/>
                          <a:ea typeface="Times New Roman"/>
                          <a:cs typeface="Times New Roman"/>
                        </a:rPr>
                        <a:t>2</a:t>
                      </a:r>
                      <a:endParaRPr lang="es-MX" sz="90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Bef>
                          <a:spcPts val="200"/>
                        </a:spcBef>
                        <a:spcAft>
                          <a:spcPts val="100"/>
                        </a:spcAft>
                      </a:pPr>
                      <a:r>
                        <a:rPr lang="es-ES" sz="900">
                          <a:solidFill>
                            <a:srgbClr val="000000"/>
                          </a:solidFill>
                          <a:latin typeface="Arial"/>
                          <a:ea typeface="Times New Roman"/>
                          <a:cs typeface="Times New Roman"/>
                        </a:rPr>
                        <a:t>1.2.3.5.3</a:t>
                      </a:r>
                      <a:endParaRPr lang="es-MX" sz="90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l">
                        <a:lnSpc>
                          <a:spcPts val="1080"/>
                        </a:lnSpc>
                        <a:spcBef>
                          <a:spcPts val="200"/>
                        </a:spcBef>
                        <a:spcAft>
                          <a:spcPts val="100"/>
                        </a:spcAft>
                      </a:pPr>
                      <a:r>
                        <a:rPr lang="es-ES" sz="900">
                          <a:solidFill>
                            <a:srgbClr val="000000"/>
                          </a:solidFill>
                          <a:latin typeface="Arial"/>
                          <a:ea typeface="Times New Roman"/>
                          <a:cs typeface="Times New Roman"/>
                        </a:rPr>
                        <a:t>Construcción de Obras para el Abastecimiento de Agua, Petróleo, Gas, Electricidad y Telecomunicaciones en Proceso</a:t>
                      </a:r>
                      <a:endParaRPr lang="es-MX" sz="90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Bef>
                          <a:spcPts val="200"/>
                        </a:spcBef>
                        <a:spcAft>
                          <a:spcPts val="100"/>
                        </a:spcAft>
                      </a:pPr>
                      <a:r>
                        <a:rPr lang="es-ES" sz="900">
                          <a:latin typeface="Arial"/>
                          <a:ea typeface="Times New Roman"/>
                          <a:cs typeface="Times New Roman"/>
                        </a:rPr>
                        <a:t>2.1.1.3</a:t>
                      </a:r>
                      <a:endParaRPr lang="es-MX" sz="90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l">
                        <a:lnSpc>
                          <a:spcPts val="1080"/>
                        </a:lnSpc>
                        <a:spcBef>
                          <a:spcPts val="200"/>
                        </a:spcBef>
                        <a:spcAft>
                          <a:spcPts val="100"/>
                        </a:spcAft>
                      </a:pPr>
                      <a:r>
                        <a:rPr lang="es-ES" sz="900">
                          <a:latin typeface="Arial"/>
                          <a:ea typeface="Times New Roman"/>
                          <a:cs typeface="Times New Roman"/>
                        </a:rPr>
                        <a:t>Contratistas por Obras Públicas por Pagar a Corto Plazo </a:t>
                      </a:r>
                      <a:endParaRPr lang="es-MX" sz="90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5048">
                <a:tc>
                  <a:txBody>
                    <a:bodyPr/>
                    <a:lstStyle/>
                    <a:p>
                      <a:pPr indent="182880" algn="ctr">
                        <a:lnSpc>
                          <a:spcPts val="1080"/>
                        </a:lnSpc>
                        <a:spcBef>
                          <a:spcPts val="150"/>
                        </a:spcBef>
                        <a:spcAft>
                          <a:spcPts val="100"/>
                        </a:spcAft>
                      </a:pPr>
                      <a:r>
                        <a:rPr lang="es-ES" sz="900">
                          <a:solidFill>
                            <a:srgbClr val="000000"/>
                          </a:solidFill>
                          <a:latin typeface="Arial"/>
                          <a:ea typeface="Times New Roman"/>
                          <a:cs typeface="Times New Roman"/>
                        </a:rPr>
                        <a:t>614</a:t>
                      </a:r>
                      <a:endParaRPr lang="es-MX" sz="90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l">
                        <a:lnSpc>
                          <a:spcPts val="1080"/>
                        </a:lnSpc>
                        <a:spcBef>
                          <a:spcPts val="150"/>
                        </a:spcBef>
                        <a:spcAft>
                          <a:spcPts val="100"/>
                        </a:spcAft>
                      </a:pPr>
                      <a:r>
                        <a:rPr lang="es-ES" sz="900">
                          <a:solidFill>
                            <a:srgbClr val="000000"/>
                          </a:solidFill>
                          <a:latin typeface="Arial"/>
                          <a:ea typeface="Times New Roman"/>
                          <a:cs typeface="Times New Roman"/>
                        </a:rPr>
                        <a:t>División de terrenos y construcción de obras de urbanización</a:t>
                      </a:r>
                      <a:endParaRPr lang="es-MX" sz="90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ctr">
                        <a:lnSpc>
                          <a:spcPts val="1080"/>
                        </a:lnSpc>
                        <a:spcBef>
                          <a:spcPts val="150"/>
                        </a:spcBef>
                        <a:spcAft>
                          <a:spcPts val="100"/>
                        </a:spcAft>
                      </a:pPr>
                      <a:r>
                        <a:rPr lang="es-ES" sz="900">
                          <a:solidFill>
                            <a:srgbClr val="000000"/>
                          </a:solidFill>
                          <a:latin typeface="Arial"/>
                          <a:ea typeface="Times New Roman"/>
                          <a:cs typeface="Times New Roman"/>
                        </a:rPr>
                        <a:t>2</a:t>
                      </a:r>
                      <a:endParaRPr lang="es-MX" sz="90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Bef>
                          <a:spcPts val="150"/>
                        </a:spcBef>
                        <a:spcAft>
                          <a:spcPts val="100"/>
                        </a:spcAft>
                      </a:pPr>
                      <a:r>
                        <a:rPr lang="es-ES" sz="900">
                          <a:solidFill>
                            <a:srgbClr val="000000"/>
                          </a:solidFill>
                          <a:latin typeface="Arial"/>
                          <a:ea typeface="Times New Roman"/>
                          <a:cs typeface="Times New Roman"/>
                        </a:rPr>
                        <a:t>1.2.3.5.4</a:t>
                      </a:r>
                      <a:endParaRPr lang="es-MX" sz="90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l">
                        <a:lnSpc>
                          <a:spcPts val="1080"/>
                        </a:lnSpc>
                        <a:spcBef>
                          <a:spcPts val="150"/>
                        </a:spcBef>
                        <a:spcAft>
                          <a:spcPts val="100"/>
                        </a:spcAft>
                      </a:pPr>
                      <a:r>
                        <a:rPr lang="es-ES" sz="900">
                          <a:solidFill>
                            <a:srgbClr val="000000"/>
                          </a:solidFill>
                          <a:latin typeface="Arial"/>
                          <a:ea typeface="Times New Roman"/>
                          <a:cs typeface="Times New Roman"/>
                        </a:rPr>
                        <a:t>División de Terrenos y Construcción de Obras de Urbanización en Proceso</a:t>
                      </a:r>
                      <a:endParaRPr lang="es-MX" sz="90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Bef>
                          <a:spcPts val="150"/>
                        </a:spcBef>
                        <a:spcAft>
                          <a:spcPts val="100"/>
                        </a:spcAft>
                      </a:pPr>
                      <a:r>
                        <a:rPr lang="es-ES" sz="900">
                          <a:latin typeface="Arial"/>
                          <a:ea typeface="Times New Roman"/>
                          <a:cs typeface="Times New Roman"/>
                        </a:rPr>
                        <a:t>2.1.1.3</a:t>
                      </a:r>
                      <a:endParaRPr lang="es-MX" sz="90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l">
                        <a:lnSpc>
                          <a:spcPts val="1080"/>
                        </a:lnSpc>
                        <a:spcBef>
                          <a:spcPts val="150"/>
                        </a:spcBef>
                        <a:spcAft>
                          <a:spcPts val="100"/>
                        </a:spcAft>
                      </a:pPr>
                      <a:r>
                        <a:rPr lang="es-ES" sz="900">
                          <a:latin typeface="Arial"/>
                          <a:ea typeface="Times New Roman"/>
                          <a:cs typeface="Times New Roman"/>
                        </a:rPr>
                        <a:t>Contratistas por Obras Públicas por Pagar a Corto Plazo </a:t>
                      </a:r>
                      <a:endParaRPr lang="es-MX" sz="90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0032">
                <a:tc>
                  <a:txBody>
                    <a:bodyPr/>
                    <a:lstStyle/>
                    <a:p>
                      <a:pPr indent="182880" algn="ctr">
                        <a:lnSpc>
                          <a:spcPts val="1080"/>
                        </a:lnSpc>
                        <a:spcBef>
                          <a:spcPts val="150"/>
                        </a:spcBef>
                        <a:spcAft>
                          <a:spcPts val="100"/>
                        </a:spcAft>
                      </a:pPr>
                      <a:r>
                        <a:rPr lang="es-ES" sz="900">
                          <a:solidFill>
                            <a:srgbClr val="000000"/>
                          </a:solidFill>
                          <a:latin typeface="Arial"/>
                          <a:ea typeface="Times New Roman"/>
                          <a:cs typeface="Times New Roman"/>
                        </a:rPr>
                        <a:t>615</a:t>
                      </a:r>
                      <a:endParaRPr lang="es-MX" sz="90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l">
                        <a:lnSpc>
                          <a:spcPts val="1080"/>
                        </a:lnSpc>
                        <a:spcBef>
                          <a:spcPts val="150"/>
                        </a:spcBef>
                        <a:spcAft>
                          <a:spcPts val="100"/>
                        </a:spcAft>
                      </a:pPr>
                      <a:r>
                        <a:rPr lang="es-ES" sz="900">
                          <a:solidFill>
                            <a:srgbClr val="000000"/>
                          </a:solidFill>
                          <a:latin typeface="Arial"/>
                          <a:ea typeface="Times New Roman"/>
                          <a:cs typeface="Times New Roman"/>
                        </a:rPr>
                        <a:t>Construcción de vías de comunicación</a:t>
                      </a:r>
                      <a:endParaRPr lang="es-MX" sz="90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ctr">
                        <a:lnSpc>
                          <a:spcPts val="1080"/>
                        </a:lnSpc>
                        <a:spcBef>
                          <a:spcPts val="150"/>
                        </a:spcBef>
                        <a:spcAft>
                          <a:spcPts val="100"/>
                        </a:spcAft>
                      </a:pPr>
                      <a:r>
                        <a:rPr lang="es-ES" sz="900">
                          <a:solidFill>
                            <a:srgbClr val="000000"/>
                          </a:solidFill>
                          <a:latin typeface="Arial"/>
                          <a:ea typeface="Times New Roman"/>
                          <a:cs typeface="Times New Roman"/>
                        </a:rPr>
                        <a:t>2</a:t>
                      </a:r>
                      <a:endParaRPr lang="es-MX" sz="90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Bef>
                          <a:spcPts val="150"/>
                        </a:spcBef>
                        <a:spcAft>
                          <a:spcPts val="100"/>
                        </a:spcAft>
                      </a:pPr>
                      <a:r>
                        <a:rPr lang="es-ES" sz="900">
                          <a:solidFill>
                            <a:srgbClr val="000000"/>
                          </a:solidFill>
                          <a:latin typeface="Arial"/>
                          <a:ea typeface="Times New Roman"/>
                          <a:cs typeface="Times New Roman"/>
                        </a:rPr>
                        <a:t>1.2.3.5.5</a:t>
                      </a:r>
                      <a:endParaRPr lang="es-MX" sz="90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l">
                        <a:lnSpc>
                          <a:spcPts val="1080"/>
                        </a:lnSpc>
                        <a:spcBef>
                          <a:spcPts val="150"/>
                        </a:spcBef>
                        <a:spcAft>
                          <a:spcPts val="100"/>
                        </a:spcAft>
                      </a:pPr>
                      <a:r>
                        <a:rPr lang="es-ES" sz="900">
                          <a:solidFill>
                            <a:srgbClr val="000000"/>
                          </a:solidFill>
                          <a:latin typeface="Arial"/>
                          <a:ea typeface="Times New Roman"/>
                          <a:cs typeface="Times New Roman"/>
                        </a:rPr>
                        <a:t>Construcción de Vías de Comunicación en Proceso</a:t>
                      </a:r>
                      <a:endParaRPr lang="es-MX" sz="90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Bef>
                          <a:spcPts val="150"/>
                        </a:spcBef>
                        <a:spcAft>
                          <a:spcPts val="100"/>
                        </a:spcAft>
                      </a:pPr>
                      <a:r>
                        <a:rPr lang="es-ES" sz="900">
                          <a:latin typeface="Arial"/>
                          <a:ea typeface="Times New Roman"/>
                          <a:cs typeface="Times New Roman"/>
                        </a:rPr>
                        <a:t>2.1.1.3</a:t>
                      </a:r>
                      <a:endParaRPr lang="es-MX" sz="90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l">
                        <a:lnSpc>
                          <a:spcPts val="1080"/>
                        </a:lnSpc>
                        <a:spcBef>
                          <a:spcPts val="150"/>
                        </a:spcBef>
                        <a:spcAft>
                          <a:spcPts val="100"/>
                        </a:spcAft>
                      </a:pPr>
                      <a:r>
                        <a:rPr lang="es-ES" sz="900">
                          <a:latin typeface="Arial"/>
                          <a:ea typeface="Times New Roman"/>
                          <a:cs typeface="Times New Roman"/>
                        </a:rPr>
                        <a:t>Contratistas por Obras Públicas por Pagar a Corto Plazo </a:t>
                      </a:r>
                      <a:endParaRPr lang="es-MX" sz="90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5048">
                <a:tc>
                  <a:txBody>
                    <a:bodyPr/>
                    <a:lstStyle/>
                    <a:p>
                      <a:pPr indent="182880" algn="ctr">
                        <a:lnSpc>
                          <a:spcPts val="1080"/>
                        </a:lnSpc>
                        <a:spcBef>
                          <a:spcPts val="150"/>
                        </a:spcBef>
                        <a:spcAft>
                          <a:spcPts val="100"/>
                        </a:spcAft>
                      </a:pPr>
                      <a:r>
                        <a:rPr lang="es-ES" sz="900">
                          <a:solidFill>
                            <a:srgbClr val="000000"/>
                          </a:solidFill>
                          <a:latin typeface="Arial"/>
                          <a:ea typeface="Times New Roman"/>
                          <a:cs typeface="Times New Roman"/>
                        </a:rPr>
                        <a:t>616</a:t>
                      </a:r>
                      <a:endParaRPr lang="es-MX" sz="90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l">
                        <a:lnSpc>
                          <a:spcPts val="1080"/>
                        </a:lnSpc>
                        <a:spcBef>
                          <a:spcPts val="150"/>
                        </a:spcBef>
                        <a:spcAft>
                          <a:spcPts val="100"/>
                        </a:spcAft>
                      </a:pPr>
                      <a:r>
                        <a:rPr lang="es-ES" sz="900">
                          <a:solidFill>
                            <a:srgbClr val="000000"/>
                          </a:solidFill>
                          <a:latin typeface="Arial"/>
                          <a:ea typeface="Times New Roman"/>
                          <a:cs typeface="Times New Roman"/>
                        </a:rPr>
                        <a:t>Otras construcciones de ingeniería civil u obra pesada</a:t>
                      </a:r>
                      <a:endParaRPr lang="es-MX" sz="90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ctr">
                        <a:lnSpc>
                          <a:spcPts val="1080"/>
                        </a:lnSpc>
                        <a:spcBef>
                          <a:spcPts val="150"/>
                        </a:spcBef>
                        <a:spcAft>
                          <a:spcPts val="100"/>
                        </a:spcAft>
                      </a:pPr>
                      <a:r>
                        <a:rPr lang="es-ES" sz="900">
                          <a:solidFill>
                            <a:srgbClr val="000000"/>
                          </a:solidFill>
                          <a:latin typeface="Arial"/>
                          <a:ea typeface="Times New Roman"/>
                          <a:cs typeface="Times New Roman"/>
                        </a:rPr>
                        <a:t>2</a:t>
                      </a:r>
                      <a:endParaRPr lang="es-MX" sz="90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Bef>
                          <a:spcPts val="150"/>
                        </a:spcBef>
                        <a:spcAft>
                          <a:spcPts val="100"/>
                        </a:spcAft>
                      </a:pPr>
                      <a:r>
                        <a:rPr lang="es-ES" sz="900">
                          <a:solidFill>
                            <a:srgbClr val="000000"/>
                          </a:solidFill>
                          <a:latin typeface="Arial"/>
                          <a:ea typeface="Times New Roman"/>
                          <a:cs typeface="Times New Roman"/>
                        </a:rPr>
                        <a:t>1.2.3.5.6</a:t>
                      </a:r>
                      <a:endParaRPr lang="es-MX" sz="90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l">
                        <a:lnSpc>
                          <a:spcPts val="1080"/>
                        </a:lnSpc>
                        <a:spcBef>
                          <a:spcPts val="150"/>
                        </a:spcBef>
                        <a:spcAft>
                          <a:spcPts val="100"/>
                        </a:spcAft>
                      </a:pPr>
                      <a:r>
                        <a:rPr lang="es-ES" sz="900">
                          <a:solidFill>
                            <a:srgbClr val="000000"/>
                          </a:solidFill>
                          <a:latin typeface="Arial"/>
                          <a:ea typeface="Times New Roman"/>
                          <a:cs typeface="Times New Roman"/>
                        </a:rPr>
                        <a:t>Otras Construcciones de Ingeniería Civil u Obra Pesada en Proceso</a:t>
                      </a:r>
                      <a:endParaRPr lang="es-MX" sz="90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Bef>
                          <a:spcPts val="150"/>
                        </a:spcBef>
                        <a:spcAft>
                          <a:spcPts val="100"/>
                        </a:spcAft>
                      </a:pPr>
                      <a:r>
                        <a:rPr lang="es-ES" sz="900" dirty="0">
                          <a:latin typeface="Arial"/>
                          <a:ea typeface="Times New Roman"/>
                          <a:cs typeface="Times New Roman"/>
                        </a:rPr>
                        <a:t>2.1.1.3</a:t>
                      </a:r>
                      <a:endParaRPr lang="es-MX" sz="900" dirty="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l">
                        <a:lnSpc>
                          <a:spcPts val="1080"/>
                        </a:lnSpc>
                        <a:spcBef>
                          <a:spcPts val="150"/>
                        </a:spcBef>
                        <a:spcAft>
                          <a:spcPts val="100"/>
                        </a:spcAft>
                      </a:pPr>
                      <a:r>
                        <a:rPr lang="es-ES" sz="900" dirty="0">
                          <a:latin typeface="Arial"/>
                          <a:ea typeface="Times New Roman"/>
                          <a:cs typeface="Times New Roman"/>
                        </a:rPr>
                        <a:t>Contratistas por Obras Públicas por Pagar a Corto Plazo </a:t>
                      </a:r>
                      <a:endParaRPr lang="es-MX" sz="900" dirty="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 name="9 Rectángulo"/>
          <p:cNvSpPr/>
          <p:nvPr/>
        </p:nvSpPr>
        <p:spPr>
          <a:xfrm>
            <a:off x="-36512" y="5157192"/>
            <a:ext cx="5436096" cy="17008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aphicFrame>
        <p:nvGraphicFramePr>
          <p:cNvPr id="9" name="8 Tabla"/>
          <p:cNvGraphicFramePr>
            <a:graphicFrameLocks noGrp="1"/>
          </p:cNvGraphicFramePr>
          <p:nvPr/>
        </p:nvGraphicFramePr>
        <p:xfrm>
          <a:off x="71408" y="3933056"/>
          <a:ext cx="9001186" cy="2497956"/>
        </p:xfrm>
        <a:graphic>
          <a:graphicData uri="http://schemas.openxmlformats.org/drawingml/2006/table">
            <a:tbl>
              <a:tblPr/>
              <a:tblGrid>
                <a:gridCol w="596523"/>
                <a:gridCol w="2055612"/>
                <a:gridCol w="642941"/>
                <a:gridCol w="980002"/>
                <a:gridCol w="1968823"/>
                <a:gridCol w="715527"/>
                <a:gridCol w="2041758"/>
              </a:tblGrid>
              <a:tr h="747796">
                <a:tc>
                  <a:txBody>
                    <a:bodyPr/>
                    <a:lstStyle/>
                    <a:p>
                      <a:pPr indent="182880" algn="ctr">
                        <a:lnSpc>
                          <a:spcPts val="1080"/>
                        </a:lnSpc>
                        <a:spcBef>
                          <a:spcPts val="150"/>
                        </a:spcBef>
                        <a:spcAft>
                          <a:spcPts val="100"/>
                        </a:spcAft>
                      </a:pPr>
                      <a:r>
                        <a:rPr lang="es-ES" sz="900" b="1" dirty="0">
                          <a:solidFill>
                            <a:srgbClr val="000000"/>
                          </a:solidFill>
                          <a:latin typeface="Arial"/>
                          <a:ea typeface="Times New Roman"/>
                          <a:cs typeface="Times New Roman"/>
                        </a:rPr>
                        <a:t>COG</a:t>
                      </a:r>
                      <a:endParaRPr lang="es-MX" sz="900" dirty="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indent="182880" algn="ctr">
                        <a:lnSpc>
                          <a:spcPts val="1080"/>
                        </a:lnSpc>
                        <a:spcBef>
                          <a:spcPts val="150"/>
                        </a:spcBef>
                        <a:spcAft>
                          <a:spcPts val="100"/>
                        </a:spcAft>
                      </a:pPr>
                      <a:r>
                        <a:rPr lang="es-ES" sz="900" b="1" dirty="0">
                          <a:solidFill>
                            <a:srgbClr val="000000"/>
                          </a:solidFill>
                          <a:latin typeface="Arial"/>
                          <a:ea typeface="Times New Roman"/>
                          <a:cs typeface="Times New Roman"/>
                        </a:rPr>
                        <a:t>Nombre del COG</a:t>
                      </a:r>
                      <a:endParaRPr lang="es-MX" sz="900" dirty="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indent="182880" algn="ctr">
                        <a:lnSpc>
                          <a:spcPts val="1080"/>
                        </a:lnSpc>
                        <a:spcBef>
                          <a:spcPts val="150"/>
                        </a:spcBef>
                        <a:spcAft>
                          <a:spcPts val="100"/>
                        </a:spcAft>
                      </a:pPr>
                      <a:r>
                        <a:rPr lang="es-ES" sz="900" b="1">
                          <a:solidFill>
                            <a:srgbClr val="000000"/>
                          </a:solidFill>
                          <a:latin typeface="Arial"/>
                          <a:ea typeface="Times New Roman"/>
                          <a:cs typeface="Times New Roman"/>
                        </a:rPr>
                        <a:t>Tipo</a:t>
                      </a:r>
                      <a:endParaRPr lang="es-MX" sz="900">
                        <a:latin typeface="Arial"/>
                        <a:ea typeface="Times New Roman"/>
                        <a:cs typeface="Times New Roman"/>
                      </a:endParaRPr>
                    </a:p>
                    <a:p>
                      <a:pPr indent="182880" algn="ctr">
                        <a:lnSpc>
                          <a:spcPts val="1080"/>
                        </a:lnSpc>
                        <a:spcBef>
                          <a:spcPts val="150"/>
                        </a:spcBef>
                        <a:spcAft>
                          <a:spcPts val="100"/>
                        </a:spcAft>
                      </a:pPr>
                      <a:r>
                        <a:rPr lang="es-ES" sz="900" b="1">
                          <a:solidFill>
                            <a:srgbClr val="000000"/>
                          </a:solidFill>
                          <a:latin typeface="Arial"/>
                          <a:ea typeface="Times New Roman"/>
                          <a:cs typeface="Times New Roman"/>
                        </a:rPr>
                        <a:t>Gasto</a:t>
                      </a:r>
                      <a:endParaRPr lang="es-MX" sz="90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gridSpan="4">
                  <a:txBody>
                    <a:bodyPr/>
                    <a:lstStyle/>
                    <a:p>
                      <a:pPr indent="182880" algn="ctr">
                        <a:lnSpc>
                          <a:spcPts val="1080"/>
                        </a:lnSpc>
                        <a:spcBef>
                          <a:spcPts val="150"/>
                        </a:spcBef>
                        <a:spcAft>
                          <a:spcPts val="100"/>
                        </a:spcAft>
                      </a:pPr>
                      <a:r>
                        <a:rPr lang="es-ES" sz="900" b="1" dirty="0">
                          <a:solidFill>
                            <a:srgbClr val="000000"/>
                          </a:solidFill>
                          <a:latin typeface="Arial"/>
                          <a:ea typeface="Times New Roman"/>
                          <a:cs typeface="Times New Roman"/>
                        </a:rPr>
                        <a:t>Cuentas Contables</a:t>
                      </a:r>
                      <a:endParaRPr lang="es-MX" sz="900" dirty="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s-MX"/>
                    </a:p>
                  </a:txBody>
                  <a:tcPr/>
                </a:tc>
                <a:tc hMerge="1">
                  <a:txBody>
                    <a:bodyPr/>
                    <a:lstStyle/>
                    <a:p>
                      <a:endParaRPr lang="es-MX"/>
                    </a:p>
                  </a:txBody>
                  <a:tcPr/>
                </a:tc>
                <a:tc hMerge="1">
                  <a:txBody>
                    <a:bodyPr/>
                    <a:lstStyle/>
                    <a:p>
                      <a:endParaRPr lang="es-MX"/>
                    </a:p>
                  </a:txBody>
                  <a:tcPr/>
                </a:tc>
              </a:tr>
              <a:tr h="350032">
                <a:tc>
                  <a:txBody>
                    <a:bodyPr/>
                    <a:lstStyle/>
                    <a:p>
                      <a:pPr indent="182880" algn="ctr">
                        <a:lnSpc>
                          <a:spcPts val="1080"/>
                        </a:lnSpc>
                        <a:spcBef>
                          <a:spcPts val="100"/>
                        </a:spcBef>
                        <a:spcAft>
                          <a:spcPts val="80"/>
                        </a:spcAft>
                      </a:pPr>
                      <a:r>
                        <a:rPr lang="es-ES" sz="900">
                          <a:solidFill>
                            <a:srgbClr val="000000"/>
                          </a:solidFill>
                          <a:latin typeface="Arial"/>
                          <a:ea typeface="Times New Roman"/>
                          <a:cs typeface="Times New Roman"/>
                        </a:rPr>
                        <a:t>112</a:t>
                      </a:r>
                      <a:endParaRPr lang="es-MX" sz="90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l">
                        <a:lnSpc>
                          <a:spcPts val="1080"/>
                        </a:lnSpc>
                        <a:spcBef>
                          <a:spcPts val="100"/>
                        </a:spcBef>
                        <a:spcAft>
                          <a:spcPts val="80"/>
                        </a:spcAft>
                      </a:pPr>
                      <a:r>
                        <a:rPr lang="es-ES" sz="900">
                          <a:solidFill>
                            <a:srgbClr val="000000"/>
                          </a:solidFill>
                          <a:latin typeface="Arial"/>
                          <a:ea typeface="Times New Roman"/>
                          <a:cs typeface="Times New Roman"/>
                        </a:rPr>
                        <a:t>Haberes</a:t>
                      </a:r>
                      <a:endParaRPr lang="es-MX" sz="90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ctr">
                        <a:lnSpc>
                          <a:spcPts val="1080"/>
                        </a:lnSpc>
                        <a:spcBef>
                          <a:spcPts val="100"/>
                        </a:spcBef>
                        <a:spcAft>
                          <a:spcPts val="80"/>
                        </a:spcAft>
                      </a:pPr>
                      <a:r>
                        <a:rPr lang="es-ES" sz="900" dirty="0">
                          <a:solidFill>
                            <a:srgbClr val="000000"/>
                          </a:solidFill>
                          <a:latin typeface="Arial"/>
                          <a:ea typeface="Times New Roman"/>
                          <a:cs typeface="Times New Roman"/>
                        </a:rPr>
                        <a:t>2</a:t>
                      </a:r>
                      <a:endParaRPr lang="es-MX" sz="900" dirty="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Bef>
                          <a:spcPts val="100"/>
                        </a:spcBef>
                        <a:spcAft>
                          <a:spcPts val="80"/>
                        </a:spcAft>
                      </a:pPr>
                      <a:r>
                        <a:rPr lang="es-ES" sz="900" dirty="0">
                          <a:solidFill>
                            <a:srgbClr val="000000"/>
                          </a:solidFill>
                          <a:latin typeface="Arial"/>
                          <a:ea typeface="Times New Roman"/>
                          <a:cs typeface="Times New Roman"/>
                        </a:rPr>
                        <a:t>5.1.1.1</a:t>
                      </a:r>
                      <a:endParaRPr lang="es-MX" sz="900" dirty="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l">
                        <a:lnSpc>
                          <a:spcPts val="1080"/>
                        </a:lnSpc>
                        <a:spcBef>
                          <a:spcPts val="100"/>
                        </a:spcBef>
                        <a:spcAft>
                          <a:spcPts val="80"/>
                        </a:spcAft>
                      </a:pPr>
                      <a:r>
                        <a:rPr lang="es-ES" sz="900">
                          <a:solidFill>
                            <a:srgbClr val="000000"/>
                          </a:solidFill>
                          <a:latin typeface="Arial"/>
                          <a:ea typeface="Times New Roman"/>
                          <a:cs typeface="Times New Roman"/>
                        </a:rPr>
                        <a:t>Remuneraciones al Personal de carácter Permanente </a:t>
                      </a:r>
                      <a:endParaRPr lang="es-MX" sz="90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Bef>
                          <a:spcPts val="100"/>
                        </a:spcBef>
                        <a:spcAft>
                          <a:spcPts val="80"/>
                        </a:spcAft>
                      </a:pPr>
                      <a:r>
                        <a:rPr lang="es-ES" sz="900" dirty="0">
                          <a:latin typeface="Arial"/>
                          <a:ea typeface="Times New Roman"/>
                          <a:cs typeface="Times New Roman"/>
                        </a:rPr>
                        <a:t>2.1.1.1</a:t>
                      </a:r>
                      <a:endParaRPr lang="es-MX" sz="900" dirty="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l">
                        <a:lnSpc>
                          <a:spcPts val="1080"/>
                        </a:lnSpc>
                        <a:spcBef>
                          <a:spcPts val="100"/>
                        </a:spcBef>
                        <a:spcAft>
                          <a:spcPts val="80"/>
                        </a:spcAft>
                      </a:pPr>
                      <a:r>
                        <a:rPr lang="es-ES" sz="900">
                          <a:latin typeface="Arial"/>
                          <a:ea typeface="Times New Roman"/>
                          <a:cs typeface="Times New Roman"/>
                        </a:rPr>
                        <a:t>Servicios Personales por Pagar a Corto Plazo </a:t>
                      </a:r>
                      <a:endParaRPr lang="es-MX" sz="90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0032">
                <a:tc>
                  <a:txBody>
                    <a:bodyPr/>
                    <a:lstStyle/>
                    <a:p>
                      <a:pPr indent="182880" algn="ctr">
                        <a:lnSpc>
                          <a:spcPts val="1080"/>
                        </a:lnSpc>
                        <a:spcBef>
                          <a:spcPts val="100"/>
                        </a:spcBef>
                        <a:spcAft>
                          <a:spcPts val="80"/>
                        </a:spcAft>
                      </a:pPr>
                      <a:r>
                        <a:rPr lang="es-ES" sz="900">
                          <a:solidFill>
                            <a:srgbClr val="000000"/>
                          </a:solidFill>
                          <a:latin typeface="Arial"/>
                          <a:ea typeface="Times New Roman"/>
                          <a:cs typeface="Times New Roman"/>
                        </a:rPr>
                        <a:t>113</a:t>
                      </a:r>
                      <a:endParaRPr lang="es-MX" sz="90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l">
                        <a:lnSpc>
                          <a:spcPts val="1080"/>
                        </a:lnSpc>
                        <a:spcBef>
                          <a:spcPts val="100"/>
                        </a:spcBef>
                        <a:spcAft>
                          <a:spcPts val="80"/>
                        </a:spcAft>
                      </a:pPr>
                      <a:r>
                        <a:rPr lang="es-ES" sz="900">
                          <a:solidFill>
                            <a:srgbClr val="000000"/>
                          </a:solidFill>
                          <a:latin typeface="Arial"/>
                          <a:ea typeface="Times New Roman"/>
                          <a:cs typeface="Times New Roman"/>
                        </a:rPr>
                        <a:t>Sueldos base al personal permanente</a:t>
                      </a:r>
                      <a:endParaRPr lang="es-MX" sz="90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ctr">
                        <a:lnSpc>
                          <a:spcPts val="1080"/>
                        </a:lnSpc>
                        <a:spcBef>
                          <a:spcPts val="100"/>
                        </a:spcBef>
                        <a:spcAft>
                          <a:spcPts val="80"/>
                        </a:spcAft>
                      </a:pPr>
                      <a:r>
                        <a:rPr lang="es-ES" sz="900">
                          <a:solidFill>
                            <a:srgbClr val="000000"/>
                          </a:solidFill>
                          <a:latin typeface="Arial"/>
                          <a:ea typeface="Times New Roman"/>
                          <a:cs typeface="Times New Roman"/>
                        </a:rPr>
                        <a:t>2</a:t>
                      </a:r>
                      <a:endParaRPr lang="es-MX" sz="90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Bef>
                          <a:spcPts val="100"/>
                        </a:spcBef>
                        <a:spcAft>
                          <a:spcPts val="80"/>
                        </a:spcAft>
                      </a:pPr>
                      <a:r>
                        <a:rPr lang="es-ES" sz="900">
                          <a:solidFill>
                            <a:srgbClr val="000000"/>
                          </a:solidFill>
                          <a:latin typeface="Arial"/>
                          <a:ea typeface="Times New Roman"/>
                          <a:cs typeface="Times New Roman"/>
                        </a:rPr>
                        <a:t>5.1.1.1</a:t>
                      </a:r>
                      <a:endParaRPr lang="es-MX" sz="90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l">
                        <a:lnSpc>
                          <a:spcPts val="1080"/>
                        </a:lnSpc>
                        <a:spcBef>
                          <a:spcPts val="100"/>
                        </a:spcBef>
                        <a:spcAft>
                          <a:spcPts val="80"/>
                        </a:spcAft>
                      </a:pPr>
                      <a:r>
                        <a:rPr lang="es-ES" sz="900">
                          <a:solidFill>
                            <a:srgbClr val="000000"/>
                          </a:solidFill>
                          <a:latin typeface="Arial"/>
                          <a:ea typeface="Times New Roman"/>
                          <a:cs typeface="Times New Roman"/>
                        </a:rPr>
                        <a:t>Remuneraciones al Personal de carácter Permanente </a:t>
                      </a:r>
                      <a:endParaRPr lang="es-MX" sz="90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Bef>
                          <a:spcPts val="100"/>
                        </a:spcBef>
                        <a:spcAft>
                          <a:spcPts val="80"/>
                        </a:spcAft>
                      </a:pPr>
                      <a:r>
                        <a:rPr lang="es-ES" sz="900">
                          <a:latin typeface="Arial"/>
                          <a:ea typeface="Times New Roman"/>
                          <a:cs typeface="Times New Roman"/>
                        </a:rPr>
                        <a:t>2.1.1.1</a:t>
                      </a:r>
                      <a:endParaRPr lang="es-MX" sz="90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l">
                        <a:lnSpc>
                          <a:spcPts val="1080"/>
                        </a:lnSpc>
                        <a:spcBef>
                          <a:spcPts val="100"/>
                        </a:spcBef>
                        <a:spcAft>
                          <a:spcPts val="80"/>
                        </a:spcAft>
                      </a:pPr>
                      <a:r>
                        <a:rPr lang="es-ES" sz="900">
                          <a:latin typeface="Arial"/>
                          <a:ea typeface="Times New Roman"/>
                          <a:cs typeface="Times New Roman"/>
                        </a:rPr>
                        <a:t>Servicios Personales por Pagar a Corto Plazo </a:t>
                      </a:r>
                      <a:endParaRPr lang="es-MX" sz="90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0032">
                <a:tc>
                  <a:txBody>
                    <a:bodyPr/>
                    <a:lstStyle/>
                    <a:p>
                      <a:pPr indent="182880" algn="ctr">
                        <a:lnSpc>
                          <a:spcPts val="1080"/>
                        </a:lnSpc>
                        <a:spcBef>
                          <a:spcPts val="100"/>
                        </a:spcBef>
                        <a:spcAft>
                          <a:spcPts val="80"/>
                        </a:spcAft>
                      </a:pPr>
                      <a:r>
                        <a:rPr lang="es-ES" sz="900">
                          <a:solidFill>
                            <a:srgbClr val="000000"/>
                          </a:solidFill>
                          <a:latin typeface="Arial"/>
                          <a:ea typeface="Times New Roman"/>
                          <a:cs typeface="Times New Roman"/>
                        </a:rPr>
                        <a:t>114</a:t>
                      </a:r>
                      <a:endParaRPr lang="es-MX" sz="90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l">
                        <a:lnSpc>
                          <a:spcPts val="1080"/>
                        </a:lnSpc>
                        <a:spcBef>
                          <a:spcPts val="100"/>
                        </a:spcBef>
                        <a:spcAft>
                          <a:spcPts val="80"/>
                        </a:spcAft>
                      </a:pPr>
                      <a:r>
                        <a:rPr lang="es-ES" sz="900">
                          <a:solidFill>
                            <a:srgbClr val="000000"/>
                          </a:solidFill>
                          <a:latin typeface="Arial"/>
                          <a:ea typeface="Times New Roman"/>
                          <a:cs typeface="Times New Roman"/>
                        </a:rPr>
                        <a:t>Remuneraciones por adscripción laboral en el extranjero</a:t>
                      </a:r>
                      <a:endParaRPr lang="es-MX" sz="90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ctr">
                        <a:lnSpc>
                          <a:spcPts val="1080"/>
                        </a:lnSpc>
                        <a:spcBef>
                          <a:spcPts val="100"/>
                        </a:spcBef>
                        <a:spcAft>
                          <a:spcPts val="80"/>
                        </a:spcAft>
                      </a:pPr>
                      <a:r>
                        <a:rPr lang="es-ES" sz="900">
                          <a:solidFill>
                            <a:srgbClr val="000000"/>
                          </a:solidFill>
                          <a:latin typeface="Arial"/>
                          <a:ea typeface="Times New Roman"/>
                          <a:cs typeface="Times New Roman"/>
                        </a:rPr>
                        <a:t>2</a:t>
                      </a:r>
                      <a:endParaRPr lang="es-MX" sz="90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Bef>
                          <a:spcPts val="100"/>
                        </a:spcBef>
                        <a:spcAft>
                          <a:spcPts val="80"/>
                        </a:spcAft>
                      </a:pPr>
                      <a:r>
                        <a:rPr lang="es-ES" sz="900">
                          <a:solidFill>
                            <a:srgbClr val="000000"/>
                          </a:solidFill>
                          <a:latin typeface="Arial"/>
                          <a:ea typeface="Times New Roman"/>
                          <a:cs typeface="Times New Roman"/>
                        </a:rPr>
                        <a:t>5.1.1.1</a:t>
                      </a:r>
                      <a:endParaRPr lang="es-MX" sz="90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l">
                        <a:lnSpc>
                          <a:spcPts val="1080"/>
                        </a:lnSpc>
                        <a:spcBef>
                          <a:spcPts val="100"/>
                        </a:spcBef>
                        <a:spcAft>
                          <a:spcPts val="80"/>
                        </a:spcAft>
                      </a:pPr>
                      <a:r>
                        <a:rPr lang="es-ES" sz="900">
                          <a:solidFill>
                            <a:srgbClr val="000000"/>
                          </a:solidFill>
                          <a:latin typeface="Arial"/>
                          <a:ea typeface="Times New Roman"/>
                          <a:cs typeface="Times New Roman"/>
                        </a:rPr>
                        <a:t>Remuneraciones al Personal de carácter Permanente </a:t>
                      </a:r>
                      <a:endParaRPr lang="es-MX" sz="90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Bef>
                          <a:spcPts val="100"/>
                        </a:spcBef>
                        <a:spcAft>
                          <a:spcPts val="80"/>
                        </a:spcAft>
                      </a:pPr>
                      <a:r>
                        <a:rPr lang="es-ES" sz="900">
                          <a:latin typeface="Arial"/>
                          <a:ea typeface="Times New Roman"/>
                          <a:cs typeface="Times New Roman"/>
                        </a:rPr>
                        <a:t>2.1.1.1</a:t>
                      </a:r>
                      <a:endParaRPr lang="es-MX" sz="90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l">
                        <a:lnSpc>
                          <a:spcPts val="1080"/>
                        </a:lnSpc>
                        <a:spcBef>
                          <a:spcPts val="100"/>
                        </a:spcBef>
                        <a:spcAft>
                          <a:spcPts val="80"/>
                        </a:spcAft>
                      </a:pPr>
                      <a:r>
                        <a:rPr lang="es-ES" sz="900">
                          <a:latin typeface="Arial"/>
                          <a:ea typeface="Times New Roman"/>
                          <a:cs typeface="Times New Roman"/>
                        </a:rPr>
                        <a:t>Servicios Personales por Pagar a Corto Plazo </a:t>
                      </a:r>
                      <a:endParaRPr lang="es-MX" sz="90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0032">
                <a:tc>
                  <a:txBody>
                    <a:bodyPr/>
                    <a:lstStyle/>
                    <a:p>
                      <a:pPr indent="182880" algn="ctr">
                        <a:lnSpc>
                          <a:spcPts val="1080"/>
                        </a:lnSpc>
                        <a:spcBef>
                          <a:spcPts val="100"/>
                        </a:spcBef>
                        <a:spcAft>
                          <a:spcPts val="80"/>
                        </a:spcAft>
                      </a:pPr>
                      <a:r>
                        <a:rPr lang="es-ES" sz="900">
                          <a:solidFill>
                            <a:srgbClr val="000000"/>
                          </a:solidFill>
                          <a:latin typeface="Arial"/>
                          <a:ea typeface="Times New Roman"/>
                          <a:cs typeface="Times New Roman"/>
                        </a:rPr>
                        <a:t>121</a:t>
                      </a:r>
                      <a:endParaRPr lang="es-MX" sz="90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l">
                        <a:lnSpc>
                          <a:spcPts val="1080"/>
                        </a:lnSpc>
                        <a:spcBef>
                          <a:spcPts val="100"/>
                        </a:spcBef>
                        <a:spcAft>
                          <a:spcPts val="80"/>
                        </a:spcAft>
                      </a:pPr>
                      <a:r>
                        <a:rPr lang="es-ES" sz="900">
                          <a:solidFill>
                            <a:srgbClr val="000000"/>
                          </a:solidFill>
                          <a:latin typeface="Arial"/>
                          <a:ea typeface="Times New Roman"/>
                          <a:cs typeface="Times New Roman"/>
                        </a:rPr>
                        <a:t>Honorarios asimilables a salarios</a:t>
                      </a:r>
                      <a:endParaRPr lang="es-MX" sz="90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ctr">
                        <a:lnSpc>
                          <a:spcPts val="1080"/>
                        </a:lnSpc>
                        <a:spcBef>
                          <a:spcPts val="100"/>
                        </a:spcBef>
                        <a:spcAft>
                          <a:spcPts val="80"/>
                        </a:spcAft>
                      </a:pPr>
                      <a:r>
                        <a:rPr lang="es-ES" sz="900">
                          <a:solidFill>
                            <a:srgbClr val="000000"/>
                          </a:solidFill>
                          <a:latin typeface="Arial"/>
                          <a:ea typeface="Times New Roman"/>
                          <a:cs typeface="Times New Roman"/>
                        </a:rPr>
                        <a:t>2</a:t>
                      </a:r>
                      <a:endParaRPr lang="es-MX" sz="90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Bef>
                          <a:spcPts val="100"/>
                        </a:spcBef>
                        <a:spcAft>
                          <a:spcPts val="80"/>
                        </a:spcAft>
                      </a:pPr>
                      <a:r>
                        <a:rPr lang="es-ES" sz="900">
                          <a:solidFill>
                            <a:srgbClr val="000000"/>
                          </a:solidFill>
                          <a:latin typeface="Arial"/>
                          <a:ea typeface="Times New Roman"/>
                          <a:cs typeface="Times New Roman"/>
                        </a:rPr>
                        <a:t>5.1.1.2</a:t>
                      </a:r>
                      <a:endParaRPr lang="es-MX" sz="90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l">
                        <a:lnSpc>
                          <a:spcPts val="1080"/>
                        </a:lnSpc>
                        <a:spcBef>
                          <a:spcPts val="100"/>
                        </a:spcBef>
                        <a:spcAft>
                          <a:spcPts val="80"/>
                        </a:spcAft>
                      </a:pPr>
                      <a:r>
                        <a:rPr lang="es-ES" sz="900">
                          <a:solidFill>
                            <a:srgbClr val="000000"/>
                          </a:solidFill>
                          <a:latin typeface="Arial"/>
                          <a:ea typeface="Times New Roman"/>
                          <a:cs typeface="Times New Roman"/>
                        </a:rPr>
                        <a:t>Remuneraciones al Personal de carácter Transitorio </a:t>
                      </a:r>
                      <a:endParaRPr lang="es-MX" sz="90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Bef>
                          <a:spcPts val="100"/>
                        </a:spcBef>
                        <a:spcAft>
                          <a:spcPts val="80"/>
                        </a:spcAft>
                      </a:pPr>
                      <a:r>
                        <a:rPr lang="es-ES" sz="900">
                          <a:latin typeface="Arial"/>
                          <a:ea typeface="Times New Roman"/>
                          <a:cs typeface="Times New Roman"/>
                        </a:rPr>
                        <a:t>2.1.1.1</a:t>
                      </a:r>
                      <a:endParaRPr lang="es-MX" sz="90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l">
                        <a:lnSpc>
                          <a:spcPts val="1080"/>
                        </a:lnSpc>
                        <a:spcBef>
                          <a:spcPts val="100"/>
                        </a:spcBef>
                        <a:spcAft>
                          <a:spcPts val="80"/>
                        </a:spcAft>
                      </a:pPr>
                      <a:r>
                        <a:rPr lang="es-ES" sz="900">
                          <a:latin typeface="Arial"/>
                          <a:ea typeface="Times New Roman"/>
                          <a:cs typeface="Times New Roman"/>
                        </a:rPr>
                        <a:t>Servicios Personales por Pagar a Corto Plazo </a:t>
                      </a:r>
                      <a:endParaRPr lang="es-MX" sz="90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0032">
                <a:tc>
                  <a:txBody>
                    <a:bodyPr/>
                    <a:lstStyle/>
                    <a:p>
                      <a:pPr indent="182880" algn="ctr">
                        <a:lnSpc>
                          <a:spcPts val="1080"/>
                        </a:lnSpc>
                        <a:spcBef>
                          <a:spcPts val="100"/>
                        </a:spcBef>
                        <a:spcAft>
                          <a:spcPts val="80"/>
                        </a:spcAft>
                      </a:pPr>
                      <a:r>
                        <a:rPr lang="es-ES" sz="900">
                          <a:solidFill>
                            <a:srgbClr val="000000"/>
                          </a:solidFill>
                          <a:latin typeface="Arial"/>
                          <a:ea typeface="Times New Roman"/>
                          <a:cs typeface="Times New Roman"/>
                        </a:rPr>
                        <a:t>122</a:t>
                      </a:r>
                      <a:endParaRPr lang="es-MX" sz="90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l">
                        <a:lnSpc>
                          <a:spcPts val="1080"/>
                        </a:lnSpc>
                        <a:spcBef>
                          <a:spcPts val="100"/>
                        </a:spcBef>
                        <a:spcAft>
                          <a:spcPts val="80"/>
                        </a:spcAft>
                      </a:pPr>
                      <a:r>
                        <a:rPr lang="es-ES" sz="900">
                          <a:solidFill>
                            <a:srgbClr val="000000"/>
                          </a:solidFill>
                          <a:latin typeface="Arial"/>
                          <a:ea typeface="Times New Roman"/>
                          <a:cs typeface="Times New Roman"/>
                        </a:rPr>
                        <a:t>Sueldos base al personal eventual</a:t>
                      </a:r>
                      <a:endParaRPr lang="es-MX" sz="90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ctr">
                        <a:lnSpc>
                          <a:spcPts val="1080"/>
                        </a:lnSpc>
                        <a:spcBef>
                          <a:spcPts val="100"/>
                        </a:spcBef>
                        <a:spcAft>
                          <a:spcPts val="80"/>
                        </a:spcAft>
                      </a:pPr>
                      <a:r>
                        <a:rPr lang="es-ES" sz="900">
                          <a:solidFill>
                            <a:srgbClr val="000000"/>
                          </a:solidFill>
                          <a:latin typeface="Arial"/>
                          <a:ea typeface="Times New Roman"/>
                          <a:cs typeface="Times New Roman"/>
                        </a:rPr>
                        <a:t>2</a:t>
                      </a:r>
                      <a:endParaRPr lang="es-MX" sz="90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Bef>
                          <a:spcPts val="100"/>
                        </a:spcBef>
                        <a:spcAft>
                          <a:spcPts val="80"/>
                        </a:spcAft>
                      </a:pPr>
                      <a:r>
                        <a:rPr lang="es-ES" sz="900">
                          <a:solidFill>
                            <a:srgbClr val="000000"/>
                          </a:solidFill>
                          <a:latin typeface="Arial"/>
                          <a:ea typeface="Times New Roman"/>
                          <a:cs typeface="Times New Roman"/>
                        </a:rPr>
                        <a:t>5.1.1.2</a:t>
                      </a:r>
                      <a:endParaRPr lang="es-MX" sz="90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l">
                        <a:lnSpc>
                          <a:spcPts val="1080"/>
                        </a:lnSpc>
                        <a:spcBef>
                          <a:spcPts val="100"/>
                        </a:spcBef>
                        <a:spcAft>
                          <a:spcPts val="80"/>
                        </a:spcAft>
                      </a:pPr>
                      <a:r>
                        <a:rPr lang="es-ES" sz="900" dirty="0">
                          <a:solidFill>
                            <a:srgbClr val="000000"/>
                          </a:solidFill>
                          <a:latin typeface="Arial"/>
                          <a:ea typeface="Times New Roman"/>
                          <a:cs typeface="Times New Roman"/>
                        </a:rPr>
                        <a:t>Remuneraciones al Personal de carácter Transitorio </a:t>
                      </a:r>
                      <a:endParaRPr lang="es-MX" sz="900" dirty="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Bef>
                          <a:spcPts val="100"/>
                        </a:spcBef>
                        <a:spcAft>
                          <a:spcPts val="80"/>
                        </a:spcAft>
                      </a:pPr>
                      <a:r>
                        <a:rPr lang="es-ES" sz="900">
                          <a:latin typeface="Arial"/>
                          <a:ea typeface="Times New Roman"/>
                          <a:cs typeface="Times New Roman"/>
                        </a:rPr>
                        <a:t>2.1.1.1</a:t>
                      </a:r>
                      <a:endParaRPr lang="es-MX" sz="90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l">
                        <a:lnSpc>
                          <a:spcPts val="1080"/>
                        </a:lnSpc>
                        <a:spcBef>
                          <a:spcPts val="100"/>
                        </a:spcBef>
                        <a:spcAft>
                          <a:spcPts val="80"/>
                        </a:spcAft>
                      </a:pPr>
                      <a:r>
                        <a:rPr lang="es-ES" sz="900" dirty="0">
                          <a:latin typeface="Arial"/>
                          <a:ea typeface="Times New Roman"/>
                          <a:cs typeface="Times New Roman"/>
                        </a:rPr>
                        <a:t>Servicios Personales por Pagar a Corto Plazo </a:t>
                      </a:r>
                      <a:endParaRPr lang="es-MX" sz="900" dirty="0">
                        <a:latin typeface="Arial"/>
                        <a:ea typeface="Times New Roman"/>
                        <a:cs typeface="Times New Roman"/>
                      </a:endParaRPr>
                    </a:p>
                  </a:txBody>
                  <a:tcPr marL="33327" marR="33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 name="134 Rectángulo"/>
          <p:cNvSpPr/>
          <p:nvPr/>
        </p:nvSpPr>
        <p:spPr>
          <a:xfrm>
            <a:off x="0" y="4941168"/>
            <a:ext cx="9144000" cy="1800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2" name="131 Rectángulo"/>
          <p:cNvSpPr/>
          <p:nvPr/>
        </p:nvSpPr>
        <p:spPr>
          <a:xfrm>
            <a:off x="35496" y="0"/>
            <a:ext cx="2880320" cy="17008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2" name="25 Grupo"/>
          <p:cNvGrpSpPr/>
          <p:nvPr/>
        </p:nvGrpSpPr>
        <p:grpSpPr>
          <a:xfrm>
            <a:off x="71406" y="1642480"/>
            <a:ext cx="1584176" cy="864096"/>
            <a:chOff x="3563888" y="1700808"/>
            <a:chExt cx="1584176" cy="864096"/>
          </a:xfrm>
        </p:grpSpPr>
        <p:cxnSp>
          <p:nvCxnSpPr>
            <p:cNvPr id="27" name="26 Conector recto"/>
            <p:cNvCxnSpPr/>
            <p:nvPr/>
          </p:nvCxnSpPr>
          <p:spPr>
            <a:xfrm>
              <a:off x="3563888" y="1700808"/>
              <a:ext cx="15841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27 Conector recto"/>
            <p:cNvCxnSpPr/>
            <p:nvPr/>
          </p:nvCxnSpPr>
          <p:spPr>
            <a:xfrm>
              <a:off x="4338613" y="1700808"/>
              <a:ext cx="17363" cy="864096"/>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3" name="28 Grupo"/>
          <p:cNvGrpSpPr/>
          <p:nvPr/>
        </p:nvGrpSpPr>
        <p:grpSpPr>
          <a:xfrm>
            <a:off x="5716718" y="1609292"/>
            <a:ext cx="1584176" cy="864096"/>
            <a:chOff x="3563888" y="1700808"/>
            <a:chExt cx="1584176" cy="864096"/>
          </a:xfrm>
        </p:grpSpPr>
        <p:cxnSp>
          <p:nvCxnSpPr>
            <p:cNvPr id="30" name="29 Conector recto"/>
            <p:cNvCxnSpPr/>
            <p:nvPr/>
          </p:nvCxnSpPr>
          <p:spPr>
            <a:xfrm>
              <a:off x="3563888" y="1700808"/>
              <a:ext cx="15841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30 Conector recto"/>
            <p:cNvCxnSpPr/>
            <p:nvPr/>
          </p:nvCxnSpPr>
          <p:spPr>
            <a:xfrm>
              <a:off x="4338613" y="1700808"/>
              <a:ext cx="17363" cy="864096"/>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4" name="31 Grupo"/>
          <p:cNvGrpSpPr/>
          <p:nvPr/>
        </p:nvGrpSpPr>
        <p:grpSpPr>
          <a:xfrm>
            <a:off x="1943614" y="1642480"/>
            <a:ext cx="1584176" cy="864096"/>
            <a:chOff x="3563888" y="1700808"/>
            <a:chExt cx="1584176" cy="864096"/>
          </a:xfrm>
        </p:grpSpPr>
        <p:cxnSp>
          <p:nvCxnSpPr>
            <p:cNvPr id="33" name="32 Conector recto"/>
            <p:cNvCxnSpPr/>
            <p:nvPr/>
          </p:nvCxnSpPr>
          <p:spPr>
            <a:xfrm>
              <a:off x="3563888" y="1700808"/>
              <a:ext cx="15841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33 Conector recto"/>
            <p:cNvCxnSpPr/>
            <p:nvPr/>
          </p:nvCxnSpPr>
          <p:spPr>
            <a:xfrm>
              <a:off x="4338613" y="1700808"/>
              <a:ext cx="17363" cy="864096"/>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5" name="37 Grupo"/>
          <p:cNvGrpSpPr/>
          <p:nvPr/>
        </p:nvGrpSpPr>
        <p:grpSpPr>
          <a:xfrm>
            <a:off x="3818102" y="1642480"/>
            <a:ext cx="1584176" cy="864096"/>
            <a:chOff x="3563888" y="1700808"/>
            <a:chExt cx="1584176" cy="864096"/>
          </a:xfrm>
        </p:grpSpPr>
        <p:cxnSp>
          <p:nvCxnSpPr>
            <p:cNvPr id="39" name="38 Conector recto"/>
            <p:cNvCxnSpPr/>
            <p:nvPr/>
          </p:nvCxnSpPr>
          <p:spPr>
            <a:xfrm>
              <a:off x="3563888" y="1700808"/>
              <a:ext cx="15841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39 Conector recto"/>
            <p:cNvCxnSpPr/>
            <p:nvPr/>
          </p:nvCxnSpPr>
          <p:spPr>
            <a:xfrm>
              <a:off x="4338613" y="1700808"/>
              <a:ext cx="17363" cy="864096"/>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6" name="43 Grupo"/>
          <p:cNvGrpSpPr/>
          <p:nvPr/>
        </p:nvGrpSpPr>
        <p:grpSpPr>
          <a:xfrm>
            <a:off x="214282" y="3557056"/>
            <a:ext cx="1584176" cy="864096"/>
            <a:chOff x="3563888" y="1700808"/>
            <a:chExt cx="1584176" cy="864096"/>
          </a:xfrm>
        </p:grpSpPr>
        <p:cxnSp>
          <p:nvCxnSpPr>
            <p:cNvPr id="45" name="44 Conector recto"/>
            <p:cNvCxnSpPr/>
            <p:nvPr/>
          </p:nvCxnSpPr>
          <p:spPr>
            <a:xfrm>
              <a:off x="3563888" y="1700808"/>
              <a:ext cx="15841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45 Conector recto"/>
            <p:cNvCxnSpPr/>
            <p:nvPr/>
          </p:nvCxnSpPr>
          <p:spPr>
            <a:xfrm>
              <a:off x="4338613" y="1700808"/>
              <a:ext cx="17363" cy="864096"/>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7" name="46 Grupo"/>
          <p:cNvGrpSpPr/>
          <p:nvPr/>
        </p:nvGrpSpPr>
        <p:grpSpPr>
          <a:xfrm>
            <a:off x="7416980" y="1577882"/>
            <a:ext cx="1584176" cy="864096"/>
            <a:chOff x="3563888" y="1700808"/>
            <a:chExt cx="1584176" cy="864096"/>
          </a:xfrm>
        </p:grpSpPr>
        <p:cxnSp>
          <p:nvCxnSpPr>
            <p:cNvPr id="48" name="47 Conector recto"/>
            <p:cNvCxnSpPr/>
            <p:nvPr/>
          </p:nvCxnSpPr>
          <p:spPr>
            <a:xfrm>
              <a:off x="3563888" y="1700808"/>
              <a:ext cx="15841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48 Conector recto"/>
            <p:cNvCxnSpPr/>
            <p:nvPr/>
          </p:nvCxnSpPr>
          <p:spPr>
            <a:xfrm>
              <a:off x="4338613" y="1700808"/>
              <a:ext cx="17363" cy="864096"/>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8" name="49 Grupo"/>
          <p:cNvGrpSpPr/>
          <p:nvPr/>
        </p:nvGrpSpPr>
        <p:grpSpPr>
          <a:xfrm>
            <a:off x="1987122" y="3571306"/>
            <a:ext cx="1584176" cy="864096"/>
            <a:chOff x="3563888" y="1700808"/>
            <a:chExt cx="1584176" cy="864096"/>
          </a:xfrm>
        </p:grpSpPr>
        <p:cxnSp>
          <p:nvCxnSpPr>
            <p:cNvPr id="51" name="50 Conector recto"/>
            <p:cNvCxnSpPr/>
            <p:nvPr/>
          </p:nvCxnSpPr>
          <p:spPr>
            <a:xfrm>
              <a:off x="3563888" y="1700808"/>
              <a:ext cx="15841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51 Conector recto"/>
            <p:cNvCxnSpPr/>
            <p:nvPr/>
          </p:nvCxnSpPr>
          <p:spPr>
            <a:xfrm>
              <a:off x="4338613" y="1700808"/>
              <a:ext cx="17363" cy="864096"/>
            </a:xfrm>
            <a:prstGeom prst="line">
              <a:avLst/>
            </a:prstGeom>
          </p:spPr>
          <p:style>
            <a:lnRef idx="1">
              <a:schemeClr val="accent1"/>
            </a:lnRef>
            <a:fillRef idx="0">
              <a:schemeClr val="accent1"/>
            </a:fillRef>
            <a:effectRef idx="0">
              <a:schemeClr val="accent1"/>
            </a:effectRef>
            <a:fontRef idx="minor">
              <a:schemeClr val="tx1"/>
            </a:fontRef>
          </p:style>
        </p:cxnSp>
      </p:grpSp>
      <p:sp>
        <p:nvSpPr>
          <p:cNvPr id="54" name="53 CuadroTexto"/>
          <p:cNvSpPr txBox="1"/>
          <p:nvPr/>
        </p:nvSpPr>
        <p:spPr>
          <a:xfrm>
            <a:off x="-71470" y="864632"/>
            <a:ext cx="1840858" cy="600164"/>
          </a:xfrm>
          <a:prstGeom prst="rect">
            <a:avLst/>
          </a:prstGeom>
          <a:noFill/>
        </p:spPr>
        <p:txBody>
          <a:bodyPr wrap="square" rtlCol="0">
            <a:spAutoFit/>
          </a:bodyPr>
          <a:lstStyle/>
          <a:p>
            <a:pPr algn="ctr"/>
            <a:r>
              <a:rPr lang="es-MX" sz="1100" dirty="0" smtClean="0"/>
              <a:t>821</a:t>
            </a:r>
          </a:p>
          <a:p>
            <a:pPr algn="ctr"/>
            <a:r>
              <a:rPr lang="es-MX" sz="1100" dirty="0" smtClean="0"/>
              <a:t>Presupuesto  de</a:t>
            </a:r>
          </a:p>
          <a:p>
            <a:pPr algn="ctr"/>
            <a:r>
              <a:rPr lang="es-MX" sz="1100" dirty="0" smtClean="0"/>
              <a:t> Egresos Aprobado</a:t>
            </a:r>
          </a:p>
        </p:txBody>
      </p:sp>
      <p:sp>
        <p:nvSpPr>
          <p:cNvPr id="55" name="54 CuadroTexto"/>
          <p:cNvSpPr txBox="1"/>
          <p:nvPr/>
        </p:nvSpPr>
        <p:spPr>
          <a:xfrm>
            <a:off x="1697380" y="839502"/>
            <a:ext cx="1944216" cy="600164"/>
          </a:xfrm>
          <a:prstGeom prst="rect">
            <a:avLst/>
          </a:prstGeom>
          <a:noFill/>
        </p:spPr>
        <p:txBody>
          <a:bodyPr wrap="square" rtlCol="0">
            <a:spAutoFit/>
          </a:bodyPr>
          <a:lstStyle/>
          <a:p>
            <a:pPr algn="ctr"/>
            <a:r>
              <a:rPr lang="es-MX" sz="1100" dirty="0" smtClean="0"/>
              <a:t>822</a:t>
            </a:r>
          </a:p>
          <a:p>
            <a:pPr algn="ctr"/>
            <a:r>
              <a:rPr lang="es-MX" sz="1100" dirty="0" smtClean="0"/>
              <a:t>Presupuesto de</a:t>
            </a:r>
          </a:p>
          <a:p>
            <a:pPr algn="ctr"/>
            <a:r>
              <a:rPr lang="es-MX" sz="1100" dirty="0" smtClean="0"/>
              <a:t> Egresos por Ejercer </a:t>
            </a:r>
            <a:endParaRPr lang="es-MX" sz="1100" dirty="0"/>
          </a:p>
        </p:txBody>
      </p:sp>
      <p:sp>
        <p:nvSpPr>
          <p:cNvPr id="56" name="55 CuadroTexto"/>
          <p:cNvSpPr txBox="1"/>
          <p:nvPr/>
        </p:nvSpPr>
        <p:spPr>
          <a:xfrm>
            <a:off x="872614" y="1642480"/>
            <a:ext cx="963082" cy="261610"/>
          </a:xfrm>
          <a:prstGeom prst="rect">
            <a:avLst/>
          </a:prstGeom>
          <a:noFill/>
        </p:spPr>
        <p:txBody>
          <a:bodyPr wrap="square" rtlCol="0">
            <a:spAutoFit/>
          </a:bodyPr>
          <a:lstStyle/>
          <a:p>
            <a:r>
              <a:rPr lang="es-MX" sz="1100" dirty="0" smtClean="0"/>
              <a:t>100,000 (1)</a:t>
            </a:r>
            <a:endParaRPr lang="es-MX" sz="1100" dirty="0"/>
          </a:p>
        </p:txBody>
      </p:sp>
      <p:sp>
        <p:nvSpPr>
          <p:cNvPr id="57" name="56 CuadroTexto"/>
          <p:cNvSpPr txBox="1"/>
          <p:nvPr/>
        </p:nvSpPr>
        <p:spPr>
          <a:xfrm>
            <a:off x="1841966" y="1622735"/>
            <a:ext cx="1015522" cy="261610"/>
          </a:xfrm>
          <a:prstGeom prst="rect">
            <a:avLst/>
          </a:prstGeom>
          <a:noFill/>
        </p:spPr>
        <p:txBody>
          <a:bodyPr wrap="square" rtlCol="0">
            <a:spAutoFit/>
          </a:bodyPr>
          <a:lstStyle/>
          <a:p>
            <a:r>
              <a:rPr lang="es-MX" sz="1100" dirty="0" smtClean="0"/>
              <a:t>(1) 100,000</a:t>
            </a:r>
            <a:endParaRPr lang="es-MX" sz="1100" dirty="0"/>
          </a:p>
        </p:txBody>
      </p:sp>
      <p:sp>
        <p:nvSpPr>
          <p:cNvPr id="63" name="62 CuadroTexto"/>
          <p:cNvSpPr txBox="1"/>
          <p:nvPr/>
        </p:nvSpPr>
        <p:spPr>
          <a:xfrm>
            <a:off x="3801572" y="1677310"/>
            <a:ext cx="857256" cy="261610"/>
          </a:xfrm>
          <a:prstGeom prst="rect">
            <a:avLst/>
          </a:prstGeom>
          <a:noFill/>
        </p:spPr>
        <p:txBody>
          <a:bodyPr wrap="square" rtlCol="0">
            <a:spAutoFit/>
          </a:bodyPr>
          <a:lstStyle/>
          <a:p>
            <a:r>
              <a:rPr lang="es-MX" sz="1100" dirty="0" smtClean="0"/>
              <a:t>(2) 50,000</a:t>
            </a:r>
            <a:endParaRPr lang="es-MX" sz="1100" dirty="0"/>
          </a:p>
        </p:txBody>
      </p:sp>
      <p:sp>
        <p:nvSpPr>
          <p:cNvPr id="64" name="63 CuadroTexto"/>
          <p:cNvSpPr txBox="1"/>
          <p:nvPr/>
        </p:nvSpPr>
        <p:spPr>
          <a:xfrm>
            <a:off x="2730002" y="1642480"/>
            <a:ext cx="841866" cy="261610"/>
          </a:xfrm>
          <a:prstGeom prst="rect">
            <a:avLst/>
          </a:prstGeom>
          <a:noFill/>
        </p:spPr>
        <p:txBody>
          <a:bodyPr wrap="square" rtlCol="0">
            <a:spAutoFit/>
          </a:bodyPr>
          <a:lstStyle/>
          <a:p>
            <a:r>
              <a:rPr lang="es-MX" sz="1100" dirty="0" smtClean="0"/>
              <a:t>50,000 (2)</a:t>
            </a:r>
            <a:endParaRPr lang="es-MX" sz="1100" dirty="0"/>
          </a:p>
        </p:txBody>
      </p:sp>
      <p:sp>
        <p:nvSpPr>
          <p:cNvPr id="65" name="64 CuadroTexto"/>
          <p:cNvSpPr txBox="1"/>
          <p:nvPr/>
        </p:nvSpPr>
        <p:spPr>
          <a:xfrm>
            <a:off x="3571868" y="834842"/>
            <a:ext cx="2199758" cy="600164"/>
          </a:xfrm>
          <a:prstGeom prst="rect">
            <a:avLst/>
          </a:prstGeom>
          <a:noFill/>
        </p:spPr>
        <p:txBody>
          <a:bodyPr wrap="square" rtlCol="0">
            <a:spAutoFit/>
          </a:bodyPr>
          <a:lstStyle/>
          <a:p>
            <a:pPr algn="ctr"/>
            <a:r>
              <a:rPr lang="es-MX" sz="1100" dirty="0" smtClean="0"/>
              <a:t>824</a:t>
            </a:r>
          </a:p>
          <a:p>
            <a:pPr algn="ctr"/>
            <a:r>
              <a:rPr lang="es-MX" sz="1100" dirty="0" smtClean="0"/>
              <a:t>Presupuesto de Egresos Comprometido </a:t>
            </a:r>
            <a:endParaRPr lang="es-MX" sz="1100" dirty="0"/>
          </a:p>
        </p:txBody>
      </p:sp>
      <p:sp>
        <p:nvSpPr>
          <p:cNvPr id="66" name="65 CuadroTexto"/>
          <p:cNvSpPr txBox="1"/>
          <p:nvPr/>
        </p:nvSpPr>
        <p:spPr>
          <a:xfrm>
            <a:off x="5470484" y="834842"/>
            <a:ext cx="1944216" cy="600164"/>
          </a:xfrm>
          <a:prstGeom prst="rect">
            <a:avLst/>
          </a:prstGeom>
          <a:noFill/>
        </p:spPr>
        <p:txBody>
          <a:bodyPr wrap="square" rtlCol="0">
            <a:spAutoFit/>
          </a:bodyPr>
          <a:lstStyle/>
          <a:p>
            <a:pPr algn="ctr"/>
            <a:r>
              <a:rPr lang="es-MX" sz="1100" dirty="0" smtClean="0"/>
              <a:t>825</a:t>
            </a:r>
          </a:p>
          <a:p>
            <a:pPr algn="ctr"/>
            <a:r>
              <a:rPr lang="es-MX" sz="1100" dirty="0" smtClean="0"/>
              <a:t>Presupuesto de Egresos Devengado</a:t>
            </a:r>
            <a:endParaRPr lang="es-MX" sz="1100" dirty="0"/>
          </a:p>
        </p:txBody>
      </p:sp>
      <p:sp>
        <p:nvSpPr>
          <p:cNvPr id="68" name="67 CuadroTexto"/>
          <p:cNvSpPr txBox="1"/>
          <p:nvPr/>
        </p:nvSpPr>
        <p:spPr>
          <a:xfrm>
            <a:off x="4587390" y="1694743"/>
            <a:ext cx="857256" cy="261610"/>
          </a:xfrm>
          <a:prstGeom prst="rect">
            <a:avLst/>
          </a:prstGeom>
          <a:noFill/>
        </p:spPr>
        <p:txBody>
          <a:bodyPr wrap="square" rtlCol="0">
            <a:spAutoFit/>
          </a:bodyPr>
          <a:lstStyle/>
          <a:p>
            <a:r>
              <a:rPr lang="es-MX" sz="1100" dirty="0" smtClean="0"/>
              <a:t>50,000 (5)</a:t>
            </a:r>
            <a:endParaRPr lang="es-MX" sz="1100" dirty="0"/>
          </a:p>
        </p:txBody>
      </p:sp>
      <p:sp>
        <p:nvSpPr>
          <p:cNvPr id="69" name="68 CuadroTexto"/>
          <p:cNvSpPr txBox="1"/>
          <p:nvPr/>
        </p:nvSpPr>
        <p:spPr>
          <a:xfrm>
            <a:off x="7272394" y="834842"/>
            <a:ext cx="1800200" cy="600164"/>
          </a:xfrm>
          <a:prstGeom prst="rect">
            <a:avLst/>
          </a:prstGeom>
          <a:noFill/>
        </p:spPr>
        <p:txBody>
          <a:bodyPr wrap="square" rtlCol="0">
            <a:spAutoFit/>
          </a:bodyPr>
          <a:lstStyle/>
          <a:p>
            <a:pPr algn="ctr"/>
            <a:r>
              <a:rPr lang="es-MX" sz="1100" dirty="0" smtClean="0"/>
              <a:t>826</a:t>
            </a:r>
          </a:p>
          <a:p>
            <a:pPr algn="ctr"/>
            <a:r>
              <a:rPr lang="es-MX" sz="1100" dirty="0" smtClean="0"/>
              <a:t>Presupuesto de Egresos Ejercido</a:t>
            </a:r>
          </a:p>
        </p:txBody>
      </p:sp>
      <p:sp>
        <p:nvSpPr>
          <p:cNvPr id="72" name="71 CuadroTexto"/>
          <p:cNvSpPr txBox="1"/>
          <p:nvPr/>
        </p:nvSpPr>
        <p:spPr>
          <a:xfrm>
            <a:off x="71406" y="2835106"/>
            <a:ext cx="1872208" cy="600164"/>
          </a:xfrm>
          <a:prstGeom prst="rect">
            <a:avLst/>
          </a:prstGeom>
          <a:noFill/>
        </p:spPr>
        <p:txBody>
          <a:bodyPr wrap="square" rtlCol="0">
            <a:spAutoFit/>
          </a:bodyPr>
          <a:lstStyle/>
          <a:p>
            <a:pPr algn="ctr"/>
            <a:r>
              <a:rPr lang="es-MX" sz="1100" dirty="0" smtClean="0"/>
              <a:t>827</a:t>
            </a:r>
          </a:p>
          <a:p>
            <a:pPr algn="ctr"/>
            <a:r>
              <a:rPr lang="es-MX" sz="1100" dirty="0" smtClean="0"/>
              <a:t>Presupuesto de Egresos Pagado</a:t>
            </a:r>
          </a:p>
        </p:txBody>
      </p:sp>
      <p:sp>
        <p:nvSpPr>
          <p:cNvPr id="76" name="75 CuadroTexto"/>
          <p:cNvSpPr txBox="1"/>
          <p:nvPr/>
        </p:nvSpPr>
        <p:spPr>
          <a:xfrm>
            <a:off x="755576" y="4834974"/>
            <a:ext cx="1928794" cy="769441"/>
          </a:xfrm>
          <a:prstGeom prst="rect">
            <a:avLst/>
          </a:prstGeom>
          <a:noFill/>
        </p:spPr>
        <p:txBody>
          <a:bodyPr wrap="square" rtlCol="0">
            <a:spAutoFit/>
          </a:bodyPr>
          <a:lstStyle/>
          <a:p>
            <a:pPr algn="ctr"/>
            <a:r>
              <a:rPr lang="es-MX" sz="1100" dirty="0" smtClean="0"/>
              <a:t>12364</a:t>
            </a:r>
          </a:p>
          <a:p>
            <a:pPr algn="ctr"/>
            <a:r>
              <a:rPr lang="es-MX" sz="1100" dirty="0" smtClean="0"/>
              <a:t>División de </a:t>
            </a:r>
            <a:r>
              <a:rPr lang="es-MX" sz="1100" dirty="0" err="1" smtClean="0"/>
              <a:t>Terr</a:t>
            </a:r>
            <a:r>
              <a:rPr lang="es-MX" sz="1100" dirty="0" smtClean="0"/>
              <a:t> y </a:t>
            </a:r>
            <a:r>
              <a:rPr lang="es-MX" sz="1100" dirty="0" err="1" smtClean="0"/>
              <a:t>Const</a:t>
            </a:r>
            <a:r>
              <a:rPr lang="es-MX" sz="1100" dirty="0" smtClean="0"/>
              <a:t> de Obras de Urbanización en </a:t>
            </a:r>
            <a:r>
              <a:rPr lang="es-MX" sz="1100" b="1" u="sng" dirty="0" smtClean="0"/>
              <a:t>Proceso</a:t>
            </a:r>
            <a:endParaRPr lang="es-MX" sz="1100" b="1" u="sng" dirty="0"/>
          </a:p>
        </p:txBody>
      </p:sp>
      <p:sp>
        <p:nvSpPr>
          <p:cNvPr id="83" name="82 CuadroTexto"/>
          <p:cNvSpPr txBox="1"/>
          <p:nvPr/>
        </p:nvSpPr>
        <p:spPr>
          <a:xfrm>
            <a:off x="7179678" y="3033432"/>
            <a:ext cx="1800200" cy="430887"/>
          </a:xfrm>
          <a:prstGeom prst="rect">
            <a:avLst/>
          </a:prstGeom>
          <a:noFill/>
        </p:spPr>
        <p:txBody>
          <a:bodyPr wrap="square" rtlCol="0">
            <a:spAutoFit/>
          </a:bodyPr>
          <a:lstStyle/>
          <a:p>
            <a:pPr algn="ctr"/>
            <a:r>
              <a:rPr lang="es-MX" sz="1100" dirty="0" smtClean="0"/>
              <a:t>1112</a:t>
            </a:r>
          </a:p>
          <a:p>
            <a:pPr algn="ctr"/>
            <a:r>
              <a:rPr lang="es-MX" sz="1100" dirty="0" smtClean="0"/>
              <a:t>Bancos / Tesorería</a:t>
            </a:r>
            <a:endParaRPr lang="es-MX" sz="1100" dirty="0"/>
          </a:p>
        </p:txBody>
      </p:sp>
      <p:grpSp>
        <p:nvGrpSpPr>
          <p:cNvPr id="9" name="79 Grupo"/>
          <p:cNvGrpSpPr/>
          <p:nvPr/>
        </p:nvGrpSpPr>
        <p:grpSpPr>
          <a:xfrm>
            <a:off x="970428" y="5571174"/>
            <a:ext cx="1584176" cy="864096"/>
            <a:chOff x="3563888" y="1700808"/>
            <a:chExt cx="1584176" cy="864096"/>
          </a:xfrm>
        </p:grpSpPr>
        <p:cxnSp>
          <p:nvCxnSpPr>
            <p:cNvPr id="88" name="87 Conector recto"/>
            <p:cNvCxnSpPr/>
            <p:nvPr/>
          </p:nvCxnSpPr>
          <p:spPr>
            <a:xfrm>
              <a:off x="3563888" y="1700808"/>
              <a:ext cx="15841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88 Conector recto"/>
            <p:cNvCxnSpPr/>
            <p:nvPr/>
          </p:nvCxnSpPr>
          <p:spPr>
            <a:xfrm>
              <a:off x="4338613" y="1700808"/>
              <a:ext cx="17363" cy="864096"/>
            </a:xfrm>
            <a:prstGeom prst="line">
              <a:avLst/>
            </a:prstGeom>
          </p:spPr>
          <p:style>
            <a:lnRef idx="1">
              <a:schemeClr val="accent1"/>
            </a:lnRef>
            <a:fillRef idx="0">
              <a:schemeClr val="accent1"/>
            </a:fillRef>
            <a:effectRef idx="0">
              <a:schemeClr val="accent1"/>
            </a:effectRef>
            <a:fontRef idx="minor">
              <a:schemeClr val="tx1"/>
            </a:fontRef>
          </p:style>
        </p:cxnSp>
      </p:grpSp>
      <p:sp>
        <p:nvSpPr>
          <p:cNvPr id="87" name="86 CuadroTexto"/>
          <p:cNvSpPr txBox="1"/>
          <p:nvPr/>
        </p:nvSpPr>
        <p:spPr>
          <a:xfrm>
            <a:off x="13046" y="1424746"/>
            <a:ext cx="1785950" cy="261610"/>
          </a:xfrm>
          <a:prstGeom prst="rect">
            <a:avLst/>
          </a:prstGeom>
          <a:noFill/>
        </p:spPr>
        <p:txBody>
          <a:bodyPr wrap="square" rtlCol="0">
            <a:spAutoFit/>
          </a:bodyPr>
          <a:lstStyle/>
          <a:p>
            <a:pPr algn="ctr"/>
            <a:r>
              <a:rPr lang="es-MX" sz="1100" dirty="0" smtClean="0"/>
              <a:t>(COG por cada partida)</a:t>
            </a:r>
            <a:endParaRPr lang="es-MX" sz="1100" dirty="0"/>
          </a:p>
        </p:txBody>
      </p:sp>
      <p:sp>
        <p:nvSpPr>
          <p:cNvPr id="95" name="94 CuadroTexto"/>
          <p:cNvSpPr txBox="1"/>
          <p:nvPr/>
        </p:nvSpPr>
        <p:spPr>
          <a:xfrm>
            <a:off x="1798996" y="1424746"/>
            <a:ext cx="1857388" cy="261610"/>
          </a:xfrm>
          <a:prstGeom prst="rect">
            <a:avLst/>
          </a:prstGeom>
          <a:noFill/>
        </p:spPr>
        <p:txBody>
          <a:bodyPr wrap="square" rtlCol="0">
            <a:spAutoFit/>
          </a:bodyPr>
          <a:lstStyle/>
          <a:p>
            <a:pPr algn="ctr"/>
            <a:r>
              <a:rPr lang="es-MX" sz="1100" dirty="0" smtClean="0"/>
              <a:t>(…..)</a:t>
            </a:r>
            <a:endParaRPr lang="es-MX" sz="1100" dirty="0"/>
          </a:p>
        </p:txBody>
      </p:sp>
      <p:sp>
        <p:nvSpPr>
          <p:cNvPr id="97" name="96 CuadroTexto"/>
          <p:cNvSpPr txBox="1"/>
          <p:nvPr/>
        </p:nvSpPr>
        <p:spPr>
          <a:xfrm>
            <a:off x="3855878" y="1424746"/>
            <a:ext cx="1714512" cy="261610"/>
          </a:xfrm>
          <a:prstGeom prst="rect">
            <a:avLst/>
          </a:prstGeom>
          <a:noFill/>
        </p:spPr>
        <p:txBody>
          <a:bodyPr wrap="square" rtlCol="0">
            <a:spAutoFit/>
          </a:bodyPr>
          <a:lstStyle/>
          <a:p>
            <a:pPr algn="ctr"/>
            <a:r>
              <a:rPr lang="es-MX" sz="1100" dirty="0" smtClean="0"/>
              <a:t>(…..)</a:t>
            </a:r>
            <a:endParaRPr lang="es-MX" sz="1100" dirty="0"/>
          </a:p>
        </p:txBody>
      </p:sp>
      <p:sp>
        <p:nvSpPr>
          <p:cNvPr id="98" name="97 CuadroTexto"/>
          <p:cNvSpPr txBox="1"/>
          <p:nvPr/>
        </p:nvSpPr>
        <p:spPr>
          <a:xfrm>
            <a:off x="5429256" y="1363568"/>
            <a:ext cx="1785950" cy="261610"/>
          </a:xfrm>
          <a:prstGeom prst="rect">
            <a:avLst/>
          </a:prstGeom>
          <a:noFill/>
        </p:spPr>
        <p:txBody>
          <a:bodyPr wrap="square" rtlCol="0">
            <a:spAutoFit/>
          </a:bodyPr>
          <a:lstStyle/>
          <a:p>
            <a:pPr algn="ctr"/>
            <a:r>
              <a:rPr lang="es-MX" sz="1100" dirty="0" smtClean="0"/>
              <a:t>(…..)</a:t>
            </a:r>
            <a:endParaRPr lang="es-MX" sz="1100" dirty="0"/>
          </a:p>
        </p:txBody>
      </p:sp>
      <p:sp>
        <p:nvSpPr>
          <p:cNvPr id="99" name="98 CuadroTexto"/>
          <p:cNvSpPr txBox="1"/>
          <p:nvPr/>
        </p:nvSpPr>
        <p:spPr>
          <a:xfrm>
            <a:off x="7286644" y="1363568"/>
            <a:ext cx="1785950" cy="261610"/>
          </a:xfrm>
          <a:prstGeom prst="rect">
            <a:avLst/>
          </a:prstGeom>
          <a:noFill/>
        </p:spPr>
        <p:txBody>
          <a:bodyPr wrap="square" rtlCol="0">
            <a:spAutoFit/>
          </a:bodyPr>
          <a:lstStyle/>
          <a:p>
            <a:pPr algn="ctr"/>
            <a:r>
              <a:rPr lang="es-MX" sz="1100" dirty="0" smtClean="0"/>
              <a:t>(…..)</a:t>
            </a:r>
            <a:endParaRPr lang="es-MX" sz="1100" dirty="0"/>
          </a:p>
        </p:txBody>
      </p:sp>
      <p:sp>
        <p:nvSpPr>
          <p:cNvPr id="100" name="99 CuadroTexto"/>
          <p:cNvSpPr txBox="1"/>
          <p:nvPr/>
        </p:nvSpPr>
        <p:spPr>
          <a:xfrm>
            <a:off x="71406" y="3316536"/>
            <a:ext cx="1857388" cy="261610"/>
          </a:xfrm>
          <a:prstGeom prst="rect">
            <a:avLst/>
          </a:prstGeom>
          <a:noFill/>
        </p:spPr>
        <p:txBody>
          <a:bodyPr wrap="square" rtlCol="0">
            <a:spAutoFit/>
          </a:bodyPr>
          <a:lstStyle/>
          <a:p>
            <a:pPr algn="ctr"/>
            <a:r>
              <a:rPr lang="es-MX" sz="1100" dirty="0" smtClean="0"/>
              <a:t>(…..)</a:t>
            </a:r>
            <a:endParaRPr lang="es-MX" sz="1100" dirty="0"/>
          </a:p>
        </p:txBody>
      </p:sp>
      <p:grpSp>
        <p:nvGrpSpPr>
          <p:cNvPr id="10" name="40 Grupo"/>
          <p:cNvGrpSpPr/>
          <p:nvPr/>
        </p:nvGrpSpPr>
        <p:grpSpPr>
          <a:xfrm>
            <a:off x="3312368" y="5589240"/>
            <a:ext cx="1584176" cy="864096"/>
            <a:chOff x="3563888" y="1700808"/>
            <a:chExt cx="1584176" cy="864096"/>
          </a:xfrm>
        </p:grpSpPr>
        <p:cxnSp>
          <p:nvCxnSpPr>
            <p:cNvPr id="101" name="100 Conector recto"/>
            <p:cNvCxnSpPr/>
            <p:nvPr/>
          </p:nvCxnSpPr>
          <p:spPr>
            <a:xfrm>
              <a:off x="3563888" y="1700808"/>
              <a:ext cx="15841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2" name="101 Conector recto"/>
            <p:cNvCxnSpPr/>
            <p:nvPr/>
          </p:nvCxnSpPr>
          <p:spPr>
            <a:xfrm>
              <a:off x="4338613" y="1700808"/>
              <a:ext cx="17363" cy="864096"/>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11" name="40 Grupo"/>
          <p:cNvGrpSpPr/>
          <p:nvPr/>
        </p:nvGrpSpPr>
        <p:grpSpPr>
          <a:xfrm>
            <a:off x="5452626" y="3573016"/>
            <a:ext cx="1584176" cy="864096"/>
            <a:chOff x="3563888" y="1700808"/>
            <a:chExt cx="1584176" cy="864096"/>
          </a:xfrm>
        </p:grpSpPr>
        <p:cxnSp>
          <p:nvCxnSpPr>
            <p:cNvPr id="104" name="103 Conector recto"/>
            <p:cNvCxnSpPr/>
            <p:nvPr/>
          </p:nvCxnSpPr>
          <p:spPr>
            <a:xfrm>
              <a:off x="3563888" y="1700808"/>
              <a:ext cx="15841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5" name="104 Conector recto"/>
            <p:cNvCxnSpPr/>
            <p:nvPr/>
          </p:nvCxnSpPr>
          <p:spPr>
            <a:xfrm>
              <a:off x="4338613" y="1700808"/>
              <a:ext cx="17363" cy="864096"/>
            </a:xfrm>
            <a:prstGeom prst="line">
              <a:avLst/>
            </a:prstGeom>
          </p:spPr>
          <p:style>
            <a:lnRef idx="1">
              <a:schemeClr val="accent1"/>
            </a:lnRef>
            <a:fillRef idx="0">
              <a:schemeClr val="accent1"/>
            </a:fillRef>
            <a:effectRef idx="0">
              <a:schemeClr val="accent1"/>
            </a:effectRef>
            <a:fontRef idx="minor">
              <a:schemeClr val="tx1"/>
            </a:fontRef>
          </p:style>
        </p:cxnSp>
      </p:grpSp>
      <p:sp>
        <p:nvSpPr>
          <p:cNvPr id="106" name="105 CuadroTexto"/>
          <p:cNvSpPr txBox="1"/>
          <p:nvPr/>
        </p:nvSpPr>
        <p:spPr>
          <a:xfrm>
            <a:off x="4587390" y="1887776"/>
            <a:ext cx="857256" cy="261610"/>
          </a:xfrm>
          <a:prstGeom prst="rect">
            <a:avLst/>
          </a:prstGeom>
          <a:noFill/>
        </p:spPr>
        <p:txBody>
          <a:bodyPr wrap="square" rtlCol="0">
            <a:spAutoFit/>
          </a:bodyPr>
          <a:lstStyle/>
          <a:p>
            <a:r>
              <a:rPr lang="es-MX" sz="1100" dirty="0" smtClean="0"/>
              <a:t>30,000 (7)</a:t>
            </a:r>
            <a:endParaRPr lang="es-MX" sz="1100" dirty="0"/>
          </a:p>
        </p:txBody>
      </p:sp>
      <p:cxnSp>
        <p:nvCxnSpPr>
          <p:cNvPr id="120" name="119 Conector recto"/>
          <p:cNvCxnSpPr/>
          <p:nvPr/>
        </p:nvCxnSpPr>
        <p:spPr>
          <a:xfrm>
            <a:off x="898420" y="6285759"/>
            <a:ext cx="1643074" cy="1588"/>
          </a:xfrm>
          <a:prstGeom prst="line">
            <a:avLst/>
          </a:prstGeom>
        </p:spPr>
        <p:style>
          <a:lnRef idx="1">
            <a:schemeClr val="accent1"/>
          </a:lnRef>
          <a:fillRef idx="0">
            <a:schemeClr val="accent1"/>
          </a:fillRef>
          <a:effectRef idx="0">
            <a:schemeClr val="accent1"/>
          </a:effectRef>
          <a:fontRef idx="minor">
            <a:schemeClr val="tx1"/>
          </a:fontRef>
        </p:style>
      </p:cxnSp>
      <p:sp>
        <p:nvSpPr>
          <p:cNvPr id="122" name="121 CuadroTexto"/>
          <p:cNvSpPr txBox="1"/>
          <p:nvPr/>
        </p:nvSpPr>
        <p:spPr>
          <a:xfrm>
            <a:off x="776666" y="6263734"/>
            <a:ext cx="907572" cy="261610"/>
          </a:xfrm>
          <a:prstGeom prst="rect">
            <a:avLst/>
          </a:prstGeom>
          <a:noFill/>
        </p:spPr>
        <p:txBody>
          <a:bodyPr wrap="square" rtlCol="0">
            <a:spAutoFit/>
          </a:bodyPr>
          <a:lstStyle/>
          <a:p>
            <a:r>
              <a:rPr lang="es-MX" sz="1100" b="1" dirty="0" smtClean="0">
                <a:solidFill>
                  <a:schemeClr val="accent5">
                    <a:lumMod val="75000"/>
                  </a:schemeClr>
                </a:solidFill>
              </a:rPr>
              <a:t>S)   90,000</a:t>
            </a:r>
            <a:endParaRPr lang="es-MX" sz="1100" b="1" dirty="0">
              <a:solidFill>
                <a:schemeClr val="accent5">
                  <a:lumMod val="75000"/>
                </a:schemeClr>
              </a:solidFill>
            </a:endParaRPr>
          </a:p>
        </p:txBody>
      </p:sp>
      <p:grpSp>
        <p:nvGrpSpPr>
          <p:cNvPr id="12" name="49 Grupo"/>
          <p:cNvGrpSpPr/>
          <p:nvPr/>
        </p:nvGrpSpPr>
        <p:grpSpPr>
          <a:xfrm>
            <a:off x="3758822" y="3571306"/>
            <a:ext cx="1584176" cy="864096"/>
            <a:chOff x="3563888" y="1700808"/>
            <a:chExt cx="1584176" cy="864096"/>
          </a:xfrm>
        </p:grpSpPr>
        <p:cxnSp>
          <p:nvCxnSpPr>
            <p:cNvPr id="93" name="92 Conector recto"/>
            <p:cNvCxnSpPr/>
            <p:nvPr/>
          </p:nvCxnSpPr>
          <p:spPr>
            <a:xfrm>
              <a:off x="3563888" y="1700808"/>
              <a:ext cx="15841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4" name="93 Conector recto"/>
            <p:cNvCxnSpPr/>
            <p:nvPr/>
          </p:nvCxnSpPr>
          <p:spPr>
            <a:xfrm>
              <a:off x="4338613" y="1700808"/>
              <a:ext cx="17363" cy="864096"/>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13" name="49 Grupo"/>
          <p:cNvGrpSpPr/>
          <p:nvPr/>
        </p:nvGrpSpPr>
        <p:grpSpPr>
          <a:xfrm>
            <a:off x="7167138" y="3533498"/>
            <a:ext cx="1584176" cy="864096"/>
            <a:chOff x="3563888" y="1700808"/>
            <a:chExt cx="1584176" cy="864096"/>
          </a:xfrm>
        </p:grpSpPr>
        <p:cxnSp>
          <p:nvCxnSpPr>
            <p:cNvPr id="130" name="129 Conector recto"/>
            <p:cNvCxnSpPr/>
            <p:nvPr/>
          </p:nvCxnSpPr>
          <p:spPr>
            <a:xfrm>
              <a:off x="3563888" y="1700808"/>
              <a:ext cx="15841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1" name="130 Conector recto"/>
            <p:cNvCxnSpPr/>
            <p:nvPr/>
          </p:nvCxnSpPr>
          <p:spPr>
            <a:xfrm>
              <a:off x="4338613" y="1700808"/>
              <a:ext cx="17363" cy="864096"/>
            </a:xfrm>
            <a:prstGeom prst="line">
              <a:avLst/>
            </a:prstGeom>
          </p:spPr>
          <p:style>
            <a:lnRef idx="1">
              <a:schemeClr val="accent1"/>
            </a:lnRef>
            <a:fillRef idx="0">
              <a:schemeClr val="accent1"/>
            </a:fillRef>
            <a:effectRef idx="0">
              <a:schemeClr val="accent1"/>
            </a:effectRef>
            <a:fontRef idx="minor">
              <a:schemeClr val="tx1"/>
            </a:fontRef>
          </p:style>
        </p:cxnSp>
      </p:grpSp>
      <p:sp>
        <p:nvSpPr>
          <p:cNvPr id="138" name="137 CuadroTexto"/>
          <p:cNvSpPr txBox="1"/>
          <p:nvPr/>
        </p:nvSpPr>
        <p:spPr>
          <a:xfrm>
            <a:off x="2714612" y="1887776"/>
            <a:ext cx="841866" cy="261610"/>
          </a:xfrm>
          <a:prstGeom prst="rect">
            <a:avLst/>
          </a:prstGeom>
          <a:noFill/>
        </p:spPr>
        <p:txBody>
          <a:bodyPr wrap="square" rtlCol="0">
            <a:spAutoFit/>
          </a:bodyPr>
          <a:lstStyle/>
          <a:p>
            <a:r>
              <a:rPr lang="es-MX" sz="1100" dirty="0" smtClean="0"/>
              <a:t>30,000 (3)</a:t>
            </a:r>
            <a:endParaRPr lang="es-MX" sz="1100" dirty="0"/>
          </a:p>
        </p:txBody>
      </p:sp>
      <p:sp>
        <p:nvSpPr>
          <p:cNvPr id="139" name="138 CuadroTexto"/>
          <p:cNvSpPr txBox="1"/>
          <p:nvPr/>
        </p:nvSpPr>
        <p:spPr>
          <a:xfrm>
            <a:off x="2714612" y="2102090"/>
            <a:ext cx="841866" cy="261610"/>
          </a:xfrm>
          <a:prstGeom prst="rect">
            <a:avLst/>
          </a:prstGeom>
          <a:noFill/>
        </p:spPr>
        <p:txBody>
          <a:bodyPr wrap="square" rtlCol="0">
            <a:spAutoFit/>
          </a:bodyPr>
          <a:lstStyle/>
          <a:p>
            <a:r>
              <a:rPr lang="es-MX" sz="1100" dirty="0" smtClean="0"/>
              <a:t>10,000 (4)</a:t>
            </a:r>
            <a:endParaRPr lang="es-MX" sz="1100" dirty="0"/>
          </a:p>
        </p:txBody>
      </p:sp>
      <p:sp>
        <p:nvSpPr>
          <p:cNvPr id="140" name="139 CuadroTexto"/>
          <p:cNvSpPr txBox="1"/>
          <p:nvPr/>
        </p:nvSpPr>
        <p:spPr>
          <a:xfrm>
            <a:off x="3786182" y="1887776"/>
            <a:ext cx="857256" cy="261610"/>
          </a:xfrm>
          <a:prstGeom prst="rect">
            <a:avLst/>
          </a:prstGeom>
          <a:noFill/>
        </p:spPr>
        <p:txBody>
          <a:bodyPr wrap="square" rtlCol="0">
            <a:spAutoFit/>
          </a:bodyPr>
          <a:lstStyle/>
          <a:p>
            <a:r>
              <a:rPr lang="es-MX" sz="1100" dirty="0" smtClean="0"/>
              <a:t>(3) 30,000</a:t>
            </a:r>
            <a:endParaRPr lang="es-MX" sz="1100" dirty="0"/>
          </a:p>
        </p:txBody>
      </p:sp>
      <p:sp>
        <p:nvSpPr>
          <p:cNvPr id="141" name="140 CuadroTexto"/>
          <p:cNvSpPr txBox="1"/>
          <p:nvPr/>
        </p:nvSpPr>
        <p:spPr>
          <a:xfrm>
            <a:off x="3786182" y="2102090"/>
            <a:ext cx="857256" cy="261610"/>
          </a:xfrm>
          <a:prstGeom prst="rect">
            <a:avLst/>
          </a:prstGeom>
          <a:noFill/>
        </p:spPr>
        <p:txBody>
          <a:bodyPr wrap="square" rtlCol="0">
            <a:spAutoFit/>
          </a:bodyPr>
          <a:lstStyle/>
          <a:p>
            <a:r>
              <a:rPr lang="es-MX" sz="1100" dirty="0" smtClean="0"/>
              <a:t>(4) 10,000</a:t>
            </a:r>
            <a:endParaRPr lang="es-MX" sz="1100" dirty="0"/>
          </a:p>
        </p:txBody>
      </p:sp>
      <p:sp>
        <p:nvSpPr>
          <p:cNvPr id="142" name="141 CuadroTexto"/>
          <p:cNvSpPr txBox="1"/>
          <p:nvPr/>
        </p:nvSpPr>
        <p:spPr>
          <a:xfrm>
            <a:off x="4572000" y="2102090"/>
            <a:ext cx="857256" cy="261610"/>
          </a:xfrm>
          <a:prstGeom prst="rect">
            <a:avLst/>
          </a:prstGeom>
          <a:noFill/>
        </p:spPr>
        <p:txBody>
          <a:bodyPr wrap="square" rtlCol="0">
            <a:spAutoFit/>
          </a:bodyPr>
          <a:lstStyle/>
          <a:p>
            <a:r>
              <a:rPr lang="es-MX" sz="1100" dirty="0" smtClean="0"/>
              <a:t>10,000 (8)</a:t>
            </a:r>
            <a:endParaRPr lang="es-MX" sz="1100" dirty="0"/>
          </a:p>
        </p:txBody>
      </p:sp>
      <p:sp>
        <p:nvSpPr>
          <p:cNvPr id="143" name="142 CuadroTexto"/>
          <p:cNvSpPr txBox="1"/>
          <p:nvPr/>
        </p:nvSpPr>
        <p:spPr>
          <a:xfrm>
            <a:off x="5715008" y="1677310"/>
            <a:ext cx="857256" cy="261610"/>
          </a:xfrm>
          <a:prstGeom prst="rect">
            <a:avLst/>
          </a:prstGeom>
          <a:noFill/>
        </p:spPr>
        <p:txBody>
          <a:bodyPr wrap="square" rtlCol="0">
            <a:spAutoFit/>
          </a:bodyPr>
          <a:lstStyle/>
          <a:p>
            <a:r>
              <a:rPr lang="es-MX" sz="1100" dirty="0" smtClean="0"/>
              <a:t>(5) 50,000</a:t>
            </a:r>
            <a:endParaRPr lang="es-MX" sz="1100" dirty="0"/>
          </a:p>
        </p:txBody>
      </p:sp>
      <p:sp>
        <p:nvSpPr>
          <p:cNvPr id="144" name="143 CuadroTexto"/>
          <p:cNvSpPr txBox="1"/>
          <p:nvPr/>
        </p:nvSpPr>
        <p:spPr>
          <a:xfrm>
            <a:off x="5699618" y="1887776"/>
            <a:ext cx="857256" cy="261610"/>
          </a:xfrm>
          <a:prstGeom prst="rect">
            <a:avLst/>
          </a:prstGeom>
          <a:noFill/>
        </p:spPr>
        <p:txBody>
          <a:bodyPr wrap="square" rtlCol="0">
            <a:spAutoFit/>
          </a:bodyPr>
          <a:lstStyle/>
          <a:p>
            <a:r>
              <a:rPr lang="es-MX" sz="1100" dirty="0" smtClean="0"/>
              <a:t>(7) 30,000</a:t>
            </a:r>
            <a:endParaRPr lang="es-MX" sz="1100" dirty="0"/>
          </a:p>
        </p:txBody>
      </p:sp>
      <p:sp>
        <p:nvSpPr>
          <p:cNvPr id="145" name="144 CuadroTexto"/>
          <p:cNvSpPr txBox="1"/>
          <p:nvPr/>
        </p:nvSpPr>
        <p:spPr>
          <a:xfrm>
            <a:off x="5699618" y="2102090"/>
            <a:ext cx="857256" cy="261610"/>
          </a:xfrm>
          <a:prstGeom prst="rect">
            <a:avLst/>
          </a:prstGeom>
          <a:noFill/>
        </p:spPr>
        <p:txBody>
          <a:bodyPr wrap="square" rtlCol="0">
            <a:spAutoFit/>
          </a:bodyPr>
          <a:lstStyle/>
          <a:p>
            <a:r>
              <a:rPr lang="es-MX" sz="1100" dirty="0" smtClean="0"/>
              <a:t>(8) 10,000</a:t>
            </a:r>
            <a:endParaRPr lang="es-MX" sz="1100" dirty="0"/>
          </a:p>
        </p:txBody>
      </p:sp>
      <p:sp>
        <p:nvSpPr>
          <p:cNvPr id="146" name="145 CuadroTexto"/>
          <p:cNvSpPr txBox="1"/>
          <p:nvPr/>
        </p:nvSpPr>
        <p:spPr>
          <a:xfrm>
            <a:off x="6500826" y="1694743"/>
            <a:ext cx="857256" cy="261610"/>
          </a:xfrm>
          <a:prstGeom prst="rect">
            <a:avLst/>
          </a:prstGeom>
          <a:noFill/>
        </p:spPr>
        <p:txBody>
          <a:bodyPr wrap="square" rtlCol="0">
            <a:spAutoFit/>
          </a:bodyPr>
          <a:lstStyle/>
          <a:p>
            <a:r>
              <a:rPr lang="es-MX" sz="1100" dirty="0" smtClean="0"/>
              <a:t>50,000 (6)</a:t>
            </a:r>
            <a:endParaRPr lang="es-MX" sz="1100" dirty="0"/>
          </a:p>
        </p:txBody>
      </p:sp>
      <p:sp>
        <p:nvSpPr>
          <p:cNvPr id="147" name="146 CuadroTexto"/>
          <p:cNvSpPr txBox="1"/>
          <p:nvPr/>
        </p:nvSpPr>
        <p:spPr>
          <a:xfrm>
            <a:off x="6500826" y="1887776"/>
            <a:ext cx="857256" cy="261610"/>
          </a:xfrm>
          <a:prstGeom prst="rect">
            <a:avLst/>
          </a:prstGeom>
          <a:noFill/>
        </p:spPr>
        <p:txBody>
          <a:bodyPr wrap="square" rtlCol="0">
            <a:spAutoFit/>
          </a:bodyPr>
          <a:lstStyle/>
          <a:p>
            <a:r>
              <a:rPr lang="es-MX" sz="1100" dirty="0" smtClean="0"/>
              <a:t>30,000 (9)</a:t>
            </a:r>
            <a:endParaRPr lang="es-MX" sz="1100" dirty="0"/>
          </a:p>
        </p:txBody>
      </p:sp>
      <p:sp>
        <p:nvSpPr>
          <p:cNvPr id="148" name="147 CuadroTexto"/>
          <p:cNvSpPr txBox="1"/>
          <p:nvPr/>
        </p:nvSpPr>
        <p:spPr>
          <a:xfrm>
            <a:off x="6485436" y="2102090"/>
            <a:ext cx="966884" cy="261610"/>
          </a:xfrm>
          <a:prstGeom prst="rect">
            <a:avLst/>
          </a:prstGeom>
          <a:noFill/>
        </p:spPr>
        <p:txBody>
          <a:bodyPr wrap="square" rtlCol="0">
            <a:spAutoFit/>
          </a:bodyPr>
          <a:lstStyle/>
          <a:p>
            <a:r>
              <a:rPr lang="es-MX" sz="1100" dirty="0" smtClean="0"/>
              <a:t>10,000 (10)</a:t>
            </a:r>
            <a:endParaRPr lang="es-MX" sz="1100" dirty="0"/>
          </a:p>
        </p:txBody>
      </p:sp>
      <p:sp>
        <p:nvSpPr>
          <p:cNvPr id="149" name="148 CuadroTexto"/>
          <p:cNvSpPr txBox="1"/>
          <p:nvPr/>
        </p:nvSpPr>
        <p:spPr>
          <a:xfrm>
            <a:off x="7444910" y="1677310"/>
            <a:ext cx="857256" cy="261610"/>
          </a:xfrm>
          <a:prstGeom prst="rect">
            <a:avLst/>
          </a:prstGeom>
          <a:noFill/>
        </p:spPr>
        <p:txBody>
          <a:bodyPr wrap="square" rtlCol="0">
            <a:spAutoFit/>
          </a:bodyPr>
          <a:lstStyle/>
          <a:p>
            <a:r>
              <a:rPr lang="es-MX" sz="1100" dirty="0" smtClean="0"/>
              <a:t>(6) 50,000</a:t>
            </a:r>
            <a:endParaRPr lang="es-MX" sz="1100" dirty="0"/>
          </a:p>
        </p:txBody>
      </p:sp>
      <p:sp>
        <p:nvSpPr>
          <p:cNvPr id="150" name="149 CuadroTexto"/>
          <p:cNvSpPr txBox="1"/>
          <p:nvPr/>
        </p:nvSpPr>
        <p:spPr>
          <a:xfrm>
            <a:off x="7429520" y="1887776"/>
            <a:ext cx="857256" cy="261610"/>
          </a:xfrm>
          <a:prstGeom prst="rect">
            <a:avLst/>
          </a:prstGeom>
          <a:noFill/>
        </p:spPr>
        <p:txBody>
          <a:bodyPr wrap="square" rtlCol="0">
            <a:spAutoFit/>
          </a:bodyPr>
          <a:lstStyle/>
          <a:p>
            <a:r>
              <a:rPr lang="es-MX" sz="1100" dirty="0" smtClean="0"/>
              <a:t>(9) 30,000</a:t>
            </a:r>
            <a:endParaRPr lang="es-MX" sz="1100" dirty="0"/>
          </a:p>
        </p:txBody>
      </p:sp>
      <p:sp>
        <p:nvSpPr>
          <p:cNvPr id="152" name="151 CuadroTexto"/>
          <p:cNvSpPr txBox="1"/>
          <p:nvPr/>
        </p:nvSpPr>
        <p:spPr>
          <a:xfrm>
            <a:off x="7308304" y="2102090"/>
            <a:ext cx="978472" cy="261610"/>
          </a:xfrm>
          <a:prstGeom prst="rect">
            <a:avLst/>
          </a:prstGeom>
          <a:noFill/>
        </p:spPr>
        <p:txBody>
          <a:bodyPr wrap="square" rtlCol="0">
            <a:spAutoFit/>
          </a:bodyPr>
          <a:lstStyle/>
          <a:p>
            <a:r>
              <a:rPr lang="es-MX" sz="1100" dirty="0" smtClean="0"/>
              <a:t>(10) 10,000</a:t>
            </a:r>
            <a:endParaRPr lang="es-MX" sz="1100" dirty="0"/>
          </a:p>
        </p:txBody>
      </p:sp>
      <p:sp>
        <p:nvSpPr>
          <p:cNvPr id="153" name="152 CuadroTexto"/>
          <p:cNvSpPr txBox="1"/>
          <p:nvPr/>
        </p:nvSpPr>
        <p:spPr>
          <a:xfrm>
            <a:off x="8215338" y="1694743"/>
            <a:ext cx="928662" cy="261610"/>
          </a:xfrm>
          <a:prstGeom prst="rect">
            <a:avLst/>
          </a:prstGeom>
          <a:noFill/>
        </p:spPr>
        <p:txBody>
          <a:bodyPr wrap="square" rtlCol="0">
            <a:spAutoFit/>
          </a:bodyPr>
          <a:lstStyle/>
          <a:p>
            <a:r>
              <a:rPr lang="es-MX" sz="1100" dirty="0" smtClean="0"/>
              <a:t>50,000 (11)</a:t>
            </a:r>
            <a:endParaRPr lang="es-MX" sz="1100" dirty="0"/>
          </a:p>
        </p:txBody>
      </p:sp>
      <p:sp>
        <p:nvSpPr>
          <p:cNvPr id="154" name="153 CuadroTexto"/>
          <p:cNvSpPr txBox="1"/>
          <p:nvPr/>
        </p:nvSpPr>
        <p:spPr>
          <a:xfrm>
            <a:off x="8215338" y="1887776"/>
            <a:ext cx="928662" cy="261610"/>
          </a:xfrm>
          <a:prstGeom prst="rect">
            <a:avLst/>
          </a:prstGeom>
          <a:noFill/>
        </p:spPr>
        <p:txBody>
          <a:bodyPr wrap="square" rtlCol="0">
            <a:spAutoFit/>
          </a:bodyPr>
          <a:lstStyle/>
          <a:p>
            <a:r>
              <a:rPr lang="es-MX" sz="1100" dirty="0" smtClean="0"/>
              <a:t>30,000 (12)</a:t>
            </a:r>
            <a:endParaRPr lang="es-MX" sz="1100" dirty="0"/>
          </a:p>
        </p:txBody>
      </p:sp>
      <p:sp>
        <p:nvSpPr>
          <p:cNvPr id="155" name="154 CuadroTexto"/>
          <p:cNvSpPr txBox="1"/>
          <p:nvPr/>
        </p:nvSpPr>
        <p:spPr>
          <a:xfrm>
            <a:off x="8199948" y="2102090"/>
            <a:ext cx="1052572" cy="261610"/>
          </a:xfrm>
          <a:prstGeom prst="rect">
            <a:avLst/>
          </a:prstGeom>
          <a:noFill/>
        </p:spPr>
        <p:txBody>
          <a:bodyPr wrap="square" rtlCol="0">
            <a:spAutoFit/>
          </a:bodyPr>
          <a:lstStyle/>
          <a:p>
            <a:r>
              <a:rPr lang="es-MX" sz="1100" dirty="0" smtClean="0"/>
              <a:t>10,000 (13)</a:t>
            </a:r>
            <a:endParaRPr lang="es-MX" sz="1100" dirty="0"/>
          </a:p>
        </p:txBody>
      </p:sp>
      <p:sp>
        <p:nvSpPr>
          <p:cNvPr id="156" name="155 CuadroTexto"/>
          <p:cNvSpPr txBox="1"/>
          <p:nvPr/>
        </p:nvSpPr>
        <p:spPr>
          <a:xfrm>
            <a:off x="0" y="3534698"/>
            <a:ext cx="1071538" cy="261610"/>
          </a:xfrm>
          <a:prstGeom prst="rect">
            <a:avLst/>
          </a:prstGeom>
          <a:noFill/>
        </p:spPr>
        <p:txBody>
          <a:bodyPr wrap="square" rtlCol="0">
            <a:spAutoFit/>
          </a:bodyPr>
          <a:lstStyle/>
          <a:p>
            <a:r>
              <a:rPr lang="es-MX" sz="1100" dirty="0" smtClean="0"/>
              <a:t>(11) 50,000</a:t>
            </a:r>
            <a:endParaRPr lang="es-MX" sz="1100" dirty="0"/>
          </a:p>
        </p:txBody>
      </p:sp>
      <p:sp>
        <p:nvSpPr>
          <p:cNvPr id="157" name="156 CuadroTexto"/>
          <p:cNvSpPr txBox="1"/>
          <p:nvPr/>
        </p:nvSpPr>
        <p:spPr>
          <a:xfrm>
            <a:off x="0" y="3745164"/>
            <a:ext cx="1056148" cy="261610"/>
          </a:xfrm>
          <a:prstGeom prst="rect">
            <a:avLst/>
          </a:prstGeom>
          <a:noFill/>
        </p:spPr>
        <p:txBody>
          <a:bodyPr wrap="square" rtlCol="0">
            <a:spAutoFit/>
          </a:bodyPr>
          <a:lstStyle/>
          <a:p>
            <a:r>
              <a:rPr lang="es-MX" sz="1100" dirty="0" smtClean="0"/>
              <a:t>(12) 30,000</a:t>
            </a:r>
            <a:endParaRPr lang="es-MX" sz="1100" dirty="0"/>
          </a:p>
        </p:txBody>
      </p:sp>
      <p:sp>
        <p:nvSpPr>
          <p:cNvPr id="158" name="157 CuadroTexto"/>
          <p:cNvSpPr txBox="1"/>
          <p:nvPr/>
        </p:nvSpPr>
        <p:spPr>
          <a:xfrm>
            <a:off x="0" y="3959478"/>
            <a:ext cx="1056148" cy="261610"/>
          </a:xfrm>
          <a:prstGeom prst="rect">
            <a:avLst/>
          </a:prstGeom>
          <a:noFill/>
        </p:spPr>
        <p:txBody>
          <a:bodyPr wrap="square" rtlCol="0">
            <a:spAutoFit/>
          </a:bodyPr>
          <a:lstStyle/>
          <a:p>
            <a:r>
              <a:rPr lang="es-MX" sz="1100" dirty="0" smtClean="0"/>
              <a:t>(13) 10,000</a:t>
            </a:r>
            <a:endParaRPr lang="es-MX" sz="1100" dirty="0"/>
          </a:p>
        </p:txBody>
      </p:sp>
      <p:sp>
        <p:nvSpPr>
          <p:cNvPr id="159" name="158 CuadroTexto"/>
          <p:cNvSpPr txBox="1"/>
          <p:nvPr/>
        </p:nvSpPr>
        <p:spPr>
          <a:xfrm>
            <a:off x="1913974" y="2987506"/>
            <a:ext cx="1872208" cy="600164"/>
          </a:xfrm>
          <a:prstGeom prst="rect">
            <a:avLst/>
          </a:prstGeom>
          <a:noFill/>
        </p:spPr>
        <p:txBody>
          <a:bodyPr wrap="square" rtlCol="0">
            <a:spAutoFit/>
          </a:bodyPr>
          <a:lstStyle/>
          <a:p>
            <a:pPr algn="ctr"/>
            <a:r>
              <a:rPr lang="es-MX" sz="1100" dirty="0" smtClean="0"/>
              <a:t>2111</a:t>
            </a:r>
          </a:p>
          <a:p>
            <a:pPr algn="ctr"/>
            <a:r>
              <a:rPr lang="es-MX" sz="1100" dirty="0" smtClean="0"/>
              <a:t>Servicios Personales por Pagar a Corto Plazo</a:t>
            </a:r>
          </a:p>
        </p:txBody>
      </p:sp>
      <p:sp>
        <p:nvSpPr>
          <p:cNvPr id="160" name="159 CuadroTexto"/>
          <p:cNvSpPr txBox="1"/>
          <p:nvPr/>
        </p:nvSpPr>
        <p:spPr>
          <a:xfrm>
            <a:off x="1763688" y="3651701"/>
            <a:ext cx="1030912" cy="261610"/>
          </a:xfrm>
          <a:prstGeom prst="rect">
            <a:avLst/>
          </a:prstGeom>
          <a:noFill/>
        </p:spPr>
        <p:txBody>
          <a:bodyPr wrap="square" rtlCol="0">
            <a:spAutoFit/>
          </a:bodyPr>
          <a:lstStyle/>
          <a:p>
            <a:r>
              <a:rPr lang="es-MX" sz="1100" dirty="0" smtClean="0"/>
              <a:t>(11a)  35,000</a:t>
            </a:r>
            <a:endParaRPr lang="es-MX" sz="1100" dirty="0"/>
          </a:p>
        </p:txBody>
      </p:sp>
      <p:sp>
        <p:nvSpPr>
          <p:cNvPr id="161" name="160 CuadroTexto"/>
          <p:cNvSpPr txBox="1"/>
          <p:nvPr/>
        </p:nvSpPr>
        <p:spPr>
          <a:xfrm>
            <a:off x="2819298" y="3673726"/>
            <a:ext cx="952064" cy="261610"/>
          </a:xfrm>
          <a:prstGeom prst="rect">
            <a:avLst/>
          </a:prstGeom>
          <a:noFill/>
        </p:spPr>
        <p:txBody>
          <a:bodyPr wrap="square" rtlCol="0">
            <a:spAutoFit/>
          </a:bodyPr>
          <a:lstStyle/>
          <a:p>
            <a:r>
              <a:rPr lang="es-MX" sz="1100" dirty="0" smtClean="0"/>
              <a:t>35,000  (5a) </a:t>
            </a:r>
            <a:endParaRPr lang="es-MX" sz="1100" dirty="0"/>
          </a:p>
        </p:txBody>
      </p:sp>
      <p:sp>
        <p:nvSpPr>
          <p:cNvPr id="162" name="161 CuadroTexto"/>
          <p:cNvSpPr txBox="1"/>
          <p:nvPr/>
        </p:nvSpPr>
        <p:spPr>
          <a:xfrm>
            <a:off x="3685104" y="2852936"/>
            <a:ext cx="1872208" cy="600164"/>
          </a:xfrm>
          <a:prstGeom prst="rect">
            <a:avLst/>
          </a:prstGeom>
          <a:noFill/>
        </p:spPr>
        <p:txBody>
          <a:bodyPr wrap="square" rtlCol="0">
            <a:spAutoFit/>
          </a:bodyPr>
          <a:lstStyle/>
          <a:p>
            <a:pPr algn="ctr"/>
            <a:r>
              <a:rPr lang="es-MX" sz="1100" dirty="0" smtClean="0"/>
              <a:t>2117</a:t>
            </a:r>
          </a:p>
          <a:p>
            <a:pPr algn="ctr"/>
            <a:r>
              <a:rPr lang="es-MX" sz="1100" dirty="0" smtClean="0"/>
              <a:t>Retenciones y Contribuciones Por Pagar a Corto Plazo</a:t>
            </a:r>
          </a:p>
        </p:txBody>
      </p:sp>
      <p:sp>
        <p:nvSpPr>
          <p:cNvPr id="163" name="162 CuadroTexto"/>
          <p:cNvSpPr txBox="1"/>
          <p:nvPr/>
        </p:nvSpPr>
        <p:spPr>
          <a:xfrm>
            <a:off x="3557048" y="3649584"/>
            <a:ext cx="952064" cy="261610"/>
          </a:xfrm>
          <a:prstGeom prst="rect">
            <a:avLst/>
          </a:prstGeom>
          <a:noFill/>
        </p:spPr>
        <p:txBody>
          <a:bodyPr wrap="square" rtlCol="0">
            <a:spAutoFit/>
          </a:bodyPr>
          <a:lstStyle/>
          <a:p>
            <a:r>
              <a:rPr lang="es-MX" sz="1100" dirty="0" smtClean="0"/>
              <a:t>(14)  15,000</a:t>
            </a:r>
            <a:endParaRPr lang="es-MX" sz="1100" dirty="0"/>
          </a:p>
        </p:txBody>
      </p:sp>
      <p:sp>
        <p:nvSpPr>
          <p:cNvPr id="164" name="163 CuadroTexto"/>
          <p:cNvSpPr txBox="1"/>
          <p:nvPr/>
        </p:nvSpPr>
        <p:spPr>
          <a:xfrm>
            <a:off x="4533810" y="3671609"/>
            <a:ext cx="952064" cy="261610"/>
          </a:xfrm>
          <a:prstGeom prst="rect">
            <a:avLst/>
          </a:prstGeom>
          <a:noFill/>
        </p:spPr>
        <p:txBody>
          <a:bodyPr wrap="square" rtlCol="0">
            <a:spAutoFit/>
          </a:bodyPr>
          <a:lstStyle/>
          <a:p>
            <a:r>
              <a:rPr lang="es-MX" sz="1100" dirty="0" smtClean="0"/>
              <a:t>15,000  (5a) </a:t>
            </a:r>
            <a:endParaRPr lang="es-MX" sz="1100" dirty="0"/>
          </a:p>
        </p:txBody>
      </p:sp>
      <p:sp>
        <p:nvSpPr>
          <p:cNvPr id="166" name="165 CuadroTexto"/>
          <p:cNvSpPr txBox="1"/>
          <p:nvPr/>
        </p:nvSpPr>
        <p:spPr>
          <a:xfrm>
            <a:off x="827014" y="5606004"/>
            <a:ext cx="1015490" cy="261610"/>
          </a:xfrm>
          <a:prstGeom prst="rect">
            <a:avLst/>
          </a:prstGeom>
          <a:noFill/>
        </p:spPr>
        <p:txBody>
          <a:bodyPr wrap="square" rtlCol="0">
            <a:spAutoFit/>
          </a:bodyPr>
          <a:lstStyle/>
          <a:p>
            <a:r>
              <a:rPr lang="es-MX" sz="1100" dirty="0" smtClean="0"/>
              <a:t>(5a)  50,000</a:t>
            </a:r>
            <a:endParaRPr lang="es-MX" sz="1100" dirty="0"/>
          </a:p>
        </p:txBody>
      </p:sp>
      <p:sp>
        <p:nvSpPr>
          <p:cNvPr id="167" name="166 CuadroTexto"/>
          <p:cNvSpPr txBox="1"/>
          <p:nvPr/>
        </p:nvSpPr>
        <p:spPr>
          <a:xfrm>
            <a:off x="805768" y="5835106"/>
            <a:ext cx="1051018" cy="261610"/>
          </a:xfrm>
          <a:prstGeom prst="rect">
            <a:avLst/>
          </a:prstGeom>
          <a:noFill/>
        </p:spPr>
        <p:txBody>
          <a:bodyPr wrap="square" rtlCol="0">
            <a:spAutoFit/>
          </a:bodyPr>
          <a:lstStyle/>
          <a:p>
            <a:r>
              <a:rPr lang="es-MX" sz="1100" dirty="0" smtClean="0"/>
              <a:t>(7a)  30,000</a:t>
            </a:r>
            <a:endParaRPr lang="es-MX" sz="1100" dirty="0"/>
          </a:p>
        </p:txBody>
      </p:sp>
      <p:sp>
        <p:nvSpPr>
          <p:cNvPr id="168" name="167 CuadroTexto"/>
          <p:cNvSpPr txBox="1"/>
          <p:nvPr/>
        </p:nvSpPr>
        <p:spPr>
          <a:xfrm>
            <a:off x="827046" y="6030784"/>
            <a:ext cx="1071538" cy="261610"/>
          </a:xfrm>
          <a:prstGeom prst="rect">
            <a:avLst/>
          </a:prstGeom>
          <a:noFill/>
        </p:spPr>
        <p:txBody>
          <a:bodyPr wrap="square" rtlCol="0">
            <a:spAutoFit/>
          </a:bodyPr>
          <a:lstStyle/>
          <a:p>
            <a:r>
              <a:rPr lang="es-MX" sz="1100" dirty="0" smtClean="0"/>
              <a:t>(8a)  10,000</a:t>
            </a:r>
            <a:endParaRPr lang="es-MX" sz="1100" dirty="0"/>
          </a:p>
        </p:txBody>
      </p:sp>
      <p:sp>
        <p:nvSpPr>
          <p:cNvPr id="169" name="168 CuadroTexto"/>
          <p:cNvSpPr txBox="1"/>
          <p:nvPr/>
        </p:nvSpPr>
        <p:spPr>
          <a:xfrm>
            <a:off x="1732306" y="6263734"/>
            <a:ext cx="952064" cy="261610"/>
          </a:xfrm>
          <a:prstGeom prst="rect">
            <a:avLst/>
          </a:prstGeom>
          <a:noFill/>
        </p:spPr>
        <p:txBody>
          <a:bodyPr wrap="square" rtlCol="0">
            <a:spAutoFit/>
          </a:bodyPr>
          <a:lstStyle/>
          <a:p>
            <a:r>
              <a:rPr lang="es-MX" sz="1100" dirty="0" smtClean="0"/>
              <a:t>90,000  (15) </a:t>
            </a:r>
            <a:endParaRPr lang="es-MX" sz="1100" dirty="0"/>
          </a:p>
        </p:txBody>
      </p:sp>
      <p:sp>
        <p:nvSpPr>
          <p:cNvPr id="170" name="169 CuadroTexto"/>
          <p:cNvSpPr txBox="1"/>
          <p:nvPr/>
        </p:nvSpPr>
        <p:spPr>
          <a:xfrm>
            <a:off x="5322290" y="2890556"/>
            <a:ext cx="1857388" cy="600164"/>
          </a:xfrm>
          <a:prstGeom prst="rect">
            <a:avLst/>
          </a:prstGeom>
          <a:noFill/>
        </p:spPr>
        <p:txBody>
          <a:bodyPr wrap="square" rtlCol="0">
            <a:spAutoFit/>
          </a:bodyPr>
          <a:lstStyle/>
          <a:p>
            <a:pPr algn="ctr"/>
            <a:r>
              <a:rPr lang="es-MX" sz="1100" dirty="0" smtClean="0"/>
              <a:t>2112</a:t>
            </a:r>
          </a:p>
          <a:p>
            <a:pPr algn="ctr"/>
            <a:r>
              <a:rPr lang="es-MX" sz="1100" dirty="0" smtClean="0"/>
              <a:t>Proveedores por Pagar a Corto Plazo</a:t>
            </a:r>
            <a:endParaRPr lang="es-MX" sz="1100" dirty="0"/>
          </a:p>
        </p:txBody>
      </p:sp>
      <p:sp>
        <p:nvSpPr>
          <p:cNvPr id="174" name="173 CuadroTexto"/>
          <p:cNvSpPr txBox="1"/>
          <p:nvPr/>
        </p:nvSpPr>
        <p:spPr>
          <a:xfrm>
            <a:off x="5243442" y="3676374"/>
            <a:ext cx="1063590" cy="261610"/>
          </a:xfrm>
          <a:prstGeom prst="rect">
            <a:avLst/>
          </a:prstGeom>
          <a:noFill/>
        </p:spPr>
        <p:txBody>
          <a:bodyPr wrap="square" rtlCol="0">
            <a:spAutoFit/>
          </a:bodyPr>
          <a:lstStyle/>
          <a:p>
            <a:r>
              <a:rPr lang="es-MX" sz="1100" dirty="0" smtClean="0"/>
              <a:t>(12a)  30,000</a:t>
            </a:r>
            <a:endParaRPr lang="es-MX" sz="1100" dirty="0"/>
          </a:p>
        </p:txBody>
      </p:sp>
      <p:sp>
        <p:nvSpPr>
          <p:cNvPr id="175" name="174 CuadroTexto"/>
          <p:cNvSpPr txBox="1"/>
          <p:nvPr/>
        </p:nvSpPr>
        <p:spPr>
          <a:xfrm>
            <a:off x="5171434" y="3890688"/>
            <a:ext cx="1135598" cy="261610"/>
          </a:xfrm>
          <a:prstGeom prst="rect">
            <a:avLst/>
          </a:prstGeom>
          <a:noFill/>
        </p:spPr>
        <p:txBody>
          <a:bodyPr wrap="square" rtlCol="0">
            <a:spAutoFit/>
          </a:bodyPr>
          <a:lstStyle/>
          <a:p>
            <a:r>
              <a:rPr lang="es-MX" sz="1100" dirty="0" smtClean="0"/>
              <a:t>(13a)   10,000</a:t>
            </a:r>
            <a:endParaRPr lang="es-MX" sz="1100" dirty="0"/>
          </a:p>
        </p:txBody>
      </p:sp>
      <p:sp>
        <p:nvSpPr>
          <p:cNvPr id="176" name="175 CuadroTexto"/>
          <p:cNvSpPr txBox="1"/>
          <p:nvPr/>
        </p:nvSpPr>
        <p:spPr>
          <a:xfrm>
            <a:off x="6250984" y="3676374"/>
            <a:ext cx="1000132" cy="261610"/>
          </a:xfrm>
          <a:prstGeom prst="rect">
            <a:avLst/>
          </a:prstGeom>
          <a:noFill/>
        </p:spPr>
        <p:txBody>
          <a:bodyPr wrap="square" rtlCol="0">
            <a:spAutoFit/>
          </a:bodyPr>
          <a:lstStyle/>
          <a:p>
            <a:r>
              <a:rPr lang="es-MX" sz="1100" dirty="0" smtClean="0"/>
              <a:t>30,000  (7a)</a:t>
            </a:r>
            <a:endParaRPr lang="es-MX" sz="1100" dirty="0"/>
          </a:p>
        </p:txBody>
      </p:sp>
      <p:sp>
        <p:nvSpPr>
          <p:cNvPr id="177" name="176 CuadroTexto"/>
          <p:cNvSpPr txBox="1"/>
          <p:nvPr/>
        </p:nvSpPr>
        <p:spPr>
          <a:xfrm>
            <a:off x="6235594" y="3890688"/>
            <a:ext cx="1015522" cy="261610"/>
          </a:xfrm>
          <a:prstGeom prst="rect">
            <a:avLst/>
          </a:prstGeom>
          <a:noFill/>
        </p:spPr>
        <p:txBody>
          <a:bodyPr wrap="square" rtlCol="0">
            <a:spAutoFit/>
          </a:bodyPr>
          <a:lstStyle/>
          <a:p>
            <a:r>
              <a:rPr lang="es-MX" sz="1100" dirty="0" smtClean="0"/>
              <a:t>10,000  (8a)</a:t>
            </a:r>
            <a:endParaRPr lang="es-MX" sz="1100" dirty="0"/>
          </a:p>
        </p:txBody>
      </p:sp>
      <p:sp>
        <p:nvSpPr>
          <p:cNvPr id="178" name="177 CuadroTexto"/>
          <p:cNvSpPr txBox="1"/>
          <p:nvPr/>
        </p:nvSpPr>
        <p:spPr>
          <a:xfrm>
            <a:off x="3146660" y="5013176"/>
            <a:ext cx="1857388" cy="600164"/>
          </a:xfrm>
          <a:prstGeom prst="rect">
            <a:avLst/>
          </a:prstGeom>
          <a:noFill/>
        </p:spPr>
        <p:txBody>
          <a:bodyPr wrap="square" rtlCol="0">
            <a:spAutoFit/>
          </a:bodyPr>
          <a:lstStyle/>
          <a:p>
            <a:pPr algn="ctr"/>
            <a:r>
              <a:rPr lang="es-MX" sz="1100" dirty="0" smtClean="0"/>
              <a:t>5611-X</a:t>
            </a:r>
          </a:p>
          <a:p>
            <a:pPr algn="ctr"/>
            <a:r>
              <a:rPr lang="es-MX" sz="1100" dirty="0" smtClean="0"/>
              <a:t>Construcción en Bienes no Capitalizable</a:t>
            </a:r>
            <a:endParaRPr lang="es-MX" sz="1100" dirty="0"/>
          </a:p>
        </p:txBody>
      </p:sp>
      <p:sp>
        <p:nvSpPr>
          <p:cNvPr id="181" name="180 CuadroTexto"/>
          <p:cNvSpPr txBox="1"/>
          <p:nvPr/>
        </p:nvSpPr>
        <p:spPr>
          <a:xfrm>
            <a:off x="7980886" y="3554779"/>
            <a:ext cx="1127618" cy="261610"/>
          </a:xfrm>
          <a:prstGeom prst="rect">
            <a:avLst/>
          </a:prstGeom>
          <a:noFill/>
        </p:spPr>
        <p:txBody>
          <a:bodyPr wrap="square" rtlCol="0">
            <a:spAutoFit/>
          </a:bodyPr>
          <a:lstStyle/>
          <a:p>
            <a:r>
              <a:rPr lang="es-MX" sz="1100" dirty="0" smtClean="0"/>
              <a:t>35,000 (11a)</a:t>
            </a:r>
            <a:endParaRPr lang="es-MX" sz="1100" dirty="0"/>
          </a:p>
        </p:txBody>
      </p:sp>
      <p:sp>
        <p:nvSpPr>
          <p:cNvPr id="182" name="181 CuadroTexto"/>
          <p:cNvSpPr txBox="1"/>
          <p:nvPr/>
        </p:nvSpPr>
        <p:spPr>
          <a:xfrm>
            <a:off x="7980886" y="3747812"/>
            <a:ext cx="1127618" cy="261610"/>
          </a:xfrm>
          <a:prstGeom prst="rect">
            <a:avLst/>
          </a:prstGeom>
          <a:noFill/>
        </p:spPr>
        <p:txBody>
          <a:bodyPr wrap="square" rtlCol="0">
            <a:spAutoFit/>
          </a:bodyPr>
          <a:lstStyle/>
          <a:p>
            <a:r>
              <a:rPr lang="es-MX" sz="1100" dirty="0" smtClean="0"/>
              <a:t>30,000 (12a)</a:t>
            </a:r>
            <a:endParaRPr lang="es-MX" sz="1100" dirty="0"/>
          </a:p>
        </p:txBody>
      </p:sp>
      <p:sp>
        <p:nvSpPr>
          <p:cNvPr id="183" name="182 CuadroTexto"/>
          <p:cNvSpPr txBox="1"/>
          <p:nvPr/>
        </p:nvSpPr>
        <p:spPr>
          <a:xfrm>
            <a:off x="7965496" y="3962126"/>
            <a:ext cx="1000132" cy="261610"/>
          </a:xfrm>
          <a:prstGeom prst="rect">
            <a:avLst/>
          </a:prstGeom>
          <a:noFill/>
        </p:spPr>
        <p:txBody>
          <a:bodyPr wrap="square" rtlCol="0">
            <a:spAutoFit/>
          </a:bodyPr>
          <a:lstStyle/>
          <a:p>
            <a:r>
              <a:rPr lang="es-MX" sz="1100" dirty="0" smtClean="0"/>
              <a:t>10,000 (13a)</a:t>
            </a:r>
            <a:endParaRPr lang="es-MX" sz="1100" dirty="0"/>
          </a:p>
        </p:txBody>
      </p:sp>
      <p:sp>
        <p:nvSpPr>
          <p:cNvPr id="184" name="183 CuadroTexto"/>
          <p:cNvSpPr txBox="1"/>
          <p:nvPr/>
        </p:nvSpPr>
        <p:spPr>
          <a:xfrm>
            <a:off x="7965496" y="4129144"/>
            <a:ext cx="950354" cy="261610"/>
          </a:xfrm>
          <a:prstGeom prst="rect">
            <a:avLst/>
          </a:prstGeom>
          <a:noFill/>
        </p:spPr>
        <p:txBody>
          <a:bodyPr wrap="square" rtlCol="0">
            <a:spAutoFit/>
          </a:bodyPr>
          <a:lstStyle/>
          <a:p>
            <a:r>
              <a:rPr lang="es-MX" sz="1100" dirty="0" smtClean="0"/>
              <a:t>15,000 (14)</a:t>
            </a:r>
            <a:endParaRPr lang="es-MX" sz="1100" dirty="0"/>
          </a:p>
        </p:txBody>
      </p:sp>
      <p:sp>
        <p:nvSpPr>
          <p:cNvPr id="137" name="136 CuadroTexto"/>
          <p:cNvSpPr txBox="1"/>
          <p:nvPr/>
        </p:nvSpPr>
        <p:spPr>
          <a:xfrm>
            <a:off x="2159256" y="71414"/>
            <a:ext cx="6984776" cy="707886"/>
          </a:xfrm>
          <a:prstGeom prst="rect">
            <a:avLst/>
          </a:prstGeom>
          <a:noFill/>
        </p:spPr>
        <p:txBody>
          <a:bodyPr wrap="square" rtlCol="0">
            <a:spAutoFit/>
          </a:bodyPr>
          <a:lstStyle/>
          <a:p>
            <a:pPr algn="r"/>
            <a:r>
              <a:rPr lang="es-MX"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OBRA POR ADMINISTRACIÓN DIRECTA</a:t>
            </a:r>
          </a:p>
          <a:p>
            <a:pPr algn="r"/>
            <a:r>
              <a:rPr lang="es-MX"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SEGÚN MEJORAS A LOS DCTOS. DEL CONAC </a:t>
            </a:r>
            <a:endParaRPr lang="es-MX" sz="2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124" name="123 CuadroTexto"/>
          <p:cNvSpPr txBox="1"/>
          <p:nvPr/>
        </p:nvSpPr>
        <p:spPr>
          <a:xfrm>
            <a:off x="3160942" y="5661248"/>
            <a:ext cx="1051018" cy="261610"/>
          </a:xfrm>
          <a:prstGeom prst="rect">
            <a:avLst/>
          </a:prstGeom>
          <a:noFill/>
        </p:spPr>
        <p:txBody>
          <a:bodyPr wrap="square" rtlCol="0">
            <a:spAutoFit/>
          </a:bodyPr>
          <a:lstStyle/>
          <a:p>
            <a:r>
              <a:rPr lang="es-MX" sz="1100" dirty="0" smtClean="0"/>
              <a:t>(15)  90,000</a:t>
            </a:r>
            <a:endParaRPr lang="es-MX" sz="1100" dirty="0"/>
          </a:p>
        </p:txBody>
      </p:sp>
      <p:cxnSp>
        <p:nvCxnSpPr>
          <p:cNvPr id="126" name="125 Conector recto de flecha"/>
          <p:cNvCxnSpPr/>
          <p:nvPr/>
        </p:nvCxnSpPr>
        <p:spPr>
          <a:xfrm flipV="1">
            <a:off x="2339752" y="5877272"/>
            <a:ext cx="1008112" cy="432048"/>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par>
                                <p:cTn id="8" presetID="4" presetClass="entr" presetSubtype="16"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ox(in)">
                                      <p:cBhvr>
                                        <p:cTn id="10" dur="500"/>
                                        <p:tgtEl>
                                          <p:spTgt spid="3"/>
                                        </p:tgtEl>
                                      </p:cBhvr>
                                    </p:animEffect>
                                  </p:childTnLst>
                                </p:cTn>
                              </p:par>
                              <p:par>
                                <p:cTn id="11" presetID="4" presetClass="entr" presetSubtype="16" fill="hold"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ox(in)">
                                      <p:cBhvr>
                                        <p:cTn id="13" dur="500"/>
                                        <p:tgtEl>
                                          <p:spTgt spid="4"/>
                                        </p:tgtEl>
                                      </p:cBhvr>
                                    </p:animEffect>
                                  </p:childTnLst>
                                </p:cTn>
                              </p:par>
                              <p:par>
                                <p:cTn id="14" presetID="4" presetClass="entr" presetSubtype="16" fill="hold" nodeType="with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box(in)">
                                      <p:cBhvr>
                                        <p:cTn id="16" dur="500"/>
                                        <p:tgtEl>
                                          <p:spTgt spid="5"/>
                                        </p:tgtEl>
                                      </p:cBhvr>
                                    </p:animEffect>
                                  </p:childTnLst>
                                </p:cTn>
                              </p:par>
                              <p:par>
                                <p:cTn id="17" presetID="4" presetClass="entr" presetSubtype="16" fill="hold"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box(in)">
                                      <p:cBhvr>
                                        <p:cTn id="19" dur="500"/>
                                        <p:tgtEl>
                                          <p:spTgt spid="6"/>
                                        </p:tgtEl>
                                      </p:cBhvr>
                                    </p:animEffect>
                                  </p:childTnLst>
                                </p:cTn>
                              </p:par>
                              <p:par>
                                <p:cTn id="20" presetID="4" presetClass="entr" presetSubtype="16" fill="hold" nodeType="with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box(in)">
                                      <p:cBhvr>
                                        <p:cTn id="22" dur="500"/>
                                        <p:tgtEl>
                                          <p:spTgt spid="12"/>
                                        </p:tgtEl>
                                      </p:cBhvr>
                                    </p:animEffect>
                                  </p:childTnLst>
                                </p:cTn>
                              </p:par>
                              <p:par>
                                <p:cTn id="23" presetID="4" presetClass="entr" presetSubtype="16" fill="hold" nodeType="with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box(in)">
                                      <p:cBhvr>
                                        <p:cTn id="25" dur="500"/>
                                        <p:tgtEl>
                                          <p:spTgt spid="7"/>
                                        </p:tgtEl>
                                      </p:cBhvr>
                                    </p:animEffect>
                                  </p:childTnLst>
                                </p:cTn>
                              </p:par>
                              <p:par>
                                <p:cTn id="26" presetID="4" presetClass="entr" presetSubtype="16" fill="hold" nodeType="with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box(in)">
                                      <p:cBhvr>
                                        <p:cTn id="28" dur="500"/>
                                        <p:tgtEl>
                                          <p:spTgt spid="13"/>
                                        </p:tgtEl>
                                      </p:cBhvr>
                                    </p:animEffect>
                                  </p:childTnLst>
                                </p:cTn>
                              </p:par>
                              <p:par>
                                <p:cTn id="29" presetID="4" presetClass="entr" presetSubtype="16" fill="hold" nodeType="with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box(in)">
                                      <p:cBhvr>
                                        <p:cTn id="31" dur="500"/>
                                        <p:tgtEl>
                                          <p:spTgt spid="8"/>
                                        </p:tgtEl>
                                      </p:cBhvr>
                                    </p:animEffect>
                                  </p:childTnLst>
                                </p:cTn>
                              </p:par>
                              <p:par>
                                <p:cTn id="32" presetID="4" presetClass="entr" presetSubtype="16" fill="hold" nodeType="with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box(in)">
                                      <p:cBhvr>
                                        <p:cTn id="34" dur="500"/>
                                        <p:tgtEl>
                                          <p:spTgt spid="9"/>
                                        </p:tgtEl>
                                      </p:cBhvr>
                                    </p:animEffect>
                                  </p:childTnLst>
                                </p:cTn>
                              </p:par>
                              <p:par>
                                <p:cTn id="35" presetID="4" presetClass="entr" presetSubtype="16" fill="hold" nodeType="with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box(in)">
                                      <p:cBhvr>
                                        <p:cTn id="37" dur="500"/>
                                        <p:tgtEl>
                                          <p:spTgt spid="10"/>
                                        </p:tgtEl>
                                      </p:cBhvr>
                                    </p:animEffect>
                                  </p:childTnLst>
                                </p:cTn>
                              </p:par>
                              <p:par>
                                <p:cTn id="38" presetID="4" presetClass="entr" presetSubtype="16" fill="hold" nodeType="withEffect">
                                  <p:stCondLst>
                                    <p:cond delay="0"/>
                                  </p:stCondLst>
                                  <p:childTnLst>
                                    <p:set>
                                      <p:cBhvr>
                                        <p:cTn id="39" dur="1" fill="hold">
                                          <p:stCondLst>
                                            <p:cond delay="0"/>
                                          </p:stCondLst>
                                        </p:cTn>
                                        <p:tgtEl>
                                          <p:spTgt spid="11"/>
                                        </p:tgtEl>
                                        <p:attrNameLst>
                                          <p:attrName>style.visibility</p:attrName>
                                        </p:attrNameLst>
                                      </p:cBhvr>
                                      <p:to>
                                        <p:strVal val="visible"/>
                                      </p:to>
                                    </p:set>
                                    <p:animEffect transition="in" filter="box(in)">
                                      <p:cBhvr>
                                        <p:cTn id="40" dur="500"/>
                                        <p:tgtEl>
                                          <p:spTgt spid="11"/>
                                        </p:tgtEl>
                                      </p:cBhvr>
                                    </p:animEffect>
                                  </p:childTnLst>
                                </p:cTn>
                              </p:par>
                            </p:childTnLst>
                          </p:cTn>
                        </p:par>
                      </p:childTnLst>
                    </p:cTn>
                  </p:par>
                  <p:par>
                    <p:cTn id="41" fill="hold">
                      <p:stCondLst>
                        <p:cond delay="indefinite"/>
                      </p:stCondLst>
                      <p:childTnLst>
                        <p:par>
                          <p:cTn id="42" fill="hold">
                            <p:stCondLst>
                              <p:cond delay="0"/>
                            </p:stCondLst>
                            <p:childTnLst>
                              <p:par>
                                <p:cTn id="43" presetID="4" presetClass="entr" presetSubtype="16" fill="hold" grpId="0" nodeType="clickEffect">
                                  <p:stCondLst>
                                    <p:cond delay="0"/>
                                  </p:stCondLst>
                                  <p:childTnLst>
                                    <p:set>
                                      <p:cBhvr>
                                        <p:cTn id="44" dur="1" fill="hold">
                                          <p:stCondLst>
                                            <p:cond delay="0"/>
                                          </p:stCondLst>
                                        </p:cTn>
                                        <p:tgtEl>
                                          <p:spTgt spid="54"/>
                                        </p:tgtEl>
                                        <p:attrNameLst>
                                          <p:attrName>style.visibility</p:attrName>
                                        </p:attrNameLst>
                                      </p:cBhvr>
                                      <p:to>
                                        <p:strVal val="visible"/>
                                      </p:to>
                                    </p:set>
                                    <p:animEffect transition="in" filter="box(in)">
                                      <p:cBhvr>
                                        <p:cTn id="45" dur="500"/>
                                        <p:tgtEl>
                                          <p:spTgt spid="54"/>
                                        </p:tgtEl>
                                      </p:cBhvr>
                                    </p:animEffect>
                                  </p:childTnLst>
                                </p:cTn>
                              </p:par>
                            </p:childTnLst>
                          </p:cTn>
                        </p:par>
                      </p:childTnLst>
                    </p:cTn>
                  </p:par>
                  <p:par>
                    <p:cTn id="46" fill="hold">
                      <p:stCondLst>
                        <p:cond delay="indefinite"/>
                      </p:stCondLst>
                      <p:childTnLst>
                        <p:par>
                          <p:cTn id="47" fill="hold">
                            <p:stCondLst>
                              <p:cond delay="0"/>
                            </p:stCondLst>
                            <p:childTnLst>
                              <p:par>
                                <p:cTn id="48" presetID="4" presetClass="entr" presetSubtype="16" fill="hold" grpId="0" nodeType="clickEffect">
                                  <p:stCondLst>
                                    <p:cond delay="0"/>
                                  </p:stCondLst>
                                  <p:childTnLst>
                                    <p:set>
                                      <p:cBhvr>
                                        <p:cTn id="49" dur="1" fill="hold">
                                          <p:stCondLst>
                                            <p:cond delay="0"/>
                                          </p:stCondLst>
                                        </p:cTn>
                                        <p:tgtEl>
                                          <p:spTgt spid="87"/>
                                        </p:tgtEl>
                                        <p:attrNameLst>
                                          <p:attrName>style.visibility</p:attrName>
                                        </p:attrNameLst>
                                      </p:cBhvr>
                                      <p:to>
                                        <p:strVal val="visible"/>
                                      </p:to>
                                    </p:set>
                                    <p:animEffect transition="in" filter="box(in)">
                                      <p:cBhvr>
                                        <p:cTn id="50" dur="500"/>
                                        <p:tgtEl>
                                          <p:spTgt spid="87"/>
                                        </p:tgtEl>
                                      </p:cBhvr>
                                    </p:animEffect>
                                  </p:childTnLst>
                                </p:cTn>
                              </p:par>
                            </p:childTnLst>
                          </p:cTn>
                        </p:par>
                      </p:childTnLst>
                    </p:cTn>
                  </p:par>
                  <p:par>
                    <p:cTn id="51" fill="hold">
                      <p:stCondLst>
                        <p:cond delay="indefinite"/>
                      </p:stCondLst>
                      <p:childTnLst>
                        <p:par>
                          <p:cTn id="52" fill="hold">
                            <p:stCondLst>
                              <p:cond delay="0"/>
                            </p:stCondLst>
                            <p:childTnLst>
                              <p:par>
                                <p:cTn id="53" presetID="4" presetClass="entr" presetSubtype="16" fill="hold" grpId="0" nodeType="clickEffect">
                                  <p:stCondLst>
                                    <p:cond delay="0"/>
                                  </p:stCondLst>
                                  <p:childTnLst>
                                    <p:set>
                                      <p:cBhvr>
                                        <p:cTn id="54" dur="1" fill="hold">
                                          <p:stCondLst>
                                            <p:cond delay="0"/>
                                          </p:stCondLst>
                                        </p:cTn>
                                        <p:tgtEl>
                                          <p:spTgt spid="55"/>
                                        </p:tgtEl>
                                        <p:attrNameLst>
                                          <p:attrName>style.visibility</p:attrName>
                                        </p:attrNameLst>
                                      </p:cBhvr>
                                      <p:to>
                                        <p:strVal val="visible"/>
                                      </p:to>
                                    </p:set>
                                    <p:animEffect transition="in" filter="box(in)">
                                      <p:cBhvr>
                                        <p:cTn id="55" dur="500"/>
                                        <p:tgtEl>
                                          <p:spTgt spid="55"/>
                                        </p:tgtEl>
                                      </p:cBhvr>
                                    </p:animEffect>
                                  </p:childTnLst>
                                </p:cTn>
                              </p:par>
                              <p:par>
                                <p:cTn id="56" presetID="4" presetClass="entr" presetSubtype="16" fill="hold" grpId="0" nodeType="withEffect">
                                  <p:stCondLst>
                                    <p:cond delay="0"/>
                                  </p:stCondLst>
                                  <p:childTnLst>
                                    <p:set>
                                      <p:cBhvr>
                                        <p:cTn id="57" dur="1" fill="hold">
                                          <p:stCondLst>
                                            <p:cond delay="0"/>
                                          </p:stCondLst>
                                        </p:cTn>
                                        <p:tgtEl>
                                          <p:spTgt spid="95"/>
                                        </p:tgtEl>
                                        <p:attrNameLst>
                                          <p:attrName>style.visibility</p:attrName>
                                        </p:attrNameLst>
                                      </p:cBhvr>
                                      <p:to>
                                        <p:strVal val="visible"/>
                                      </p:to>
                                    </p:set>
                                    <p:animEffect transition="in" filter="box(in)">
                                      <p:cBhvr>
                                        <p:cTn id="58" dur="500"/>
                                        <p:tgtEl>
                                          <p:spTgt spid="95"/>
                                        </p:tgtEl>
                                      </p:cBhvr>
                                    </p:animEffect>
                                  </p:childTnLst>
                                </p:cTn>
                              </p:par>
                            </p:childTnLst>
                          </p:cTn>
                        </p:par>
                      </p:childTnLst>
                    </p:cTn>
                  </p:par>
                  <p:par>
                    <p:cTn id="59" fill="hold">
                      <p:stCondLst>
                        <p:cond delay="indefinite"/>
                      </p:stCondLst>
                      <p:childTnLst>
                        <p:par>
                          <p:cTn id="60" fill="hold">
                            <p:stCondLst>
                              <p:cond delay="0"/>
                            </p:stCondLst>
                            <p:childTnLst>
                              <p:par>
                                <p:cTn id="61" presetID="4" presetClass="entr" presetSubtype="16" fill="hold" grpId="0" nodeType="clickEffect">
                                  <p:stCondLst>
                                    <p:cond delay="0"/>
                                  </p:stCondLst>
                                  <p:childTnLst>
                                    <p:set>
                                      <p:cBhvr>
                                        <p:cTn id="62" dur="1" fill="hold">
                                          <p:stCondLst>
                                            <p:cond delay="0"/>
                                          </p:stCondLst>
                                        </p:cTn>
                                        <p:tgtEl>
                                          <p:spTgt spid="56"/>
                                        </p:tgtEl>
                                        <p:attrNameLst>
                                          <p:attrName>style.visibility</p:attrName>
                                        </p:attrNameLst>
                                      </p:cBhvr>
                                      <p:to>
                                        <p:strVal val="visible"/>
                                      </p:to>
                                    </p:set>
                                    <p:animEffect transition="in" filter="box(in)">
                                      <p:cBhvr>
                                        <p:cTn id="63" dur="500"/>
                                        <p:tgtEl>
                                          <p:spTgt spid="56"/>
                                        </p:tgtEl>
                                      </p:cBhvr>
                                    </p:animEffect>
                                  </p:childTnLst>
                                </p:cTn>
                              </p:par>
                              <p:par>
                                <p:cTn id="64" presetID="4" presetClass="entr" presetSubtype="16" fill="hold" grpId="0" nodeType="withEffect">
                                  <p:stCondLst>
                                    <p:cond delay="0"/>
                                  </p:stCondLst>
                                  <p:childTnLst>
                                    <p:set>
                                      <p:cBhvr>
                                        <p:cTn id="65" dur="1" fill="hold">
                                          <p:stCondLst>
                                            <p:cond delay="0"/>
                                          </p:stCondLst>
                                        </p:cTn>
                                        <p:tgtEl>
                                          <p:spTgt spid="57"/>
                                        </p:tgtEl>
                                        <p:attrNameLst>
                                          <p:attrName>style.visibility</p:attrName>
                                        </p:attrNameLst>
                                      </p:cBhvr>
                                      <p:to>
                                        <p:strVal val="visible"/>
                                      </p:to>
                                    </p:set>
                                    <p:animEffect transition="in" filter="box(in)">
                                      <p:cBhvr>
                                        <p:cTn id="66" dur="500"/>
                                        <p:tgtEl>
                                          <p:spTgt spid="57"/>
                                        </p:tgtEl>
                                      </p:cBhvr>
                                    </p:animEffect>
                                  </p:childTnLst>
                                </p:cTn>
                              </p:par>
                            </p:childTnLst>
                          </p:cTn>
                        </p:par>
                      </p:childTnLst>
                    </p:cTn>
                  </p:par>
                  <p:par>
                    <p:cTn id="67" fill="hold">
                      <p:stCondLst>
                        <p:cond delay="indefinite"/>
                      </p:stCondLst>
                      <p:childTnLst>
                        <p:par>
                          <p:cTn id="68" fill="hold">
                            <p:stCondLst>
                              <p:cond delay="0"/>
                            </p:stCondLst>
                            <p:childTnLst>
                              <p:par>
                                <p:cTn id="69" presetID="4" presetClass="entr" presetSubtype="16" fill="hold" grpId="0" nodeType="clickEffect">
                                  <p:stCondLst>
                                    <p:cond delay="0"/>
                                  </p:stCondLst>
                                  <p:childTnLst>
                                    <p:set>
                                      <p:cBhvr>
                                        <p:cTn id="70" dur="1" fill="hold">
                                          <p:stCondLst>
                                            <p:cond delay="0"/>
                                          </p:stCondLst>
                                        </p:cTn>
                                        <p:tgtEl>
                                          <p:spTgt spid="65"/>
                                        </p:tgtEl>
                                        <p:attrNameLst>
                                          <p:attrName>style.visibility</p:attrName>
                                        </p:attrNameLst>
                                      </p:cBhvr>
                                      <p:to>
                                        <p:strVal val="visible"/>
                                      </p:to>
                                    </p:set>
                                    <p:animEffect transition="in" filter="box(in)">
                                      <p:cBhvr>
                                        <p:cTn id="71" dur="500"/>
                                        <p:tgtEl>
                                          <p:spTgt spid="65"/>
                                        </p:tgtEl>
                                      </p:cBhvr>
                                    </p:animEffect>
                                  </p:childTnLst>
                                </p:cTn>
                              </p:par>
                              <p:par>
                                <p:cTn id="72" presetID="4" presetClass="entr" presetSubtype="16" fill="hold" grpId="0" nodeType="withEffect">
                                  <p:stCondLst>
                                    <p:cond delay="0"/>
                                  </p:stCondLst>
                                  <p:childTnLst>
                                    <p:set>
                                      <p:cBhvr>
                                        <p:cTn id="73" dur="1" fill="hold">
                                          <p:stCondLst>
                                            <p:cond delay="0"/>
                                          </p:stCondLst>
                                        </p:cTn>
                                        <p:tgtEl>
                                          <p:spTgt spid="97"/>
                                        </p:tgtEl>
                                        <p:attrNameLst>
                                          <p:attrName>style.visibility</p:attrName>
                                        </p:attrNameLst>
                                      </p:cBhvr>
                                      <p:to>
                                        <p:strVal val="visible"/>
                                      </p:to>
                                    </p:set>
                                    <p:animEffect transition="in" filter="box(in)">
                                      <p:cBhvr>
                                        <p:cTn id="74" dur="500"/>
                                        <p:tgtEl>
                                          <p:spTgt spid="97"/>
                                        </p:tgtEl>
                                      </p:cBhvr>
                                    </p:animEffect>
                                  </p:childTnLst>
                                </p:cTn>
                              </p:par>
                            </p:childTnLst>
                          </p:cTn>
                        </p:par>
                      </p:childTnLst>
                    </p:cTn>
                  </p:par>
                  <p:par>
                    <p:cTn id="75" fill="hold">
                      <p:stCondLst>
                        <p:cond delay="indefinite"/>
                      </p:stCondLst>
                      <p:childTnLst>
                        <p:par>
                          <p:cTn id="76" fill="hold">
                            <p:stCondLst>
                              <p:cond delay="0"/>
                            </p:stCondLst>
                            <p:childTnLst>
                              <p:par>
                                <p:cTn id="77" presetID="4" presetClass="entr" presetSubtype="16" fill="hold" grpId="0" nodeType="clickEffect">
                                  <p:stCondLst>
                                    <p:cond delay="0"/>
                                  </p:stCondLst>
                                  <p:childTnLst>
                                    <p:set>
                                      <p:cBhvr>
                                        <p:cTn id="78" dur="1" fill="hold">
                                          <p:stCondLst>
                                            <p:cond delay="0"/>
                                          </p:stCondLst>
                                        </p:cTn>
                                        <p:tgtEl>
                                          <p:spTgt spid="64"/>
                                        </p:tgtEl>
                                        <p:attrNameLst>
                                          <p:attrName>style.visibility</p:attrName>
                                        </p:attrNameLst>
                                      </p:cBhvr>
                                      <p:to>
                                        <p:strVal val="visible"/>
                                      </p:to>
                                    </p:set>
                                    <p:animEffect transition="in" filter="box(in)">
                                      <p:cBhvr>
                                        <p:cTn id="79" dur="500"/>
                                        <p:tgtEl>
                                          <p:spTgt spid="64"/>
                                        </p:tgtEl>
                                      </p:cBhvr>
                                    </p:animEffect>
                                  </p:childTnLst>
                                </p:cTn>
                              </p:par>
                              <p:par>
                                <p:cTn id="80" presetID="4" presetClass="entr" presetSubtype="16" fill="hold" grpId="0" nodeType="withEffect">
                                  <p:stCondLst>
                                    <p:cond delay="0"/>
                                  </p:stCondLst>
                                  <p:childTnLst>
                                    <p:set>
                                      <p:cBhvr>
                                        <p:cTn id="81" dur="1" fill="hold">
                                          <p:stCondLst>
                                            <p:cond delay="0"/>
                                          </p:stCondLst>
                                        </p:cTn>
                                        <p:tgtEl>
                                          <p:spTgt spid="63"/>
                                        </p:tgtEl>
                                        <p:attrNameLst>
                                          <p:attrName>style.visibility</p:attrName>
                                        </p:attrNameLst>
                                      </p:cBhvr>
                                      <p:to>
                                        <p:strVal val="visible"/>
                                      </p:to>
                                    </p:set>
                                    <p:animEffect transition="in" filter="box(in)">
                                      <p:cBhvr>
                                        <p:cTn id="82" dur="500"/>
                                        <p:tgtEl>
                                          <p:spTgt spid="63"/>
                                        </p:tgtEl>
                                      </p:cBhvr>
                                    </p:animEffect>
                                  </p:childTnLst>
                                </p:cTn>
                              </p:par>
                            </p:childTnLst>
                          </p:cTn>
                        </p:par>
                      </p:childTnLst>
                    </p:cTn>
                  </p:par>
                  <p:par>
                    <p:cTn id="83" fill="hold">
                      <p:stCondLst>
                        <p:cond delay="indefinite"/>
                      </p:stCondLst>
                      <p:childTnLst>
                        <p:par>
                          <p:cTn id="84" fill="hold">
                            <p:stCondLst>
                              <p:cond delay="0"/>
                            </p:stCondLst>
                            <p:childTnLst>
                              <p:par>
                                <p:cTn id="85" presetID="4" presetClass="entr" presetSubtype="16" fill="hold" grpId="0" nodeType="clickEffect">
                                  <p:stCondLst>
                                    <p:cond delay="0"/>
                                  </p:stCondLst>
                                  <p:childTnLst>
                                    <p:set>
                                      <p:cBhvr>
                                        <p:cTn id="86" dur="1" fill="hold">
                                          <p:stCondLst>
                                            <p:cond delay="0"/>
                                          </p:stCondLst>
                                        </p:cTn>
                                        <p:tgtEl>
                                          <p:spTgt spid="140"/>
                                        </p:tgtEl>
                                        <p:attrNameLst>
                                          <p:attrName>style.visibility</p:attrName>
                                        </p:attrNameLst>
                                      </p:cBhvr>
                                      <p:to>
                                        <p:strVal val="visible"/>
                                      </p:to>
                                    </p:set>
                                    <p:animEffect transition="in" filter="box(in)">
                                      <p:cBhvr>
                                        <p:cTn id="87" dur="500"/>
                                        <p:tgtEl>
                                          <p:spTgt spid="140"/>
                                        </p:tgtEl>
                                      </p:cBhvr>
                                    </p:animEffect>
                                  </p:childTnLst>
                                </p:cTn>
                              </p:par>
                              <p:par>
                                <p:cTn id="88" presetID="4" presetClass="entr" presetSubtype="16" fill="hold" grpId="0" nodeType="withEffect">
                                  <p:stCondLst>
                                    <p:cond delay="0"/>
                                  </p:stCondLst>
                                  <p:childTnLst>
                                    <p:set>
                                      <p:cBhvr>
                                        <p:cTn id="89" dur="1" fill="hold">
                                          <p:stCondLst>
                                            <p:cond delay="0"/>
                                          </p:stCondLst>
                                        </p:cTn>
                                        <p:tgtEl>
                                          <p:spTgt spid="138"/>
                                        </p:tgtEl>
                                        <p:attrNameLst>
                                          <p:attrName>style.visibility</p:attrName>
                                        </p:attrNameLst>
                                      </p:cBhvr>
                                      <p:to>
                                        <p:strVal val="visible"/>
                                      </p:to>
                                    </p:set>
                                    <p:animEffect transition="in" filter="box(in)">
                                      <p:cBhvr>
                                        <p:cTn id="90" dur="500"/>
                                        <p:tgtEl>
                                          <p:spTgt spid="138"/>
                                        </p:tgtEl>
                                      </p:cBhvr>
                                    </p:animEffect>
                                  </p:childTnLst>
                                </p:cTn>
                              </p:par>
                            </p:childTnLst>
                          </p:cTn>
                        </p:par>
                      </p:childTnLst>
                    </p:cTn>
                  </p:par>
                  <p:par>
                    <p:cTn id="91" fill="hold">
                      <p:stCondLst>
                        <p:cond delay="indefinite"/>
                      </p:stCondLst>
                      <p:childTnLst>
                        <p:par>
                          <p:cTn id="92" fill="hold">
                            <p:stCondLst>
                              <p:cond delay="0"/>
                            </p:stCondLst>
                            <p:childTnLst>
                              <p:par>
                                <p:cTn id="93" presetID="4" presetClass="entr" presetSubtype="16" fill="hold" grpId="0" nodeType="clickEffect">
                                  <p:stCondLst>
                                    <p:cond delay="0"/>
                                  </p:stCondLst>
                                  <p:childTnLst>
                                    <p:set>
                                      <p:cBhvr>
                                        <p:cTn id="94" dur="1" fill="hold">
                                          <p:stCondLst>
                                            <p:cond delay="0"/>
                                          </p:stCondLst>
                                        </p:cTn>
                                        <p:tgtEl>
                                          <p:spTgt spid="141"/>
                                        </p:tgtEl>
                                        <p:attrNameLst>
                                          <p:attrName>style.visibility</p:attrName>
                                        </p:attrNameLst>
                                      </p:cBhvr>
                                      <p:to>
                                        <p:strVal val="visible"/>
                                      </p:to>
                                    </p:set>
                                    <p:animEffect transition="in" filter="box(in)">
                                      <p:cBhvr>
                                        <p:cTn id="95" dur="500"/>
                                        <p:tgtEl>
                                          <p:spTgt spid="141"/>
                                        </p:tgtEl>
                                      </p:cBhvr>
                                    </p:animEffect>
                                  </p:childTnLst>
                                </p:cTn>
                              </p:par>
                              <p:par>
                                <p:cTn id="96" presetID="4" presetClass="entr" presetSubtype="16" fill="hold" grpId="0" nodeType="withEffect">
                                  <p:stCondLst>
                                    <p:cond delay="0"/>
                                  </p:stCondLst>
                                  <p:childTnLst>
                                    <p:set>
                                      <p:cBhvr>
                                        <p:cTn id="97" dur="1" fill="hold">
                                          <p:stCondLst>
                                            <p:cond delay="0"/>
                                          </p:stCondLst>
                                        </p:cTn>
                                        <p:tgtEl>
                                          <p:spTgt spid="139"/>
                                        </p:tgtEl>
                                        <p:attrNameLst>
                                          <p:attrName>style.visibility</p:attrName>
                                        </p:attrNameLst>
                                      </p:cBhvr>
                                      <p:to>
                                        <p:strVal val="visible"/>
                                      </p:to>
                                    </p:set>
                                    <p:animEffect transition="in" filter="box(in)">
                                      <p:cBhvr>
                                        <p:cTn id="98" dur="500"/>
                                        <p:tgtEl>
                                          <p:spTgt spid="139"/>
                                        </p:tgtEl>
                                      </p:cBhvr>
                                    </p:animEffect>
                                  </p:childTnLst>
                                </p:cTn>
                              </p:par>
                            </p:childTnLst>
                          </p:cTn>
                        </p:par>
                      </p:childTnLst>
                    </p:cTn>
                  </p:par>
                  <p:par>
                    <p:cTn id="99" fill="hold">
                      <p:stCondLst>
                        <p:cond delay="indefinite"/>
                      </p:stCondLst>
                      <p:childTnLst>
                        <p:par>
                          <p:cTn id="100" fill="hold">
                            <p:stCondLst>
                              <p:cond delay="0"/>
                            </p:stCondLst>
                            <p:childTnLst>
                              <p:par>
                                <p:cTn id="101" presetID="4" presetClass="entr" presetSubtype="16" fill="hold" grpId="0" nodeType="clickEffect">
                                  <p:stCondLst>
                                    <p:cond delay="0"/>
                                  </p:stCondLst>
                                  <p:childTnLst>
                                    <p:set>
                                      <p:cBhvr>
                                        <p:cTn id="102" dur="1" fill="hold">
                                          <p:stCondLst>
                                            <p:cond delay="0"/>
                                          </p:stCondLst>
                                        </p:cTn>
                                        <p:tgtEl>
                                          <p:spTgt spid="66"/>
                                        </p:tgtEl>
                                        <p:attrNameLst>
                                          <p:attrName>style.visibility</p:attrName>
                                        </p:attrNameLst>
                                      </p:cBhvr>
                                      <p:to>
                                        <p:strVal val="visible"/>
                                      </p:to>
                                    </p:set>
                                    <p:animEffect transition="in" filter="box(in)">
                                      <p:cBhvr>
                                        <p:cTn id="103" dur="500"/>
                                        <p:tgtEl>
                                          <p:spTgt spid="66"/>
                                        </p:tgtEl>
                                      </p:cBhvr>
                                    </p:animEffect>
                                  </p:childTnLst>
                                </p:cTn>
                              </p:par>
                              <p:par>
                                <p:cTn id="104" presetID="4" presetClass="entr" presetSubtype="16" fill="hold" grpId="0" nodeType="withEffect">
                                  <p:stCondLst>
                                    <p:cond delay="0"/>
                                  </p:stCondLst>
                                  <p:childTnLst>
                                    <p:set>
                                      <p:cBhvr>
                                        <p:cTn id="105" dur="1" fill="hold">
                                          <p:stCondLst>
                                            <p:cond delay="0"/>
                                          </p:stCondLst>
                                        </p:cTn>
                                        <p:tgtEl>
                                          <p:spTgt spid="98"/>
                                        </p:tgtEl>
                                        <p:attrNameLst>
                                          <p:attrName>style.visibility</p:attrName>
                                        </p:attrNameLst>
                                      </p:cBhvr>
                                      <p:to>
                                        <p:strVal val="visible"/>
                                      </p:to>
                                    </p:set>
                                    <p:animEffect transition="in" filter="box(in)">
                                      <p:cBhvr>
                                        <p:cTn id="106" dur="500"/>
                                        <p:tgtEl>
                                          <p:spTgt spid="98"/>
                                        </p:tgtEl>
                                      </p:cBhvr>
                                    </p:animEffect>
                                  </p:childTnLst>
                                </p:cTn>
                              </p:par>
                            </p:childTnLst>
                          </p:cTn>
                        </p:par>
                      </p:childTnLst>
                    </p:cTn>
                  </p:par>
                  <p:par>
                    <p:cTn id="107" fill="hold">
                      <p:stCondLst>
                        <p:cond delay="indefinite"/>
                      </p:stCondLst>
                      <p:childTnLst>
                        <p:par>
                          <p:cTn id="108" fill="hold">
                            <p:stCondLst>
                              <p:cond delay="0"/>
                            </p:stCondLst>
                            <p:childTnLst>
                              <p:par>
                                <p:cTn id="109" presetID="4" presetClass="entr" presetSubtype="16" fill="hold" grpId="0" nodeType="clickEffect">
                                  <p:stCondLst>
                                    <p:cond delay="0"/>
                                  </p:stCondLst>
                                  <p:childTnLst>
                                    <p:set>
                                      <p:cBhvr>
                                        <p:cTn id="110" dur="1" fill="hold">
                                          <p:stCondLst>
                                            <p:cond delay="0"/>
                                          </p:stCondLst>
                                        </p:cTn>
                                        <p:tgtEl>
                                          <p:spTgt spid="143"/>
                                        </p:tgtEl>
                                        <p:attrNameLst>
                                          <p:attrName>style.visibility</p:attrName>
                                        </p:attrNameLst>
                                      </p:cBhvr>
                                      <p:to>
                                        <p:strVal val="visible"/>
                                      </p:to>
                                    </p:set>
                                    <p:animEffect transition="in" filter="box(in)">
                                      <p:cBhvr>
                                        <p:cTn id="111" dur="500"/>
                                        <p:tgtEl>
                                          <p:spTgt spid="143"/>
                                        </p:tgtEl>
                                      </p:cBhvr>
                                    </p:animEffect>
                                  </p:childTnLst>
                                </p:cTn>
                              </p:par>
                              <p:par>
                                <p:cTn id="112" presetID="4" presetClass="entr" presetSubtype="16" fill="hold" grpId="0" nodeType="withEffect">
                                  <p:stCondLst>
                                    <p:cond delay="0"/>
                                  </p:stCondLst>
                                  <p:childTnLst>
                                    <p:set>
                                      <p:cBhvr>
                                        <p:cTn id="113" dur="1" fill="hold">
                                          <p:stCondLst>
                                            <p:cond delay="0"/>
                                          </p:stCondLst>
                                        </p:cTn>
                                        <p:tgtEl>
                                          <p:spTgt spid="68"/>
                                        </p:tgtEl>
                                        <p:attrNameLst>
                                          <p:attrName>style.visibility</p:attrName>
                                        </p:attrNameLst>
                                      </p:cBhvr>
                                      <p:to>
                                        <p:strVal val="visible"/>
                                      </p:to>
                                    </p:set>
                                    <p:animEffect transition="in" filter="box(in)">
                                      <p:cBhvr>
                                        <p:cTn id="114" dur="500"/>
                                        <p:tgtEl>
                                          <p:spTgt spid="68"/>
                                        </p:tgtEl>
                                      </p:cBhvr>
                                    </p:animEffect>
                                  </p:childTnLst>
                                </p:cTn>
                              </p:par>
                            </p:childTnLst>
                          </p:cTn>
                        </p:par>
                      </p:childTnLst>
                    </p:cTn>
                  </p:par>
                  <p:par>
                    <p:cTn id="115" fill="hold">
                      <p:stCondLst>
                        <p:cond delay="indefinite"/>
                      </p:stCondLst>
                      <p:childTnLst>
                        <p:par>
                          <p:cTn id="116" fill="hold">
                            <p:stCondLst>
                              <p:cond delay="0"/>
                            </p:stCondLst>
                            <p:childTnLst>
                              <p:par>
                                <p:cTn id="117" presetID="4" presetClass="entr" presetSubtype="16" fill="hold" grpId="0" nodeType="clickEffect">
                                  <p:stCondLst>
                                    <p:cond delay="0"/>
                                  </p:stCondLst>
                                  <p:childTnLst>
                                    <p:set>
                                      <p:cBhvr>
                                        <p:cTn id="118" dur="1" fill="hold">
                                          <p:stCondLst>
                                            <p:cond delay="0"/>
                                          </p:stCondLst>
                                        </p:cTn>
                                        <p:tgtEl>
                                          <p:spTgt spid="159"/>
                                        </p:tgtEl>
                                        <p:attrNameLst>
                                          <p:attrName>style.visibility</p:attrName>
                                        </p:attrNameLst>
                                      </p:cBhvr>
                                      <p:to>
                                        <p:strVal val="visible"/>
                                      </p:to>
                                    </p:set>
                                    <p:animEffect transition="in" filter="box(in)">
                                      <p:cBhvr>
                                        <p:cTn id="119" dur="500"/>
                                        <p:tgtEl>
                                          <p:spTgt spid="159"/>
                                        </p:tgtEl>
                                      </p:cBhvr>
                                    </p:animEffect>
                                  </p:childTnLst>
                                </p:cTn>
                              </p:par>
                            </p:childTnLst>
                          </p:cTn>
                        </p:par>
                      </p:childTnLst>
                    </p:cTn>
                  </p:par>
                  <p:par>
                    <p:cTn id="120" fill="hold">
                      <p:stCondLst>
                        <p:cond delay="indefinite"/>
                      </p:stCondLst>
                      <p:childTnLst>
                        <p:par>
                          <p:cTn id="121" fill="hold">
                            <p:stCondLst>
                              <p:cond delay="0"/>
                            </p:stCondLst>
                            <p:childTnLst>
                              <p:par>
                                <p:cTn id="122" presetID="4" presetClass="entr" presetSubtype="16" fill="hold" grpId="0" nodeType="clickEffect">
                                  <p:stCondLst>
                                    <p:cond delay="0"/>
                                  </p:stCondLst>
                                  <p:childTnLst>
                                    <p:set>
                                      <p:cBhvr>
                                        <p:cTn id="123" dur="1" fill="hold">
                                          <p:stCondLst>
                                            <p:cond delay="0"/>
                                          </p:stCondLst>
                                        </p:cTn>
                                        <p:tgtEl>
                                          <p:spTgt spid="162"/>
                                        </p:tgtEl>
                                        <p:attrNameLst>
                                          <p:attrName>style.visibility</p:attrName>
                                        </p:attrNameLst>
                                      </p:cBhvr>
                                      <p:to>
                                        <p:strVal val="visible"/>
                                      </p:to>
                                    </p:set>
                                    <p:animEffect transition="in" filter="box(in)">
                                      <p:cBhvr>
                                        <p:cTn id="124" dur="500"/>
                                        <p:tgtEl>
                                          <p:spTgt spid="162"/>
                                        </p:tgtEl>
                                      </p:cBhvr>
                                    </p:animEffect>
                                  </p:childTnLst>
                                </p:cTn>
                              </p:par>
                            </p:childTnLst>
                          </p:cTn>
                        </p:par>
                      </p:childTnLst>
                    </p:cTn>
                  </p:par>
                  <p:par>
                    <p:cTn id="125" fill="hold">
                      <p:stCondLst>
                        <p:cond delay="indefinite"/>
                      </p:stCondLst>
                      <p:childTnLst>
                        <p:par>
                          <p:cTn id="126" fill="hold">
                            <p:stCondLst>
                              <p:cond delay="0"/>
                            </p:stCondLst>
                            <p:childTnLst>
                              <p:par>
                                <p:cTn id="127" presetID="4" presetClass="entr" presetSubtype="16" fill="hold" grpId="0" nodeType="clickEffect">
                                  <p:stCondLst>
                                    <p:cond delay="0"/>
                                  </p:stCondLst>
                                  <p:childTnLst>
                                    <p:set>
                                      <p:cBhvr>
                                        <p:cTn id="128" dur="1" fill="hold">
                                          <p:stCondLst>
                                            <p:cond delay="0"/>
                                          </p:stCondLst>
                                        </p:cTn>
                                        <p:tgtEl>
                                          <p:spTgt spid="161"/>
                                        </p:tgtEl>
                                        <p:attrNameLst>
                                          <p:attrName>style.visibility</p:attrName>
                                        </p:attrNameLst>
                                      </p:cBhvr>
                                      <p:to>
                                        <p:strVal val="visible"/>
                                      </p:to>
                                    </p:set>
                                    <p:animEffect transition="in" filter="box(in)">
                                      <p:cBhvr>
                                        <p:cTn id="129" dur="500"/>
                                        <p:tgtEl>
                                          <p:spTgt spid="161"/>
                                        </p:tgtEl>
                                      </p:cBhvr>
                                    </p:animEffect>
                                  </p:childTnLst>
                                </p:cTn>
                              </p:par>
                            </p:childTnLst>
                          </p:cTn>
                        </p:par>
                      </p:childTnLst>
                    </p:cTn>
                  </p:par>
                  <p:par>
                    <p:cTn id="130" fill="hold">
                      <p:stCondLst>
                        <p:cond delay="indefinite"/>
                      </p:stCondLst>
                      <p:childTnLst>
                        <p:par>
                          <p:cTn id="131" fill="hold">
                            <p:stCondLst>
                              <p:cond delay="0"/>
                            </p:stCondLst>
                            <p:childTnLst>
                              <p:par>
                                <p:cTn id="132" presetID="4" presetClass="entr" presetSubtype="16" fill="hold" grpId="0" nodeType="clickEffect">
                                  <p:stCondLst>
                                    <p:cond delay="0"/>
                                  </p:stCondLst>
                                  <p:childTnLst>
                                    <p:set>
                                      <p:cBhvr>
                                        <p:cTn id="133" dur="1" fill="hold">
                                          <p:stCondLst>
                                            <p:cond delay="0"/>
                                          </p:stCondLst>
                                        </p:cTn>
                                        <p:tgtEl>
                                          <p:spTgt spid="164"/>
                                        </p:tgtEl>
                                        <p:attrNameLst>
                                          <p:attrName>style.visibility</p:attrName>
                                        </p:attrNameLst>
                                      </p:cBhvr>
                                      <p:to>
                                        <p:strVal val="visible"/>
                                      </p:to>
                                    </p:set>
                                    <p:animEffect transition="in" filter="box(in)">
                                      <p:cBhvr>
                                        <p:cTn id="134" dur="500"/>
                                        <p:tgtEl>
                                          <p:spTgt spid="164"/>
                                        </p:tgtEl>
                                      </p:cBhvr>
                                    </p:animEffect>
                                  </p:childTnLst>
                                </p:cTn>
                              </p:par>
                            </p:childTnLst>
                          </p:cTn>
                        </p:par>
                      </p:childTnLst>
                    </p:cTn>
                  </p:par>
                  <p:par>
                    <p:cTn id="135" fill="hold">
                      <p:stCondLst>
                        <p:cond delay="indefinite"/>
                      </p:stCondLst>
                      <p:childTnLst>
                        <p:par>
                          <p:cTn id="136" fill="hold">
                            <p:stCondLst>
                              <p:cond delay="0"/>
                            </p:stCondLst>
                            <p:childTnLst>
                              <p:par>
                                <p:cTn id="137" presetID="4" presetClass="entr" presetSubtype="16" fill="hold" grpId="0" nodeType="clickEffect">
                                  <p:stCondLst>
                                    <p:cond delay="0"/>
                                  </p:stCondLst>
                                  <p:childTnLst>
                                    <p:set>
                                      <p:cBhvr>
                                        <p:cTn id="138" dur="1" fill="hold">
                                          <p:stCondLst>
                                            <p:cond delay="0"/>
                                          </p:stCondLst>
                                        </p:cTn>
                                        <p:tgtEl>
                                          <p:spTgt spid="76"/>
                                        </p:tgtEl>
                                        <p:attrNameLst>
                                          <p:attrName>style.visibility</p:attrName>
                                        </p:attrNameLst>
                                      </p:cBhvr>
                                      <p:to>
                                        <p:strVal val="visible"/>
                                      </p:to>
                                    </p:set>
                                    <p:animEffect transition="in" filter="box(in)">
                                      <p:cBhvr>
                                        <p:cTn id="139" dur="500"/>
                                        <p:tgtEl>
                                          <p:spTgt spid="76"/>
                                        </p:tgtEl>
                                      </p:cBhvr>
                                    </p:animEffect>
                                  </p:childTnLst>
                                </p:cTn>
                              </p:par>
                            </p:childTnLst>
                          </p:cTn>
                        </p:par>
                      </p:childTnLst>
                    </p:cTn>
                  </p:par>
                  <p:par>
                    <p:cTn id="140" fill="hold">
                      <p:stCondLst>
                        <p:cond delay="indefinite"/>
                      </p:stCondLst>
                      <p:childTnLst>
                        <p:par>
                          <p:cTn id="141" fill="hold">
                            <p:stCondLst>
                              <p:cond delay="0"/>
                            </p:stCondLst>
                            <p:childTnLst>
                              <p:par>
                                <p:cTn id="142" presetID="4" presetClass="entr" presetSubtype="16" fill="hold" grpId="0" nodeType="clickEffect">
                                  <p:stCondLst>
                                    <p:cond delay="0"/>
                                  </p:stCondLst>
                                  <p:childTnLst>
                                    <p:set>
                                      <p:cBhvr>
                                        <p:cTn id="143" dur="1" fill="hold">
                                          <p:stCondLst>
                                            <p:cond delay="0"/>
                                          </p:stCondLst>
                                        </p:cTn>
                                        <p:tgtEl>
                                          <p:spTgt spid="166"/>
                                        </p:tgtEl>
                                        <p:attrNameLst>
                                          <p:attrName>style.visibility</p:attrName>
                                        </p:attrNameLst>
                                      </p:cBhvr>
                                      <p:to>
                                        <p:strVal val="visible"/>
                                      </p:to>
                                    </p:set>
                                    <p:animEffect transition="in" filter="box(in)">
                                      <p:cBhvr>
                                        <p:cTn id="144" dur="500"/>
                                        <p:tgtEl>
                                          <p:spTgt spid="166"/>
                                        </p:tgtEl>
                                      </p:cBhvr>
                                    </p:animEffect>
                                  </p:childTnLst>
                                </p:cTn>
                              </p:par>
                            </p:childTnLst>
                          </p:cTn>
                        </p:par>
                      </p:childTnLst>
                    </p:cTn>
                  </p:par>
                  <p:par>
                    <p:cTn id="145" fill="hold">
                      <p:stCondLst>
                        <p:cond delay="indefinite"/>
                      </p:stCondLst>
                      <p:childTnLst>
                        <p:par>
                          <p:cTn id="146" fill="hold">
                            <p:stCondLst>
                              <p:cond delay="0"/>
                            </p:stCondLst>
                            <p:childTnLst>
                              <p:par>
                                <p:cTn id="147" presetID="4" presetClass="entr" presetSubtype="16" fill="hold" grpId="0" nodeType="clickEffect">
                                  <p:stCondLst>
                                    <p:cond delay="0"/>
                                  </p:stCondLst>
                                  <p:childTnLst>
                                    <p:set>
                                      <p:cBhvr>
                                        <p:cTn id="148" dur="1" fill="hold">
                                          <p:stCondLst>
                                            <p:cond delay="0"/>
                                          </p:stCondLst>
                                        </p:cTn>
                                        <p:tgtEl>
                                          <p:spTgt spid="69"/>
                                        </p:tgtEl>
                                        <p:attrNameLst>
                                          <p:attrName>style.visibility</p:attrName>
                                        </p:attrNameLst>
                                      </p:cBhvr>
                                      <p:to>
                                        <p:strVal val="visible"/>
                                      </p:to>
                                    </p:set>
                                    <p:animEffect transition="in" filter="box(in)">
                                      <p:cBhvr>
                                        <p:cTn id="149" dur="500"/>
                                        <p:tgtEl>
                                          <p:spTgt spid="69"/>
                                        </p:tgtEl>
                                      </p:cBhvr>
                                    </p:animEffect>
                                  </p:childTnLst>
                                </p:cTn>
                              </p:par>
                              <p:par>
                                <p:cTn id="150" presetID="4" presetClass="entr" presetSubtype="16" fill="hold" grpId="0" nodeType="withEffect">
                                  <p:stCondLst>
                                    <p:cond delay="0"/>
                                  </p:stCondLst>
                                  <p:childTnLst>
                                    <p:set>
                                      <p:cBhvr>
                                        <p:cTn id="151" dur="1" fill="hold">
                                          <p:stCondLst>
                                            <p:cond delay="0"/>
                                          </p:stCondLst>
                                        </p:cTn>
                                        <p:tgtEl>
                                          <p:spTgt spid="99"/>
                                        </p:tgtEl>
                                        <p:attrNameLst>
                                          <p:attrName>style.visibility</p:attrName>
                                        </p:attrNameLst>
                                      </p:cBhvr>
                                      <p:to>
                                        <p:strVal val="visible"/>
                                      </p:to>
                                    </p:set>
                                    <p:animEffect transition="in" filter="box(in)">
                                      <p:cBhvr>
                                        <p:cTn id="152" dur="500"/>
                                        <p:tgtEl>
                                          <p:spTgt spid="99"/>
                                        </p:tgtEl>
                                      </p:cBhvr>
                                    </p:animEffect>
                                  </p:childTnLst>
                                </p:cTn>
                              </p:par>
                            </p:childTnLst>
                          </p:cTn>
                        </p:par>
                      </p:childTnLst>
                    </p:cTn>
                  </p:par>
                  <p:par>
                    <p:cTn id="153" fill="hold">
                      <p:stCondLst>
                        <p:cond delay="indefinite"/>
                      </p:stCondLst>
                      <p:childTnLst>
                        <p:par>
                          <p:cTn id="154" fill="hold">
                            <p:stCondLst>
                              <p:cond delay="0"/>
                            </p:stCondLst>
                            <p:childTnLst>
                              <p:par>
                                <p:cTn id="155" presetID="4" presetClass="entr" presetSubtype="16" fill="hold" grpId="0" nodeType="clickEffect">
                                  <p:stCondLst>
                                    <p:cond delay="0"/>
                                  </p:stCondLst>
                                  <p:childTnLst>
                                    <p:set>
                                      <p:cBhvr>
                                        <p:cTn id="156" dur="1" fill="hold">
                                          <p:stCondLst>
                                            <p:cond delay="0"/>
                                          </p:stCondLst>
                                        </p:cTn>
                                        <p:tgtEl>
                                          <p:spTgt spid="149"/>
                                        </p:tgtEl>
                                        <p:attrNameLst>
                                          <p:attrName>style.visibility</p:attrName>
                                        </p:attrNameLst>
                                      </p:cBhvr>
                                      <p:to>
                                        <p:strVal val="visible"/>
                                      </p:to>
                                    </p:set>
                                    <p:animEffect transition="in" filter="box(in)">
                                      <p:cBhvr>
                                        <p:cTn id="157" dur="500"/>
                                        <p:tgtEl>
                                          <p:spTgt spid="149"/>
                                        </p:tgtEl>
                                      </p:cBhvr>
                                    </p:animEffect>
                                  </p:childTnLst>
                                </p:cTn>
                              </p:par>
                              <p:par>
                                <p:cTn id="158" presetID="4" presetClass="entr" presetSubtype="16" fill="hold" grpId="0" nodeType="withEffect">
                                  <p:stCondLst>
                                    <p:cond delay="0"/>
                                  </p:stCondLst>
                                  <p:childTnLst>
                                    <p:set>
                                      <p:cBhvr>
                                        <p:cTn id="159" dur="1" fill="hold">
                                          <p:stCondLst>
                                            <p:cond delay="0"/>
                                          </p:stCondLst>
                                        </p:cTn>
                                        <p:tgtEl>
                                          <p:spTgt spid="146"/>
                                        </p:tgtEl>
                                        <p:attrNameLst>
                                          <p:attrName>style.visibility</p:attrName>
                                        </p:attrNameLst>
                                      </p:cBhvr>
                                      <p:to>
                                        <p:strVal val="visible"/>
                                      </p:to>
                                    </p:set>
                                    <p:animEffect transition="in" filter="box(in)">
                                      <p:cBhvr>
                                        <p:cTn id="160" dur="500"/>
                                        <p:tgtEl>
                                          <p:spTgt spid="146"/>
                                        </p:tgtEl>
                                      </p:cBhvr>
                                    </p:animEffect>
                                  </p:childTnLst>
                                </p:cTn>
                              </p:par>
                            </p:childTnLst>
                          </p:cTn>
                        </p:par>
                      </p:childTnLst>
                    </p:cTn>
                  </p:par>
                  <p:par>
                    <p:cTn id="161" fill="hold">
                      <p:stCondLst>
                        <p:cond delay="indefinite"/>
                      </p:stCondLst>
                      <p:childTnLst>
                        <p:par>
                          <p:cTn id="162" fill="hold">
                            <p:stCondLst>
                              <p:cond delay="0"/>
                            </p:stCondLst>
                            <p:childTnLst>
                              <p:par>
                                <p:cTn id="163" presetID="4" presetClass="entr" presetSubtype="16" fill="hold" grpId="0" nodeType="clickEffect">
                                  <p:stCondLst>
                                    <p:cond delay="0"/>
                                  </p:stCondLst>
                                  <p:childTnLst>
                                    <p:set>
                                      <p:cBhvr>
                                        <p:cTn id="164" dur="1" fill="hold">
                                          <p:stCondLst>
                                            <p:cond delay="0"/>
                                          </p:stCondLst>
                                        </p:cTn>
                                        <p:tgtEl>
                                          <p:spTgt spid="106"/>
                                        </p:tgtEl>
                                        <p:attrNameLst>
                                          <p:attrName>style.visibility</p:attrName>
                                        </p:attrNameLst>
                                      </p:cBhvr>
                                      <p:to>
                                        <p:strVal val="visible"/>
                                      </p:to>
                                    </p:set>
                                    <p:animEffect transition="in" filter="box(in)">
                                      <p:cBhvr>
                                        <p:cTn id="165" dur="500"/>
                                        <p:tgtEl>
                                          <p:spTgt spid="106"/>
                                        </p:tgtEl>
                                      </p:cBhvr>
                                    </p:animEffect>
                                  </p:childTnLst>
                                </p:cTn>
                              </p:par>
                              <p:par>
                                <p:cTn id="166" presetID="4" presetClass="entr" presetSubtype="16" fill="hold" grpId="0" nodeType="withEffect">
                                  <p:stCondLst>
                                    <p:cond delay="0"/>
                                  </p:stCondLst>
                                  <p:childTnLst>
                                    <p:set>
                                      <p:cBhvr>
                                        <p:cTn id="167" dur="1" fill="hold">
                                          <p:stCondLst>
                                            <p:cond delay="0"/>
                                          </p:stCondLst>
                                        </p:cTn>
                                        <p:tgtEl>
                                          <p:spTgt spid="144"/>
                                        </p:tgtEl>
                                        <p:attrNameLst>
                                          <p:attrName>style.visibility</p:attrName>
                                        </p:attrNameLst>
                                      </p:cBhvr>
                                      <p:to>
                                        <p:strVal val="visible"/>
                                      </p:to>
                                    </p:set>
                                    <p:animEffect transition="in" filter="box(in)">
                                      <p:cBhvr>
                                        <p:cTn id="168" dur="500"/>
                                        <p:tgtEl>
                                          <p:spTgt spid="144"/>
                                        </p:tgtEl>
                                      </p:cBhvr>
                                    </p:animEffect>
                                  </p:childTnLst>
                                </p:cTn>
                              </p:par>
                            </p:childTnLst>
                          </p:cTn>
                        </p:par>
                      </p:childTnLst>
                    </p:cTn>
                  </p:par>
                  <p:par>
                    <p:cTn id="169" fill="hold">
                      <p:stCondLst>
                        <p:cond delay="indefinite"/>
                      </p:stCondLst>
                      <p:childTnLst>
                        <p:par>
                          <p:cTn id="170" fill="hold">
                            <p:stCondLst>
                              <p:cond delay="0"/>
                            </p:stCondLst>
                            <p:childTnLst>
                              <p:par>
                                <p:cTn id="171" presetID="4" presetClass="entr" presetSubtype="16" fill="hold" grpId="0" nodeType="clickEffect">
                                  <p:stCondLst>
                                    <p:cond delay="0"/>
                                  </p:stCondLst>
                                  <p:childTnLst>
                                    <p:set>
                                      <p:cBhvr>
                                        <p:cTn id="172" dur="1" fill="hold">
                                          <p:stCondLst>
                                            <p:cond delay="0"/>
                                          </p:stCondLst>
                                        </p:cTn>
                                        <p:tgtEl>
                                          <p:spTgt spid="170"/>
                                        </p:tgtEl>
                                        <p:attrNameLst>
                                          <p:attrName>style.visibility</p:attrName>
                                        </p:attrNameLst>
                                      </p:cBhvr>
                                      <p:to>
                                        <p:strVal val="visible"/>
                                      </p:to>
                                    </p:set>
                                    <p:animEffect transition="in" filter="box(in)">
                                      <p:cBhvr>
                                        <p:cTn id="173" dur="500"/>
                                        <p:tgtEl>
                                          <p:spTgt spid="170"/>
                                        </p:tgtEl>
                                      </p:cBhvr>
                                    </p:animEffect>
                                  </p:childTnLst>
                                </p:cTn>
                              </p:par>
                              <p:par>
                                <p:cTn id="174" presetID="4" presetClass="entr" presetSubtype="16" fill="hold" grpId="0" nodeType="withEffect">
                                  <p:stCondLst>
                                    <p:cond delay="0"/>
                                  </p:stCondLst>
                                  <p:childTnLst>
                                    <p:set>
                                      <p:cBhvr>
                                        <p:cTn id="175" dur="1" fill="hold">
                                          <p:stCondLst>
                                            <p:cond delay="0"/>
                                          </p:stCondLst>
                                        </p:cTn>
                                        <p:tgtEl>
                                          <p:spTgt spid="176"/>
                                        </p:tgtEl>
                                        <p:attrNameLst>
                                          <p:attrName>style.visibility</p:attrName>
                                        </p:attrNameLst>
                                      </p:cBhvr>
                                      <p:to>
                                        <p:strVal val="visible"/>
                                      </p:to>
                                    </p:set>
                                    <p:animEffect transition="in" filter="box(in)">
                                      <p:cBhvr>
                                        <p:cTn id="176" dur="500"/>
                                        <p:tgtEl>
                                          <p:spTgt spid="176"/>
                                        </p:tgtEl>
                                      </p:cBhvr>
                                    </p:animEffect>
                                  </p:childTnLst>
                                </p:cTn>
                              </p:par>
                            </p:childTnLst>
                          </p:cTn>
                        </p:par>
                      </p:childTnLst>
                    </p:cTn>
                  </p:par>
                  <p:par>
                    <p:cTn id="177" fill="hold">
                      <p:stCondLst>
                        <p:cond delay="indefinite"/>
                      </p:stCondLst>
                      <p:childTnLst>
                        <p:par>
                          <p:cTn id="178" fill="hold">
                            <p:stCondLst>
                              <p:cond delay="0"/>
                            </p:stCondLst>
                            <p:childTnLst>
                              <p:par>
                                <p:cTn id="179" presetID="4" presetClass="entr" presetSubtype="16" fill="hold" grpId="0" nodeType="clickEffect">
                                  <p:stCondLst>
                                    <p:cond delay="0"/>
                                  </p:stCondLst>
                                  <p:childTnLst>
                                    <p:set>
                                      <p:cBhvr>
                                        <p:cTn id="180" dur="1" fill="hold">
                                          <p:stCondLst>
                                            <p:cond delay="0"/>
                                          </p:stCondLst>
                                        </p:cTn>
                                        <p:tgtEl>
                                          <p:spTgt spid="167"/>
                                        </p:tgtEl>
                                        <p:attrNameLst>
                                          <p:attrName>style.visibility</p:attrName>
                                        </p:attrNameLst>
                                      </p:cBhvr>
                                      <p:to>
                                        <p:strVal val="visible"/>
                                      </p:to>
                                    </p:set>
                                    <p:animEffect transition="in" filter="box(in)">
                                      <p:cBhvr>
                                        <p:cTn id="181" dur="500"/>
                                        <p:tgtEl>
                                          <p:spTgt spid="167"/>
                                        </p:tgtEl>
                                      </p:cBhvr>
                                    </p:animEffect>
                                  </p:childTnLst>
                                </p:cTn>
                              </p:par>
                            </p:childTnLst>
                          </p:cTn>
                        </p:par>
                      </p:childTnLst>
                    </p:cTn>
                  </p:par>
                  <p:par>
                    <p:cTn id="182" fill="hold">
                      <p:stCondLst>
                        <p:cond delay="indefinite"/>
                      </p:stCondLst>
                      <p:childTnLst>
                        <p:par>
                          <p:cTn id="183" fill="hold">
                            <p:stCondLst>
                              <p:cond delay="0"/>
                            </p:stCondLst>
                            <p:childTnLst>
                              <p:par>
                                <p:cTn id="184" presetID="4" presetClass="entr" presetSubtype="16" fill="hold" grpId="0" nodeType="clickEffect">
                                  <p:stCondLst>
                                    <p:cond delay="0"/>
                                  </p:stCondLst>
                                  <p:childTnLst>
                                    <p:set>
                                      <p:cBhvr>
                                        <p:cTn id="185" dur="1" fill="hold">
                                          <p:stCondLst>
                                            <p:cond delay="0"/>
                                          </p:stCondLst>
                                        </p:cTn>
                                        <p:tgtEl>
                                          <p:spTgt spid="145"/>
                                        </p:tgtEl>
                                        <p:attrNameLst>
                                          <p:attrName>style.visibility</p:attrName>
                                        </p:attrNameLst>
                                      </p:cBhvr>
                                      <p:to>
                                        <p:strVal val="visible"/>
                                      </p:to>
                                    </p:set>
                                    <p:animEffect transition="in" filter="box(in)">
                                      <p:cBhvr>
                                        <p:cTn id="186" dur="500"/>
                                        <p:tgtEl>
                                          <p:spTgt spid="145"/>
                                        </p:tgtEl>
                                      </p:cBhvr>
                                    </p:animEffect>
                                  </p:childTnLst>
                                </p:cTn>
                              </p:par>
                              <p:par>
                                <p:cTn id="187" presetID="4" presetClass="entr" presetSubtype="16" fill="hold" grpId="0" nodeType="withEffect">
                                  <p:stCondLst>
                                    <p:cond delay="0"/>
                                  </p:stCondLst>
                                  <p:childTnLst>
                                    <p:set>
                                      <p:cBhvr>
                                        <p:cTn id="188" dur="1" fill="hold">
                                          <p:stCondLst>
                                            <p:cond delay="0"/>
                                          </p:stCondLst>
                                        </p:cTn>
                                        <p:tgtEl>
                                          <p:spTgt spid="142"/>
                                        </p:tgtEl>
                                        <p:attrNameLst>
                                          <p:attrName>style.visibility</p:attrName>
                                        </p:attrNameLst>
                                      </p:cBhvr>
                                      <p:to>
                                        <p:strVal val="visible"/>
                                      </p:to>
                                    </p:set>
                                    <p:animEffect transition="in" filter="box(in)">
                                      <p:cBhvr>
                                        <p:cTn id="189" dur="500"/>
                                        <p:tgtEl>
                                          <p:spTgt spid="142"/>
                                        </p:tgtEl>
                                      </p:cBhvr>
                                    </p:animEffect>
                                  </p:childTnLst>
                                </p:cTn>
                              </p:par>
                            </p:childTnLst>
                          </p:cTn>
                        </p:par>
                      </p:childTnLst>
                    </p:cTn>
                  </p:par>
                  <p:par>
                    <p:cTn id="190" fill="hold">
                      <p:stCondLst>
                        <p:cond delay="indefinite"/>
                      </p:stCondLst>
                      <p:childTnLst>
                        <p:par>
                          <p:cTn id="191" fill="hold">
                            <p:stCondLst>
                              <p:cond delay="0"/>
                            </p:stCondLst>
                            <p:childTnLst>
                              <p:par>
                                <p:cTn id="192" presetID="4" presetClass="entr" presetSubtype="16" fill="hold" grpId="0" nodeType="clickEffect">
                                  <p:stCondLst>
                                    <p:cond delay="0"/>
                                  </p:stCondLst>
                                  <p:childTnLst>
                                    <p:set>
                                      <p:cBhvr>
                                        <p:cTn id="193" dur="1" fill="hold">
                                          <p:stCondLst>
                                            <p:cond delay="0"/>
                                          </p:stCondLst>
                                        </p:cTn>
                                        <p:tgtEl>
                                          <p:spTgt spid="177"/>
                                        </p:tgtEl>
                                        <p:attrNameLst>
                                          <p:attrName>style.visibility</p:attrName>
                                        </p:attrNameLst>
                                      </p:cBhvr>
                                      <p:to>
                                        <p:strVal val="visible"/>
                                      </p:to>
                                    </p:set>
                                    <p:animEffect transition="in" filter="box(in)">
                                      <p:cBhvr>
                                        <p:cTn id="194" dur="500"/>
                                        <p:tgtEl>
                                          <p:spTgt spid="177"/>
                                        </p:tgtEl>
                                      </p:cBhvr>
                                    </p:animEffect>
                                  </p:childTnLst>
                                </p:cTn>
                              </p:par>
                            </p:childTnLst>
                          </p:cTn>
                        </p:par>
                      </p:childTnLst>
                    </p:cTn>
                  </p:par>
                  <p:par>
                    <p:cTn id="195" fill="hold">
                      <p:stCondLst>
                        <p:cond delay="indefinite"/>
                      </p:stCondLst>
                      <p:childTnLst>
                        <p:par>
                          <p:cTn id="196" fill="hold">
                            <p:stCondLst>
                              <p:cond delay="0"/>
                            </p:stCondLst>
                            <p:childTnLst>
                              <p:par>
                                <p:cTn id="197" presetID="4" presetClass="entr" presetSubtype="16" fill="hold" grpId="0" nodeType="clickEffect">
                                  <p:stCondLst>
                                    <p:cond delay="0"/>
                                  </p:stCondLst>
                                  <p:childTnLst>
                                    <p:set>
                                      <p:cBhvr>
                                        <p:cTn id="198" dur="1" fill="hold">
                                          <p:stCondLst>
                                            <p:cond delay="0"/>
                                          </p:stCondLst>
                                        </p:cTn>
                                        <p:tgtEl>
                                          <p:spTgt spid="168"/>
                                        </p:tgtEl>
                                        <p:attrNameLst>
                                          <p:attrName>style.visibility</p:attrName>
                                        </p:attrNameLst>
                                      </p:cBhvr>
                                      <p:to>
                                        <p:strVal val="visible"/>
                                      </p:to>
                                    </p:set>
                                    <p:animEffect transition="in" filter="box(in)">
                                      <p:cBhvr>
                                        <p:cTn id="199" dur="500"/>
                                        <p:tgtEl>
                                          <p:spTgt spid="168"/>
                                        </p:tgtEl>
                                      </p:cBhvr>
                                    </p:animEffect>
                                  </p:childTnLst>
                                </p:cTn>
                              </p:par>
                            </p:childTnLst>
                          </p:cTn>
                        </p:par>
                      </p:childTnLst>
                    </p:cTn>
                  </p:par>
                  <p:par>
                    <p:cTn id="200" fill="hold">
                      <p:stCondLst>
                        <p:cond delay="indefinite"/>
                      </p:stCondLst>
                      <p:childTnLst>
                        <p:par>
                          <p:cTn id="201" fill="hold">
                            <p:stCondLst>
                              <p:cond delay="0"/>
                            </p:stCondLst>
                            <p:childTnLst>
                              <p:par>
                                <p:cTn id="202" presetID="4" presetClass="entr" presetSubtype="16" fill="hold" grpId="0" nodeType="clickEffect">
                                  <p:stCondLst>
                                    <p:cond delay="0"/>
                                  </p:stCondLst>
                                  <p:childTnLst>
                                    <p:set>
                                      <p:cBhvr>
                                        <p:cTn id="203" dur="1" fill="hold">
                                          <p:stCondLst>
                                            <p:cond delay="0"/>
                                          </p:stCondLst>
                                        </p:cTn>
                                        <p:tgtEl>
                                          <p:spTgt spid="147"/>
                                        </p:tgtEl>
                                        <p:attrNameLst>
                                          <p:attrName>style.visibility</p:attrName>
                                        </p:attrNameLst>
                                      </p:cBhvr>
                                      <p:to>
                                        <p:strVal val="visible"/>
                                      </p:to>
                                    </p:set>
                                    <p:animEffect transition="in" filter="box(in)">
                                      <p:cBhvr>
                                        <p:cTn id="204" dur="500"/>
                                        <p:tgtEl>
                                          <p:spTgt spid="147"/>
                                        </p:tgtEl>
                                      </p:cBhvr>
                                    </p:animEffect>
                                  </p:childTnLst>
                                </p:cTn>
                              </p:par>
                              <p:par>
                                <p:cTn id="205" presetID="4" presetClass="entr" presetSubtype="16" fill="hold" grpId="0" nodeType="withEffect">
                                  <p:stCondLst>
                                    <p:cond delay="0"/>
                                  </p:stCondLst>
                                  <p:childTnLst>
                                    <p:set>
                                      <p:cBhvr>
                                        <p:cTn id="206" dur="1" fill="hold">
                                          <p:stCondLst>
                                            <p:cond delay="0"/>
                                          </p:stCondLst>
                                        </p:cTn>
                                        <p:tgtEl>
                                          <p:spTgt spid="150"/>
                                        </p:tgtEl>
                                        <p:attrNameLst>
                                          <p:attrName>style.visibility</p:attrName>
                                        </p:attrNameLst>
                                      </p:cBhvr>
                                      <p:to>
                                        <p:strVal val="visible"/>
                                      </p:to>
                                    </p:set>
                                    <p:animEffect transition="in" filter="box(in)">
                                      <p:cBhvr>
                                        <p:cTn id="207" dur="500"/>
                                        <p:tgtEl>
                                          <p:spTgt spid="150"/>
                                        </p:tgtEl>
                                      </p:cBhvr>
                                    </p:animEffect>
                                  </p:childTnLst>
                                </p:cTn>
                              </p:par>
                            </p:childTnLst>
                          </p:cTn>
                        </p:par>
                      </p:childTnLst>
                    </p:cTn>
                  </p:par>
                  <p:par>
                    <p:cTn id="208" fill="hold">
                      <p:stCondLst>
                        <p:cond delay="indefinite"/>
                      </p:stCondLst>
                      <p:childTnLst>
                        <p:par>
                          <p:cTn id="209" fill="hold">
                            <p:stCondLst>
                              <p:cond delay="0"/>
                            </p:stCondLst>
                            <p:childTnLst>
                              <p:par>
                                <p:cTn id="210" presetID="4" presetClass="entr" presetSubtype="16" fill="hold" grpId="0" nodeType="clickEffect">
                                  <p:stCondLst>
                                    <p:cond delay="0"/>
                                  </p:stCondLst>
                                  <p:childTnLst>
                                    <p:set>
                                      <p:cBhvr>
                                        <p:cTn id="211" dur="1" fill="hold">
                                          <p:stCondLst>
                                            <p:cond delay="0"/>
                                          </p:stCondLst>
                                        </p:cTn>
                                        <p:tgtEl>
                                          <p:spTgt spid="148"/>
                                        </p:tgtEl>
                                        <p:attrNameLst>
                                          <p:attrName>style.visibility</p:attrName>
                                        </p:attrNameLst>
                                      </p:cBhvr>
                                      <p:to>
                                        <p:strVal val="visible"/>
                                      </p:to>
                                    </p:set>
                                    <p:animEffect transition="in" filter="box(in)">
                                      <p:cBhvr>
                                        <p:cTn id="212" dur="500"/>
                                        <p:tgtEl>
                                          <p:spTgt spid="148"/>
                                        </p:tgtEl>
                                      </p:cBhvr>
                                    </p:animEffect>
                                  </p:childTnLst>
                                </p:cTn>
                              </p:par>
                              <p:par>
                                <p:cTn id="213" presetID="4" presetClass="entr" presetSubtype="16" fill="hold" grpId="0" nodeType="withEffect">
                                  <p:stCondLst>
                                    <p:cond delay="0"/>
                                  </p:stCondLst>
                                  <p:childTnLst>
                                    <p:set>
                                      <p:cBhvr>
                                        <p:cTn id="214" dur="1" fill="hold">
                                          <p:stCondLst>
                                            <p:cond delay="0"/>
                                          </p:stCondLst>
                                        </p:cTn>
                                        <p:tgtEl>
                                          <p:spTgt spid="152"/>
                                        </p:tgtEl>
                                        <p:attrNameLst>
                                          <p:attrName>style.visibility</p:attrName>
                                        </p:attrNameLst>
                                      </p:cBhvr>
                                      <p:to>
                                        <p:strVal val="visible"/>
                                      </p:to>
                                    </p:set>
                                    <p:animEffect transition="in" filter="box(in)">
                                      <p:cBhvr>
                                        <p:cTn id="215" dur="500"/>
                                        <p:tgtEl>
                                          <p:spTgt spid="152"/>
                                        </p:tgtEl>
                                      </p:cBhvr>
                                    </p:animEffect>
                                  </p:childTnLst>
                                </p:cTn>
                              </p:par>
                            </p:childTnLst>
                          </p:cTn>
                        </p:par>
                      </p:childTnLst>
                    </p:cTn>
                  </p:par>
                  <p:par>
                    <p:cTn id="216" fill="hold">
                      <p:stCondLst>
                        <p:cond delay="indefinite"/>
                      </p:stCondLst>
                      <p:childTnLst>
                        <p:par>
                          <p:cTn id="217" fill="hold">
                            <p:stCondLst>
                              <p:cond delay="0"/>
                            </p:stCondLst>
                            <p:childTnLst>
                              <p:par>
                                <p:cTn id="218" presetID="4" presetClass="entr" presetSubtype="16" fill="hold" grpId="0" nodeType="clickEffect">
                                  <p:stCondLst>
                                    <p:cond delay="0"/>
                                  </p:stCondLst>
                                  <p:childTnLst>
                                    <p:set>
                                      <p:cBhvr>
                                        <p:cTn id="219" dur="1" fill="hold">
                                          <p:stCondLst>
                                            <p:cond delay="0"/>
                                          </p:stCondLst>
                                        </p:cTn>
                                        <p:tgtEl>
                                          <p:spTgt spid="100"/>
                                        </p:tgtEl>
                                        <p:attrNameLst>
                                          <p:attrName>style.visibility</p:attrName>
                                        </p:attrNameLst>
                                      </p:cBhvr>
                                      <p:to>
                                        <p:strVal val="visible"/>
                                      </p:to>
                                    </p:set>
                                    <p:animEffect transition="in" filter="box(in)">
                                      <p:cBhvr>
                                        <p:cTn id="220" dur="500"/>
                                        <p:tgtEl>
                                          <p:spTgt spid="100"/>
                                        </p:tgtEl>
                                      </p:cBhvr>
                                    </p:animEffect>
                                  </p:childTnLst>
                                </p:cTn>
                              </p:par>
                              <p:par>
                                <p:cTn id="221" presetID="4" presetClass="entr" presetSubtype="16" fill="hold" grpId="0" nodeType="withEffect">
                                  <p:stCondLst>
                                    <p:cond delay="0"/>
                                  </p:stCondLst>
                                  <p:childTnLst>
                                    <p:set>
                                      <p:cBhvr>
                                        <p:cTn id="222" dur="1" fill="hold">
                                          <p:stCondLst>
                                            <p:cond delay="0"/>
                                          </p:stCondLst>
                                        </p:cTn>
                                        <p:tgtEl>
                                          <p:spTgt spid="72"/>
                                        </p:tgtEl>
                                        <p:attrNameLst>
                                          <p:attrName>style.visibility</p:attrName>
                                        </p:attrNameLst>
                                      </p:cBhvr>
                                      <p:to>
                                        <p:strVal val="visible"/>
                                      </p:to>
                                    </p:set>
                                    <p:animEffect transition="in" filter="box(in)">
                                      <p:cBhvr>
                                        <p:cTn id="223" dur="500"/>
                                        <p:tgtEl>
                                          <p:spTgt spid="72"/>
                                        </p:tgtEl>
                                      </p:cBhvr>
                                    </p:animEffect>
                                  </p:childTnLst>
                                </p:cTn>
                              </p:par>
                            </p:childTnLst>
                          </p:cTn>
                        </p:par>
                      </p:childTnLst>
                    </p:cTn>
                  </p:par>
                  <p:par>
                    <p:cTn id="224" fill="hold">
                      <p:stCondLst>
                        <p:cond delay="indefinite"/>
                      </p:stCondLst>
                      <p:childTnLst>
                        <p:par>
                          <p:cTn id="225" fill="hold">
                            <p:stCondLst>
                              <p:cond delay="0"/>
                            </p:stCondLst>
                            <p:childTnLst>
                              <p:par>
                                <p:cTn id="226" presetID="4" presetClass="entr" presetSubtype="16" fill="hold" grpId="0" nodeType="clickEffect">
                                  <p:stCondLst>
                                    <p:cond delay="0"/>
                                  </p:stCondLst>
                                  <p:childTnLst>
                                    <p:set>
                                      <p:cBhvr>
                                        <p:cTn id="227" dur="1" fill="hold">
                                          <p:stCondLst>
                                            <p:cond delay="0"/>
                                          </p:stCondLst>
                                        </p:cTn>
                                        <p:tgtEl>
                                          <p:spTgt spid="156"/>
                                        </p:tgtEl>
                                        <p:attrNameLst>
                                          <p:attrName>style.visibility</p:attrName>
                                        </p:attrNameLst>
                                      </p:cBhvr>
                                      <p:to>
                                        <p:strVal val="visible"/>
                                      </p:to>
                                    </p:set>
                                    <p:animEffect transition="in" filter="box(in)">
                                      <p:cBhvr>
                                        <p:cTn id="228" dur="500"/>
                                        <p:tgtEl>
                                          <p:spTgt spid="156"/>
                                        </p:tgtEl>
                                      </p:cBhvr>
                                    </p:animEffect>
                                  </p:childTnLst>
                                </p:cTn>
                              </p:par>
                              <p:par>
                                <p:cTn id="229" presetID="4" presetClass="entr" presetSubtype="16" fill="hold" grpId="0" nodeType="withEffect">
                                  <p:stCondLst>
                                    <p:cond delay="0"/>
                                  </p:stCondLst>
                                  <p:childTnLst>
                                    <p:set>
                                      <p:cBhvr>
                                        <p:cTn id="230" dur="1" fill="hold">
                                          <p:stCondLst>
                                            <p:cond delay="0"/>
                                          </p:stCondLst>
                                        </p:cTn>
                                        <p:tgtEl>
                                          <p:spTgt spid="153"/>
                                        </p:tgtEl>
                                        <p:attrNameLst>
                                          <p:attrName>style.visibility</p:attrName>
                                        </p:attrNameLst>
                                      </p:cBhvr>
                                      <p:to>
                                        <p:strVal val="visible"/>
                                      </p:to>
                                    </p:set>
                                    <p:animEffect transition="in" filter="box(in)">
                                      <p:cBhvr>
                                        <p:cTn id="231" dur="500"/>
                                        <p:tgtEl>
                                          <p:spTgt spid="153"/>
                                        </p:tgtEl>
                                      </p:cBhvr>
                                    </p:animEffect>
                                  </p:childTnLst>
                                </p:cTn>
                              </p:par>
                            </p:childTnLst>
                          </p:cTn>
                        </p:par>
                      </p:childTnLst>
                    </p:cTn>
                  </p:par>
                  <p:par>
                    <p:cTn id="232" fill="hold">
                      <p:stCondLst>
                        <p:cond delay="indefinite"/>
                      </p:stCondLst>
                      <p:childTnLst>
                        <p:par>
                          <p:cTn id="233" fill="hold">
                            <p:stCondLst>
                              <p:cond delay="0"/>
                            </p:stCondLst>
                            <p:childTnLst>
                              <p:par>
                                <p:cTn id="234" presetID="4" presetClass="entr" presetSubtype="16" fill="hold" grpId="0" nodeType="clickEffect">
                                  <p:stCondLst>
                                    <p:cond delay="0"/>
                                  </p:stCondLst>
                                  <p:childTnLst>
                                    <p:set>
                                      <p:cBhvr>
                                        <p:cTn id="235" dur="1" fill="hold">
                                          <p:stCondLst>
                                            <p:cond delay="0"/>
                                          </p:stCondLst>
                                        </p:cTn>
                                        <p:tgtEl>
                                          <p:spTgt spid="83"/>
                                        </p:tgtEl>
                                        <p:attrNameLst>
                                          <p:attrName>style.visibility</p:attrName>
                                        </p:attrNameLst>
                                      </p:cBhvr>
                                      <p:to>
                                        <p:strVal val="visible"/>
                                      </p:to>
                                    </p:set>
                                    <p:animEffect transition="in" filter="box(in)">
                                      <p:cBhvr>
                                        <p:cTn id="236" dur="500"/>
                                        <p:tgtEl>
                                          <p:spTgt spid="83"/>
                                        </p:tgtEl>
                                      </p:cBhvr>
                                    </p:animEffect>
                                  </p:childTnLst>
                                </p:cTn>
                              </p:par>
                            </p:childTnLst>
                          </p:cTn>
                        </p:par>
                      </p:childTnLst>
                    </p:cTn>
                  </p:par>
                  <p:par>
                    <p:cTn id="237" fill="hold">
                      <p:stCondLst>
                        <p:cond delay="indefinite"/>
                      </p:stCondLst>
                      <p:childTnLst>
                        <p:par>
                          <p:cTn id="238" fill="hold">
                            <p:stCondLst>
                              <p:cond delay="0"/>
                            </p:stCondLst>
                            <p:childTnLst>
                              <p:par>
                                <p:cTn id="239" presetID="4" presetClass="entr" presetSubtype="16" fill="hold" grpId="0" nodeType="clickEffect">
                                  <p:stCondLst>
                                    <p:cond delay="0"/>
                                  </p:stCondLst>
                                  <p:childTnLst>
                                    <p:set>
                                      <p:cBhvr>
                                        <p:cTn id="240" dur="1" fill="hold">
                                          <p:stCondLst>
                                            <p:cond delay="0"/>
                                          </p:stCondLst>
                                        </p:cTn>
                                        <p:tgtEl>
                                          <p:spTgt spid="160"/>
                                        </p:tgtEl>
                                        <p:attrNameLst>
                                          <p:attrName>style.visibility</p:attrName>
                                        </p:attrNameLst>
                                      </p:cBhvr>
                                      <p:to>
                                        <p:strVal val="visible"/>
                                      </p:to>
                                    </p:set>
                                    <p:animEffect transition="in" filter="box(in)">
                                      <p:cBhvr>
                                        <p:cTn id="241" dur="500"/>
                                        <p:tgtEl>
                                          <p:spTgt spid="160"/>
                                        </p:tgtEl>
                                      </p:cBhvr>
                                    </p:animEffect>
                                  </p:childTnLst>
                                </p:cTn>
                              </p:par>
                              <p:par>
                                <p:cTn id="242" presetID="4" presetClass="entr" presetSubtype="16" fill="hold" grpId="0" nodeType="withEffect">
                                  <p:stCondLst>
                                    <p:cond delay="0"/>
                                  </p:stCondLst>
                                  <p:childTnLst>
                                    <p:set>
                                      <p:cBhvr>
                                        <p:cTn id="243" dur="1" fill="hold">
                                          <p:stCondLst>
                                            <p:cond delay="0"/>
                                          </p:stCondLst>
                                        </p:cTn>
                                        <p:tgtEl>
                                          <p:spTgt spid="181"/>
                                        </p:tgtEl>
                                        <p:attrNameLst>
                                          <p:attrName>style.visibility</p:attrName>
                                        </p:attrNameLst>
                                      </p:cBhvr>
                                      <p:to>
                                        <p:strVal val="visible"/>
                                      </p:to>
                                    </p:set>
                                    <p:animEffect transition="in" filter="box(in)">
                                      <p:cBhvr>
                                        <p:cTn id="244" dur="500"/>
                                        <p:tgtEl>
                                          <p:spTgt spid="181"/>
                                        </p:tgtEl>
                                      </p:cBhvr>
                                    </p:animEffect>
                                  </p:childTnLst>
                                </p:cTn>
                              </p:par>
                            </p:childTnLst>
                          </p:cTn>
                        </p:par>
                      </p:childTnLst>
                    </p:cTn>
                  </p:par>
                  <p:par>
                    <p:cTn id="245" fill="hold">
                      <p:stCondLst>
                        <p:cond delay="indefinite"/>
                      </p:stCondLst>
                      <p:childTnLst>
                        <p:par>
                          <p:cTn id="246" fill="hold">
                            <p:stCondLst>
                              <p:cond delay="0"/>
                            </p:stCondLst>
                            <p:childTnLst>
                              <p:par>
                                <p:cTn id="247" presetID="4" presetClass="entr" presetSubtype="16" fill="hold" grpId="0" nodeType="clickEffect">
                                  <p:stCondLst>
                                    <p:cond delay="0"/>
                                  </p:stCondLst>
                                  <p:childTnLst>
                                    <p:set>
                                      <p:cBhvr>
                                        <p:cTn id="248" dur="1" fill="hold">
                                          <p:stCondLst>
                                            <p:cond delay="0"/>
                                          </p:stCondLst>
                                        </p:cTn>
                                        <p:tgtEl>
                                          <p:spTgt spid="157"/>
                                        </p:tgtEl>
                                        <p:attrNameLst>
                                          <p:attrName>style.visibility</p:attrName>
                                        </p:attrNameLst>
                                      </p:cBhvr>
                                      <p:to>
                                        <p:strVal val="visible"/>
                                      </p:to>
                                    </p:set>
                                    <p:animEffect transition="in" filter="box(in)">
                                      <p:cBhvr>
                                        <p:cTn id="249" dur="500"/>
                                        <p:tgtEl>
                                          <p:spTgt spid="157"/>
                                        </p:tgtEl>
                                      </p:cBhvr>
                                    </p:animEffect>
                                  </p:childTnLst>
                                </p:cTn>
                              </p:par>
                              <p:par>
                                <p:cTn id="250" presetID="4" presetClass="entr" presetSubtype="16" fill="hold" grpId="0" nodeType="withEffect">
                                  <p:stCondLst>
                                    <p:cond delay="0"/>
                                  </p:stCondLst>
                                  <p:childTnLst>
                                    <p:set>
                                      <p:cBhvr>
                                        <p:cTn id="251" dur="1" fill="hold">
                                          <p:stCondLst>
                                            <p:cond delay="0"/>
                                          </p:stCondLst>
                                        </p:cTn>
                                        <p:tgtEl>
                                          <p:spTgt spid="154"/>
                                        </p:tgtEl>
                                        <p:attrNameLst>
                                          <p:attrName>style.visibility</p:attrName>
                                        </p:attrNameLst>
                                      </p:cBhvr>
                                      <p:to>
                                        <p:strVal val="visible"/>
                                      </p:to>
                                    </p:set>
                                    <p:animEffect transition="in" filter="box(in)">
                                      <p:cBhvr>
                                        <p:cTn id="252" dur="500"/>
                                        <p:tgtEl>
                                          <p:spTgt spid="154"/>
                                        </p:tgtEl>
                                      </p:cBhvr>
                                    </p:animEffect>
                                  </p:childTnLst>
                                </p:cTn>
                              </p:par>
                            </p:childTnLst>
                          </p:cTn>
                        </p:par>
                      </p:childTnLst>
                    </p:cTn>
                  </p:par>
                  <p:par>
                    <p:cTn id="253" fill="hold">
                      <p:stCondLst>
                        <p:cond delay="indefinite"/>
                      </p:stCondLst>
                      <p:childTnLst>
                        <p:par>
                          <p:cTn id="254" fill="hold">
                            <p:stCondLst>
                              <p:cond delay="0"/>
                            </p:stCondLst>
                            <p:childTnLst>
                              <p:par>
                                <p:cTn id="255" presetID="4" presetClass="entr" presetSubtype="16" fill="hold" grpId="0" nodeType="clickEffect">
                                  <p:stCondLst>
                                    <p:cond delay="0"/>
                                  </p:stCondLst>
                                  <p:childTnLst>
                                    <p:set>
                                      <p:cBhvr>
                                        <p:cTn id="256" dur="1" fill="hold">
                                          <p:stCondLst>
                                            <p:cond delay="0"/>
                                          </p:stCondLst>
                                        </p:cTn>
                                        <p:tgtEl>
                                          <p:spTgt spid="174"/>
                                        </p:tgtEl>
                                        <p:attrNameLst>
                                          <p:attrName>style.visibility</p:attrName>
                                        </p:attrNameLst>
                                      </p:cBhvr>
                                      <p:to>
                                        <p:strVal val="visible"/>
                                      </p:to>
                                    </p:set>
                                    <p:animEffect transition="in" filter="box(in)">
                                      <p:cBhvr>
                                        <p:cTn id="257" dur="500"/>
                                        <p:tgtEl>
                                          <p:spTgt spid="174"/>
                                        </p:tgtEl>
                                      </p:cBhvr>
                                    </p:animEffect>
                                  </p:childTnLst>
                                </p:cTn>
                              </p:par>
                              <p:par>
                                <p:cTn id="258" presetID="4" presetClass="entr" presetSubtype="16" fill="hold" grpId="0" nodeType="withEffect">
                                  <p:stCondLst>
                                    <p:cond delay="0"/>
                                  </p:stCondLst>
                                  <p:childTnLst>
                                    <p:set>
                                      <p:cBhvr>
                                        <p:cTn id="259" dur="1" fill="hold">
                                          <p:stCondLst>
                                            <p:cond delay="0"/>
                                          </p:stCondLst>
                                        </p:cTn>
                                        <p:tgtEl>
                                          <p:spTgt spid="182"/>
                                        </p:tgtEl>
                                        <p:attrNameLst>
                                          <p:attrName>style.visibility</p:attrName>
                                        </p:attrNameLst>
                                      </p:cBhvr>
                                      <p:to>
                                        <p:strVal val="visible"/>
                                      </p:to>
                                    </p:set>
                                    <p:animEffect transition="in" filter="box(in)">
                                      <p:cBhvr>
                                        <p:cTn id="260" dur="500"/>
                                        <p:tgtEl>
                                          <p:spTgt spid="182"/>
                                        </p:tgtEl>
                                      </p:cBhvr>
                                    </p:animEffect>
                                  </p:childTnLst>
                                </p:cTn>
                              </p:par>
                            </p:childTnLst>
                          </p:cTn>
                        </p:par>
                      </p:childTnLst>
                    </p:cTn>
                  </p:par>
                  <p:par>
                    <p:cTn id="261" fill="hold">
                      <p:stCondLst>
                        <p:cond delay="indefinite"/>
                      </p:stCondLst>
                      <p:childTnLst>
                        <p:par>
                          <p:cTn id="262" fill="hold">
                            <p:stCondLst>
                              <p:cond delay="0"/>
                            </p:stCondLst>
                            <p:childTnLst>
                              <p:par>
                                <p:cTn id="263" presetID="4" presetClass="entr" presetSubtype="16" fill="hold" grpId="0" nodeType="clickEffect">
                                  <p:stCondLst>
                                    <p:cond delay="0"/>
                                  </p:stCondLst>
                                  <p:childTnLst>
                                    <p:set>
                                      <p:cBhvr>
                                        <p:cTn id="264" dur="1" fill="hold">
                                          <p:stCondLst>
                                            <p:cond delay="0"/>
                                          </p:stCondLst>
                                        </p:cTn>
                                        <p:tgtEl>
                                          <p:spTgt spid="158"/>
                                        </p:tgtEl>
                                        <p:attrNameLst>
                                          <p:attrName>style.visibility</p:attrName>
                                        </p:attrNameLst>
                                      </p:cBhvr>
                                      <p:to>
                                        <p:strVal val="visible"/>
                                      </p:to>
                                    </p:set>
                                    <p:animEffect transition="in" filter="box(in)">
                                      <p:cBhvr>
                                        <p:cTn id="265" dur="500"/>
                                        <p:tgtEl>
                                          <p:spTgt spid="158"/>
                                        </p:tgtEl>
                                      </p:cBhvr>
                                    </p:animEffect>
                                  </p:childTnLst>
                                </p:cTn>
                              </p:par>
                              <p:par>
                                <p:cTn id="266" presetID="4" presetClass="entr" presetSubtype="16" fill="hold" grpId="0" nodeType="withEffect">
                                  <p:stCondLst>
                                    <p:cond delay="0"/>
                                  </p:stCondLst>
                                  <p:childTnLst>
                                    <p:set>
                                      <p:cBhvr>
                                        <p:cTn id="267" dur="1" fill="hold">
                                          <p:stCondLst>
                                            <p:cond delay="0"/>
                                          </p:stCondLst>
                                        </p:cTn>
                                        <p:tgtEl>
                                          <p:spTgt spid="155"/>
                                        </p:tgtEl>
                                        <p:attrNameLst>
                                          <p:attrName>style.visibility</p:attrName>
                                        </p:attrNameLst>
                                      </p:cBhvr>
                                      <p:to>
                                        <p:strVal val="visible"/>
                                      </p:to>
                                    </p:set>
                                    <p:animEffect transition="in" filter="box(in)">
                                      <p:cBhvr>
                                        <p:cTn id="268" dur="500"/>
                                        <p:tgtEl>
                                          <p:spTgt spid="155"/>
                                        </p:tgtEl>
                                      </p:cBhvr>
                                    </p:animEffect>
                                  </p:childTnLst>
                                </p:cTn>
                              </p:par>
                            </p:childTnLst>
                          </p:cTn>
                        </p:par>
                      </p:childTnLst>
                    </p:cTn>
                  </p:par>
                  <p:par>
                    <p:cTn id="269" fill="hold">
                      <p:stCondLst>
                        <p:cond delay="indefinite"/>
                      </p:stCondLst>
                      <p:childTnLst>
                        <p:par>
                          <p:cTn id="270" fill="hold">
                            <p:stCondLst>
                              <p:cond delay="0"/>
                            </p:stCondLst>
                            <p:childTnLst>
                              <p:par>
                                <p:cTn id="271" presetID="4" presetClass="entr" presetSubtype="16" fill="hold" grpId="0" nodeType="clickEffect">
                                  <p:stCondLst>
                                    <p:cond delay="0"/>
                                  </p:stCondLst>
                                  <p:childTnLst>
                                    <p:set>
                                      <p:cBhvr>
                                        <p:cTn id="272" dur="1" fill="hold">
                                          <p:stCondLst>
                                            <p:cond delay="0"/>
                                          </p:stCondLst>
                                        </p:cTn>
                                        <p:tgtEl>
                                          <p:spTgt spid="175"/>
                                        </p:tgtEl>
                                        <p:attrNameLst>
                                          <p:attrName>style.visibility</p:attrName>
                                        </p:attrNameLst>
                                      </p:cBhvr>
                                      <p:to>
                                        <p:strVal val="visible"/>
                                      </p:to>
                                    </p:set>
                                    <p:animEffect transition="in" filter="box(in)">
                                      <p:cBhvr>
                                        <p:cTn id="273" dur="500"/>
                                        <p:tgtEl>
                                          <p:spTgt spid="175"/>
                                        </p:tgtEl>
                                      </p:cBhvr>
                                    </p:animEffect>
                                  </p:childTnLst>
                                </p:cTn>
                              </p:par>
                              <p:par>
                                <p:cTn id="274" presetID="4" presetClass="entr" presetSubtype="16" fill="hold" grpId="0" nodeType="withEffect">
                                  <p:stCondLst>
                                    <p:cond delay="0"/>
                                  </p:stCondLst>
                                  <p:childTnLst>
                                    <p:set>
                                      <p:cBhvr>
                                        <p:cTn id="275" dur="1" fill="hold">
                                          <p:stCondLst>
                                            <p:cond delay="0"/>
                                          </p:stCondLst>
                                        </p:cTn>
                                        <p:tgtEl>
                                          <p:spTgt spid="183"/>
                                        </p:tgtEl>
                                        <p:attrNameLst>
                                          <p:attrName>style.visibility</p:attrName>
                                        </p:attrNameLst>
                                      </p:cBhvr>
                                      <p:to>
                                        <p:strVal val="visible"/>
                                      </p:to>
                                    </p:set>
                                    <p:animEffect transition="in" filter="box(in)">
                                      <p:cBhvr>
                                        <p:cTn id="276" dur="500"/>
                                        <p:tgtEl>
                                          <p:spTgt spid="183"/>
                                        </p:tgtEl>
                                      </p:cBhvr>
                                    </p:animEffect>
                                  </p:childTnLst>
                                </p:cTn>
                              </p:par>
                            </p:childTnLst>
                          </p:cTn>
                        </p:par>
                      </p:childTnLst>
                    </p:cTn>
                  </p:par>
                  <p:par>
                    <p:cTn id="277" fill="hold">
                      <p:stCondLst>
                        <p:cond delay="indefinite"/>
                      </p:stCondLst>
                      <p:childTnLst>
                        <p:par>
                          <p:cTn id="278" fill="hold">
                            <p:stCondLst>
                              <p:cond delay="0"/>
                            </p:stCondLst>
                            <p:childTnLst>
                              <p:par>
                                <p:cTn id="279" presetID="4" presetClass="entr" presetSubtype="16" fill="hold" grpId="0" nodeType="clickEffect">
                                  <p:stCondLst>
                                    <p:cond delay="0"/>
                                  </p:stCondLst>
                                  <p:childTnLst>
                                    <p:set>
                                      <p:cBhvr>
                                        <p:cTn id="280" dur="1" fill="hold">
                                          <p:stCondLst>
                                            <p:cond delay="0"/>
                                          </p:stCondLst>
                                        </p:cTn>
                                        <p:tgtEl>
                                          <p:spTgt spid="163"/>
                                        </p:tgtEl>
                                        <p:attrNameLst>
                                          <p:attrName>style.visibility</p:attrName>
                                        </p:attrNameLst>
                                      </p:cBhvr>
                                      <p:to>
                                        <p:strVal val="visible"/>
                                      </p:to>
                                    </p:set>
                                    <p:animEffect transition="in" filter="box(in)">
                                      <p:cBhvr>
                                        <p:cTn id="281" dur="500"/>
                                        <p:tgtEl>
                                          <p:spTgt spid="163"/>
                                        </p:tgtEl>
                                      </p:cBhvr>
                                    </p:animEffect>
                                  </p:childTnLst>
                                </p:cTn>
                              </p:par>
                              <p:par>
                                <p:cTn id="282" presetID="4" presetClass="entr" presetSubtype="16" fill="hold" grpId="0" nodeType="withEffect">
                                  <p:stCondLst>
                                    <p:cond delay="0"/>
                                  </p:stCondLst>
                                  <p:childTnLst>
                                    <p:set>
                                      <p:cBhvr>
                                        <p:cTn id="283" dur="1" fill="hold">
                                          <p:stCondLst>
                                            <p:cond delay="0"/>
                                          </p:stCondLst>
                                        </p:cTn>
                                        <p:tgtEl>
                                          <p:spTgt spid="184"/>
                                        </p:tgtEl>
                                        <p:attrNameLst>
                                          <p:attrName>style.visibility</p:attrName>
                                        </p:attrNameLst>
                                      </p:cBhvr>
                                      <p:to>
                                        <p:strVal val="visible"/>
                                      </p:to>
                                    </p:set>
                                    <p:animEffect transition="in" filter="box(in)">
                                      <p:cBhvr>
                                        <p:cTn id="284" dur="500"/>
                                        <p:tgtEl>
                                          <p:spTgt spid="184"/>
                                        </p:tgtEl>
                                      </p:cBhvr>
                                    </p:animEffect>
                                  </p:childTnLst>
                                </p:cTn>
                              </p:par>
                            </p:childTnLst>
                          </p:cTn>
                        </p:par>
                      </p:childTnLst>
                    </p:cTn>
                  </p:par>
                  <p:par>
                    <p:cTn id="285" fill="hold">
                      <p:stCondLst>
                        <p:cond delay="indefinite"/>
                      </p:stCondLst>
                      <p:childTnLst>
                        <p:par>
                          <p:cTn id="286" fill="hold">
                            <p:stCondLst>
                              <p:cond delay="0"/>
                            </p:stCondLst>
                            <p:childTnLst>
                              <p:par>
                                <p:cTn id="287" presetID="4" presetClass="entr" presetSubtype="16" fill="hold" nodeType="clickEffect">
                                  <p:stCondLst>
                                    <p:cond delay="0"/>
                                  </p:stCondLst>
                                  <p:childTnLst>
                                    <p:set>
                                      <p:cBhvr>
                                        <p:cTn id="288" dur="1" fill="hold">
                                          <p:stCondLst>
                                            <p:cond delay="0"/>
                                          </p:stCondLst>
                                        </p:cTn>
                                        <p:tgtEl>
                                          <p:spTgt spid="120"/>
                                        </p:tgtEl>
                                        <p:attrNameLst>
                                          <p:attrName>style.visibility</p:attrName>
                                        </p:attrNameLst>
                                      </p:cBhvr>
                                      <p:to>
                                        <p:strVal val="visible"/>
                                      </p:to>
                                    </p:set>
                                    <p:animEffect transition="in" filter="box(in)">
                                      <p:cBhvr>
                                        <p:cTn id="289" dur="500"/>
                                        <p:tgtEl>
                                          <p:spTgt spid="120"/>
                                        </p:tgtEl>
                                      </p:cBhvr>
                                    </p:animEffect>
                                  </p:childTnLst>
                                </p:cTn>
                              </p:par>
                              <p:par>
                                <p:cTn id="290" presetID="4" presetClass="entr" presetSubtype="16" fill="hold" grpId="0" nodeType="withEffect">
                                  <p:stCondLst>
                                    <p:cond delay="0"/>
                                  </p:stCondLst>
                                  <p:childTnLst>
                                    <p:set>
                                      <p:cBhvr>
                                        <p:cTn id="291" dur="1" fill="hold">
                                          <p:stCondLst>
                                            <p:cond delay="0"/>
                                          </p:stCondLst>
                                        </p:cTn>
                                        <p:tgtEl>
                                          <p:spTgt spid="122"/>
                                        </p:tgtEl>
                                        <p:attrNameLst>
                                          <p:attrName>style.visibility</p:attrName>
                                        </p:attrNameLst>
                                      </p:cBhvr>
                                      <p:to>
                                        <p:strVal val="visible"/>
                                      </p:to>
                                    </p:set>
                                    <p:animEffect transition="in" filter="box(in)">
                                      <p:cBhvr>
                                        <p:cTn id="292" dur="500"/>
                                        <p:tgtEl>
                                          <p:spTgt spid="122"/>
                                        </p:tgtEl>
                                      </p:cBhvr>
                                    </p:animEffect>
                                  </p:childTnLst>
                                </p:cTn>
                              </p:par>
                            </p:childTnLst>
                          </p:cTn>
                        </p:par>
                      </p:childTnLst>
                    </p:cTn>
                  </p:par>
                  <p:par>
                    <p:cTn id="293" fill="hold">
                      <p:stCondLst>
                        <p:cond delay="indefinite"/>
                      </p:stCondLst>
                      <p:childTnLst>
                        <p:par>
                          <p:cTn id="294" fill="hold">
                            <p:stCondLst>
                              <p:cond delay="0"/>
                            </p:stCondLst>
                            <p:childTnLst>
                              <p:par>
                                <p:cTn id="295" presetID="4" presetClass="entr" presetSubtype="16" fill="hold" grpId="0" nodeType="clickEffect">
                                  <p:stCondLst>
                                    <p:cond delay="0"/>
                                  </p:stCondLst>
                                  <p:childTnLst>
                                    <p:set>
                                      <p:cBhvr>
                                        <p:cTn id="296" dur="1" fill="hold">
                                          <p:stCondLst>
                                            <p:cond delay="0"/>
                                          </p:stCondLst>
                                        </p:cTn>
                                        <p:tgtEl>
                                          <p:spTgt spid="169"/>
                                        </p:tgtEl>
                                        <p:attrNameLst>
                                          <p:attrName>style.visibility</p:attrName>
                                        </p:attrNameLst>
                                      </p:cBhvr>
                                      <p:to>
                                        <p:strVal val="visible"/>
                                      </p:to>
                                    </p:set>
                                    <p:animEffect transition="in" filter="box(in)">
                                      <p:cBhvr>
                                        <p:cTn id="297" dur="500"/>
                                        <p:tgtEl>
                                          <p:spTgt spid="169"/>
                                        </p:tgtEl>
                                      </p:cBhvr>
                                    </p:animEffect>
                                  </p:childTnLst>
                                </p:cTn>
                              </p:par>
                            </p:childTnLst>
                          </p:cTn>
                        </p:par>
                      </p:childTnLst>
                    </p:cTn>
                  </p:par>
                  <p:par>
                    <p:cTn id="298" fill="hold">
                      <p:stCondLst>
                        <p:cond delay="indefinite"/>
                      </p:stCondLst>
                      <p:childTnLst>
                        <p:par>
                          <p:cTn id="299" fill="hold">
                            <p:stCondLst>
                              <p:cond delay="0"/>
                            </p:stCondLst>
                            <p:childTnLst>
                              <p:par>
                                <p:cTn id="300" presetID="4" presetClass="entr" presetSubtype="16" fill="hold" grpId="0" nodeType="clickEffect">
                                  <p:stCondLst>
                                    <p:cond delay="0"/>
                                  </p:stCondLst>
                                  <p:childTnLst>
                                    <p:set>
                                      <p:cBhvr>
                                        <p:cTn id="301" dur="1" fill="hold">
                                          <p:stCondLst>
                                            <p:cond delay="0"/>
                                          </p:stCondLst>
                                        </p:cTn>
                                        <p:tgtEl>
                                          <p:spTgt spid="178"/>
                                        </p:tgtEl>
                                        <p:attrNameLst>
                                          <p:attrName>style.visibility</p:attrName>
                                        </p:attrNameLst>
                                      </p:cBhvr>
                                      <p:to>
                                        <p:strVal val="visible"/>
                                      </p:to>
                                    </p:set>
                                    <p:animEffect transition="in" filter="box(in)">
                                      <p:cBhvr>
                                        <p:cTn id="302" dur="500"/>
                                        <p:tgtEl>
                                          <p:spTgt spid="178"/>
                                        </p:tgtEl>
                                      </p:cBhvr>
                                    </p:animEffect>
                                  </p:childTnLst>
                                </p:cTn>
                              </p:par>
                            </p:childTnLst>
                          </p:cTn>
                        </p:par>
                      </p:childTnLst>
                    </p:cTn>
                  </p:par>
                  <p:par>
                    <p:cTn id="303" fill="hold">
                      <p:stCondLst>
                        <p:cond delay="indefinite"/>
                      </p:stCondLst>
                      <p:childTnLst>
                        <p:par>
                          <p:cTn id="304" fill="hold">
                            <p:stCondLst>
                              <p:cond delay="0"/>
                            </p:stCondLst>
                            <p:childTnLst>
                              <p:par>
                                <p:cTn id="305" presetID="4" presetClass="entr" presetSubtype="16" fill="hold" grpId="0" nodeType="clickEffect">
                                  <p:stCondLst>
                                    <p:cond delay="0"/>
                                  </p:stCondLst>
                                  <p:childTnLst>
                                    <p:set>
                                      <p:cBhvr>
                                        <p:cTn id="306" dur="1" fill="hold">
                                          <p:stCondLst>
                                            <p:cond delay="0"/>
                                          </p:stCondLst>
                                        </p:cTn>
                                        <p:tgtEl>
                                          <p:spTgt spid="124"/>
                                        </p:tgtEl>
                                        <p:attrNameLst>
                                          <p:attrName>style.visibility</p:attrName>
                                        </p:attrNameLst>
                                      </p:cBhvr>
                                      <p:to>
                                        <p:strVal val="visible"/>
                                      </p:to>
                                    </p:set>
                                    <p:animEffect transition="in" filter="box(in)">
                                      <p:cBhvr>
                                        <p:cTn id="307" dur="500"/>
                                        <p:tgtEl>
                                          <p:spTgt spid="124"/>
                                        </p:tgtEl>
                                      </p:cBhvr>
                                    </p:animEffect>
                                  </p:childTnLst>
                                </p:cTn>
                              </p:par>
                            </p:childTnLst>
                          </p:cTn>
                        </p:par>
                      </p:childTnLst>
                    </p:cTn>
                  </p:par>
                  <p:par>
                    <p:cTn id="308" fill="hold">
                      <p:stCondLst>
                        <p:cond delay="indefinite"/>
                      </p:stCondLst>
                      <p:childTnLst>
                        <p:par>
                          <p:cTn id="309" fill="hold">
                            <p:stCondLst>
                              <p:cond delay="0"/>
                            </p:stCondLst>
                            <p:childTnLst>
                              <p:par>
                                <p:cTn id="310" presetID="4" presetClass="entr" presetSubtype="16" fill="hold" nodeType="clickEffect">
                                  <p:stCondLst>
                                    <p:cond delay="0"/>
                                  </p:stCondLst>
                                  <p:childTnLst>
                                    <p:set>
                                      <p:cBhvr>
                                        <p:cTn id="311" dur="1" fill="hold">
                                          <p:stCondLst>
                                            <p:cond delay="0"/>
                                          </p:stCondLst>
                                        </p:cTn>
                                        <p:tgtEl>
                                          <p:spTgt spid="126"/>
                                        </p:tgtEl>
                                        <p:attrNameLst>
                                          <p:attrName>style.visibility</p:attrName>
                                        </p:attrNameLst>
                                      </p:cBhvr>
                                      <p:to>
                                        <p:strVal val="visible"/>
                                      </p:to>
                                    </p:set>
                                    <p:animEffect transition="in" filter="box(in)">
                                      <p:cBhvr>
                                        <p:cTn id="312" dur="500"/>
                                        <p:tgtEl>
                                          <p:spTgt spid="1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p:bldP spid="55" grpId="0"/>
      <p:bldP spid="56" grpId="0"/>
      <p:bldP spid="57" grpId="0"/>
      <p:bldP spid="63" grpId="0"/>
      <p:bldP spid="64" grpId="0"/>
      <p:bldP spid="65" grpId="0"/>
      <p:bldP spid="66" grpId="0"/>
      <p:bldP spid="68" grpId="0"/>
      <p:bldP spid="69" grpId="0"/>
      <p:bldP spid="72" grpId="0"/>
      <p:bldP spid="76" grpId="0"/>
      <p:bldP spid="83" grpId="0"/>
      <p:bldP spid="87" grpId="0"/>
      <p:bldP spid="95" grpId="0"/>
      <p:bldP spid="97" grpId="0"/>
      <p:bldP spid="98" grpId="0"/>
      <p:bldP spid="99" grpId="0"/>
      <p:bldP spid="100" grpId="0"/>
      <p:bldP spid="106" grpId="0"/>
      <p:bldP spid="122" grpId="0"/>
      <p:bldP spid="138" grpId="0"/>
      <p:bldP spid="139" grpId="0"/>
      <p:bldP spid="140" grpId="0"/>
      <p:bldP spid="141" grpId="0"/>
      <p:bldP spid="142" grpId="0"/>
      <p:bldP spid="143" grpId="0"/>
      <p:bldP spid="144" grpId="0"/>
      <p:bldP spid="145" grpId="0"/>
      <p:bldP spid="146" grpId="0"/>
      <p:bldP spid="147" grpId="0"/>
      <p:bldP spid="148" grpId="0"/>
      <p:bldP spid="149" grpId="0"/>
      <p:bldP spid="150" grpId="0"/>
      <p:bldP spid="152" grpId="0"/>
      <p:bldP spid="153" grpId="0"/>
      <p:bldP spid="154" grpId="0"/>
      <p:bldP spid="155" grpId="0"/>
      <p:bldP spid="156" grpId="0"/>
      <p:bldP spid="157" grpId="0"/>
      <p:bldP spid="158" grpId="0"/>
      <p:bldP spid="159" grpId="0"/>
      <p:bldP spid="160" grpId="0"/>
      <p:bldP spid="161" grpId="0"/>
      <p:bldP spid="162" grpId="0"/>
      <p:bldP spid="163" grpId="0"/>
      <p:bldP spid="164" grpId="0"/>
      <p:bldP spid="166" grpId="0"/>
      <p:bldP spid="167" grpId="0"/>
      <p:bldP spid="168" grpId="0"/>
      <p:bldP spid="169" grpId="0"/>
      <p:bldP spid="170" grpId="0"/>
      <p:bldP spid="174" grpId="0"/>
      <p:bldP spid="175" grpId="0"/>
      <p:bldP spid="176" grpId="0"/>
      <p:bldP spid="177" grpId="0"/>
      <p:bldP spid="178" grpId="0"/>
      <p:bldP spid="181" grpId="0"/>
      <p:bldP spid="182" grpId="0"/>
      <p:bldP spid="183" grpId="0"/>
      <p:bldP spid="184" grpId="0"/>
      <p:bldP spid="124" grpId="0"/>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 name="134 Rectángulo"/>
          <p:cNvSpPr/>
          <p:nvPr/>
        </p:nvSpPr>
        <p:spPr>
          <a:xfrm>
            <a:off x="0" y="4941168"/>
            <a:ext cx="9144000" cy="1800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2" name="131 Rectángulo"/>
          <p:cNvSpPr/>
          <p:nvPr/>
        </p:nvSpPr>
        <p:spPr>
          <a:xfrm>
            <a:off x="35496" y="0"/>
            <a:ext cx="2880320" cy="17008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2" name="25 Grupo"/>
          <p:cNvGrpSpPr/>
          <p:nvPr/>
        </p:nvGrpSpPr>
        <p:grpSpPr>
          <a:xfrm>
            <a:off x="71406" y="1642480"/>
            <a:ext cx="1584176" cy="864096"/>
            <a:chOff x="3563888" y="1700808"/>
            <a:chExt cx="1584176" cy="864096"/>
          </a:xfrm>
        </p:grpSpPr>
        <p:cxnSp>
          <p:nvCxnSpPr>
            <p:cNvPr id="27" name="26 Conector recto"/>
            <p:cNvCxnSpPr/>
            <p:nvPr/>
          </p:nvCxnSpPr>
          <p:spPr>
            <a:xfrm>
              <a:off x="3563888" y="1700808"/>
              <a:ext cx="15841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27 Conector recto"/>
            <p:cNvCxnSpPr/>
            <p:nvPr/>
          </p:nvCxnSpPr>
          <p:spPr>
            <a:xfrm>
              <a:off x="4338613" y="1700808"/>
              <a:ext cx="17363" cy="864096"/>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3" name="28 Grupo"/>
          <p:cNvGrpSpPr/>
          <p:nvPr/>
        </p:nvGrpSpPr>
        <p:grpSpPr>
          <a:xfrm>
            <a:off x="5716718" y="1609292"/>
            <a:ext cx="1584176" cy="864096"/>
            <a:chOff x="3563888" y="1700808"/>
            <a:chExt cx="1584176" cy="864096"/>
          </a:xfrm>
        </p:grpSpPr>
        <p:cxnSp>
          <p:nvCxnSpPr>
            <p:cNvPr id="30" name="29 Conector recto"/>
            <p:cNvCxnSpPr/>
            <p:nvPr/>
          </p:nvCxnSpPr>
          <p:spPr>
            <a:xfrm>
              <a:off x="3563888" y="1700808"/>
              <a:ext cx="15841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30 Conector recto"/>
            <p:cNvCxnSpPr/>
            <p:nvPr/>
          </p:nvCxnSpPr>
          <p:spPr>
            <a:xfrm>
              <a:off x="4338613" y="1700808"/>
              <a:ext cx="17363" cy="864096"/>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4" name="31 Grupo"/>
          <p:cNvGrpSpPr/>
          <p:nvPr/>
        </p:nvGrpSpPr>
        <p:grpSpPr>
          <a:xfrm>
            <a:off x="1943614" y="1642480"/>
            <a:ext cx="1584176" cy="864096"/>
            <a:chOff x="3563888" y="1700808"/>
            <a:chExt cx="1584176" cy="864096"/>
          </a:xfrm>
        </p:grpSpPr>
        <p:cxnSp>
          <p:nvCxnSpPr>
            <p:cNvPr id="33" name="32 Conector recto"/>
            <p:cNvCxnSpPr/>
            <p:nvPr/>
          </p:nvCxnSpPr>
          <p:spPr>
            <a:xfrm>
              <a:off x="3563888" y="1700808"/>
              <a:ext cx="15841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33 Conector recto"/>
            <p:cNvCxnSpPr/>
            <p:nvPr/>
          </p:nvCxnSpPr>
          <p:spPr>
            <a:xfrm>
              <a:off x="4338613" y="1700808"/>
              <a:ext cx="17363" cy="864096"/>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5" name="37 Grupo"/>
          <p:cNvGrpSpPr/>
          <p:nvPr/>
        </p:nvGrpSpPr>
        <p:grpSpPr>
          <a:xfrm>
            <a:off x="3818102" y="1642480"/>
            <a:ext cx="1584176" cy="864096"/>
            <a:chOff x="3563888" y="1700808"/>
            <a:chExt cx="1584176" cy="864096"/>
          </a:xfrm>
        </p:grpSpPr>
        <p:cxnSp>
          <p:nvCxnSpPr>
            <p:cNvPr id="39" name="38 Conector recto"/>
            <p:cNvCxnSpPr/>
            <p:nvPr/>
          </p:nvCxnSpPr>
          <p:spPr>
            <a:xfrm>
              <a:off x="3563888" y="1700808"/>
              <a:ext cx="15841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39 Conector recto"/>
            <p:cNvCxnSpPr/>
            <p:nvPr/>
          </p:nvCxnSpPr>
          <p:spPr>
            <a:xfrm>
              <a:off x="4338613" y="1700808"/>
              <a:ext cx="17363" cy="864096"/>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6" name="43 Grupo"/>
          <p:cNvGrpSpPr/>
          <p:nvPr/>
        </p:nvGrpSpPr>
        <p:grpSpPr>
          <a:xfrm>
            <a:off x="214282" y="3557056"/>
            <a:ext cx="1584176" cy="864096"/>
            <a:chOff x="3563888" y="1700808"/>
            <a:chExt cx="1584176" cy="864096"/>
          </a:xfrm>
        </p:grpSpPr>
        <p:cxnSp>
          <p:nvCxnSpPr>
            <p:cNvPr id="45" name="44 Conector recto"/>
            <p:cNvCxnSpPr/>
            <p:nvPr/>
          </p:nvCxnSpPr>
          <p:spPr>
            <a:xfrm>
              <a:off x="3563888" y="1700808"/>
              <a:ext cx="15841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45 Conector recto"/>
            <p:cNvCxnSpPr/>
            <p:nvPr/>
          </p:nvCxnSpPr>
          <p:spPr>
            <a:xfrm>
              <a:off x="4338613" y="1700808"/>
              <a:ext cx="17363" cy="864096"/>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7" name="46 Grupo"/>
          <p:cNvGrpSpPr/>
          <p:nvPr/>
        </p:nvGrpSpPr>
        <p:grpSpPr>
          <a:xfrm>
            <a:off x="7416980" y="1577882"/>
            <a:ext cx="1584176" cy="864096"/>
            <a:chOff x="3563888" y="1700808"/>
            <a:chExt cx="1584176" cy="864096"/>
          </a:xfrm>
        </p:grpSpPr>
        <p:cxnSp>
          <p:nvCxnSpPr>
            <p:cNvPr id="48" name="47 Conector recto"/>
            <p:cNvCxnSpPr/>
            <p:nvPr/>
          </p:nvCxnSpPr>
          <p:spPr>
            <a:xfrm>
              <a:off x="3563888" y="1700808"/>
              <a:ext cx="15841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48 Conector recto"/>
            <p:cNvCxnSpPr/>
            <p:nvPr/>
          </p:nvCxnSpPr>
          <p:spPr>
            <a:xfrm>
              <a:off x="4338613" y="1700808"/>
              <a:ext cx="17363" cy="864096"/>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8" name="49 Grupo"/>
          <p:cNvGrpSpPr/>
          <p:nvPr/>
        </p:nvGrpSpPr>
        <p:grpSpPr>
          <a:xfrm>
            <a:off x="1987122" y="3571306"/>
            <a:ext cx="1584176" cy="864096"/>
            <a:chOff x="3563888" y="1700808"/>
            <a:chExt cx="1584176" cy="864096"/>
          </a:xfrm>
        </p:grpSpPr>
        <p:cxnSp>
          <p:nvCxnSpPr>
            <p:cNvPr id="51" name="50 Conector recto"/>
            <p:cNvCxnSpPr/>
            <p:nvPr/>
          </p:nvCxnSpPr>
          <p:spPr>
            <a:xfrm>
              <a:off x="3563888" y="1700808"/>
              <a:ext cx="15841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51 Conector recto"/>
            <p:cNvCxnSpPr/>
            <p:nvPr/>
          </p:nvCxnSpPr>
          <p:spPr>
            <a:xfrm>
              <a:off x="4338613" y="1700808"/>
              <a:ext cx="17363" cy="864096"/>
            </a:xfrm>
            <a:prstGeom prst="line">
              <a:avLst/>
            </a:prstGeom>
          </p:spPr>
          <p:style>
            <a:lnRef idx="1">
              <a:schemeClr val="accent1"/>
            </a:lnRef>
            <a:fillRef idx="0">
              <a:schemeClr val="accent1"/>
            </a:fillRef>
            <a:effectRef idx="0">
              <a:schemeClr val="accent1"/>
            </a:effectRef>
            <a:fontRef idx="minor">
              <a:schemeClr val="tx1"/>
            </a:fontRef>
          </p:style>
        </p:cxnSp>
      </p:grpSp>
      <p:sp>
        <p:nvSpPr>
          <p:cNvPr id="54" name="53 CuadroTexto"/>
          <p:cNvSpPr txBox="1"/>
          <p:nvPr/>
        </p:nvSpPr>
        <p:spPr>
          <a:xfrm>
            <a:off x="-71470" y="864632"/>
            <a:ext cx="1840858" cy="600164"/>
          </a:xfrm>
          <a:prstGeom prst="rect">
            <a:avLst/>
          </a:prstGeom>
          <a:noFill/>
        </p:spPr>
        <p:txBody>
          <a:bodyPr wrap="square" rtlCol="0">
            <a:spAutoFit/>
          </a:bodyPr>
          <a:lstStyle/>
          <a:p>
            <a:pPr algn="ctr"/>
            <a:r>
              <a:rPr lang="es-MX" sz="1100" dirty="0" smtClean="0"/>
              <a:t>821</a:t>
            </a:r>
          </a:p>
          <a:p>
            <a:pPr algn="ctr"/>
            <a:r>
              <a:rPr lang="es-MX" sz="1100" dirty="0" smtClean="0"/>
              <a:t>Presupuesto  de</a:t>
            </a:r>
          </a:p>
          <a:p>
            <a:pPr algn="ctr"/>
            <a:r>
              <a:rPr lang="es-MX" sz="1100" dirty="0" smtClean="0"/>
              <a:t> Egresos Aprobado</a:t>
            </a:r>
          </a:p>
        </p:txBody>
      </p:sp>
      <p:sp>
        <p:nvSpPr>
          <p:cNvPr id="55" name="54 CuadroTexto"/>
          <p:cNvSpPr txBox="1"/>
          <p:nvPr/>
        </p:nvSpPr>
        <p:spPr>
          <a:xfrm>
            <a:off x="1697380" y="839502"/>
            <a:ext cx="1944216" cy="600164"/>
          </a:xfrm>
          <a:prstGeom prst="rect">
            <a:avLst/>
          </a:prstGeom>
          <a:noFill/>
        </p:spPr>
        <p:txBody>
          <a:bodyPr wrap="square" rtlCol="0">
            <a:spAutoFit/>
          </a:bodyPr>
          <a:lstStyle/>
          <a:p>
            <a:pPr algn="ctr"/>
            <a:r>
              <a:rPr lang="es-MX" sz="1100" dirty="0" smtClean="0"/>
              <a:t>822</a:t>
            </a:r>
          </a:p>
          <a:p>
            <a:pPr algn="ctr"/>
            <a:r>
              <a:rPr lang="es-MX" sz="1100" dirty="0" smtClean="0"/>
              <a:t>Presupuesto de</a:t>
            </a:r>
          </a:p>
          <a:p>
            <a:pPr algn="ctr"/>
            <a:r>
              <a:rPr lang="es-MX" sz="1100" dirty="0" smtClean="0"/>
              <a:t> Egresos por Ejercer </a:t>
            </a:r>
            <a:endParaRPr lang="es-MX" sz="1100" dirty="0"/>
          </a:p>
        </p:txBody>
      </p:sp>
      <p:sp>
        <p:nvSpPr>
          <p:cNvPr id="56" name="55 CuadroTexto"/>
          <p:cNvSpPr txBox="1"/>
          <p:nvPr/>
        </p:nvSpPr>
        <p:spPr>
          <a:xfrm>
            <a:off x="872614" y="1642480"/>
            <a:ext cx="963082" cy="261610"/>
          </a:xfrm>
          <a:prstGeom prst="rect">
            <a:avLst/>
          </a:prstGeom>
          <a:noFill/>
        </p:spPr>
        <p:txBody>
          <a:bodyPr wrap="square" rtlCol="0">
            <a:spAutoFit/>
          </a:bodyPr>
          <a:lstStyle/>
          <a:p>
            <a:r>
              <a:rPr lang="es-MX" sz="1100" dirty="0" smtClean="0"/>
              <a:t>100,000 (1)</a:t>
            </a:r>
            <a:endParaRPr lang="es-MX" sz="1100" dirty="0"/>
          </a:p>
        </p:txBody>
      </p:sp>
      <p:sp>
        <p:nvSpPr>
          <p:cNvPr id="57" name="56 CuadroTexto"/>
          <p:cNvSpPr txBox="1"/>
          <p:nvPr/>
        </p:nvSpPr>
        <p:spPr>
          <a:xfrm>
            <a:off x="1841966" y="1622735"/>
            <a:ext cx="1015522" cy="261610"/>
          </a:xfrm>
          <a:prstGeom prst="rect">
            <a:avLst/>
          </a:prstGeom>
          <a:noFill/>
        </p:spPr>
        <p:txBody>
          <a:bodyPr wrap="square" rtlCol="0">
            <a:spAutoFit/>
          </a:bodyPr>
          <a:lstStyle/>
          <a:p>
            <a:r>
              <a:rPr lang="es-MX" sz="1100" dirty="0" smtClean="0"/>
              <a:t>(1) 100,000</a:t>
            </a:r>
            <a:endParaRPr lang="es-MX" sz="1100" dirty="0"/>
          </a:p>
        </p:txBody>
      </p:sp>
      <p:sp>
        <p:nvSpPr>
          <p:cNvPr id="63" name="62 CuadroTexto"/>
          <p:cNvSpPr txBox="1"/>
          <p:nvPr/>
        </p:nvSpPr>
        <p:spPr>
          <a:xfrm>
            <a:off x="3801572" y="1677310"/>
            <a:ext cx="857256" cy="261610"/>
          </a:xfrm>
          <a:prstGeom prst="rect">
            <a:avLst/>
          </a:prstGeom>
          <a:noFill/>
        </p:spPr>
        <p:txBody>
          <a:bodyPr wrap="square" rtlCol="0">
            <a:spAutoFit/>
          </a:bodyPr>
          <a:lstStyle/>
          <a:p>
            <a:r>
              <a:rPr lang="es-MX" sz="1100" dirty="0" smtClean="0"/>
              <a:t>(2) 50,000</a:t>
            </a:r>
            <a:endParaRPr lang="es-MX" sz="1100" dirty="0"/>
          </a:p>
        </p:txBody>
      </p:sp>
      <p:sp>
        <p:nvSpPr>
          <p:cNvPr id="64" name="63 CuadroTexto"/>
          <p:cNvSpPr txBox="1"/>
          <p:nvPr/>
        </p:nvSpPr>
        <p:spPr>
          <a:xfrm>
            <a:off x="2730002" y="1642480"/>
            <a:ext cx="841866" cy="261610"/>
          </a:xfrm>
          <a:prstGeom prst="rect">
            <a:avLst/>
          </a:prstGeom>
          <a:noFill/>
        </p:spPr>
        <p:txBody>
          <a:bodyPr wrap="square" rtlCol="0">
            <a:spAutoFit/>
          </a:bodyPr>
          <a:lstStyle/>
          <a:p>
            <a:r>
              <a:rPr lang="es-MX" sz="1100" dirty="0" smtClean="0"/>
              <a:t>50,000 (2)</a:t>
            </a:r>
            <a:endParaRPr lang="es-MX" sz="1100" dirty="0"/>
          </a:p>
        </p:txBody>
      </p:sp>
      <p:sp>
        <p:nvSpPr>
          <p:cNvPr id="65" name="64 CuadroTexto"/>
          <p:cNvSpPr txBox="1"/>
          <p:nvPr/>
        </p:nvSpPr>
        <p:spPr>
          <a:xfrm>
            <a:off x="3571868" y="834842"/>
            <a:ext cx="2199758" cy="600164"/>
          </a:xfrm>
          <a:prstGeom prst="rect">
            <a:avLst/>
          </a:prstGeom>
          <a:noFill/>
        </p:spPr>
        <p:txBody>
          <a:bodyPr wrap="square" rtlCol="0">
            <a:spAutoFit/>
          </a:bodyPr>
          <a:lstStyle/>
          <a:p>
            <a:pPr algn="ctr"/>
            <a:r>
              <a:rPr lang="es-MX" sz="1100" dirty="0" smtClean="0"/>
              <a:t>824</a:t>
            </a:r>
          </a:p>
          <a:p>
            <a:pPr algn="ctr"/>
            <a:r>
              <a:rPr lang="es-MX" sz="1100" dirty="0" smtClean="0"/>
              <a:t>Presupuesto de Egresos Comprometido </a:t>
            </a:r>
            <a:endParaRPr lang="es-MX" sz="1100" dirty="0"/>
          </a:p>
        </p:txBody>
      </p:sp>
      <p:sp>
        <p:nvSpPr>
          <p:cNvPr id="66" name="65 CuadroTexto"/>
          <p:cNvSpPr txBox="1"/>
          <p:nvPr/>
        </p:nvSpPr>
        <p:spPr>
          <a:xfrm>
            <a:off x="5470484" y="834842"/>
            <a:ext cx="1944216" cy="600164"/>
          </a:xfrm>
          <a:prstGeom prst="rect">
            <a:avLst/>
          </a:prstGeom>
          <a:noFill/>
        </p:spPr>
        <p:txBody>
          <a:bodyPr wrap="square" rtlCol="0">
            <a:spAutoFit/>
          </a:bodyPr>
          <a:lstStyle/>
          <a:p>
            <a:pPr algn="ctr"/>
            <a:r>
              <a:rPr lang="es-MX" sz="1100" dirty="0" smtClean="0"/>
              <a:t>825</a:t>
            </a:r>
          </a:p>
          <a:p>
            <a:pPr algn="ctr"/>
            <a:r>
              <a:rPr lang="es-MX" sz="1100" dirty="0" smtClean="0"/>
              <a:t>Presupuesto de Egresos Devengado</a:t>
            </a:r>
            <a:endParaRPr lang="es-MX" sz="1100" dirty="0"/>
          </a:p>
        </p:txBody>
      </p:sp>
      <p:sp>
        <p:nvSpPr>
          <p:cNvPr id="68" name="67 CuadroTexto"/>
          <p:cNvSpPr txBox="1"/>
          <p:nvPr/>
        </p:nvSpPr>
        <p:spPr>
          <a:xfrm>
            <a:off x="4587390" y="1694743"/>
            <a:ext cx="857256" cy="261610"/>
          </a:xfrm>
          <a:prstGeom prst="rect">
            <a:avLst/>
          </a:prstGeom>
          <a:noFill/>
        </p:spPr>
        <p:txBody>
          <a:bodyPr wrap="square" rtlCol="0">
            <a:spAutoFit/>
          </a:bodyPr>
          <a:lstStyle/>
          <a:p>
            <a:r>
              <a:rPr lang="es-MX" sz="1100" dirty="0" smtClean="0"/>
              <a:t>50,000 (5)</a:t>
            </a:r>
            <a:endParaRPr lang="es-MX" sz="1100" dirty="0"/>
          </a:p>
        </p:txBody>
      </p:sp>
      <p:sp>
        <p:nvSpPr>
          <p:cNvPr id="69" name="68 CuadroTexto"/>
          <p:cNvSpPr txBox="1"/>
          <p:nvPr/>
        </p:nvSpPr>
        <p:spPr>
          <a:xfrm>
            <a:off x="7272394" y="834842"/>
            <a:ext cx="1800200" cy="600164"/>
          </a:xfrm>
          <a:prstGeom prst="rect">
            <a:avLst/>
          </a:prstGeom>
          <a:noFill/>
        </p:spPr>
        <p:txBody>
          <a:bodyPr wrap="square" rtlCol="0">
            <a:spAutoFit/>
          </a:bodyPr>
          <a:lstStyle/>
          <a:p>
            <a:pPr algn="ctr"/>
            <a:r>
              <a:rPr lang="es-MX" sz="1100" dirty="0" smtClean="0"/>
              <a:t>826</a:t>
            </a:r>
          </a:p>
          <a:p>
            <a:pPr algn="ctr"/>
            <a:r>
              <a:rPr lang="es-MX" sz="1100" dirty="0" smtClean="0"/>
              <a:t>Presupuesto de Egresos Ejercido</a:t>
            </a:r>
          </a:p>
        </p:txBody>
      </p:sp>
      <p:sp>
        <p:nvSpPr>
          <p:cNvPr id="72" name="71 CuadroTexto"/>
          <p:cNvSpPr txBox="1"/>
          <p:nvPr/>
        </p:nvSpPr>
        <p:spPr>
          <a:xfrm>
            <a:off x="71406" y="2835106"/>
            <a:ext cx="1872208" cy="600164"/>
          </a:xfrm>
          <a:prstGeom prst="rect">
            <a:avLst/>
          </a:prstGeom>
          <a:noFill/>
        </p:spPr>
        <p:txBody>
          <a:bodyPr wrap="square" rtlCol="0">
            <a:spAutoFit/>
          </a:bodyPr>
          <a:lstStyle/>
          <a:p>
            <a:pPr algn="ctr"/>
            <a:r>
              <a:rPr lang="es-MX" sz="1100" dirty="0" smtClean="0"/>
              <a:t>827</a:t>
            </a:r>
          </a:p>
          <a:p>
            <a:pPr algn="ctr"/>
            <a:r>
              <a:rPr lang="es-MX" sz="1100" dirty="0" smtClean="0"/>
              <a:t>Presupuesto de Egresos Pagado</a:t>
            </a:r>
          </a:p>
        </p:txBody>
      </p:sp>
      <p:sp>
        <p:nvSpPr>
          <p:cNvPr id="76" name="75 CuadroTexto"/>
          <p:cNvSpPr txBox="1"/>
          <p:nvPr/>
        </p:nvSpPr>
        <p:spPr>
          <a:xfrm>
            <a:off x="755576" y="4581128"/>
            <a:ext cx="1928794" cy="769441"/>
          </a:xfrm>
          <a:prstGeom prst="rect">
            <a:avLst/>
          </a:prstGeom>
          <a:noFill/>
        </p:spPr>
        <p:txBody>
          <a:bodyPr wrap="square" rtlCol="0">
            <a:spAutoFit/>
          </a:bodyPr>
          <a:lstStyle/>
          <a:p>
            <a:pPr algn="ctr"/>
            <a:r>
              <a:rPr lang="es-MX" sz="1100" dirty="0" smtClean="0"/>
              <a:t>12364</a:t>
            </a:r>
          </a:p>
          <a:p>
            <a:pPr algn="ctr"/>
            <a:r>
              <a:rPr lang="es-MX" sz="1100" dirty="0" smtClean="0"/>
              <a:t>División de </a:t>
            </a:r>
            <a:r>
              <a:rPr lang="es-MX" sz="1100" dirty="0" err="1" smtClean="0"/>
              <a:t>Terr</a:t>
            </a:r>
            <a:r>
              <a:rPr lang="es-MX" sz="1100" dirty="0" smtClean="0"/>
              <a:t> y </a:t>
            </a:r>
            <a:r>
              <a:rPr lang="es-MX" sz="1100" dirty="0" err="1" smtClean="0"/>
              <a:t>Const</a:t>
            </a:r>
            <a:r>
              <a:rPr lang="es-MX" sz="1100" dirty="0" smtClean="0"/>
              <a:t> de Obras de Urbanización en </a:t>
            </a:r>
            <a:r>
              <a:rPr lang="es-MX" sz="1100" b="1" u="sng" dirty="0" smtClean="0"/>
              <a:t>Proceso</a:t>
            </a:r>
            <a:endParaRPr lang="es-MX" sz="1100" b="1" u="sng" dirty="0"/>
          </a:p>
        </p:txBody>
      </p:sp>
      <p:sp>
        <p:nvSpPr>
          <p:cNvPr id="83" name="82 CuadroTexto"/>
          <p:cNvSpPr txBox="1"/>
          <p:nvPr/>
        </p:nvSpPr>
        <p:spPr>
          <a:xfrm>
            <a:off x="7179678" y="3033432"/>
            <a:ext cx="1800200" cy="430887"/>
          </a:xfrm>
          <a:prstGeom prst="rect">
            <a:avLst/>
          </a:prstGeom>
          <a:noFill/>
        </p:spPr>
        <p:txBody>
          <a:bodyPr wrap="square" rtlCol="0">
            <a:spAutoFit/>
          </a:bodyPr>
          <a:lstStyle/>
          <a:p>
            <a:pPr algn="ctr"/>
            <a:r>
              <a:rPr lang="es-MX" sz="1100" dirty="0" smtClean="0"/>
              <a:t>1112</a:t>
            </a:r>
          </a:p>
          <a:p>
            <a:pPr algn="ctr"/>
            <a:r>
              <a:rPr lang="es-MX" sz="1100" dirty="0" smtClean="0"/>
              <a:t>Bancos / Tesorería</a:t>
            </a:r>
            <a:endParaRPr lang="es-MX" sz="1100" dirty="0"/>
          </a:p>
        </p:txBody>
      </p:sp>
      <p:grpSp>
        <p:nvGrpSpPr>
          <p:cNvPr id="9" name="79 Grupo"/>
          <p:cNvGrpSpPr/>
          <p:nvPr/>
        </p:nvGrpSpPr>
        <p:grpSpPr>
          <a:xfrm>
            <a:off x="970428" y="5373216"/>
            <a:ext cx="1584176" cy="1152128"/>
            <a:chOff x="3563888" y="1700808"/>
            <a:chExt cx="1584176" cy="864096"/>
          </a:xfrm>
        </p:grpSpPr>
        <p:cxnSp>
          <p:nvCxnSpPr>
            <p:cNvPr id="88" name="87 Conector recto"/>
            <p:cNvCxnSpPr/>
            <p:nvPr/>
          </p:nvCxnSpPr>
          <p:spPr>
            <a:xfrm>
              <a:off x="3563888" y="1700808"/>
              <a:ext cx="15841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88 Conector recto"/>
            <p:cNvCxnSpPr/>
            <p:nvPr/>
          </p:nvCxnSpPr>
          <p:spPr>
            <a:xfrm>
              <a:off x="4338613" y="1700808"/>
              <a:ext cx="17363" cy="864096"/>
            </a:xfrm>
            <a:prstGeom prst="line">
              <a:avLst/>
            </a:prstGeom>
          </p:spPr>
          <p:style>
            <a:lnRef idx="1">
              <a:schemeClr val="accent1"/>
            </a:lnRef>
            <a:fillRef idx="0">
              <a:schemeClr val="accent1"/>
            </a:fillRef>
            <a:effectRef idx="0">
              <a:schemeClr val="accent1"/>
            </a:effectRef>
            <a:fontRef idx="minor">
              <a:schemeClr val="tx1"/>
            </a:fontRef>
          </p:style>
        </p:cxnSp>
      </p:grpSp>
      <p:sp>
        <p:nvSpPr>
          <p:cNvPr id="87" name="86 CuadroTexto"/>
          <p:cNvSpPr txBox="1"/>
          <p:nvPr/>
        </p:nvSpPr>
        <p:spPr>
          <a:xfrm>
            <a:off x="13046" y="1424746"/>
            <a:ext cx="1785950" cy="261610"/>
          </a:xfrm>
          <a:prstGeom prst="rect">
            <a:avLst/>
          </a:prstGeom>
          <a:noFill/>
        </p:spPr>
        <p:txBody>
          <a:bodyPr wrap="square" rtlCol="0">
            <a:spAutoFit/>
          </a:bodyPr>
          <a:lstStyle/>
          <a:p>
            <a:pPr algn="ctr"/>
            <a:r>
              <a:rPr lang="es-MX" sz="1100" dirty="0" smtClean="0"/>
              <a:t>(COG por cada partida)</a:t>
            </a:r>
            <a:endParaRPr lang="es-MX" sz="1100" dirty="0"/>
          </a:p>
        </p:txBody>
      </p:sp>
      <p:sp>
        <p:nvSpPr>
          <p:cNvPr id="95" name="94 CuadroTexto"/>
          <p:cNvSpPr txBox="1"/>
          <p:nvPr/>
        </p:nvSpPr>
        <p:spPr>
          <a:xfrm>
            <a:off x="1798996" y="1424746"/>
            <a:ext cx="1857388" cy="261610"/>
          </a:xfrm>
          <a:prstGeom prst="rect">
            <a:avLst/>
          </a:prstGeom>
          <a:noFill/>
        </p:spPr>
        <p:txBody>
          <a:bodyPr wrap="square" rtlCol="0">
            <a:spAutoFit/>
          </a:bodyPr>
          <a:lstStyle/>
          <a:p>
            <a:pPr algn="ctr"/>
            <a:r>
              <a:rPr lang="es-MX" sz="1100" dirty="0" smtClean="0"/>
              <a:t>(…..)</a:t>
            </a:r>
            <a:endParaRPr lang="es-MX" sz="1100" dirty="0"/>
          </a:p>
        </p:txBody>
      </p:sp>
      <p:sp>
        <p:nvSpPr>
          <p:cNvPr id="97" name="96 CuadroTexto"/>
          <p:cNvSpPr txBox="1"/>
          <p:nvPr/>
        </p:nvSpPr>
        <p:spPr>
          <a:xfrm>
            <a:off x="3855878" y="1424746"/>
            <a:ext cx="1714512" cy="261610"/>
          </a:xfrm>
          <a:prstGeom prst="rect">
            <a:avLst/>
          </a:prstGeom>
          <a:noFill/>
        </p:spPr>
        <p:txBody>
          <a:bodyPr wrap="square" rtlCol="0">
            <a:spAutoFit/>
          </a:bodyPr>
          <a:lstStyle/>
          <a:p>
            <a:pPr algn="ctr"/>
            <a:r>
              <a:rPr lang="es-MX" sz="1100" dirty="0" smtClean="0"/>
              <a:t>(…..)</a:t>
            </a:r>
            <a:endParaRPr lang="es-MX" sz="1100" dirty="0"/>
          </a:p>
        </p:txBody>
      </p:sp>
      <p:sp>
        <p:nvSpPr>
          <p:cNvPr id="98" name="97 CuadroTexto"/>
          <p:cNvSpPr txBox="1"/>
          <p:nvPr/>
        </p:nvSpPr>
        <p:spPr>
          <a:xfrm>
            <a:off x="5429256" y="1363568"/>
            <a:ext cx="1785950" cy="261610"/>
          </a:xfrm>
          <a:prstGeom prst="rect">
            <a:avLst/>
          </a:prstGeom>
          <a:noFill/>
        </p:spPr>
        <p:txBody>
          <a:bodyPr wrap="square" rtlCol="0">
            <a:spAutoFit/>
          </a:bodyPr>
          <a:lstStyle/>
          <a:p>
            <a:pPr algn="ctr"/>
            <a:r>
              <a:rPr lang="es-MX" sz="1100" dirty="0" smtClean="0"/>
              <a:t>(…..)</a:t>
            </a:r>
            <a:endParaRPr lang="es-MX" sz="1100" dirty="0"/>
          </a:p>
        </p:txBody>
      </p:sp>
      <p:sp>
        <p:nvSpPr>
          <p:cNvPr id="99" name="98 CuadroTexto"/>
          <p:cNvSpPr txBox="1"/>
          <p:nvPr/>
        </p:nvSpPr>
        <p:spPr>
          <a:xfrm>
            <a:off x="7286644" y="1363568"/>
            <a:ext cx="1785950" cy="261610"/>
          </a:xfrm>
          <a:prstGeom prst="rect">
            <a:avLst/>
          </a:prstGeom>
          <a:noFill/>
        </p:spPr>
        <p:txBody>
          <a:bodyPr wrap="square" rtlCol="0">
            <a:spAutoFit/>
          </a:bodyPr>
          <a:lstStyle/>
          <a:p>
            <a:pPr algn="ctr"/>
            <a:r>
              <a:rPr lang="es-MX" sz="1100" dirty="0" smtClean="0"/>
              <a:t>(…..)</a:t>
            </a:r>
            <a:endParaRPr lang="es-MX" sz="1100" dirty="0"/>
          </a:p>
        </p:txBody>
      </p:sp>
      <p:sp>
        <p:nvSpPr>
          <p:cNvPr id="100" name="99 CuadroTexto"/>
          <p:cNvSpPr txBox="1"/>
          <p:nvPr/>
        </p:nvSpPr>
        <p:spPr>
          <a:xfrm>
            <a:off x="71406" y="3316536"/>
            <a:ext cx="1857388" cy="261610"/>
          </a:xfrm>
          <a:prstGeom prst="rect">
            <a:avLst/>
          </a:prstGeom>
          <a:noFill/>
        </p:spPr>
        <p:txBody>
          <a:bodyPr wrap="square" rtlCol="0">
            <a:spAutoFit/>
          </a:bodyPr>
          <a:lstStyle/>
          <a:p>
            <a:pPr algn="ctr"/>
            <a:r>
              <a:rPr lang="es-MX" sz="1100" dirty="0" smtClean="0"/>
              <a:t>(…..)</a:t>
            </a:r>
            <a:endParaRPr lang="es-MX" sz="1100" dirty="0"/>
          </a:p>
        </p:txBody>
      </p:sp>
      <p:grpSp>
        <p:nvGrpSpPr>
          <p:cNvPr id="10" name="40 Grupo"/>
          <p:cNvGrpSpPr/>
          <p:nvPr/>
        </p:nvGrpSpPr>
        <p:grpSpPr>
          <a:xfrm>
            <a:off x="3312368" y="5589240"/>
            <a:ext cx="1584176" cy="864096"/>
            <a:chOff x="3563888" y="1700808"/>
            <a:chExt cx="1584176" cy="864096"/>
          </a:xfrm>
        </p:grpSpPr>
        <p:cxnSp>
          <p:nvCxnSpPr>
            <p:cNvPr id="101" name="100 Conector recto"/>
            <p:cNvCxnSpPr/>
            <p:nvPr/>
          </p:nvCxnSpPr>
          <p:spPr>
            <a:xfrm>
              <a:off x="3563888" y="1700808"/>
              <a:ext cx="15841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2" name="101 Conector recto"/>
            <p:cNvCxnSpPr/>
            <p:nvPr/>
          </p:nvCxnSpPr>
          <p:spPr>
            <a:xfrm>
              <a:off x="4338613" y="1700808"/>
              <a:ext cx="17363" cy="864096"/>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11" name="40 Grupo"/>
          <p:cNvGrpSpPr/>
          <p:nvPr/>
        </p:nvGrpSpPr>
        <p:grpSpPr>
          <a:xfrm>
            <a:off x="5452626" y="3573016"/>
            <a:ext cx="1584176" cy="864096"/>
            <a:chOff x="3563888" y="1700808"/>
            <a:chExt cx="1584176" cy="864096"/>
          </a:xfrm>
        </p:grpSpPr>
        <p:cxnSp>
          <p:nvCxnSpPr>
            <p:cNvPr id="104" name="103 Conector recto"/>
            <p:cNvCxnSpPr/>
            <p:nvPr/>
          </p:nvCxnSpPr>
          <p:spPr>
            <a:xfrm>
              <a:off x="3563888" y="1700808"/>
              <a:ext cx="15841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5" name="104 Conector recto"/>
            <p:cNvCxnSpPr/>
            <p:nvPr/>
          </p:nvCxnSpPr>
          <p:spPr>
            <a:xfrm>
              <a:off x="4338613" y="1700808"/>
              <a:ext cx="17363" cy="864096"/>
            </a:xfrm>
            <a:prstGeom prst="line">
              <a:avLst/>
            </a:prstGeom>
          </p:spPr>
          <p:style>
            <a:lnRef idx="1">
              <a:schemeClr val="accent1"/>
            </a:lnRef>
            <a:fillRef idx="0">
              <a:schemeClr val="accent1"/>
            </a:fillRef>
            <a:effectRef idx="0">
              <a:schemeClr val="accent1"/>
            </a:effectRef>
            <a:fontRef idx="minor">
              <a:schemeClr val="tx1"/>
            </a:fontRef>
          </p:style>
        </p:cxnSp>
      </p:grpSp>
      <p:sp>
        <p:nvSpPr>
          <p:cNvPr id="106" name="105 CuadroTexto"/>
          <p:cNvSpPr txBox="1"/>
          <p:nvPr/>
        </p:nvSpPr>
        <p:spPr>
          <a:xfrm>
            <a:off x="4587390" y="1887776"/>
            <a:ext cx="857256" cy="261610"/>
          </a:xfrm>
          <a:prstGeom prst="rect">
            <a:avLst/>
          </a:prstGeom>
          <a:noFill/>
        </p:spPr>
        <p:txBody>
          <a:bodyPr wrap="square" rtlCol="0">
            <a:spAutoFit/>
          </a:bodyPr>
          <a:lstStyle/>
          <a:p>
            <a:r>
              <a:rPr lang="es-MX" sz="1100" dirty="0" smtClean="0"/>
              <a:t>30,000 (7)</a:t>
            </a:r>
            <a:endParaRPr lang="es-MX" sz="1100" dirty="0"/>
          </a:p>
        </p:txBody>
      </p:sp>
      <p:cxnSp>
        <p:nvCxnSpPr>
          <p:cNvPr id="120" name="119 Conector recto"/>
          <p:cNvCxnSpPr/>
          <p:nvPr/>
        </p:nvCxnSpPr>
        <p:spPr>
          <a:xfrm>
            <a:off x="898420" y="6285759"/>
            <a:ext cx="1643074" cy="1588"/>
          </a:xfrm>
          <a:prstGeom prst="line">
            <a:avLst/>
          </a:prstGeom>
        </p:spPr>
        <p:style>
          <a:lnRef idx="1">
            <a:schemeClr val="accent1"/>
          </a:lnRef>
          <a:fillRef idx="0">
            <a:schemeClr val="accent1"/>
          </a:fillRef>
          <a:effectRef idx="0">
            <a:schemeClr val="accent1"/>
          </a:effectRef>
          <a:fontRef idx="minor">
            <a:schemeClr val="tx1"/>
          </a:fontRef>
        </p:style>
      </p:cxnSp>
      <p:sp>
        <p:nvSpPr>
          <p:cNvPr id="122" name="121 CuadroTexto"/>
          <p:cNvSpPr txBox="1"/>
          <p:nvPr/>
        </p:nvSpPr>
        <p:spPr>
          <a:xfrm>
            <a:off x="835026" y="6335742"/>
            <a:ext cx="1000670" cy="261610"/>
          </a:xfrm>
          <a:prstGeom prst="rect">
            <a:avLst/>
          </a:prstGeom>
          <a:noFill/>
        </p:spPr>
        <p:txBody>
          <a:bodyPr wrap="square" rtlCol="0">
            <a:spAutoFit/>
          </a:bodyPr>
          <a:lstStyle/>
          <a:p>
            <a:r>
              <a:rPr lang="es-MX" sz="1100" b="1" dirty="0" smtClean="0">
                <a:solidFill>
                  <a:schemeClr val="accent5">
                    <a:lumMod val="75000"/>
                  </a:schemeClr>
                </a:solidFill>
              </a:rPr>
              <a:t>S)   140,000</a:t>
            </a:r>
            <a:endParaRPr lang="es-MX" sz="1100" b="1" dirty="0">
              <a:solidFill>
                <a:schemeClr val="accent5">
                  <a:lumMod val="75000"/>
                </a:schemeClr>
              </a:solidFill>
            </a:endParaRPr>
          </a:p>
        </p:txBody>
      </p:sp>
      <p:grpSp>
        <p:nvGrpSpPr>
          <p:cNvPr id="12" name="49 Grupo"/>
          <p:cNvGrpSpPr/>
          <p:nvPr/>
        </p:nvGrpSpPr>
        <p:grpSpPr>
          <a:xfrm>
            <a:off x="3758822" y="3571306"/>
            <a:ext cx="1584176" cy="864096"/>
            <a:chOff x="3563888" y="1700808"/>
            <a:chExt cx="1584176" cy="864096"/>
          </a:xfrm>
        </p:grpSpPr>
        <p:cxnSp>
          <p:nvCxnSpPr>
            <p:cNvPr id="93" name="92 Conector recto"/>
            <p:cNvCxnSpPr/>
            <p:nvPr/>
          </p:nvCxnSpPr>
          <p:spPr>
            <a:xfrm>
              <a:off x="3563888" y="1700808"/>
              <a:ext cx="15841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4" name="93 Conector recto"/>
            <p:cNvCxnSpPr/>
            <p:nvPr/>
          </p:nvCxnSpPr>
          <p:spPr>
            <a:xfrm>
              <a:off x="4338613" y="1700808"/>
              <a:ext cx="17363" cy="864096"/>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13" name="49 Grupo"/>
          <p:cNvGrpSpPr/>
          <p:nvPr/>
        </p:nvGrpSpPr>
        <p:grpSpPr>
          <a:xfrm>
            <a:off x="7167138" y="3533498"/>
            <a:ext cx="1584176" cy="864096"/>
            <a:chOff x="3563888" y="1700808"/>
            <a:chExt cx="1584176" cy="864096"/>
          </a:xfrm>
        </p:grpSpPr>
        <p:cxnSp>
          <p:nvCxnSpPr>
            <p:cNvPr id="130" name="129 Conector recto"/>
            <p:cNvCxnSpPr/>
            <p:nvPr/>
          </p:nvCxnSpPr>
          <p:spPr>
            <a:xfrm>
              <a:off x="3563888" y="1700808"/>
              <a:ext cx="15841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1" name="130 Conector recto"/>
            <p:cNvCxnSpPr/>
            <p:nvPr/>
          </p:nvCxnSpPr>
          <p:spPr>
            <a:xfrm>
              <a:off x="4338613" y="1700808"/>
              <a:ext cx="17363" cy="864096"/>
            </a:xfrm>
            <a:prstGeom prst="line">
              <a:avLst/>
            </a:prstGeom>
          </p:spPr>
          <p:style>
            <a:lnRef idx="1">
              <a:schemeClr val="accent1"/>
            </a:lnRef>
            <a:fillRef idx="0">
              <a:schemeClr val="accent1"/>
            </a:fillRef>
            <a:effectRef idx="0">
              <a:schemeClr val="accent1"/>
            </a:effectRef>
            <a:fontRef idx="minor">
              <a:schemeClr val="tx1"/>
            </a:fontRef>
          </p:style>
        </p:cxnSp>
      </p:grpSp>
      <p:sp>
        <p:nvSpPr>
          <p:cNvPr id="138" name="137 CuadroTexto"/>
          <p:cNvSpPr txBox="1"/>
          <p:nvPr/>
        </p:nvSpPr>
        <p:spPr>
          <a:xfrm>
            <a:off x="2714612" y="1887776"/>
            <a:ext cx="841866" cy="261610"/>
          </a:xfrm>
          <a:prstGeom prst="rect">
            <a:avLst/>
          </a:prstGeom>
          <a:noFill/>
        </p:spPr>
        <p:txBody>
          <a:bodyPr wrap="square" rtlCol="0">
            <a:spAutoFit/>
          </a:bodyPr>
          <a:lstStyle/>
          <a:p>
            <a:r>
              <a:rPr lang="es-MX" sz="1100" dirty="0" smtClean="0"/>
              <a:t>30,000 (3)</a:t>
            </a:r>
            <a:endParaRPr lang="es-MX" sz="1100" dirty="0"/>
          </a:p>
        </p:txBody>
      </p:sp>
      <p:sp>
        <p:nvSpPr>
          <p:cNvPr id="139" name="138 CuadroTexto"/>
          <p:cNvSpPr txBox="1"/>
          <p:nvPr/>
        </p:nvSpPr>
        <p:spPr>
          <a:xfrm>
            <a:off x="2714612" y="2102090"/>
            <a:ext cx="841866" cy="261610"/>
          </a:xfrm>
          <a:prstGeom prst="rect">
            <a:avLst/>
          </a:prstGeom>
          <a:noFill/>
        </p:spPr>
        <p:txBody>
          <a:bodyPr wrap="square" rtlCol="0">
            <a:spAutoFit/>
          </a:bodyPr>
          <a:lstStyle/>
          <a:p>
            <a:r>
              <a:rPr lang="es-MX" sz="1100" dirty="0" smtClean="0"/>
              <a:t>10,000 (4)</a:t>
            </a:r>
            <a:endParaRPr lang="es-MX" sz="1100" dirty="0"/>
          </a:p>
        </p:txBody>
      </p:sp>
      <p:sp>
        <p:nvSpPr>
          <p:cNvPr id="140" name="139 CuadroTexto"/>
          <p:cNvSpPr txBox="1"/>
          <p:nvPr/>
        </p:nvSpPr>
        <p:spPr>
          <a:xfrm>
            <a:off x="3786182" y="1887776"/>
            <a:ext cx="857256" cy="261610"/>
          </a:xfrm>
          <a:prstGeom prst="rect">
            <a:avLst/>
          </a:prstGeom>
          <a:noFill/>
        </p:spPr>
        <p:txBody>
          <a:bodyPr wrap="square" rtlCol="0">
            <a:spAutoFit/>
          </a:bodyPr>
          <a:lstStyle/>
          <a:p>
            <a:r>
              <a:rPr lang="es-MX" sz="1100" dirty="0" smtClean="0"/>
              <a:t>(3) 30,000</a:t>
            </a:r>
            <a:endParaRPr lang="es-MX" sz="1100" dirty="0"/>
          </a:p>
        </p:txBody>
      </p:sp>
      <p:sp>
        <p:nvSpPr>
          <p:cNvPr id="141" name="140 CuadroTexto"/>
          <p:cNvSpPr txBox="1"/>
          <p:nvPr/>
        </p:nvSpPr>
        <p:spPr>
          <a:xfrm>
            <a:off x="3786182" y="2102090"/>
            <a:ext cx="857256" cy="261610"/>
          </a:xfrm>
          <a:prstGeom prst="rect">
            <a:avLst/>
          </a:prstGeom>
          <a:noFill/>
        </p:spPr>
        <p:txBody>
          <a:bodyPr wrap="square" rtlCol="0">
            <a:spAutoFit/>
          </a:bodyPr>
          <a:lstStyle/>
          <a:p>
            <a:r>
              <a:rPr lang="es-MX" sz="1100" dirty="0" smtClean="0"/>
              <a:t>(4) 10,000</a:t>
            </a:r>
            <a:endParaRPr lang="es-MX" sz="1100" dirty="0"/>
          </a:p>
        </p:txBody>
      </p:sp>
      <p:sp>
        <p:nvSpPr>
          <p:cNvPr id="142" name="141 CuadroTexto"/>
          <p:cNvSpPr txBox="1"/>
          <p:nvPr/>
        </p:nvSpPr>
        <p:spPr>
          <a:xfrm>
            <a:off x="4572000" y="2102090"/>
            <a:ext cx="857256" cy="261610"/>
          </a:xfrm>
          <a:prstGeom prst="rect">
            <a:avLst/>
          </a:prstGeom>
          <a:noFill/>
        </p:spPr>
        <p:txBody>
          <a:bodyPr wrap="square" rtlCol="0">
            <a:spAutoFit/>
          </a:bodyPr>
          <a:lstStyle/>
          <a:p>
            <a:r>
              <a:rPr lang="es-MX" sz="1100" dirty="0" smtClean="0"/>
              <a:t>10,000 (8)</a:t>
            </a:r>
            <a:endParaRPr lang="es-MX" sz="1100" dirty="0"/>
          </a:p>
        </p:txBody>
      </p:sp>
      <p:sp>
        <p:nvSpPr>
          <p:cNvPr id="143" name="142 CuadroTexto"/>
          <p:cNvSpPr txBox="1"/>
          <p:nvPr/>
        </p:nvSpPr>
        <p:spPr>
          <a:xfrm>
            <a:off x="5715008" y="1677310"/>
            <a:ext cx="857256" cy="261610"/>
          </a:xfrm>
          <a:prstGeom prst="rect">
            <a:avLst/>
          </a:prstGeom>
          <a:noFill/>
        </p:spPr>
        <p:txBody>
          <a:bodyPr wrap="square" rtlCol="0">
            <a:spAutoFit/>
          </a:bodyPr>
          <a:lstStyle/>
          <a:p>
            <a:r>
              <a:rPr lang="es-MX" sz="1100" dirty="0" smtClean="0"/>
              <a:t>(5) 50,000</a:t>
            </a:r>
            <a:endParaRPr lang="es-MX" sz="1100" dirty="0"/>
          </a:p>
        </p:txBody>
      </p:sp>
      <p:sp>
        <p:nvSpPr>
          <p:cNvPr id="144" name="143 CuadroTexto"/>
          <p:cNvSpPr txBox="1"/>
          <p:nvPr/>
        </p:nvSpPr>
        <p:spPr>
          <a:xfrm>
            <a:off x="5699618" y="1887776"/>
            <a:ext cx="857256" cy="261610"/>
          </a:xfrm>
          <a:prstGeom prst="rect">
            <a:avLst/>
          </a:prstGeom>
          <a:noFill/>
        </p:spPr>
        <p:txBody>
          <a:bodyPr wrap="square" rtlCol="0">
            <a:spAutoFit/>
          </a:bodyPr>
          <a:lstStyle/>
          <a:p>
            <a:r>
              <a:rPr lang="es-MX" sz="1100" dirty="0" smtClean="0"/>
              <a:t>(7) 30,000</a:t>
            </a:r>
            <a:endParaRPr lang="es-MX" sz="1100" dirty="0"/>
          </a:p>
        </p:txBody>
      </p:sp>
      <p:sp>
        <p:nvSpPr>
          <p:cNvPr id="145" name="144 CuadroTexto"/>
          <p:cNvSpPr txBox="1"/>
          <p:nvPr/>
        </p:nvSpPr>
        <p:spPr>
          <a:xfrm>
            <a:off x="5699618" y="2102090"/>
            <a:ext cx="857256" cy="261610"/>
          </a:xfrm>
          <a:prstGeom prst="rect">
            <a:avLst/>
          </a:prstGeom>
          <a:noFill/>
        </p:spPr>
        <p:txBody>
          <a:bodyPr wrap="square" rtlCol="0">
            <a:spAutoFit/>
          </a:bodyPr>
          <a:lstStyle/>
          <a:p>
            <a:r>
              <a:rPr lang="es-MX" sz="1100" dirty="0" smtClean="0"/>
              <a:t>(8) 10,000</a:t>
            </a:r>
            <a:endParaRPr lang="es-MX" sz="1100" dirty="0"/>
          </a:p>
        </p:txBody>
      </p:sp>
      <p:sp>
        <p:nvSpPr>
          <p:cNvPr id="146" name="145 CuadroTexto"/>
          <p:cNvSpPr txBox="1"/>
          <p:nvPr/>
        </p:nvSpPr>
        <p:spPr>
          <a:xfrm>
            <a:off x="6500826" y="1694743"/>
            <a:ext cx="857256" cy="261610"/>
          </a:xfrm>
          <a:prstGeom prst="rect">
            <a:avLst/>
          </a:prstGeom>
          <a:noFill/>
        </p:spPr>
        <p:txBody>
          <a:bodyPr wrap="square" rtlCol="0">
            <a:spAutoFit/>
          </a:bodyPr>
          <a:lstStyle/>
          <a:p>
            <a:r>
              <a:rPr lang="es-MX" sz="1100" dirty="0" smtClean="0"/>
              <a:t>50,000 (6)</a:t>
            </a:r>
            <a:endParaRPr lang="es-MX" sz="1100" dirty="0"/>
          </a:p>
        </p:txBody>
      </p:sp>
      <p:sp>
        <p:nvSpPr>
          <p:cNvPr id="147" name="146 CuadroTexto"/>
          <p:cNvSpPr txBox="1"/>
          <p:nvPr/>
        </p:nvSpPr>
        <p:spPr>
          <a:xfrm>
            <a:off x="6500826" y="1887776"/>
            <a:ext cx="857256" cy="261610"/>
          </a:xfrm>
          <a:prstGeom prst="rect">
            <a:avLst/>
          </a:prstGeom>
          <a:noFill/>
        </p:spPr>
        <p:txBody>
          <a:bodyPr wrap="square" rtlCol="0">
            <a:spAutoFit/>
          </a:bodyPr>
          <a:lstStyle/>
          <a:p>
            <a:r>
              <a:rPr lang="es-MX" sz="1100" dirty="0" smtClean="0"/>
              <a:t>30,000 (9)</a:t>
            </a:r>
            <a:endParaRPr lang="es-MX" sz="1100" dirty="0"/>
          </a:p>
        </p:txBody>
      </p:sp>
      <p:sp>
        <p:nvSpPr>
          <p:cNvPr id="148" name="147 CuadroTexto"/>
          <p:cNvSpPr txBox="1"/>
          <p:nvPr/>
        </p:nvSpPr>
        <p:spPr>
          <a:xfrm>
            <a:off x="6485436" y="2102090"/>
            <a:ext cx="966884" cy="261610"/>
          </a:xfrm>
          <a:prstGeom prst="rect">
            <a:avLst/>
          </a:prstGeom>
          <a:noFill/>
        </p:spPr>
        <p:txBody>
          <a:bodyPr wrap="square" rtlCol="0">
            <a:spAutoFit/>
          </a:bodyPr>
          <a:lstStyle/>
          <a:p>
            <a:r>
              <a:rPr lang="es-MX" sz="1100" dirty="0" smtClean="0"/>
              <a:t>10,000 (10)</a:t>
            </a:r>
            <a:endParaRPr lang="es-MX" sz="1100" dirty="0"/>
          </a:p>
        </p:txBody>
      </p:sp>
      <p:sp>
        <p:nvSpPr>
          <p:cNvPr id="149" name="148 CuadroTexto"/>
          <p:cNvSpPr txBox="1"/>
          <p:nvPr/>
        </p:nvSpPr>
        <p:spPr>
          <a:xfrm>
            <a:off x="7444910" y="1677310"/>
            <a:ext cx="857256" cy="261610"/>
          </a:xfrm>
          <a:prstGeom prst="rect">
            <a:avLst/>
          </a:prstGeom>
          <a:noFill/>
        </p:spPr>
        <p:txBody>
          <a:bodyPr wrap="square" rtlCol="0">
            <a:spAutoFit/>
          </a:bodyPr>
          <a:lstStyle/>
          <a:p>
            <a:r>
              <a:rPr lang="es-MX" sz="1100" dirty="0" smtClean="0"/>
              <a:t>(6) 50,000</a:t>
            </a:r>
            <a:endParaRPr lang="es-MX" sz="1100" dirty="0"/>
          </a:p>
        </p:txBody>
      </p:sp>
      <p:sp>
        <p:nvSpPr>
          <p:cNvPr id="150" name="149 CuadroTexto"/>
          <p:cNvSpPr txBox="1"/>
          <p:nvPr/>
        </p:nvSpPr>
        <p:spPr>
          <a:xfrm>
            <a:off x="7429520" y="1887776"/>
            <a:ext cx="857256" cy="261610"/>
          </a:xfrm>
          <a:prstGeom prst="rect">
            <a:avLst/>
          </a:prstGeom>
          <a:noFill/>
        </p:spPr>
        <p:txBody>
          <a:bodyPr wrap="square" rtlCol="0">
            <a:spAutoFit/>
          </a:bodyPr>
          <a:lstStyle/>
          <a:p>
            <a:r>
              <a:rPr lang="es-MX" sz="1100" dirty="0" smtClean="0"/>
              <a:t>(9) 30,000</a:t>
            </a:r>
            <a:endParaRPr lang="es-MX" sz="1100" dirty="0"/>
          </a:p>
        </p:txBody>
      </p:sp>
      <p:sp>
        <p:nvSpPr>
          <p:cNvPr id="152" name="151 CuadroTexto"/>
          <p:cNvSpPr txBox="1"/>
          <p:nvPr/>
        </p:nvSpPr>
        <p:spPr>
          <a:xfrm>
            <a:off x="7308304" y="2102090"/>
            <a:ext cx="978472" cy="261610"/>
          </a:xfrm>
          <a:prstGeom prst="rect">
            <a:avLst/>
          </a:prstGeom>
          <a:noFill/>
        </p:spPr>
        <p:txBody>
          <a:bodyPr wrap="square" rtlCol="0">
            <a:spAutoFit/>
          </a:bodyPr>
          <a:lstStyle/>
          <a:p>
            <a:r>
              <a:rPr lang="es-MX" sz="1100" dirty="0" smtClean="0"/>
              <a:t>(10) 10,000</a:t>
            </a:r>
            <a:endParaRPr lang="es-MX" sz="1100" dirty="0"/>
          </a:p>
        </p:txBody>
      </p:sp>
      <p:sp>
        <p:nvSpPr>
          <p:cNvPr id="153" name="152 CuadroTexto"/>
          <p:cNvSpPr txBox="1"/>
          <p:nvPr/>
        </p:nvSpPr>
        <p:spPr>
          <a:xfrm>
            <a:off x="8215338" y="1694743"/>
            <a:ext cx="928662" cy="261610"/>
          </a:xfrm>
          <a:prstGeom prst="rect">
            <a:avLst/>
          </a:prstGeom>
          <a:noFill/>
        </p:spPr>
        <p:txBody>
          <a:bodyPr wrap="square" rtlCol="0">
            <a:spAutoFit/>
          </a:bodyPr>
          <a:lstStyle/>
          <a:p>
            <a:r>
              <a:rPr lang="es-MX" sz="1100" dirty="0" smtClean="0"/>
              <a:t>50,000 (11)</a:t>
            </a:r>
            <a:endParaRPr lang="es-MX" sz="1100" dirty="0"/>
          </a:p>
        </p:txBody>
      </p:sp>
      <p:sp>
        <p:nvSpPr>
          <p:cNvPr id="154" name="153 CuadroTexto"/>
          <p:cNvSpPr txBox="1"/>
          <p:nvPr/>
        </p:nvSpPr>
        <p:spPr>
          <a:xfrm>
            <a:off x="8215338" y="1887776"/>
            <a:ext cx="928662" cy="261610"/>
          </a:xfrm>
          <a:prstGeom prst="rect">
            <a:avLst/>
          </a:prstGeom>
          <a:noFill/>
        </p:spPr>
        <p:txBody>
          <a:bodyPr wrap="square" rtlCol="0">
            <a:spAutoFit/>
          </a:bodyPr>
          <a:lstStyle/>
          <a:p>
            <a:r>
              <a:rPr lang="es-MX" sz="1100" dirty="0" smtClean="0"/>
              <a:t>30,000 (12)</a:t>
            </a:r>
            <a:endParaRPr lang="es-MX" sz="1100" dirty="0"/>
          </a:p>
        </p:txBody>
      </p:sp>
      <p:sp>
        <p:nvSpPr>
          <p:cNvPr id="155" name="154 CuadroTexto"/>
          <p:cNvSpPr txBox="1"/>
          <p:nvPr/>
        </p:nvSpPr>
        <p:spPr>
          <a:xfrm>
            <a:off x="8199948" y="2102090"/>
            <a:ext cx="1052572" cy="261610"/>
          </a:xfrm>
          <a:prstGeom prst="rect">
            <a:avLst/>
          </a:prstGeom>
          <a:noFill/>
        </p:spPr>
        <p:txBody>
          <a:bodyPr wrap="square" rtlCol="0">
            <a:spAutoFit/>
          </a:bodyPr>
          <a:lstStyle/>
          <a:p>
            <a:r>
              <a:rPr lang="es-MX" sz="1100" dirty="0" smtClean="0"/>
              <a:t>10,000 (13)</a:t>
            </a:r>
            <a:endParaRPr lang="es-MX" sz="1100" dirty="0"/>
          </a:p>
        </p:txBody>
      </p:sp>
      <p:sp>
        <p:nvSpPr>
          <p:cNvPr id="156" name="155 CuadroTexto"/>
          <p:cNvSpPr txBox="1"/>
          <p:nvPr/>
        </p:nvSpPr>
        <p:spPr>
          <a:xfrm>
            <a:off x="0" y="3534698"/>
            <a:ext cx="1071538" cy="261610"/>
          </a:xfrm>
          <a:prstGeom prst="rect">
            <a:avLst/>
          </a:prstGeom>
          <a:noFill/>
        </p:spPr>
        <p:txBody>
          <a:bodyPr wrap="square" rtlCol="0">
            <a:spAutoFit/>
          </a:bodyPr>
          <a:lstStyle/>
          <a:p>
            <a:r>
              <a:rPr lang="es-MX" sz="1100" dirty="0" smtClean="0"/>
              <a:t>(11) 50,000</a:t>
            </a:r>
            <a:endParaRPr lang="es-MX" sz="1100" dirty="0"/>
          </a:p>
        </p:txBody>
      </p:sp>
      <p:sp>
        <p:nvSpPr>
          <p:cNvPr id="157" name="156 CuadroTexto"/>
          <p:cNvSpPr txBox="1"/>
          <p:nvPr/>
        </p:nvSpPr>
        <p:spPr>
          <a:xfrm>
            <a:off x="0" y="3745164"/>
            <a:ext cx="1056148" cy="261610"/>
          </a:xfrm>
          <a:prstGeom prst="rect">
            <a:avLst/>
          </a:prstGeom>
          <a:noFill/>
        </p:spPr>
        <p:txBody>
          <a:bodyPr wrap="square" rtlCol="0">
            <a:spAutoFit/>
          </a:bodyPr>
          <a:lstStyle/>
          <a:p>
            <a:r>
              <a:rPr lang="es-MX" sz="1100" dirty="0" smtClean="0"/>
              <a:t>(12) 30,000</a:t>
            </a:r>
            <a:endParaRPr lang="es-MX" sz="1100" dirty="0"/>
          </a:p>
        </p:txBody>
      </p:sp>
      <p:sp>
        <p:nvSpPr>
          <p:cNvPr id="158" name="157 CuadroTexto"/>
          <p:cNvSpPr txBox="1"/>
          <p:nvPr/>
        </p:nvSpPr>
        <p:spPr>
          <a:xfrm>
            <a:off x="0" y="3959478"/>
            <a:ext cx="1056148" cy="261610"/>
          </a:xfrm>
          <a:prstGeom prst="rect">
            <a:avLst/>
          </a:prstGeom>
          <a:noFill/>
        </p:spPr>
        <p:txBody>
          <a:bodyPr wrap="square" rtlCol="0">
            <a:spAutoFit/>
          </a:bodyPr>
          <a:lstStyle/>
          <a:p>
            <a:r>
              <a:rPr lang="es-MX" sz="1100" dirty="0" smtClean="0"/>
              <a:t>(13) 10,000</a:t>
            </a:r>
            <a:endParaRPr lang="es-MX" sz="1100" dirty="0"/>
          </a:p>
        </p:txBody>
      </p:sp>
      <p:sp>
        <p:nvSpPr>
          <p:cNvPr id="159" name="158 CuadroTexto"/>
          <p:cNvSpPr txBox="1"/>
          <p:nvPr/>
        </p:nvSpPr>
        <p:spPr>
          <a:xfrm>
            <a:off x="1913974" y="2987506"/>
            <a:ext cx="1872208" cy="600164"/>
          </a:xfrm>
          <a:prstGeom prst="rect">
            <a:avLst/>
          </a:prstGeom>
          <a:noFill/>
        </p:spPr>
        <p:txBody>
          <a:bodyPr wrap="square" rtlCol="0">
            <a:spAutoFit/>
          </a:bodyPr>
          <a:lstStyle/>
          <a:p>
            <a:pPr algn="ctr"/>
            <a:r>
              <a:rPr lang="es-MX" sz="1100" dirty="0" smtClean="0"/>
              <a:t>2111</a:t>
            </a:r>
          </a:p>
          <a:p>
            <a:pPr algn="ctr"/>
            <a:r>
              <a:rPr lang="es-MX" sz="1100" dirty="0" smtClean="0"/>
              <a:t>Servicios Personales por Pagar a Corto Plazo</a:t>
            </a:r>
          </a:p>
        </p:txBody>
      </p:sp>
      <p:sp>
        <p:nvSpPr>
          <p:cNvPr id="160" name="159 CuadroTexto"/>
          <p:cNvSpPr txBox="1"/>
          <p:nvPr/>
        </p:nvSpPr>
        <p:spPr>
          <a:xfrm>
            <a:off x="1763688" y="3651701"/>
            <a:ext cx="1030912" cy="261610"/>
          </a:xfrm>
          <a:prstGeom prst="rect">
            <a:avLst/>
          </a:prstGeom>
          <a:noFill/>
        </p:spPr>
        <p:txBody>
          <a:bodyPr wrap="square" rtlCol="0">
            <a:spAutoFit/>
          </a:bodyPr>
          <a:lstStyle/>
          <a:p>
            <a:r>
              <a:rPr lang="es-MX" sz="1100" dirty="0" smtClean="0"/>
              <a:t>(11a)  35,000</a:t>
            </a:r>
            <a:endParaRPr lang="es-MX" sz="1100" dirty="0"/>
          </a:p>
        </p:txBody>
      </p:sp>
      <p:sp>
        <p:nvSpPr>
          <p:cNvPr id="161" name="160 CuadroTexto"/>
          <p:cNvSpPr txBox="1"/>
          <p:nvPr/>
        </p:nvSpPr>
        <p:spPr>
          <a:xfrm>
            <a:off x="2819298" y="3673726"/>
            <a:ext cx="952064" cy="261610"/>
          </a:xfrm>
          <a:prstGeom prst="rect">
            <a:avLst/>
          </a:prstGeom>
          <a:noFill/>
        </p:spPr>
        <p:txBody>
          <a:bodyPr wrap="square" rtlCol="0">
            <a:spAutoFit/>
          </a:bodyPr>
          <a:lstStyle/>
          <a:p>
            <a:r>
              <a:rPr lang="es-MX" sz="1100" dirty="0" smtClean="0"/>
              <a:t>35,000  (5a) </a:t>
            </a:r>
            <a:endParaRPr lang="es-MX" sz="1100" dirty="0"/>
          </a:p>
        </p:txBody>
      </p:sp>
      <p:sp>
        <p:nvSpPr>
          <p:cNvPr id="162" name="161 CuadroTexto"/>
          <p:cNvSpPr txBox="1"/>
          <p:nvPr/>
        </p:nvSpPr>
        <p:spPr>
          <a:xfrm>
            <a:off x="3685104" y="2852936"/>
            <a:ext cx="1872208" cy="600164"/>
          </a:xfrm>
          <a:prstGeom prst="rect">
            <a:avLst/>
          </a:prstGeom>
          <a:noFill/>
        </p:spPr>
        <p:txBody>
          <a:bodyPr wrap="square" rtlCol="0">
            <a:spAutoFit/>
          </a:bodyPr>
          <a:lstStyle/>
          <a:p>
            <a:pPr algn="ctr"/>
            <a:r>
              <a:rPr lang="es-MX" sz="1100" dirty="0" smtClean="0"/>
              <a:t>2117</a:t>
            </a:r>
          </a:p>
          <a:p>
            <a:pPr algn="ctr"/>
            <a:r>
              <a:rPr lang="es-MX" sz="1100" dirty="0" smtClean="0"/>
              <a:t>Retenciones y Contribuciones Por Pagar a Corto Plazo</a:t>
            </a:r>
          </a:p>
        </p:txBody>
      </p:sp>
      <p:sp>
        <p:nvSpPr>
          <p:cNvPr id="163" name="162 CuadroTexto"/>
          <p:cNvSpPr txBox="1"/>
          <p:nvPr/>
        </p:nvSpPr>
        <p:spPr>
          <a:xfrm>
            <a:off x="3557048" y="3649584"/>
            <a:ext cx="952064" cy="261610"/>
          </a:xfrm>
          <a:prstGeom prst="rect">
            <a:avLst/>
          </a:prstGeom>
          <a:noFill/>
        </p:spPr>
        <p:txBody>
          <a:bodyPr wrap="square" rtlCol="0">
            <a:spAutoFit/>
          </a:bodyPr>
          <a:lstStyle/>
          <a:p>
            <a:r>
              <a:rPr lang="es-MX" sz="1100" dirty="0" smtClean="0"/>
              <a:t>(14)  15,000</a:t>
            </a:r>
            <a:endParaRPr lang="es-MX" sz="1100" dirty="0"/>
          </a:p>
        </p:txBody>
      </p:sp>
      <p:sp>
        <p:nvSpPr>
          <p:cNvPr id="164" name="163 CuadroTexto"/>
          <p:cNvSpPr txBox="1"/>
          <p:nvPr/>
        </p:nvSpPr>
        <p:spPr>
          <a:xfrm>
            <a:off x="4533810" y="3671609"/>
            <a:ext cx="952064" cy="261610"/>
          </a:xfrm>
          <a:prstGeom prst="rect">
            <a:avLst/>
          </a:prstGeom>
          <a:noFill/>
        </p:spPr>
        <p:txBody>
          <a:bodyPr wrap="square" rtlCol="0">
            <a:spAutoFit/>
          </a:bodyPr>
          <a:lstStyle/>
          <a:p>
            <a:r>
              <a:rPr lang="es-MX" sz="1100" dirty="0" smtClean="0"/>
              <a:t>15,000  (5a) </a:t>
            </a:r>
            <a:endParaRPr lang="es-MX" sz="1100" dirty="0"/>
          </a:p>
        </p:txBody>
      </p:sp>
      <p:sp>
        <p:nvSpPr>
          <p:cNvPr id="166" name="165 CuadroTexto"/>
          <p:cNvSpPr txBox="1"/>
          <p:nvPr/>
        </p:nvSpPr>
        <p:spPr>
          <a:xfrm>
            <a:off x="827014" y="5606004"/>
            <a:ext cx="1015490" cy="261610"/>
          </a:xfrm>
          <a:prstGeom prst="rect">
            <a:avLst/>
          </a:prstGeom>
          <a:noFill/>
        </p:spPr>
        <p:txBody>
          <a:bodyPr wrap="square" rtlCol="0">
            <a:spAutoFit/>
          </a:bodyPr>
          <a:lstStyle/>
          <a:p>
            <a:r>
              <a:rPr lang="es-MX" sz="1100" dirty="0" smtClean="0"/>
              <a:t>(5a)  50,000</a:t>
            </a:r>
            <a:endParaRPr lang="es-MX" sz="1100" dirty="0"/>
          </a:p>
        </p:txBody>
      </p:sp>
      <p:sp>
        <p:nvSpPr>
          <p:cNvPr id="167" name="166 CuadroTexto"/>
          <p:cNvSpPr txBox="1"/>
          <p:nvPr/>
        </p:nvSpPr>
        <p:spPr>
          <a:xfrm>
            <a:off x="805768" y="5835106"/>
            <a:ext cx="1051018" cy="261610"/>
          </a:xfrm>
          <a:prstGeom prst="rect">
            <a:avLst/>
          </a:prstGeom>
          <a:noFill/>
        </p:spPr>
        <p:txBody>
          <a:bodyPr wrap="square" rtlCol="0">
            <a:spAutoFit/>
          </a:bodyPr>
          <a:lstStyle/>
          <a:p>
            <a:r>
              <a:rPr lang="es-MX" sz="1100" dirty="0" smtClean="0"/>
              <a:t>(7a)  30,000</a:t>
            </a:r>
            <a:endParaRPr lang="es-MX" sz="1100" dirty="0"/>
          </a:p>
        </p:txBody>
      </p:sp>
      <p:sp>
        <p:nvSpPr>
          <p:cNvPr id="168" name="167 CuadroTexto"/>
          <p:cNvSpPr txBox="1"/>
          <p:nvPr/>
        </p:nvSpPr>
        <p:spPr>
          <a:xfrm>
            <a:off x="827046" y="6030784"/>
            <a:ext cx="1071538" cy="261610"/>
          </a:xfrm>
          <a:prstGeom prst="rect">
            <a:avLst/>
          </a:prstGeom>
          <a:noFill/>
        </p:spPr>
        <p:txBody>
          <a:bodyPr wrap="square" rtlCol="0">
            <a:spAutoFit/>
          </a:bodyPr>
          <a:lstStyle/>
          <a:p>
            <a:r>
              <a:rPr lang="es-MX" sz="1100" dirty="0" smtClean="0"/>
              <a:t>(8a)  10,000</a:t>
            </a:r>
            <a:endParaRPr lang="es-MX" sz="1100" dirty="0"/>
          </a:p>
        </p:txBody>
      </p:sp>
      <p:sp>
        <p:nvSpPr>
          <p:cNvPr id="169" name="168 CuadroTexto"/>
          <p:cNvSpPr txBox="1"/>
          <p:nvPr/>
        </p:nvSpPr>
        <p:spPr>
          <a:xfrm>
            <a:off x="1732306" y="6335742"/>
            <a:ext cx="1111502" cy="261610"/>
          </a:xfrm>
          <a:prstGeom prst="rect">
            <a:avLst/>
          </a:prstGeom>
          <a:noFill/>
        </p:spPr>
        <p:txBody>
          <a:bodyPr wrap="square" rtlCol="0">
            <a:spAutoFit/>
          </a:bodyPr>
          <a:lstStyle/>
          <a:p>
            <a:r>
              <a:rPr lang="es-MX" sz="1100" dirty="0" smtClean="0"/>
              <a:t>140,000  (15) </a:t>
            </a:r>
            <a:endParaRPr lang="es-MX" sz="1100" dirty="0"/>
          </a:p>
        </p:txBody>
      </p:sp>
      <p:sp>
        <p:nvSpPr>
          <p:cNvPr id="170" name="169 CuadroTexto"/>
          <p:cNvSpPr txBox="1"/>
          <p:nvPr/>
        </p:nvSpPr>
        <p:spPr>
          <a:xfrm>
            <a:off x="5322290" y="2890556"/>
            <a:ext cx="1857388" cy="600164"/>
          </a:xfrm>
          <a:prstGeom prst="rect">
            <a:avLst/>
          </a:prstGeom>
          <a:noFill/>
        </p:spPr>
        <p:txBody>
          <a:bodyPr wrap="square" rtlCol="0">
            <a:spAutoFit/>
          </a:bodyPr>
          <a:lstStyle/>
          <a:p>
            <a:pPr algn="ctr"/>
            <a:r>
              <a:rPr lang="es-MX" sz="1100" dirty="0" smtClean="0"/>
              <a:t>2112</a:t>
            </a:r>
          </a:p>
          <a:p>
            <a:pPr algn="ctr"/>
            <a:r>
              <a:rPr lang="es-MX" sz="1100" dirty="0" smtClean="0"/>
              <a:t>Proveedores por Pagar a Corto Plazo</a:t>
            </a:r>
            <a:endParaRPr lang="es-MX" sz="1100" dirty="0"/>
          </a:p>
        </p:txBody>
      </p:sp>
      <p:sp>
        <p:nvSpPr>
          <p:cNvPr id="174" name="173 CuadroTexto"/>
          <p:cNvSpPr txBox="1"/>
          <p:nvPr/>
        </p:nvSpPr>
        <p:spPr>
          <a:xfrm>
            <a:off x="5243442" y="3676374"/>
            <a:ext cx="1063590" cy="261610"/>
          </a:xfrm>
          <a:prstGeom prst="rect">
            <a:avLst/>
          </a:prstGeom>
          <a:noFill/>
        </p:spPr>
        <p:txBody>
          <a:bodyPr wrap="square" rtlCol="0">
            <a:spAutoFit/>
          </a:bodyPr>
          <a:lstStyle/>
          <a:p>
            <a:r>
              <a:rPr lang="es-MX" sz="1100" dirty="0" smtClean="0"/>
              <a:t>(12a)  30,000</a:t>
            </a:r>
            <a:endParaRPr lang="es-MX" sz="1100" dirty="0"/>
          </a:p>
        </p:txBody>
      </p:sp>
      <p:sp>
        <p:nvSpPr>
          <p:cNvPr id="175" name="174 CuadroTexto"/>
          <p:cNvSpPr txBox="1"/>
          <p:nvPr/>
        </p:nvSpPr>
        <p:spPr>
          <a:xfrm>
            <a:off x="5171434" y="3890688"/>
            <a:ext cx="1135598" cy="261610"/>
          </a:xfrm>
          <a:prstGeom prst="rect">
            <a:avLst/>
          </a:prstGeom>
          <a:noFill/>
        </p:spPr>
        <p:txBody>
          <a:bodyPr wrap="square" rtlCol="0">
            <a:spAutoFit/>
          </a:bodyPr>
          <a:lstStyle/>
          <a:p>
            <a:r>
              <a:rPr lang="es-MX" sz="1100" dirty="0" smtClean="0"/>
              <a:t>(13a)   10,000</a:t>
            </a:r>
            <a:endParaRPr lang="es-MX" sz="1100" dirty="0"/>
          </a:p>
        </p:txBody>
      </p:sp>
      <p:sp>
        <p:nvSpPr>
          <p:cNvPr id="176" name="175 CuadroTexto"/>
          <p:cNvSpPr txBox="1"/>
          <p:nvPr/>
        </p:nvSpPr>
        <p:spPr>
          <a:xfrm>
            <a:off x="6250984" y="3676374"/>
            <a:ext cx="1000132" cy="261610"/>
          </a:xfrm>
          <a:prstGeom prst="rect">
            <a:avLst/>
          </a:prstGeom>
          <a:noFill/>
        </p:spPr>
        <p:txBody>
          <a:bodyPr wrap="square" rtlCol="0">
            <a:spAutoFit/>
          </a:bodyPr>
          <a:lstStyle/>
          <a:p>
            <a:r>
              <a:rPr lang="es-MX" sz="1100" dirty="0" smtClean="0"/>
              <a:t>30,000  (7a)</a:t>
            </a:r>
            <a:endParaRPr lang="es-MX" sz="1100" dirty="0"/>
          </a:p>
        </p:txBody>
      </p:sp>
      <p:sp>
        <p:nvSpPr>
          <p:cNvPr id="177" name="176 CuadroTexto"/>
          <p:cNvSpPr txBox="1"/>
          <p:nvPr/>
        </p:nvSpPr>
        <p:spPr>
          <a:xfrm>
            <a:off x="6235594" y="3890688"/>
            <a:ext cx="1015522" cy="261610"/>
          </a:xfrm>
          <a:prstGeom prst="rect">
            <a:avLst/>
          </a:prstGeom>
          <a:noFill/>
        </p:spPr>
        <p:txBody>
          <a:bodyPr wrap="square" rtlCol="0">
            <a:spAutoFit/>
          </a:bodyPr>
          <a:lstStyle/>
          <a:p>
            <a:r>
              <a:rPr lang="es-MX" sz="1100" dirty="0" smtClean="0"/>
              <a:t>10,000  (8a)</a:t>
            </a:r>
            <a:endParaRPr lang="es-MX" sz="1100" dirty="0"/>
          </a:p>
        </p:txBody>
      </p:sp>
      <p:sp>
        <p:nvSpPr>
          <p:cNvPr id="178" name="177 CuadroTexto"/>
          <p:cNvSpPr txBox="1"/>
          <p:nvPr/>
        </p:nvSpPr>
        <p:spPr>
          <a:xfrm>
            <a:off x="3146660" y="4989076"/>
            <a:ext cx="1857388" cy="600164"/>
          </a:xfrm>
          <a:prstGeom prst="rect">
            <a:avLst/>
          </a:prstGeom>
          <a:noFill/>
        </p:spPr>
        <p:txBody>
          <a:bodyPr wrap="square" rtlCol="0">
            <a:spAutoFit/>
          </a:bodyPr>
          <a:lstStyle/>
          <a:p>
            <a:pPr algn="ctr"/>
            <a:r>
              <a:rPr lang="es-MX" sz="1100" dirty="0" smtClean="0"/>
              <a:t>5611-X</a:t>
            </a:r>
          </a:p>
          <a:p>
            <a:pPr algn="ctr"/>
            <a:r>
              <a:rPr lang="es-MX" sz="1100" dirty="0" smtClean="0"/>
              <a:t>Construcción en Bienes no Capitalizable</a:t>
            </a:r>
            <a:endParaRPr lang="es-MX" sz="1100" dirty="0"/>
          </a:p>
        </p:txBody>
      </p:sp>
      <p:sp>
        <p:nvSpPr>
          <p:cNvPr id="181" name="180 CuadroTexto"/>
          <p:cNvSpPr txBox="1"/>
          <p:nvPr/>
        </p:nvSpPr>
        <p:spPr>
          <a:xfrm>
            <a:off x="7980886" y="3554779"/>
            <a:ext cx="1127618" cy="261610"/>
          </a:xfrm>
          <a:prstGeom prst="rect">
            <a:avLst/>
          </a:prstGeom>
          <a:noFill/>
        </p:spPr>
        <p:txBody>
          <a:bodyPr wrap="square" rtlCol="0">
            <a:spAutoFit/>
          </a:bodyPr>
          <a:lstStyle/>
          <a:p>
            <a:r>
              <a:rPr lang="es-MX" sz="1100" dirty="0" smtClean="0"/>
              <a:t>35,000 (11a)</a:t>
            </a:r>
            <a:endParaRPr lang="es-MX" sz="1100" dirty="0"/>
          </a:p>
        </p:txBody>
      </p:sp>
      <p:sp>
        <p:nvSpPr>
          <p:cNvPr id="182" name="181 CuadroTexto"/>
          <p:cNvSpPr txBox="1"/>
          <p:nvPr/>
        </p:nvSpPr>
        <p:spPr>
          <a:xfrm>
            <a:off x="7980886" y="3747812"/>
            <a:ext cx="1127618" cy="261610"/>
          </a:xfrm>
          <a:prstGeom prst="rect">
            <a:avLst/>
          </a:prstGeom>
          <a:noFill/>
        </p:spPr>
        <p:txBody>
          <a:bodyPr wrap="square" rtlCol="0">
            <a:spAutoFit/>
          </a:bodyPr>
          <a:lstStyle/>
          <a:p>
            <a:r>
              <a:rPr lang="es-MX" sz="1100" dirty="0" smtClean="0"/>
              <a:t>30,000 (12a)</a:t>
            </a:r>
            <a:endParaRPr lang="es-MX" sz="1100" dirty="0"/>
          </a:p>
        </p:txBody>
      </p:sp>
      <p:sp>
        <p:nvSpPr>
          <p:cNvPr id="183" name="182 CuadroTexto"/>
          <p:cNvSpPr txBox="1"/>
          <p:nvPr/>
        </p:nvSpPr>
        <p:spPr>
          <a:xfrm>
            <a:off x="7965496" y="3962126"/>
            <a:ext cx="1000132" cy="261610"/>
          </a:xfrm>
          <a:prstGeom prst="rect">
            <a:avLst/>
          </a:prstGeom>
          <a:noFill/>
        </p:spPr>
        <p:txBody>
          <a:bodyPr wrap="square" rtlCol="0">
            <a:spAutoFit/>
          </a:bodyPr>
          <a:lstStyle/>
          <a:p>
            <a:r>
              <a:rPr lang="es-MX" sz="1100" dirty="0" smtClean="0"/>
              <a:t>10,000 (13a)</a:t>
            </a:r>
            <a:endParaRPr lang="es-MX" sz="1100" dirty="0"/>
          </a:p>
        </p:txBody>
      </p:sp>
      <p:sp>
        <p:nvSpPr>
          <p:cNvPr id="184" name="183 CuadroTexto"/>
          <p:cNvSpPr txBox="1"/>
          <p:nvPr/>
        </p:nvSpPr>
        <p:spPr>
          <a:xfrm>
            <a:off x="7965496" y="4129144"/>
            <a:ext cx="950354" cy="261610"/>
          </a:xfrm>
          <a:prstGeom prst="rect">
            <a:avLst/>
          </a:prstGeom>
          <a:noFill/>
        </p:spPr>
        <p:txBody>
          <a:bodyPr wrap="square" rtlCol="0">
            <a:spAutoFit/>
          </a:bodyPr>
          <a:lstStyle/>
          <a:p>
            <a:r>
              <a:rPr lang="es-MX" sz="1100" dirty="0" smtClean="0"/>
              <a:t>15,000 (14)</a:t>
            </a:r>
            <a:endParaRPr lang="es-MX" sz="1100" dirty="0"/>
          </a:p>
        </p:txBody>
      </p:sp>
      <p:sp>
        <p:nvSpPr>
          <p:cNvPr id="137" name="136 CuadroTexto"/>
          <p:cNvSpPr txBox="1"/>
          <p:nvPr/>
        </p:nvSpPr>
        <p:spPr>
          <a:xfrm>
            <a:off x="2159256" y="71414"/>
            <a:ext cx="6984776" cy="707886"/>
          </a:xfrm>
          <a:prstGeom prst="rect">
            <a:avLst/>
          </a:prstGeom>
          <a:noFill/>
        </p:spPr>
        <p:txBody>
          <a:bodyPr wrap="square" rtlCol="0">
            <a:spAutoFit/>
          </a:bodyPr>
          <a:lstStyle/>
          <a:p>
            <a:pPr algn="r"/>
            <a:r>
              <a:rPr lang="es-MX"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OBRA POR ADMINISTRACIÓN DIRECTA</a:t>
            </a:r>
          </a:p>
          <a:p>
            <a:pPr algn="r"/>
            <a:r>
              <a:rPr lang="es-MX"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SEGÚN MEJORAS A LOS DCTOS. DEL CONAC </a:t>
            </a:r>
            <a:endParaRPr lang="es-MX" sz="2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124" name="123 CuadroTexto"/>
          <p:cNvSpPr txBox="1"/>
          <p:nvPr/>
        </p:nvSpPr>
        <p:spPr>
          <a:xfrm>
            <a:off x="3160942" y="5661248"/>
            <a:ext cx="1051018" cy="261610"/>
          </a:xfrm>
          <a:prstGeom prst="rect">
            <a:avLst/>
          </a:prstGeom>
          <a:noFill/>
        </p:spPr>
        <p:txBody>
          <a:bodyPr wrap="square" rtlCol="0">
            <a:spAutoFit/>
          </a:bodyPr>
          <a:lstStyle/>
          <a:p>
            <a:r>
              <a:rPr lang="es-MX" sz="1100" dirty="0" smtClean="0"/>
              <a:t>(15)  90,000</a:t>
            </a:r>
            <a:endParaRPr lang="es-MX" sz="1100" dirty="0"/>
          </a:p>
        </p:txBody>
      </p:sp>
      <p:cxnSp>
        <p:nvCxnSpPr>
          <p:cNvPr id="126" name="125 Conector recto de flecha"/>
          <p:cNvCxnSpPr/>
          <p:nvPr/>
        </p:nvCxnSpPr>
        <p:spPr>
          <a:xfrm flipV="1">
            <a:off x="2483768" y="5949280"/>
            <a:ext cx="792088" cy="360040"/>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sp>
        <p:nvSpPr>
          <p:cNvPr id="107" name="106 CuadroTexto"/>
          <p:cNvSpPr txBox="1"/>
          <p:nvPr/>
        </p:nvSpPr>
        <p:spPr>
          <a:xfrm>
            <a:off x="827584" y="5373216"/>
            <a:ext cx="1015490" cy="261610"/>
          </a:xfrm>
          <a:prstGeom prst="rect">
            <a:avLst/>
          </a:prstGeom>
          <a:noFill/>
        </p:spPr>
        <p:txBody>
          <a:bodyPr wrap="square" rtlCol="0">
            <a:spAutoFit/>
          </a:bodyPr>
          <a:lstStyle/>
          <a:p>
            <a:r>
              <a:rPr lang="es-MX" sz="1100" b="1" dirty="0" smtClean="0">
                <a:solidFill>
                  <a:schemeClr val="accent5">
                    <a:lumMod val="75000"/>
                  </a:schemeClr>
                </a:solidFill>
              </a:rPr>
              <a:t>S)    </a:t>
            </a:r>
            <a:r>
              <a:rPr lang="es-MX" sz="1100" dirty="0" smtClean="0"/>
              <a:t>50,000</a:t>
            </a:r>
            <a:endParaRPr lang="es-MX" sz="1100" dirty="0"/>
          </a:p>
        </p:txBody>
      </p:sp>
      <p:grpSp>
        <p:nvGrpSpPr>
          <p:cNvPr id="14" name="108 Grupo"/>
          <p:cNvGrpSpPr/>
          <p:nvPr/>
        </p:nvGrpSpPr>
        <p:grpSpPr>
          <a:xfrm>
            <a:off x="5235494" y="5013176"/>
            <a:ext cx="1928794" cy="1464260"/>
            <a:chOff x="7236296" y="4989076"/>
            <a:chExt cx="1928794" cy="1464260"/>
          </a:xfrm>
        </p:grpSpPr>
        <p:grpSp>
          <p:nvGrpSpPr>
            <p:cNvPr id="15" name="79 Grupo"/>
            <p:cNvGrpSpPr/>
            <p:nvPr/>
          </p:nvGrpSpPr>
          <p:grpSpPr>
            <a:xfrm>
              <a:off x="7380312" y="5589240"/>
              <a:ext cx="1584176" cy="864096"/>
              <a:chOff x="3563888" y="1700808"/>
              <a:chExt cx="1584176" cy="864096"/>
            </a:xfrm>
          </p:grpSpPr>
          <p:cxnSp>
            <p:nvCxnSpPr>
              <p:cNvPr id="113" name="112 Conector recto"/>
              <p:cNvCxnSpPr/>
              <p:nvPr/>
            </p:nvCxnSpPr>
            <p:spPr>
              <a:xfrm>
                <a:off x="3563888" y="1700808"/>
                <a:ext cx="15841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 name="113 Conector recto"/>
              <p:cNvCxnSpPr/>
              <p:nvPr/>
            </p:nvCxnSpPr>
            <p:spPr>
              <a:xfrm>
                <a:off x="4338613" y="1700808"/>
                <a:ext cx="17363" cy="864096"/>
              </a:xfrm>
              <a:prstGeom prst="line">
                <a:avLst/>
              </a:prstGeom>
            </p:spPr>
            <p:style>
              <a:lnRef idx="1">
                <a:schemeClr val="accent1"/>
              </a:lnRef>
              <a:fillRef idx="0">
                <a:schemeClr val="accent1"/>
              </a:fillRef>
              <a:effectRef idx="0">
                <a:schemeClr val="accent1"/>
              </a:effectRef>
              <a:fontRef idx="minor">
                <a:schemeClr val="tx1"/>
              </a:fontRef>
            </p:style>
          </p:cxnSp>
        </p:grpSp>
        <p:sp>
          <p:nvSpPr>
            <p:cNvPr id="111" name="110 CuadroTexto"/>
            <p:cNvSpPr txBox="1"/>
            <p:nvPr/>
          </p:nvSpPr>
          <p:spPr>
            <a:xfrm>
              <a:off x="7236296" y="4989076"/>
              <a:ext cx="1928794" cy="600164"/>
            </a:xfrm>
            <a:prstGeom prst="rect">
              <a:avLst/>
            </a:prstGeom>
            <a:noFill/>
          </p:spPr>
          <p:txBody>
            <a:bodyPr wrap="square" rtlCol="0">
              <a:spAutoFit/>
            </a:bodyPr>
            <a:lstStyle/>
            <a:p>
              <a:pPr algn="ctr"/>
              <a:r>
                <a:rPr lang="es-MX" sz="1100" b="1" dirty="0" smtClean="0">
                  <a:solidFill>
                    <a:schemeClr val="accent1">
                      <a:lumMod val="75000"/>
                    </a:schemeClr>
                  </a:solidFill>
                </a:rPr>
                <a:t>322</a:t>
              </a:r>
            </a:p>
            <a:p>
              <a:pPr algn="ctr"/>
              <a:r>
                <a:rPr lang="es-MX" sz="1100" b="1" dirty="0" smtClean="0">
                  <a:solidFill>
                    <a:schemeClr val="accent1">
                      <a:lumMod val="75000"/>
                    </a:schemeClr>
                  </a:solidFill>
                </a:rPr>
                <a:t>Resultado de ejercicios anteriores</a:t>
              </a:r>
              <a:endParaRPr lang="es-MX" sz="1100" b="1" dirty="0">
                <a:solidFill>
                  <a:schemeClr val="accent1">
                    <a:lumMod val="75000"/>
                  </a:schemeClr>
                </a:solidFill>
              </a:endParaRPr>
            </a:p>
          </p:txBody>
        </p:sp>
        <p:sp>
          <p:nvSpPr>
            <p:cNvPr id="112" name="111 CuadroTexto"/>
            <p:cNvSpPr txBox="1"/>
            <p:nvPr/>
          </p:nvSpPr>
          <p:spPr>
            <a:xfrm>
              <a:off x="7300926" y="5661248"/>
              <a:ext cx="1015490" cy="261610"/>
            </a:xfrm>
            <a:prstGeom prst="rect">
              <a:avLst/>
            </a:prstGeom>
            <a:noFill/>
          </p:spPr>
          <p:txBody>
            <a:bodyPr wrap="square" rtlCol="0">
              <a:spAutoFit/>
            </a:bodyPr>
            <a:lstStyle/>
            <a:p>
              <a:r>
                <a:rPr lang="es-MX" sz="1100" b="1" dirty="0" smtClean="0">
                  <a:solidFill>
                    <a:schemeClr val="accent1">
                      <a:lumMod val="75000"/>
                    </a:schemeClr>
                  </a:solidFill>
                </a:rPr>
                <a:t>15)  50,000</a:t>
              </a:r>
              <a:endParaRPr lang="es-MX" sz="1100" b="1" dirty="0">
                <a:solidFill>
                  <a:schemeClr val="accent1">
                    <a:lumMod val="75000"/>
                  </a:schemeClr>
                </a:solidFill>
              </a:endParaRPr>
            </a:p>
          </p:txBody>
        </p:sp>
      </p:grpSp>
      <p:cxnSp>
        <p:nvCxnSpPr>
          <p:cNvPr id="115" name="114 Conector recto de flecha"/>
          <p:cNvCxnSpPr/>
          <p:nvPr/>
        </p:nvCxnSpPr>
        <p:spPr>
          <a:xfrm flipV="1">
            <a:off x="2483768" y="5949280"/>
            <a:ext cx="2808312" cy="368424"/>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753432"/>
            <a:ext cx="8219256" cy="3835808"/>
          </a:xfrm>
        </p:spPr>
        <p:txBody>
          <a:bodyPr>
            <a:normAutofit/>
          </a:bodyPr>
          <a:lstStyle/>
          <a:p>
            <a:r>
              <a:rPr lang="es-MX" sz="2400" dirty="0" smtClean="0">
                <a:solidFill>
                  <a:srgbClr val="000000"/>
                </a:solidFill>
                <a:latin typeface="Calibri"/>
              </a:rPr>
              <a:t>Por convenio, en el mes de marzo 2014 se recibe un fondo de la Federación para ampliación de la Red del agua potable, con aportación federal de 60 MDP y aportación propia de 20 MDP (66.66% y 33.34%)</a:t>
            </a:r>
            <a:r>
              <a:rPr lang="es-MX" sz="2400" dirty="0" smtClean="0"/>
              <a:t> </a:t>
            </a:r>
          </a:p>
          <a:p>
            <a:pPr>
              <a:buNone/>
            </a:pPr>
            <a:endParaRPr lang="es-MX" sz="2400" dirty="0" smtClean="0"/>
          </a:p>
          <a:p>
            <a:r>
              <a:rPr lang="es-MX" sz="2400" dirty="0" smtClean="0">
                <a:solidFill>
                  <a:srgbClr val="000000"/>
                </a:solidFill>
                <a:latin typeface="Calibri"/>
              </a:rPr>
              <a:t>Para cumplir con la obligación de aportación del organismo del agua, la COMAPA suscribe convenio de financiamiento con la constructora, para pagarle su parte como financiamiento </a:t>
            </a:r>
            <a:r>
              <a:rPr lang="es-MX" sz="2400" dirty="0">
                <a:solidFill>
                  <a:srgbClr val="000000"/>
                </a:solidFill>
                <a:latin typeface="Calibri"/>
              </a:rPr>
              <a:t>a</a:t>
            </a:r>
            <a:r>
              <a:rPr lang="es-MX" sz="2400" dirty="0" smtClean="0">
                <a:solidFill>
                  <a:srgbClr val="000000"/>
                </a:solidFill>
                <a:latin typeface="Calibri"/>
              </a:rPr>
              <a:t> largo plazo</a:t>
            </a:r>
            <a:r>
              <a:rPr lang="es-MX" sz="2400" dirty="0" smtClean="0"/>
              <a:t> </a:t>
            </a:r>
            <a:r>
              <a:rPr lang="es-MX" sz="2000" dirty="0" smtClean="0">
                <a:latin typeface="Calibri" pitchFamily="34" charset="0"/>
              </a:rPr>
              <a:t>(2 años posteriores a la entrega de la obra, 50% Primer año, 50% Segundo año).</a:t>
            </a:r>
            <a:endParaRPr lang="es-MX" sz="2000" dirty="0">
              <a:latin typeface="Calibri" pitchFamily="34" charset="0"/>
            </a:endParaRPr>
          </a:p>
        </p:txBody>
      </p:sp>
      <p:sp>
        <p:nvSpPr>
          <p:cNvPr id="4" name="3 Marcador de número de diapositiva"/>
          <p:cNvSpPr>
            <a:spLocks noGrp="1"/>
          </p:cNvSpPr>
          <p:nvPr>
            <p:ph type="sldNum" sz="quarter" idx="12"/>
          </p:nvPr>
        </p:nvSpPr>
        <p:spPr/>
        <p:txBody>
          <a:bodyPr/>
          <a:lstStyle/>
          <a:p>
            <a:pPr>
              <a:defRPr/>
            </a:pPr>
            <a:fld id="{7A10B343-0AF6-4BB8-9D22-76FA9CEF7F47}" type="slidenum">
              <a:rPr lang="es-MX" smtClean="0"/>
              <a:pPr>
                <a:defRPr/>
              </a:pPr>
              <a:t>87</a:t>
            </a:fld>
            <a:endParaRPr lang="es-MX" dirty="0"/>
          </a:p>
        </p:txBody>
      </p:sp>
      <p:sp>
        <p:nvSpPr>
          <p:cNvPr id="5" name="4 CuadroTexto"/>
          <p:cNvSpPr txBox="1"/>
          <p:nvPr/>
        </p:nvSpPr>
        <p:spPr>
          <a:xfrm>
            <a:off x="4829297" y="539969"/>
            <a:ext cx="2957413" cy="584775"/>
          </a:xfrm>
          <a:prstGeom prst="rect">
            <a:avLst/>
          </a:prstGeom>
        </p:spPr>
        <p:style>
          <a:lnRef idx="0">
            <a:schemeClr val="accent6"/>
          </a:lnRef>
          <a:fillRef idx="3">
            <a:schemeClr val="accent6"/>
          </a:fillRef>
          <a:effectRef idx="3">
            <a:schemeClr val="accent6"/>
          </a:effectRef>
          <a:fontRef idx="minor">
            <a:schemeClr val="lt1"/>
          </a:fontRef>
        </p:style>
        <p:txBody>
          <a:bodyPr wrap="none" rtlCol="0">
            <a:spAutoFit/>
          </a:bodyPr>
          <a:lstStyle/>
          <a:p>
            <a:r>
              <a:rPr lang="es-MX" sz="3200" b="1" dirty="0" smtClean="0">
                <a:effectLst>
                  <a:outerShdw blurRad="38100" dist="38100" dir="2700000" algn="tl">
                    <a:srgbClr val="000000">
                      <a:alpha val="43137"/>
                    </a:srgbClr>
                  </a:outerShdw>
                </a:effectLst>
                <a:latin typeface="Calibri" pitchFamily="34" charset="0"/>
              </a:rPr>
              <a:t>ANTECEDENTES:</a:t>
            </a:r>
            <a:endParaRPr lang="es-MX" sz="3200" b="1" dirty="0">
              <a:effectLst>
                <a:outerShdw blurRad="38100" dist="38100" dir="2700000" algn="tl">
                  <a:srgbClr val="000000">
                    <a:alpha val="43137"/>
                  </a:srgbClr>
                </a:outerShdw>
              </a:effectLst>
              <a:latin typeface="Calibri" pitchFamily="34" charset="0"/>
            </a:endParaRPr>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Tabla"/>
          <p:cNvGraphicFramePr>
            <a:graphicFrameLocks noGrp="1"/>
          </p:cNvGraphicFramePr>
          <p:nvPr/>
        </p:nvGraphicFramePr>
        <p:xfrm>
          <a:off x="179512" y="620688"/>
          <a:ext cx="8784976" cy="6776720"/>
        </p:xfrm>
        <a:graphic>
          <a:graphicData uri="http://schemas.openxmlformats.org/drawingml/2006/table">
            <a:tbl>
              <a:tblPr firstRow="1" bandRow="1">
                <a:tableStyleId>{9DCAF9ED-07DC-4A11-8D7F-57B35C25682E}</a:tableStyleId>
              </a:tblPr>
              <a:tblGrid>
                <a:gridCol w="7416824"/>
                <a:gridCol w="1368152"/>
              </a:tblGrid>
              <a:tr h="73401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800" dirty="0" smtClean="0"/>
                        <a:t>OBRA CONTRATADA</a:t>
                      </a:r>
                      <a:r>
                        <a:rPr lang="es-MX" sz="1600" dirty="0" smtClean="0"/>
                        <a:t> </a:t>
                      </a:r>
                      <a:r>
                        <a:rPr lang="es-MX" sz="1800" dirty="0" smtClean="0">
                          <a:solidFill>
                            <a:srgbClr val="FFFF00"/>
                          </a:solidFill>
                        </a:rPr>
                        <a:t>No CAPITALIZABLE </a:t>
                      </a:r>
                      <a:r>
                        <a:rPr lang="es-MX" sz="1800" dirty="0" smtClean="0"/>
                        <a:t>CON </a:t>
                      </a:r>
                      <a:r>
                        <a:rPr lang="es-MX" sz="1800" dirty="0" smtClean="0">
                          <a:solidFill>
                            <a:srgbClr val="FFC000"/>
                          </a:solidFill>
                        </a:rPr>
                        <a:t>RECURSOS COMPARTIDOS</a:t>
                      </a:r>
                    </a:p>
                    <a:p>
                      <a:pPr marL="0" marR="0" indent="0" algn="ctr" defTabSz="914400" rtl="0" eaLnBrk="1" fontAlgn="auto" latinLnBrk="0" hangingPunct="1">
                        <a:lnSpc>
                          <a:spcPct val="100000"/>
                        </a:lnSpc>
                        <a:spcBef>
                          <a:spcPts val="0"/>
                        </a:spcBef>
                        <a:spcAft>
                          <a:spcPts val="0"/>
                        </a:spcAft>
                        <a:buClrTx/>
                        <a:buSzTx/>
                        <a:buFontTx/>
                        <a:buNone/>
                        <a:tabLst/>
                        <a:defRPr/>
                      </a:pPr>
                      <a:r>
                        <a:rPr lang="es-MX" sz="1800" dirty="0" smtClean="0"/>
                        <a:t>OPERACIONES EJERCICIO </a:t>
                      </a:r>
                      <a:r>
                        <a:rPr lang="es-MX" sz="1800" dirty="0" smtClean="0">
                          <a:solidFill>
                            <a:srgbClr val="FFFF00"/>
                          </a:solidFill>
                        </a:rPr>
                        <a:t>2014:</a:t>
                      </a:r>
                    </a:p>
                  </a:txBody>
                  <a:tcPr anchor="ctr"/>
                </a:tc>
                <a:tc>
                  <a:txBody>
                    <a:bodyPr/>
                    <a:lstStyle/>
                    <a:p>
                      <a:pPr algn="ctr"/>
                      <a:r>
                        <a:rPr lang="es-MX" sz="1600" dirty="0" smtClean="0"/>
                        <a:t>CANTIDAD</a:t>
                      </a:r>
                      <a:r>
                        <a:rPr lang="es-MX" sz="1600" baseline="0" dirty="0" smtClean="0"/>
                        <a:t> </a:t>
                      </a:r>
                    </a:p>
                    <a:p>
                      <a:pPr algn="ctr"/>
                      <a:r>
                        <a:rPr lang="es-MX" sz="1600" baseline="0" dirty="0" smtClean="0"/>
                        <a:t>$ MDP</a:t>
                      </a:r>
                      <a:endParaRPr lang="es-MX" sz="1600" dirty="0">
                        <a:latin typeface="Arial" pitchFamily="34" charset="0"/>
                        <a:cs typeface="Arial" pitchFamily="34" charset="0"/>
                      </a:endParaRPr>
                    </a:p>
                  </a:txBody>
                  <a:tcPr/>
                </a:tc>
              </a:tr>
              <a:tr h="357190">
                <a:tc>
                  <a:txBody>
                    <a:bodyPr/>
                    <a:lstStyle/>
                    <a:p>
                      <a:r>
                        <a:rPr lang="es-MX" sz="1600" dirty="0" smtClean="0"/>
                        <a:t>1.- Se celebra contrato con CONAGUA para obra de agua potable                         Federal</a:t>
                      </a:r>
                      <a:endParaRPr lang="es-MX" sz="1600" dirty="0">
                        <a:latin typeface="Arial" pitchFamily="34" charset="0"/>
                        <a:cs typeface="Arial" pitchFamily="34" charset="0"/>
                      </a:endParaRPr>
                    </a:p>
                  </a:txBody>
                  <a:tcPr anchor="ctr"/>
                </a:tc>
                <a:tc>
                  <a:txBody>
                    <a:bodyPr/>
                    <a:lstStyle/>
                    <a:p>
                      <a:pPr algn="r"/>
                      <a:r>
                        <a:rPr lang="es-MX" sz="1600" dirty="0" smtClean="0"/>
                        <a:t>60</a:t>
                      </a:r>
                      <a:endParaRPr lang="es-MX" sz="1600" dirty="0">
                        <a:latin typeface="Arial" pitchFamily="34" charset="0"/>
                        <a:cs typeface="Arial" pitchFamily="34" charset="0"/>
                      </a:endParaRPr>
                    </a:p>
                  </a:txBody>
                  <a:tcPr/>
                </a:tc>
              </a:tr>
              <a:tr h="370840">
                <a:tc>
                  <a:txBody>
                    <a:bodyPr/>
                    <a:lstStyle/>
                    <a:p>
                      <a:pPr algn="l"/>
                      <a:r>
                        <a:rPr lang="es-MX" sz="1600" dirty="0" smtClean="0"/>
                        <a:t>1.1. Se</a:t>
                      </a:r>
                      <a:r>
                        <a:rPr lang="es-MX" sz="1600" baseline="0" dirty="0" smtClean="0"/>
                        <a:t> celebra contrato con Contratista                                                                      Local</a:t>
                      </a:r>
                      <a:endParaRPr lang="es-MX" sz="1600" dirty="0">
                        <a:latin typeface="Arial" pitchFamily="34" charset="0"/>
                        <a:cs typeface="Arial" pitchFamily="34" charset="0"/>
                      </a:endParaRPr>
                    </a:p>
                  </a:txBody>
                  <a:tcPr/>
                </a:tc>
                <a:tc>
                  <a:txBody>
                    <a:bodyPr/>
                    <a:lstStyle/>
                    <a:p>
                      <a:pPr algn="r"/>
                      <a:r>
                        <a:rPr lang="es-MX" sz="1600" dirty="0" smtClean="0"/>
                        <a:t>20</a:t>
                      </a:r>
                      <a:endParaRPr lang="es-MX" sz="1600" dirty="0">
                        <a:latin typeface="Arial" pitchFamily="34" charset="0"/>
                        <a:cs typeface="Arial" pitchFamily="34" charset="0"/>
                      </a:endParaRPr>
                    </a:p>
                  </a:txBody>
                  <a:tcPr/>
                </a:tc>
              </a:tr>
              <a:tr h="370840">
                <a:tc>
                  <a:txBody>
                    <a:bodyPr/>
                    <a:lstStyle/>
                    <a:p>
                      <a:r>
                        <a:rPr lang="es-MX" sz="1600" dirty="0" smtClean="0"/>
                        <a:t>2.- Se devenga el Ingreso por la parte FEDERAL</a:t>
                      </a:r>
                      <a:endParaRPr lang="es-MX" sz="1600" dirty="0">
                        <a:latin typeface="Arial" pitchFamily="34" charset="0"/>
                        <a:cs typeface="Arial" pitchFamily="34" charset="0"/>
                      </a:endParaRPr>
                    </a:p>
                  </a:txBody>
                  <a:tcPr/>
                </a:tc>
                <a:tc>
                  <a:txBody>
                    <a:bodyPr/>
                    <a:lstStyle/>
                    <a:p>
                      <a:pPr algn="r"/>
                      <a:r>
                        <a:rPr lang="es-MX" sz="1600" dirty="0" smtClean="0"/>
                        <a:t>60</a:t>
                      </a:r>
                      <a:endParaRPr lang="es-MX" sz="1600" dirty="0">
                        <a:latin typeface="Arial" pitchFamily="34" charset="0"/>
                        <a:cs typeface="Arial" pitchFamily="34" charset="0"/>
                      </a:endParaRPr>
                    </a:p>
                  </a:txBody>
                  <a:tcPr/>
                </a:tc>
              </a:tr>
              <a:tr h="370840">
                <a:tc>
                  <a:txBody>
                    <a:bodyPr/>
                    <a:lstStyle/>
                    <a:p>
                      <a:r>
                        <a:rPr lang="es-MX" sz="1600" dirty="0" smtClean="0"/>
                        <a:t>3.-</a:t>
                      </a:r>
                      <a:r>
                        <a:rPr lang="es-MX" sz="1600" baseline="0" dirty="0" smtClean="0"/>
                        <a:t> Se reciben los recursos de CONAGUA</a:t>
                      </a:r>
                      <a:endParaRPr lang="es-MX" sz="1600" dirty="0">
                        <a:latin typeface="Arial" pitchFamily="34" charset="0"/>
                        <a:cs typeface="Arial" pitchFamily="34" charset="0"/>
                      </a:endParaRPr>
                    </a:p>
                  </a:txBody>
                  <a:tcPr/>
                </a:tc>
                <a:tc>
                  <a:txBody>
                    <a:bodyPr/>
                    <a:lstStyle/>
                    <a:p>
                      <a:pPr algn="r"/>
                      <a:r>
                        <a:rPr lang="es-MX" sz="1600" dirty="0" smtClean="0"/>
                        <a:t>60</a:t>
                      </a:r>
                      <a:endParaRPr lang="es-MX" sz="1600" dirty="0">
                        <a:latin typeface="Arial" pitchFamily="34" charset="0"/>
                        <a:cs typeface="Arial" pitchFamily="34" charset="0"/>
                      </a:endParaRPr>
                    </a:p>
                  </a:txBody>
                  <a:tcPr/>
                </a:tc>
              </a:tr>
              <a:tr h="370840">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s-MX" sz="1600" dirty="0" smtClean="0"/>
                        <a:t>4.-</a:t>
                      </a:r>
                      <a:r>
                        <a:rPr lang="es-MX" sz="1600" baseline="0" dirty="0" smtClean="0"/>
                        <a:t> </a:t>
                      </a:r>
                      <a:r>
                        <a:rPr lang="es-MX" sz="1600" dirty="0" smtClean="0"/>
                        <a:t>Se Modifica </a:t>
                      </a:r>
                      <a:r>
                        <a:rPr lang="es-MX" sz="1600" dirty="0" err="1" smtClean="0"/>
                        <a:t>Presup</a:t>
                      </a:r>
                      <a:r>
                        <a:rPr lang="es-MX" sz="1600" dirty="0" smtClean="0"/>
                        <a:t>.</a:t>
                      </a:r>
                      <a:r>
                        <a:rPr lang="es-MX" sz="1600" baseline="0" dirty="0" smtClean="0"/>
                        <a:t> de</a:t>
                      </a:r>
                      <a:r>
                        <a:rPr lang="es-MX" sz="1600" dirty="0" smtClean="0"/>
                        <a:t> EGRESOS por obra de agua potable con recursos federales</a:t>
                      </a:r>
                    </a:p>
                  </a:txBody>
                  <a:tcPr/>
                </a:tc>
                <a:tc>
                  <a:txBody>
                    <a:bodyPr/>
                    <a:lstStyle/>
                    <a:p>
                      <a:pPr algn="r"/>
                      <a:r>
                        <a:rPr lang="es-MX" sz="1600" dirty="0" smtClean="0"/>
                        <a:t>60</a:t>
                      </a:r>
                      <a:endParaRPr lang="es-MX" sz="1600" dirty="0">
                        <a:latin typeface="Arial" pitchFamily="34" charset="0"/>
                        <a:cs typeface="Arial" pitchFamily="34" charset="0"/>
                      </a:endParaRPr>
                    </a:p>
                  </a:txBody>
                  <a:tcPr/>
                </a:tc>
              </a:tr>
              <a:tr h="370840">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s-MX" sz="1600" dirty="0" smtClean="0"/>
                        <a:t>5.- Se Modifica </a:t>
                      </a:r>
                      <a:r>
                        <a:rPr lang="es-MX" sz="1600" dirty="0" err="1" smtClean="0"/>
                        <a:t>Presup</a:t>
                      </a:r>
                      <a:r>
                        <a:rPr lang="es-MX" sz="1600" dirty="0" smtClean="0"/>
                        <a:t>. de EGRESOS  por obra de agua potable con recursos propios, con financiamiento del contratista.</a:t>
                      </a:r>
                    </a:p>
                  </a:txBody>
                  <a:tcPr/>
                </a:tc>
                <a:tc>
                  <a:txBody>
                    <a:bodyPr/>
                    <a:lstStyle/>
                    <a:p>
                      <a:pPr algn="r"/>
                      <a:r>
                        <a:rPr lang="es-MX" sz="1600" dirty="0" smtClean="0"/>
                        <a:t>20</a:t>
                      </a:r>
                      <a:endParaRPr lang="es-MX" sz="1600" dirty="0">
                        <a:latin typeface="Arial" pitchFamily="34" charset="0"/>
                        <a:cs typeface="Arial" pitchFamily="34" charset="0"/>
                      </a:endParaRPr>
                    </a:p>
                  </a:txBody>
                  <a:tcPr/>
                </a:tc>
              </a:tr>
              <a:tr h="370840">
                <a:tc>
                  <a:txBody>
                    <a:bodyPr/>
                    <a:lstStyle/>
                    <a:p>
                      <a:r>
                        <a:rPr lang="es-MX" sz="1600" dirty="0" smtClean="0"/>
                        <a:t>6.-</a:t>
                      </a:r>
                      <a:r>
                        <a:rPr lang="es-MX" sz="1600" baseline="0" dirty="0" smtClean="0"/>
                        <a:t> Se contrata la obra por la parte FEDERAL</a:t>
                      </a:r>
                      <a:endParaRPr lang="es-MX" sz="1600" dirty="0">
                        <a:latin typeface="Arial" pitchFamily="34" charset="0"/>
                        <a:cs typeface="Arial" pitchFamily="34" charset="0"/>
                      </a:endParaRPr>
                    </a:p>
                  </a:txBody>
                  <a:tcPr/>
                </a:tc>
                <a:tc>
                  <a:txBody>
                    <a:bodyPr/>
                    <a:lstStyle/>
                    <a:p>
                      <a:pPr algn="r"/>
                      <a:r>
                        <a:rPr lang="es-MX" sz="1600" dirty="0" smtClean="0"/>
                        <a:t>60</a:t>
                      </a:r>
                      <a:endParaRPr lang="es-MX" sz="1600" dirty="0">
                        <a:latin typeface="Arial" pitchFamily="34" charset="0"/>
                        <a:cs typeface="Arial" pitchFamily="34" charset="0"/>
                      </a:endParaRPr>
                    </a:p>
                  </a:txBody>
                  <a:tcPr/>
                </a:tc>
              </a:tr>
              <a:tr h="370840">
                <a:tc>
                  <a:txBody>
                    <a:bodyPr/>
                    <a:lstStyle/>
                    <a:p>
                      <a:r>
                        <a:rPr lang="es-MX" sz="1600" dirty="0" smtClean="0"/>
                        <a:t>7.-</a:t>
                      </a:r>
                      <a:r>
                        <a:rPr lang="es-MX" sz="1600" baseline="0" dirty="0" smtClean="0"/>
                        <a:t> Se contrata la obra por la parte LOCAL</a:t>
                      </a:r>
                      <a:endParaRPr lang="es-MX" sz="1600" dirty="0">
                        <a:latin typeface="Arial" pitchFamily="34" charset="0"/>
                        <a:cs typeface="Arial" pitchFamily="34" charset="0"/>
                      </a:endParaRPr>
                    </a:p>
                  </a:txBody>
                  <a:tcPr/>
                </a:tc>
                <a:tc>
                  <a:txBody>
                    <a:bodyPr/>
                    <a:lstStyle/>
                    <a:p>
                      <a:pPr algn="r"/>
                      <a:r>
                        <a:rPr lang="es-MX" sz="1600" dirty="0" smtClean="0"/>
                        <a:t>20</a:t>
                      </a:r>
                      <a:endParaRPr lang="es-MX" sz="1600" dirty="0">
                        <a:latin typeface="Arial" pitchFamily="34" charset="0"/>
                        <a:cs typeface="Arial" pitchFamily="34" charset="0"/>
                      </a:endParaRPr>
                    </a:p>
                  </a:txBody>
                  <a:tcPr/>
                </a:tc>
              </a:tr>
              <a:tr h="370840">
                <a:tc>
                  <a:txBody>
                    <a:bodyPr/>
                    <a:lstStyle/>
                    <a:p>
                      <a:r>
                        <a:rPr lang="es-MX" sz="1600" dirty="0" smtClean="0"/>
                        <a:t>8.-</a:t>
                      </a:r>
                      <a:r>
                        <a:rPr lang="es-MX" sz="1600" baseline="0" dirty="0" smtClean="0"/>
                        <a:t> Se recibe la estimación de la parte FEDERAL</a:t>
                      </a:r>
                      <a:endParaRPr lang="es-MX" sz="1600" dirty="0">
                        <a:latin typeface="Arial" pitchFamily="34" charset="0"/>
                        <a:cs typeface="Arial" pitchFamily="34" charset="0"/>
                      </a:endParaRPr>
                    </a:p>
                  </a:txBody>
                  <a:tcPr/>
                </a:tc>
                <a:tc>
                  <a:txBody>
                    <a:bodyPr/>
                    <a:lstStyle/>
                    <a:p>
                      <a:pPr algn="r"/>
                      <a:r>
                        <a:rPr lang="es-MX" sz="1600" dirty="0" smtClean="0"/>
                        <a:t>60</a:t>
                      </a:r>
                      <a:endParaRPr lang="es-MX" sz="1600" dirty="0">
                        <a:latin typeface="Arial" pitchFamily="34" charset="0"/>
                        <a:cs typeface="Arial" pitchFamily="34" charset="0"/>
                      </a:endParaRPr>
                    </a:p>
                  </a:txBody>
                  <a:tcPr/>
                </a:tc>
              </a:tr>
              <a:tr h="370840">
                <a:tc>
                  <a:txBody>
                    <a:bodyPr/>
                    <a:lstStyle/>
                    <a:p>
                      <a:r>
                        <a:rPr lang="es-MX" sz="1600" dirty="0" smtClean="0"/>
                        <a:t>9.- Se ordena</a:t>
                      </a:r>
                      <a:r>
                        <a:rPr lang="es-MX" sz="1600" baseline="0" dirty="0" smtClean="0"/>
                        <a:t> el pago de la parte FEDERAL</a:t>
                      </a:r>
                      <a:endParaRPr lang="es-MX" sz="1600" dirty="0">
                        <a:latin typeface="Arial" pitchFamily="34" charset="0"/>
                        <a:cs typeface="Arial" pitchFamily="34" charset="0"/>
                      </a:endParaRPr>
                    </a:p>
                  </a:txBody>
                  <a:tcPr/>
                </a:tc>
                <a:tc>
                  <a:txBody>
                    <a:bodyPr/>
                    <a:lstStyle/>
                    <a:p>
                      <a:pPr algn="r"/>
                      <a:r>
                        <a:rPr lang="es-MX" sz="1600" dirty="0" smtClean="0"/>
                        <a:t>60</a:t>
                      </a:r>
                      <a:endParaRPr lang="es-MX" sz="1600" dirty="0">
                        <a:latin typeface="Arial" pitchFamily="34" charset="0"/>
                        <a:cs typeface="Arial" pitchFamily="34" charset="0"/>
                      </a:endParaRPr>
                    </a:p>
                  </a:txBody>
                  <a:tcPr/>
                </a:tc>
              </a:tr>
              <a:tr h="370840">
                <a:tc>
                  <a:txBody>
                    <a:bodyPr/>
                    <a:lstStyle/>
                    <a:p>
                      <a:pPr marL="534988" indent="-534988"/>
                      <a:r>
                        <a:rPr lang="es-MX" sz="1600" dirty="0" smtClean="0"/>
                        <a:t>10.-</a:t>
                      </a:r>
                      <a:r>
                        <a:rPr lang="es-MX" sz="1600" baseline="0" dirty="0" smtClean="0"/>
                        <a:t> Se paga la parte FEDERAL</a:t>
                      </a:r>
                      <a:endParaRPr lang="es-MX" sz="1600" dirty="0">
                        <a:latin typeface="+mn-lt"/>
                        <a:cs typeface="Arial" pitchFamily="34" charset="0"/>
                      </a:endParaRPr>
                    </a:p>
                  </a:txBody>
                  <a:tcPr/>
                </a:tc>
                <a:tc>
                  <a:txBody>
                    <a:bodyPr/>
                    <a:lstStyle/>
                    <a:p>
                      <a:pPr algn="r"/>
                      <a:r>
                        <a:rPr lang="es-MX" sz="1600" dirty="0" smtClean="0"/>
                        <a:t>60</a:t>
                      </a:r>
                      <a:endParaRPr lang="es-MX" sz="1600" dirty="0">
                        <a:latin typeface="Arial" pitchFamily="34" charset="0"/>
                        <a:cs typeface="Arial" pitchFamily="34" charset="0"/>
                      </a:endParaRPr>
                    </a:p>
                  </a:txBody>
                  <a:tcPr/>
                </a:tc>
              </a:tr>
              <a:tr h="370840">
                <a:tc>
                  <a:txBody>
                    <a:bodyPr/>
                    <a:lstStyle/>
                    <a:p>
                      <a:r>
                        <a:rPr lang="es-MX" sz="1600" dirty="0" smtClean="0"/>
                        <a:t>11.- Se recibe estimación de obra</a:t>
                      </a:r>
                      <a:r>
                        <a:rPr lang="es-MX" sz="1600" baseline="0" dirty="0" smtClean="0"/>
                        <a:t> realizada con los recursos financiados</a:t>
                      </a:r>
                      <a:endParaRPr lang="es-MX" sz="1600" dirty="0">
                        <a:latin typeface="Arial" pitchFamily="34" charset="0"/>
                        <a:cs typeface="Arial" pitchFamily="34" charset="0"/>
                      </a:endParaRPr>
                    </a:p>
                  </a:txBody>
                  <a:tcPr/>
                </a:tc>
                <a:tc>
                  <a:txBody>
                    <a:bodyPr/>
                    <a:lstStyle/>
                    <a:p>
                      <a:pPr algn="r"/>
                      <a:r>
                        <a:rPr lang="es-MX" sz="1600" dirty="0" smtClean="0"/>
                        <a:t>20</a:t>
                      </a:r>
                      <a:endParaRPr lang="es-MX" sz="1600" dirty="0">
                        <a:latin typeface="Arial" pitchFamily="34" charset="0"/>
                        <a:cs typeface="Arial" pitchFamily="34" charset="0"/>
                      </a:endParaRPr>
                    </a:p>
                  </a:txBody>
                  <a:tcPr/>
                </a:tc>
              </a:tr>
              <a:tr h="370840">
                <a:tc>
                  <a:txBody>
                    <a:bodyPr/>
                    <a:lstStyle/>
                    <a:p>
                      <a:r>
                        <a:rPr lang="es-MX" sz="1600" dirty="0" smtClean="0"/>
                        <a:t>12.- Se concluye la obra y se entrega mediante el acta correspondiente, se considera obra NO capitalizable</a:t>
                      </a:r>
                      <a:endParaRPr lang="es-MX" sz="1600" dirty="0">
                        <a:latin typeface="Arial" pitchFamily="34" charset="0"/>
                        <a:cs typeface="Arial" pitchFamily="34" charset="0"/>
                      </a:endParaRPr>
                    </a:p>
                  </a:txBody>
                  <a:tcPr/>
                </a:tc>
                <a:tc>
                  <a:txBody>
                    <a:bodyPr/>
                    <a:lstStyle/>
                    <a:p>
                      <a:pPr algn="r"/>
                      <a:endParaRPr lang="es-MX" sz="1600" dirty="0">
                        <a:latin typeface="Arial" pitchFamily="34" charset="0"/>
                        <a:cs typeface="Arial" pitchFamily="34" charset="0"/>
                      </a:endParaRPr>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Tabla"/>
          <p:cNvGraphicFramePr>
            <a:graphicFrameLocks noGrp="1"/>
          </p:cNvGraphicFramePr>
          <p:nvPr/>
        </p:nvGraphicFramePr>
        <p:xfrm>
          <a:off x="179512" y="2017362"/>
          <a:ext cx="8784976" cy="2606040"/>
        </p:xfrm>
        <a:graphic>
          <a:graphicData uri="http://schemas.openxmlformats.org/drawingml/2006/table">
            <a:tbl>
              <a:tblPr firstRow="1" bandRow="1">
                <a:tableStyleId>{9DCAF9ED-07DC-4A11-8D7F-57B35C25682E}</a:tableStyleId>
              </a:tblPr>
              <a:tblGrid>
                <a:gridCol w="7416824"/>
                <a:gridCol w="1368152"/>
              </a:tblGrid>
              <a:tr h="73401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800" dirty="0" smtClean="0"/>
                        <a:t>OBRA CONTRATADA</a:t>
                      </a:r>
                      <a:r>
                        <a:rPr lang="es-MX" sz="1600" dirty="0" smtClean="0"/>
                        <a:t> </a:t>
                      </a:r>
                      <a:r>
                        <a:rPr lang="es-MX" sz="1800" dirty="0" smtClean="0">
                          <a:solidFill>
                            <a:srgbClr val="FFFF00"/>
                          </a:solidFill>
                        </a:rPr>
                        <a:t>NO CAPITALIZABLE </a:t>
                      </a:r>
                      <a:r>
                        <a:rPr lang="es-MX" sz="1800" dirty="0" smtClean="0"/>
                        <a:t>CON </a:t>
                      </a:r>
                      <a:r>
                        <a:rPr lang="es-MX" sz="1800" dirty="0" smtClean="0">
                          <a:solidFill>
                            <a:srgbClr val="FFC000"/>
                          </a:solidFill>
                        </a:rPr>
                        <a:t>RECURSOS COMPARTIDOS</a:t>
                      </a:r>
                    </a:p>
                    <a:p>
                      <a:pPr marL="0" marR="0" indent="0" algn="ctr" defTabSz="914400" rtl="0" eaLnBrk="1" fontAlgn="auto" latinLnBrk="0" hangingPunct="1">
                        <a:lnSpc>
                          <a:spcPct val="100000"/>
                        </a:lnSpc>
                        <a:spcBef>
                          <a:spcPts val="0"/>
                        </a:spcBef>
                        <a:spcAft>
                          <a:spcPts val="0"/>
                        </a:spcAft>
                        <a:buClrTx/>
                        <a:buSzTx/>
                        <a:buFontTx/>
                        <a:buNone/>
                        <a:tabLst/>
                        <a:defRPr/>
                      </a:pPr>
                      <a:r>
                        <a:rPr lang="es-MX" sz="1800" dirty="0" smtClean="0"/>
                        <a:t>OPERACIONES EJERCICIO </a:t>
                      </a:r>
                      <a:r>
                        <a:rPr lang="es-MX" sz="1800" u="sng" dirty="0" smtClean="0">
                          <a:solidFill>
                            <a:srgbClr val="FFFF00"/>
                          </a:solidFill>
                        </a:rPr>
                        <a:t>2015</a:t>
                      </a:r>
                      <a:r>
                        <a:rPr lang="es-MX" sz="1800" dirty="0" smtClean="0">
                          <a:solidFill>
                            <a:srgbClr val="FFFF00"/>
                          </a:solidFill>
                        </a:rPr>
                        <a:t>:</a:t>
                      </a:r>
                    </a:p>
                  </a:txBody>
                  <a:tcPr anchor="ctr"/>
                </a:tc>
                <a:tc>
                  <a:txBody>
                    <a:bodyPr/>
                    <a:lstStyle/>
                    <a:p>
                      <a:pPr algn="ctr"/>
                      <a:r>
                        <a:rPr lang="es-MX" sz="1600" dirty="0" smtClean="0"/>
                        <a:t>CANTIDAD</a:t>
                      </a:r>
                      <a:r>
                        <a:rPr lang="es-MX" sz="1600" baseline="0" dirty="0" smtClean="0"/>
                        <a:t> </a:t>
                      </a:r>
                    </a:p>
                    <a:p>
                      <a:pPr algn="ctr"/>
                      <a:r>
                        <a:rPr lang="es-MX" sz="1600" baseline="0" dirty="0" smtClean="0"/>
                        <a:t>$ MDP</a:t>
                      </a:r>
                      <a:endParaRPr lang="es-MX" sz="1600" dirty="0">
                        <a:latin typeface="Arial" pitchFamily="34" charset="0"/>
                        <a:cs typeface="Arial" pitchFamily="34" charset="0"/>
                      </a:endParaRPr>
                    </a:p>
                  </a:txBody>
                  <a:tcPr/>
                </a:tc>
              </a:tr>
              <a:tr h="357190">
                <a:tc>
                  <a:txBody>
                    <a:bodyPr/>
                    <a:lstStyle/>
                    <a:p>
                      <a:r>
                        <a:rPr lang="es-MX" sz="1600" dirty="0" smtClean="0">
                          <a:latin typeface="+mn-lt"/>
                          <a:cs typeface="Arial" pitchFamily="34" charset="0"/>
                        </a:rPr>
                        <a:t>13.- Traspaso</a:t>
                      </a:r>
                      <a:r>
                        <a:rPr lang="es-MX" sz="1600" baseline="0" dirty="0" smtClean="0">
                          <a:latin typeface="+mn-lt"/>
                          <a:cs typeface="Arial" pitchFamily="34" charset="0"/>
                        </a:rPr>
                        <a:t> al Inicio del Ejercicio del saldo del contratista de Largo a Corto Plazo.</a:t>
                      </a:r>
                      <a:endParaRPr lang="es-MX" sz="1600" dirty="0">
                        <a:latin typeface="+mn-lt"/>
                        <a:cs typeface="Arial" pitchFamily="34" charset="0"/>
                      </a:endParaRPr>
                    </a:p>
                  </a:txBody>
                  <a:tcPr anchor="ctr"/>
                </a:tc>
                <a:tc>
                  <a:txBody>
                    <a:bodyPr/>
                    <a:lstStyle/>
                    <a:p>
                      <a:pPr algn="r"/>
                      <a:r>
                        <a:rPr lang="es-MX" sz="1600" dirty="0" smtClean="0">
                          <a:latin typeface="Arial" pitchFamily="34" charset="0"/>
                          <a:cs typeface="Arial" pitchFamily="34" charset="0"/>
                        </a:rPr>
                        <a:t>10</a:t>
                      </a:r>
                      <a:endParaRPr lang="es-MX" sz="1600" dirty="0">
                        <a:latin typeface="Arial" pitchFamily="34" charset="0"/>
                        <a:cs typeface="Arial" pitchFamily="34" charset="0"/>
                      </a:endParaRPr>
                    </a:p>
                  </a:txBody>
                  <a:tcPr/>
                </a:tc>
              </a:tr>
              <a:tr h="370840">
                <a:tc>
                  <a:txBody>
                    <a:bodyPr/>
                    <a:lstStyle/>
                    <a:p>
                      <a:r>
                        <a:rPr lang="es-MX" sz="1600" dirty="0" smtClean="0">
                          <a:latin typeface="+mn-lt"/>
                          <a:cs typeface="Arial" pitchFamily="34" charset="0"/>
                        </a:rPr>
                        <a:t>14.- Se aprueba presupuesto 2015 para ADEFA 2014 (sólo Presupuestal)</a:t>
                      </a:r>
                      <a:endParaRPr lang="es-MX" sz="1600" dirty="0">
                        <a:latin typeface="+mn-lt"/>
                        <a:cs typeface="Arial" pitchFamily="34" charset="0"/>
                      </a:endParaRPr>
                    </a:p>
                  </a:txBody>
                  <a:tcPr/>
                </a:tc>
                <a:tc>
                  <a:txBody>
                    <a:bodyPr/>
                    <a:lstStyle/>
                    <a:p>
                      <a:pPr algn="r"/>
                      <a:r>
                        <a:rPr lang="es-MX" sz="1600" dirty="0" smtClean="0">
                          <a:latin typeface="+mn-lt"/>
                          <a:cs typeface="+mn-cs"/>
                        </a:rPr>
                        <a:t>10</a:t>
                      </a:r>
                      <a:endParaRPr lang="es-MX" sz="1600" dirty="0">
                        <a:latin typeface="Arial" pitchFamily="34" charset="0"/>
                        <a:cs typeface="Arial" pitchFamily="34" charset="0"/>
                      </a:endParaRPr>
                    </a:p>
                  </a:txBody>
                  <a:tcPr/>
                </a:tc>
              </a:tr>
              <a:tr h="370840">
                <a:tc>
                  <a:txBody>
                    <a:bodyPr/>
                    <a:lstStyle/>
                    <a:p>
                      <a:r>
                        <a:rPr lang="es-MX" sz="1600" dirty="0" smtClean="0">
                          <a:latin typeface="Arial" pitchFamily="34" charset="0"/>
                          <a:cs typeface="Arial" pitchFamily="34" charset="0"/>
                        </a:rPr>
                        <a:t>15.- Se ordena el Pago del</a:t>
                      </a:r>
                      <a:r>
                        <a:rPr lang="es-MX" sz="1600" baseline="0" dirty="0" smtClean="0">
                          <a:latin typeface="Arial" pitchFamily="34" charset="0"/>
                          <a:cs typeface="Arial" pitchFamily="34" charset="0"/>
                        </a:rPr>
                        <a:t> ADEFA</a:t>
                      </a:r>
                      <a:endParaRPr lang="es-MX" sz="1600" dirty="0">
                        <a:latin typeface="Arial" pitchFamily="34" charset="0"/>
                        <a:cs typeface="Arial" pitchFamily="34" charset="0"/>
                      </a:endParaRPr>
                    </a:p>
                  </a:txBody>
                  <a:tcPr/>
                </a:tc>
                <a:tc>
                  <a:txBody>
                    <a:bodyPr/>
                    <a:lstStyle/>
                    <a:p>
                      <a:pPr algn="r"/>
                      <a:r>
                        <a:rPr lang="es-MX" sz="1600" dirty="0" smtClean="0"/>
                        <a:t>10</a:t>
                      </a:r>
                      <a:endParaRPr lang="es-MX" sz="1600" dirty="0">
                        <a:latin typeface="Arial" pitchFamily="34" charset="0"/>
                        <a:cs typeface="Arial" pitchFamily="34" charset="0"/>
                      </a:endParaRPr>
                    </a:p>
                  </a:txBody>
                  <a:tcPr/>
                </a:tc>
              </a:tr>
              <a:tr h="370840">
                <a:tc>
                  <a:txBody>
                    <a:bodyPr/>
                    <a:lstStyle/>
                    <a:p>
                      <a:r>
                        <a:rPr lang="es-MX" sz="1600" dirty="0" smtClean="0">
                          <a:latin typeface="Arial" pitchFamily="34" charset="0"/>
                          <a:cs typeface="Arial" pitchFamily="34" charset="0"/>
                        </a:rPr>
                        <a:t>16.- Se paga el ADEFA</a:t>
                      </a:r>
                      <a:endParaRPr lang="es-MX" sz="1600" dirty="0">
                        <a:latin typeface="Arial" pitchFamily="34" charset="0"/>
                        <a:cs typeface="Arial" pitchFamily="34" charset="0"/>
                      </a:endParaRPr>
                    </a:p>
                  </a:txBody>
                  <a:tcPr/>
                </a:tc>
                <a:tc>
                  <a:txBody>
                    <a:bodyPr/>
                    <a:lstStyle/>
                    <a:p>
                      <a:pPr algn="r"/>
                      <a:r>
                        <a:rPr lang="es-MX" sz="1600" dirty="0" smtClean="0"/>
                        <a:t>10</a:t>
                      </a:r>
                      <a:endParaRPr lang="es-MX" sz="1600" dirty="0">
                        <a:latin typeface="Arial" pitchFamily="34" charset="0"/>
                        <a:cs typeface="Arial" pitchFamily="34" charset="0"/>
                      </a:endParaRPr>
                    </a:p>
                  </a:txBody>
                  <a:tcPr/>
                </a:tc>
              </a:tr>
            </a:tbl>
          </a:graphicData>
        </a:graphic>
      </p:graphicFrame>
      <p:sp>
        <p:nvSpPr>
          <p:cNvPr id="3" name="2 CuadroTexto"/>
          <p:cNvSpPr txBox="1"/>
          <p:nvPr/>
        </p:nvSpPr>
        <p:spPr>
          <a:xfrm>
            <a:off x="2649000" y="755993"/>
            <a:ext cx="2708818" cy="584775"/>
          </a:xfrm>
          <a:prstGeom prst="rect">
            <a:avLst/>
          </a:prstGeom>
        </p:spPr>
        <p:style>
          <a:lnRef idx="0">
            <a:schemeClr val="accent6"/>
          </a:lnRef>
          <a:fillRef idx="3">
            <a:schemeClr val="accent6"/>
          </a:fillRef>
          <a:effectRef idx="3">
            <a:schemeClr val="accent6"/>
          </a:effectRef>
          <a:fontRef idx="minor">
            <a:schemeClr val="lt1"/>
          </a:fontRef>
        </p:style>
        <p:txBody>
          <a:bodyPr wrap="none" rtlCol="0">
            <a:spAutoFit/>
          </a:bodyPr>
          <a:lstStyle/>
          <a:p>
            <a:r>
              <a:rPr lang="es-MX" sz="3200" dirty="0" smtClean="0"/>
              <a:t>Continuación…</a:t>
            </a:r>
            <a:endParaRPr lang="es-MX"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79512" y="1268760"/>
            <a:ext cx="8640960" cy="8002191"/>
          </a:xfrm>
          <a:prstGeom prst="rect">
            <a:avLst/>
          </a:prstGeom>
          <a:noFill/>
        </p:spPr>
        <p:txBody>
          <a:bodyPr wrap="square" rtlCol="0">
            <a:spAutoFit/>
          </a:bodyPr>
          <a:lstStyle/>
          <a:p>
            <a:pPr algn="just"/>
            <a:endParaRPr lang="es-MX" dirty="0" smtClean="0"/>
          </a:p>
          <a:p>
            <a:pPr algn="just"/>
            <a:r>
              <a:rPr lang="es-MX" sz="2000" b="1" dirty="0" smtClean="0"/>
              <a:t>ARTICULO 26.- </a:t>
            </a:r>
            <a:r>
              <a:rPr lang="es-MX" sz="2000" dirty="0" smtClean="0"/>
              <a:t>Los contratos de obra pública se adjudicarán o llevarán a cabo a través de licitaciones públicas, mediante convocatoria, para que libremente se presenten proposiciones en sobre cerrado, que será abierto en junta pública, a fin de asegurar al Estado las mejores condiciones disponibles en cuanto a precio, calidad, financiamiento, oportunidad y demás circunstancias pertinentes, de acuerdo a lo que establece la presente Ley.</a:t>
            </a:r>
            <a:endParaRPr lang="es-MX" sz="2000" b="1" dirty="0" smtClean="0">
              <a:solidFill>
                <a:srgbClr val="7030A0"/>
              </a:solidFill>
            </a:endParaRPr>
          </a:p>
          <a:p>
            <a:endParaRPr lang="es-MX" sz="2000" b="1" dirty="0" smtClean="0">
              <a:solidFill>
                <a:srgbClr val="7030A0"/>
              </a:solidFill>
            </a:endParaRPr>
          </a:p>
          <a:p>
            <a:endParaRPr lang="es-MX" sz="2000" b="1" dirty="0" smtClean="0">
              <a:solidFill>
                <a:srgbClr val="7030A0"/>
              </a:solidFill>
            </a:endParaRPr>
          </a:p>
          <a:p>
            <a:endParaRPr lang="es-MX" sz="2000" b="1" dirty="0" smtClean="0">
              <a:solidFill>
                <a:srgbClr val="7030A0"/>
              </a:solidFill>
            </a:endParaRPr>
          </a:p>
          <a:p>
            <a:pPr algn="just"/>
            <a:r>
              <a:rPr lang="es-MX" sz="2000" b="1" dirty="0" smtClean="0"/>
              <a:t>ARTICULO 29.- </a:t>
            </a:r>
            <a:r>
              <a:rPr lang="es-MX" sz="2000" dirty="0" smtClean="0"/>
              <a:t>En los supuestos y con sujeción a las formalidades que prevén los artículos 53 y 54, las dependencias y entidades podrán optar por contratar las obras que en las propias disposiciones se señalan, sin llevar a cabo las licitaciones que establece el artículo 26 de esta Ley.</a:t>
            </a:r>
          </a:p>
          <a:p>
            <a:pPr algn="just"/>
            <a:endParaRPr lang="es-MX" dirty="0" smtClean="0"/>
          </a:p>
          <a:p>
            <a:pPr lvl="0"/>
            <a:endParaRPr lang="es-ES" dirty="0" smtClean="0">
              <a:solidFill>
                <a:srgbClr val="FF0000"/>
              </a:solidFill>
            </a:endParaRPr>
          </a:p>
          <a:p>
            <a:pPr lvl="0"/>
            <a:endParaRPr lang="es-ES" dirty="0" smtClean="0"/>
          </a:p>
          <a:p>
            <a:pPr lvl="0"/>
            <a:endParaRPr lang="es-MX" dirty="0" smtClean="0"/>
          </a:p>
          <a:p>
            <a:pPr algn="just"/>
            <a:endParaRPr lang="es-MX" dirty="0" smtClean="0"/>
          </a:p>
          <a:p>
            <a:pPr algn="just"/>
            <a:endParaRPr lang="es-MX" dirty="0" smtClean="0"/>
          </a:p>
          <a:p>
            <a:pPr algn="just"/>
            <a:endParaRPr lang="es-MX" dirty="0" smtClean="0"/>
          </a:p>
          <a:p>
            <a:pPr algn="just"/>
            <a:endParaRPr lang="es-MX" dirty="0" smtClean="0"/>
          </a:p>
          <a:p>
            <a:pPr algn="just"/>
            <a:endParaRPr lang="es-MX" dirty="0" smtClean="0"/>
          </a:p>
          <a:p>
            <a:pPr algn="just"/>
            <a:endParaRPr lang="es-MX" dirty="0" smtClean="0"/>
          </a:p>
          <a:p>
            <a:r>
              <a:rPr lang="es-ES" dirty="0" smtClean="0"/>
              <a:t> </a:t>
            </a:r>
            <a:endParaRPr lang="es-MX" dirty="0" smtClean="0"/>
          </a:p>
          <a:p>
            <a:pPr algn="just"/>
            <a:endParaRPr lang="es-MX" dirty="0" smtClean="0"/>
          </a:p>
        </p:txBody>
      </p:sp>
      <p:sp>
        <p:nvSpPr>
          <p:cNvPr id="4" name="3 Rectángulo redondeado"/>
          <p:cNvSpPr/>
          <p:nvPr/>
        </p:nvSpPr>
        <p:spPr>
          <a:xfrm>
            <a:off x="2643174" y="71984"/>
            <a:ext cx="6500858" cy="692720"/>
          </a:xfrm>
          <a:prstGeom prst="roundRect">
            <a:avLst/>
          </a:prstGeom>
          <a:ln>
            <a:noFill/>
          </a:ln>
          <a:effectLst>
            <a:reflection blurRad="6350" stA="52000" endA="300" endPos="35000" dir="5400000" sy="-100000" algn="bl" rotWithShape="0"/>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MX" dirty="0"/>
          </a:p>
        </p:txBody>
      </p:sp>
      <p:sp>
        <p:nvSpPr>
          <p:cNvPr id="5" name="7 CuadroTexto"/>
          <p:cNvSpPr txBox="1">
            <a:spLocks noChangeArrowheads="1"/>
          </p:cNvSpPr>
          <p:nvPr/>
        </p:nvSpPr>
        <p:spPr bwMode="auto">
          <a:xfrm>
            <a:off x="2714612" y="251356"/>
            <a:ext cx="6429420" cy="369332"/>
          </a:xfrm>
          <a:prstGeom prst="rect">
            <a:avLst/>
          </a:prstGeom>
          <a:noFill/>
          <a:ln w="9525">
            <a:noFill/>
            <a:miter lim="800000"/>
            <a:headEnd/>
            <a:tailEnd/>
          </a:ln>
        </p:spPr>
        <p:txBody>
          <a:bodyPr wrap="square">
            <a:spAutoFit/>
          </a:bodyPr>
          <a:lstStyle/>
          <a:p>
            <a:pPr algn="ctr"/>
            <a:r>
              <a:rPr lang="es-MX" b="1" dirty="0" smtClean="0"/>
              <a:t>LEY DE OBRA PUBLICA DEL ESTADO DE ZACATECAS</a:t>
            </a:r>
            <a:endParaRPr lang="es-MX" dirty="0">
              <a:cs typeface="Arial" pitchFamily="34" charset="0"/>
            </a:endParaRPr>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25 Grupo"/>
          <p:cNvGrpSpPr/>
          <p:nvPr/>
        </p:nvGrpSpPr>
        <p:grpSpPr>
          <a:xfrm>
            <a:off x="473261" y="2204864"/>
            <a:ext cx="1584176" cy="864096"/>
            <a:chOff x="3563888" y="1700808"/>
            <a:chExt cx="1584176" cy="864096"/>
          </a:xfrm>
        </p:grpSpPr>
        <p:cxnSp>
          <p:nvCxnSpPr>
            <p:cNvPr id="27" name="26 Conector recto"/>
            <p:cNvCxnSpPr/>
            <p:nvPr/>
          </p:nvCxnSpPr>
          <p:spPr>
            <a:xfrm>
              <a:off x="3563888" y="1700808"/>
              <a:ext cx="15841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27 Conector recto"/>
            <p:cNvCxnSpPr/>
            <p:nvPr/>
          </p:nvCxnSpPr>
          <p:spPr>
            <a:xfrm>
              <a:off x="4338613" y="1700808"/>
              <a:ext cx="17363" cy="864096"/>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3" name="28 Grupo"/>
          <p:cNvGrpSpPr/>
          <p:nvPr/>
        </p:nvGrpSpPr>
        <p:grpSpPr>
          <a:xfrm>
            <a:off x="6927672" y="2204864"/>
            <a:ext cx="1584176" cy="864096"/>
            <a:chOff x="3563888" y="1700808"/>
            <a:chExt cx="1584176" cy="864096"/>
          </a:xfrm>
        </p:grpSpPr>
        <p:cxnSp>
          <p:nvCxnSpPr>
            <p:cNvPr id="30" name="29 Conector recto"/>
            <p:cNvCxnSpPr/>
            <p:nvPr/>
          </p:nvCxnSpPr>
          <p:spPr>
            <a:xfrm>
              <a:off x="3563888" y="1700808"/>
              <a:ext cx="15841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30 Conector recto"/>
            <p:cNvCxnSpPr/>
            <p:nvPr/>
          </p:nvCxnSpPr>
          <p:spPr>
            <a:xfrm>
              <a:off x="4338613" y="1700808"/>
              <a:ext cx="17363" cy="864096"/>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4" name="31 Grupo"/>
          <p:cNvGrpSpPr/>
          <p:nvPr/>
        </p:nvGrpSpPr>
        <p:grpSpPr>
          <a:xfrm>
            <a:off x="2607192" y="2183735"/>
            <a:ext cx="1584176" cy="864096"/>
            <a:chOff x="3563888" y="1700808"/>
            <a:chExt cx="1584176" cy="864096"/>
          </a:xfrm>
        </p:grpSpPr>
        <p:cxnSp>
          <p:nvCxnSpPr>
            <p:cNvPr id="33" name="32 Conector recto"/>
            <p:cNvCxnSpPr/>
            <p:nvPr/>
          </p:nvCxnSpPr>
          <p:spPr>
            <a:xfrm>
              <a:off x="3563888" y="1700808"/>
              <a:ext cx="15841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33 Conector recto"/>
            <p:cNvCxnSpPr/>
            <p:nvPr/>
          </p:nvCxnSpPr>
          <p:spPr>
            <a:xfrm>
              <a:off x="4338613" y="1700808"/>
              <a:ext cx="17363" cy="864096"/>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5" name="37 Grupo"/>
          <p:cNvGrpSpPr/>
          <p:nvPr/>
        </p:nvGrpSpPr>
        <p:grpSpPr>
          <a:xfrm>
            <a:off x="4787106" y="2149867"/>
            <a:ext cx="1584176" cy="864096"/>
            <a:chOff x="3563888" y="1700808"/>
            <a:chExt cx="1584176" cy="864096"/>
          </a:xfrm>
        </p:grpSpPr>
        <p:cxnSp>
          <p:nvCxnSpPr>
            <p:cNvPr id="39" name="38 Conector recto"/>
            <p:cNvCxnSpPr/>
            <p:nvPr/>
          </p:nvCxnSpPr>
          <p:spPr>
            <a:xfrm>
              <a:off x="3563888" y="1700808"/>
              <a:ext cx="15841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39 Conector recto"/>
            <p:cNvCxnSpPr/>
            <p:nvPr/>
          </p:nvCxnSpPr>
          <p:spPr>
            <a:xfrm>
              <a:off x="4338613" y="1700808"/>
              <a:ext cx="17363" cy="864096"/>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6" name="40 Grupo"/>
          <p:cNvGrpSpPr/>
          <p:nvPr/>
        </p:nvGrpSpPr>
        <p:grpSpPr>
          <a:xfrm>
            <a:off x="5898033" y="4733284"/>
            <a:ext cx="1584176" cy="864096"/>
            <a:chOff x="3563888" y="1700808"/>
            <a:chExt cx="1584176" cy="864096"/>
          </a:xfrm>
        </p:grpSpPr>
        <p:cxnSp>
          <p:nvCxnSpPr>
            <p:cNvPr id="42" name="41 Conector recto"/>
            <p:cNvCxnSpPr/>
            <p:nvPr/>
          </p:nvCxnSpPr>
          <p:spPr>
            <a:xfrm>
              <a:off x="3563888" y="1700808"/>
              <a:ext cx="15841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42 Conector recto"/>
            <p:cNvCxnSpPr/>
            <p:nvPr/>
          </p:nvCxnSpPr>
          <p:spPr>
            <a:xfrm>
              <a:off x="4338613" y="1700808"/>
              <a:ext cx="17363" cy="864096"/>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7" name="43 Grupo"/>
          <p:cNvGrpSpPr/>
          <p:nvPr/>
        </p:nvGrpSpPr>
        <p:grpSpPr>
          <a:xfrm>
            <a:off x="3635896" y="4758685"/>
            <a:ext cx="1584176" cy="864096"/>
            <a:chOff x="3563888" y="1700808"/>
            <a:chExt cx="1584176" cy="864096"/>
          </a:xfrm>
        </p:grpSpPr>
        <p:cxnSp>
          <p:nvCxnSpPr>
            <p:cNvPr id="45" name="44 Conector recto"/>
            <p:cNvCxnSpPr/>
            <p:nvPr/>
          </p:nvCxnSpPr>
          <p:spPr>
            <a:xfrm>
              <a:off x="3563888" y="1700808"/>
              <a:ext cx="15841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45 Conector recto"/>
            <p:cNvCxnSpPr/>
            <p:nvPr/>
          </p:nvCxnSpPr>
          <p:spPr>
            <a:xfrm>
              <a:off x="4338613" y="1700808"/>
              <a:ext cx="17363" cy="864096"/>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8" name="46 Grupo"/>
          <p:cNvGrpSpPr/>
          <p:nvPr/>
        </p:nvGrpSpPr>
        <p:grpSpPr>
          <a:xfrm>
            <a:off x="1450825" y="4753400"/>
            <a:ext cx="1584176" cy="864096"/>
            <a:chOff x="3563888" y="1700808"/>
            <a:chExt cx="1584176" cy="864096"/>
          </a:xfrm>
        </p:grpSpPr>
        <p:cxnSp>
          <p:nvCxnSpPr>
            <p:cNvPr id="48" name="47 Conector recto"/>
            <p:cNvCxnSpPr/>
            <p:nvPr/>
          </p:nvCxnSpPr>
          <p:spPr>
            <a:xfrm>
              <a:off x="3563888" y="1700808"/>
              <a:ext cx="15841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48 Conector recto"/>
            <p:cNvCxnSpPr/>
            <p:nvPr/>
          </p:nvCxnSpPr>
          <p:spPr>
            <a:xfrm>
              <a:off x="4338613" y="1700808"/>
              <a:ext cx="17363" cy="864096"/>
            </a:xfrm>
            <a:prstGeom prst="line">
              <a:avLst/>
            </a:prstGeom>
          </p:spPr>
          <p:style>
            <a:lnRef idx="1">
              <a:schemeClr val="accent1"/>
            </a:lnRef>
            <a:fillRef idx="0">
              <a:schemeClr val="accent1"/>
            </a:fillRef>
            <a:effectRef idx="0">
              <a:schemeClr val="accent1"/>
            </a:effectRef>
            <a:fontRef idx="minor">
              <a:schemeClr val="tx1"/>
            </a:fontRef>
          </p:style>
        </p:cxnSp>
      </p:grpSp>
      <p:sp>
        <p:nvSpPr>
          <p:cNvPr id="54" name="53 CuadroTexto"/>
          <p:cNvSpPr txBox="1"/>
          <p:nvPr/>
        </p:nvSpPr>
        <p:spPr>
          <a:xfrm>
            <a:off x="330385" y="1599487"/>
            <a:ext cx="1840858" cy="600164"/>
          </a:xfrm>
          <a:prstGeom prst="rect">
            <a:avLst/>
          </a:prstGeom>
          <a:noFill/>
        </p:spPr>
        <p:txBody>
          <a:bodyPr wrap="square" rtlCol="0">
            <a:spAutoFit/>
          </a:bodyPr>
          <a:lstStyle/>
          <a:p>
            <a:pPr algn="ctr"/>
            <a:r>
              <a:rPr lang="es-MX" sz="1100" b="1" dirty="0" smtClean="0"/>
              <a:t>813</a:t>
            </a:r>
          </a:p>
          <a:p>
            <a:pPr algn="ctr"/>
            <a:r>
              <a:rPr lang="es-MX" sz="1100" b="1" dirty="0" smtClean="0"/>
              <a:t>Modificación a la Ley de Ingresos</a:t>
            </a:r>
          </a:p>
        </p:txBody>
      </p:sp>
      <p:sp>
        <p:nvSpPr>
          <p:cNvPr id="55" name="54 CuadroTexto"/>
          <p:cNvSpPr txBox="1"/>
          <p:nvPr/>
        </p:nvSpPr>
        <p:spPr>
          <a:xfrm>
            <a:off x="2411760" y="1578358"/>
            <a:ext cx="1944216" cy="600164"/>
          </a:xfrm>
          <a:prstGeom prst="rect">
            <a:avLst/>
          </a:prstGeom>
          <a:noFill/>
        </p:spPr>
        <p:txBody>
          <a:bodyPr wrap="square" rtlCol="0">
            <a:spAutoFit/>
          </a:bodyPr>
          <a:lstStyle/>
          <a:p>
            <a:pPr algn="ctr"/>
            <a:r>
              <a:rPr lang="es-MX" sz="1100" b="1" dirty="0" smtClean="0"/>
              <a:t>812</a:t>
            </a:r>
          </a:p>
          <a:p>
            <a:pPr algn="ctr"/>
            <a:r>
              <a:rPr lang="es-MX" sz="1100" b="1" dirty="0" smtClean="0"/>
              <a:t>Ley de Ingresos x Ejecutar </a:t>
            </a:r>
            <a:endParaRPr lang="es-MX" sz="1100" b="1" dirty="0"/>
          </a:p>
        </p:txBody>
      </p:sp>
      <p:sp>
        <p:nvSpPr>
          <p:cNvPr id="65" name="64 CuadroTexto"/>
          <p:cNvSpPr txBox="1"/>
          <p:nvPr/>
        </p:nvSpPr>
        <p:spPr>
          <a:xfrm>
            <a:off x="4473136" y="1543189"/>
            <a:ext cx="2199758" cy="600164"/>
          </a:xfrm>
          <a:prstGeom prst="rect">
            <a:avLst/>
          </a:prstGeom>
          <a:noFill/>
        </p:spPr>
        <p:txBody>
          <a:bodyPr wrap="square" rtlCol="0">
            <a:spAutoFit/>
          </a:bodyPr>
          <a:lstStyle/>
          <a:p>
            <a:pPr algn="ctr"/>
            <a:r>
              <a:rPr lang="es-MX" sz="1100" b="1" dirty="0" smtClean="0"/>
              <a:t>814</a:t>
            </a:r>
          </a:p>
          <a:p>
            <a:pPr algn="ctr"/>
            <a:r>
              <a:rPr lang="es-MX" sz="1100" b="1" dirty="0" smtClean="0"/>
              <a:t>Ley de Ingresos </a:t>
            </a:r>
          </a:p>
          <a:p>
            <a:pPr algn="ctr"/>
            <a:r>
              <a:rPr lang="es-MX" sz="1100" b="1" dirty="0" smtClean="0"/>
              <a:t>DEVENGADA </a:t>
            </a:r>
            <a:endParaRPr lang="es-MX" sz="1100" b="1" dirty="0"/>
          </a:p>
        </p:txBody>
      </p:sp>
      <p:sp>
        <p:nvSpPr>
          <p:cNvPr id="66" name="65 CuadroTexto"/>
          <p:cNvSpPr txBox="1"/>
          <p:nvPr/>
        </p:nvSpPr>
        <p:spPr>
          <a:xfrm>
            <a:off x="6732240" y="1598807"/>
            <a:ext cx="1944216" cy="600164"/>
          </a:xfrm>
          <a:prstGeom prst="rect">
            <a:avLst/>
          </a:prstGeom>
          <a:noFill/>
        </p:spPr>
        <p:txBody>
          <a:bodyPr wrap="square" rtlCol="0">
            <a:spAutoFit/>
          </a:bodyPr>
          <a:lstStyle/>
          <a:p>
            <a:pPr algn="ctr"/>
            <a:r>
              <a:rPr lang="es-MX" sz="1100" b="1" dirty="0" smtClean="0"/>
              <a:t>815</a:t>
            </a:r>
          </a:p>
          <a:p>
            <a:pPr algn="ctr"/>
            <a:r>
              <a:rPr lang="es-MX" sz="1100" b="1" dirty="0" smtClean="0"/>
              <a:t>Ley de Ingresos RECAUDADA</a:t>
            </a:r>
            <a:endParaRPr lang="es-MX" sz="1100" b="1" dirty="0"/>
          </a:p>
        </p:txBody>
      </p:sp>
      <p:sp>
        <p:nvSpPr>
          <p:cNvPr id="69" name="68 CuadroTexto"/>
          <p:cNvSpPr txBox="1"/>
          <p:nvPr/>
        </p:nvSpPr>
        <p:spPr>
          <a:xfrm>
            <a:off x="1331640" y="4222249"/>
            <a:ext cx="1800200" cy="430887"/>
          </a:xfrm>
          <a:prstGeom prst="rect">
            <a:avLst/>
          </a:prstGeom>
          <a:noFill/>
        </p:spPr>
        <p:txBody>
          <a:bodyPr wrap="square" rtlCol="0">
            <a:spAutoFit/>
          </a:bodyPr>
          <a:lstStyle/>
          <a:p>
            <a:pPr algn="ctr"/>
            <a:r>
              <a:rPr lang="es-MX" sz="1100" b="1" dirty="0" smtClean="0"/>
              <a:t>1122</a:t>
            </a:r>
          </a:p>
          <a:p>
            <a:pPr algn="ctr"/>
            <a:r>
              <a:rPr lang="es-MX" sz="1100" b="1" dirty="0" smtClean="0"/>
              <a:t>Cuentas x Cobrar a C.P.</a:t>
            </a:r>
          </a:p>
        </p:txBody>
      </p:sp>
      <p:sp>
        <p:nvSpPr>
          <p:cNvPr id="72" name="71 CuadroTexto"/>
          <p:cNvSpPr txBox="1"/>
          <p:nvPr/>
        </p:nvSpPr>
        <p:spPr>
          <a:xfrm>
            <a:off x="3493020" y="4149080"/>
            <a:ext cx="1872208" cy="600164"/>
          </a:xfrm>
          <a:prstGeom prst="rect">
            <a:avLst/>
          </a:prstGeom>
          <a:noFill/>
        </p:spPr>
        <p:txBody>
          <a:bodyPr wrap="square" rtlCol="0">
            <a:spAutoFit/>
          </a:bodyPr>
          <a:lstStyle/>
          <a:p>
            <a:pPr algn="ctr"/>
            <a:r>
              <a:rPr lang="es-MX" sz="1100" b="1" dirty="0" smtClean="0"/>
              <a:t>4213</a:t>
            </a:r>
          </a:p>
          <a:p>
            <a:pPr algn="ctr"/>
            <a:r>
              <a:rPr lang="es-MX" sz="1100" b="1" dirty="0" smtClean="0"/>
              <a:t>Ingresos por CONVENIOS</a:t>
            </a:r>
          </a:p>
        </p:txBody>
      </p:sp>
      <p:sp>
        <p:nvSpPr>
          <p:cNvPr id="75" name="74 CuadroTexto"/>
          <p:cNvSpPr txBox="1"/>
          <p:nvPr/>
        </p:nvSpPr>
        <p:spPr>
          <a:xfrm>
            <a:off x="5526344" y="4221088"/>
            <a:ext cx="2286016" cy="600164"/>
          </a:xfrm>
          <a:prstGeom prst="rect">
            <a:avLst/>
          </a:prstGeom>
          <a:noFill/>
        </p:spPr>
        <p:txBody>
          <a:bodyPr wrap="square" rtlCol="0">
            <a:spAutoFit/>
          </a:bodyPr>
          <a:lstStyle/>
          <a:p>
            <a:pPr algn="ctr"/>
            <a:r>
              <a:rPr lang="es-MX" sz="1100" b="1" dirty="0" smtClean="0"/>
              <a:t>1112 </a:t>
            </a:r>
          </a:p>
          <a:p>
            <a:pPr algn="ctr"/>
            <a:r>
              <a:rPr lang="es-MX" sz="1100" b="1" dirty="0" smtClean="0"/>
              <a:t>Bancos / Tesorería</a:t>
            </a:r>
          </a:p>
          <a:p>
            <a:pPr algn="ctr"/>
            <a:endParaRPr lang="es-MX" sz="1100" b="1" dirty="0"/>
          </a:p>
        </p:txBody>
      </p:sp>
      <p:sp>
        <p:nvSpPr>
          <p:cNvPr id="136" name="135 Rectángulo redondeado"/>
          <p:cNvSpPr/>
          <p:nvPr/>
        </p:nvSpPr>
        <p:spPr>
          <a:xfrm>
            <a:off x="2126578" y="807454"/>
            <a:ext cx="6660264" cy="692720"/>
          </a:xfrm>
          <a:prstGeom prst="roundRect">
            <a:avLst/>
          </a:prstGeom>
          <a:ln/>
        </p:spPr>
        <p:style>
          <a:lnRef idx="0">
            <a:schemeClr val="accent6"/>
          </a:lnRef>
          <a:fillRef idx="3">
            <a:schemeClr val="accent6"/>
          </a:fillRef>
          <a:effectRef idx="3">
            <a:schemeClr val="accent6"/>
          </a:effectRef>
          <a:fontRef idx="minor">
            <a:schemeClr val="lt1"/>
          </a:fontRef>
        </p:style>
        <p:txBody>
          <a:bodyPr anchor="ctr"/>
          <a:lstStyle/>
          <a:p>
            <a:pPr algn="ctr"/>
            <a:r>
              <a:rPr lang="es-MX" b="1" dirty="0" smtClean="0">
                <a:effectLst>
                  <a:outerShdw blurRad="38100" dist="38100" dir="2700000" algn="tl">
                    <a:srgbClr val="000000">
                      <a:alpha val="43137"/>
                    </a:srgbClr>
                  </a:outerShdw>
                </a:effectLst>
              </a:rPr>
              <a:t>OBRA CONTRATADA</a:t>
            </a:r>
            <a:r>
              <a:rPr lang="es-MX" sz="1600" b="1" dirty="0" smtClean="0">
                <a:effectLst>
                  <a:outerShdw blurRad="38100" dist="38100" dir="2700000" algn="tl">
                    <a:srgbClr val="000000">
                      <a:alpha val="43137"/>
                    </a:srgbClr>
                  </a:outerShdw>
                </a:effectLst>
              </a:rPr>
              <a:t> </a:t>
            </a:r>
            <a:r>
              <a:rPr lang="es-MX" b="1" dirty="0" smtClean="0">
                <a:solidFill>
                  <a:srgbClr val="FFFF00"/>
                </a:solidFill>
                <a:effectLst>
                  <a:outerShdw blurRad="38100" dist="38100" dir="2700000" algn="tl">
                    <a:srgbClr val="000000">
                      <a:alpha val="43137"/>
                    </a:srgbClr>
                  </a:outerShdw>
                </a:effectLst>
              </a:rPr>
              <a:t>NO CAPITALIZABLE </a:t>
            </a:r>
            <a:r>
              <a:rPr lang="es-MX" b="1" dirty="0" smtClean="0">
                <a:effectLst>
                  <a:outerShdw blurRad="38100" dist="38100" dir="2700000" algn="tl">
                    <a:srgbClr val="000000">
                      <a:alpha val="43137"/>
                    </a:srgbClr>
                  </a:outerShdw>
                </a:effectLst>
              </a:rPr>
              <a:t>CON </a:t>
            </a:r>
          </a:p>
          <a:p>
            <a:pPr algn="ctr"/>
            <a:r>
              <a:rPr lang="es-MX" b="1" u="sng" dirty="0" smtClean="0">
                <a:solidFill>
                  <a:schemeClr val="bg1"/>
                </a:solidFill>
                <a:effectLst>
                  <a:outerShdw blurRad="38100" dist="38100" dir="2700000" algn="tl">
                    <a:srgbClr val="000000">
                      <a:alpha val="43137"/>
                    </a:srgbClr>
                  </a:outerShdw>
                </a:effectLst>
              </a:rPr>
              <a:t>RECURSOS COMPARTIDOS</a:t>
            </a:r>
            <a:r>
              <a:rPr lang="es-MX" b="1" dirty="0" smtClean="0">
                <a:solidFill>
                  <a:srgbClr val="FFFF00"/>
                </a:solidFill>
                <a:effectLst>
                  <a:outerShdw blurRad="38100" dist="38100" dir="2700000" algn="tl">
                    <a:srgbClr val="000000">
                      <a:alpha val="43137"/>
                    </a:srgbClr>
                  </a:outerShdw>
                </a:effectLst>
              </a:rPr>
              <a:t> INGRESOS </a:t>
            </a:r>
            <a:r>
              <a:rPr lang="es-MX" b="1" dirty="0" smtClean="0">
                <a:solidFill>
                  <a:schemeClr val="bg1"/>
                </a:solidFill>
                <a:effectLst>
                  <a:outerShdw blurRad="38100" dist="38100" dir="2700000" algn="tl">
                    <a:srgbClr val="000000">
                      <a:alpha val="43137"/>
                    </a:srgbClr>
                  </a:outerShdw>
                </a:effectLst>
              </a:rPr>
              <a:t>INICIO</a:t>
            </a:r>
            <a:r>
              <a:rPr lang="es-MX" b="1" dirty="0" smtClean="0">
                <a:solidFill>
                  <a:srgbClr val="FFFF00"/>
                </a:solidFill>
                <a:effectLst>
                  <a:outerShdw blurRad="38100" dist="38100" dir="2700000" algn="tl">
                    <a:srgbClr val="000000">
                      <a:alpha val="43137"/>
                    </a:srgbClr>
                  </a:outerShdw>
                </a:effectLst>
              </a:rPr>
              <a:t> 2014</a:t>
            </a:r>
          </a:p>
        </p:txBody>
      </p:sp>
      <p:sp>
        <p:nvSpPr>
          <p:cNvPr id="189" name="188 CuadroTexto"/>
          <p:cNvSpPr txBox="1"/>
          <p:nvPr/>
        </p:nvSpPr>
        <p:spPr>
          <a:xfrm>
            <a:off x="518724" y="2204864"/>
            <a:ext cx="740908" cy="307777"/>
          </a:xfrm>
          <a:prstGeom prst="rect">
            <a:avLst/>
          </a:prstGeom>
          <a:noFill/>
        </p:spPr>
        <p:txBody>
          <a:bodyPr wrap="none" rtlCol="0">
            <a:spAutoFit/>
          </a:bodyPr>
          <a:lstStyle/>
          <a:p>
            <a:r>
              <a:rPr lang="es-MX" sz="1400" dirty="0" smtClean="0"/>
              <a:t>1)    60</a:t>
            </a:r>
            <a:endParaRPr lang="es-MX" sz="1400" dirty="0"/>
          </a:p>
        </p:txBody>
      </p:sp>
      <p:sp>
        <p:nvSpPr>
          <p:cNvPr id="190" name="189 CuadroTexto"/>
          <p:cNvSpPr txBox="1"/>
          <p:nvPr/>
        </p:nvSpPr>
        <p:spPr>
          <a:xfrm>
            <a:off x="3394471" y="2185119"/>
            <a:ext cx="691215" cy="307777"/>
          </a:xfrm>
          <a:prstGeom prst="rect">
            <a:avLst/>
          </a:prstGeom>
          <a:noFill/>
        </p:spPr>
        <p:txBody>
          <a:bodyPr wrap="none" rtlCol="0">
            <a:spAutoFit/>
          </a:bodyPr>
          <a:lstStyle/>
          <a:p>
            <a:r>
              <a:rPr lang="es-MX" sz="1400" dirty="0" smtClean="0"/>
              <a:t>60   1)</a:t>
            </a:r>
            <a:endParaRPr lang="es-MX" sz="1400" dirty="0"/>
          </a:p>
        </p:txBody>
      </p:sp>
      <p:sp>
        <p:nvSpPr>
          <p:cNvPr id="192" name="191 CuadroTexto"/>
          <p:cNvSpPr txBox="1"/>
          <p:nvPr/>
        </p:nvSpPr>
        <p:spPr>
          <a:xfrm>
            <a:off x="2636251" y="2187930"/>
            <a:ext cx="740908" cy="307777"/>
          </a:xfrm>
          <a:prstGeom prst="rect">
            <a:avLst/>
          </a:prstGeom>
          <a:noFill/>
        </p:spPr>
        <p:txBody>
          <a:bodyPr wrap="none" rtlCol="0">
            <a:spAutoFit/>
          </a:bodyPr>
          <a:lstStyle/>
          <a:p>
            <a:r>
              <a:rPr lang="es-MX" sz="1400" dirty="0" smtClean="0"/>
              <a:t>2)    60</a:t>
            </a:r>
            <a:endParaRPr lang="es-MX" sz="1400" dirty="0"/>
          </a:p>
        </p:txBody>
      </p:sp>
      <p:sp>
        <p:nvSpPr>
          <p:cNvPr id="195" name="194 CuadroTexto"/>
          <p:cNvSpPr txBox="1"/>
          <p:nvPr/>
        </p:nvSpPr>
        <p:spPr>
          <a:xfrm>
            <a:off x="5575917" y="2149790"/>
            <a:ext cx="691215" cy="307777"/>
          </a:xfrm>
          <a:prstGeom prst="rect">
            <a:avLst/>
          </a:prstGeom>
          <a:noFill/>
        </p:spPr>
        <p:txBody>
          <a:bodyPr wrap="none" rtlCol="0">
            <a:spAutoFit/>
          </a:bodyPr>
          <a:lstStyle/>
          <a:p>
            <a:r>
              <a:rPr lang="es-MX" sz="1400" dirty="0" smtClean="0"/>
              <a:t>60   2)</a:t>
            </a:r>
            <a:endParaRPr lang="es-MX" sz="1400" dirty="0"/>
          </a:p>
        </p:txBody>
      </p:sp>
      <p:sp>
        <p:nvSpPr>
          <p:cNvPr id="196" name="195 CuadroTexto"/>
          <p:cNvSpPr txBox="1"/>
          <p:nvPr/>
        </p:nvSpPr>
        <p:spPr>
          <a:xfrm>
            <a:off x="4817697" y="2152601"/>
            <a:ext cx="740908" cy="307777"/>
          </a:xfrm>
          <a:prstGeom prst="rect">
            <a:avLst/>
          </a:prstGeom>
          <a:noFill/>
        </p:spPr>
        <p:txBody>
          <a:bodyPr wrap="none" rtlCol="0">
            <a:spAutoFit/>
          </a:bodyPr>
          <a:lstStyle/>
          <a:p>
            <a:r>
              <a:rPr lang="es-MX" sz="1400" dirty="0" smtClean="0"/>
              <a:t>3)    60</a:t>
            </a:r>
            <a:endParaRPr lang="es-MX" sz="1400" dirty="0"/>
          </a:p>
        </p:txBody>
      </p:sp>
      <p:sp>
        <p:nvSpPr>
          <p:cNvPr id="197" name="196 CuadroTexto"/>
          <p:cNvSpPr txBox="1"/>
          <p:nvPr/>
        </p:nvSpPr>
        <p:spPr>
          <a:xfrm>
            <a:off x="323528" y="2492896"/>
            <a:ext cx="936104" cy="307777"/>
          </a:xfrm>
          <a:prstGeom prst="rect">
            <a:avLst/>
          </a:prstGeom>
          <a:noFill/>
        </p:spPr>
        <p:txBody>
          <a:bodyPr wrap="square" rtlCol="0">
            <a:spAutoFit/>
          </a:bodyPr>
          <a:lstStyle/>
          <a:p>
            <a:r>
              <a:rPr lang="es-MX" sz="1400" dirty="0" smtClean="0"/>
              <a:t> 1.1)    20</a:t>
            </a:r>
            <a:endParaRPr lang="es-MX" sz="1400" dirty="0"/>
          </a:p>
        </p:txBody>
      </p:sp>
      <p:sp>
        <p:nvSpPr>
          <p:cNvPr id="198" name="197 CuadroTexto"/>
          <p:cNvSpPr txBox="1"/>
          <p:nvPr/>
        </p:nvSpPr>
        <p:spPr>
          <a:xfrm>
            <a:off x="3393663" y="2492896"/>
            <a:ext cx="840295" cy="307777"/>
          </a:xfrm>
          <a:prstGeom prst="rect">
            <a:avLst/>
          </a:prstGeom>
          <a:noFill/>
        </p:spPr>
        <p:txBody>
          <a:bodyPr wrap="none" rtlCol="0">
            <a:spAutoFit/>
          </a:bodyPr>
          <a:lstStyle/>
          <a:p>
            <a:r>
              <a:rPr lang="es-MX" sz="1400" dirty="0" smtClean="0"/>
              <a:t>20   1.1)</a:t>
            </a:r>
            <a:endParaRPr lang="es-MX" sz="1400" dirty="0"/>
          </a:p>
        </p:txBody>
      </p:sp>
      <p:sp>
        <p:nvSpPr>
          <p:cNvPr id="199" name="198 CuadroTexto"/>
          <p:cNvSpPr txBox="1"/>
          <p:nvPr/>
        </p:nvSpPr>
        <p:spPr>
          <a:xfrm>
            <a:off x="7706484" y="2204864"/>
            <a:ext cx="691215" cy="307777"/>
          </a:xfrm>
          <a:prstGeom prst="rect">
            <a:avLst/>
          </a:prstGeom>
          <a:noFill/>
        </p:spPr>
        <p:txBody>
          <a:bodyPr wrap="none" rtlCol="0">
            <a:spAutoFit/>
          </a:bodyPr>
          <a:lstStyle/>
          <a:p>
            <a:r>
              <a:rPr lang="es-MX" sz="1400" dirty="0" smtClean="0"/>
              <a:t>60   3)</a:t>
            </a:r>
            <a:endParaRPr lang="es-MX" sz="1400" dirty="0"/>
          </a:p>
        </p:txBody>
      </p:sp>
      <p:sp>
        <p:nvSpPr>
          <p:cNvPr id="200" name="199 CuadroTexto"/>
          <p:cNvSpPr txBox="1"/>
          <p:nvPr/>
        </p:nvSpPr>
        <p:spPr>
          <a:xfrm>
            <a:off x="2242343" y="4750545"/>
            <a:ext cx="811441" cy="307777"/>
          </a:xfrm>
          <a:prstGeom prst="rect">
            <a:avLst/>
          </a:prstGeom>
          <a:noFill/>
        </p:spPr>
        <p:txBody>
          <a:bodyPr wrap="none" rtlCol="0">
            <a:spAutoFit/>
          </a:bodyPr>
          <a:lstStyle/>
          <a:p>
            <a:r>
              <a:rPr lang="es-MX" sz="1400" dirty="0" smtClean="0"/>
              <a:t>60   3A)</a:t>
            </a:r>
            <a:endParaRPr lang="es-MX" sz="1400" dirty="0"/>
          </a:p>
        </p:txBody>
      </p:sp>
      <p:sp>
        <p:nvSpPr>
          <p:cNvPr id="201" name="200 CuadroTexto"/>
          <p:cNvSpPr txBox="1"/>
          <p:nvPr/>
        </p:nvSpPr>
        <p:spPr>
          <a:xfrm>
            <a:off x="1361614" y="4753356"/>
            <a:ext cx="861133" cy="307777"/>
          </a:xfrm>
          <a:prstGeom prst="rect">
            <a:avLst/>
          </a:prstGeom>
          <a:noFill/>
        </p:spPr>
        <p:txBody>
          <a:bodyPr wrap="none" rtlCol="0">
            <a:spAutoFit/>
          </a:bodyPr>
          <a:lstStyle/>
          <a:p>
            <a:r>
              <a:rPr lang="es-MX" sz="1400" dirty="0" smtClean="0"/>
              <a:t>2A)    60</a:t>
            </a:r>
            <a:endParaRPr lang="es-MX" sz="1400" dirty="0"/>
          </a:p>
        </p:txBody>
      </p:sp>
      <p:sp>
        <p:nvSpPr>
          <p:cNvPr id="205" name="204 CuadroTexto"/>
          <p:cNvSpPr txBox="1"/>
          <p:nvPr/>
        </p:nvSpPr>
        <p:spPr>
          <a:xfrm>
            <a:off x="4427984" y="4759012"/>
            <a:ext cx="811441" cy="307777"/>
          </a:xfrm>
          <a:prstGeom prst="rect">
            <a:avLst/>
          </a:prstGeom>
          <a:noFill/>
        </p:spPr>
        <p:txBody>
          <a:bodyPr wrap="none" rtlCol="0">
            <a:spAutoFit/>
          </a:bodyPr>
          <a:lstStyle/>
          <a:p>
            <a:r>
              <a:rPr lang="es-MX" sz="1400" dirty="0" smtClean="0"/>
              <a:t>60   2A)</a:t>
            </a:r>
            <a:endParaRPr lang="es-MX" sz="1400" dirty="0"/>
          </a:p>
        </p:txBody>
      </p:sp>
      <p:sp>
        <p:nvSpPr>
          <p:cNvPr id="207" name="206 CuadroTexto"/>
          <p:cNvSpPr txBox="1"/>
          <p:nvPr/>
        </p:nvSpPr>
        <p:spPr>
          <a:xfrm>
            <a:off x="5804904" y="4736422"/>
            <a:ext cx="861133" cy="307777"/>
          </a:xfrm>
          <a:prstGeom prst="rect">
            <a:avLst/>
          </a:prstGeom>
          <a:noFill/>
        </p:spPr>
        <p:txBody>
          <a:bodyPr wrap="none" rtlCol="0">
            <a:spAutoFit/>
          </a:bodyPr>
          <a:lstStyle/>
          <a:p>
            <a:r>
              <a:rPr lang="es-MX" sz="1400" dirty="0" smtClean="0"/>
              <a:t>3A)    60</a:t>
            </a:r>
            <a:endParaRPr lang="es-MX" sz="1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6">
                                            <p:bg/>
                                          </p:spTgt>
                                        </p:tgtEl>
                                        <p:attrNameLst>
                                          <p:attrName>style.visibility</p:attrName>
                                        </p:attrNameLst>
                                      </p:cBhvr>
                                      <p:to>
                                        <p:strVal val="visible"/>
                                      </p:to>
                                    </p:set>
                                    <p:animEffect transition="in" filter="fade">
                                      <p:cBhvr>
                                        <p:cTn id="7" dur="2000"/>
                                        <p:tgtEl>
                                          <p:spTgt spid="136">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6">
                                            <p:txEl>
                                              <p:pRg st="0" end="0"/>
                                            </p:txEl>
                                          </p:spTgt>
                                        </p:tgtEl>
                                        <p:attrNameLst>
                                          <p:attrName>style.visibility</p:attrName>
                                        </p:attrNameLst>
                                      </p:cBhvr>
                                      <p:to>
                                        <p:strVal val="visible"/>
                                      </p:to>
                                    </p:set>
                                    <p:animEffect transition="in" filter="fade">
                                      <p:cBhvr>
                                        <p:cTn id="10" dur="2000"/>
                                        <p:tgtEl>
                                          <p:spTgt spid="136">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36">
                                            <p:txEl>
                                              <p:pRg st="1" end="1"/>
                                            </p:txEl>
                                          </p:spTgt>
                                        </p:tgtEl>
                                        <p:attrNameLst>
                                          <p:attrName>style.visibility</p:attrName>
                                        </p:attrNameLst>
                                      </p:cBhvr>
                                      <p:to>
                                        <p:strVal val="visible"/>
                                      </p:to>
                                    </p:set>
                                    <p:animEffect transition="in" filter="fade">
                                      <p:cBhvr>
                                        <p:cTn id="13" dur="2000"/>
                                        <p:tgtEl>
                                          <p:spTgt spid="136">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fade">
                                      <p:cBhvr>
                                        <p:cTn id="18" dur="2000"/>
                                        <p:tgtEl>
                                          <p:spTgt spid="2"/>
                                        </p:tgtEl>
                                      </p:cBhvr>
                                    </p:animEffect>
                                  </p:childTnLst>
                                </p:cTn>
                              </p:par>
                              <p:par>
                                <p:cTn id="19" presetID="10" presetClass="entr" presetSubtype="0" fill="hold" nodeType="with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2000"/>
                                        <p:tgtEl>
                                          <p:spTgt spid="4"/>
                                        </p:tgtEl>
                                      </p:cBhvr>
                                    </p:animEffect>
                                  </p:childTnLst>
                                </p:cTn>
                              </p:par>
                              <p:par>
                                <p:cTn id="22" presetID="10" presetClass="entr" presetSubtype="0" fill="hold" nodeType="with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fade">
                                      <p:cBhvr>
                                        <p:cTn id="24" dur="2000"/>
                                        <p:tgtEl>
                                          <p:spTgt spid="5"/>
                                        </p:tgtEl>
                                      </p:cBhvr>
                                    </p:animEffect>
                                  </p:childTnLst>
                                </p:cTn>
                              </p:par>
                              <p:par>
                                <p:cTn id="25" presetID="10" presetClass="entr" presetSubtype="0" fill="hold" nodeType="with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fade">
                                      <p:cBhvr>
                                        <p:cTn id="27" dur="2000"/>
                                        <p:tgtEl>
                                          <p:spTgt spid="3"/>
                                        </p:tgtEl>
                                      </p:cBhvr>
                                    </p:animEffect>
                                  </p:childTnLst>
                                </p:cTn>
                              </p:par>
                              <p:par>
                                <p:cTn id="28" presetID="10" presetClass="entr" presetSubtype="0" fill="hold" nodeType="with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fade">
                                      <p:cBhvr>
                                        <p:cTn id="30" dur="2000"/>
                                        <p:tgtEl>
                                          <p:spTgt spid="8"/>
                                        </p:tgtEl>
                                      </p:cBhvr>
                                    </p:animEffect>
                                  </p:childTnLst>
                                </p:cTn>
                              </p:par>
                              <p:par>
                                <p:cTn id="31" presetID="10" presetClass="entr" presetSubtype="0" fill="hold" nodeType="with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fade">
                                      <p:cBhvr>
                                        <p:cTn id="33" dur="2000"/>
                                        <p:tgtEl>
                                          <p:spTgt spid="7"/>
                                        </p:tgtEl>
                                      </p:cBhvr>
                                    </p:animEffect>
                                  </p:childTnLst>
                                </p:cTn>
                              </p:par>
                              <p:par>
                                <p:cTn id="34" presetID="10" presetClass="entr" presetSubtype="0" fill="hold" nodeType="withEffect">
                                  <p:stCondLst>
                                    <p:cond delay="0"/>
                                  </p:stCondLst>
                                  <p:childTnLst>
                                    <p:set>
                                      <p:cBhvr>
                                        <p:cTn id="35" dur="1" fill="hold">
                                          <p:stCondLst>
                                            <p:cond delay="0"/>
                                          </p:stCondLst>
                                        </p:cTn>
                                        <p:tgtEl>
                                          <p:spTgt spid="6"/>
                                        </p:tgtEl>
                                        <p:attrNameLst>
                                          <p:attrName>style.visibility</p:attrName>
                                        </p:attrNameLst>
                                      </p:cBhvr>
                                      <p:to>
                                        <p:strVal val="visible"/>
                                      </p:to>
                                    </p:set>
                                    <p:animEffect transition="in" filter="fade">
                                      <p:cBhvr>
                                        <p:cTn id="36" dur="2000"/>
                                        <p:tgtEl>
                                          <p:spTgt spid="6"/>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55">
                                            <p:txEl>
                                              <p:pRg st="0" end="0"/>
                                            </p:txEl>
                                          </p:spTgt>
                                        </p:tgtEl>
                                        <p:attrNameLst>
                                          <p:attrName>style.visibility</p:attrName>
                                        </p:attrNameLst>
                                      </p:cBhvr>
                                      <p:to>
                                        <p:strVal val="visible"/>
                                      </p:to>
                                    </p:set>
                                    <p:animEffect transition="in" filter="fade">
                                      <p:cBhvr>
                                        <p:cTn id="41" dur="2000"/>
                                        <p:tgtEl>
                                          <p:spTgt spid="55">
                                            <p:txEl>
                                              <p:pRg st="0" end="0"/>
                                            </p:txEl>
                                          </p:spTgt>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55">
                                            <p:txEl>
                                              <p:pRg st="1" end="1"/>
                                            </p:txEl>
                                          </p:spTgt>
                                        </p:tgtEl>
                                        <p:attrNameLst>
                                          <p:attrName>style.visibility</p:attrName>
                                        </p:attrNameLst>
                                      </p:cBhvr>
                                      <p:to>
                                        <p:strVal val="visible"/>
                                      </p:to>
                                    </p:set>
                                    <p:animEffect transition="in" filter="fade">
                                      <p:cBhvr>
                                        <p:cTn id="44" dur="2000"/>
                                        <p:tgtEl>
                                          <p:spTgt spid="55">
                                            <p:txEl>
                                              <p:pRg st="1" end="1"/>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54">
                                            <p:txEl>
                                              <p:pRg st="0" end="0"/>
                                            </p:txEl>
                                          </p:spTgt>
                                        </p:tgtEl>
                                        <p:attrNameLst>
                                          <p:attrName>style.visibility</p:attrName>
                                        </p:attrNameLst>
                                      </p:cBhvr>
                                      <p:to>
                                        <p:strVal val="visible"/>
                                      </p:to>
                                    </p:set>
                                    <p:animEffect transition="in" filter="fade">
                                      <p:cBhvr>
                                        <p:cTn id="49" dur="2000"/>
                                        <p:tgtEl>
                                          <p:spTgt spid="54">
                                            <p:txEl>
                                              <p:pRg st="0" end="0"/>
                                            </p:txEl>
                                          </p:spTgt>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54">
                                            <p:txEl>
                                              <p:pRg st="1" end="1"/>
                                            </p:txEl>
                                          </p:spTgt>
                                        </p:tgtEl>
                                        <p:attrNameLst>
                                          <p:attrName>style.visibility</p:attrName>
                                        </p:attrNameLst>
                                      </p:cBhvr>
                                      <p:to>
                                        <p:strVal val="visible"/>
                                      </p:to>
                                    </p:set>
                                    <p:animEffect transition="in" filter="fade">
                                      <p:cBhvr>
                                        <p:cTn id="52" dur="2000"/>
                                        <p:tgtEl>
                                          <p:spTgt spid="54">
                                            <p:txEl>
                                              <p:pRg st="1" end="1"/>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89">
                                            <p:txEl>
                                              <p:pRg st="0" end="0"/>
                                            </p:txEl>
                                          </p:spTgt>
                                        </p:tgtEl>
                                        <p:attrNameLst>
                                          <p:attrName>style.visibility</p:attrName>
                                        </p:attrNameLst>
                                      </p:cBhvr>
                                      <p:to>
                                        <p:strVal val="visible"/>
                                      </p:to>
                                    </p:set>
                                    <p:animEffect transition="in" filter="fade">
                                      <p:cBhvr>
                                        <p:cTn id="57" dur="2000"/>
                                        <p:tgtEl>
                                          <p:spTgt spid="189">
                                            <p:txEl>
                                              <p:pRg st="0" end="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190">
                                            <p:txEl>
                                              <p:pRg st="0" end="0"/>
                                            </p:txEl>
                                          </p:spTgt>
                                        </p:tgtEl>
                                        <p:attrNameLst>
                                          <p:attrName>style.visibility</p:attrName>
                                        </p:attrNameLst>
                                      </p:cBhvr>
                                      <p:to>
                                        <p:strVal val="visible"/>
                                      </p:to>
                                    </p:set>
                                    <p:animEffect transition="in" filter="fade">
                                      <p:cBhvr>
                                        <p:cTn id="62" dur="2000"/>
                                        <p:tgtEl>
                                          <p:spTgt spid="190">
                                            <p:txEl>
                                              <p:pRg st="0" end="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197">
                                            <p:txEl>
                                              <p:pRg st="0" end="0"/>
                                            </p:txEl>
                                          </p:spTgt>
                                        </p:tgtEl>
                                        <p:attrNameLst>
                                          <p:attrName>style.visibility</p:attrName>
                                        </p:attrNameLst>
                                      </p:cBhvr>
                                      <p:to>
                                        <p:strVal val="visible"/>
                                      </p:to>
                                    </p:set>
                                    <p:animEffect transition="in" filter="fade">
                                      <p:cBhvr>
                                        <p:cTn id="67" dur="2000"/>
                                        <p:tgtEl>
                                          <p:spTgt spid="197">
                                            <p:txEl>
                                              <p:pRg st="0" end="0"/>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198">
                                            <p:txEl>
                                              <p:pRg st="0" end="0"/>
                                            </p:txEl>
                                          </p:spTgt>
                                        </p:tgtEl>
                                        <p:attrNameLst>
                                          <p:attrName>style.visibility</p:attrName>
                                        </p:attrNameLst>
                                      </p:cBhvr>
                                      <p:to>
                                        <p:strVal val="visible"/>
                                      </p:to>
                                    </p:set>
                                    <p:animEffect transition="in" filter="fade">
                                      <p:cBhvr>
                                        <p:cTn id="72" dur="2000"/>
                                        <p:tgtEl>
                                          <p:spTgt spid="198">
                                            <p:txEl>
                                              <p:pRg st="0" end="0"/>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192">
                                            <p:txEl>
                                              <p:pRg st="0" end="0"/>
                                            </p:txEl>
                                          </p:spTgt>
                                        </p:tgtEl>
                                        <p:attrNameLst>
                                          <p:attrName>style.visibility</p:attrName>
                                        </p:attrNameLst>
                                      </p:cBhvr>
                                      <p:to>
                                        <p:strVal val="visible"/>
                                      </p:to>
                                    </p:set>
                                    <p:animEffect transition="in" filter="fade">
                                      <p:cBhvr>
                                        <p:cTn id="77" dur="2000"/>
                                        <p:tgtEl>
                                          <p:spTgt spid="192">
                                            <p:txEl>
                                              <p:pRg st="0" end="0"/>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65">
                                            <p:txEl>
                                              <p:pRg st="0" end="0"/>
                                            </p:txEl>
                                          </p:spTgt>
                                        </p:tgtEl>
                                        <p:attrNameLst>
                                          <p:attrName>style.visibility</p:attrName>
                                        </p:attrNameLst>
                                      </p:cBhvr>
                                      <p:to>
                                        <p:strVal val="visible"/>
                                      </p:to>
                                    </p:set>
                                    <p:animEffect transition="in" filter="fade">
                                      <p:cBhvr>
                                        <p:cTn id="82" dur="2000"/>
                                        <p:tgtEl>
                                          <p:spTgt spid="65">
                                            <p:txEl>
                                              <p:pRg st="0" end="0"/>
                                            </p:txEl>
                                          </p:spTgt>
                                        </p:tgtEl>
                                      </p:cBhvr>
                                    </p:animEffect>
                                  </p:childTnLst>
                                </p:cTn>
                              </p:par>
                              <p:par>
                                <p:cTn id="83" presetID="10" presetClass="entr" presetSubtype="0" fill="hold" grpId="0" nodeType="withEffect">
                                  <p:stCondLst>
                                    <p:cond delay="0"/>
                                  </p:stCondLst>
                                  <p:childTnLst>
                                    <p:set>
                                      <p:cBhvr>
                                        <p:cTn id="84" dur="1" fill="hold">
                                          <p:stCondLst>
                                            <p:cond delay="0"/>
                                          </p:stCondLst>
                                        </p:cTn>
                                        <p:tgtEl>
                                          <p:spTgt spid="65">
                                            <p:txEl>
                                              <p:pRg st="1" end="1"/>
                                            </p:txEl>
                                          </p:spTgt>
                                        </p:tgtEl>
                                        <p:attrNameLst>
                                          <p:attrName>style.visibility</p:attrName>
                                        </p:attrNameLst>
                                      </p:cBhvr>
                                      <p:to>
                                        <p:strVal val="visible"/>
                                      </p:to>
                                    </p:set>
                                    <p:animEffect transition="in" filter="fade">
                                      <p:cBhvr>
                                        <p:cTn id="85" dur="2000"/>
                                        <p:tgtEl>
                                          <p:spTgt spid="65">
                                            <p:txEl>
                                              <p:pRg st="1" end="1"/>
                                            </p:txEl>
                                          </p:spTgt>
                                        </p:tgtEl>
                                      </p:cBhvr>
                                    </p:animEffect>
                                  </p:childTnLst>
                                </p:cTn>
                              </p:par>
                              <p:par>
                                <p:cTn id="86" presetID="10" presetClass="entr" presetSubtype="0" fill="hold" grpId="0" nodeType="withEffect">
                                  <p:stCondLst>
                                    <p:cond delay="0"/>
                                  </p:stCondLst>
                                  <p:childTnLst>
                                    <p:set>
                                      <p:cBhvr>
                                        <p:cTn id="87" dur="1" fill="hold">
                                          <p:stCondLst>
                                            <p:cond delay="0"/>
                                          </p:stCondLst>
                                        </p:cTn>
                                        <p:tgtEl>
                                          <p:spTgt spid="65">
                                            <p:txEl>
                                              <p:pRg st="2" end="2"/>
                                            </p:txEl>
                                          </p:spTgt>
                                        </p:tgtEl>
                                        <p:attrNameLst>
                                          <p:attrName>style.visibility</p:attrName>
                                        </p:attrNameLst>
                                      </p:cBhvr>
                                      <p:to>
                                        <p:strVal val="visible"/>
                                      </p:to>
                                    </p:set>
                                    <p:animEffect transition="in" filter="fade">
                                      <p:cBhvr>
                                        <p:cTn id="88" dur="2000"/>
                                        <p:tgtEl>
                                          <p:spTgt spid="65">
                                            <p:txEl>
                                              <p:pRg st="2" end="2"/>
                                            </p:txEl>
                                          </p:spTgt>
                                        </p:tgtEl>
                                      </p:cBhvr>
                                    </p:animEffect>
                                  </p:childTnLst>
                                </p:cTn>
                              </p:par>
                            </p:childTnLst>
                          </p:cTn>
                        </p:par>
                      </p:childTnLst>
                    </p:cTn>
                  </p:par>
                  <p:par>
                    <p:cTn id="89" fill="hold">
                      <p:stCondLst>
                        <p:cond delay="indefinite"/>
                      </p:stCondLst>
                      <p:childTnLst>
                        <p:par>
                          <p:cTn id="90" fill="hold">
                            <p:stCondLst>
                              <p:cond delay="0"/>
                            </p:stCondLst>
                            <p:childTnLst>
                              <p:par>
                                <p:cTn id="91" presetID="10" presetClass="entr" presetSubtype="0" fill="hold" grpId="0" nodeType="clickEffect">
                                  <p:stCondLst>
                                    <p:cond delay="0"/>
                                  </p:stCondLst>
                                  <p:childTnLst>
                                    <p:set>
                                      <p:cBhvr>
                                        <p:cTn id="92" dur="1" fill="hold">
                                          <p:stCondLst>
                                            <p:cond delay="0"/>
                                          </p:stCondLst>
                                        </p:cTn>
                                        <p:tgtEl>
                                          <p:spTgt spid="195">
                                            <p:txEl>
                                              <p:pRg st="0" end="0"/>
                                            </p:txEl>
                                          </p:spTgt>
                                        </p:tgtEl>
                                        <p:attrNameLst>
                                          <p:attrName>style.visibility</p:attrName>
                                        </p:attrNameLst>
                                      </p:cBhvr>
                                      <p:to>
                                        <p:strVal val="visible"/>
                                      </p:to>
                                    </p:set>
                                    <p:animEffect transition="in" filter="fade">
                                      <p:cBhvr>
                                        <p:cTn id="93" dur="2000"/>
                                        <p:tgtEl>
                                          <p:spTgt spid="195">
                                            <p:txEl>
                                              <p:pRg st="0" end="0"/>
                                            </p:txEl>
                                          </p:spTgt>
                                        </p:tgtEl>
                                      </p:cBhvr>
                                    </p:animEffect>
                                  </p:childTnLst>
                                </p:cTn>
                              </p:par>
                            </p:childTnLst>
                          </p:cTn>
                        </p:par>
                      </p:childTnLst>
                    </p:cTn>
                  </p:par>
                  <p:par>
                    <p:cTn id="94" fill="hold">
                      <p:stCondLst>
                        <p:cond delay="indefinite"/>
                      </p:stCondLst>
                      <p:childTnLst>
                        <p:par>
                          <p:cTn id="95" fill="hold">
                            <p:stCondLst>
                              <p:cond delay="0"/>
                            </p:stCondLst>
                            <p:childTnLst>
                              <p:par>
                                <p:cTn id="96" presetID="10" presetClass="entr" presetSubtype="0" fill="hold" grpId="0" nodeType="clickEffect">
                                  <p:stCondLst>
                                    <p:cond delay="0"/>
                                  </p:stCondLst>
                                  <p:childTnLst>
                                    <p:set>
                                      <p:cBhvr>
                                        <p:cTn id="97" dur="1" fill="hold">
                                          <p:stCondLst>
                                            <p:cond delay="0"/>
                                          </p:stCondLst>
                                        </p:cTn>
                                        <p:tgtEl>
                                          <p:spTgt spid="69">
                                            <p:txEl>
                                              <p:pRg st="0" end="0"/>
                                            </p:txEl>
                                          </p:spTgt>
                                        </p:tgtEl>
                                        <p:attrNameLst>
                                          <p:attrName>style.visibility</p:attrName>
                                        </p:attrNameLst>
                                      </p:cBhvr>
                                      <p:to>
                                        <p:strVal val="visible"/>
                                      </p:to>
                                    </p:set>
                                    <p:animEffect transition="in" filter="fade">
                                      <p:cBhvr>
                                        <p:cTn id="98" dur="2000"/>
                                        <p:tgtEl>
                                          <p:spTgt spid="69">
                                            <p:txEl>
                                              <p:pRg st="0" end="0"/>
                                            </p:txEl>
                                          </p:spTgt>
                                        </p:tgtEl>
                                      </p:cBhvr>
                                    </p:animEffect>
                                  </p:childTnLst>
                                </p:cTn>
                              </p:par>
                              <p:par>
                                <p:cTn id="99" presetID="10" presetClass="entr" presetSubtype="0" fill="hold" grpId="0" nodeType="withEffect">
                                  <p:stCondLst>
                                    <p:cond delay="0"/>
                                  </p:stCondLst>
                                  <p:childTnLst>
                                    <p:set>
                                      <p:cBhvr>
                                        <p:cTn id="100" dur="1" fill="hold">
                                          <p:stCondLst>
                                            <p:cond delay="0"/>
                                          </p:stCondLst>
                                        </p:cTn>
                                        <p:tgtEl>
                                          <p:spTgt spid="69">
                                            <p:txEl>
                                              <p:pRg st="1" end="1"/>
                                            </p:txEl>
                                          </p:spTgt>
                                        </p:tgtEl>
                                        <p:attrNameLst>
                                          <p:attrName>style.visibility</p:attrName>
                                        </p:attrNameLst>
                                      </p:cBhvr>
                                      <p:to>
                                        <p:strVal val="visible"/>
                                      </p:to>
                                    </p:set>
                                    <p:animEffect transition="in" filter="fade">
                                      <p:cBhvr>
                                        <p:cTn id="101" dur="2000"/>
                                        <p:tgtEl>
                                          <p:spTgt spid="69">
                                            <p:txEl>
                                              <p:pRg st="1" end="1"/>
                                            </p:txEl>
                                          </p:spTgt>
                                        </p:tgtEl>
                                      </p:cBhvr>
                                    </p:animEffect>
                                  </p:childTnLst>
                                </p:cTn>
                              </p:par>
                            </p:childTnLst>
                          </p:cTn>
                        </p:par>
                      </p:childTnLst>
                    </p:cTn>
                  </p:par>
                  <p:par>
                    <p:cTn id="102" fill="hold">
                      <p:stCondLst>
                        <p:cond delay="indefinite"/>
                      </p:stCondLst>
                      <p:childTnLst>
                        <p:par>
                          <p:cTn id="103" fill="hold">
                            <p:stCondLst>
                              <p:cond delay="0"/>
                            </p:stCondLst>
                            <p:childTnLst>
                              <p:par>
                                <p:cTn id="104" presetID="10" presetClass="entr" presetSubtype="0" fill="hold" grpId="0" nodeType="clickEffect">
                                  <p:stCondLst>
                                    <p:cond delay="0"/>
                                  </p:stCondLst>
                                  <p:childTnLst>
                                    <p:set>
                                      <p:cBhvr>
                                        <p:cTn id="105" dur="1" fill="hold">
                                          <p:stCondLst>
                                            <p:cond delay="0"/>
                                          </p:stCondLst>
                                        </p:cTn>
                                        <p:tgtEl>
                                          <p:spTgt spid="201">
                                            <p:txEl>
                                              <p:pRg st="0" end="0"/>
                                            </p:txEl>
                                          </p:spTgt>
                                        </p:tgtEl>
                                        <p:attrNameLst>
                                          <p:attrName>style.visibility</p:attrName>
                                        </p:attrNameLst>
                                      </p:cBhvr>
                                      <p:to>
                                        <p:strVal val="visible"/>
                                      </p:to>
                                    </p:set>
                                    <p:animEffect transition="in" filter="fade">
                                      <p:cBhvr>
                                        <p:cTn id="106" dur="2000"/>
                                        <p:tgtEl>
                                          <p:spTgt spid="201">
                                            <p:txEl>
                                              <p:pRg st="0" end="0"/>
                                            </p:txEl>
                                          </p:spTgt>
                                        </p:tgtEl>
                                      </p:cBhvr>
                                    </p:animEffect>
                                  </p:childTnLst>
                                </p:cTn>
                              </p:par>
                            </p:childTnLst>
                          </p:cTn>
                        </p:par>
                      </p:childTnLst>
                    </p:cTn>
                  </p:par>
                  <p:par>
                    <p:cTn id="107" fill="hold">
                      <p:stCondLst>
                        <p:cond delay="indefinite"/>
                      </p:stCondLst>
                      <p:childTnLst>
                        <p:par>
                          <p:cTn id="108" fill="hold">
                            <p:stCondLst>
                              <p:cond delay="0"/>
                            </p:stCondLst>
                            <p:childTnLst>
                              <p:par>
                                <p:cTn id="109" presetID="10" presetClass="entr" presetSubtype="0" fill="hold" grpId="0" nodeType="clickEffect">
                                  <p:stCondLst>
                                    <p:cond delay="0"/>
                                  </p:stCondLst>
                                  <p:childTnLst>
                                    <p:set>
                                      <p:cBhvr>
                                        <p:cTn id="110" dur="1" fill="hold">
                                          <p:stCondLst>
                                            <p:cond delay="0"/>
                                          </p:stCondLst>
                                        </p:cTn>
                                        <p:tgtEl>
                                          <p:spTgt spid="72">
                                            <p:txEl>
                                              <p:pRg st="0" end="0"/>
                                            </p:txEl>
                                          </p:spTgt>
                                        </p:tgtEl>
                                        <p:attrNameLst>
                                          <p:attrName>style.visibility</p:attrName>
                                        </p:attrNameLst>
                                      </p:cBhvr>
                                      <p:to>
                                        <p:strVal val="visible"/>
                                      </p:to>
                                    </p:set>
                                    <p:animEffect transition="in" filter="fade">
                                      <p:cBhvr>
                                        <p:cTn id="111" dur="2000"/>
                                        <p:tgtEl>
                                          <p:spTgt spid="72">
                                            <p:txEl>
                                              <p:pRg st="0" end="0"/>
                                            </p:txEl>
                                          </p:spTgt>
                                        </p:tgtEl>
                                      </p:cBhvr>
                                    </p:animEffect>
                                  </p:childTnLst>
                                </p:cTn>
                              </p:par>
                              <p:par>
                                <p:cTn id="112" presetID="10" presetClass="entr" presetSubtype="0" fill="hold" grpId="0" nodeType="withEffect">
                                  <p:stCondLst>
                                    <p:cond delay="0"/>
                                  </p:stCondLst>
                                  <p:childTnLst>
                                    <p:set>
                                      <p:cBhvr>
                                        <p:cTn id="113" dur="1" fill="hold">
                                          <p:stCondLst>
                                            <p:cond delay="0"/>
                                          </p:stCondLst>
                                        </p:cTn>
                                        <p:tgtEl>
                                          <p:spTgt spid="72">
                                            <p:txEl>
                                              <p:pRg st="1" end="1"/>
                                            </p:txEl>
                                          </p:spTgt>
                                        </p:tgtEl>
                                        <p:attrNameLst>
                                          <p:attrName>style.visibility</p:attrName>
                                        </p:attrNameLst>
                                      </p:cBhvr>
                                      <p:to>
                                        <p:strVal val="visible"/>
                                      </p:to>
                                    </p:set>
                                    <p:animEffect transition="in" filter="fade">
                                      <p:cBhvr>
                                        <p:cTn id="114" dur="2000"/>
                                        <p:tgtEl>
                                          <p:spTgt spid="72">
                                            <p:txEl>
                                              <p:pRg st="1" end="1"/>
                                            </p:txEl>
                                          </p:spTgt>
                                        </p:tgtEl>
                                      </p:cBhvr>
                                    </p:animEffect>
                                  </p:childTnLst>
                                </p:cTn>
                              </p:par>
                            </p:childTnLst>
                          </p:cTn>
                        </p:par>
                      </p:childTnLst>
                    </p:cTn>
                  </p:par>
                  <p:par>
                    <p:cTn id="115" fill="hold">
                      <p:stCondLst>
                        <p:cond delay="indefinite"/>
                      </p:stCondLst>
                      <p:childTnLst>
                        <p:par>
                          <p:cTn id="116" fill="hold">
                            <p:stCondLst>
                              <p:cond delay="0"/>
                            </p:stCondLst>
                            <p:childTnLst>
                              <p:par>
                                <p:cTn id="117" presetID="10" presetClass="entr" presetSubtype="0" fill="hold" grpId="0" nodeType="clickEffect">
                                  <p:stCondLst>
                                    <p:cond delay="0"/>
                                  </p:stCondLst>
                                  <p:childTnLst>
                                    <p:set>
                                      <p:cBhvr>
                                        <p:cTn id="118" dur="1" fill="hold">
                                          <p:stCondLst>
                                            <p:cond delay="0"/>
                                          </p:stCondLst>
                                        </p:cTn>
                                        <p:tgtEl>
                                          <p:spTgt spid="205">
                                            <p:txEl>
                                              <p:pRg st="0" end="0"/>
                                            </p:txEl>
                                          </p:spTgt>
                                        </p:tgtEl>
                                        <p:attrNameLst>
                                          <p:attrName>style.visibility</p:attrName>
                                        </p:attrNameLst>
                                      </p:cBhvr>
                                      <p:to>
                                        <p:strVal val="visible"/>
                                      </p:to>
                                    </p:set>
                                    <p:animEffect transition="in" filter="fade">
                                      <p:cBhvr>
                                        <p:cTn id="119" dur="2000"/>
                                        <p:tgtEl>
                                          <p:spTgt spid="205">
                                            <p:txEl>
                                              <p:pRg st="0" end="0"/>
                                            </p:txEl>
                                          </p:spTgt>
                                        </p:tgtEl>
                                      </p:cBhvr>
                                    </p:animEffect>
                                  </p:childTnLst>
                                </p:cTn>
                              </p:par>
                            </p:childTnLst>
                          </p:cTn>
                        </p:par>
                      </p:childTnLst>
                    </p:cTn>
                  </p:par>
                  <p:par>
                    <p:cTn id="120" fill="hold">
                      <p:stCondLst>
                        <p:cond delay="indefinite"/>
                      </p:stCondLst>
                      <p:childTnLst>
                        <p:par>
                          <p:cTn id="121" fill="hold">
                            <p:stCondLst>
                              <p:cond delay="0"/>
                            </p:stCondLst>
                            <p:childTnLst>
                              <p:par>
                                <p:cTn id="122" presetID="10" presetClass="entr" presetSubtype="0" fill="hold" grpId="0" nodeType="clickEffect">
                                  <p:stCondLst>
                                    <p:cond delay="0"/>
                                  </p:stCondLst>
                                  <p:childTnLst>
                                    <p:set>
                                      <p:cBhvr>
                                        <p:cTn id="123" dur="1" fill="hold">
                                          <p:stCondLst>
                                            <p:cond delay="0"/>
                                          </p:stCondLst>
                                        </p:cTn>
                                        <p:tgtEl>
                                          <p:spTgt spid="196">
                                            <p:txEl>
                                              <p:pRg st="0" end="0"/>
                                            </p:txEl>
                                          </p:spTgt>
                                        </p:tgtEl>
                                        <p:attrNameLst>
                                          <p:attrName>style.visibility</p:attrName>
                                        </p:attrNameLst>
                                      </p:cBhvr>
                                      <p:to>
                                        <p:strVal val="visible"/>
                                      </p:to>
                                    </p:set>
                                    <p:animEffect transition="in" filter="fade">
                                      <p:cBhvr>
                                        <p:cTn id="124" dur="2000"/>
                                        <p:tgtEl>
                                          <p:spTgt spid="196">
                                            <p:txEl>
                                              <p:pRg st="0" end="0"/>
                                            </p:txEl>
                                          </p:spTgt>
                                        </p:tgtEl>
                                      </p:cBhvr>
                                    </p:animEffect>
                                  </p:childTnLst>
                                </p:cTn>
                              </p:par>
                            </p:childTnLst>
                          </p:cTn>
                        </p:par>
                      </p:childTnLst>
                    </p:cTn>
                  </p:par>
                  <p:par>
                    <p:cTn id="125" fill="hold">
                      <p:stCondLst>
                        <p:cond delay="indefinite"/>
                      </p:stCondLst>
                      <p:childTnLst>
                        <p:par>
                          <p:cTn id="126" fill="hold">
                            <p:stCondLst>
                              <p:cond delay="0"/>
                            </p:stCondLst>
                            <p:childTnLst>
                              <p:par>
                                <p:cTn id="127" presetID="10" presetClass="entr" presetSubtype="0" fill="hold" grpId="0" nodeType="clickEffect">
                                  <p:stCondLst>
                                    <p:cond delay="0"/>
                                  </p:stCondLst>
                                  <p:childTnLst>
                                    <p:set>
                                      <p:cBhvr>
                                        <p:cTn id="128" dur="1" fill="hold">
                                          <p:stCondLst>
                                            <p:cond delay="0"/>
                                          </p:stCondLst>
                                        </p:cTn>
                                        <p:tgtEl>
                                          <p:spTgt spid="66">
                                            <p:txEl>
                                              <p:pRg st="0" end="0"/>
                                            </p:txEl>
                                          </p:spTgt>
                                        </p:tgtEl>
                                        <p:attrNameLst>
                                          <p:attrName>style.visibility</p:attrName>
                                        </p:attrNameLst>
                                      </p:cBhvr>
                                      <p:to>
                                        <p:strVal val="visible"/>
                                      </p:to>
                                    </p:set>
                                    <p:animEffect transition="in" filter="fade">
                                      <p:cBhvr>
                                        <p:cTn id="129" dur="2000"/>
                                        <p:tgtEl>
                                          <p:spTgt spid="66">
                                            <p:txEl>
                                              <p:pRg st="0" end="0"/>
                                            </p:txEl>
                                          </p:spTgt>
                                        </p:tgtEl>
                                      </p:cBhvr>
                                    </p:animEffect>
                                  </p:childTnLst>
                                </p:cTn>
                              </p:par>
                              <p:par>
                                <p:cTn id="130" presetID="10" presetClass="entr" presetSubtype="0" fill="hold" grpId="0" nodeType="withEffect">
                                  <p:stCondLst>
                                    <p:cond delay="0"/>
                                  </p:stCondLst>
                                  <p:childTnLst>
                                    <p:set>
                                      <p:cBhvr>
                                        <p:cTn id="131" dur="1" fill="hold">
                                          <p:stCondLst>
                                            <p:cond delay="0"/>
                                          </p:stCondLst>
                                        </p:cTn>
                                        <p:tgtEl>
                                          <p:spTgt spid="66">
                                            <p:txEl>
                                              <p:pRg st="1" end="1"/>
                                            </p:txEl>
                                          </p:spTgt>
                                        </p:tgtEl>
                                        <p:attrNameLst>
                                          <p:attrName>style.visibility</p:attrName>
                                        </p:attrNameLst>
                                      </p:cBhvr>
                                      <p:to>
                                        <p:strVal val="visible"/>
                                      </p:to>
                                    </p:set>
                                    <p:animEffect transition="in" filter="fade">
                                      <p:cBhvr>
                                        <p:cTn id="132" dur="2000"/>
                                        <p:tgtEl>
                                          <p:spTgt spid="66">
                                            <p:txEl>
                                              <p:pRg st="1" end="1"/>
                                            </p:txEl>
                                          </p:spTgt>
                                        </p:tgtEl>
                                      </p:cBhvr>
                                    </p:animEffect>
                                  </p:childTnLst>
                                </p:cTn>
                              </p:par>
                            </p:childTnLst>
                          </p:cTn>
                        </p:par>
                      </p:childTnLst>
                    </p:cTn>
                  </p:par>
                  <p:par>
                    <p:cTn id="133" fill="hold">
                      <p:stCondLst>
                        <p:cond delay="indefinite"/>
                      </p:stCondLst>
                      <p:childTnLst>
                        <p:par>
                          <p:cTn id="134" fill="hold">
                            <p:stCondLst>
                              <p:cond delay="0"/>
                            </p:stCondLst>
                            <p:childTnLst>
                              <p:par>
                                <p:cTn id="135" presetID="10" presetClass="entr" presetSubtype="0" fill="hold" grpId="0" nodeType="clickEffect">
                                  <p:stCondLst>
                                    <p:cond delay="0"/>
                                  </p:stCondLst>
                                  <p:childTnLst>
                                    <p:set>
                                      <p:cBhvr>
                                        <p:cTn id="136" dur="1" fill="hold">
                                          <p:stCondLst>
                                            <p:cond delay="0"/>
                                          </p:stCondLst>
                                        </p:cTn>
                                        <p:tgtEl>
                                          <p:spTgt spid="199">
                                            <p:txEl>
                                              <p:pRg st="0" end="0"/>
                                            </p:txEl>
                                          </p:spTgt>
                                        </p:tgtEl>
                                        <p:attrNameLst>
                                          <p:attrName>style.visibility</p:attrName>
                                        </p:attrNameLst>
                                      </p:cBhvr>
                                      <p:to>
                                        <p:strVal val="visible"/>
                                      </p:to>
                                    </p:set>
                                    <p:animEffect transition="in" filter="fade">
                                      <p:cBhvr>
                                        <p:cTn id="137" dur="2000"/>
                                        <p:tgtEl>
                                          <p:spTgt spid="199">
                                            <p:txEl>
                                              <p:pRg st="0" end="0"/>
                                            </p:txEl>
                                          </p:spTgt>
                                        </p:tgtEl>
                                      </p:cBhvr>
                                    </p:animEffect>
                                  </p:childTnLst>
                                </p:cTn>
                              </p:par>
                            </p:childTnLst>
                          </p:cTn>
                        </p:par>
                      </p:childTnLst>
                    </p:cTn>
                  </p:par>
                  <p:par>
                    <p:cTn id="138" fill="hold">
                      <p:stCondLst>
                        <p:cond delay="indefinite"/>
                      </p:stCondLst>
                      <p:childTnLst>
                        <p:par>
                          <p:cTn id="139" fill="hold">
                            <p:stCondLst>
                              <p:cond delay="0"/>
                            </p:stCondLst>
                            <p:childTnLst>
                              <p:par>
                                <p:cTn id="140" presetID="10" presetClass="entr" presetSubtype="0" fill="hold" grpId="0" nodeType="clickEffect">
                                  <p:stCondLst>
                                    <p:cond delay="0"/>
                                  </p:stCondLst>
                                  <p:childTnLst>
                                    <p:set>
                                      <p:cBhvr>
                                        <p:cTn id="141" dur="1" fill="hold">
                                          <p:stCondLst>
                                            <p:cond delay="0"/>
                                          </p:stCondLst>
                                        </p:cTn>
                                        <p:tgtEl>
                                          <p:spTgt spid="200">
                                            <p:txEl>
                                              <p:pRg st="0" end="0"/>
                                            </p:txEl>
                                          </p:spTgt>
                                        </p:tgtEl>
                                        <p:attrNameLst>
                                          <p:attrName>style.visibility</p:attrName>
                                        </p:attrNameLst>
                                      </p:cBhvr>
                                      <p:to>
                                        <p:strVal val="visible"/>
                                      </p:to>
                                    </p:set>
                                    <p:animEffect transition="in" filter="fade">
                                      <p:cBhvr>
                                        <p:cTn id="142" dur="2000"/>
                                        <p:tgtEl>
                                          <p:spTgt spid="200">
                                            <p:txEl>
                                              <p:pRg st="0" end="0"/>
                                            </p:txEl>
                                          </p:spTgt>
                                        </p:tgtEl>
                                      </p:cBhvr>
                                    </p:animEffect>
                                  </p:childTnLst>
                                </p:cTn>
                              </p:par>
                            </p:childTnLst>
                          </p:cTn>
                        </p:par>
                      </p:childTnLst>
                    </p:cTn>
                  </p:par>
                  <p:par>
                    <p:cTn id="143" fill="hold">
                      <p:stCondLst>
                        <p:cond delay="indefinite"/>
                      </p:stCondLst>
                      <p:childTnLst>
                        <p:par>
                          <p:cTn id="144" fill="hold">
                            <p:stCondLst>
                              <p:cond delay="0"/>
                            </p:stCondLst>
                            <p:childTnLst>
                              <p:par>
                                <p:cTn id="145" presetID="10" presetClass="entr" presetSubtype="0" fill="hold" grpId="0" nodeType="clickEffect">
                                  <p:stCondLst>
                                    <p:cond delay="0"/>
                                  </p:stCondLst>
                                  <p:childTnLst>
                                    <p:set>
                                      <p:cBhvr>
                                        <p:cTn id="146" dur="1" fill="hold">
                                          <p:stCondLst>
                                            <p:cond delay="0"/>
                                          </p:stCondLst>
                                        </p:cTn>
                                        <p:tgtEl>
                                          <p:spTgt spid="75">
                                            <p:txEl>
                                              <p:pRg st="0" end="0"/>
                                            </p:txEl>
                                          </p:spTgt>
                                        </p:tgtEl>
                                        <p:attrNameLst>
                                          <p:attrName>style.visibility</p:attrName>
                                        </p:attrNameLst>
                                      </p:cBhvr>
                                      <p:to>
                                        <p:strVal val="visible"/>
                                      </p:to>
                                    </p:set>
                                    <p:animEffect transition="in" filter="fade">
                                      <p:cBhvr>
                                        <p:cTn id="147" dur="2000"/>
                                        <p:tgtEl>
                                          <p:spTgt spid="75">
                                            <p:txEl>
                                              <p:pRg st="0" end="0"/>
                                            </p:txEl>
                                          </p:spTgt>
                                        </p:tgtEl>
                                      </p:cBhvr>
                                    </p:animEffect>
                                  </p:childTnLst>
                                </p:cTn>
                              </p:par>
                              <p:par>
                                <p:cTn id="148" presetID="10" presetClass="entr" presetSubtype="0" fill="hold" grpId="0" nodeType="withEffect">
                                  <p:stCondLst>
                                    <p:cond delay="0"/>
                                  </p:stCondLst>
                                  <p:childTnLst>
                                    <p:set>
                                      <p:cBhvr>
                                        <p:cTn id="149" dur="1" fill="hold">
                                          <p:stCondLst>
                                            <p:cond delay="0"/>
                                          </p:stCondLst>
                                        </p:cTn>
                                        <p:tgtEl>
                                          <p:spTgt spid="75">
                                            <p:txEl>
                                              <p:pRg st="1" end="1"/>
                                            </p:txEl>
                                          </p:spTgt>
                                        </p:tgtEl>
                                        <p:attrNameLst>
                                          <p:attrName>style.visibility</p:attrName>
                                        </p:attrNameLst>
                                      </p:cBhvr>
                                      <p:to>
                                        <p:strVal val="visible"/>
                                      </p:to>
                                    </p:set>
                                    <p:animEffect transition="in" filter="fade">
                                      <p:cBhvr>
                                        <p:cTn id="150" dur="2000"/>
                                        <p:tgtEl>
                                          <p:spTgt spid="75">
                                            <p:txEl>
                                              <p:pRg st="1" end="1"/>
                                            </p:txEl>
                                          </p:spTgt>
                                        </p:tgtEl>
                                      </p:cBhvr>
                                    </p:animEffect>
                                  </p:childTnLst>
                                </p:cTn>
                              </p:par>
                            </p:childTnLst>
                          </p:cTn>
                        </p:par>
                      </p:childTnLst>
                    </p:cTn>
                  </p:par>
                  <p:par>
                    <p:cTn id="151" fill="hold">
                      <p:stCondLst>
                        <p:cond delay="indefinite"/>
                      </p:stCondLst>
                      <p:childTnLst>
                        <p:par>
                          <p:cTn id="152" fill="hold">
                            <p:stCondLst>
                              <p:cond delay="0"/>
                            </p:stCondLst>
                            <p:childTnLst>
                              <p:par>
                                <p:cTn id="153" presetID="10" presetClass="entr" presetSubtype="0" fill="hold" grpId="0" nodeType="clickEffect">
                                  <p:stCondLst>
                                    <p:cond delay="0"/>
                                  </p:stCondLst>
                                  <p:childTnLst>
                                    <p:set>
                                      <p:cBhvr>
                                        <p:cTn id="154" dur="1" fill="hold">
                                          <p:stCondLst>
                                            <p:cond delay="0"/>
                                          </p:stCondLst>
                                        </p:cTn>
                                        <p:tgtEl>
                                          <p:spTgt spid="207">
                                            <p:txEl>
                                              <p:pRg st="0" end="0"/>
                                            </p:txEl>
                                          </p:spTgt>
                                        </p:tgtEl>
                                        <p:attrNameLst>
                                          <p:attrName>style.visibility</p:attrName>
                                        </p:attrNameLst>
                                      </p:cBhvr>
                                      <p:to>
                                        <p:strVal val="visible"/>
                                      </p:to>
                                    </p:set>
                                    <p:animEffect transition="in" filter="fade">
                                      <p:cBhvr>
                                        <p:cTn id="155" dur="2000"/>
                                        <p:tgtEl>
                                          <p:spTgt spid="20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build="allAtOnce"/>
      <p:bldP spid="55" grpId="0" build="allAtOnce"/>
      <p:bldP spid="65" grpId="0" build="allAtOnce"/>
      <p:bldP spid="66" grpId="0" build="allAtOnce"/>
      <p:bldP spid="69" grpId="0" build="allAtOnce"/>
      <p:bldP spid="72" grpId="0" build="allAtOnce"/>
      <p:bldP spid="75" grpId="0" build="allAtOnce"/>
      <p:bldP spid="136" grpId="0" build="allAtOnce" animBg="1"/>
      <p:bldP spid="189" grpId="0" build="allAtOnce"/>
      <p:bldP spid="190" grpId="0" build="allAtOnce"/>
      <p:bldP spid="192" grpId="0" build="allAtOnce"/>
      <p:bldP spid="195" grpId="0" build="allAtOnce"/>
      <p:bldP spid="196" grpId="0" build="allAtOnce"/>
      <p:bldP spid="197" grpId="0" build="allAtOnce"/>
      <p:bldP spid="198" grpId="0" build="allAtOnce"/>
      <p:bldP spid="199" grpId="0" build="allAtOnce"/>
      <p:bldP spid="200" grpId="0" build="allAtOnce"/>
      <p:bldP spid="201" grpId="0" build="allAtOnce"/>
      <p:bldP spid="205" grpId="0" build="allAtOnce"/>
      <p:bldP spid="207" grpId="0" build="allAtOnce"/>
    </p:bld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40 Grupo"/>
          <p:cNvGrpSpPr/>
          <p:nvPr/>
        </p:nvGrpSpPr>
        <p:grpSpPr>
          <a:xfrm>
            <a:off x="1571853" y="5669388"/>
            <a:ext cx="1584176" cy="864096"/>
            <a:chOff x="3563888" y="1700808"/>
            <a:chExt cx="1584176" cy="864096"/>
          </a:xfrm>
        </p:grpSpPr>
        <p:cxnSp>
          <p:nvCxnSpPr>
            <p:cNvPr id="42" name="41 Conector recto"/>
            <p:cNvCxnSpPr/>
            <p:nvPr/>
          </p:nvCxnSpPr>
          <p:spPr>
            <a:xfrm>
              <a:off x="3563888" y="1700808"/>
              <a:ext cx="15841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42 Conector recto"/>
            <p:cNvCxnSpPr/>
            <p:nvPr/>
          </p:nvCxnSpPr>
          <p:spPr>
            <a:xfrm>
              <a:off x="4338613" y="1700808"/>
              <a:ext cx="17363" cy="864096"/>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3" name="49 Grupo"/>
          <p:cNvGrpSpPr/>
          <p:nvPr/>
        </p:nvGrpSpPr>
        <p:grpSpPr>
          <a:xfrm>
            <a:off x="792659" y="1915122"/>
            <a:ext cx="1584176" cy="864096"/>
            <a:chOff x="3563888" y="1700808"/>
            <a:chExt cx="1584176" cy="864096"/>
          </a:xfrm>
        </p:grpSpPr>
        <p:cxnSp>
          <p:nvCxnSpPr>
            <p:cNvPr id="51" name="50 Conector recto"/>
            <p:cNvCxnSpPr/>
            <p:nvPr/>
          </p:nvCxnSpPr>
          <p:spPr>
            <a:xfrm>
              <a:off x="3563888" y="1700808"/>
              <a:ext cx="15841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51 Conector recto"/>
            <p:cNvCxnSpPr/>
            <p:nvPr/>
          </p:nvCxnSpPr>
          <p:spPr>
            <a:xfrm>
              <a:off x="4338613" y="1700808"/>
              <a:ext cx="17363" cy="864096"/>
            </a:xfrm>
            <a:prstGeom prst="line">
              <a:avLst/>
            </a:prstGeom>
          </p:spPr>
          <p:style>
            <a:lnRef idx="1">
              <a:schemeClr val="accent1"/>
            </a:lnRef>
            <a:fillRef idx="0">
              <a:schemeClr val="accent1"/>
            </a:fillRef>
            <a:effectRef idx="0">
              <a:schemeClr val="accent1"/>
            </a:effectRef>
            <a:fontRef idx="minor">
              <a:schemeClr val="tx1"/>
            </a:fontRef>
          </p:style>
        </p:cxnSp>
      </p:grpSp>
      <p:sp>
        <p:nvSpPr>
          <p:cNvPr id="75" name="74 CuadroTexto"/>
          <p:cNvSpPr txBox="1"/>
          <p:nvPr/>
        </p:nvSpPr>
        <p:spPr>
          <a:xfrm>
            <a:off x="1200164" y="5157192"/>
            <a:ext cx="2286016" cy="600164"/>
          </a:xfrm>
          <a:prstGeom prst="rect">
            <a:avLst/>
          </a:prstGeom>
          <a:noFill/>
        </p:spPr>
        <p:txBody>
          <a:bodyPr wrap="square" rtlCol="0">
            <a:spAutoFit/>
          </a:bodyPr>
          <a:lstStyle/>
          <a:p>
            <a:pPr algn="ctr"/>
            <a:r>
              <a:rPr lang="es-MX" sz="1100" b="1" dirty="0" smtClean="0"/>
              <a:t>1112 </a:t>
            </a:r>
          </a:p>
          <a:p>
            <a:pPr algn="ctr"/>
            <a:r>
              <a:rPr lang="es-MX" sz="1100" b="1" dirty="0" smtClean="0"/>
              <a:t>Bancos / Tesorería</a:t>
            </a:r>
          </a:p>
          <a:p>
            <a:pPr algn="ctr"/>
            <a:endParaRPr lang="es-MX" sz="1100" b="1" dirty="0"/>
          </a:p>
        </p:txBody>
      </p:sp>
      <p:sp>
        <p:nvSpPr>
          <p:cNvPr id="76" name="75 CuadroTexto"/>
          <p:cNvSpPr txBox="1"/>
          <p:nvPr/>
        </p:nvSpPr>
        <p:spPr>
          <a:xfrm>
            <a:off x="4646155" y="980728"/>
            <a:ext cx="1928794" cy="600164"/>
          </a:xfrm>
          <a:prstGeom prst="rect">
            <a:avLst/>
          </a:prstGeom>
          <a:noFill/>
        </p:spPr>
        <p:txBody>
          <a:bodyPr wrap="square" rtlCol="0">
            <a:spAutoFit/>
          </a:bodyPr>
          <a:lstStyle/>
          <a:p>
            <a:pPr algn="ctr"/>
            <a:r>
              <a:rPr lang="es-MX" sz="1100" b="1" dirty="0" smtClean="0"/>
              <a:t>824</a:t>
            </a:r>
          </a:p>
          <a:p>
            <a:pPr algn="ctr"/>
            <a:r>
              <a:rPr lang="es-MX" sz="1100" b="1" dirty="0" smtClean="0"/>
              <a:t>Presupuesto de Egresos COMPROMETIDO</a:t>
            </a:r>
          </a:p>
        </p:txBody>
      </p:sp>
      <p:sp>
        <p:nvSpPr>
          <p:cNvPr id="83" name="82 CuadroTexto"/>
          <p:cNvSpPr txBox="1"/>
          <p:nvPr/>
        </p:nvSpPr>
        <p:spPr>
          <a:xfrm>
            <a:off x="6484812" y="3401690"/>
            <a:ext cx="1800200" cy="600164"/>
          </a:xfrm>
          <a:prstGeom prst="rect">
            <a:avLst/>
          </a:prstGeom>
          <a:noFill/>
        </p:spPr>
        <p:txBody>
          <a:bodyPr wrap="square" rtlCol="0">
            <a:spAutoFit/>
          </a:bodyPr>
          <a:lstStyle/>
          <a:p>
            <a:pPr algn="ctr"/>
            <a:r>
              <a:rPr lang="es-MX" sz="1100" b="1" dirty="0" smtClean="0"/>
              <a:t>2113</a:t>
            </a:r>
          </a:p>
          <a:p>
            <a:pPr algn="ctr"/>
            <a:r>
              <a:rPr lang="es-MX" sz="1100" b="1" dirty="0" smtClean="0"/>
              <a:t>Contratistas Obras Públicas x Pagar a C.P.</a:t>
            </a:r>
          </a:p>
        </p:txBody>
      </p:sp>
      <p:grpSp>
        <p:nvGrpSpPr>
          <p:cNvPr id="4" name="79 Grupo"/>
          <p:cNvGrpSpPr/>
          <p:nvPr/>
        </p:nvGrpSpPr>
        <p:grpSpPr>
          <a:xfrm>
            <a:off x="4827139" y="1943782"/>
            <a:ext cx="1584176" cy="864096"/>
            <a:chOff x="3563888" y="1700808"/>
            <a:chExt cx="1584176" cy="864096"/>
          </a:xfrm>
        </p:grpSpPr>
        <p:cxnSp>
          <p:nvCxnSpPr>
            <p:cNvPr id="88" name="87 Conector recto"/>
            <p:cNvCxnSpPr/>
            <p:nvPr/>
          </p:nvCxnSpPr>
          <p:spPr>
            <a:xfrm>
              <a:off x="3563888" y="1700808"/>
              <a:ext cx="15841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88 Conector recto"/>
            <p:cNvCxnSpPr/>
            <p:nvPr/>
          </p:nvCxnSpPr>
          <p:spPr>
            <a:xfrm>
              <a:off x="4338613" y="1700808"/>
              <a:ext cx="17363" cy="864096"/>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5" name="40 Grupo"/>
          <p:cNvGrpSpPr/>
          <p:nvPr/>
        </p:nvGrpSpPr>
        <p:grpSpPr>
          <a:xfrm>
            <a:off x="1303644" y="4070265"/>
            <a:ext cx="1584176" cy="864096"/>
            <a:chOff x="3563888" y="1700808"/>
            <a:chExt cx="1584176" cy="864096"/>
          </a:xfrm>
        </p:grpSpPr>
        <p:cxnSp>
          <p:nvCxnSpPr>
            <p:cNvPr id="101" name="100 Conector recto"/>
            <p:cNvCxnSpPr/>
            <p:nvPr/>
          </p:nvCxnSpPr>
          <p:spPr>
            <a:xfrm>
              <a:off x="3563888" y="1700808"/>
              <a:ext cx="15841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2" name="101 Conector recto"/>
            <p:cNvCxnSpPr/>
            <p:nvPr/>
          </p:nvCxnSpPr>
          <p:spPr>
            <a:xfrm>
              <a:off x="4338613" y="1700808"/>
              <a:ext cx="17363" cy="864096"/>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6" name="40 Grupo"/>
          <p:cNvGrpSpPr/>
          <p:nvPr/>
        </p:nvGrpSpPr>
        <p:grpSpPr>
          <a:xfrm>
            <a:off x="3989361" y="4054881"/>
            <a:ext cx="1584176" cy="742271"/>
            <a:chOff x="3563888" y="1700808"/>
            <a:chExt cx="1584176" cy="864096"/>
          </a:xfrm>
        </p:grpSpPr>
        <p:cxnSp>
          <p:nvCxnSpPr>
            <p:cNvPr id="104" name="103 Conector recto"/>
            <p:cNvCxnSpPr/>
            <p:nvPr/>
          </p:nvCxnSpPr>
          <p:spPr>
            <a:xfrm>
              <a:off x="3563888" y="1700808"/>
              <a:ext cx="15841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5" name="104 Conector recto"/>
            <p:cNvCxnSpPr/>
            <p:nvPr/>
          </p:nvCxnSpPr>
          <p:spPr>
            <a:xfrm>
              <a:off x="4338613" y="1700808"/>
              <a:ext cx="17363" cy="864096"/>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7" name="49 Grupo"/>
          <p:cNvGrpSpPr/>
          <p:nvPr/>
        </p:nvGrpSpPr>
        <p:grpSpPr>
          <a:xfrm>
            <a:off x="2812087" y="1915122"/>
            <a:ext cx="1584176" cy="864096"/>
            <a:chOff x="3563888" y="1700808"/>
            <a:chExt cx="1584176" cy="864096"/>
          </a:xfrm>
        </p:grpSpPr>
        <p:cxnSp>
          <p:nvCxnSpPr>
            <p:cNvPr id="93" name="92 Conector recto"/>
            <p:cNvCxnSpPr/>
            <p:nvPr/>
          </p:nvCxnSpPr>
          <p:spPr>
            <a:xfrm>
              <a:off x="3563888" y="1700808"/>
              <a:ext cx="15841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4" name="93 Conector recto"/>
            <p:cNvCxnSpPr/>
            <p:nvPr/>
          </p:nvCxnSpPr>
          <p:spPr>
            <a:xfrm>
              <a:off x="4338613" y="1700808"/>
              <a:ext cx="17363" cy="864096"/>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8" name="49 Grupo"/>
          <p:cNvGrpSpPr/>
          <p:nvPr/>
        </p:nvGrpSpPr>
        <p:grpSpPr>
          <a:xfrm>
            <a:off x="6802217" y="1946505"/>
            <a:ext cx="1584176" cy="864096"/>
            <a:chOff x="3563888" y="1700808"/>
            <a:chExt cx="1584176" cy="864096"/>
          </a:xfrm>
        </p:grpSpPr>
        <p:cxnSp>
          <p:nvCxnSpPr>
            <p:cNvPr id="103" name="102 Conector recto"/>
            <p:cNvCxnSpPr/>
            <p:nvPr/>
          </p:nvCxnSpPr>
          <p:spPr>
            <a:xfrm>
              <a:off x="3563888" y="1700808"/>
              <a:ext cx="15841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 name="118 Conector recto"/>
            <p:cNvCxnSpPr/>
            <p:nvPr/>
          </p:nvCxnSpPr>
          <p:spPr>
            <a:xfrm>
              <a:off x="4338613" y="1700808"/>
              <a:ext cx="17363" cy="864096"/>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9" name="49 Grupo"/>
          <p:cNvGrpSpPr/>
          <p:nvPr/>
        </p:nvGrpSpPr>
        <p:grpSpPr>
          <a:xfrm>
            <a:off x="6607744" y="4005064"/>
            <a:ext cx="1584176" cy="864096"/>
            <a:chOff x="3563888" y="1700808"/>
            <a:chExt cx="1584176" cy="864096"/>
          </a:xfrm>
        </p:grpSpPr>
        <p:cxnSp>
          <p:nvCxnSpPr>
            <p:cNvPr id="130" name="129 Conector recto"/>
            <p:cNvCxnSpPr/>
            <p:nvPr/>
          </p:nvCxnSpPr>
          <p:spPr>
            <a:xfrm>
              <a:off x="3563888" y="1700808"/>
              <a:ext cx="15841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1" name="130 Conector recto"/>
            <p:cNvCxnSpPr/>
            <p:nvPr/>
          </p:nvCxnSpPr>
          <p:spPr>
            <a:xfrm>
              <a:off x="4338613" y="1700808"/>
              <a:ext cx="17363" cy="864096"/>
            </a:xfrm>
            <a:prstGeom prst="line">
              <a:avLst/>
            </a:prstGeom>
          </p:spPr>
          <p:style>
            <a:lnRef idx="1">
              <a:schemeClr val="accent1"/>
            </a:lnRef>
            <a:fillRef idx="0">
              <a:schemeClr val="accent1"/>
            </a:fillRef>
            <a:effectRef idx="0">
              <a:schemeClr val="accent1"/>
            </a:effectRef>
            <a:fontRef idx="minor">
              <a:schemeClr val="tx1"/>
            </a:fontRef>
          </p:style>
        </p:cxnSp>
      </p:grpSp>
      <p:sp>
        <p:nvSpPr>
          <p:cNvPr id="159" name="158 CuadroTexto"/>
          <p:cNvSpPr txBox="1"/>
          <p:nvPr/>
        </p:nvSpPr>
        <p:spPr>
          <a:xfrm>
            <a:off x="643308" y="1014596"/>
            <a:ext cx="1872208" cy="600164"/>
          </a:xfrm>
          <a:prstGeom prst="rect">
            <a:avLst/>
          </a:prstGeom>
          <a:noFill/>
        </p:spPr>
        <p:txBody>
          <a:bodyPr wrap="square" rtlCol="0">
            <a:spAutoFit/>
          </a:bodyPr>
          <a:lstStyle/>
          <a:p>
            <a:pPr algn="ctr"/>
            <a:r>
              <a:rPr lang="es-MX" sz="1100" b="1" dirty="0" smtClean="0"/>
              <a:t>823</a:t>
            </a:r>
          </a:p>
          <a:p>
            <a:pPr algn="ctr"/>
            <a:r>
              <a:rPr lang="es-MX" sz="1100" b="1" dirty="0" smtClean="0"/>
              <a:t>Modificaciones al Presupuesto de Egresos</a:t>
            </a:r>
          </a:p>
        </p:txBody>
      </p:sp>
      <p:sp>
        <p:nvSpPr>
          <p:cNvPr id="162" name="161 CuadroTexto"/>
          <p:cNvSpPr txBox="1"/>
          <p:nvPr/>
        </p:nvSpPr>
        <p:spPr>
          <a:xfrm>
            <a:off x="2662166" y="980728"/>
            <a:ext cx="1872208" cy="600164"/>
          </a:xfrm>
          <a:prstGeom prst="rect">
            <a:avLst/>
          </a:prstGeom>
          <a:noFill/>
        </p:spPr>
        <p:txBody>
          <a:bodyPr wrap="square" rtlCol="0">
            <a:spAutoFit/>
          </a:bodyPr>
          <a:lstStyle/>
          <a:p>
            <a:pPr algn="ctr"/>
            <a:r>
              <a:rPr lang="es-MX" sz="1100" b="1" dirty="0" smtClean="0"/>
              <a:t>822</a:t>
            </a:r>
          </a:p>
          <a:p>
            <a:pPr algn="ctr"/>
            <a:r>
              <a:rPr lang="es-MX" sz="1100" b="1" dirty="0" smtClean="0"/>
              <a:t>Presupuesto de Egresos Por EJERCER</a:t>
            </a:r>
          </a:p>
        </p:txBody>
      </p:sp>
      <p:sp>
        <p:nvSpPr>
          <p:cNvPr id="165" name="164 CuadroTexto"/>
          <p:cNvSpPr txBox="1"/>
          <p:nvPr/>
        </p:nvSpPr>
        <p:spPr>
          <a:xfrm>
            <a:off x="6444208" y="992571"/>
            <a:ext cx="2232248" cy="600164"/>
          </a:xfrm>
          <a:prstGeom prst="rect">
            <a:avLst/>
          </a:prstGeom>
          <a:noFill/>
        </p:spPr>
        <p:txBody>
          <a:bodyPr wrap="square" rtlCol="0">
            <a:spAutoFit/>
          </a:bodyPr>
          <a:lstStyle/>
          <a:p>
            <a:pPr algn="ctr"/>
            <a:r>
              <a:rPr lang="es-MX" sz="1100" b="1" dirty="0" smtClean="0"/>
              <a:t>825</a:t>
            </a:r>
          </a:p>
          <a:p>
            <a:pPr algn="ctr"/>
            <a:r>
              <a:rPr lang="es-MX" sz="1100" b="1" dirty="0" smtClean="0"/>
              <a:t>Presupuesto de Egresos DEVENGADO</a:t>
            </a:r>
          </a:p>
        </p:txBody>
      </p:sp>
      <p:sp>
        <p:nvSpPr>
          <p:cNvPr id="170" name="169 CuadroTexto"/>
          <p:cNvSpPr txBox="1"/>
          <p:nvPr/>
        </p:nvSpPr>
        <p:spPr>
          <a:xfrm>
            <a:off x="3818927" y="3068960"/>
            <a:ext cx="1857388" cy="600164"/>
          </a:xfrm>
          <a:prstGeom prst="rect">
            <a:avLst/>
          </a:prstGeom>
          <a:noFill/>
        </p:spPr>
        <p:txBody>
          <a:bodyPr wrap="square" rtlCol="0">
            <a:spAutoFit/>
          </a:bodyPr>
          <a:lstStyle/>
          <a:p>
            <a:pPr algn="ctr"/>
            <a:r>
              <a:rPr lang="es-MX" sz="1100" b="1" dirty="0" smtClean="0"/>
              <a:t>827</a:t>
            </a:r>
          </a:p>
          <a:p>
            <a:pPr algn="ctr"/>
            <a:r>
              <a:rPr lang="es-MX" sz="1100" b="1" dirty="0" smtClean="0"/>
              <a:t>Presupuesto de Egresos PAGADO</a:t>
            </a:r>
          </a:p>
        </p:txBody>
      </p:sp>
      <p:sp>
        <p:nvSpPr>
          <p:cNvPr id="178" name="177 CuadroTexto"/>
          <p:cNvSpPr txBox="1"/>
          <p:nvPr/>
        </p:nvSpPr>
        <p:spPr>
          <a:xfrm>
            <a:off x="1016176" y="3098633"/>
            <a:ext cx="2136870" cy="600164"/>
          </a:xfrm>
          <a:prstGeom prst="rect">
            <a:avLst/>
          </a:prstGeom>
          <a:noFill/>
        </p:spPr>
        <p:txBody>
          <a:bodyPr wrap="square" rtlCol="0">
            <a:spAutoFit/>
          </a:bodyPr>
          <a:lstStyle/>
          <a:p>
            <a:pPr algn="ctr"/>
            <a:r>
              <a:rPr lang="es-MX" sz="1100" b="1" dirty="0" smtClean="0"/>
              <a:t>826</a:t>
            </a:r>
          </a:p>
          <a:p>
            <a:pPr algn="ctr"/>
            <a:r>
              <a:rPr lang="es-MX" sz="1100" b="1" dirty="0" smtClean="0"/>
              <a:t>Presupuesto de Egresos EJERCIDO</a:t>
            </a:r>
          </a:p>
        </p:txBody>
      </p:sp>
      <p:sp>
        <p:nvSpPr>
          <p:cNvPr id="136" name="135 Rectángulo redondeado"/>
          <p:cNvSpPr/>
          <p:nvPr/>
        </p:nvSpPr>
        <p:spPr>
          <a:xfrm>
            <a:off x="2340892" y="378826"/>
            <a:ext cx="6660264" cy="692720"/>
          </a:xfrm>
          <a:prstGeom prst="roundRect">
            <a:avLst/>
          </a:prstGeom>
          <a:ln/>
        </p:spPr>
        <p:style>
          <a:lnRef idx="0">
            <a:schemeClr val="accent6"/>
          </a:lnRef>
          <a:fillRef idx="3">
            <a:schemeClr val="accent6"/>
          </a:fillRef>
          <a:effectRef idx="3">
            <a:schemeClr val="accent6"/>
          </a:effectRef>
          <a:fontRef idx="minor">
            <a:schemeClr val="lt1"/>
          </a:fontRef>
        </p:style>
        <p:txBody>
          <a:bodyPr anchor="ctr"/>
          <a:lstStyle/>
          <a:p>
            <a:pPr algn="ctr"/>
            <a:r>
              <a:rPr lang="es-MX" b="1" dirty="0" smtClean="0">
                <a:effectLst>
                  <a:outerShdw blurRad="38100" dist="38100" dir="2700000" algn="tl">
                    <a:srgbClr val="000000">
                      <a:alpha val="43137"/>
                    </a:srgbClr>
                  </a:outerShdw>
                </a:effectLst>
              </a:rPr>
              <a:t>OBRA CONTRATADA</a:t>
            </a:r>
            <a:r>
              <a:rPr lang="es-MX" sz="1600" b="1" dirty="0" smtClean="0">
                <a:effectLst>
                  <a:outerShdw blurRad="38100" dist="38100" dir="2700000" algn="tl">
                    <a:srgbClr val="000000">
                      <a:alpha val="43137"/>
                    </a:srgbClr>
                  </a:outerShdw>
                </a:effectLst>
              </a:rPr>
              <a:t> </a:t>
            </a:r>
            <a:r>
              <a:rPr lang="es-MX" b="1" dirty="0" smtClean="0">
                <a:solidFill>
                  <a:srgbClr val="FFFF00"/>
                </a:solidFill>
                <a:effectLst>
                  <a:outerShdw blurRad="38100" dist="38100" dir="2700000" algn="tl">
                    <a:srgbClr val="000000">
                      <a:alpha val="43137"/>
                    </a:srgbClr>
                  </a:outerShdw>
                </a:effectLst>
              </a:rPr>
              <a:t>NO CAPITALIZABLE </a:t>
            </a:r>
            <a:r>
              <a:rPr lang="es-MX" b="1" dirty="0" smtClean="0">
                <a:effectLst>
                  <a:outerShdw blurRad="38100" dist="38100" dir="2700000" algn="tl">
                    <a:srgbClr val="000000">
                      <a:alpha val="43137"/>
                    </a:srgbClr>
                  </a:outerShdw>
                </a:effectLst>
              </a:rPr>
              <a:t>CON </a:t>
            </a:r>
          </a:p>
          <a:p>
            <a:pPr algn="ctr"/>
            <a:r>
              <a:rPr lang="es-MX" b="1" u="sng" dirty="0" smtClean="0">
                <a:solidFill>
                  <a:schemeClr val="bg1"/>
                </a:solidFill>
                <a:effectLst>
                  <a:outerShdw blurRad="38100" dist="38100" dir="2700000" algn="tl">
                    <a:srgbClr val="000000">
                      <a:alpha val="43137"/>
                    </a:srgbClr>
                  </a:outerShdw>
                </a:effectLst>
              </a:rPr>
              <a:t>RECURSOS COMPARTIDOS</a:t>
            </a:r>
            <a:r>
              <a:rPr lang="es-MX" b="1" dirty="0" smtClean="0">
                <a:solidFill>
                  <a:schemeClr val="bg1"/>
                </a:solidFill>
                <a:effectLst>
                  <a:outerShdw blurRad="38100" dist="38100" dir="2700000" algn="tl">
                    <a:srgbClr val="000000">
                      <a:alpha val="43137"/>
                    </a:srgbClr>
                  </a:outerShdw>
                </a:effectLst>
              </a:rPr>
              <a:t> </a:t>
            </a:r>
            <a:r>
              <a:rPr lang="es-MX" b="1" dirty="0" smtClean="0">
                <a:solidFill>
                  <a:srgbClr val="FFFF00"/>
                </a:solidFill>
                <a:effectLst>
                  <a:outerShdw blurRad="38100" dist="38100" dir="2700000" algn="tl">
                    <a:srgbClr val="000000">
                      <a:alpha val="43137"/>
                    </a:srgbClr>
                  </a:outerShdw>
                </a:effectLst>
              </a:rPr>
              <a:t>EGRESOS</a:t>
            </a:r>
            <a:r>
              <a:rPr lang="es-MX" b="1" dirty="0" smtClean="0">
                <a:solidFill>
                  <a:schemeClr val="bg1"/>
                </a:solidFill>
                <a:effectLst>
                  <a:outerShdw blurRad="38100" dist="38100" dir="2700000" algn="tl">
                    <a:srgbClr val="000000">
                      <a:alpha val="43137"/>
                    </a:srgbClr>
                  </a:outerShdw>
                </a:effectLst>
              </a:rPr>
              <a:t> INICIO </a:t>
            </a:r>
            <a:r>
              <a:rPr lang="es-MX" b="1" dirty="0" smtClean="0">
                <a:solidFill>
                  <a:srgbClr val="FFFF00"/>
                </a:solidFill>
                <a:effectLst>
                  <a:outerShdw blurRad="38100" dist="38100" dir="2700000" algn="tl">
                    <a:srgbClr val="000000">
                      <a:alpha val="43137"/>
                    </a:srgbClr>
                  </a:outerShdw>
                </a:effectLst>
              </a:rPr>
              <a:t>2014</a:t>
            </a:r>
          </a:p>
        </p:txBody>
      </p:sp>
      <p:sp>
        <p:nvSpPr>
          <p:cNvPr id="121" name="120 CuadroTexto"/>
          <p:cNvSpPr txBox="1"/>
          <p:nvPr/>
        </p:nvSpPr>
        <p:spPr>
          <a:xfrm>
            <a:off x="611560" y="1556792"/>
            <a:ext cx="1915909" cy="369332"/>
          </a:xfrm>
          <a:prstGeom prst="rect">
            <a:avLst/>
          </a:prstGeom>
          <a:noFill/>
        </p:spPr>
        <p:txBody>
          <a:bodyPr wrap="none" rtlCol="0">
            <a:spAutoFit/>
          </a:bodyPr>
          <a:lstStyle/>
          <a:p>
            <a:pPr algn="ctr"/>
            <a:r>
              <a:rPr lang="es-MX" sz="900" dirty="0" smtClean="0"/>
              <a:t>COG </a:t>
            </a:r>
            <a:r>
              <a:rPr lang="es-MX" sz="900" b="1" dirty="0" smtClean="0"/>
              <a:t>613</a:t>
            </a:r>
            <a:r>
              <a:rPr lang="es-MX" sz="900" dirty="0" smtClean="0"/>
              <a:t> Construcción de Obras </a:t>
            </a:r>
          </a:p>
          <a:p>
            <a:pPr algn="ctr"/>
            <a:r>
              <a:rPr lang="es-MX" sz="900" dirty="0" smtClean="0"/>
              <a:t>de </a:t>
            </a:r>
            <a:r>
              <a:rPr lang="es-MX" sz="900" dirty="0" err="1" smtClean="0"/>
              <a:t>Abast</a:t>
            </a:r>
            <a:r>
              <a:rPr lang="es-MX" sz="900" dirty="0" smtClean="0"/>
              <a:t>. De Agua</a:t>
            </a:r>
            <a:endParaRPr lang="es-MX" sz="900" dirty="0"/>
          </a:p>
        </p:txBody>
      </p:sp>
      <p:sp>
        <p:nvSpPr>
          <p:cNvPr id="123" name="122 CuadroTexto"/>
          <p:cNvSpPr txBox="1"/>
          <p:nvPr/>
        </p:nvSpPr>
        <p:spPr>
          <a:xfrm>
            <a:off x="2634087" y="1556792"/>
            <a:ext cx="1915909" cy="369332"/>
          </a:xfrm>
          <a:prstGeom prst="rect">
            <a:avLst/>
          </a:prstGeom>
          <a:noFill/>
        </p:spPr>
        <p:txBody>
          <a:bodyPr wrap="none" rtlCol="0">
            <a:spAutoFit/>
          </a:bodyPr>
          <a:lstStyle/>
          <a:p>
            <a:pPr algn="ctr"/>
            <a:r>
              <a:rPr lang="es-MX" sz="900" dirty="0" smtClean="0"/>
              <a:t>COG </a:t>
            </a:r>
            <a:r>
              <a:rPr lang="es-MX" sz="900" b="1" dirty="0" smtClean="0"/>
              <a:t>613</a:t>
            </a:r>
            <a:r>
              <a:rPr lang="es-MX" sz="900" dirty="0" smtClean="0"/>
              <a:t> Construcción de Obras </a:t>
            </a:r>
          </a:p>
          <a:p>
            <a:pPr algn="ctr"/>
            <a:r>
              <a:rPr lang="es-MX" sz="900" dirty="0" smtClean="0"/>
              <a:t>de </a:t>
            </a:r>
            <a:r>
              <a:rPr lang="es-MX" sz="900" dirty="0" err="1" smtClean="0"/>
              <a:t>Abast</a:t>
            </a:r>
            <a:r>
              <a:rPr lang="es-MX" sz="900" dirty="0" smtClean="0"/>
              <a:t>. De Agua</a:t>
            </a:r>
            <a:endParaRPr lang="es-MX" sz="900" dirty="0"/>
          </a:p>
        </p:txBody>
      </p:sp>
      <p:sp>
        <p:nvSpPr>
          <p:cNvPr id="124" name="123 CuadroTexto"/>
          <p:cNvSpPr txBox="1"/>
          <p:nvPr/>
        </p:nvSpPr>
        <p:spPr>
          <a:xfrm>
            <a:off x="4650573" y="1565259"/>
            <a:ext cx="1915909" cy="369332"/>
          </a:xfrm>
          <a:prstGeom prst="rect">
            <a:avLst/>
          </a:prstGeom>
          <a:noFill/>
        </p:spPr>
        <p:txBody>
          <a:bodyPr wrap="none" rtlCol="0">
            <a:spAutoFit/>
          </a:bodyPr>
          <a:lstStyle/>
          <a:p>
            <a:pPr algn="ctr"/>
            <a:r>
              <a:rPr lang="es-MX" sz="900" dirty="0" smtClean="0"/>
              <a:t>COG </a:t>
            </a:r>
            <a:r>
              <a:rPr lang="es-MX" sz="900" b="1" dirty="0" smtClean="0"/>
              <a:t>613</a:t>
            </a:r>
            <a:r>
              <a:rPr lang="es-MX" sz="900" dirty="0" smtClean="0"/>
              <a:t> Construcción de Obras </a:t>
            </a:r>
          </a:p>
          <a:p>
            <a:pPr algn="ctr"/>
            <a:r>
              <a:rPr lang="es-MX" sz="900" dirty="0" smtClean="0"/>
              <a:t>de </a:t>
            </a:r>
            <a:r>
              <a:rPr lang="es-MX" sz="900" dirty="0" err="1" smtClean="0"/>
              <a:t>Abast</a:t>
            </a:r>
            <a:r>
              <a:rPr lang="es-MX" sz="900" dirty="0" smtClean="0"/>
              <a:t>. De Agua</a:t>
            </a:r>
            <a:endParaRPr lang="es-MX" sz="900" dirty="0"/>
          </a:p>
        </p:txBody>
      </p:sp>
      <p:sp>
        <p:nvSpPr>
          <p:cNvPr id="125" name="124 CuadroTexto"/>
          <p:cNvSpPr txBox="1"/>
          <p:nvPr/>
        </p:nvSpPr>
        <p:spPr>
          <a:xfrm>
            <a:off x="6634831" y="1568635"/>
            <a:ext cx="1915909" cy="369332"/>
          </a:xfrm>
          <a:prstGeom prst="rect">
            <a:avLst/>
          </a:prstGeom>
          <a:noFill/>
        </p:spPr>
        <p:txBody>
          <a:bodyPr wrap="none" rtlCol="0">
            <a:spAutoFit/>
          </a:bodyPr>
          <a:lstStyle/>
          <a:p>
            <a:pPr algn="ctr"/>
            <a:r>
              <a:rPr lang="es-MX" sz="900" dirty="0" smtClean="0"/>
              <a:t>COG </a:t>
            </a:r>
            <a:r>
              <a:rPr lang="es-MX" sz="900" b="1" dirty="0" smtClean="0"/>
              <a:t>613</a:t>
            </a:r>
            <a:r>
              <a:rPr lang="es-MX" sz="900" dirty="0" smtClean="0"/>
              <a:t> Construcción de Obras </a:t>
            </a:r>
          </a:p>
          <a:p>
            <a:pPr algn="ctr"/>
            <a:r>
              <a:rPr lang="es-MX" sz="900" dirty="0" smtClean="0"/>
              <a:t>de </a:t>
            </a:r>
            <a:r>
              <a:rPr lang="es-MX" sz="900" dirty="0" err="1" smtClean="0"/>
              <a:t>Abast</a:t>
            </a:r>
            <a:r>
              <a:rPr lang="es-MX" sz="900" dirty="0" smtClean="0"/>
              <a:t>. De Agua</a:t>
            </a:r>
            <a:endParaRPr lang="es-MX" sz="900" dirty="0"/>
          </a:p>
        </p:txBody>
      </p:sp>
      <p:sp>
        <p:nvSpPr>
          <p:cNvPr id="126" name="125 CuadroTexto"/>
          <p:cNvSpPr txBox="1"/>
          <p:nvPr/>
        </p:nvSpPr>
        <p:spPr>
          <a:xfrm>
            <a:off x="1124083" y="3691631"/>
            <a:ext cx="1915909" cy="369332"/>
          </a:xfrm>
          <a:prstGeom prst="rect">
            <a:avLst/>
          </a:prstGeom>
          <a:noFill/>
        </p:spPr>
        <p:txBody>
          <a:bodyPr wrap="none" rtlCol="0">
            <a:spAutoFit/>
          </a:bodyPr>
          <a:lstStyle/>
          <a:p>
            <a:pPr algn="ctr"/>
            <a:r>
              <a:rPr lang="es-MX" sz="900" dirty="0" smtClean="0"/>
              <a:t>COG </a:t>
            </a:r>
            <a:r>
              <a:rPr lang="es-MX" sz="900" b="1" dirty="0" smtClean="0"/>
              <a:t>613</a:t>
            </a:r>
            <a:r>
              <a:rPr lang="es-MX" sz="900" dirty="0" smtClean="0"/>
              <a:t> Construcción de Obras </a:t>
            </a:r>
          </a:p>
          <a:p>
            <a:pPr algn="ctr"/>
            <a:r>
              <a:rPr lang="es-MX" sz="900" dirty="0" smtClean="0"/>
              <a:t>de </a:t>
            </a:r>
            <a:r>
              <a:rPr lang="es-MX" sz="900" dirty="0" err="1" smtClean="0"/>
              <a:t>Abast</a:t>
            </a:r>
            <a:r>
              <a:rPr lang="es-MX" sz="900" dirty="0" smtClean="0"/>
              <a:t>. De Agua</a:t>
            </a:r>
            <a:endParaRPr lang="es-MX" sz="900" dirty="0"/>
          </a:p>
        </p:txBody>
      </p:sp>
      <p:sp>
        <p:nvSpPr>
          <p:cNvPr id="127" name="126 CuadroTexto"/>
          <p:cNvSpPr txBox="1"/>
          <p:nvPr/>
        </p:nvSpPr>
        <p:spPr>
          <a:xfrm>
            <a:off x="3808219" y="3683087"/>
            <a:ext cx="1915909" cy="369332"/>
          </a:xfrm>
          <a:prstGeom prst="rect">
            <a:avLst/>
          </a:prstGeom>
          <a:noFill/>
        </p:spPr>
        <p:txBody>
          <a:bodyPr wrap="none" rtlCol="0">
            <a:spAutoFit/>
          </a:bodyPr>
          <a:lstStyle/>
          <a:p>
            <a:pPr algn="ctr"/>
            <a:r>
              <a:rPr lang="es-MX" sz="900" dirty="0" smtClean="0"/>
              <a:t>COG </a:t>
            </a:r>
            <a:r>
              <a:rPr lang="es-MX" sz="900" b="1" dirty="0" smtClean="0"/>
              <a:t>613</a:t>
            </a:r>
            <a:r>
              <a:rPr lang="es-MX" sz="900" dirty="0" smtClean="0"/>
              <a:t> Construcción de Obras </a:t>
            </a:r>
          </a:p>
          <a:p>
            <a:pPr algn="ctr"/>
            <a:r>
              <a:rPr lang="es-MX" sz="900" dirty="0" smtClean="0"/>
              <a:t>de </a:t>
            </a:r>
            <a:r>
              <a:rPr lang="es-MX" sz="900" dirty="0" err="1" smtClean="0"/>
              <a:t>Abast</a:t>
            </a:r>
            <a:r>
              <a:rPr lang="es-MX" sz="900" dirty="0" smtClean="0"/>
              <a:t>. De Agua</a:t>
            </a:r>
            <a:endParaRPr lang="es-MX" sz="900" dirty="0"/>
          </a:p>
        </p:txBody>
      </p:sp>
      <p:sp>
        <p:nvSpPr>
          <p:cNvPr id="128" name="127 CuadroTexto"/>
          <p:cNvSpPr txBox="1"/>
          <p:nvPr/>
        </p:nvSpPr>
        <p:spPr>
          <a:xfrm>
            <a:off x="3733382" y="4815002"/>
            <a:ext cx="1800200" cy="1015663"/>
          </a:xfrm>
          <a:prstGeom prst="rect">
            <a:avLst/>
          </a:prstGeom>
          <a:noFill/>
        </p:spPr>
        <p:txBody>
          <a:bodyPr wrap="square" rtlCol="0">
            <a:spAutoFit/>
          </a:bodyPr>
          <a:lstStyle/>
          <a:p>
            <a:pPr algn="ctr"/>
            <a:r>
              <a:rPr lang="es-MX" sz="1100" b="1" dirty="0" smtClean="0"/>
              <a:t>12353</a:t>
            </a:r>
          </a:p>
          <a:p>
            <a:pPr algn="ctr"/>
            <a:r>
              <a:rPr lang="es-MX" sz="1100" b="1" dirty="0" smtClean="0"/>
              <a:t>Construcciones Proceso en B. de Dom. Público</a:t>
            </a:r>
          </a:p>
          <a:p>
            <a:pPr algn="ctr"/>
            <a:r>
              <a:rPr lang="es-ES" sz="800" dirty="0" smtClean="0"/>
              <a:t>Construcción de Obras para el Abastecimiento de Agua…</a:t>
            </a:r>
            <a:endParaRPr lang="es-MX" sz="800" b="1" dirty="0" smtClean="0"/>
          </a:p>
        </p:txBody>
      </p:sp>
      <p:grpSp>
        <p:nvGrpSpPr>
          <p:cNvPr id="10" name="49 Grupo"/>
          <p:cNvGrpSpPr/>
          <p:nvPr/>
        </p:nvGrpSpPr>
        <p:grpSpPr>
          <a:xfrm>
            <a:off x="3856314" y="5781695"/>
            <a:ext cx="1584176" cy="864096"/>
            <a:chOff x="3563888" y="1700808"/>
            <a:chExt cx="1584176" cy="864096"/>
          </a:xfrm>
        </p:grpSpPr>
        <p:cxnSp>
          <p:nvCxnSpPr>
            <p:cNvPr id="132" name="131 Conector recto"/>
            <p:cNvCxnSpPr/>
            <p:nvPr/>
          </p:nvCxnSpPr>
          <p:spPr>
            <a:xfrm>
              <a:off x="3563888" y="1700808"/>
              <a:ext cx="15841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3" name="132 Conector recto"/>
            <p:cNvCxnSpPr/>
            <p:nvPr/>
          </p:nvCxnSpPr>
          <p:spPr>
            <a:xfrm>
              <a:off x="4338613" y="1700808"/>
              <a:ext cx="17363" cy="864096"/>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11" name="49 Grupo"/>
          <p:cNvGrpSpPr/>
          <p:nvPr/>
        </p:nvGrpSpPr>
        <p:grpSpPr>
          <a:xfrm>
            <a:off x="6063039" y="5745918"/>
            <a:ext cx="1584176" cy="864096"/>
            <a:chOff x="3563888" y="1700808"/>
            <a:chExt cx="1584176" cy="864096"/>
          </a:xfrm>
        </p:grpSpPr>
        <p:cxnSp>
          <p:nvCxnSpPr>
            <p:cNvPr id="71" name="70 Conector recto"/>
            <p:cNvCxnSpPr/>
            <p:nvPr/>
          </p:nvCxnSpPr>
          <p:spPr>
            <a:xfrm>
              <a:off x="3563888" y="1700808"/>
              <a:ext cx="15841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72 Conector recto"/>
            <p:cNvCxnSpPr/>
            <p:nvPr/>
          </p:nvCxnSpPr>
          <p:spPr>
            <a:xfrm>
              <a:off x="4338613" y="1700808"/>
              <a:ext cx="17363" cy="864096"/>
            </a:xfrm>
            <a:prstGeom prst="line">
              <a:avLst/>
            </a:prstGeom>
          </p:spPr>
          <p:style>
            <a:lnRef idx="1">
              <a:schemeClr val="accent1"/>
            </a:lnRef>
            <a:fillRef idx="0">
              <a:schemeClr val="accent1"/>
            </a:fillRef>
            <a:effectRef idx="0">
              <a:schemeClr val="accent1"/>
            </a:effectRef>
            <a:fontRef idx="minor">
              <a:schemeClr val="tx1"/>
            </a:fontRef>
          </p:style>
        </p:cxnSp>
      </p:grpSp>
      <p:sp>
        <p:nvSpPr>
          <p:cNvPr id="79" name="78 CuadroTexto"/>
          <p:cNvSpPr txBox="1"/>
          <p:nvPr/>
        </p:nvSpPr>
        <p:spPr>
          <a:xfrm>
            <a:off x="5940152" y="5137287"/>
            <a:ext cx="1800200" cy="600164"/>
          </a:xfrm>
          <a:prstGeom prst="rect">
            <a:avLst/>
          </a:prstGeom>
          <a:noFill/>
        </p:spPr>
        <p:txBody>
          <a:bodyPr wrap="square" rtlCol="0">
            <a:spAutoFit/>
          </a:bodyPr>
          <a:lstStyle/>
          <a:p>
            <a:pPr algn="ctr"/>
            <a:r>
              <a:rPr lang="es-MX" sz="1100" b="1" dirty="0" smtClean="0"/>
              <a:t>2212</a:t>
            </a:r>
          </a:p>
          <a:p>
            <a:pPr algn="ctr"/>
            <a:r>
              <a:rPr lang="es-MX" sz="1100" b="1" dirty="0" smtClean="0"/>
              <a:t>Contratistas Por Obras Públicas x Pagar a L.P.</a:t>
            </a:r>
          </a:p>
        </p:txBody>
      </p:sp>
      <p:sp>
        <p:nvSpPr>
          <p:cNvPr id="53" name="52 CuadroTexto"/>
          <p:cNvSpPr txBox="1"/>
          <p:nvPr/>
        </p:nvSpPr>
        <p:spPr>
          <a:xfrm>
            <a:off x="1584213" y="1915355"/>
            <a:ext cx="1214446" cy="307777"/>
          </a:xfrm>
          <a:prstGeom prst="rect">
            <a:avLst/>
          </a:prstGeom>
          <a:noFill/>
        </p:spPr>
        <p:txBody>
          <a:bodyPr wrap="square" rtlCol="0">
            <a:spAutoFit/>
          </a:bodyPr>
          <a:lstStyle/>
          <a:p>
            <a:r>
              <a:rPr lang="es-MX" sz="1400" dirty="0" smtClean="0"/>
              <a:t>60  4)</a:t>
            </a:r>
            <a:endParaRPr lang="es-MX" sz="1400" dirty="0"/>
          </a:p>
        </p:txBody>
      </p:sp>
      <p:sp>
        <p:nvSpPr>
          <p:cNvPr id="54" name="53 CuadroTexto"/>
          <p:cNvSpPr txBox="1"/>
          <p:nvPr/>
        </p:nvSpPr>
        <p:spPr>
          <a:xfrm>
            <a:off x="1585051" y="2192529"/>
            <a:ext cx="1214446" cy="307777"/>
          </a:xfrm>
          <a:prstGeom prst="rect">
            <a:avLst/>
          </a:prstGeom>
          <a:noFill/>
        </p:spPr>
        <p:txBody>
          <a:bodyPr wrap="square" rtlCol="0">
            <a:spAutoFit/>
          </a:bodyPr>
          <a:lstStyle/>
          <a:p>
            <a:r>
              <a:rPr lang="es-MX" sz="1400" dirty="0" smtClean="0"/>
              <a:t>20  5)</a:t>
            </a:r>
            <a:endParaRPr lang="es-MX" sz="1400" dirty="0"/>
          </a:p>
        </p:txBody>
      </p:sp>
      <p:sp>
        <p:nvSpPr>
          <p:cNvPr id="56" name="55 CuadroTexto"/>
          <p:cNvSpPr txBox="1"/>
          <p:nvPr/>
        </p:nvSpPr>
        <p:spPr>
          <a:xfrm>
            <a:off x="2857854" y="1918990"/>
            <a:ext cx="740908" cy="307777"/>
          </a:xfrm>
          <a:prstGeom prst="rect">
            <a:avLst/>
          </a:prstGeom>
          <a:noFill/>
        </p:spPr>
        <p:txBody>
          <a:bodyPr wrap="none" rtlCol="0">
            <a:spAutoFit/>
          </a:bodyPr>
          <a:lstStyle/>
          <a:p>
            <a:r>
              <a:rPr lang="es-MX" sz="1400" dirty="0" smtClean="0"/>
              <a:t>4)    60</a:t>
            </a:r>
            <a:endParaRPr lang="es-MX" sz="1400" dirty="0"/>
          </a:p>
        </p:txBody>
      </p:sp>
      <p:sp>
        <p:nvSpPr>
          <p:cNvPr id="57" name="56 CuadroTexto"/>
          <p:cNvSpPr txBox="1"/>
          <p:nvPr/>
        </p:nvSpPr>
        <p:spPr>
          <a:xfrm>
            <a:off x="2858261" y="2187277"/>
            <a:ext cx="740908" cy="307777"/>
          </a:xfrm>
          <a:prstGeom prst="rect">
            <a:avLst/>
          </a:prstGeom>
          <a:noFill/>
        </p:spPr>
        <p:txBody>
          <a:bodyPr wrap="none" rtlCol="0">
            <a:spAutoFit/>
          </a:bodyPr>
          <a:lstStyle/>
          <a:p>
            <a:r>
              <a:rPr lang="es-MX" sz="1400" dirty="0" smtClean="0"/>
              <a:t>5)    20</a:t>
            </a:r>
            <a:endParaRPr lang="es-MX" sz="1400" dirty="0"/>
          </a:p>
        </p:txBody>
      </p:sp>
      <p:sp>
        <p:nvSpPr>
          <p:cNvPr id="58" name="57 CuadroTexto"/>
          <p:cNvSpPr txBox="1"/>
          <p:nvPr/>
        </p:nvSpPr>
        <p:spPr>
          <a:xfrm>
            <a:off x="3597924" y="1910486"/>
            <a:ext cx="1214446" cy="307777"/>
          </a:xfrm>
          <a:prstGeom prst="rect">
            <a:avLst/>
          </a:prstGeom>
          <a:noFill/>
        </p:spPr>
        <p:txBody>
          <a:bodyPr wrap="square" rtlCol="0">
            <a:spAutoFit/>
          </a:bodyPr>
          <a:lstStyle/>
          <a:p>
            <a:r>
              <a:rPr lang="es-MX" sz="1400" dirty="0" smtClean="0"/>
              <a:t>60  6)</a:t>
            </a:r>
            <a:endParaRPr lang="es-MX" sz="1400" dirty="0"/>
          </a:p>
        </p:txBody>
      </p:sp>
      <p:sp>
        <p:nvSpPr>
          <p:cNvPr id="59" name="58 CuadroTexto"/>
          <p:cNvSpPr txBox="1"/>
          <p:nvPr/>
        </p:nvSpPr>
        <p:spPr>
          <a:xfrm>
            <a:off x="3598762" y="2187660"/>
            <a:ext cx="1214446" cy="307777"/>
          </a:xfrm>
          <a:prstGeom prst="rect">
            <a:avLst/>
          </a:prstGeom>
          <a:noFill/>
        </p:spPr>
        <p:txBody>
          <a:bodyPr wrap="square" rtlCol="0">
            <a:spAutoFit/>
          </a:bodyPr>
          <a:lstStyle/>
          <a:p>
            <a:r>
              <a:rPr lang="es-MX" sz="1400" dirty="0" smtClean="0"/>
              <a:t>20  7)</a:t>
            </a:r>
            <a:endParaRPr lang="es-MX" sz="1400" dirty="0"/>
          </a:p>
        </p:txBody>
      </p:sp>
      <p:sp>
        <p:nvSpPr>
          <p:cNvPr id="60" name="59 CuadroTexto"/>
          <p:cNvSpPr txBox="1"/>
          <p:nvPr/>
        </p:nvSpPr>
        <p:spPr>
          <a:xfrm>
            <a:off x="4857345" y="1959714"/>
            <a:ext cx="740908" cy="307777"/>
          </a:xfrm>
          <a:prstGeom prst="rect">
            <a:avLst/>
          </a:prstGeom>
          <a:noFill/>
        </p:spPr>
        <p:txBody>
          <a:bodyPr wrap="none" rtlCol="0">
            <a:spAutoFit/>
          </a:bodyPr>
          <a:lstStyle/>
          <a:p>
            <a:r>
              <a:rPr lang="es-MX" sz="1400" dirty="0" smtClean="0"/>
              <a:t>6)    60</a:t>
            </a:r>
            <a:endParaRPr lang="es-MX" sz="1400" dirty="0"/>
          </a:p>
        </p:txBody>
      </p:sp>
      <p:sp>
        <p:nvSpPr>
          <p:cNvPr id="61" name="60 CuadroTexto"/>
          <p:cNvSpPr txBox="1"/>
          <p:nvPr/>
        </p:nvSpPr>
        <p:spPr>
          <a:xfrm>
            <a:off x="4857752" y="2228001"/>
            <a:ext cx="740908" cy="307777"/>
          </a:xfrm>
          <a:prstGeom prst="rect">
            <a:avLst/>
          </a:prstGeom>
          <a:noFill/>
        </p:spPr>
        <p:txBody>
          <a:bodyPr wrap="none" rtlCol="0">
            <a:spAutoFit/>
          </a:bodyPr>
          <a:lstStyle/>
          <a:p>
            <a:r>
              <a:rPr lang="es-MX" sz="1400" dirty="0" smtClean="0"/>
              <a:t>7)    20</a:t>
            </a:r>
            <a:endParaRPr lang="es-MX" sz="1400" dirty="0"/>
          </a:p>
        </p:txBody>
      </p:sp>
      <p:sp>
        <p:nvSpPr>
          <p:cNvPr id="62" name="61 CuadroTexto"/>
          <p:cNvSpPr txBox="1"/>
          <p:nvPr/>
        </p:nvSpPr>
        <p:spPr>
          <a:xfrm>
            <a:off x="5615838" y="1955030"/>
            <a:ext cx="1214446" cy="307777"/>
          </a:xfrm>
          <a:prstGeom prst="rect">
            <a:avLst/>
          </a:prstGeom>
          <a:noFill/>
        </p:spPr>
        <p:txBody>
          <a:bodyPr wrap="square" rtlCol="0">
            <a:spAutoFit/>
          </a:bodyPr>
          <a:lstStyle/>
          <a:p>
            <a:r>
              <a:rPr lang="es-MX" sz="1400" dirty="0" smtClean="0"/>
              <a:t>60  8)</a:t>
            </a:r>
            <a:endParaRPr lang="es-MX" sz="1400" dirty="0"/>
          </a:p>
        </p:txBody>
      </p:sp>
      <p:sp>
        <p:nvSpPr>
          <p:cNvPr id="63" name="62 CuadroTexto"/>
          <p:cNvSpPr txBox="1"/>
          <p:nvPr/>
        </p:nvSpPr>
        <p:spPr>
          <a:xfrm>
            <a:off x="5616676" y="2232204"/>
            <a:ext cx="1214446" cy="307777"/>
          </a:xfrm>
          <a:prstGeom prst="rect">
            <a:avLst/>
          </a:prstGeom>
          <a:noFill/>
        </p:spPr>
        <p:txBody>
          <a:bodyPr wrap="square" rtlCol="0">
            <a:spAutoFit/>
          </a:bodyPr>
          <a:lstStyle/>
          <a:p>
            <a:r>
              <a:rPr lang="es-MX" sz="1400" dirty="0" smtClean="0"/>
              <a:t>20  11)</a:t>
            </a:r>
            <a:endParaRPr lang="es-MX" sz="1400" dirty="0"/>
          </a:p>
        </p:txBody>
      </p:sp>
      <p:sp>
        <p:nvSpPr>
          <p:cNvPr id="64" name="63 CuadroTexto"/>
          <p:cNvSpPr txBox="1"/>
          <p:nvPr/>
        </p:nvSpPr>
        <p:spPr>
          <a:xfrm>
            <a:off x="6830715" y="1959714"/>
            <a:ext cx="740908" cy="307777"/>
          </a:xfrm>
          <a:prstGeom prst="rect">
            <a:avLst/>
          </a:prstGeom>
          <a:noFill/>
        </p:spPr>
        <p:txBody>
          <a:bodyPr wrap="none" rtlCol="0">
            <a:spAutoFit/>
          </a:bodyPr>
          <a:lstStyle/>
          <a:p>
            <a:r>
              <a:rPr lang="es-MX" sz="1400" dirty="0" smtClean="0"/>
              <a:t>8)    60</a:t>
            </a:r>
            <a:endParaRPr lang="es-MX" sz="1400" dirty="0"/>
          </a:p>
        </p:txBody>
      </p:sp>
      <p:sp>
        <p:nvSpPr>
          <p:cNvPr id="65" name="64 CuadroTexto"/>
          <p:cNvSpPr txBox="1"/>
          <p:nvPr/>
        </p:nvSpPr>
        <p:spPr>
          <a:xfrm>
            <a:off x="6755481" y="2228001"/>
            <a:ext cx="826958" cy="307777"/>
          </a:xfrm>
          <a:prstGeom prst="rect">
            <a:avLst/>
          </a:prstGeom>
          <a:noFill/>
        </p:spPr>
        <p:txBody>
          <a:bodyPr wrap="none" rtlCol="0">
            <a:spAutoFit/>
          </a:bodyPr>
          <a:lstStyle/>
          <a:p>
            <a:r>
              <a:rPr lang="es-MX" sz="1400" dirty="0" smtClean="0"/>
              <a:t>11)    20</a:t>
            </a:r>
            <a:endParaRPr lang="es-MX" sz="1400" dirty="0"/>
          </a:p>
        </p:txBody>
      </p:sp>
      <p:sp>
        <p:nvSpPr>
          <p:cNvPr id="66" name="65 CuadroTexto"/>
          <p:cNvSpPr txBox="1"/>
          <p:nvPr/>
        </p:nvSpPr>
        <p:spPr>
          <a:xfrm>
            <a:off x="7572396" y="1955696"/>
            <a:ext cx="1214446" cy="307777"/>
          </a:xfrm>
          <a:prstGeom prst="rect">
            <a:avLst/>
          </a:prstGeom>
          <a:noFill/>
        </p:spPr>
        <p:txBody>
          <a:bodyPr wrap="square" rtlCol="0">
            <a:spAutoFit/>
          </a:bodyPr>
          <a:lstStyle/>
          <a:p>
            <a:r>
              <a:rPr lang="es-MX" sz="1400" dirty="0" smtClean="0"/>
              <a:t>60  9)</a:t>
            </a:r>
            <a:endParaRPr lang="es-MX" sz="1400" dirty="0"/>
          </a:p>
        </p:txBody>
      </p:sp>
      <p:sp>
        <p:nvSpPr>
          <p:cNvPr id="67" name="66 CuadroTexto"/>
          <p:cNvSpPr txBox="1"/>
          <p:nvPr/>
        </p:nvSpPr>
        <p:spPr>
          <a:xfrm>
            <a:off x="1334386" y="4085389"/>
            <a:ext cx="740908" cy="307777"/>
          </a:xfrm>
          <a:prstGeom prst="rect">
            <a:avLst/>
          </a:prstGeom>
          <a:noFill/>
        </p:spPr>
        <p:txBody>
          <a:bodyPr wrap="none" rtlCol="0">
            <a:spAutoFit/>
          </a:bodyPr>
          <a:lstStyle/>
          <a:p>
            <a:r>
              <a:rPr lang="es-MX" sz="1400" dirty="0" smtClean="0"/>
              <a:t>9)    60</a:t>
            </a:r>
            <a:endParaRPr lang="es-MX" sz="1400" dirty="0"/>
          </a:p>
        </p:txBody>
      </p:sp>
      <p:sp>
        <p:nvSpPr>
          <p:cNvPr id="68" name="67 CuadroTexto"/>
          <p:cNvSpPr txBox="1"/>
          <p:nvPr/>
        </p:nvSpPr>
        <p:spPr>
          <a:xfrm>
            <a:off x="2089107" y="4085389"/>
            <a:ext cx="1214446" cy="307777"/>
          </a:xfrm>
          <a:prstGeom prst="rect">
            <a:avLst/>
          </a:prstGeom>
          <a:noFill/>
        </p:spPr>
        <p:txBody>
          <a:bodyPr wrap="square" rtlCol="0">
            <a:spAutoFit/>
          </a:bodyPr>
          <a:lstStyle/>
          <a:p>
            <a:r>
              <a:rPr lang="es-MX" sz="1400" dirty="0" smtClean="0"/>
              <a:t>60  10)</a:t>
            </a:r>
            <a:endParaRPr lang="es-MX" sz="1400" dirty="0"/>
          </a:p>
        </p:txBody>
      </p:sp>
      <p:sp>
        <p:nvSpPr>
          <p:cNvPr id="69" name="68 CuadroTexto"/>
          <p:cNvSpPr txBox="1"/>
          <p:nvPr/>
        </p:nvSpPr>
        <p:spPr>
          <a:xfrm>
            <a:off x="3924731" y="4071942"/>
            <a:ext cx="840295" cy="307777"/>
          </a:xfrm>
          <a:prstGeom prst="rect">
            <a:avLst/>
          </a:prstGeom>
          <a:noFill/>
        </p:spPr>
        <p:txBody>
          <a:bodyPr wrap="none" rtlCol="0">
            <a:spAutoFit/>
          </a:bodyPr>
          <a:lstStyle/>
          <a:p>
            <a:r>
              <a:rPr lang="es-MX" sz="1400" dirty="0" smtClean="0"/>
              <a:t>10)    60</a:t>
            </a:r>
            <a:endParaRPr lang="es-MX" sz="1400" dirty="0"/>
          </a:p>
        </p:txBody>
      </p:sp>
      <p:sp>
        <p:nvSpPr>
          <p:cNvPr id="72" name="71 CuadroTexto"/>
          <p:cNvSpPr txBox="1"/>
          <p:nvPr/>
        </p:nvSpPr>
        <p:spPr>
          <a:xfrm>
            <a:off x="3776531" y="5784776"/>
            <a:ext cx="840295" cy="307777"/>
          </a:xfrm>
          <a:prstGeom prst="rect">
            <a:avLst/>
          </a:prstGeom>
          <a:noFill/>
        </p:spPr>
        <p:txBody>
          <a:bodyPr wrap="none" rtlCol="0">
            <a:spAutoFit/>
          </a:bodyPr>
          <a:lstStyle/>
          <a:p>
            <a:r>
              <a:rPr lang="es-MX" sz="1400" dirty="0" smtClean="0"/>
              <a:t>8a)    60</a:t>
            </a:r>
            <a:endParaRPr lang="es-MX" sz="1400" dirty="0"/>
          </a:p>
        </p:txBody>
      </p:sp>
      <p:sp>
        <p:nvSpPr>
          <p:cNvPr id="82" name="81 CuadroTexto"/>
          <p:cNvSpPr txBox="1"/>
          <p:nvPr/>
        </p:nvSpPr>
        <p:spPr>
          <a:xfrm>
            <a:off x="7390002" y="4018154"/>
            <a:ext cx="1214446" cy="307777"/>
          </a:xfrm>
          <a:prstGeom prst="rect">
            <a:avLst/>
          </a:prstGeom>
          <a:noFill/>
        </p:spPr>
        <p:txBody>
          <a:bodyPr wrap="square" rtlCol="0">
            <a:spAutoFit/>
          </a:bodyPr>
          <a:lstStyle/>
          <a:p>
            <a:r>
              <a:rPr lang="es-MX" sz="1400" dirty="0" smtClean="0"/>
              <a:t>60  8a)</a:t>
            </a:r>
            <a:endParaRPr lang="es-MX" sz="1400" dirty="0"/>
          </a:p>
        </p:txBody>
      </p:sp>
      <p:sp>
        <p:nvSpPr>
          <p:cNvPr id="84" name="83 CuadroTexto"/>
          <p:cNvSpPr txBox="1"/>
          <p:nvPr/>
        </p:nvSpPr>
        <p:spPr>
          <a:xfrm>
            <a:off x="6845709" y="5746113"/>
            <a:ext cx="1214446" cy="307777"/>
          </a:xfrm>
          <a:prstGeom prst="rect">
            <a:avLst/>
          </a:prstGeom>
          <a:noFill/>
        </p:spPr>
        <p:txBody>
          <a:bodyPr wrap="square" rtlCol="0">
            <a:spAutoFit/>
          </a:bodyPr>
          <a:lstStyle/>
          <a:p>
            <a:r>
              <a:rPr lang="es-MX" sz="1400" dirty="0" smtClean="0"/>
              <a:t>20  11a)</a:t>
            </a:r>
            <a:endParaRPr lang="es-MX" sz="1400" dirty="0"/>
          </a:p>
        </p:txBody>
      </p:sp>
      <p:sp>
        <p:nvSpPr>
          <p:cNvPr id="85" name="84 CuadroTexto"/>
          <p:cNvSpPr txBox="1"/>
          <p:nvPr/>
        </p:nvSpPr>
        <p:spPr>
          <a:xfrm>
            <a:off x="6456267" y="4013951"/>
            <a:ext cx="939681" cy="307777"/>
          </a:xfrm>
          <a:prstGeom prst="rect">
            <a:avLst/>
          </a:prstGeom>
          <a:noFill/>
        </p:spPr>
        <p:txBody>
          <a:bodyPr wrap="none" rtlCol="0">
            <a:spAutoFit/>
          </a:bodyPr>
          <a:lstStyle/>
          <a:p>
            <a:r>
              <a:rPr lang="es-MX" sz="1400" dirty="0" smtClean="0"/>
              <a:t>10a)    60</a:t>
            </a:r>
            <a:endParaRPr lang="es-MX" sz="1400" dirty="0"/>
          </a:p>
        </p:txBody>
      </p:sp>
      <p:sp>
        <p:nvSpPr>
          <p:cNvPr id="86" name="85 CuadroTexto"/>
          <p:cNvSpPr txBox="1"/>
          <p:nvPr/>
        </p:nvSpPr>
        <p:spPr>
          <a:xfrm>
            <a:off x="2349442" y="5674675"/>
            <a:ext cx="1214446" cy="307777"/>
          </a:xfrm>
          <a:prstGeom prst="rect">
            <a:avLst/>
          </a:prstGeom>
          <a:noFill/>
        </p:spPr>
        <p:txBody>
          <a:bodyPr wrap="square" rtlCol="0">
            <a:spAutoFit/>
          </a:bodyPr>
          <a:lstStyle/>
          <a:p>
            <a:r>
              <a:rPr lang="es-MX" sz="1400" dirty="0" smtClean="0"/>
              <a:t>60  10a)</a:t>
            </a:r>
            <a:endParaRPr lang="es-MX" sz="1400" dirty="0"/>
          </a:p>
        </p:txBody>
      </p:sp>
      <p:sp>
        <p:nvSpPr>
          <p:cNvPr id="92" name="91 CuadroTexto"/>
          <p:cNvSpPr txBox="1"/>
          <p:nvPr/>
        </p:nvSpPr>
        <p:spPr>
          <a:xfrm>
            <a:off x="1505633" y="5674675"/>
            <a:ext cx="840295" cy="307777"/>
          </a:xfrm>
          <a:prstGeom prst="rect">
            <a:avLst/>
          </a:prstGeom>
          <a:noFill/>
        </p:spPr>
        <p:txBody>
          <a:bodyPr wrap="none" rtlCol="0">
            <a:spAutoFit/>
          </a:bodyPr>
          <a:lstStyle/>
          <a:p>
            <a:r>
              <a:rPr lang="es-MX" sz="1400" dirty="0" smtClean="0">
                <a:solidFill>
                  <a:schemeClr val="accent6">
                    <a:lumMod val="50000"/>
                  </a:schemeClr>
                </a:solidFill>
              </a:rPr>
              <a:t>3a)    60</a:t>
            </a:r>
            <a:endParaRPr lang="es-MX" sz="1400" dirty="0">
              <a:solidFill>
                <a:schemeClr val="accent6">
                  <a:lumMod val="50000"/>
                </a:schemeClr>
              </a:solidFill>
            </a:endParaRPr>
          </a:p>
        </p:txBody>
      </p:sp>
      <p:sp>
        <p:nvSpPr>
          <p:cNvPr id="74" name="73 CuadroTexto"/>
          <p:cNvSpPr txBox="1"/>
          <p:nvPr/>
        </p:nvSpPr>
        <p:spPr>
          <a:xfrm>
            <a:off x="3687991" y="6046689"/>
            <a:ext cx="926344" cy="307777"/>
          </a:xfrm>
          <a:prstGeom prst="rect">
            <a:avLst/>
          </a:prstGeom>
          <a:noFill/>
        </p:spPr>
        <p:txBody>
          <a:bodyPr wrap="none" rtlCol="0">
            <a:spAutoFit/>
          </a:bodyPr>
          <a:lstStyle/>
          <a:p>
            <a:r>
              <a:rPr lang="es-MX" sz="1400" dirty="0" smtClean="0"/>
              <a:t>11a)    20</a:t>
            </a:r>
            <a:endParaRPr lang="es-MX" sz="1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6">
                                            <p:bg/>
                                          </p:spTgt>
                                        </p:tgtEl>
                                        <p:attrNameLst>
                                          <p:attrName>style.visibility</p:attrName>
                                        </p:attrNameLst>
                                      </p:cBhvr>
                                      <p:to>
                                        <p:strVal val="visible"/>
                                      </p:to>
                                    </p:set>
                                    <p:animEffect transition="in" filter="fade">
                                      <p:cBhvr>
                                        <p:cTn id="7" dur="2000"/>
                                        <p:tgtEl>
                                          <p:spTgt spid="136">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6">
                                            <p:txEl>
                                              <p:pRg st="0" end="0"/>
                                            </p:txEl>
                                          </p:spTgt>
                                        </p:tgtEl>
                                        <p:attrNameLst>
                                          <p:attrName>style.visibility</p:attrName>
                                        </p:attrNameLst>
                                      </p:cBhvr>
                                      <p:to>
                                        <p:strVal val="visible"/>
                                      </p:to>
                                    </p:set>
                                    <p:animEffect transition="in" filter="fade">
                                      <p:cBhvr>
                                        <p:cTn id="10" dur="2000"/>
                                        <p:tgtEl>
                                          <p:spTgt spid="136">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36">
                                            <p:txEl>
                                              <p:pRg st="1" end="1"/>
                                            </p:txEl>
                                          </p:spTgt>
                                        </p:tgtEl>
                                        <p:attrNameLst>
                                          <p:attrName>style.visibility</p:attrName>
                                        </p:attrNameLst>
                                      </p:cBhvr>
                                      <p:to>
                                        <p:strVal val="visible"/>
                                      </p:to>
                                    </p:set>
                                    <p:animEffect transition="in" filter="fade">
                                      <p:cBhvr>
                                        <p:cTn id="13" dur="2000"/>
                                        <p:tgtEl>
                                          <p:spTgt spid="136">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fade">
                                      <p:cBhvr>
                                        <p:cTn id="18" dur="2000"/>
                                        <p:tgtEl>
                                          <p:spTgt spid="3"/>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59">
                                            <p:txEl>
                                              <p:pRg st="0" end="0"/>
                                            </p:txEl>
                                          </p:spTgt>
                                        </p:tgtEl>
                                        <p:attrNameLst>
                                          <p:attrName>style.visibility</p:attrName>
                                        </p:attrNameLst>
                                      </p:cBhvr>
                                      <p:to>
                                        <p:strVal val="visible"/>
                                      </p:to>
                                    </p:set>
                                    <p:animEffect transition="in" filter="fade">
                                      <p:cBhvr>
                                        <p:cTn id="23" dur="2000"/>
                                        <p:tgtEl>
                                          <p:spTgt spid="159">
                                            <p:txEl>
                                              <p:pRg st="0" end="0"/>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59">
                                            <p:txEl>
                                              <p:pRg st="1" end="1"/>
                                            </p:txEl>
                                          </p:spTgt>
                                        </p:tgtEl>
                                        <p:attrNameLst>
                                          <p:attrName>style.visibility</p:attrName>
                                        </p:attrNameLst>
                                      </p:cBhvr>
                                      <p:to>
                                        <p:strVal val="visible"/>
                                      </p:to>
                                    </p:set>
                                    <p:animEffect transition="in" filter="fade">
                                      <p:cBhvr>
                                        <p:cTn id="26" dur="2000"/>
                                        <p:tgtEl>
                                          <p:spTgt spid="159">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21">
                                            <p:txEl>
                                              <p:pRg st="0" end="0"/>
                                            </p:txEl>
                                          </p:spTgt>
                                        </p:tgtEl>
                                        <p:attrNameLst>
                                          <p:attrName>style.visibility</p:attrName>
                                        </p:attrNameLst>
                                      </p:cBhvr>
                                      <p:to>
                                        <p:strVal val="visible"/>
                                      </p:to>
                                    </p:set>
                                    <p:animEffect transition="in" filter="fade">
                                      <p:cBhvr>
                                        <p:cTn id="31" dur="2000"/>
                                        <p:tgtEl>
                                          <p:spTgt spid="121">
                                            <p:txEl>
                                              <p:pRg st="0" end="0"/>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21">
                                            <p:txEl>
                                              <p:pRg st="1" end="1"/>
                                            </p:txEl>
                                          </p:spTgt>
                                        </p:tgtEl>
                                        <p:attrNameLst>
                                          <p:attrName>style.visibility</p:attrName>
                                        </p:attrNameLst>
                                      </p:cBhvr>
                                      <p:to>
                                        <p:strVal val="visible"/>
                                      </p:to>
                                    </p:set>
                                    <p:animEffect transition="in" filter="fade">
                                      <p:cBhvr>
                                        <p:cTn id="34" dur="2000"/>
                                        <p:tgtEl>
                                          <p:spTgt spid="121">
                                            <p:txEl>
                                              <p:pRg st="1" end="1"/>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7"/>
                                        </p:tgtEl>
                                        <p:attrNameLst>
                                          <p:attrName>style.visibility</p:attrName>
                                        </p:attrNameLst>
                                      </p:cBhvr>
                                      <p:to>
                                        <p:strVal val="visible"/>
                                      </p:to>
                                    </p:set>
                                    <p:animEffect transition="in" filter="fade">
                                      <p:cBhvr>
                                        <p:cTn id="39" dur="2000"/>
                                        <p:tgtEl>
                                          <p:spTgt spid="7"/>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162">
                                            <p:txEl>
                                              <p:pRg st="0" end="0"/>
                                            </p:txEl>
                                          </p:spTgt>
                                        </p:tgtEl>
                                        <p:attrNameLst>
                                          <p:attrName>style.visibility</p:attrName>
                                        </p:attrNameLst>
                                      </p:cBhvr>
                                      <p:to>
                                        <p:strVal val="visible"/>
                                      </p:to>
                                    </p:set>
                                    <p:animEffect transition="in" filter="fade">
                                      <p:cBhvr>
                                        <p:cTn id="44" dur="2000"/>
                                        <p:tgtEl>
                                          <p:spTgt spid="162">
                                            <p:txEl>
                                              <p:pRg st="0" end="0"/>
                                            </p:txEl>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162">
                                            <p:txEl>
                                              <p:pRg st="1" end="1"/>
                                            </p:txEl>
                                          </p:spTgt>
                                        </p:tgtEl>
                                        <p:attrNameLst>
                                          <p:attrName>style.visibility</p:attrName>
                                        </p:attrNameLst>
                                      </p:cBhvr>
                                      <p:to>
                                        <p:strVal val="visible"/>
                                      </p:to>
                                    </p:set>
                                    <p:animEffect transition="in" filter="fade">
                                      <p:cBhvr>
                                        <p:cTn id="47" dur="2000"/>
                                        <p:tgtEl>
                                          <p:spTgt spid="162">
                                            <p:txEl>
                                              <p:pRg st="1" end="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23">
                                            <p:txEl>
                                              <p:pRg st="0" end="0"/>
                                            </p:txEl>
                                          </p:spTgt>
                                        </p:tgtEl>
                                        <p:attrNameLst>
                                          <p:attrName>style.visibility</p:attrName>
                                        </p:attrNameLst>
                                      </p:cBhvr>
                                      <p:to>
                                        <p:strVal val="visible"/>
                                      </p:to>
                                    </p:set>
                                    <p:animEffect transition="in" filter="fade">
                                      <p:cBhvr>
                                        <p:cTn id="52" dur="2000"/>
                                        <p:tgtEl>
                                          <p:spTgt spid="123">
                                            <p:txEl>
                                              <p:pRg st="0" end="0"/>
                                            </p:txEl>
                                          </p:spTgt>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123">
                                            <p:txEl>
                                              <p:pRg st="1" end="1"/>
                                            </p:txEl>
                                          </p:spTgt>
                                        </p:tgtEl>
                                        <p:attrNameLst>
                                          <p:attrName>style.visibility</p:attrName>
                                        </p:attrNameLst>
                                      </p:cBhvr>
                                      <p:to>
                                        <p:strVal val="visible"/>
                                      </p:to>
                                    </p:set>
                                    <p:animEffect transition="in" filter="fade">
                                      <p:cBhvr>
                                        <p:cTn id="55" dur="2000"/>
                                        <p:tgtEl>
                                          <p:spTgt spid="123">
                                            <p:txEl>
                                              <p:pRg st="1" end="1"/>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56">
                                            <p:txEl>
                                              <p:pRg st="0" end="0"/>
                                            </p:txEl>
                                          </p:spTgt>
                                        </p:tgtEl>
                                        <p:attrNameLst>
                                          <p:attrName>style.visibility</p:attrName>
                                        </p:attrNameLst>
                                      </p:cBhvr>
                                      <p:to>
                                        <p:strVal val="visible"/>
                                      </p:to>
                                    </p:set>
                                    <p:animEffect transition="in" filter="fade">
                                      <p:cBhvr>
                                        <p:cTn id="60" dur="2000"/>
                                        <p:tgtEl>
                                          <p:spTgt spid="56">
                                            <p:txEl>
                                              <p:pRg st="0" end="0"/>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53">
                                            <p:txEl>
                                              <p:pRg st="0" end="0"/>
                                            </p:txEl>
                                          </p:spTgt>
                                        </p:tgtEl>
                                        <p:attrNameLst>
                                          <p:attrName>style.visibility</p:attrName>
                                        </p:attrNameLst>
                                      </p:cBhvr>
                                      <p:to>
                                        <p:strVal val="visible"/>
                                      </p:to>
                                    </p:set>
                                    <p:animEffect transition="in" filter="fade">
                                      <p:cBhvr>
                                        <p:cTn id="65" dur="2000"/>
                                        <p:tgtEl>
                                          <p:spTgt spid="53">
                                            <p:txEl>
                                              <p:pRg st="0" end="0"/>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10" presetClass="entr" presetSubtype="0" fill="hold" grpId="0" nodeType="clickEffect">
                                  <p:stCondLst>
                                    <p:cond delay="0"/>
                                  </p:stCondLst>
                                  <p:childTnLst>
                                    <p:set>
                                      <p:cBhvr>
                                        <p:cTn id="69" dur="1" fill="hold">
                                          <p:stCondLst>
                                            <p:cond delay="0"/>
                                          </p:stCondLst>
                                        </p:cTn>
                                        <p:tgtEl>
                                          <p:spTgt spid="57">
                                            <p:txEl>
                                              <p:pRg st="0" end="0"/>
                                            </p:txEl>
                                          </p:spTgt>
                                        </p:tgtEl>
                                        <p:attrNameLst>
                                          <p:attrName>style.visibility</p:attrName>
                                        </p:attrNameLst>
                                      </p:cBhvr>
                                      <p:to>
                                        <p:strVal val="visible"/>
                                      </p:to>
                                    </p:set>
                                    <p:animEffect transition="in" filter="fade">
                                      <p:cBhvr>
                                        <p:cTn id="70" dur="2000"/>
                                        <p:tgtEl>
                                          <p:spTgt spid="57">
                                            <p:txEl>
                                              <p:pRg st="0" end="0"/>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10" presetClass="entr" presetSubtype="0" fill="hold" grpId="0" nodeType="clickEffect">
                                  <p:stCondLst>
                                    <p:cond delay="0"/>
                                  </p:stCondLst>
                                  <p:childTnLst>
                                    <p:set>
                                      <p:cBhvr>
                                        <p:cTn id="74" dur="1" fill="hold">
                                          <p:stCondLst>
                                            <p:cond delay="0"/>
                                          </p:stCondLst>
                                        </p:cTn>
                                        <p:tgtEl>
                                          <p:spTgt spid="54">
                                            <p:txEl>
                                              <p:pRg st="0" end="0"/>
                                            </p:txEl>
                                          </p:spTgt>
                                        </p:tgtEl>
                                        <p:attrNameLst>
                                          <p:attrName>style.visibility</p:attrName>
                                        </p:attrNameLst>
                                      </p:cBhvr>
                                      <p:to>
                                        <p:strVal val="visible"/>
                                      </p:to>
                                    </p:set>
                                    <p:animEffect transition="in" filter="fade">
                                      <p:cBhvr>
                                        <p:cTn id="75" dur="2000"/>
                                        <p:tgtEl>
                                          <p:spTgt spid="54">
                                            <p:txEl>
                                              <p:pRg st="0" end="0"/>
                                            </p:txEl>
                                          </p:spTgt>
                                        </p:tgtEl>
                                      </p:cBhvr>
                                    </p:animEffect>
                                  </p:childTnLst>
                                </p:cTn>
                              </p:par>
                            </p:childTnLst>
                          </p:cTn>
                        </p:par>
                      </p:childTnLst>
                    </p:cTn>
                  </p:par>
                  <p:par>
                    <p:cTn id="76" fill="hold">
                      <p:stCondLst>
                        <p:cond delay="indefinite"/>
                      </p:stCondLst>
                      <p:childTnLst>
                        <p:par>
                          <p:cTn id="77" fill="hold">
                            <p:stCondLst>
                              <p:cond delay="0"/>
                            </p:stCondLst>
                            <p:childTnLst>
                              <p:par>
                                <p:cTn id="78" presetID="10" presetClass="entr" presetSubtype="0" fill="hold" nodeType="clickEffect">
                                  <p:stCondLst>
                                    <p:cond delay="0"/>
                                  </p:stCondLst>
                                  <p:childTnLst>
                                    <p:set>
                                      <p:cBhvr>
                                        <p:cTn id="79" dur="1" fill="hold">
                                          <p:stCondLst>
                                            <p:cond delay="0"/>
                                          </p:stCondLst>
                                        </p:cTn>
                                        <p:tgtEl>
                                          <p:spTgt spid="4"/>
                                        </p:tgtEl>
                                        <p:attrNameLst>
                                          <p:attrName>style.visibility</p:attrName>
                                        </p:attrNameLst>
                                      </p:cBhvr>
                                      <p:to>
                                        <p:strVal val="visible"/>
                                      </p:to>
                                    </p:set>
                                    <p:animEffect transition="in" filter="fade">
                                      <p:cBhvr>
                                        <p:cTn id="80" dur="2000"/>
                                        <p:tgtEl>
                                          <p:spTgt spid="4"/>
                                        </p:tgtEl>
                                      </p:cBhvr>
                                    </p:animEffect>
                                  </p:childTnLst>
                                </p:cTn>
                              </p:par>
                            </p:childTnLst>
                          </p:cTn>
                        </p:par>
                      </p:childTnLst>
                    </p:cTn>
                  </p:par>
                  <p:par>
                    <p:cTn id="81" fill="hold">
                      <p:stCondLst>
                        <p:cond delay="indefinite"/>
                      </p:stCondLst>
                      <p:childTnLst>
                        <p:par>
                          <p:cTn id="82" fill="hold">
                            <p:stCondLst>
                              <p:cond delay="0"/>
                            </p:stCondLst>
                            <p:childTnLst>
                              <p:par>
                                <p:cTn id="83" presetID="10" presetClass="entr" presetSubtype="0" fill="hold" grpId="0" nodeType="clickEffect">
                                  <p:stCondLst>
                                    <p:cond delay="0"/>
                                  </p:stCondLst>
                                  <p:childTnLst>
                                    <p:set>
                                      <p:cBhvr>
                                        <p:cTn id="84" dur="1" fill="hold">
                                          <p:stCondLst>
                                            <p:cond delay="0"/>
                                          </p:stCondLst>
                                        </p:cTn>
                                        <p:tgtEl>
                                          <p:spTgt spid="76">
                                            <p:txEl>
                                              <p:pRg st="0" end="0"/>
                                            </p:txEl>
                                          </p:spTgt>
                                        </p:tgtEl>
                                        <p:attrNameLst>
                                          <p:attrName>style.visibility</p:attrName>
                                        </p:attrNameLst>
                                      </p:cBhvr>
                                      <p:to>
                                        <p:strVal val="visible"/>
                                      </p:to>
                                    </p:set>
                                    <p:animEffect transition="in" filter="fade">
                                      <p:cBhvr>
                                        <p:cTn id="85" dur="2000"/>
                                        <p:tgtEl>
                                          <p:spTgt spid="76">
                                            <p:txEl>
                                              <p:pRg st="0" end="0"/>
                                            </p:txEl>
                                          </p:spTgt>
                                        </p:tgtEl>
                                      </p:cBhvr>
                                    </p:animEffect>
                                  </p:childTnLst>
                                </p:cTn>
                              </p:par>
                              <p:par>
                                <p:cTn id="86" presetID="10" presetClass="entr" presetSubtype="0" fill="hold" grpId="0" nodeType="withEffect">
                                  <p:stCondLst>
                                    <p:cond delay="0"/>
                                  </p:stCondLst>
                                  <p:childTnLst>
                                    <p:set>
                                      <p:cBhvr>
                                        <p:cTn id="87" dur="1" fill="hold">
                                          <p:stCondLst>
                                            <p:cond delay="0"/>
                                          </p:stCondLst>
                                        </p:cTn>
                                        <p:tgtEl>
                                          <p:spTgt spid="76">
                                            <p:txEl>
                                              <p:pRg st="1" end="1"/>
                                            </p:txEl>
                                          </p:spTgt>
                                        </p:tgtEl>
                                        <p:attrNameLst>
                                          <p:attrName>style.visibility</p:attrName>
                                        </p:attrNameLst>
                                      </p:cBhvr>
                                      <p:to>
                                        <p:strVal val="visible"/>
                                      </p:to>
                                    </p:set>
                                    <p:animEffect transition="in" filter="fade">
                                      <p:cBhvr>
                                        <p:cTn id="88" dur="2000"/>
                                        <p:tgtEl>
                                          <p:spTgt spid="76">
                                            <p:txEl>
                                              <p:pRg st="1" end="1"/>
                                            </p:txEl>
                                          </p:spTgt>
                                        </p:tgtEl>
                                      </p:cBhvr>
                                    </p:animEffect>
                                  </p:childTnLst>
                                </p:cTn>
                              </p:par>
                            </p:childTnLst>
                          </p:cTn>
                        </p:par>
                      </p:childTnLst>
                    </p:cTn>
                  </p:par>
                  <p:par>
                    <p:cTn id="89" fill="hold">
                      <p:stCondLst>
                        <p:cond delay="indefinite"/>
                      </p:stCondLst>
                      <p:childTnLst>
                        <p:par>
                          <p:cTn id="90" fill="hold">
                            <p:stCondLst>
                              <p:cond delay="0"/>
                            </p:stCondLst>
                            <p:childTnLst>
                              <p:par>
                                <p:cTn id="91" presetID="10" presetClass="entr" presetSubtype="0" fill="hold" grpId="0" nodeType="clickEffect">
                                  <p:stCondLst>
                                    <p:cond delay="0"/>
                                  </p:stCondLst>
                                  <p:childTnLst>
                                    <p:set>
                                      <p:cBhvr>
                                        <p:cTn id="92" dur="1" fill="hold">
                                          <p:stCondLst>
                                            <p:cond delay="0"/>
                                          </p:stCondLst>
                                        </p:cTn>
                                        <p:tgtEl>
                                          <p:spTgt spid="124">
                                            <p:txEl>
                                              <p:pRg st="0" end="0"/>
                                            </p:txEl>
                                          </p:spTgt>
                                        </p:tgtEl>
                                        <p:attrNameLst>
                                          <p:attrName>style.visibility</p:attrName>
                                        </p:attrNameLst>
                                      </p:cBhvr>
                                      <p:to>
                                        <p:strVal val="visible"/>
                                      </p:to>
                                    </p:set>
                                    <p:animEffect transition="in" filter="fade">
                                      <p:cBhvr>
                                        <p:cTn id="93" dur="2000"/>
                                        <p:tgtEl>
                                          <p:spTgt spid="124">
                                            <p:txEl>
                                              <p:pRg st="0" end="0"/>
                                            </p:txEl>
                                          </p:spTgt>
                                        </p:tgtEl>
                                      </p:cBhvr>
                                    </p:animEffect>
                                  </p:childTnLst>
                                </p:cTn>
                              </p:par>
                              <p:par>
                                <p:cTn id="94" presetID="10" presetClass="entr" presetSubtype="0" fill="hold" grpId="0" nodeType="withEffect">
                                  <p:stCondLst>
                                    <p:cond delay="0"/>
                                  </p:stCondLst>
                                  <p:childTnLst>
                                    <p:set>
                                      <p:cBhvr>
                                        <p:cTn id="95" dur="1" fill="hold">
                                          <p:stCondLst>
                                            <p:cond delay="0"/>
                                          </p:stCondLst>
                                        </p:cTn>
                                        <p:tgtEl>
                                          <p:spTgt spid="124">
                                            <p:txEl>
                                              <p:pRg st="1" end="1"/>
                                            </p:txEl>
                                          </p:spTgt>
                                        </p:tgtEl>
                                        <p:attrNameLst>
                                          <p:attrName>style.visibility</p:attrName>
                                        </p:attrNameLst>
                                      </p:cBhvr>
                                      <p:to>
                                        <p:strVal val="visible"/>
                                      </p:to>
                                    </p:set>
                                    <p:animEffect transition="in" filter="fade">
                                      <p:cBhvr>
                                        <p:cTn id="96" dur="2000"/>
                                        <p:tgtEl>
                                          <p:spTgt spid="124">
                                            <p:txEl>
                                              <p:pRg st="1" end="1"/>
                                            </p:txEl>
                                          </p:spTgt>
                                        </p:tgtEl>
                                      </p:cBhvr>
                                    </p:animEffect>
                                  </p:childTnLst>
                                </p:cTn>
                              </p:par>
                            </p:childTnLst>
                          </p:cTn>
                        </p:par>
                      </p:childTnLst>
                    </p:cTn>
                  </p:par>
                  <p:par>
                    <p:cTn id="97" fill="hold">
                      <p:stCondLst>
                        <p:cond delay="indefinite"/>
                      </p:stCondLst>
                      <p:childTnLst>
                        <p:par>
                          <p:cTn id="98" fill="hold">
                            <p:stCondLst>
                              <p:cond delay="0"/>
                            </p:stCondLst>
                            <p:childTnLst>
                              <p:par>
                                <p:cTn id="99" presetID="10" presetClass="entr" presetSubtype="0" fill="hold" grpId="0" nodeType="clickEffect">
                                  <p:stCondLst>
                                    <p:cond delay="0"/>
                                  </p:stCondLst>
                                  <p:childTnLst>
                                    <p:set>
                                      <p:cBhvr>
                                        <p:cTn id="100" dur="1" fill="hold">
                                          <p:stCondLst>
                                            <p:cond delay="0"/>
                                          </p:stCondLst>
                                        </p:cTn>
                                        <p:tgtEl>
                                          <p:spTgt spid="60">
                                            <p:txEl>
                                              <p:pRg st="0" end="0"/>
                                            </p:txEl>
                                          </p:spTgt>
                                        </p:tgtEl>
                                        <p:attrNameLst>
                                          <p:attrName>style.visibility</p:attrName>
                                        </p:attrNameLst>
                                      </p:cBhvr>
                                      <p:to>
                                        <p:strVal val="visible"/>
                                      </p:to>
                                    </p:set>
                                    <p:animEffect transition="in" filter="fade">
                                      <p:cBhvr>
                                        <p:cTn id="101" dur="2000"/>
                                        <p:tgtEl>
                                          <p:spTgt spid="60">
                                            <p:txEl>
                                              <p:pRg st="0" end="0"/>
                                            </p:txEl>
                                          </p:spTgt>
                                        </p:tgtEl>
                                      </p:cBhvr>
                                    </p:animEffect>
                                  </p:childTnLst>
                                </p:cTn>
                              </p:par>
                            </p:childTnLst>
                          </p:cTn>
                        </p:par>
                      </p:childTnLst>
                    </p:cTn>
                  </p:par>
                  <p:par>
                    <p:cTn id="102" fill="hold">
                      <p:stCondLst>
                        <p:cond delay="indefinite"/>
                      </p:stCondLst>
                      <p:childTnLst>
                        <p:par>
                          <p:cTn id="103" fill="hold">
                            <p:stCondLst>
                              <p:cond delay="0"/>
                            </p:stCondLst>
                            <p:childTnLst>
                              <p:par>
                                <p:cTn id="104" presetID="10" presetClass="entr" presetSubtype="0" fill="hold" grpId="0" nodeType="clickEffect">
                                  <p:stCondLst>
                                    <p:cond delay="0"/>
                                  </p:stCondLst>
                                  <p:childTnLst>
                                    <p:set>
                                      <p:cBhvr>
                                        <p:cTn id="105" dur="1" fill="hold">
                                          <p:stCondLst>
                                            <p:cond delay="0"/>
                                          </p:stCondLst>
                                        </p:cTn>
                                        <p:tgtEl>
                                          <p:spTgt spid="58">
                                            <p:txEl>
                                              <p:pRg st="0" end="0"/>
                                            </p:txEl>
                                          </p:spTgt>
                                        </p:tgtEl>
                                        <p:attrNameLst>
                                          <p:attrName>style.visibility</p:attrName>
                                        </p:attrNameLst>
                                      </p:cBhvr>
                                      <p:to>
                                        <p:strVal val="visible"/>
                                      </p:to>
                                    </p:set>
                                    <p:animEffect transition="in" filter="fade">
                                      <p:cBhvr>
                                        <p:cTn id="106" dur="2000"/>
                                        <p:tgtEl>
                                          <p:spTgt spid="58">
                                            <p:txEl>
                                              <p:pRg st="0" end="0"/>
                                            </p:txEl>
                                          </p:spTgt>
                                        </p:tgtEl>
                                      </p:cBhvr>
                                    </p:animEffect>
                                  </p:childTnLst>
                                </p:cTn>
                              </p:par>
                            </p:childTnLst>
                          </p:cTn>
                        </p:par>
                      </p:childTnLst>
                    </p:cTn>
                  </p:par>
                  <p:par>
                    <p:cTn id="107" fill="hold">
                      <p:stCondLst>
                        <p:cond delay="indefinite"/>
                      </p:stCondLst>
                      <p:childTnLst>
                        <p:par>
                          <p:cTn id="108" fill="hold">
                            <p:stCondLst>
                              <p:cond delay="0"/>
                            </p:stCondLst>
                            <p:childTnLst>
                              <p:par>
                                <p:cTn id="109" presetID="10" presetClass="entr" presetSubtype="0" fill="hold" grpId="0" nodeType="clickEffect">
                                  <p:stCondLst>
                                    <p:cond delay="0"/>
                                  </p:stCondLst>
                                  <p:childTnLst>
                                    <p:set>
                                      <p:cBhvr>
                                        <p:cTn id="110" dur="1" fill="hold">
                                          <p:stCondLst>
                                            <p:cond delay="0"/>
                                          </p:stCondLst>
                                        </p:cTn>
                                        <p:tgtEl>
                                          <p:spTgt spid="61">
                                            <p:txEl>
                                              <p:pRg st="0" end="0"/>
                                            </p:txEl>
                                          </p:spTgt>
                                        </p:tgtEl>
                                        <p:attrNameLst>
                                          <p:attrName>style.visibility</p:attrName>
                                        </p:attrNameLst>
                                      </p:cBhvr>
                                      <p:to>
                                        <p:strVal val="visible"/>
                                      </p:to>
                                    </p:set>
                                    <p:animEffect transition="in" filter="fade">
                                      <p:cBhvr>
                                        <p:cTn id="111" dur="2000"/>
                                        <p:tgtEl>
                                          <p:spTgt spid="61">
                                            <p:txEl>
                                              <p:pRg st="0" end="0"/>
                                            </p:txEl>
                                          </p:spTgt>
                                        </p:tgtEl>
                                      </p:cBhvr>
                                    </p:animEffect>
                                  </p:childTnLst>
                                </p:cTn>
                              </p:par>
                            </p:childTnLst>
                          </p:cTn>
                        </p:par>
                      </p:childTnLst>
                    </p:cTn>
                  </p:par>
                  <p:par>
                    <p:cTn id="112" fill="hold">
                      <p:stCondLst>
                        <p:cond delay="indefinite"/>
                      </p:stCondLst>
                      <p:childTnLst>
                        <p:par>
                          <p:cTn id="113" fill="hold">
                            <p:stCondLst>
                              <p:cond delay="0"/>
                            </p:stCondLst>
                            <p:childTnLst>
                              <p:par>
                                <p:cTn id="114" presetID="10" presetClass="entr" presetSubtype="0" fill="hold" grpId="0" nodeType="clickEffect">
                                  <p:stCondLst>
                                    <p:cond delay="0"/>
                                  </p:stCondLst>
                                  <p:childTnLst>
                                    <p:set>
                                      <p:cBhvr>
                                        <p:cTn id="115" dur="1" fill="hold">
                                          <p:stCondLst>
                                            <p:cond delay="0"/>
                                          </p:stCondLst>
                                        </p:cTn>
                                        <p:tgtEl>
                                          <p:spTgt spid="59">
                                            <p:txEl>
                                              <p:pRg st="0" end="0"/>
                                            </p:txEl>
                                          </p:spTgt>
                                        </p:tgtEl>
                                        <p:attrNameLst>
                                          <p:attrName>style.visibility</p:attrName>
                                        </p:attrNameLst>
                                      </p:cBhvr>
                                      <p:to>
                                        <p:strVal val="visible"/>
                                      </p:to>
                                    </p:set>
                                    <p:animEffect transition="in" filter="fade">
                                      <p:cBhvr>
                                        <p:cTn id="116" dur="2000"/>
                                        <p:tgtEl>
                                          <p:spTgt spid="59">
                                            <p:txEl>
                                              <p:pRg st="0" end="0"/>
                                            </p:txEl>
                                          </p:spTgt>
                                        </p:tgtEl>
                                      </p:cBhvr>
                                    </p:animEffect>
                                  </p:childTnLst>
                                </p:cTn>
                              </p:par>
                            </p:childTnLst>
                          </p:cTn>
                        </p:par>
                      </p:childTnLst>
                    </p:cTn>
                  </p:par>
                  <p:par>
                    <p:cTn id="117" fill="hold">
                      <p:stCondLst>
                        <p:cond delay="indefinite"/>
                      </p:stCondLst>
                      <p:childTnLst>
                        <p:par>
                          <p:cTn id="118" fill="hold">
                            <p:stCondLst>
                              <p:cond delay="0"/>
                            </p:stCondLst>
                            <p:childTnLst>
                              <p:par>
                                <p:cTn id="119" presetID="10" presetClass="entr" presetSubtype="0" fill="hold" nodeType="clickEffect">
                                  <p:stCondLst>
                                    <p:cond delay="0"/>
                                  </p:stCondLst>
                                  <p:childTnLst>
                                    <p:set>
                                      <p:cBhvr>
                                        <p:cTn id="120" dur="1" fill="hold">
                                          <p:stCondLst>
                                            <p:cond delay="0"/>
                                          </p:stCondLst>
                                        </p:cTn>
                                        <p:tgtEl>
                                          <p:spTgt spid="8"/>
                                        </p:tgtEl>
                                        <p:attrNameLst>
                                          <p:attrName>style.visibility</p:attrName>
                                        </p:attrNameLst>
                                      </p:cBhvr>
                                      <p:to>
                                        <p:strVal val="visible"/>
                                      </p:to>
                                    </p:set>
                                    <p:animEffect transition="in" filter="fade">
                                      <p:cBhvr>
                                        <p:cTn id="121" dur="2000"/>
                                        <p:tgtEl>
                                          <p:spTgt spid="8"/>
                                        </p:tgtEl>
                                      </p:cBhvr>
                                    </p:animEffect>
                                  </p:childTnLst>
                                </p:cTn>
                              </p:par>
                            </p:childTnLst>
                          </p:cTn>
                        </p:par>
                      </p:childTnLst>
                    </p:cTn>
                  </p:par>
                  <p:par>
                    <p:cTn id="122" fill="hold">
                      <p:stCondLst>
                        <p:cond delay="indefinite"/>
                      </p:stCondLst>
                      <p:childTnLst>
                        <p:par>
                          <p:cTn id="123" fill="hold">
                            <p:stCondLst>
                              <p:cond delay="0"/>
                            </p:stCondLst>
                            <p:childTnLst>
                              <p:par>
                                <p:cTn id="124" presetID="10" presetClass="entr" presetSubtype="0" fill="hold" grpId="0" nodeType="clickEffect">
                                  <p:stCondLst>
                                    <p:cond delay="0"/>
                                  </p:stCondLst>
                                  <p:childTnLst>
                                    <p:set>
                                      <p:cBhvr>
                                        <p:cTn id="125" dur="1" fill="hold">
                                          <p:stCondLst>
                                            <p:cond delay="0"/>
                                          </p:stCondLst>
                                        </p:cTn>
                                        <p:tgtEl>
                                          <p:spTgt spid="165">
                                            <p:txEl>
                                              <p:pRg st="0" end="0"/>
                                            </p:txEl>
                                          </p:spTgt>
                                        </p:tgtEl>
                                        <p:attrNameLst>
                                          <p:attrName>style.visibility</p:attrName>
                                        </p:attrNameLst>
                                      </p:cBhvr>
                                      <p:to>
                                        <p:strVal val="visible"/>
                                      </p:to>
                                    </p:set>
                                    <p:animEffect transition="in" filter="fade">
                                      <p:cBhvr>
                                        <p:cTn id="126" dur="2000"/>
                                        <p:tgtEl>
                                          <p:spTgt spid="165">
                                            <p:txEl>
                                              <p:pRg st="0" end="0"/>
                                            </p:txEl>
                                          </p:spTgt>
                                        </p:tgtEl>
                                      </p:cBhvr>
                                    </p:animEffect>
                                  </p:childTnLst>
                                </p:cTn>
                              </p:par>
                              <p:par>
                                <p:cTn id="127" presetID="10" presetClass="entr" presetSubtype="0" fill="hold" grpId="0" nodeType="withEffect">
                                  <p:stCondLst>
                                    <p:cond delay="0"/>
                                  </p:stCondLst>
                                  <p:childTnLst>
                                    <p:set>
                                      <p:cBhvr>
                                        <p:cTn id="128" dur="1" fill="hold">
                                          <p:stCondLst>
                                            <p:cond delay="0"/>
                                          </p:stCondLst>
                                        </p:cTn>
                                        <p:tgtEl>
                                          <p:spTgt spid="165">
                                            <p:txEl>
                                              <p:pRg st="1" end="1"/>
                                            </p:txEl>
                                          </p:spTgt>
                                        </p:tgtEl>
                                        <p:attrNameLst>
                                          <p:attrName>style.visibility</p:attrName>
                                        </p:attrNameLst>
                                      </p:cBhvr>
                                      <p:to>
                                        <p:strVal val="visible"/>
                                      </p:to>
                                    </p:set>
                                    <p:animEffect transition="in" filter="fade">
                                      <p:cBhvr>
                                        <p:cTn id="129" dur="2000"/>
                                        <p:tgtEl>
                                          <p:spTgt spid="165">
                                            <p:txEl>
                                              <p:pRg st="1" end="1"/>
                                            </p:txEl>
                                          </p:spTgt>
                                        </p:tgtEl>
                                      </p:cBhvr>
                                    </p:animEffect>
                                  </p:childTnLst>
                                </p:cTn>
                              </p:par>
                            </p:childTnLst>
                          </p:cTn>
                        </p:par>
                      </p:childTnLst>
                    </p:cTn>
                  </p:par>
                  <p:par>
                    <p:cTn id="130" fill="hold">
                      <p:stCondLst>
                        <p:cond delay="indefinite"/>
                      </p:stCondLst>
                      <p:childTnLst>
                        <p:par>
                          <p:cTn id="131" fill="hold">
                            <p:stCondLst>
                              <p:cond delay="0"/>
                            </p:stCondLst>
                            <p:childTnLst>
                              <p:par>
                                <p:cTn id="132" presetID="10" presetClass="entr" presetSubtype="0" fill="hold" grpId="0" nodeType="clickEffect">
                                  <p:stCondLst>
                                    <p:cond delay="0"/>
                                  </p:stCondLst>
                                  <p:childTnLst>
                                    <p:set>
                                      <p:cBhvr>
                                        <p:cTn id="133" dur="1" fill="hold">
                                          <p:stCondLst>
                                            <p:cond delay="0"/>
                                          </p:stCondLst>
                                        </p:cTn>
                                        <p:tgtEl>
                                          <p:spTgt spid="125">
                                            <p:txEl>
                                              <p:pRg st="0" end="0"/>
                                            </p:txEl>
                                          </p:spTgt>
                                        </p:tgtEl>
                                        <p:attrNameLst>
                                          <p:attrName>style.visibility</p:attrName>
                                        </p:attrNameLst>
                                      </p:cBhvr>
                                      <p:to>
                                        <p:strVal val="visible"/>
                                      </p:to>
                                    </p:set>
                                    <p:animEffect transition="in" filter="fade">
                                      <p:cBhvr>
                                        <p:cTn id="134" dur="2000"/>
                                        <p:tgtEl>
                                          <p:spTgt spid="125">
                                            <p:txEl>
                                              <p:pRg st="0" end="0"/>
                                            </p:txEl>
                                          </p:spTgt>
                                        </p:tgtEl>
                                      </p:cBhvr>
                                    </p:animEffect>
                                  </p:childTnLst>
                                </p:cTn>
                              </p:par>
                              <p:par>
                                <p:cTn id="135" presetID="10" presetClass="entr" presetSubtype="0" fill="hold" grpId="0" nodeType="withEffect">
                                  <p:stCondLst>
                                    <p:cond delay="0"/>
                                  </p:stCondLst>
                                  <p:childTnLst>
                                    <p:set>
                                      <p:cBhvr>
                                        <p:cTn id="136" dur="1" fill="hold">
                                          <p:stCondLst>
                                            <p:cond delay="0"/>
                                          </p:stCondLst>
                                        </p:cTn>
                                        <p:tgtEl>
                                          <p:spTgt spid="125">
                                            <p:txEl>
                                              <p:pRg st="1" end="1"/>
                                            </p:txEl>
                                          </p:spTgt>
                                        </p:tgtEl>
                                        <p:attrNameLst>
                                          <p:attrName>style.visibility</p:attrName>
                                        </p:attrNameLst>
                                      </p:cBhvr>
                                      <p:to>
                                        <p:strVal val="visible"/>
                                      </p:to>
                                    </p:set>
                                    <p:animEffect transition="in" filter="fade">
                                      <p:cBhvr>
                                        <p:cTn id="137" dur="2000"/>
                                        <p:tgtEl>
                                          <p:spTgt spid="125">
                                            <p:txEl>
                                              <p:pRg st="1" end="1"/>
                                            </p:txEl>
                                          </p:spTgt>
                                        </p:tgtEl>
                                      </p:cBhvr>
                                    </p:animEffect>
                                  </p:childTnLst>
                                </p:cTn>
                              </p:par>
                            </p:childTnLst>
                          </p:cTn>
                        </p:par>
                      </p:childTnLst>
                    </p:cTn>
                  </p:par>
                  <p:par>
                    <p:cTn id="138" fill="hold">
                      <p:stCondLst>
                        <p:cond delay="indefinite"/>
                      </p:stCondLst>
                      <p:childTnLst>
                        <p:par>
                          <p:cTn id="139" fill="hold">
                            <p:stCondLst>
                              <p:cond delay="0"/>
                            </p:stCondLst>
                            <p:childTnLst>
                              <p:par>
                                <p:cTn id="140" presetID="10" presetClass="entr" presetSubtype="0" fill="hold" grpId="0" nodeType="clickEffect">
                                  <p:stCondLst>
                                    <p:cond delay="0"/>
                                  </p:stCondLst>
                                  <p:childTnLst>
                                    <p:set>
                                      <p:cBhvr>
                                        <p:cTn id="141" dur="1" fill="hold">
                                          <p:stCondLst>
                                            <p:cond delay="0"/>
                                          </p:stCondLst>
                                        </p:cTn>
                                        <p:tgtEl>
                                          <p:spTgt spid="64">
                                            <p:txEl>
                                              <p:pRg st="0" end="0"/>
                                            </p:txEl>
                                          </p:spTgt>
                                        </p:tgtEl>
                                        <p:attrNameLst>
                                          <p:attrName>style.visibility</p:attrName>
                                        </p:attrNameLst>
                                      </p:cBhvr>
                                      <p:to>
                                        <p:strVal val="visible"/>
                                      </p:to>
                                    </p:set>
                                    <p:animEffect transition="in" filter="fade">
                                      <p:cBhvr>
                                        <p:cTn id="142" dur="2000"/>
                                        <p:tgtEl>
                                          <p:spTgt spid="64">
                                            <p:txEl>
                                              <p:pRg st="0" end="0"/>
                                            </p:txEl>
                                          </p:spTgt>
                                        </p:tgtEl>
                                      </p:cBhvr>
                                    </p:animEffect>
                                  </p:childTnLst>
                                </p:cTn>
                              </p:par>
                            </p:childTnLst>
                          </p:cTn>
                        </p:par>
                      </p:childTnLst>
                    </p:cTn>
                  </p:par>
                  <p:par>
                    <p:cTn id="143" fill="hold">
                      <p:stCondLst>
                        <p:cond delay="indefinite"/>
                      </p:stCondLst>
                      <p:childTnLst>
                        <p:par>
                          <p:cTn id="144" fill="hold">
                            <p:stCondLst>
                              <p:cond delay="0"/>
                            </p:stCondLst>
                            <p:childTnLst>
                              <p:par>
                                <p:cTn id="145" presetID="10" presetClass="entr" presetSubtype="0" fill="hold" grpId="0" nodeType="clickEffect">
                                  <p:stCondLst>
                                    <p:cond delay="0"/>
                                  </p:stCondLst>
                                  <p:childTnLst>
                                    <p:set>
                                      <p:cBhvr>
                                        <p:cTn id="146" dur="1" fill="hold">
                                          <p:stCondLst>
                                            <p:cond delay="0"/>
                                          </p:stCondLst>
                                        </p:cTn>
                                        <p:tgtEl>
                                          <p:spTgt spid="62">
                                            <p:txEl>
                                              <p:pRg st="0" end="0"/>
                                            </p:txEl>
                                          </p:spTgt>
                                        </p:tgtEl>
                                        <p:attrNameLst>
                                          <p:attrName>style.visibility</p:attrName>
                                        </p:attrNameLst>
                                      </p:cBhvr>
                                      <p:to>
                                        <p:strVal val="visible"/>
                                      </p:to>
                                    </p:set>
                                    <p:animEffect transition="in" filter="fade">
                                      <p:cBhvr>
                                        <p:cTn id="147" dur="2000"/>
                                        <p:tgtEl>
                                          <p:spTgt spid="62">
                                            <p:txEl>
                                              <p:pRg st="0" end="0"/>
                                            </p:txEl>
                                          </p:spTgt>
                                        </p:tgtEl>
                                      </p:cBhvr>
                                    </p:animEffect>
                                  </p:childTnLst>
                                </p:cTn>
                              </p:par>
                            </p:childTnLst>
                          </p:cTn>
                        </p:par>
                      </p:childTnLst>
                    </p:cTn>
                  </p:par>
                  <p:par>
                    <p:cTn id="148" fill="hold">
                      <p:stCondLst>
                        <p:cond delay="indefinite"/>
                      </p:stCondLst>
                      <p:childTnLst>
                        <p:par>
                          <p:cTn id="149" fill="hold">
                            <p:stCondLst>
                              <p:cond delay="0"/>
                            </p:stCondLst>
                            <p:childTnLst>
                              <p:par>
                                <p:cTn id="150" presetID="10" presetClass="entr" presetSubtype="0" fill="hold" nodeType="clickEffect">
                                  <p:stCondLst>
                                    <p:cond delay="0"/>
                                  </p:stCondLst>
                                  <p:childTnLst>
                                    <p:set>
                                      <p:cBhvr>
                                        <p:cTn id="151" dur="1" fill="hold">
                                          <p:stCondLst>
                                            <p:cond delay="0"/>
                                          </p:stCondLst>
                                        </p:cTn>
                                        <p:tgtEl>
                                          <p:spTgt spid="10"/>
                                        </p:tgtEl>
                                        <p:attrNameLst>
                                          <p:attrName>style.visibility</p:attrName>
                                        </p:attrNameLst>
                                      </p:cBhvr>
                                      <p:to>
                                        <p:strVal val="visible"/>
                                      </p:to>
                                    </p:set>
                                    <p:animEffect transition="in" filter="fade">
                                      <p:cBhvr>
                                        <p:cTn id="152" dur="2000"/>
                                        <p:tgtEl>
                                          <p:spTgt spid="10"/>
                                        </p:tgtEl>
                                      </p:cBhvr>
                                    </p:animEffect>
                                  </p:childTnLst>
                                </p:cTn>
                              </p:par>
                            </p:childTnLst>
                          </p:cTn>
                        </p:par>
                      </p:childTnLst>
                    </p:cTn>
                  </p:par>
                  <p:par>
                    <p:cTn id="153" fill="hold">
                      <p:stCondLst>
                        <p:cond delay="indefinite"/>
                      </p:stCondLst>
                      <p:childTnLst>
                        <p:par>
                          <p:cTn id="154" fill="hold">
                            <p:stCondLst>
                              <p:cond delay="0"/>
                            </p:stCondLst>
                            <p:childTnLst>
                              <p:par>
                                <p:cTn id="155" presetID="10" presetClass="entr" presetSubtype="0" fill="hold" grpId="0" nodeType="clickEffect">
                                  <p:stCondLst>
                                    <p:cond delay="0"/>
                                  </p:stCondLst>
                                  <p:childTnLst>
                                    <p:set>
                                      <p:cBhvr>
                                        <p:cTn id="156" dur="1" fill="hold">
                                          <p:stCondLst>
                                            <p:cond delay="0"/>
                                          </p:stCondLst>
                                        </p:cTn>
                                        <p:tgtEl>
                                          <p:spTgt spid="128">
                                            <p:txEl>
                                              <p:pRg st="0" end="0"/>
                                            </p:txEl>
                                          </p:spTgt>
                                        </p:tgtEl>
                                        <p:attrNameLst>
                                          <p:attrName>style.visibility</p:attrName>
                                        </p:attrNameLst>
                                      </p:cBhvr>
                                      <p:to>
                                        <p:strVal val="visible"/>
                                      </p:to>
                                    </p:set>
                                    <p:animEffect transition="in" filter="fade">
                                      <p:cBhvr>
                                        <p:cTn id="157" dur="2000"/>
                                        <p:tgtEl>
                                          <p:spTgt spid="128">
                                            <p:txEl>
                                              <p:pRg st="0" end="0"/>
                                            </p:txEl>
                                          </p:spTgt>
                                        </p:tgtEl>
                                      </p:cBhvr>
                                    </p:animEffect>
                                  </p:childTnLst>
                                </p:cTn>
                              </p:par>
                              <p:par>
                                <p:cTn id="158" presetID="10" presetClass="entr" presetSubtype="0" fill="hold" grpId="0" nodeType="withEffect">
                                  <p:stCondLst>
                                    <p:cond delay="0"/>
                                  </p:stCondLst>
                                  <p:childTnLst>
                                    <p:set>
                                      <p:cBhvr>
                                        <p:cTn id="159" dur="1" fill="hold">
                                          <p:stCondLst>
                                            <p:cond delay="0"/>
                                          </p:stCondLst>
                                        </p:cTn>
                                        <p:tgtEl>
                                          <p:spTgt spid="128">
                                            <p:txEl>
                                              <p:pRg st="1" end="1"/>
                                            </p:txEl>
                                          </p:spTgt>
                                        </p:tgtEl>
                                        <p:attrNameLst>
                                          <p:attrName>style.visibility</p:attrName>
                                        </p:attrNameLst>
                                      </p:cBhvr>
                                      <p:to>
                                        <p:strVal val="visible"/>
                                      </p:to>
                                    </p:set>
                                    <p:animEffect transition="in" filter="fade">
                                      <p:cBhvr>
                                        <p:cTn id="160" dur="2000"/>
                                        <p:tgtEl>
                                          <p:spTgt spid="128">
                                            <p:txEl>
                                              <p:pRg st="1" end="1"/>
                                            </p:txEl>
                                          </p:spTgt>
                                        </p:tgtEl>
                                      </p:cBhvr>
                                    </p:animEffect>
                                  </p:childTnLst>
                                </p:cTn>
                              </p:par>
                              <p:par>
                                <p:cTn id="161" presetID="10" presetClass="entr" presetSubtype="0" fill="hold" grpId="0" nodeType="withEffect">
                                  <p:stCondLst>
                                    <p:cond delay="0"/>
                                  </p:stCondLst>
                                  <p:childTnLst>
                                    <p:set>
                                      <p:cBhvr>
                                        <p:cTn id="162" dur="1" fill="hold">
                                          <p:stCondLst>
                                            <p:cond delay="0"/>
                                          </p:stCondLst>
                                        </p:cTn>
                                        <p:tgtEl>
                                          <p:spTgt spid="128">
                                            <p:txEl>
                                              <p:pRg st="2" end="2"/>
                                            </p:txEl>
                                          </p:spTgt>
                                        </p:tgtEl>
                                        <p:attrNameLst>
                                          <p:attrName>style.visibility</p:attrName>
                                        </p:attrNameLst>
                                      </p:cBhvr>
                                      <p:to>
                                        <p:strVal val="visible"/>
                                      </p:to>
                                    </p:set>
                                    <p:animEffect transition="in" filter="fade">
                                      <p:cBhvr>
                                        <p:cTn id="163" dur="2000"/>
                                        <p:tgtEl>
                                          <p:spTgt spid="128">
                                            <p:txEl>
                                              <p:pRg st="2" end="2"/>
                                            </p:txEl>
                                          </p:spTgt>
                                        </p:tgtEl>
                                      </p:cBhvr>
                                    </p:animEffect>
                                  </p:childTnLst>
                                </p:cTn>
                              </p:par>
                            </p:childTnLst>
                          </p:cTn>
                        </p:par>
                      </p:childTnLst>
                    </p:cTn>
                  </p:par>
                  <p:par>
                    <p:cTn id="164" fill="hold">
                      <p:stCondLst>
                        <p:cond delay="indefinite"/>
                      </p:stCondLst>
                      <p:childTnLst>
                        <p:par>
                          <p:cTn id="165" fill="hold">
                            <p:stCondLst>
                              <p:cond delay="0"/>
                            </p:stCondLst>
                            <p:childTnLst>
                              <p:par>
                                <p:cTn id="166" presetID="10" presetClass="entr" presetSubtype="0" fill="hold" grpId="0" nodeType="clickEffect">
                                  <p:stCondLst>
                                    <p:cond delay="0"/>
                                  </p:stCondLst>
                                  <p:childTnLst>
                                    <p:set>
                                      <p:cBhvr>
                                        <p:cTn id="167" dur="1" fill="hold">
                                          <p:stCondLst>
                                            <p:cond delay="0"/>
                                          </p:stCondLst>
                                        </p:cTn>
                                        <p:tgtEl>
                                          <p:spTgt spid="72">
                                            <p:txEl>
                                              <p:pRg st="0" end="0"/>
                                            </p:txEl>
                                          </p:spTgt>
                                        </p:tgtEl>
                                        <p:attrNameLst>
                                          <p:attrName>style.visibility</p:attrName>
                                        </p:attrNameLst>
                                      </p:cBhvr>
                                      <p:to>
                                        <p:strVal val="visible"/>
                                      </p:to>
                                    </p:set>
                                    <p:animEffect transition="in" filter="fade">
                                      <p:cBhvr>
                                        <p:cTn id="168" dur="2000"/>
                                        <p:tgtEl>
                                          <p:spTgt spid="72">
                                            <p:txEl>
                                              <p:pRg st="0" end="0"/>
                                            </p:txEl>
                                          </p:spTgt>
                                        </p:tgtEl>
                                      </p:cBhvr>
                                    </p:animEffect>
                                  </p:childTnLst>
                                </p:cTn>
                              </p:par>
                            </p:childTnLst>
                          </p:cTn>
                        </p:par>
                      </p:childTnLst>
                    </p:cTn>
                  </p:par>
                  <p:par>
                    <p:cTn id="169" fill="hold">
                      <p:stCondLst>
                        <p:cond delay="indefinite"/>
                      </p:stCondLst>
                      <p:childTnLst>
                        <p:par>
                          <p:cTn id="170" fill="hold">
                            <p:stCondLst>
                              <p:cond delay="0"/>
                            </p:stCondLst>
                            <p:childTnLst>
                              <p:par>
                                <p:cTn id="171" presetID="10" presetClass="entr" presetSubtype="0" fill="hold" nodeType="clickEffect">
                                  <p:stCondLst>
                                    <p:cond delay="0"/>
                                  </p:stCondLst>
                                  <p:childTnLst>
                                    <p:set>
                                      <p:cBhvr>
                                        <p:cTn id="172" dur="1" fill="hold">
                                          <p:stCondLst>
                                            <p:cond delay="0"/>
                                          </p:stCondLst>
                                        </p:cTn>
                                        <p:tgtEl>
                                          <p:spTgt spid="9"/>
                                        </p:tgtEl>
                                        <p:attrNameLst>
                                          <p:attrName>style.visibility</p:attrName>
                                        </p:attrNameLst>
                                      </p:cBhvr>
                                      <p:to>
                                        <p:strVal val="visible"/>
                                      </p:to>
                                    </p:set>
                                    <p:animEffect transition="in" filter="fade">
                                      <p:cBhvr>
                                        <p:cTn id="173" dur="2000"/>
                                        <p:tgtEl>
                                          <p:spTgt spid="9"/>
                                        </p:tgtEl>
                                      </p:cBhvr>
                                    </p:animEffect>
                                  </p:childTnLst>
                                </p:cTn>
                              </p:par>
                            </p:childTnLst>
                          </p:cTn>
                        </p:par>
                      </p:childTnLst>
                    </p:cTn>
                  </p:par>
                  <p:par>
                    <p:cTn id="174" fill="hold">
                      <p:stCondLst>
                        <p:cond delay="indefinite"/>
                      </p:stCondLst>
                      <p:childTnLst>
                        <p:par>
                          <p:cTn id="175" fill="hold">
                            <p:stCondLst>
                              <p:cond delay="0"/>
                            </p:stCondLst>
                            <p:childTnLst>
                              <p:par>
                                <p:cTn id="176" presetID="10" presetClass="entr" presetSubtype="0" fill="hold" grpId="0" nodeType="clickEffect">
                                  <p:stCondLst>
                                    <p:cond delay="0"/>
                                  </p:stCondLst>
                                  <p:childTnLst>
                                    <p:set>
                                      <p:cBhvr>
                                        <p:cTn id="177" dur="1" fill="hold">
                                          <p:stCondLst>
                                            <p:cond delay="0"/>
                                          </p:stCondLst>
                                        </p:cTn>
                                        <p:tgtEl>
                                          <p:spTgt spid="83">
                                            <p:txEl>
                                              <p:pRg st="0" end="0"/>
                                            </p:txEl>
                                          </p:spTgt>
                                        </p:tgtEl>
                                        <p:attrNameLst>
                                          <p:attrName>style.visibility</p:attrName>
                                        </p:attrNameLst>
                                      </p:cBhvr>
                                      <p:to>
                                        <p:strVal val="visible"/>
                                      </p:to>
                                    </p:set>
                                    <p:animEffect transition="in" filter="fade">
                                      <p:cBhvr>
                                        <p:cTn id="178" dur="2000"/>
                                        <p:tgtEl>
                                          <p:spTgt spid="83">
                                            <p:txEl>
                                              <p:pRg st="0" end="0"/>
                                            </p:txEl>
                                          </p:spTgt>
                                        </p:tgtEl>
                                      </p:cBhvr>
                                    </p:animEffect>
                                  </p:childTnLst>
                                </p:cTn>
                              </p:par>
                              <p:par>
                                <p:cTn id="179" presetID="10" presetClass="entr" presetSubtype="0" fill="hold" grpId="0" nodeType="withEffect">
                                  <p:stCondLst>
                                    <p:cond delay="0"/>
                                  </p:stCondLst>
                                  <p:childTnLst>
                                    <p:set>
                                      <p:cBhvr>
                                        <p:cTn id="180" dur="1" fill="hold">
                                          <p:stCondLst>
                                            <p:cond delay="0"/>
                                          </p:stCondLst>
                                        </p:cTn>
                                        <p:tgtEl>
                                          <p:spTgt spid="83">
                                            <p:txEl>
                                              <p:pRg st="1" end="1"/>
                                            </p:txEl>
                                          </p:spTgt>
                                        </p:tgtEl>
                                        <p:attrNameLst>
                                          <p:attrName>style.visibility</p:attrName>
                                        </p:attrNameLst>
                                      </p:cBhvr>
                                      <p:to>
                                        <p:strVal val="visible"/>
                                      </p:to>
                                    </p:set>
                                    <p:animEffect transition="in" filter="fade">
                                      <p:cBhvr>
                                        <p:cTn id="181" dur="2000"/>
                                        <p:tgtEl>
                                          <p:spTgt spid="83">
                                            <p:txEl>
                                              <p:pRg st="1" end="1"/>
                                            </p:txEl>
                                          </p:spTgt>
                                        </p:tgtEl>
                                      </p:cBhvr>
                                    </p:animEffect>
                                  </p:childTnLst>
                                </p:cTn>
                              </p:par>
                            </p:childTnLst>
                          </p:cTn>
                        </p:par>
                      </p:childTnLst>
                    </p:cTn>
                  </p:par>
                  <p:par>
                    <p:cTn id="182" fill="hold">
                      <p:stCondLst>
                        <p:cond delay="indefinite"/>
                      </p:stCondLst>
                      <p:childTnLst>
                        <p:par>
                          <p:cTn id="183" fill="hold">
                            <p:stCondLst>
                              <p:cond delay="0"/>
                            </p:stCondLst>
                            <p:childTnLst>
                              <p:par>
                                <p:cTn id="184" presetID="10" presetClass="entr" presetSubtype="0" fill="hold" grpId="0" nodeType="clickEffect">
                                  <p:stCondLst>
                                    <p:cond delay="0"/>
                                  </p:stCondLst>
                                  <p:childTnLst>
                                    <p:set>
                                      <p:cBhvr>
                                        <p:cTn id="185" dur="1" fill="hold">
                                          <p:stCondLst>
                                            <p:cond delay="0"/>
                                          </p:stCondLst>
                                        </p:cTn>
                                        <p:tgtEl>
                                          <p:spTgt spid="82">
                                            <p:txEl>
                                              <p:pRg st="0" end="0"/>
                                            </p:txEl>
                                          </p:spTgt>
                                        </p:tgtEl>
                                        <p:attrNameLst>
                                          <p:attrName>style.visibility</p:attrName>
                                        </p:attrNameLst>
                                      </p:cBhvr>
                                      <p:to>
                                        <p:strVal val="visible"/>
                                      </p:to>
                                    </p:set>
                                    <p:animEffect transition="in" filter="fade">
                                      <p:cBhvr>
                                        <p:cTn id="186" dur="2000"/>
                                        <p:tgtEl>
                                          <p:spTgt spid="82">
                                            <p:txEl>
                                              <p:pRg st="0" end="0"/>
                                            </p:txEl>
                                          </p:spTgt>
                                        </p:tgtEl>
                                      </p:cBhvr>
                                    </p:animEffect>
                                  </p:childTnLst>
                                </p:cTn>
                              </p:par>
                            </p:childTnLst>
                          </p:cTn>
                        </p:par>
                      </p:childTnLst>
                    </p:cTn>
                  </p:par>
                  <p:par>
                    <p:cTn id="187" fill="hold">
                      <p:stCondLst>
                        <p:cond delay="indefinite"/>
                      </p:stCondLst>
                      <p:childTnLst>
                        <p:par>
                          <p:cTn id="188" fill="hold">
                            <p:stCondLst>
                              <p:cond delay="0"/>
                            </p:stCondLst>
                            <p:childTnLst>
                              <p:par>
                                <p:cTn id="189" presetID="10" presetClass="entr" presetSubtype="0" fill="hold" nodeType="clickEffect">
                                  <p:stCondLst>
                                    <p:cond delay="0"/>
                                  </p:stCondLst>
                                  <p:childTnLst>
                                    <p:set>
                                      <p:cBhvr>
                                        <p:cTn id="190" dur="1" fill="hold">
                                          <p:stCondLst>
                                            <p:cond delay="0"/>
                                          </p:stCondLst>
                                        </p:cTn>
                                        <p:tgtEl>
                                          <p:spTgt spid="5"/>
                                        </p:tgtEl>
                                        <p:attrNameLst>
                                          <p:attrName>style.visibility</p:attrName>
                                        </p:attrNameLst>
                                      </p:cBhvr>
                                      <p:to>
                                        <p:strVal val="visible"/>
                                      </p:to>
                                    </p:set>
                                    <p:animEffect transition="in" filter="fade">
                                      <p:cBhvr>
                                        <p:cTn id="191" dur="2000"/>
                                        <p:tgtEl>
                                          <p:spTgt spid="5"/>
                                        </p:tgtEl>
                                      </p:cBhvr>
                                    </p:animEffect>
                                  </p:childTnLst>
                                </p:cTn>
                              </p:par>
                            </p:childTnLst>
                          </p:cTn>
                        </p:par>
                      </p:childTnLst>
                    </p:cTn>
                  </p:par>
                  <p:par>
                    <p:cTn id="192" fill="hold">
                      <p:stCondLst>
                        <p:cond delay="indefinite"/>
                      </p:stCondLst>
                      <p:childTnLst>
                        <p:par>
                          <p:cTn id="193" fill="hold">
                            <p:stCondLst>
                              <p:cond delay="0"/>
                            </p:stCondLst>
                            <p:childTnLst>
                              <p:par>
                                <p:cTn id="194" presetID="10" presetClass="entr" presetSubtype="0" fill="hold" grpId="0" nodeType="clickEffect">
                                  <p:stCondLst>
                                    <p:cond delay="0"/>
                                  </p:stCondLst>
                                  <p:childTnLst>
                                    <p:set>
                                      <p:cBhvr>
                                        <p:cTn id="195" dur="1" fill="hold">
                                          <p:stCondLst>
                                            <p:cond delay="0"/>
                                          </p:stCondLst>
                                        </p:cTn>
                                        <p:tgtEl>
                                          <p:spTgt spid="178">
                                            <p:txEl>
                                              <p:pRg st="0" end="0"/>
                                            </p:txEl>
                                          </p:spTgt>
                                        </p:tgtEl>
                                        <p:attrNameLst>
                                          <p:attrName>style.visibility</p:attrName>
                                        </p:attrNameLst>
                                      </p:cBhvr>
                                      <p:to>
                                        <p:strVal val="visible"/>
                                      </p:to>
                                    </p:set>
                                    <p:animEffect transition="in" filter="fade">
                                      <p:cBhvr>
                                        <p:cTn id="196" dur="2000"/>
                                        <p:tgtEl>
                                          <p:spTgt spid="178">
                                            <p:txEl>
                                              <p:pRg st="0" end="0"/>
                                            </p:txEl>
                                          </p:spTgt>
                                        </p:tgtEl>
                                      </p:cBhvr>
                                    </p:animEffect>
                                  </p:childTnLst>
                                </p:cTn>
                              </p:par>
                              <p:par>
                                <p:cTn id="197" presetID="10" presetClass="entr" presetSubtype="0" fill="hold" grpId="0" nodeType="withEffect">
                                  <p:stCondLst>
                                    <p:cond delay="0"/>
                                  </p:stCondLst>
                                  <p:childTnLst>
                                    <p:set>
                                      <p:cBhvr>
                                        <p:cTn id="198" dur="1" fill="hold">
                                          <p:stCondLst>
                                            <p:cond delay="0"/>
                                          </p:stCondLst>
                                        </p:cTn>
                                        <p:tgtEl>
                                          <p:spTgt spid="178">
                                            <p:txEl>
                                              <p:pRg st="1" end="1"/>
                                            </p:txEl>
                                          </p:spTgt>
                                        </p:tgtEl>
                                        <p:attrNameLst>
                                          <p:attrName>style.visibility</p:attrName>
                                        </p:attrNameLst>
                                      </p:cBhvr>
                                      <p:to>
                                        <p:strVal val="visible"/>
                                      </p:to>
                                    </p:set>
                                    <p:animEffect transition="in" filter="fade">
                                      <p:cBhvr>
                                        <p:cTn id="199" dur="2000"/>
                                        <p:tgtEl>
                                          <p:spTgt spid="178">
                                            <p:txEl>
                                              <p:pRg st="1" end="1"/>
                                            </p:txEl>
                                          </p:spTgt>
                                        </p:tgtEl>
                                      </p:cBhvr>
                                    </p:animEffect>
                                  </p:childTnLst>
                                </p:cTn>
                              </p:par>
                            </p:childTnLst>
                          </p:cTn>
                        </p:par>
                      </p:childTnLst>
                    </p:cTn>
                  </p:par>
                  <p:par>
                    <p:cTn id="200" fill="hold">
                      <p:stCondLst>
                        <p:cond delay="indefinite"/>
                      </p:stCondLst>
                      <p:childTnLst>
                        <p:par>
                          <p:cTn id="201" fill="hold">
                            <p:stCondLst>
                              <p:cond delay="0"/>
                            </p:stCondLst>
                            <p:childTnLst>
                              <p:par>
                                <p:cTn id="202" presetID="10" presetClass="entr" presetSubtype="0" fill="hold" grpId="0" nodeType="clickEffect">
                                  <p:stCondLst>
                                    <p:cond delay="0"/>
                                  </p:stCondLst>
                                  <p:childTnLst>
                                    <p:set>
                                      <p:cBhvr>
                                        <p:cTn id="203" dur="1" fill="hold">
                                          <p:stCondLst>
                                            <p:cond delay="0"/>
                                          </p:stCondLst>
                                        </p:cTn>
                                        <p:tgtEl>
                                          <p:spTgt spid="126">
                                            <p:txEl>
                                              <p:pRg st="0" end="0"/>
                                            </p:txEl>
                                          </p:spTgt>
                                        </p:tgtEl>
                                        <p:attrNameLst>
                                          <p:attrName>style.visibility</p:attrName>
                                        </p:attrNameLst>
                                      </p:cBhvr>
                                      <p:to>
                                        <p:strVal val="visible"/>
                                      </p:to>
                                    </p:set>
                                    <p:animEffect transition="in" filter="fade">
                                      <p:cBhvr>
                                        <p:cTn id="204" dur="2000"/>
                                        <p:tgtEl>
                                          <p:spTgt spid="126">
                                            <p:txEl>
                                              <p:pRg st="0" end="0"/>
                                            </p:txEl>
                                          </p:spTgt>
                                        </p:tgtEl>
                                      </p:cBhvr>
                                    </p:animEffect>
                                  </p:childTnLst>
                                </p:cTn>
                              </p:par>
                              <p:par>
                                <p:cTn id="205" presetID="10" presetClass="entr" presetSubtype="0" fill="hold" grpId="0" nodeType="withEffect">
                                  <p:stCondLst>
                                    <p:cond delay="0"/>
                                  </p:stCondLst>
                                  <p:childTnLst>
                                    <p:set>
                                      <p:cBhvr>
                                        <p:cTn id="206" dur="1" fill="hold">
                                          <p:stCondLst>
                                            <p:cond delay="0"/>
                                          </p:stCondLst>
                                        </p:cTn>
                                        <p:tgtEl>
                                          <p:spTgt spid="126">
                                            <p:txEl>
                                              <p:pRg st="1" end="1"/>
                                            </p:txEl>
                                          </p:spTgt>
                                        </p:tgtEl>
                                        <p:attrNameLst>
                                          <p:attrName>style.visibility</p:attrName>
                                        </p:attrNameLst>
                                      </p:cBhvr>
                                      <p:to>
                                        <p:strVal val="visible"/>
                                      </p:to>
                                    </p:set>
                                    <p:animEffect transition="in" filter="fade">
                                      <p:cBhvr>
                                        <p:cTn id="207" dur="2000"/>
                                        <p:tgtEl>
                                          <p:spTgt spid="126">
                                            <p:txEl>
                                              <p:pRg st="1" end="1"/>
                                            </p:txEl>
                                          </p:spTgt>
                                        </p:tgtEl>
                                      </p:cBhvr>
                                    </p:animEffect>
                                  </p:childTnLst>
                                </p:cTn>
                              </p:par>
                            </p:childTnLst>
                          </p:cTn>
                        </p:par>
                      </p:childTnLst>
                    </p:cTn>
                  </p:par>
                  <p:par>
                    <p:cTn id="208" fill="hold">
                      <p:stCondLst>
                        <p:cond delay="indefinite"/>
                      </p:stCondLst>
                      <p:childTnLst>
                        <p:par>
                          <p:cTn id="209" fill="hold">
                            <p:stCondLst>
                              <p:cond delay="0"/>
                            </p:stCondLst>
                            <p:childTnLst>
                              <p:par>
                                <p:cTn id="210" presetID="10" presetClass="entr" presetSubtype="0" fill="hold" grpId="0" nodeType="clickEffect">
                                  <p:stCondLst>
                                    <p:cond delay="0"/>
                                  </p:stCondLst>
                                  <p:childTnLst>
                                    <p:set>
                                      <p:cBhvr>
                                        <p:cTn id="211" dur="1" fill="hold">
                                          <p:stCondLst>
                                            <p:cond delay="0"/>
                                          </p:stCondLst>
                                        </p:cTn>
                                        <p:tgtEl>
                                          <p:spTgt spid="67">
                                            <p:txEl>
                                              <p:pRg st="0" end="0"/>
                                            </p:txEl>
                                          </p:spTgt>
                                        </p:tgtEl>
                                        <p:attrNameLst>
                                          <p:attrName>style.visibility</p:attrName>
                                        </p:attrNameLst>
                                      </p:cBhvr>
                                      <p:to>
                                        <p:strVal val="visible"/>
                                      </p:to>
                                    </p:set>
                                    <p:animEffect transition="in" filter="fade">
                                      <p:cBhvr>
                                        <p:cTn id="212" dur="2000"/>
                                        <p:tgtEl>
                                          <p:spTgt spid="67">
                                            <p:txEl>
                                              <p:pRg st="0" end="0"/>
                                            </p:txEl>
                                          </p:spTgt>
                                        </p:tgtEl>
                                      </p:cBhvr>
                                    </p:animEffect>
                                  </p:childTnLst>
                                </p:cTn>
                              </p:par>
                            </p:childTnLst>
                          </p:cTn>
                        </p:par>
                      </p:childTnLst>
                    </p:cTn>
                  </p:par>
                  <p:par>
                    <p:cTn id="213" fill="hold">
                      <p:stCondLst>
                        <p:cond delay="indefinite"/>
                      </p:stCondLst>
                      <p:childTnLst>
                        <p:par>
                          <p:cTn id="214" fill="hold">
                            <p:stCondLst>
                              <p:cond delay="0"/>
                            </p:stCondLst>
                            <p:childTnLst>
                              <p:par>
                                <p:cTn id="215" presetID="10" presetClass="entr" presetSubtype="0" fill="hold" grpId="0" nodeType="clickEffect">
                                  <p:stCondLst>
                                    <p:cond delay="0"/>
                                  </p:stCondLst>
                                  <p:childTnLst>
                                    <p:set>
                                      <p:cBhvr>
                                        <p:cTn id="216" dur="1" fill="hold">
                                          <p:stCondLst>
                                            <p:cond delay="0"/>
                                          </p:stCondLst>
                                        </p:cTn>
                                        <p:tgtEl>
                                          <p:spTgt spid="66">
                                            <p:txEl>
                                              <p:pRg st="0" end="0"/>
                                            </p:txEl>
                                          </p:spTgt>
                                        </p:tgtEl>
                                        <p:attrNameLst>
                                          <p:attrName>style.visibility</p:attrName>
                                        </p:attrNameLst>
                                      </p:cBhvr>
                                      <p:to>
                                        <p:strVal val="visible"/>
                                      </p:to>
                                    </p:set>
                                    <p:animEffect transition="in" filter="fade">
                                      <p:cBhvr>
                                        <p:cTn id="217" dur="2000"/>
                                        <p:tgtEl>
                                          <p:spTgt spid="66">
                                            <p:txEl>
                                              <p:pRg st="0" end="0"/>
                                            </p:txEl>
                                          </p:spTgt>
                                        </p:tgtEl>
                                      </p:cBhvr>
                                    </p:animEffect>
                                  </p:childTnLst>
                                </p:cTn>
                              </p:par>
                            </p:childTnLst>
                          </p:cTn>
                        </p:par>
                      </p:childTnLst>
                    </p:cTn>
                  </p:par>
                  <p:par>
                    <p:cTn id="218" fill="hold">
                      <p:stCondLst>
                        <p:cond delay="indefinite"/>
                      </p:stCondLst>
                      <p:childTnLst>
                        <p:par>
                          <p:cTn id="219" fill="hold">
                            <p:stCondLst>
                              <p:cond delay="0"/>
                            </p:stCondLst>
                            <p:childTnLst>
                              <p:par>
                                <p:cTn id="220" presetID="10" presetClass="entr" presetSubtype="0" fill="hold" nodeType="clickEffect">
                                  <p:stCondLst>
                                    <p:cond delay="0"/>
                                  </p:stCondLst>
                                  <p:childTnLst>
                                    <p:set>
                                      <p:cBhvr>
                                        <p:cTn id="221" dur="1" fill="hold">
                                          <p:stCondLst>
                                            <p:cond delay="0"/>
                                          </p:stCondLst>
                                        </p:cTn>
                                        <p:tgtEl>
                                          <p:spTgt spid="6"/>
                                        </p:tgtEl>
                                        <p:attrNameLst>
                                          <p:attrName>style.visibility</p:attrName>
                                        </p:attrNameLst>
                                      </p:cBhvr>
                                      <p:to>
                                        <p:strVal val="visible"/>
                                      </p:to>
                                    </p:set>
                                    <p:animEffect transition="in" filter="fade">
                                      <p:cBhvr>
                                        <p:cTn id="222" dur="2000"/>
                                        <p:tgtEl>
                                          <p:spTgt spid="6"/>
                                        </p:tgtEl>
                                      </p:cBhvr>
                                    </p:animEffect>
                                  </p:childTnLst>
                                </p:cTn>
                              </p:par>
                            </p:childTnLst>
                          </p:cTn>
                        </p:par>
                      </p:childTnLst>
                    </p:cTn>
                  </p:par>
                  <p:par>
                    <p:cTn id="223" fill="hold">
                      <p:stCondLst>
                        <p:cond delay="indefinite"/>
                      </p:stCondLst>
                      <p:childTnLst>
                        <p:par>
                          <p:cTn id="224" fill="hold">
                            <p:stCondLst>
                              <p:cond delay="0"/>
                            </p:stCondLst>
                            <p:childTnLst>
                              <p:par>
                                <p:cTn id="225" presetID="10" presetClass="entr" presetSubtype="0" fill="hold" grpId="0" nodeType="clickEffect">
                                  <p:stCondLst>
                                    <p:cond delay="0"/>
                                  </p:stCondLst>
                                  <p:childTnLst>
                                    <p:set>
                                      <p:cBhvr>
                                        <p:cTn id="226" dur="1" fill="hold">
                                          <p:stCondLst>
                                            <p:cond delay="0"/>
                                          </p:stCondLst>
                                        </p:cTn>
                                        <p:tgtEl>
                                          <p:spTgt spid="170">
                                            <p:txEl>
                                              <p:pRg st="0" end="0"/>
                                            </p:txEl>
                                          </p:spTgt>
                                        </p:tgtEl>
                                        <p:attrNameLst>
                                          <p:attrName>style.visibility</p:attrName>
                                        </p:attrNameLst>
                                      </p:cBhvr>
                                      <p:to>
                                        <p:strVal val="visible"/>
                                      </p:to>
                                    </p:set>
                                    <p:animEffect transition="in" filter="fade">
                                      <p:cBhvr>
                                        <p:cTn id="227" dur="2000"/>
                                        <p:tgtEl>
                                          <p:spTgt spid="170">
                                            <p:txEl>
                                              <p:pRg st="0" end="0"/>
                                            </p:txEl>
                                          </p:spTgt>
                                        </p:tgtEl>
                                      </p:cBhvr>
                                    </p:animEffect>
                                  </p:childTnLst>
                                </p:cTn>
                              </p:par>
                              <p:par>
                                <p:cTn id="228" presetID="10" presetClass="entr" presetSubtype="0" fill="hold" grpId="0" nodeType="withEffect">
                                  <p:stCondLst>
                                    <p:cond delay="0"/>
                                  </p:stCondLst>
                                  <p:childTnLst>
                                    <p:set>
                                      <p:cBhvr>
                                        <p:cTn id="229" dur="1" fill="hold">
                                          <p:stCondLst>
                                            <p:cond delay="0"/>
                                          </p:stCondLst>
                                        </p:cTn>
                                        <p:tgtEl>
                                          <p:spTgt spid="170">
                                            <p:txEl>
                                              <p:pRg st="1" end="1"/>
                                            </p:txEl>
                                          </p:spTgt>
                                        </p:tgtEl>
                                        <p:attrNameLst>
                                          <p:attrName>style.visibility</p:attrName>
                                        </p:attrNameLst>
                                      </p:cBhvr>
                                      <p:to>
                                        <p:strVal val="visible"/>
                                      </p:to>
                                    </p:set>
                                    <p:animEffect transition="in" filter="fade">
                                      <p:cBhvr>
                                        <p:cTn id="230" dur="2000"/>
                                        <p:tgtEl>
                                          <p:spTgt spid="170">
                                            <p:txEl>
                                              <p:pRg st="1" end="1"/>
                                            </p:txEl>
                                          </p:spTgt>
                                        </p:tgtEl>
                                      </p:cBhvr>
                                    </p:animEffect>
                                  </p:childTnLst>
                                </p:cTn>
                              </p:par>
                            </p:childTnLst>
                          </p:cTn>
                        </p:par>
                      </p:childTnLst>
                    </p:cTn>
                  </p:par>
                  <p:par>
                    <p:cTn id="231" fill="hold">
                      <p:stCondLst>
                        <p:cond delay="indefinite"/>
                      </p:stCondLst>
                      <p:childTnLst>
                        <p:par>
                          <p:cTn id="232" fill="hold">
                            <p:stCondLst>
                              <p:cond delay="0"/>
                            </p:stCondLst>
                            <p:childTnLst>
                              <p:par>
                                <p:cTn id="233" presetID="10" presetClass="entr" presetSubtype="0" fill="hold" grpId="0" nodeType="clickEffect">
                                  <p:stCondLst>
                                    <p:cond delay="0"/>
                                  </p:stCondLst>
                                  <p:childTnLst>
                                    <p:set>
                                      <p:cBhvr>
                                        <p:cTn id="234" dur="1" fill="hold">
                                          <p:stCondLst>
                                            <p:cond delay="0"/>
                                          </p:stCondLst>
                                        </p:cTn>
                                        <p:tgtEl>
                                          <p:spTgt spid="127">
                                            <p:txEl>
                                              <p:pRg st="0" end="0"/>
                                            </p:txEl>
                                          </p:spTgt>
                                        </p:tgtEl>
                                        <p:attrNameLst>
                                          <p:attrName>style.visibility</p:attrName>
                                        </p:attrNameLst>
                                      </p:cBhvr>
                                      <p:to>
                                        <p:strVal val="visible"/>
                                      </p:to>
                                    </p:set>
                                    <p:animEffect transition="in" filter="fade">
                                      <p:cBhvr>
                                        <p:cTn id="235" dur="2000"/>
                                        <p:tgtEl>
                                          <p:spTgt spid="127">
                                            <p:txEl>
                                              <p:pRg st="0" end="0"/>
                                            </p:txEl>
                                          </p:spTgt>
                                        </p:tgtEl>
                                      </p:cBhvr>
                                    </p:animEffect>
                                  </p:childTnLst>
                                </p:cTn>
                              </p:par>
                              <p:par>
                                <p:cTn id="236" presetID="10" presetClass="entr" presetSubtype="0" fill="hold" grpId="0" nodeType="withEffect">
                                  <p:stCondLst>
                                    <p:cond delay="0"/>
                                  </p:stCondLst>
                                  <p:childTnLst>
                                    <p:set>
                                      <p:cBhvr>
                                        <p:cTn id="237" dur="1" fill="hold">
                                          <p:stCondLst>
                                            <p:cond delay="0"/>
                                          </p:stCondLst>
                                        </p:cTn>
                                        <p:tgtEl>
                                          <p:spTgt spid="127">
                                            <p:txEl>
                                              <p:pRg st="1" end="1"/>
                                            </p:txEl>
                                          </p:spTgt>
                                        </p:tgtEl>
                                        <p:attrNameLst>
                                          <p:attrName>style.visibility</p:attrName>
                                        </p:attrNameLst>
                                      </p:cBhvr>
                                      <p:to>
                                        <p:strVal val="visible"/>
                                      </p:to>
                                    </p:set>
                                    <p:animEffect transition="in" filter="fade">
                                      <p:cBhvr>
                                        <p:cTn id="238" dur="2000"/>
                                        <p:tgtEl>
                                          <p:spTgt spid="127">
                                            <p:txEl>
                                              <p:pRg st="1" end="1"/>
                                            </p:txEl>
                                          </p:spTgt>
                                        </p:tgtEl>
                                      </p:cBhvr>
                                    </p:animEffect>
                                  </p:childTnLst>
                                </p:cTn>
                              </p:par>
                            </p:childTnLst>
                          </p:cTn>
                        </p:par>
                      </p:childTnLst>
                    </p:cTn>
                  </p:par>
                  <p:par>
                    <p:cTn id="239" fill="hold">
                      <p:stCondLst>
                        <p:cond delay="indefinite"/>
                      </p:stCondLst>
                      <p:childTnLst>
                        <p:par>
                          <p:cTn id="240" fill="hold">
                            <p:stCondLst>
                              <p:cond delay="0"/>
                            </p:stCondLst>
                            <p:childTnLst>
                              <p:par>
                                <p:cTn id="241" presetID="10" presetClass="entr" presetSubtype="0" fill="hold" grpId="0" nodeType="clickEffect">
                                  <p:stCondLst>
                                    <p:cond delay="0"/>
                                  </p:stCondLst>
                                  <p:childTnLst>
                                    <p:set>
                                      <p:cBhvr>
                                        <p:cTn id="242" dur="1" fill="hold">
                                          <p:stCondLst>
                                            <p:cond delay="0"/>
                                          </p:stCondLst>
                                        </p:cTn>
                                        <p:tgtEl>
                                          <p:spTgt spid="69">
                                            <p:txEl>
                                              <p:pRg st="0" end="0"/>
                                            </p:txEl>
                                          </p:spTgt>
                                        </p:tgtEl>
                                        <p:attrNameLst>
                                          <p:attrName>style.visibility</p:attrName>
                                        </p:attrNameLst>
                                      </p:cBhvr>
                                      <p:to>
                                        <p:strVal val="visible"/>
                                      </p:to>
                                    </p:set>
                                    <p:animEffect transition="in" filter="fade">
                                      <p:cBhvr>
                                        <p:cTn id="243" dur="2000"/>
                                        <p:tgtEl>
                                          <p:spTgt spid="69">
                                            <p:txEl>
                                              <p:pRg st="0" end="0"/>
                                            </p:txEl>
                                          </p:spTgt>
                                        </p:tgtEl>
                                      </p:cBhvr>
                                    </p:animEffect>
                                  </p:childTnLst>
                                </p:cTn>
                              </p:par>
                            </p:childTnLst>
                          </p:cTn>
                        </p:par>
                      </p:childTnLst>
                    </p:cTn>
                  </p:par>
                  <p:par>
                    <p:cTn id="244" fill="hold">
                      <p:stCondLst>
                        <p:cond delay="indefinite"/>
                      </p:stCondLst>
                      <p:childTnLst>
                        <p:par>
                          <p:cTn id="245" fill="hold">
                            <p:stCondLst>
                              <p:cond delay="0"/>
                            </p:stCondLst>
                            <p:childTnLst>
                              <p:par>
                                <p:cTn id="246" presetID="10" presetClass="entr" presetSubtype="0" fill="hold" grpId="0" nodeType="clickEffect">
                                  <p:stCondLst>
                                    <p:cond delay="0"/>
                                  </p:stCondLst>
                                  <p:childTnLst>
                                    <p:set>
                                      <p:cBhvr>
                                        <p:cTn id="247" dur="1" fill="hold">
                                          <p:stCondLst>
                                            <p:cond delay="0"/>
                                          </p:stCondLst>
                                        </p:cTn>
                                        <p:tgtEl>
                                          <p:spTgt spid="68">
                                            <p:txEl>
                                              <p:pRg st="0" end="0"/>
                                            </p:txEl>
                                          </p:spTgt>
                                        </p:tgtEl>
                                        <p:attrNameLst>
                                          <p:attrName>style.visibility</p:attrName>
                                        </p:attrNameLst>
                                      </p:cBhvr>
                                      <p:to>
                                        <p:strVal val="visible"/>
                                      </p:to>
                                    </p:set>
                                    <p:animEffect transition="in" filter="fade">
                                      <p:cBhvr>
                                        <p:cTn id="248" dur="2000"/>
                                        <p:tgtEl>
                                          <p:spTgt spid="68">
                                            <p:txEl>
                                              <p:pRg st="0" end="0"/>
                                            </p:txEl>
                                          </p:spTgt>
                                        </p:tgtEl>
                                      </p:cBhvr>
                                    </p:animEffect>
                                  </p:childTnLst>
                                </p:cTn>
                              </p:par>
                            </p:childTnLst>
                          </p:cTn>
                        </p:par>
                      </p:childTnLst>
                    </p:cTn>
                  </p:par>
                  <p:par>
                    <p:cTn id="249" fill="hold">
                      <p:stCondLst>
                        <p:cond delay="indefinite"/>
                      </p:stCondLst>
                      <p:childTnLst>
                        <p:par>
                          <p:cTn id="250" fill="hold">
                            <p:stCondLst>
                              <p:cond delay="0"/>
                            </p:stCondLst>
                            <p:childTnLst>
                              <p:par>
                                <p:cTn id="251" presetID="10" presetClass="entr" presetSubtype="0" fill="hold" grpId="0" nodeType="clickEffect">
                                  <p:stCondLst>
                                    <p:cond delay="0"/>
                                  </p:stCondLst>
                                  <p:childTnLst>
                                    <p:set>
                                      <p:cBhvr>
                                        <p:cTn id="252" dur="1" fill="hold">
                                          <p:stCondLst>
                                            <p:cond delay="0"/>
                                          </p:stCondLst>
                                        </p:cTn>
                                        <p:tgtEl>
                                          <p:spTgt spid="85">
                                            <p:txEl>
                                              <p:pRg st="0" end="0"/>
                                            </p:txEl>
                                          </p:spTgt>
                                        </p:tgtEl>
                                        <p:attrNameLst>
                                          <p:attrName>style.visibility</p:attrName>
                                        </p:attrNameLst>
                                      </p:cBhvr>
                                      <p:to>
                                        <p:strVal val="visible"/>
                                      </p:to>
                                    </p:set>
                                    <p:animEffect transition="in" filter="fade">
                                      <p:cBhvr>
                                        <p:cTn id="253" dur="2000"/>
                                        <p:tgtEl>
                                          <p:spTgt spid="85">
                                            <p:txEl>
                                              <p:pRg st="0" end="0"/>
                                            </p:txEl>
                                          </p:spTgt>
                                        </p:tgtEl>
                                      </p:cBhvr>
                                    </p:animEffect>
                                  </p:childTnLst>
                                </p:cTn>
                              </p:par>
                            </p:childTnLst>
                          </p:cTn>
                        </p:par>
                      </p:childTnLst>
                    </p:cTn>
                  </p:par>
                  <p:par>
                    <p:cTn id="254" fill="hold">
                      <p:stCondLst>
                        <p:cond delay="indefinite"/>
                      </p:stCondLst>
                      <p:childTnLst>
                        <p:par>
                          <p:cTn id="255" fill="hold">
                            <p:stCondLst>
                              <p:cond delay="0"/>
                            </p:stCondLst>
                            <p:childTnLst>
                              <p:par>
                                <p:cTn id="256" presetID="10" presetClass="entr" presetSubtype="0" fill="hold" nodeType="clickEffect">
                                  <p:stCondLst>
                                    <p:cond delay="0"/>
                                  </p:stCondLst>
                                  <p:childTnLst>
                                    <p:set>
                                      <p:cBhvr>
                                        <p:cTn id="257" dur="1" fill="hold">
                                          <p:stCondLst>
                                            <p:cond delay="0"/>
                                          </p:stCondLst>
                                        </p:cTn>
                                        <p:tgtEl>
                                          <p:spTgt spid="2"/>
                                        </p:tgtEl>
                                        <p:attrNameLst>
                                          <p:attrName>style.visibility</p:attrName>
                                        </p:attrNameLst>
                                      </p:cBhvr>
                                      <p:to>
                                        <p:strVal val="visible"/>
                                      </p:to>
                                    </p:set>
                                    <p:animEffect transition="in" filter="fade">
                                      <p:cBhvr>
                                        <p:cTn id="258" dur="2000"/>
                                        <p:tgtEl>
                                          <p:spTgt spid="2"/>
                                        </p:tgtEl>
                                      </p:cBhvr>
                                    </p:animEffect>
                                  </p:childTnLst>
                                </p:cTn>
                              </p:par>
                            </p:childTnLst>
                          </p:cTn>
                        </p:par>
                      </p:childTnLst>
                    </p:cTn>
                  </p:par>
                  <p:par>
                    <p:cTn id="259" fill="hold">
                      <p:stCondLst>
                        <p:cond delay="indefinite"/>
                      </p:stCondLst>
                      <p:childTnLst>
                        <p:par>
                          <p:cTn id="260" fill="hold">
                            <p:stCondLst>
                              <p:cond delay="0"/>
                            </p:stCondLst>
                            <p:childTnLst>
                              <p:par>
                                <p:cTn id="261" presetID="10" presetClass="entr" presetSubtype="0" fill="hold" grpId="0" nodeType="clickEffect">
                                  <p:stCondLst>
                                    <p:cond delay="0"/>
                                  </p:stCondLst>
                                  <p:childTnLst>
                                    <p:set>
                                      <p:cBhvr>
                                        <p:cTn id="262" dur="1" fill="hold">
                                          <p:stCondLst>
                                            <p:cond delay="0"/>
                                          </p:stCondLst>
                                        </p:cTn>
                                        <p:tgtEl>
                                          <p:spTgt spid="75">
                                            <p:txEl>
                                              <p:pRg st="0" end="0"/>
                                            </p:txEl>
                                          </p:spTgt>
                                        </p:tgtEl>
                                        <p:attrNameLst>
                                          <p:attrName>style.visibility</p:attrName>
                                        </p:attrNameLst>
                                      </p:cBhvr>
                                      <p:to>
                                        <p:strVal val="visible"/>
                                      </p:to>
                                    </p:set>
                                    <p:animEffect transition="in" filter="fade">
                                      <p:cBhvr>
                                        <p:cTn id="263" dur="2000"/>
                                        <p:tgtEl>
                                          <p:spTgt spid="75">
                                            <p:txEl>
                                              <p:pRg st="0" end="0"/>
                                            </p:txEl>
                                          </p:spTgt>
                                        </p:tgtEl>
                                      </p:cBhvr>
                                    </p:animEffect>
                                  </p:childTnLst>
                                </p:cTn>
                              </p:par>
                              <p:par>
                                <p:cTn id="264" presetID="10" presetClass="entr" presetSubtype="0" fill="hold" grpId="0" nodeType="withEffect">
                                  <p:stCondLst>
                                    <p:cond delay="0"/>
                                  </p:stCondLst>
                                  <p:childTnLst>
                                    <p:set>
                                      <p:cBhvr>
                                        <p:cTn id="265" dur="1" fill="hold">
                                          <p:stCondLst>
                                            <p:cond delay="0"/>
                                          </p:stCondLst>
                                        </p:cTn>
                                        <p:tgtEl>
                                          <p:spTgt spid="75">
                                            <p:txEl>
                                              <p:pRg st="1" end="1"/>
                                            </p:txEl>
                                          </p:spTgt>
                                        </p:tgtEl>
                                        <p:attrNameLst>
                                          <p:attrName>style.visibility</p:attrName>
                                        </p:attrNameLst>
                                      </p:cBhvr>
                                      <p:to>
                                        <p:strVal val="visible"/>
                                      </p:to>
                                    </p:set>
                                    <p:animEffect transition="in" filter="fade">
                                      <p:cBhvr>
                                        <p:cTn id="266" dur="2000"/>
                                        <p:tgtEl>
                                          <p:spTgt spid="75">
                                            <p:txEl>
                                              <p:pRg st="1" end="1"/>
                                            </p:txEl>
                                          </p:spTgt>
                                        </p:tgtEl>
                                      </p:cBhvr>
                                    </p:animEffect>
                                  </p:childTnLst>
                                </p:cTn>
                              </p:par>
                            </p:childTnLst>
                          </p:cTn>
                        </p:par>
                      </p:childTnLst>
                    </p:cTn>
                  </p:par>
                  <p:par>
                    <p:cTn id="267" fill="hold">
                      <p:stCondLst>
                        <p:cond delay="indefinite"/>
                      </p:stCondLst>
                      <p:childTnLst>
                        <p:par>
                          <p:cTn id="268" fill="hold">
                            <p:stCondLst>
                              <p:cond delay="0"/>
                            </p:stCondLst>
                            <p:childTnLst>
                              <p:par>
                                <p:cTn id="269" presetID="10" presetClass="entr" presetSubtype="0" fill="hold" grpId="0" nodeType="clickEffect">
                                  <p:stCondLst>
                                    <p:cond delay="0"/>
                                  </p:stCondLst>
                                  <p:childTnLst>
                                    <p:set>
                                      <p:cBhvr>
                                        <p:cTn id="270" dur="1" fill="hold">
                                          <p:stCondLst>
                                            <p:cond delay="0"/>
                                          </p:stCondLst>
                                        </p:cTn>
                                        <p:tgtEl>
                                          <p:spTgt spid="92">
                                            <p:txEl>
                                              <p:pRg st="0" end="0"/>
                                            </p:txEl>
                                          </p:spTgt>
                                        </p:tgtEl>
                                        <p:attrNameLst>
                                          <p:attrName>style.visibility</p:attrName>
                                        </p:attrNameLst>
                                      </p:cBhvr>
                                      <p:to>
                                        <p:strVal val="visible"/>
                                      </p:to>
                                    </p:set>
                                    <p:animEffect transition="in" filter="fade">
                                      <p:cBhvr>
                                        <p:cTn id="271" dur="2000"/>
                                        <p:tgtEl>
                                          <p:spTgt spid="92">
                                            <p:txEl>
                                              <p:pRg st="0" end="0"/>
                                            </p:txEl>
                                          </p:spTgt>
                                        </p:tgtEl>
                                      </p:cBhvr>
                                    </p:animEffect>
                                  </p:childTnLst>
                                </p:cTn>
                              </p:par>
                            </p:childTnLst>
                          </p:cTn>
                        </p:par>
                      </p:childTnLst>
                    </p:cTn>
                  </p:par>
                  <p:par>
                    <p:cTn id="272" fill="hold">
                      <p:stCondLst>
                        <p:cond delay="indefinite"/>
                      </p:stCondLst>
                      <p:childTnLst>
                        <p:par>
                          <p:cTn id="273" fill="hold">
                            <p:stCondLst>
                              <p:cond delay="0"/>
                            </p:stCondLst>
                            <p:childTnLst>
                              <p:par>
                                <p:cTn id="274" presetID="10" presetClass="entr" presetSubtype="0" fill="hold" grpId="0" nodeType="clickEffect">
                                  <p:stCondLst>
                                    <p:cond delay="0"/>
                                  </p:stCondLst>
                                  <p:childTnLst>
                                    <p:set>
                                      <p:cBhvr>
                                        <p:cTn id="275" dur="1" fill="hold">
                                          <p:stCondLst>
                                            <p:cond delay="0"/>
                                          </p:stCondLst>
                                        </p:cTn>
                                        <p:tgtEl>
                                          <p:spTgt spid="86">
                                            <p:txEl>
                                              <p:pRg st="0" end="0"/>
                                            </p:txEl>
                                          </p:spTgt>
                                        </p:tgtEl>
                                        <p:attrNameLst>
                                          <p:attrName>style.visibility</p:attrName>
                                        </p:attrNameLst>
                                      </p:cBhvr>
                                      <p:to>
                                        <p:strVal val="visible"/>
                                      </p:to>
                                    </p:set>
                                    <p:animEffect transition="in" filter="fade">
                                      <p:cBhvr>
                                        <p:cTn id="276" dur="2000"/>
                                        <p:tgtEl>
                                          <p:spTgt spid="86">
                                            <p:txEl>
                                              <p:pRg st="0" end="0"/>
                                            </p:txEl>
                                          </p:spTgt>
                                        </p:tgtEl>
                                      </p:cBhvr>
                                    </p:animEffect>
                                  </p:childTnLst>
                                </p:cTn>
                              </p:par>
                            </p:childTnLst>
                          </p:cTn>
                        </p:par>
                      </p:childTnLst>
                    </p:cTn>
                  </p:par>
                  <p:par>
                    <p:cTn id="277" fill="hold">
                      <p:stCondLst>
                        <p:cond delay="indefinite"/>
                      </p:stCondLst>
                      <p:childTnLst>
                        <p:par>
                          <p:cTn id="278" fill="hold">
                            <p:stCondLst>
                              <p:cond delay="0"/>
                            </p:stCondLst>
                            <p:childTnLst>
                              <p:par>
                                <p:cTn id="279" presetID="10" presetClass="entr" presetSubtype="0" fill="hold" grpId="0" nodeType="clickEffect">
                                  <p:stCondLst>
                                    <p:cond delay="0"/>
                                  </p:stCondLst>
                                  <p:childTnLst>
                                    <p:set>
                                      <p:cBhvr>
                                        <p:cTn id="280" dur="1" fill="hold">
                                          <p:stCondLst>
                                            <p:cond delay="0"/>
                                          </p:stCondLst>
                                        </p:cTn>
                                        <p:tgtEl>
                                          <p:spTgt spid="65">
                                            <p:txEl>
                                              <p:pRg st="0" end="0"/>
                                            </p:txEl>
                                          </p:spTgt>
                                        </p:tgtEl>
                                        <p:attrNameLst>
                                          <p:attrName>style.visibility</p:attrName>
                                        </p:attrNameLst>
                                      </p:cBhvr>
                                      <p:to>
                                        <p:strVal val="visible"/>
                                      </p:to>
                                    </p:set>
                                    <p:animEffect transition="in" filter="fade">
                                      <p:cBhvr>
                                        <p:cTn id="281" dur="2000"/>
                                        <p:tgtEl>
                                          <p:spTgt spid="65">
                                            <p:txEl>
                                              <p:pRg st="0" end="0"/>
                                            </p:txEl>
                                          </p:spTgt>
                                        </p:tgtEl>
                                      </p:cBhvr>
                                    </p:animEffect>
                                  </p:childTnLst>
                                </p:cTn>
                              </p:par>
                            </p:childTnLst>
                          </p:cTn>
                        </p:par>
                      </p:childTnLst>
                    </p:cTn>
                  </p:par>
                  <p:par>
                    <p:cTn id="282" fill="hold">
                      <p:stCondLst>
                        <p:cond delay="indefinite"/>
                      </p:stCondLst>
                      <p:childTnLst>
                        <p:par>
                          <p:cTn id="283" fill="hold">
                            <p:stCondLst>
                              <p:cond delay="0"/>
                            </p:stCondLst>
                            <p:childTnLst>
                              <p:par>
                                <p:cTn id="284" presetID="10" presetClass="entr" presetSubtype="0" fill="hold" grpId="0" nodeType="clickEffect">
                                  <p:stCondLst>
                                    <p:cond delay="0"/>
                                  </p:stCondLst>
                                  <p:childTnLst>
                                    <p:set>
                                      <p:cBhvr>
                                        <p:cTn id="285" dur="1" fill="hold">
                                          <p:stCondLst>
                                            <p:cond delay="0"/>
                                          </p:stCondLst>
                                        </p:cTn>
                                        <p:tgtEl>
                                          <p:spTgt spid="63">
                                            <p:txEl>
                                              <p:pRg st="0" end="0"/>
                                            </p:txEl>
                                          </p:spTgt>
                                        </p:tgtEl>
                                        <p:attrNameLst>
                                          <p:attrName>style.visibility</p:attrName>
                                        </p:attrNameLst>
                                      </p:cBhvr>
                                      <p:to>
                                        <p:strVal val="visible"/>
                                      </p:to>
                                    </p:set>
                                    <p:animEffect transition="in" filter="fade">
                                      <p:cBhvr>
                                        <p:cTn id="286" dur="2000"/>
                                        <p:tgtEl>
                                          <p:spTgt spid="63">
                                            <p:txEl>
                                              <p:pRg st="0" end="0"/>
                                            </p:txEl>
                                          </p:spTgt>
                                        </p:tgtEl>
                                      </p:cBhvr>
                                    </p:animEffect>
                                  </p:childTnLst>
                                </p:cTn>
                              </p:par>
                            </p:childTnLst>
                          </p:cTn>
                        </p:par>
                      </p:childTnLst>
                    </p:cTn>
                  </p:par>
                  <p:par>
                    <p:cTn id="287" fill="hold">
                      <p:stCondLst>
                        <p:cond delay="indefinite"/>
                      </p:stCondLst>
                      <p:childTnLst>
                        <p:par>
                          <p:cTn id="288" fill="hold">
                            <p:stCondLst>
                              <p:cond delay="0"/>
                            </p:stCondLst>
                            <p:childTnLst>
                              <p:par>
                                <p:cTn id="289" presetID="10" presetClass="entr" presetSubtype="0" fill="hold" nodeType="clickEffect">
                                  <p:stCondLst>
                                    <p:cond delay="0"/>
                                  </p:stCondLst>
                                  <p:childTnLst>
                                    <p:set>
                                      <p:cBhvr>
                                        <p:cTn id="290" dur="1" fill="hold">
                                          <p:stCondLst>
                                            <p:cond delay="0"/>
                                          </p:stCondLst>
                                        </p:cTn>
                                        <p:tgtEl>
                                          <p:spTgt spid="11"/>
                                        </p:tgtEl>
                                        <p:attrNameLst>
                                          <p:attrName>style.visibility</p:attrName>
                                        </p:attrNameLst>
                                      </p:cBhvr>
                                      <p:to>
                                        <p:strVal val="visible"/>
                                      </p:to>
                                    </p:set>
                                    <p:animEffect transition="in" filter="fade">
                                      <p:cBhvr>
                                        <p:cTn id="291" dur="2000"/>
                                        <p:tgtEl>
                                          <p:spTgt spid="11"/>
                                        </p:tgtEl>
                                      </p:cBhvr>
                                    </p:animEffect>
                                  </p:childTnLst>
                                </p:cTn>
                              </p:par>
                            </p:childTnLst>
                          </p:cTn>
                        </p:par>
                      </p:childTnLst>
                    </p:cTn>
                  </p:par>
                  <p:par>
                    <p:cTn id="292" fill="hold">
                      <p:stCondLst>
                        <p:cond delay="indefinite"/>
                      </p:stCondLst>
                      <p:childTnLst>
                        <p:par>
                          <p:cTn id="293" fill="hold">
                            <p:stCondLst>
                              <p:cond delay="0"/>
                            </p:stCondLst>
                            <p:childTnLst>
                              <p:par>
                                <p:cTn id="294" presetID="10" presetClass="entr" presetSubtype="0" fill="hold" grpId="0" nodeType="clickEffect">
                                  <p:stCondLst>
                                    <p:cond delay="0"/>
                                  </p:stCondLst>
                                  <p:childTnLst>
                                    <p:set>
                                      <p:cBhvr>
                                        <p:cTn id="295" dur="1" fill="hold">
                                          <p:stCondLst>
                                            <p:cond delay="0"/>
                                          </p:stCondLst>
                                        </p:cTn>
                                        <p:tgtEl>
                                          <p:spTgt spid="79">
                                            <p:txEl>
                                              <p:pRg st="0" end="0"/>
                                            </p:txEl>
                                          </p:spTgt>
                                        </p:tgtEl>
                                        <p:attrNameLst>
                                          <p:attrName>style.visibility</p:attrName>
                                        </p:attrNameLst>
                                      </p:cBhvr>
                                      <p:to>
                                        <p:strVal val="visible"/>
                                      </p:to>
                                    </p:set>
                                    <p:animEffect transition="in" filter="fade">
                                      <p:cBhvr>
                                        <p:cTn id="296" dur="2000"/>
                                        <p:tgtEl>
                                          <p:spTgt spid="79">
                                            <p:txEl>
                                              <p:pRg st="0" end="0"/>
                                            </p:txEl>
                                          </p:spTgt>
                                        </p:tgtEl>
                                      </p:cBhvr>
                                    </p:animEffect>
                                  </p:childTnLst>
                                </p:cTn>
                              </p:par>
                              <p:par>
                                <p:cTn id="297" presetID="10" presetClass="entr" presetSubtype="0" fill="hold" grpId="0" nodeType="withEffect">
                                  <p:stCondLst>
                                    <p:cond delay="0"/>
                                  </p:stCondLst>
                                  <p:childTnLst>
                                    <p:set>
                                      <p:cBhvr>
                                        <p:cTn id="298" dur="1" fill="hold">
                                          <p:stCondLst>
                                            <p:cond delay="0"/>
                                          </p:stCondLst>
                                        </p:cTn>
                                        <p:tgtEl>
                                          <p:spTgt spid="79">
                                            <p:txEl>
                                              <p:pRg st="1" end="1"/>
                                            </p:txEl>
                                          </p:spTgt>
                                        </p:tgtEl>
                                        <p:attrNameLst>
                                          <p:attrName>style.visibility</p:attrName>
                                        </p:attrNameLst>
                                      </p:cBhvr>
                                      <p:to>
                                        <p:strVal val="visible"/>
                                      </p:to>
                                    </p:set>
                                    <p:animEffect transition="in" filter="fade">
                                      <p:cBhvr>
                                        <p:cTn id="299" dur="2000"/>
                                        <p:tgtEl>
                                          <p:spTgt spid="79">
                                            <p:txEl>
                                              <p:pRg st="1" end="1"/>
                                            </p:txEl>
                                          </p:spTgt>
                                        </p:tgtEl>
                                      </p:cBhvr>
                                    </p:animEffect>
                                  </p:childTnLst>
                                </p:cTn>
                              </p:par>
                            </p:childTnLst>
                          </p:cTn>
                        </p:par>
                      </p:childTnLst>
                    </p:cTn>
                  </p:par>
                  <p:par>
                    <p:cTn id="300" fill="hold">
                      <p:stCondLst>
                        <p:cond delay="indefinite"/>
                      </p:stCondLst>
                      <p:childTnLst>
                        <p:par>
                          <p:cTn id="301" fill="hold">
                            <p:stCondLst>
                              <p:cond delay="0"/>
                            </p:stCondLst>
                            <p:childTnLst>
                              <p:par>
                                <p:cTn id="302" presetID="10" presetClass="entr" presetSubtype="0" fill="hold" grpId="0" nodeType="clickEffect">
                                  <p:stCondLst>
                                    <p:cond delay="0"/>
                                  </p:stCondLst>
                                  <p:childTnLst>
                                    <p:set>
                                      <p:cBhvr>
                                        <p:cTn id="303" dur="1" fill="hold">
                                          <p:stCondLst>
                                            <p:cond delay="0"/>
                                          </p:stCondLst>
                                        </p:cTn>
                                        <p:tgtEl>
                                          <p:spTgt spid="74">
                                            <p:txEl>
                                              <p:pRg st="0" end="0"/>
                                            </p:txEl>
                                          </p:spTgt>
                                        </p:tgtEl>
                                        <p:attrNameLst>
                                          <p:attrName>style.visibility</p:attrName>
                                        </p:attrNameLst>
                                      </p:cBhvr>
                                      <p:to>
                                        <p:strVal val="visible"/>
                                      </p:to>
                                    </p:set>
                                    <p:animEffect transition="in" filter="fade">
                                      <p:cBhvr>
                                        <p:cTn id="304" dur="2000"/>
                                        <p:tgtEl>
                                          <p:spTgt spid="74">
                                            <p:txEl>
                                              <p:pRg st="0" end="0"/>
                                            </p:txEl>
                                          </p:spTgt>
                                        </p:tgtEl>
                                      </p:cBhvr>
                                    </p:animEffect>
                                  </p:childTnLst>
                                </p:cTn>
                              </p:par>
                            </p:childTnLst>
                          </p:cTn>
                        </p:par>
                      </p:childTnLst>
                    </p:cTn>
                  </p:par>
                  <p:par>
                    <p:cTn id="305" fill="hold">
                      <p:stCondLst>
                        <p:cond delay="indefinite"/>
                      </p:stCondLst>
                      <p:childTnLst>
                        <p:par>
                          <p:cTn id="306" fill="hold">
                            <p:stCondLst>
                              <p:cond delay="0"/>
                            </p:stCondLst>
                            <p:childTnLst>
                              <p:par>
                                <p:cTn id="307" presetID="10" presetClass="entr" presetSubtype="0" fill="hold" grpId="0" nodeType="clickEffect">
                                  <p:stCondLst>
                                    <p:cond delay="0"/>
                                  </p:stCondLst>
                                  <p:childTnLst>
                                    <p:set>
                                      <p:cBhvr>
                                        <p:cTn id="308" dur="1" fill="hold">
                                          <p:stCondLst>
                                            <p:cond delay="0"/>
                                          </p:stCondLst>
                                        </p:cTn>
                                        <p:tgtEl>
                                          <p:spTgt spid="84">
                                            <p:txEl>
                                              <p:pRg st="0" end="0"/>
                                            </p:txEl>
                                          </p:spTgt>
                                        </p:tgtEl>
                                        <p:attrNameLst>
                                          <p:attrName>style.visibility</p:attrName>
                                        </p:attrNameLst>
                                      </p:cBhvr>
                                      <p:to>
                                        <p:strVal val="visible"/>
                                      </p:to>
                                    </p:set>
                                    <p:animEffect transition="in" filter="fade">
                                      <p:cBhvr>
                                        <p:cTn id="309" dur="2000"/>
                                        <p:tgtEl>
                                          <p:spTgt spid="8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 grpId="0" build="allAtOnce"/>
      <p:bldP spid="76" grpId="0" build="allAtOnce"/>
      <p:bldP spid="83" grpId="0" build="allAtOnce"/>
      <p:bldP spid="159" grpId="0" build="allAtOnce"/>
      <p:bldP spid="162" grpId="0" build="allAtOnce"/>
      <p:bldP spid="165" grpId="0" build="allAtOnce"/>
      <p:bldP spid="170" grpId="0" build="allAtOnce"/>
      <p:bldP spid="178" grpId="0" build="allAtOnce"/>
      <p:bldP spid="136" grpId="0" build="allAtOnce" animBg="1"/>
      <p:bldP spid="121" grpId="0" build="allAtOnce"/>
      <p:bldP spid="123" grpId="0" build="allAtOnce"/>
      <p:bldP spid="124" grpId="0" build="allAtOnce"/>
      <p:bldP spid="125" grpId="0" build="allAtOnce"/>
      <p:bldP spid="126" grpId="0" build="allAtOnce"/>
      <p:bldP spid="127" grpId="0" build="allAtOnce"/>
      <p:bldP spid="128" grpId="0" build="allAtOnce"/>
      <p:bldP spid="79" grpId="0" build="allAtOnce"/>
      <p:bldP spid="53" grpId="0" build="allAtOnce"/>
      <p:bldP spid="54" grpId="0" build="allAtOnce"/>
      <p:bldP spid="56" grpId="0" build="allAtOnce"/>
      <p:bldP spid="57" grpId="0" build="allAtOnce"/>
      <p:bldP spid="58" grpId="0" build="allAtOnce"/>
      <p:bldP spid="59" grpId="0" build="allAtOnce"/>
      <p:bldP spid="60" grpId="0" build="allAtOnce"/>
      <p:bldP spid="61" grpId="0" build="allAtOnce"/>
      <p:bldP spid="62" grpId="0" build="allAtOnce"/>
      <p:bldP spid="63" grpId="0" build="allAtOnce"/>
      <p:bldP spid="64" grpId="0" build="allAtOnce"/>
      <p:bldP spid="65" grpId="0" build="allAtOnce"/>
      <p:bldP spid="66" grpId="0" build="allAtOnce"/>
      <p:bldP spid="67" grpId="0" build="allAtOnce"/>
      <p:bldP spid="68" grpId="0" build="allAtOnce"/>
      <p:bldP spid="69" grpId="0" build="allAtOnce"/>
      <p:bldP spid="72" grpId="0" build="allAtOnce"/>
      <p:bldP spid="82" grpId="0" build="allAtOnce"/>
      <p:bldP spid="84" grpId="0" build="allAtOnce"/>
      <p:bldP spid="85" grpId="0" build="allAtOnce"/>
      <p:bldP spid="86" grpId="0" build="allAtOnce"/>
      <p:bldP spid="92" grpId="0" build="allAtOnce"/>
      <p:bldP spid="74" grpId="0" build="allAtOnce"/>
    </p:bld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25 Grupo"/>
          <p:cNvGrpSpPr/>
          <p:nvPr/>
        </p:nvGrpSpPr>
        <p:grpSpPr>
          <a:xfrm>
            <a:off x="473261" y="2204864"/>
            <a:ext cx="1584176" cy="864096"/>
            <a:chOff x="3563888" y="1700808"/>
            <a:chExt cx="1584176" cy="864096"/>
          </a:xfrm>
        </p:grpSpPr>
        <p:cxnSp>
          <p:nvCxnSpPr>
            <p:cNvPr id="27" name="26 Conector recto"/>
            <p:cNvCxnSpPr/>
            <p:nvPr/>
          </p:nvCxnSpPr>
          <p:spPr>
            <a:xfrm>
              <a:off x="3563888" y="1700808"/>
              <a:ext cx="15841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27 Conector recto"/>
            <p:cNvCxnSpPr/>
            <p:nvPr/>
          </p:nvCxnSpPr>
          <p:spPr>
            <a:xfrm>
              <a:off x="4338613" y="1700808"/>
              <a:ext cx="17363" cy="864096"/>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3" name="28 Grupo"/>
          <p:cNvGrpSpPr/>
          <p:nvPr/>
        </p:nvGrpSpPr>
        <p:grpSpPr>
          <a:xfrm>
            <a:off x="6927672" y="2204864"/>
            <a:ext cx="1584176" cy="864096"/>
            <a:chOff x="3563888" y="1700808"/>
            <a:chExt cx="1584176" cy="864096"/>
          </a:xfrm>
        </p:grpSpPr>
        <p:cxnSp>
          <p:nvCxnSpPr>
            <p:cNvPr id="30" name="29 Conector recto"/>
            <p:cNvCxnSpPr/>
            <p:nvPr/>
          </p:nvCxnSpPr>
          <p:spPr>
            <a:xfrm>
              <a:off x="3563888" y="1700808"/>
              <a:ext cx="15841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30 Conector recto"/>
            <p:cNvCxnSpPr/>
            <p:nvPr/>
          </p:nvCxnSpPr>
          <p:spPr>
            <a:xfrm>
              <a:off x="4338613" y="1700808"/>
              <a:ext cx="17363" cy="864096"/>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4" name="31 Grupo"/>
          <p:cNvGrpSpPr/>
          <p:nvPr/>
        </p:nvGrpSpPr>
        <p:grpSpPr>
          <a:xfrm>
            <a:off x="2607192" y="2183735"/>
            <a:ext cx="1584176" cy="864096"/>
            <a:chOff x="3563888" y="1700808"/>
            <a:chExt cx="1584176" cy="864096"/>
          </a:xfrm>
        </p:grpSpPr>
        <p:cxnSp>
          <p:nvCxnSpPr>
            <p:cNvPr id="33" name="32 Conector recto"/>
            <p:cNvCxnSpPr/>
            <p:nvPr/>
          </p:nvCxnSpPr>
          <p:spPr>
            <a:xfrm>
              <a:off x="3563888" y="1700808"/>
              <a:ext cx="15841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33 Conector recto"/>
            <p:cNvCxnSpPr/>
            <p:nvPr/>
          </p:nvCxnSpPr>
          <p:spPr>
            <a:xfrm>
              <a:off x="4338613" y="1700808"/>
              <a:ext cx="17363" cy="864096"/>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5" name="37 Grupo"/>
          <p:cNvGrpSpPr/>
          <p:nvPr/>
        </p:nvGrpSpPr>
        <p:grpSpPr>
          <a:xfrm>
            <a:off x="4787106" y="2149867"/>
            <a:ext cx="1584176" cy="864096"/>
            <a:chOff x="3563888" y="1700808"/>
            <a:chExt cx="1584176" cy="864096"/>
          </a:xfrm>
        </p:grpSpPr>
        <p:cxnSp>
          <p:nvCxnSpPr>
            <p:cNvPr id="39" name="38 Conector recto"/>
            <p:cNvCxnSpPr/>
            <p:nvPr/>
          </p:nvCxnSpPr>
          <p:spPr>
            <a:xfrm>
              <a:off x="3563888" y="1700808"/>
              <a:ext cx="15841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39 Conector recto"/>
            <p:cNvCxnSpPr/>
            <p:nvPr/>
          </p:nvCxnSpPr>
          <p:spPr>
            <a:xfrm>
              <a:off x="4338613" y="1700808"/>
              <a:ext cx="17363" cy="864096"/>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6" name="40 Grupo"/>
          <p:cNvGrpSpPr/>
          <p:nvPr/>
        </p:nvGrpSpPr>
        <p:grpSpPr>
          <a:xfrm>
            <a:off x="6961219" y="4733284"/>
            <a:ext cx="1584176" cy="1071980"/>
            <a:chOff x="3563888" y="1700808"/>
            <a:chExt cx="1584176" cy="864096"/>
          </a:xfrm>
        </p:grpSpPr>
        <p:cxnSp>
          <p:nvCxnSpPr>
            <p:cNvPr id="42" name="41 Conector recto"/>
            <p:cNvCxnSpPr/>
            <p:nvPr/>
          </p:nvCxnSpPr>
          <p:spPr>
            <a:xfrm>
              <a:off x="3563888" y="1700808"/>
              <a:ext cx="15841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42 Conector recto"/>
            <p:cNvCxnSpPr/>
            <p:nvPr/>
          </p:nvCxnSpPr>
          <p:spPr>
            <a:xfrm>
              <a:off x="4338613" y="1700808"/>
              <a:ext cx="17363" cy="864096"/>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7" name="43 Grupo"/>
          <p:cNvGrpSpPr/>
          <p:nvPr/>
        </p:nvGrpSpPr>
        <p:grpSpPr>
          <a:xfrm>
            <a:off x="2626644" y="4758685"/>
            <a:ext cx="1584176" cy="864096"/>
            <a:chOff x="3563888" y="1700808"/>
            <a:chExt cx="1584176" cy="864096"/>
          </a:xfrm>
        </p:grpSpPr>
        <p:cxnSp>
          <p:nvCxnSpPr>
            <p:cNvPr id="45" name="44 Conector recto"/>
            <p:cNvCxnSpPr/>
            <p:nvPr/>
          </p:nvCxnSpPr>
          <p:spPr>
            <a:xfrm>
              <a:off x="3563888" y="1700808"/>
              <a:ext cx="15841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45 Conector recto"/>
            <p:cNvCxnSpPr/>
            <p:nvPr/>
          </p:nvCxnSpPr>
          <p:spPr>
            <a:xfrm>
              <a:off x="4338613" y="1700808"/>
              <a:ext cx="17363" cy="864096"/>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8" name="46 Grupo"/>
          <p:cNvGrpSpPr/>
          <p:nvPr/>
        </p:nvGrpSpPr>
        <p:grpSpPr>
          <a:xfrm>
            <a:off x="441573" y="4753400"/>
            <a:ext cx="1584176" cy="864096"/>
            <a:chOff x="3563888" y="1700808"/>
            <a:chExt cx="1584176" cy="864096"/>
          </a:xfrm>
        </p:grpSpPr>
        <p:cxnSp>
          <p:nvCxnSpPr>
            <p:cNvPr id="48" name="47 Conector recto"/>
            <p:cNvCxnSpPr/>
            <p:nvPr/>
          </p:nvCxnSpPr>
          <p:spPr>
            <a:xfrm>
              <a:off x="3563888" y="1700808"/>
              <a:ext cx="15841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48 Conector recto"/>
            <p:cNvCxnSpPr/>
            <p:nvPr/>
          </p:nvCxnSpPr>
          <p:spPr>
            <a:xfrm>
              <a:off x="4338613" y="1700808"/>
              <a:ext cx="17363" cy="864096"/>
            </a:xfrm>
            <a:prstGeom prst="line">
              <a:avLst/>
            </a:prstGeom>
          </p:spPr>
          <p:style>
            <a:lnRef idx="1">
              <a:schemeClr val="accent1"/>
            </a:lnRef>
            <a:fillRef idx="0">
              <a:schemeClr val="accent1"/>
            </a:fillRef>
            <a:effectRef idx="0">
              <a:schemeClr val="accent1"/>
            </a:effectRef>
            <a:fontRef idx="minor">
              <a:schemeClr val="tx1"/>
            </a:fontRef>
          </p:style>
        </p:cxnSp>
      </p:grpSp>
      <p:sp>
        <p:nvSpPr>
          <p:cNvPr id="54" name="53 CuadroTexto"/>
          <p:cNvSpPr txBox="1"/>
          <p:nvPr/>
        </p:nvSpPr>
        <p:spPr>
          <a:xfrm>
            <a:off x="330385" y="1599487"/>
            <a:ext cx="1840858" cy="600164"/>
          </a:xfrm>
          <a:prstGeom prst="rect">
            <a:avLst/>
          </a:prstGeom>
          <a:noFill/>
        </p:spPr>
        <p:txBody>
          <a:bodyPr wrap="square" rtlCol="0">
            <a:spAutoFit/>
          </a:bodyPr>
          <a:lstStyle/>
          <a:p>
            <a:pPr algn="ctr"/>
            <a:r>
              <a:rPr lang="es-MX" sz="1100" b="1" dirty="0" smtClean="0"/>
              <a:t>813</a:t>
            </a:r>
          </a:p>
          <a:p>
            <a:pPr algn="ctr"/>
            <a:r>
              <a:rPr lang="es-MX" sz="1100" b="1" dirty="0" smtClean="0"/>
              <a:t>Modificación a la Ley de Ingresos</a:t>
            </a:r>
          </a:p>
        </p:txBody>
      </p:sp>
      <p:sp>
        <p:nvSpPr>
          <p:cNvPr id="55" name="54 CuadroTexto"/>
          <p:cNvSpPr txBox="1"/>
          <p:nvPr/>
        </p:nvSpPr>
        <p:spPr>
          <a:xfrm>
            <a:off x="2411760" y="1578358"/>
            <a:ext cx="1944216" cy="600164"/>
          </a:xfrm>
          <a:prstGeom prst="rect">
            <a:avLst/>
          </a:prstGeom>
          <a:noFill/>
        </p:spPr>
        <p:txBody>
          <a:bodyPr wrap="square" rtlCol="0">
            <a:spAutoFit/>
          </a:bodyPr>
          <a:lstStyle/>
          <a:p>
            <a:pPr algn="ctr"/>
            <a:r>
              <a:rPr lang="es-MX" sz="1100" b="1" dirty="0" smtClean="0"/>
              <a:t>812</a:t>
            </a:r>
          </a:p>
          <a:p>
            <a:pPr algn="ctr"/>
            <a:r>
              <a:rPr lang="es-MX" sz="1100" b="1" dirty="0" smtClean="0"/>
              <a:t>Ley de Ingresos x Ejecutar </a:t>
            </a:r>
            <a:endParaRPr lang="es-MX" sz="1100" b="1" dirty="0"/>
          </a:p>
        </p:txBody>
      </p:sp>
      <p:sp>
        <p:nvSpPr>
          <p:cNvPr id="65" name="64 CuadroTexto"/>
          <p:cNvSpPr txBox="1"/>
          <p:nvPr/>
        </p:nvSpPr>
        <p:spPr>
          <a:xfrm>
            <a:off x="4473136" y="1543189"/>
            <a:ext cx="2199758" cy="600164"/>
          </a:xfrm>
          <a:prstGeom prst="rect">
            <a:avLst/>
          </a:prstGeom>
          <a:noFill/>
        </p:spPr>
        <p:txBody>
          <a:bodyPr wrap="square" rtlCol="0">
            <a:spAutoFit/>
          </a:bodyPr>
          <a:lstStyle/>
          <a:p>
            <a:pPr algn="ctr"/>
            <a:r>
              <a:rPr lang="es-MX" sz="1100" b="1" dirty="0" smtClean="0"/>
              <a:t>814</a:t>
            </a:r>
          </a:p>
          <a:p>
            <a:pPr algn="ctr"/>
            <a:r>
              <a:rPr lang="es-MX" sz="1100" b="1" dirty="0" smtClean="0"/>
              <a:t>Ley de Ingresos </a:t>
            </a:r>
          </a:p>
          <a:p>
            <a:pPr algn="ctr"/>
            <a:r>
              <a:rPr lang="es-MX" sz="1100" b="1" dirty="0" smtClean="0"/>
              <a:t>DEVENGADA </a:t>
            </a:r>
            <a:endParaRPr lang="es-MX" sz="1100" b="1" dirty="0"/>
          </a:p>
        </p:txBody>
      </p:sp>
      <p:sp>
        <p:nvSpPr>
          <p:cNvPr id="66" name="65 CuadroTexto"/>
          <p:cNvSpPr txBox="1"/>
          <p:nvPr/>
        </p:nvSpPr>
        <p:spPr>
          <a:xfrm>
            <a:off x="6732240" y="1598807"/>
            <a:ext cx="1944216" cy="600164"/>
          </a:xfrm>
          <a:prstGeom prst="rect">
            <a:avLst/>
          </a:prstGeom>
          <a:noFill/>
        </p:spPr>
        <p:txBody>
          <a:bodyPr wrap="square" rtlCol="0">
            <a:spAutoFit/>
          </a:bodyPr>
          <a:lstStyle/>
          <a:p>
            <a:pPr algn="ctr"/>
            <a:r>
              <a:rPr lang="es-MX" sz="1100" b="1" dirty="0" smtClean="0"/>
              <a:t>815</a:t>
            </a:r>
          </a:p>
          <a:p>
            <a:pPr algn="ctr"/>
            <a:r>
              <a:rPr lang="es-MX" sz="1100" b="1" dirty="0" smtClean="0"/>
              <a:t>Ley de Ingresos RECAUDADA</a:t>
            </a:r>
            <a:endParaRPr lang="es-MX" sz="1100" b="1" dirty="0"/>
          </a:p>
        </p:txBody>
      </p:sp>
      <p:sp>
        <p:nvSpPr>
          <p:cNvPr id="69" name="68 CuadroTexto"/>
          <p:cNvSpPr txBox="1"/>
          <p:nvPr/>
        </p:nvSpPr>
        <p:spPr>
          <a:xfrm>
            <a:off x="322388" y="4149080"/>
            <a:ext cx="1800200" cy="430887"/>
          </a:xfrm>
          <a:prstGeom prst="rect">
            <a:avLst/>
          </a:prstGeom>
          <a:noFill/>
        </p:spPr>
        <p:txBody>
          <a:bodyPr wrap="square" rtlCol="0">
            <a:spAutoFit/>
          </a:bodyPr>
          <a:lstStyle/>
          <a:p>
            <a:pPr algn="ctr"/>
            <a:r>
              <a:rPr lang="es-MX" sz="1100" b="1" dirty="0" smtClean="0"/>
              <a:t>1122</a:t>
            </a:r>
          </a:p>
          <a:p>
            <a:pPr algn="ctr"/>
            <a:r>
              <a:rPr lang="es-MX" sz="1100" b="1" dirty="0" smtClean="0"/>
              <a:t>Cuentas x Cobrar a C.P.</a:t>
            </a:r>
          </a:p>
        </p:txBody>
      </p:sp>
      <p:sp>
        <p:nvSpPr>
          <p:cNvPr id="72" name="71 CuadroTexto"/>
          <p:cNvSpPr txBox="1"/>
          <p:nvPr/>
        </p:nvSpPr>
        <p:spPr>
          <a:xfrm>
            <a:off x="2483768" y="4149080"/>
            <a:ext cx="1872208" cy="600164"/>
          </a:xfrm>
          <a:prstGeom prst="rect">
            <a:avLst/>
          </a:prstGeom>
          <a:noFill/>
        </p:spPr>
        <p:txBody>
          <a:bodyPr wrap="square" rtlCol="0">
            <a:spAutoFit/>
          </a:bodyPr>
          <a:lstStyle/>
          <a:p>
            <a:pPr algn="ctr"/>
            <a:r>
              <a:rPr lang="es-MX" sz="1100" b="1" dirty="0" smtClean="0"/>
              <a:t>4213</a:t>
            </a:r>
          </a:p>
          <a:p>
            <a:pPr algn="ctr"/>
            <a:r>
              <a:rPr lang="es-MX" sz="1100" b="1" dirty="0" smtClean="0"/>
              <a:t>Ingresos por CONVENIOS</a:t>
            </a:r>
          </a:p>
        </p:txBody>
      </p:sp>
      <p:sp>
        <p:nvSpPr>
          <p:cNvPr id="75" name="74 CuadroTexto"/>
          <p:cNvSpPr txBox="1"/>
          <p:nvPr/>
        </p:nvSpPr>
        <p:spPr>
          <a:xfrm>
            <a:off x="6589530" y="4099719"/>
            <a:ext cx="2286016" cy="769441"/>
          </a:xfrm>
          <a:prstGeom prst="rect">
            <a:avLst/>
          </a:prstGeom>
          <a:noFill/>
        </p:spPr>
        <p:txBody>
          <a:bodyPr wrap="square" rtlCol="0">
            <a:spAutoFit/>
          </a:bodyPr>
          <a:lstStyle/>
          <a:p>
            <a:pPr algn="ctr"/>
            <a:r>
              <a:rPr lang="es-MX" sz="1100" b="1" dirty="0" smtClean="0"/>
              <a:t>2212 </a:t>
            </a:r>
          </a:p>
          <a:p>
            <a:pPr algn="ctr"/>
            <a:r>
              <a:rPr lang="es-MX" sz="1100" b="1" dirty="0" smtClean="0"/>
              <a:t>Contratistas Obras Públicas por Pagar a Largo Plazo</a:t>
            </a:r>
          </a:p>
          <a:p>
            <a:pPr algn="ctr"/>
            <a:endParaRPr lang="es-MX" sz="1100" b="1" dirty="0"/>
          </a:p>
        </p:txBody>
      </p:sp>
      <p:sp>
        <p:nvSpPr>
          <p:cNvPr id="136" name="135 Rectángulo redondeado"/>
          <p:cNvSpPr/>
          <p:nvPr/>
        </p:nvSpPr>
        <p:spPr>
          <a:xfrm>
            <a:off x="2412330" y="593140"/>
            <a:ext cx="6660264" cy="692720"/>
          </a:xfrm>
          <a:prstGeom prst="roundRect">
            <a:avLst/>
          </a:prstGeom>
          <a:ln/>
        </p:spPr>
        <p:style>
          <a:lnRef idx="0">
            <a:schemeClr val="accent6"/>
          </a:lnRef>
          <a:fillRef idx="3">
            <a:schemeClr val="accent6"/>
          </a:fillRef>
          <a:effectRef idx="3">
            <a:schemeClr val="accent6"/>
          </a:effectRef>
          <a:fontRef idx="minor">
            <a:schemeClr val="lt1"/>
          </a:fontRef>
        </p:style>
        <p:txBody>
          <a:bodyPr anchor="ctr"/>
          <a:lstStyle/>
          <a:p>
            <a:pPr algn="ctr"/>
            <a:r>
              <a:rPr lang="es-MX" b="1" dirty="0" smtClean="0">
                <a:effectLst>
                  <a:outerShdw blurRad="38100" dist="38100" dir="2700000" algn="tl">
                    <a:srgbClr val="000000">
                      <a:alpha val="43137"/>
                    </a:srgbClr>
                  </a:outerShdw>
                </a:effectLst>
              </a:rPr>
              <a:t>OBRA CONTRATADA</a:t>
            </a:r>
            <a:r>
              <a:rPr lang="es-MX" sz="1600" b="1" dirty="0" smtClean="0">
                <a:effectLst>
                  <a:outerShdw blurRad="38100" dist="38100" dir="2700000" algn="tl">
                    <a:srgbClr val="000000">
                      <a:alpha val="43137"/>
                    </a:srgbClr>
                  </a:outerShdw>
                </a:effectLst>
              </a:rPr>
              <a:t> </a:t>
            </a:r>
            <a:r>
              <a:rPr lang="es-MX" b="1" dirty="0" smtClean="0">
                <a:solidFill>
                  <a:srgbClr val="FFFF00"/>
                </a:solidFill>
                <a:effectLst>
                  <a:outerShdw blurRad="38100" dist="38100" dir="2700000" algn="tl">
                    <a:srgbClr val="000000">
                      <a:alpha val="43137"/>
                    </a:srgbClr>
                  </a:outerShdw>
                </a:effectLst>
              </a:rPr>
              <a:t>NO CAPITALIZABLE </a:t>
            </a:r>
            <a:r>
              <a:rPr lang="es-MX" b="1" dirty="0" smtClean="0">
                <a:effectLst>
                  <a:outerShdw blurRad="38100" dist="38100" dir="2700000" algn="tl">
                    <a:srgbClr val="000000">
                      <a:alpha val="43137"/>
                    </a:srgbClr>
                  </a:outerShdw>
                </a:effectLst>
              </a:rPr>
              <a:t>CON </a:t>
            </a:r>
          </a:p>
          <a:p>
            <a:pPr algn="ctr"/>
            <a:r>
              <a:rPr lang="es-MX" b="1" u="sng" dirty="0" smtClean="0">
                <a:solidFill>
                  <a:schemeClr val="bg1"/>
                </a:solidFill>
                <a:effectLst>
                  <a:outerShdw blurRad="38100" dist="38100" dir="2700000" algn="tl">
                    <a:srgbClr val="000000">
                      <a:alpha val="43137"/>
                    </a:srgbClr>
                  </a:outerShdw>
                </a:effectLst>
              </a:rPr>
              <a:t>RECURSOS COMPARTIDOS</a:t>
            </a:r>
            <a:r>
              <a:rPr lang="es-MX" b="1" dirty="0" smtClean="0">
                <a:solidFill>
                  <a:srgbClr val="FFFF00"/>
                </a:solidFill>
                <a:effectLst>
                  <a:outerShdw blurRad="38100" dist="38100" dir="2700000" algn="tl">
                    <a:srgbClr val="000000">
                      <a:alpha val="43137"/>
                    </a:srgbClr>
                  </a:outerShdw>
                </a:effectLst>
              </a:rPr>
              <a:t> INGRESOS </a:t>
            </a:r>
            <a:r>
              <a:rPr lang="es-MX" b="1" dirty="0" smtClean="0">
                <a:solidFill>
                  <a:schemeClr val="bg1"/>
                </a:solidFill>
                <a:effectLst>
                  <a:outerShdw blurRad="38100" dist="38100" dir="2700000" algn="tl">
                    <a:srgbClr val="000000">
                      <a:alpha val="43137"/>
                    </a:srgbClr>
                  </a:outerShdw>
                </a:effectLst>
              </a:rPr>
              <a:t>INICIO</a:t>
            </a:r>
            <a:r>
              <a:rPr lang="es-MX" b="1" dirty="0" smtClean="0">
                <a:solidFill>
                  <a:srgbClr val="FFFF00"/>
                </a:solidFill>
                <a:effectLst>
                  <a:outerShdw blurRad="38100" dist="38100" dir="2700000" algn="tl">
                    <a:srgbClr val="000000">
                      <a:alpha val="43137"/>
                    </a:srgbClr>
                  </a:outerShdw>
                </a:effectLst>
              </a:rPr>
              <a:t> 2014</a:t>
            </a:r>
          </a:p>
        </p:txBody>
      </p:sp>
      <p:sp>
        <p:nvSpPr>
          <p:cNvPr id="189" name="188 CuadroTexto"/>
          <p:cNvSpPr txBox="1"/>
          <p:nvPr/>
        </p:nvSpPr>
        <p:spPr>
          <a:xfrm>
            <a:off x="518724" y="2204864"/>
            <a:ext cx="740908" cy="307777"/>
          </a:xfrm>
          <a:prstGeom prst="rect">
            <a:avLst/>
          </a:prstGeom>
          <a:noFill/>
        </p:spPr>
        <p:txBody>
          <a:bodyPr wrap="none" rtlCol="0">
            <a:spAutoFit/>
          </a:bodyPr>
          <a:lstStyle/>
          <a:p>
            <a:r>
              <a:rPr lang="es-MX" sz="1400" dirty="0" smtClean="0"/>
              <a:t>1)    60</a:t>
            </a:r>
            <a:endParaRPr lang="es-MX" sz="1400" dirty="0"/>
          </a:p>
        </p:txBody>
      </p:sp>
      <p:sp>
        <p:nvSpPr>
          <p:cNvPr id="190" name="189 CuadroTexto"/>
          <p:cNvSpPr txBox="1"/>
          <p:nvPr/>
        </p:nvSpPr>
        <p:spPr>
          <a:xfrm>
            <a:off x="3394471" y="2185119"/>
            <a:ext cx="691215" cy="307777"/>
          </a:xfrm>
          <a:prstGeom prst="rect">
            <a:avLst/>
          </a:prstGeom>
          <a:noFill/>
        </p:spPr>
        <p:txBody>
          <a:bodyPr wrap="none" rtlCol="0">
            <a:spAutoFit/>
          </a:bodyPr>
          <a:lstStyle/>
          <a:p>
            <a:r>
              <a:rPr lang="es-MX" sz="1400" dirty="0" smtClean="0"/>
              <a:t>60   1)</a:t>
            </a:r>
            <a:endParaRPr lang="es-MX" sz="1400" dirty="0"/>
          </a:p>
        </p:txBody>
      </p:sp>
      <p:sp>
        <p:nvSpPr>
          <p:cNvPr id="192" name="191 CuadroTexto"/>
          <p:cNvSpPr txBox="1"/>
          <p:nvPr/>
        </p:nvSpPr>
        <p:spPr>
          <a:xfrm>
            <a:off x="2636251" y="2187930"/>
            <a:ext cx="740908" cy="307777"/>
          </a:xfrm>
          <a:prstGeom prst="rect">
            <a:avLst/>
          </a:prstGeom>
          <a:noFill/>
        </p:spPr>
        <p:txBody>
          <a:bodyPr wrap="none" rtlCol="0">
            <a:spAutoFit/>
          </a:bodyPr>
          <a:lstStyle/>
          <a:p>
            <a:r>
              <a:rPr lang="es-MX" sz="1400" dirty="0" smtClean="0"/>
              <a:t>2)    60</a:t>
            </a:r>
            <a:endParaRPr lang="es-MX" sz="1400" dirty="0"/>
          </a:p>
        </p:txBody>
      </p:sp>
      <p:sp>
        <p:nvSpPr>
          <p:cNvPr id="195" name="194 CuadroTexto"/>
          <p:cNvSpPr txBox="1"/>
          <p:nvPr/>
        </p:nvSpPr>
        <p:spPr>
          <a:xfrm>
            <a:off x="5575917" y="2149790"/>
            <a:ext cx="691215" cy="307777"/>
          </a:xfrm>
          <a:prstGeom prst="rect">
            <a:avLst/>
          </a:prstGeom>
          <a:noFill/>
        </p:spPr>
        <p:txBody>
          <a:bodyPr wrap="none" rtlCol="0">
            <a:spAutoFit/>
          </a:bodyPr>
          <a:lstStyle/>
          <a:p>
            <a:r>
              <a:rPr lang="es-MX" sz="1400" dirty="0" smtClean="0"/>
              <a:t>60   2)</a:t>
            </a:r>
            <a:endParaRPr lang="es-MX" sz="1400" dirty="0"/>
          </a:p>
        </p:txBody>
      </p:sp>
      <p:sp>
        <p:nvSpPr>
          <p:cNvPr id="196" name="195 CuadroTexto"/>
          <p:cNvSpPr txBox="1"/>
          <p:nvPr/>
        </p:nvSpPr>
        <p:spPr>
          <a:xfrm>
            <a:off x="4817697" y="2152601"/>
            <a:ext cx="740908" cy="307777"/>
          </a:xfrm>
          <a:prstGeom prst="rect">
            <a:avLst/>
          </a:prstGeom>
          <a:noFill/>
        </p:spPr>
        <p:txBody>
          <a:bodyPr wrap="none" rtlCol="0">
            <a:spAutoFit/>
          </a:bodyPr>
          <a:lstStyle/>
          <a:p>
            <a:r>
              <a:rPr lang="es-MX" sz="1400" dirty="0" smtClean="0"/>
              <a:t>3)    60</a:t>
            </a:r>
            <a:endParaRPr lang="es-MX" sz="1400" dirty="0"/>
          </a:p>
        </p:txBody>
      </p:sp>
      <p:sp>
        <p:nvSpPr>
          <p:cNvPr id="197" name="196 CuadroTexto"/>
          <p:cNvSpPr txBox="1"/>
          <p:nvPr/>
        </p:nvSpPr>
        <p:spPr>
          <a:xfrm>
            <a:off x="323528" y="2492896"/>
            <a:ext cx="936104" cy="307777"/>
          </a:xfrm>
          <a:prstGeom prst="rect">
            <a:avLst/>
          </a:prstGeom>
          <a:noFill/>
        </p:spPr>
        <p:txBody>
          <a:bodyPr wrap="square" rtlCol="0">
            <a:spAutoFit/>
          </a:bodyPr>
          <a:lstStyle/>
          <a:p>
            <a:r>
              <a:rPr lang="es-MX" sz="1400" dirty="0" smtClean="0"/>
              <a:t> 1.1)    20</a:t>
            </a:r>
            <a:endParaRPr lang="es-MX" sz="1400" dirty="0"/>
          </a:p>
        </p:txBody>
      </p:sp>
      <p:sp>
        <p:nvSpPr>
          <p:cNvPr id="198" name="197 CuadroTexto"/>
          <p:cNvSpPr txBox="1"/>
          <p:nvPr/>
        </p:nvSpPr>
        <p:spPr>
          <a:xfrm>
            <a:off x="3393663" y="2492896"/>
            <a:ext cx="840295" cy="307777"/>
          </a:xfrm>
          <a:prstGeom prst="rect">
            <a:avLst/>
          </a:prstGeom>
          <a:noFill/>
        </p:spPr>
        <p:txBody>
          <a:bodyPr wrap="none" rtlCol="0">
            <a:spAutoFit/>
          </a:bodyPr>
          <a:lstStyle/>
          <a:p>
            <a:r>
              <a:rPr lang="es-MX" sz="1400" dirty="0" smtClean="0"/>
              <a:t>20   1.1)</a:t>
            </a:r>
            <a:endParaRPr lang="es-MX" sz="1400" dirty="0"/>
          </a:p>
        </p:txBody>
      </p:sp>
      <p:sp>
        <p:nvSpPr>
          <p:cNvPr id="199" name="198 CuadroTexto"/>
          <p:cNvSpPr txBox="1"/>
          <p:nvPr/>
        </p:nvSpPr>
        <p:spPr>
          <a:xfrm>
            <a:off x="7706484" y="2204864"/>
            <a:ext cx="691215" cy="307777"/>
          </a:xfrm>
          <a:prstGeom prst="rect">
            <a:avLst/>
          </a:prstGeom>
          <a:noFill/>
        </p:spPr>
        <p:txBody>
          <a:bodyPr wrap="none" rtlCol="0">
            <a:spAutoFit/>
          </a:bodyPr>
          <a:lstStyle/>
          <a:p>
            <a:r>
              <a:rPr lang="es-MX" sz="1400" dirty="0" smtClean="0"/>
              <a:t>60   3)</a:t>
            </a:r>
            <a:endParaRPr lang="es-MX" sz="1400" dirty="0"/>
          </a:p>
        </p:txBody>
      </p:sp>
      <p:sp>
        <p:nvSpPr>
          <p:cNvPr id="200" name="199 CuadroTexto"/>
          <p:cNvSpPr txBox="1"/>
          <p:nvPr/>
        </p:nvSpPr>
        <p:spPr>
          <a:xfrm>
            <a:off x="1233091" y="4750545"/>
            <a:ext cx="821059" cy="307777"/>
          </a:xfrm>
          <a:prstGeom prst="rect">
            <a:avLst/>
          </a:prstGeom>
          <a:noFill/>
        </p:spPr>
        <p:txBody>
          <a:bodyPr wrap="none" rtlCol="0">
            <a:spAutoFit/>
          </a:bodyPr>
          <a:lstStyle/>
          <a:p>
            <a:r>
              <a:rPr lang="es-MX" sz="1400" dirty="0" smtClean="0"/>
              <a:t>60  (3A)</a:t>
            </a:r>
            <a:endParaRPr lang="es-MX" sz="1400" dirty="0"/>
          </a:p>
        </p:txBody>
      </p:sp>
      <p:sp>
        <p:nvSpPr>
          <p:cNvPr id="201" name="200 CuadroTexto"/>
          <p:cNvSpPr txBox="1"/>
          <p:nvPr/>
        </p:nvSpPr>
        <p:spPr>
          <a:xfrm>
            <a:off x="352362" y="4753356"/>
            <a:ext cx="861133" cy="307777"/>
          </a:xfrm>
          <a:prstGeom prst="rect">
            <a:avLst/>
          </a:prstGeom>
          <a:noFill/>
        </p:spPr>
        <p:txBody>
          <a:bodyPr wrap="none" rtlCol="0">
            <a:spAutoFit/>
          </a:bodyPr>
          <a:lstStyle/>
          <a:p>
            <a:r>
              <a:rPr lang="es-MX" sz="1400" dirty="0" smtClean="0"/>
              <a:t>2A)    60</a:t>
            </a:r>
            <a:endParaRPr lang="es-MX" sz="1400" dirty="0"/>
          </a:p>
        </p:txBody>
      </p:sp>
      <p:sp>
        <p:nvSpPr>
          <p:cNvPr id="205" name="204 CuadroTexto"/>
          <p:cNvSpPr txBox="1"/>
          <p:nvPr/>
        </p:nvSpPr>
        <p:spPr>
          <a:xfrm>
            <a:off x="3418732" y="4759012"/>
            <a:ext cx="811441" cy="307777"/>
          </a:xfrm>
          <a:prstGeom prst="rect">
            <a:avLst/>
          </a:prstGeom>
          <a:noFill/>
        </p:spPr>
        <p:txBody>
          <a:bodyPr wrap="none" rtlCol="0">
            <a:spAutoFit/>
          </a:bodyPr>
          <a:lstStyle/>
          <a:p>
            <a:r>
              <a:rPr lang="es-MX" sz="1400" dirty="0" smtClean="0"/>
              <a:t>60   2A)</a:t>
            </a:r>
            <a:endParaRPr lang="es-MX" sz="1400" dirty="0"/>
          </a:p>
        </p:txBody>
      </p:sp>
      <p:sp>
        <p:nvSpPr>
          <p:cNvPr id="44" name="43 CuadroTexto"/>
          <p:cNvSpPr txBox="1"/>
          <p:nvPr/>
        </p:nvSpPr>
        <p:spPr>
          <a:xfrm>
            <a:off x="2449900" y="2492896"/>
            <a:ext cx="936104" cy="307777"/>
          </a:xfrm>
          <a:prstGeom prst="rect">
            <a:avLst/>
          </a:prstGeom>
          <a:noFill/>
        </p:spPr>
        <p:txBody>
          <a:bodyPr wrap="square" rtlCol="0">
            <a:spAutoFit/>
          </a:bodyPr>
          <a:lstStyle/>
          <a:p>
            <a:r>
              <a:rPr lang="es-MX" sz="1400" dirty="0" smtClean="0">
                <a:solidFill>
                  <a:srgbClr val="0070C0"/>
                </a:solidFill>
              </a:rPr>
              <a:t>11.1)   20</a:t>
            </a:r>
            <a:endParaRPr lang="es-MX" sz="1400" dirty="0">
              <a:solidFill>
                <a:srgbClr val="0070C0"/>
              </a:solidFill>
            </a:endParaRPr>
          </a:p>
        </p:txBody>
      </p:sp>
      <p:sp>
        <p:nvSpPr>
          <p:cNvPr id="47" name="46 CuadroTexto"/>
          <p:cNvSpPr txBox="1"/>
          <p:nvPr/>
        </p:nvSpPr>
        <p:spPr>
          <a:xfrm>
            <a:off x="5580112" y="2473151"/>
            <a:ext cx="926344" cy="307777"/>
          </a:xfrm>
          <a:prstGeom prst="rect">
            <a:avLst/>
          </a:prstGeom>
          <a:noFill/>
        </p:spPr>
        <p:txBody>
          <a:bodyPr wrap="none" rtlCol="0">
            <a:spAutoFit/>
          </a:bodyPr>
          <a:lstStyle/>
          <a:p>
            <a:r>
              <a:rPr lang="es-MX" sz="1400" dirty="0" smtClean="0">
                <a:solidFill>
                  <a:srgbClr val="0070C0"/>
                </a:solidFill>
              </a:rPr>
              <a:t>20   11.1)</a:t>
            </a:r>
            <a:endParaRPr lang="es-MX" sz="1400" dirty="0">
              <a:solidFill>
                <a:srgbClr val="0070C0"/>
              </a:solidFill>
            </a:endParaRPr>
          </a:p>
        </p:txBody>
      </p:sp>
      <p:sp>
        <p:nvSpPr>
          <p:cNvPr id="50" name="49 CuadroTexto"/>
          <p:cNvSpPr txBox="1"/>
          <p:nvPr/>
        </p:nvSpPr>
        <p:spPr>
          <a:xfrm>
            <a:off x="135961" y="5034382"/>
            <a:ext cx="1152128" cy="307777"/>
          </a:xfrm>
          <a:prstGeom prst="rect">
            <a:avLst/>
          </a:prstGeom>
          <a:noFill/>
        </p:spPr>
        <p:txBody>
          <a:bodyPr wrap="square" rtlCol="0">
            <a:spAutoFit/>
          </a:bodyPr>
          <a:lstStyle/>
          <a:p>
            <a:r>
              <a:rPr lang="es-MX" sz="1400" dirty="0" smtClean="0">
                <a:solidFill>
                  <a:srgbClr val="0070C0"/>
                </a:solidFill>
              </a:rPr>
              <a:t>11.1a)    20</a:t>
            </a:r>
            <a:endParaRPr lang="es-MX" sz="1400" dirty="0">
              <a:solidFill>
                <a:srgbClr val="0070C0"/>
              </a:solidFill>
            </a:endParaRPr>
          </a:p>
        </p:txBody>
      </p:sp>
      <p:sp>
        <p:nvSpPr>
          <p:cNvPr id="51" name="50 CuadroTexto"/>
          <p:cNvSpPr txBox="1"/>
          <p:nvPr/>
        </p:nvSpPr>
        <p:spPr>
          <a:xfrm>
            <a:off x="7753091" y="5004709"/>
            <a:ext cx="1025730" cy="307777"/>
          </a:xfrm>
          <a:prstGeom prst="rect">
            <a:avLst/>
          </a:prstGeom>
          <a:noFill/>
        </p:spPr>
        <p:txBody>
          <a:bodyPr wrap="none" rtlCol="0">
            <a:spAutoFit/>
          </a:bodyPr>
          <a:lstStyle/>
          <a:p>
            <a:r>
              <a:rPr lang="es-MX" sz="1400" dirty="0" smtClean="0">
                <a:solidFill>
                  <a:srgbClr val="0070C0"/>
                </a:solidFill>
              </a:rPr>
              <a:t>20   11.1a)</a:t>
            </a:r>
            <a:endParaRPr lang="es-MX" sz="1400" dirty="0">
              <a:solidFill>
                <a:srgbClr val="0070C0"/>
              </a:solidFill>
            </a:endParaRPr>
          </a:p>
        </p:txBody>
      </p:sp>
      <p:sp>
        <p:nvSpPr>
          <p:cNvPr id="52" name="51 CuadroTexto"/>
          <p:cNvSpPr txBox="1"/>
          <p:nvPr/>
        </p:nvSpPr>
        <p:spPr>
          <a:xfrm>
            <a:off x="7750042" y="4733611"/>
            <a:ext cx="1214446" cy="307777"/>
          </a:xfrm>
          <a:prstGeom prst="rect">
            <a:avLst/>
          </a:prstGeom>
          <a:noFill/>
        </p:spPr>
        <p:txBody>
          <a:bodyPr wrap="square" rtlCol="0">
            <a:spAutoFit/>
          </a:bodyPr>
          <a:lstStyle/>
          <a:p>
            <a:r>
              <a:rPr lang="es-MX" sz="1400" dirty="0" smtClean="0"/>
              <a:t>20  11a)</a:t>
            </a:r>
            <a:endParaRPr lang="es-MX" sz="1400" dirty="0"/>
          </a:p>
        </p:txBody>
      </p:sp>
      <p:grpSp>
        <p:nvGrpSpPr>
          <p:cNvPr id="9" name="40 Grupo"/>
          <p:cNvGrpSpPr/>
          <p:nvPr/>
        </p:nvGrpSpPr>
        <p:grpSpPr>
          <a:xfrm>
            <a:off x="4817913" y="4733284"/>
            <a:ext cx="1584176" cy="864096"/>
            <a:chOff x="3563888" y="1700808"/>
            <a:chExt cx="1584176" cy="864096"/>
          </a:xfrm>
        </p:grpSpPr>
        <p:cxnSp>
          <p:nvCxnSpPr>
            <p:cNvPr id="56" name="55 Conector recto"/>
            <p:cNvCxnSpPr/>
            <p:nvPr/>
          </p:nvCxnSpPr>
          <p:spPr>
            <a:xfrm>
              <a:off x="3563888" y="1700808"/>
              <a:ext cx="15841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7" name="56 Conector recto"/>
            <p:cNvCxnSpPr/>
            <p:nvPr/>
          </p:nvCxnSpPr>
          <p:spPr>
            <a:xfrm>
              <a:off x="4338613" y="1700808"/>
              <a:ext cx="17363" cy="864096"/>
            </a:xfrm>
            <a:prstGeom prst="line">
              <a:avLst/>
            </a:prstGeom>
          </p:spPr>
          <p:style>
            <a:lnRef idx="1">
              <a:schemeClr val="accent1"/>
            </a:lnRef>
            <a:fillRef idx="0">
              <a:schemeClr val="accent1"/>
            </a:fillRef>
            <a:effectRef idx="0">
              <a:schemeClr val="accent1"/>
            </a:effectRef>
            <a:fontRef idx="minor">
              <a:schemeClr val="tx1"/>
            </a:fontRef>
          </p:style>
        </p:cxnSp>
      </p:grpSp>
      <p:sp>
        <p:nvSpPr>
          <p:cNvPr id="58" name="57 CuadroTexto"/>
          <p:cNvSpPr txBox="1"/>
          <p:nvPr/>
        </p:nvSpPr>
        <p:spPr>
          <a:xfrm>
            <a:off x="4446224" y="4221088"/>
            <a:ext cx="2286016" cy="600164"/>
          </a:xfrm>
          <a:prstGeom prst="rect">
            <a:avLst/>
          </a:prstGeom>
          <a:noFill/>
        </p:spPr>
        <p:txBody>
          <a:bodyPr wrap="square" rtlCol="0">
            <a:spAutoFit/>
          </a:bodyPr>
          <a:lstStyle/>
          <a:p>
            <a:pPr algn="ctr"/>
            <a:r>
              <a:rPr lang="es-MX" sz="1100" b="1" dirty="0" smtClean="0"/>
              <a:t>1112 </a:t>
            </a:r>
          </a:p>
          <a:p>
            <a:pPr algn="ctr"/>
            <a:r>
              <a:rPr lang="es-MX" sz="1100" b="1" dirty="0" smtClean="0"/>
              <a:t>Bancos / Tesorería</a:t>
            </a:r>
          </a:p>
          <a:p>
            <a:pPr algn="ctr"/>
            <a:endParaRPr lang="es-MX" sz="1100" b="1" dirty="0"/>
          </a:p>
        </p:txBody>
      </p:sp>
      <p:sp>
        <p:nvSpPr>
          <p:cNvPr id="59" name="58 CuadroTexto"/>
          <p:cNvSpPr txBox="1"/>
          <p:nvPr/>
        </p:nvSpPr>
        <p:spPr>
          <a:xfrm>
            <a:off x="4724784" y="4736422"/>
            <a:ext cx="861133" cy="307777"/>
          </a:xfrm>
          <a:prstGeom prst="rect">
            <a:avLst/>
          </a:prstGeom>
          <a:noFill/>
        </p:spPr>
        <p:txBody>
          <a:bodyPr wrap="none" rtlCol="0">
            <a:spAutoFit/>
          </a:bodyPr>
          <a:lstStyle/>
          <a:p>
            <a:r>
              <a:rPr lang="es-MX" sz="1400" dirty="0" smtClean="0"/>
              <a:t>3A)    60</a:t>
            </a:r>
            <a:endParaRPr lang="es-MX" sz="1400" dirty="0"/>
          </a:p>
        </p:txBody>
      </p:sp>
      <p:sp>
        <p:nvSpPr>
          <p:cNvPr id="60" name="59 CuadroTexto"/>
          <p:cNvSpPr txBox="1"/>
          <p:nvPr/>
        </p:nvSpPr>
        <p:spPr>
          <a:xfrm>
            <a:off x="1234231" y="5040038"/>
            <a:ext cx="1025730" cy="307777"/>
          </a:xfrm>
          <a:prstGeom prst="rect">
            <a:avLst/>
          </a:prstGeom>
          <a:noFill/>
        </p:spPr>
        <p:txBody>
          <a:bodyPr wrap="none" rtlCol="0">
            <a:spAutoFit/>
          </a:bodyPr>
          <a:lstStyle/>
          <a:p>
            <a:r>
              <a:rPr lang="es-MX" sz="1400" dirty="0" smtClean="0">
                <a:solidFill>
                  <a:srgbClr val="00B050"/>
                </a:solidFill>
              </a:rPr>
              <a:t>20   (11.1b</a:t>
            </a:r>
            <a:endParaRPr lang="es-MX" sz="1400" dirty="0">
              <a:solidFill>
                <a:srgbClr val="00B050"/>
              </a:solidFill>
            </a:endParaRPr>
          </a:p>
        </p:txBody>
      </p:sp>
      <p:sp>
        <p:nvSpPr>
          <p:cNvPr id="61" name="60 CuadroTexto"/>
          <p:cNvSpPr txBox="1"/>
          <p:nvPr/>
        </p:nvSpPr>
        <p:spPr>
          <a:xfrm>
            <a:off x="6660232" y="4737883"/>
            <a:ext cx="1080120" cy="307777"/>
          </a:xfrm>
          <a:prstGeom prst="rect">
            <a:avLst/>
          </a:prstGeom>
          <a:noFill/>
        </p:spPr>
        <p:txBody>
          <a:bodyPr wrap="square" rtlCol="0">
            <a:spAutoFit/>
          </a:bodyPr>
          <a:lstStyle/>
          <a:p>
            <a:r>
              <a:rPr lang="es-MX" sz="1400" dirty="0" smtClean="0">
                <a:solidFill>
                  <a:srgbClr val="00B050"/>
                </a:solidFill>
              </a:rPr>
              <a:t>11.1b)   20</a:t>
            </a:r>
            <a:endParaRPr lang="es-MX" sz="1400" dirty="0">
              <a:solidFill>
                <a:srgbClr val="00B050"/>
              </a:solidFill>
            </a:endParaRPr>
          </a:p>
        </p:txBody>
      </p:sp>
      <p:cxnSp>
        <p:nvCxnSpPr>
          <p:cNvPr id="63" name="62 Conector recto"/>
          <p:cNvCxnSpPr/>
          <p:nvPr/>
        </p:nvCxnSpPr>
        <p:spPr>
          <a:xfrm>
            <a:off x="6948264" y="5301208"/>
            <a:ext cx="1584176" cy="0"/>
          </a:xfrm>
          <a:prstGeom prst="line">
            <a:avLst/>
          </a:prstGeom>
        </p:spPr>
        <p:style>
          <a:lnRef idx="1">
            <a:schemeClr val="accent1"/>
          </a:lnRef>
          <a:fillRef idx="0">
            <a:schemeClr val="accent1"/>
          </a:fillRef>
          <a:effectRef idx="0">
            <a:schemeClr val="accent1"/>
          </a:effectRef>
          <a:fontRef idx="minor">
            <a:schemeClr val="tx1"/>
          </a:fontRef>
        </p:style>
      </p:cxnSp>
      <p:sp>
        <p:nvSpPr>
          <p:cNvPr id="68" name="67 CuadroTexto"/>
          <p:cNvSpPr txBox="1"/>
          <p:nvPr/>
        </p:nvSpPr>
        <p:spPr>
          <a:xfrm>
            <a:off x="7757286" y="5301208"/>
            <a:ext cx="1214446" cy="307777"/>
          </a:xfrm>
          <a:prstGeom prst="rect">
            <a:avLst/>
          </a:prstGeom>
          <a:noFill/>
        </p:spPr>
        <p:txBody>
          <a:bodyPr wrap="square" rtlCol="0">
            <a:spAutoFit/>
          </a:bodyPr>
          <a:lstStyle/>
          <a:p>
            <a:r>
              <a:rPr lang="es-MX" sz="1400" b="1" dirty="0" smtClean="0">
                <a:solidFill>
                  <a:srgbClr val="C00000"/>
                </a:solidFill>
              </a:rPr>
              <a:t>20   (S)</a:t>
            </a:r>
            <a:endParaRPr lang="es-MX" sz="1400" b="1" dirty="0">
              <a:solidFill>
                <a:srgbClr val="C00000"/>
              </a:solidFill>
            </a:endParaRPr>
          </a:p>
        </p:txBody>
      </p:sp>
      <p:sp>
        <p:nvSpPr>
          <p:cNvPr id="62" name="61 CuadroTexto"/>
          <p:cNvSpPr txBox="1"/>
          <p:nvPr/>
        </p:nvSpPr>
        <p:spPr>
          <a:xfrm>
            <a:off x="4588934" y="2475962"/>
            <a:ext cx="1080120" cy="307777"/>
          </a:xfrm>
          <a:prstGeom prst="rect">
            <a:avLst/>
          </a:prstGeom>
          <a:noFill/>
        </p:spPr>
        <p:txBody>
          <a:bodyPr wrap="square" rtlCol="0">
            <a:spAutoFit/>
          </a:bodyPr>
          <a:lstStyle/>
          <a:p>
            <a:r>
              <a:rPr lang="es-MX" sz="1400" dirty="0" smtClean="0">
                <a:solidFill>
                  <a:srgbClr val="00B050"/>
                </a:solidFill>
              </a:rPr>
              <a:t>11.2)    20</a:t>
            </a:r>
            <a:endParaRPr lang="es-MX" sz="1400" dirty="0">
              <a:solidFill>
                <a:srgbClr val="00B050"/>
              </a:solidFill>
            </a:endParaRPr>
          </a:p>
        </p:txBody>
      </p:sp>
      <p:sp>
        <p:nvSpPr>
          <p:cNvPr id="64" name="63 CuadroTexto"/>
          <p:cNvSpPr txBox="1"/>
          <p:nvPr/>
        </p:nvSpPr>
        <p:spPr>
          <a:xfrm>
            <a:off x="7714951" y="2492896"/>
            <a:ext cx="926344" cy="307777"/>
          </a:xfrm>
          <a:prstGeom prst="rect">
            <a:avLst/>
          </a:prstGeom>
          <a:noFill/>
        </p:spPr>
        <p:txBody>
          <a:bodyPr wrap="none" rtlCol="0">
            <a:spAutoFit/>
          </a:bodyPr>
          <a:lstStyle/>
          <a:p>
            <a:r>
              <a:rPr lang="es-MX" sz="1400" dirty="0" smtClean="0">
                <a:solidFill>
                  <a:srgbClr val="00B050"/>
                </a:solidFill>
              </a:rPr>
              <a:t>20   11.2)</a:t>
            </a:r>
            <a:endParaRPr lang="es-MX" sz="1400" dirty="0">
              <a:solidFill>
                <a:srgbClr val="00B05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5">
                                            <p:txEl>
                                              <p:pRg st="0" end="0"/>
                                            </p:txEl>
                                          </p:spTgt>
                                        </p:tgtEl>
                                        <p:attrNameLst>
                                          <p:attrName>style.visibility</p:attrName>
                                        </p:attrNameLst>
                                      </p:cBhvr>
                                      <p:to>
                                        <p:strVal val="visible"/>
                                      </p:to>
                                    </p:set>
                                    <p:animEffect transition="in" filter="fade">
                                      <p:cBhvr>
                                        <p:cTn id="12" dur="2000"/>
                                        <p:tgtEl>
                                          <p:spTgt spid="75">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75">
                                            <p:txEl>
                                              <p:pRg st="1" end="1"/>
                                            </p:txEl>
                                          </p:spTgt>
                                        </p:tgtEl>
                                        <p:attrNameLst>
                                          <p:attrName>style.visibility</p:attrName>
                                        </p:attrNameLst>
                                      </p:cBhvr>
                                      <p:to>
                                        <p:strVal val="visible"/>
                                      </p:to>
                                    </p:set>
                                    <p:animEffect transition="in" filter="fade">
                                      <p:cBhvr>
                                        <p:cTn id="15" dur="2000"/>
                                        <p:tgtEl>
                                          <p:spTgt spid="75">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52">
                                            <p:txEl>
                                              <p:pRg st="0" end="0"/>
                                            </p:txEl>
                                          </p:spTgt>
                                        </p:tgtEl>
                                        <p:attrNameLst>
                                          <p:attrName>style.visibility</p:attrName>
                                        </p:attrNameLst>
                                      </p:cBhvr>
                                      <p:to>
                                        <p:strVal val="visible"/>
                                      </p:to>
                                    </p:set>
                                    <p:animEffect transition="in" filter="fade">
                                      <p:cBhvr>
                                        <p:cTn id="20" dur="2000"/>
                                        <p:tgtEl>
                                          <p:spTgt spid="52">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44">
                                            <p:txEl>
                                              <p:pRg st="0" end="0"/>
                                            </p:txEl>
                                          </p:spTgt>
                                        </p:tgtEl>
                                        <p:attrNameLst>
                                          <p:attrName>style.visibility</p:attrName>
                                        </p:attrNameLst>
                                      </p:cBhvr>
                                      <p:to>
                                        <p:strVal val="visible"/>
                                      </p:to>
                                    </p:set>
                                    <p:animEffect transition="in" filter="fade">
                                      <p:cBhvr>
                                        <p:cTn id="25" dur="2000"/>
                                        <p:tgtEl>
                                          <p:spTgt spid="44">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47">
                                            <p:txEl>
                                              <p:pRg st="0" end="0"/>
                                            </p:txEl>
                                          </p:spTgt>
                                        </p:tgtEl>
                                        <p:attrNameLst>
                                          <p:attrName>style.visibility</p:attrName>
                                        </p:attrNameLst>
                                      </p:cBhvr>
                                      <p:to>
                                        <p:strVal val="visible"/>
                                      </p:to>
                                    </p:set>
                                    <p:animEffect transition="in" filter="fade">
                                      <p:cBhvr>
                                        <p:cTn id="30" dur="2000"/>
                                        <p:tgtEl>
                                          <p:spTgt spid="47">
                                            <p:txEl>
                                              <p:pRg st="0" end="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50">
                                            <p:txEl>
                                              <p:pRg st="0" end="0"/>
                                            </p:txEl>
                                          </p:spTgt>
                                        </p:tgtEl>
                                        <p:attrNameLst>
                                          <p:attrName>style.visibility</p:attrName>
                                        </p:attrNameLst>
                                      </p:cBhvr>
                                      <p:to>
                                        <p:strVal val="visible"/>
                                      </p:to>
                                    </p:set>
                                    <p:animEffect transition="in" filter="fade">
                                      <p:cBhvr>
                                        <p:cTn id="35" dur="2000"/>
                                        <p:tgtEl>
                                          <p:spTgt spid="50">
                                            <p:txEl>
                                              <p:pRg st="0" end="0"/>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51">
                                            <p:txEl>
                                              <p:pRg st="0" end="0"/>
                                            </p:txEl>
                                          </p:spTgt>
                                        </p:tgtEl>
                                        <p:attrNameLst>
                                          <p:attrName>style.visibility</p:attrName>
                                        </p:attrNameLst>
                                      </p:cBhvr>
                                      <p:to>
                                        <p:strVal val="visible"/>
                                      </p:to>
                                    </p:set>
                                    <p:animEffect transition="in" filter="fade">
                                      <p:cBhvr>
                                        <p:cTn id="40" dur="2000"/>
                                        <p:tgtEl>
                                          <p:spTgt spid="51">
                                            <p:txEl>
                                              <p:pRg st="0" end="0"/>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62">
                                            <p:txEl>
                                              <p:pRg st="0" end="0"/>
                                            </p:txEl>
                                          </p:spTgt>
                                        </p:tgtEl>
                                        <p:attrNameLst>
                                          <p:attrName>style.visibility</p:attrName>
                                        </p:attrNameLst>
                                      </p:cBhvr>
                                      <p:to>
                                        <p:strVal val="visible"/>
                                      </p:to>
                                    </p:set>
                                    <p:animEffect transition="in" filter="fade">
                                      <p:cBhvr>
                                        <p:cTn id="45" dur="2000"/>
                                        <p:tgtEl>
                                          <p:spTgt spid="62">
                                            <p:txEl>
                                              <p:pRg st="0" end="0"/>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64">
                                            <p:txEl>
                                              <p:pRg st="0" end="0"/>
                                            </p:txEl>
                                          </p:spTgt>
                                        </p:tgtEl>
                                        <p:attrNameLst>
                                          <p:attrName>style.visibility</p:attrName>
                                        </p:attrNameLst>
                                      </p:cBhvr>
                                      <p:to>
                                        <p:strVal val="visible"/>
                                      </p:to>
                                    </p:set>
                                    <p:animEffect transition="in" filter="fade">
                                      <p:cBhvr>
                                        <p:cTn id="50" dur="2000"/>
                                        <p:tgtEl>
                                          <p:spTgt spid="64">
                                            <p:txEl>
                                              <p:pRg st="0" end="0"/>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60">
                                            <p:txEl>
                                              <p:pRg st="0" end="0"/>
                                            </p:txEl>
                                          </p:spTgt>
                                        </p:tgtEl>
                                        <p:attrNameLst>
                                          <p:attrName>style.visibility</p:attrName>
                                        </p:attrNameLst>
                                      </p:cBhvr>
                                      <p:to>
                                        <p:strVal val="visible"/>
                                      </p:to>
                                    </p:set>
                                    <p:animEffect transition="in" filter="fade">
                                      <p:cBhvr>
                                        <p:cTn id="55" dur="2000"/>
                                        <p:tgtEl>
                                          <p:spTgt spid="60">
                                            <p:txEl>
                                              <p:pRg st="0" end="0"/>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61">
                                            <p:txEl>
                                              <p:pRg st="0" end="0"/>
                                            </p:txEl>
                                          </p:spTgt>
                                        </p:tgtEl>
                                        <p:attrNameLst>
                                          <p:attrName>style.visibility</p:attrName>
                                        </p:attrNameLst>
                                      </p:cBhvr>
                                      <p:to>
                                        <p:strVal val="visible"/>
                                      </p:to>
                                    </p:set>
                                    <p:animEffect transition="in" filter="fade">
                                      <p:cBhvr>
                                        <p:cTn id="60" dur="2000"/>
                                        <p:tgtEl>
                                          <p:spTgt spid="61">
                                            <p:txEl>
                                              <p:pRg st="0" end="0"/>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nodeType="clickEffect">
                                  <p:stCondLst>
                                    <p:cond delay="0"/>
                                  </p:stCondLst>
                                  <p:childTnLst>
                                    <p:set>
                                      <p:cBhvr>
                                        <p:cTn id="64" dur="1" fill="hold">
                                          <p:stCondLst>
                                            <p:cond delay="0"/>
                                          </p:stCondLst>
                                        </p:cTn>
                                        <p:tgtEl>
                                          <p:spTgt spid="63"/>
                                        </p:tgtEl>
                                        <p:attrNameLst>
                                          <p:attrName>style.visibility</p:attrName>
                                        </p:attrNameLst>
                                      </p:cBhvr>
                                      <p:to>
                                        <p:strVal val="visible"/>
                                      </p:to>
                                    </p:set>
                                    <p:animEffect transition="in" filter="fade">
                                      <p:cBhvr>
                                        <p:cTn id="65" dur="2000"/>
                                        <p:tgtEl>
                                          <p:spTgt spid="63"/>
                                        </p:tgtEl>
                                      </p:cBhvr>
                                    </p:animEffect>
                                  </p:childTnLst>
                                </p:cTn>
                              </p:par>
                            </p:childTnLst>
                          </p:cTn>
                        </p:par>
                      </p:childTnLst>
                    </p:cTn>
                  </p:par>
                  <p:par>
                    <p:cTn id="66" fill="hold">
                      <p:stCondLst>
                        <p:cond delay="indefinite"/>
                      </p:stCondLst>
                      <p:childTnLst>
                        <p:par>
                          <p:cTn id="67" fill="hold">
                            <p:stCondLst>
                              <p:cond delay="0"/>
                            </p:stCondLst>
                            <p:childTnLst>
                              <p:par>
                                <p:cTn id="68" presetID="10" presetClass="entr" presetSubtype="0" fill="hold" grpId="0" nodeType="clickEffect">
                                  <p:stCondLst>
                                    <p:cond delay="0"/>
                                  </p:stCondLst>
                                  <p:childTnLst>
                                    <p:set>
                                      <p:cBhvr>
                                        <p:cTn id="69" dur="1" fill="hold">
                                          <p:stCondLst>
                                            <p:cond delay="0"/>
                                          </p:stCondLst>
                                        </p:cTn>
                                        <p:tgtEl>
                                          <p:spTgt spid="68">
                                            <p:txEl>
                                              <p:pRg st="0" end="0"/>
                                            </p:txEl>
                                          </p:spTgt>
                                        </p:tgtEl>
                                        <p:attrNameLst>
                                          <p:attrName>style.visibility</p:attrName>
                                        </p:attrNameLst>
                                      </p:cBhvr>
                                      <p:to>
                                        <p:strVal val="visible"/>
                                      </p:to>
                                    </p:set>
                                    <p:animEffect transition="in" filter="fade">
                                      <p:cBhvr>
                                        <p:cTn id="70" dur="2000"/>
                                        <p:tgtEl>
                                          <p:spTgt spid="6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 grpId="0" build="allAtOnce"/>
      <p:bldP spid="44" grpId="0" build="allAtOnce"/>
      <p:bldP spid="47" grpId="0" build="allAtOnce"/>
      <p:bldP spid="50" grpId="0" build="allAtOnce"/>
      <p:bldP spid="51" grpId="0" build="allAtOnce"/>
      <p:bldP spid="52" grpId="0" build="allAtOnce"/>
      <p:bldP spid="60" grpId="0" build="allAtOnce"/>
      <p:bldP spid="61" grpId="0" build="allAtOnce"/>
      <p:bldP spid="68" grpId="0" build="allAtOnce"/>
      <p:bldP spid="62" grpId="0" build="allAtOnce"/>
      <p:bldP spid="64" grpId="0" build="allAtOnce"/>
    </p:bld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40 Grupo"/>
          <p:cNvGrpSpPr/>
          <p:nvPr/>
        </p:nvGrpSpPr>
        <p:grpSpPr>
          <a:xfrm>
            <a:off x="1865585" y="5669388"/>
            <a:ext cx="1584176" cy="864096"/>
            <a:chOff x="3563888" y="1700808"/>
            <a:chExt cx="1584176" cy="864096"/>
          </a:xfrm>
        </p:grpSpPr>
        <p:cxnSp>
          <p:nvCxnSpPr>
            <p:cNvPr id="42" name="41 Conector recto"/>
            <p:cNvCxnSpPr/>
            <p:nvPr/>
          </p:nvCxnSpPr>
          <p:spPr>
            <a:xfrm>
              <a:off x="3563888" y="1700808"/>
              <a:ext cx="15841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42 Conector recto"/>
            <p:cNvCxnSpPr/>
            <p:nvPr/>
          </p:nvCxnSpPr>
          <p:spPr>
            <a:xfrm>
              <a:off x="4338613" y="1700808"/>
              <a:ext cx="17363" cy="864096"/>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3" name="49 Grupo"/>
          <p:cNvGrpSpPr/>
          <p:nvPr/>
        </p:nvGrpSpPr>
        <p:grpSpPr>
          <a:xfrm>
            <a:off x="792659" y="1915122"/>
            <a:ext cx="1584176" cy="864096"/>
            <a:chOff x="3563888" y="1700808"/>
            <a:chExt cx="1584176" cy="864096"/>
          </a:xfrm>
        </p:grpSpPr>
        <p:cxnSp>
          <p:nvCxnSpPr>
            <p:cNvPr id="51" name="50 Conector recto"/>
            <p:cNvCxnSpPr/>
            <p:nvPr/>
          </p:nvCxnSpPr>
          <p:spPr>
            <a:xfrm>
              <a:off x="3563888" y="1700808"/>
              <a:ext cx="15841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51 Conector recto"/>
            <p:cNvCxnSpPr/>
            <p:nvPr/>
          </p:nvCxnSpPr>
          <p:spPr>
            <a:xfrm>
              <a:off x="4338613" y="1700808"/>
              <a:ext cx="17363" cy="864096"/>
            </a:xfrm>
            <a:prstGeom prst="line">
              <a:avLst/>
            </a:prstGeom>
          </p:spPr>
          <p:style>
            <a:lnRef idx="1">
              <a:schemeClr val="accent1"/>
            </a:lnRef>
            <a:fillRef idx="0">
              <a:schemeClr val="accent1"/>
            </a:fillRef>
            <a:effectRef idx="0">
              <a:schemeClr val="accent1"/>
            </a:effectRef>
            <a:fontRef idx="minor">
              <a:schemeClr val="tx1"/>
            </a:fontRef>
          </p:style>
        </p:cxnSp>
      </p:grpSp>
      <p:sp>
        <p:nvSpPr>
          <p:cNvPr id="75" name="74 CuadroTexto"/>
          <p:cNvSpPr txBox="1"/>
          <p:nvPr/>
        </p:nvSpPr>
        <p:spPr>
          <a:xfrm>
            <a:off x="1493896" y="5157192"/>
            <a:ext cx="2286016" cy="600164"/>
          </a:xfrm>
          <a:prstGeom prst="rect">
            <a:avLst/>
          </a:prstGeom>
          <a:noFill/>
        </p:spPr>
        <p:txBody>
          <a:bodyPr wrap="square" rtlCol="0">
            <a:spAutoFit/>
          </a:bodyPr>
          <a:lstStyle/>
          <a:p>
            <a:pPr algn="ctr"/>
            <a:r>
              <a:rPr lang="es-MX" sz="1100" b="1" dirty="0" smtClean="0"/>
              <a:t>1112 </a:t>
            </a:r>
          </a:p>
          <a:p>
            <a:pPr algn="ctr"/>
            <a:r>
              <a:rPr lang="es-MX" sz="1100" b="1" dirty="0" smtClean="0"/>
              <a:t>Bancos / Tesorería</a:t>
            </a:r>
          </a:p>
          <a:p>
            <a:pPr algn="ctr"/>
            <a:endParaRPr lang="es-MX" sz="1100" b="1" dirty="0"/>
          </a:p>
        </p:txBody>
      </p:sp>
      <p:sp>
        <p:nvSpPr>
          <p:cNvPr id="76" name="75 CuadroTexto"/>
          <p:cNvSpPr txBox="1"/>
          <p:nvPr/>
        </p:nvSpPr>
        <p:spPr>
          <a:xfrm>
            <a:off x="4646155" y="980728"/>
            <a:ext cx="1928794" cy="600164"/>
          </a:xfrm>
          <a:prstGeom prst="rect">
            <a:avLst/>
          </a:prstGeom>
          <a:noFill/>
        </p:spPr>
        <p:txBody>
          <a:bodyPr wrap="square" rtlCol="0">
            <a:spAutoFit/>
          </a:bodyPr>
          <a:lstStyle/>
          <a:p>
            <a:pPr algn="ctr"/>
            <a:r>
              <a:rPr lang="es-MX" sz="1100" b="1" dirty="0" smtClean="0"/>
              <a:t>824</a:t>
            </a:r>
          </a:p>
          <a:p>
            <a:pPr algn="ctr"/>
            <a:r>
              <a:rPr lang="es-MX" sz="1100" b="1" dirty="0" smtClean="0"/>
              <a:t>Presupuesto de Egresos COMPROMETIDO</a:t>
            </a:r>
          </a:p>
        </p:txBody>
      </p:sp>
      <p:sp>
        <p:nvSpPr>
          <p:cNvPr id="83" name="82 CuadroTexto"/>
          <p:cNvSpPr txBox="1"/>
          <p:nvPr/>
        </p:nvSpPr>
        <p:spPr>
          <a:xfrm>
            <a:off x="6694100" y="3401690"/>
            <a:ext cx="1800200" cy="600164"/>
          </a:xfrm>
          <a:prstGeom prst="rect">
            <a:avLst/>
          </a:prstGeom>
          <a:noFill/>
        </p:spPr>
        <p:txBody>
          <a:bodyPr wrap="square" rtlCol="0">
            <a:spAutoFit/>
          </a:bodyPr>
          <a:lstStyle/>
          <a:p>
            <a:pPr algn="ctr"/>
            <a:r>
              <a:rPr lang="es-MX" sz="1100" b="1" dirty="0" smtClean="0"/>
              <a:t>2113</a:t>
            </a:r>
          </a:p>
          <a:p>
            <a:pPr algn="ctr"/>
            <a:r>
              <a:rPr lang="es-MX" sz="1100" b="1" dirty="0" smtClean="0"/>
              <a:t>Contratistas Obras Públicas x Pagar a C.P.</a:t>
            </a:r>
          </a:p>
        </p:txBody>
      </p:sp>
      <p:grpSp>
        <p:nvGrpSpPr>
          <p:cNvPr id="4" name="79 Grupo"/>
          <p:cNvGrpSpPr/>
          <p:nvPr/>
        </p:nvGrpSpPr>
        <p:grpSpPr>
          <a:xfrm>
            <a:off x="4827139" y="1943782"/>
            <a:ext cx="1584176" cy="864096"/>
            <a:chOff x="3563888" y="1700808"/>
            <a:chExt cx="1584176" cy="864096"/>
          </a:xfrm>
        </p:grpSpPr>
        <p:cxnSp>
          <p:nvCxnSpPr>
            <p:cNvPr id="88" name="87 Conector recto"/>
            <p:cNvCxnSpPr/>
            <p:nvPr/>
          </p:nvCxnSpPr>
          <p:spPr>
            <a:xfrm>
              <a:off x="3563888" y="1700808"/>
              <a:ext cx="15841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88 Conector recto"/>
            <p:cNvCxnSpPr/>
            <p:nvPr/>
          </p:nvCxnSpPr>
          <p:spPr>
            <a:xfrm>
              <a:off x="4338613" y="1700808"/>
              <a:ext cx="17363" cy="864096"/>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5" name="40 Grupo"/>
          <p:cNvGrpSpPr/>
          <p:nvPr/>
        </p:nvGrpSpPr>
        <p:grpSpPr>
          <a:xfrm>
            <a:off x="799588" y="4070265"/>
            <a:ext cx="1584176" cy="864096"/>
            <a:chOff x="3563888" y="1700808"/>
            <a:chExt cx="1584176" cy="864096"/>
          </a:xfrm>
        </p:grpSpPr>
        <p:cxnSp>
          <p:nvCxnSpPr>
            <p:cNvPr id="101" name="100 Conector recto"/>
            <p:cNvCxnSpPr/>
            <p:nvPr/>
          </p:nvCxnSpPr>
          <p:spPr>
            <a:xfrm>
              <a:off x="3563888" y="1700808"/>
              <a:ext cx="15841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2" name="101 Conector recto"/>
            <p:cNvCxnSpPr/>
            <p:nvPr/>
          </p:nvCxnSpPr>
          <p:spPr>
            <a:xfrm>
              <a:off x="4338613" y="1700808"/>
              <a:ext cx="17363" cy="864096"/>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6" name="40 Grupo"/>
          <p:cNvGrpSpPr/>
          <p:nvPr/>
        </p:nvGrpSpPr>
        <p:grpSpPr>
          <a:xfrm>
            <a:off x="2837233" y="4054881"/>
            <a:ext cx="1584176" cy="864096"/>
            <a:chOff x="3563888" y="1700808"/>
            <a:chExt cx="1584176" cy="864096"/>
          </a:xfrm>
        </p:grpSpPr>
        <p:cxnSp>
          <p:nvCxnSpPr>
            <p:cNvPr id="104" name="103 Conector recto"/>
            <p:cNvCxnSpPr/>
            <p:nvPr/>
          </p:nvCxnSpPr>
          <p:spPr>
            <a:xfrm>
              <a:off x="3563888" y="1700808"/>
              <a:ext cx="15841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5" name="104 Conector recto"/>
            <p:cNvCxnSpPr/>
            <p:nvPr/>
          </p:nvCxnSpPr>
          <p:spPr>
            <a:xfrm>
              <a:off x="4338613" y="1700808"/>
              <a:ext cx="17363" cy="864096"/>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7" name="49 Grupo"/>
          <p:cNvGrpSpPr/>
          <p:nvPr/>
        </p:nvGrpSpPr>
        <p:grpSpPr>
          <a:xfrm>
            <a:off x="2812087" y="1915122"/>
            <a:ext cx="1584176" cy="864096"/>
            <a:chOff x="3563888" y="1700808"/>
            <a:chExt cx="1584176" cy="864096"/>
          </a:xfrm>
        </p:grpSpPr>
        <p:cxnSp>
          <p:nvCxnSpPr>
            <p:cNvPr id="93" name="92 Conector recto"/>
            <p:cNvCxnSpPr/>
            <p:nvPr/>
          </p:nvCxnSpPr>
          <p:spPr>
            <a:xfrm>
              <a:off x="3563888" y="1700808"/>
              <a:ext cx="15841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4" name="93 Conector recto"/>
            <p:cNvCxnSpPr/>
            <p:nvPr/>
          </p:nvCxnSpPr>
          <p:spPr>
            <a:xfrm>
              <a:off x="4338613" y="1700808"/>
              <a:ext cx="17363" cy="864096"/>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8" name="49 Grupo"/>
          <p:cNvGrpSpPr/>
          <p:nvPr/>
        </p:nvGrpSpPr>
        <p:grpSpPr>
          <a:xfrm>
            <a:off x="6802217" y="1946505"/>
            <a:ext cx="1584176" cy="864096"/>
            <a:chOff x="3563888" y="1700808"/>
            <a:chExt cx="1584176" cy="864096"/>
          </a:xfrm>
        </p:grpSpPr>
        <p:cxnSp>
          <p:nvCxnSpPr>
            <p:cNvPr id="103" name="102 Conector recto"/>
            <p:cNvCxnSpPr/>
            <p:nvPr/>
          </p:nvCxnSpPr>
          <p:spPr>
            <a:xfrm>
              <a:off x="3563888" y="1700808"/>
              <a:ext cx="15841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 name="118 Conector recto"/>
            <p:cNvCxnSpPr/>
            <p:nvPr/>
          </p:nvCxnSpPr>
          <p:spPr>
            <a:xfrm>
              <a:off x="4338613" y="1700808"/>
              <a:ext cx="17363" cy="864096"/>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9" name="49 Grupo"/>
          <p:cNvGrpSpPr/>
          <p:nvPr/>
        </p:nvGrpSpPr>
        <p:grpSpPr>
          <a:xfrm>
            <a:off x="6817032" y="4005064"/>
            <a:ext cx="1584176" cy="864096"/>
            <a:chOff x="3563888" y="1700808"/>
            <a:chExt cx="1584176" cy="864096"/>
          </a:xfrm>
        </p:grpSpPr>
        <p:cxnSp>
          <p:nvCxnSpPr>
            <p:cNvPr id="130" name="129 Conector recto"/>
            <p:cNvCxnSpPr/>
            <p:nvPr/>
          </p:nvCxnSpPr>
          <p:spPr>
            <a:xfrm>
              <a:off x="3563888" y="1700808"/>
              <a:ext cx="15841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1" name="130 Conector recto"/>
            <p:cNvCxnSpPr/>
            <p:nvPr/>
          </p:nvCxnSpPr>
          <p:spPr>
            <a:xfrm>
              <a:off x="4338613" y="1700808"/>
              <a:ext cx="17363" cy="864096"/>
            </a:xfrm>
            <a:prstGeom prst="line">
              <a:avLst/>
            </a:prstGeom>
          </p:spPr>
          <p:style>
            <a:lnRef idx="1">
              <a:schemeClr val="accent1"/>
            </a:lnRef>
            <a:fillRef idx="0">
              <a:schemeClr val="accent1"/>
            </a:fillRef>
            <a:effectRef idx="0">
              <a:schemeClr val="accent1"/>
            </a:effectRef>
            <a:fontRef idx="minor">
              <a:schemeClr val="tx1"/>
            </a:fontRef>
          </p:style>
        </p:cxnSp>
      </p:grpSp>
      <p:sp>
        <p:nvSpPr>
          <p:cNvPr id="159" name="158 CuadroTexto"/>
          <p:cNvSpPr txBox="1"/>
          <p:nvPr/>
        </p:nvSpPr>
        <p:spPr>
          <a:xfrm>
            <a:off x="643308" y="1014596"/>
            <a:ext cx="1872208" cy="600164"/>
          </a:xfrm>
          <a:prstGeom prst="rect">
            <a:avLst/>
          </a:prstGeom>
          <a:noFill/>
        </p:spPr>
        <p:txBody>
          <a:bodyPr wrap="square" rtlCol="0">
            <a:spAutoFit/>
          </a:bodyPr>
          <a:lstStyle/>
          <a:p>
            <a:pPr algn="ctr"/>
            <a:r>
              <a:rPr lang="es-MX" sz="1100" b="1" dirty="0" smtClean="0"/>
              <a:t>823</a:t>
            </a:r>
          </a:p>
          <a:p>
            <a:pPr algn="ctr"/>
            <a:r>
              <a:rPr lang="es-MX" sz="1100" b="1" dirty="0" smtClean="0"/>
              <a:t>Modificaciones al Presupuesto de Egresos</a:t>
            </a:r>
          </a:p>
        </p:txBody>
      </p:sp>
      <p:sp>
        <p:nvSpPr>
          <p:cNvPr id="162" name="161 CuadroTexto"/>
          <p:cNvSpPr txBox="1"/>
          <p:nvPr/>
        </p:nvSpPr>
        <p:spPr>
          <a:xfrm>
            <a:off x="2662166" y="980728"/>
            <a:ext cx="1872208" cy="600164"/>
          </a:xfrm>
          <a:prstGeom prst="rect">
            <a:avLst/>
          </a:prstGeom>
          <a:noFill/>
        </p:spPr>
        <p:txBody>
          <a:bodyPr wrap="square" rtlCol="0">
            <a:spAutoFit/>
          </a:bodyPr>
          <a:lstStyle/>
          <a:p>
            <a:pPr algn="ctr"/>
            <a:r>
              <a:rPr lang="es-MX" sz="1100" b="1" dirty="0" smtClean="0"/>
              <a:t>822</a:t>
            </a:r>
          </a:p>
          <a:p>
            <a:pPr algn="ctr"/>
            <a:r>
              <a:rPr lang="es-MX" sz="1100" b="1" dirty="0" smtClean="0"/>
              <a:t>Presupuesto de Egresos Por EJERCER</a:t>
            </a:r>
          </a:p>
        </p:txBody>
      </p:sp>
      <p:sp>
        <p:nvSpPr>
          <p:cNvPr id="165" name="164 CuadroTexto"/>
          <p:cNvSpPr txBox="1"/>
          <p:nvPr/>
        </p:nvSpPr>
        <p:spPr>
          <a:xfrm>
            <a:off x="6444208" y="992571"/>
            <a:ext cx="2232248" cy="600164"/>
          </a:xfrm>
          <a:prstGeom prst="rect">
            <a:avLst/>
          </a:prstGeom>
          <a:noFill/>
        </p:spPr>
        <p:txBody>
          <a:bodyPr wrap="square" rtlCol="0">
            <a:spAutoFit/>
          </a:bodyPr>
          <a:lstStyle/>
          <a:p>
            <a:pPr algn="ctr"/>
            <a:r>
              <a:rPr lang="es-MX" sz="1100" b="1" dirty="0" smtClean="0"/>
              <a:t>825</a:t>
            </a:r>
          </a:p>
          <a:p>
            <a:pPr algn="ctr"/>
            <a:r>
              <a:rPr lang="es-MX" sz="1100" b="1" dirty="0" smtClean="0"/>
              <a:t>Presupuesto de Egresos DEVENGADO</a:t>
            </a:r>
          </a:p>
        </p:txBody>
      </p:sp>
      <p:sp>
        <p:nvSpPr>
          <p:cNvPr id="170" name="169 CuadroTexto"/>
          <p:cNvSpPr txBox="1"/>
          <p:nvPr/>
        </p:nvSpPr>
        <p:spPr>
          <a:xfrm>
            <a:off x="2666799" y="3068960"/>
            <a:ext cx="1857388" cy="600164"/>
          </a:xfrm>
          <a:prstGeom prst="rect">
            <a:avLst/>
          </a:prstGeom>
          <a:noFill/>
        </p:spPr>
        <p:txBody>
          <a:bodyPr wrap="square" rtlCol="0">
            <a:spAutoFit/>
          </a:bodyPr>
          <a:lstStyle/>
          <a:p>
            <a:pPr algn="ctr"/>
            <a:r>
              <a:rPr lang="es-MX" sz="1100" b="1" dirty="0" smtClean="0"/>
              <a:t>827</a:t>
            </a:r>
          </a:p>
          <a:p>
            <a:pPr algn="ctr"/>
            <a:r>
              <a:rPr lang="es-MX" sz="1100" b="1" dirty="0" smtClean="0"/>
              <a:t>Presupuesto de Egresos PAGADO</a:t>
            </a:r>
          </a:p>
        </p:txBody>
      </p:sp>
      <p:sp>
        <p:nvSpPr>
          <p:cNvPr id="178" name="177 CuadroTexto"/>
          <p:cNvSpPr txBox="1"/>
          <p:nvPr/>
        </p:nvSpPr>
        <p:spPr>
          <a:xfrm>
            <a:off x="512120" y="3098633"/>
            <a:ext cx="2136870" cy="600164"/>
          </a:xfrm>
          <a:prstGeom prst="rect">
            <a:avLst/>
          </a:prstGeom>
          <a:noFill/>
        </p:spPr>
        <p:txBody>
          <a:bodyPr wrap="square" rtlCol="0">
            <a:spAutoFit/>
          </a:bodyPr>
          <a:lstStyle/>
          <a:p>
            <a:pPr algn="ctr"/>
            <a:r>
              <a:rPr lang="es-MX" sz="1100" b="1" dirty="0" smtClean="0"/>
              <a:t>826</a:t>
            </a:r>
          </a:p>
          <a:p>
            <a:pPr algn="ctr"/>
            <a:r>
              <a:rPr lang="es-MX" sz="1100" b="1" dirty="0" smtClean="0"/>
              <a:t>Presupuesto de Egresos EJERCIDO</a:t>
            </a:r>
          </a:p>
        </p:txBody>
      </p:sp>
      <p:sp>
        <p:nvSpPr>
          <p:cNvPr id="136" name="135 Rectángulo redondeado"/>
          <p:cNvSpPr/>
          <p:nvPr/>
        </p:nvSpPr>
        <p:spPr>
          <a:xfrm>
            <a:off x="2269454" y="285728"/>
            <a:ext cx="6660264" cy="692720"/>
          </a:xfrm>
          <a:prstGeom prst="roundRect">
            <a:avLst/>
          </a:prstGeom>
          <a:ln/>
        </p:spPr>
        <p:style>
          <a:lnRef idx="0">
            <a:schemeClr val="accent6"/>
          </a:lnRef>
          <a:fillRef idx="3">
            <a:schemeClr val="accent6"/>
          </a:fillRef>
          <a:effectRef idx="3">
            <a:schemeClr val="accent6"/>
          </a:effectRef>
          <a:fontRef idx="minor">
            <a:schemeClr val="lt1"/>
          </a:fontRef>
        </p:style>
        <p:txBody>
          <a:bodyPr anchor="ctr"/>
          <a:lstStyle/>
          <a:p>
            <a:pPr algn="ctr"/>
            <a:r>
              <a:rPr lang="es-MX" b="1" dirty="0" smtClean="0">
                <a:effectLst>
                  <a:outerShdw blurRad="38100" dist="38100" dir="2700000" algn="tl">
                    <a:srgbClr val="000000">
                      <a:alpha val="43137"/>
                    </a:srgbClr>
                  </a:outerShdw>
                </a:effectLst>
              </a:rPr>
              <a:t>OBRA CONTRATADA</a:t>
            </a:r>
            <a:r>
              <a:rPr lang="es-MX" sz="1600" b="1" dirty="0" smtClean="0">
                <a:effectLst>
                  <a:outerShdw blurRad="38100" dist="38100" dir="2700000" algn="tl">
                    <a:srgbClr val="000000">
                      <a:alpha val="43137"/>
                    </a:srgbClr>
                  </a:outerShdw>
                </a:effectLst>
              </a:rPr>
              <a:t> </a:t>
            </a:r>
            <a:r>
              <a:rPr lang="es-MX" b="1" dirty="0" smtClean="0">
                <a:solidFill>
                  <a:srgbClr val="FFFF00"/>
                </a:solidFill>
                <a:effectLst>
                  <a:outerShdw blurRad="38100" dist="38100" dir="2700000" algn="tl">
                    <a:srgbClr val="000000">
                      <a:alpha val="43137"/>
                    </a:srgbClr>
                  </a:outerShdw>
                </a:effectLst>
              </a:rPr>
              <a:t>NO CAPITALIZABLE </a:t>
            </a:r>
            <a:r>
              <a:rPr lang="es-MX" b="1" dirty="0" smtClean="0">
                <a:effectLst>
                  <a:outerShdw blurRad="38100" dist="38100" dir="2700000" algn="tl">
                    <a:srgbClr val="000000">
                      <a:alpha val="43137"/>
                    </a:srgbClr>
                  </a:outerShdw>
                </a:effectLst>
              </a:rPr>
              <a:t>CON </a:t>
            </a:r>
          </a:p>
          <a:p>
            <a:pPr algn="ctr"/>
            <a:r>
              <a:rPr lang="es-MX" b="1" u="sng" dirty="0" smtClean="0">
                <a:solidFill>
                  <a:schemeClr val="bg1"/>
                </a:solidFill>
                <a:effectLst>
                  <a:outerShdw blurRad="38100" dist="38100" dir="2700000" algn="tl">
                    <a:srgbClr val="000000">
                      <a:alpha val="43137"/>
                    </a:srgbClr>
                  </a:outerShdw>
                </a:effectLst>
              </a:rPr>
              <a:t>RECURSOS COMPARTIDOS</a:t>
            </a:r>
            <a:r>
              <a:rPr lang="es-MX" b="1" dirty="0" smtClean="0">
                <a:solidFill>
                  <a:schemeClr val="bg1"/>
                </a:solidFill>
                <a:effectLst>
                  <a:outerShdw blurRad="38100" dist="38100" dir="2700000" algn="tl">
                    <a:srgbClr val="000000">
                      <a:alpha val="43137"/>
                    </a:srgbClr>
                  </a:outerShdw>
                </a:effectLst>
              </a:rPr>
              <a:t> </a:t>
            </a:r>
            <a:r>
              <a:rPr lang="es-MX" b="1" dirty="0" smtClean="0">
                <a:solidFill>
                  <a:srgbClr val="FFFF00"/>
                </a:solidFill>
                <a:effectLst>
                  <a:outerShdw blurRad="38100" dist="38100" dir="2700000" algn="tl">
                    <a:srgbClr val="000000">
                      <a:alpha val="43137"/>
                    </a:srgbClr>
                  </a:outerShdw>
                </a:effectLst>
              </a:rPr>
              <a:t>EGRESOS</a:t>
            </a:r>
            <a:r>
              <a:rPr lang="es-MX" b="1" dirty="0" smtClean="0">
                <a:solidFill>
                  <a:schemeClr val="bg1"/>
                </a:solidFill>
                <a:effectLst>
                  <a:outerShdw blurRad="38100" dist="38100" dir="2700000" algn="tl">
                    <a:srgbClr val="000000">
                      <a:alpha val="43137"/>
                    </a:srgbClr>
                  </a:outerShdw>
                </a:effectLst>
              </a:rPr>
              <a:t> INICIO </a:t>
            </a:r>
            <a:r>
              <a:rPr lang="es-MX" b="1" dirty="0" smtClean="0">
                <a:solidFill>
                  <a:srgbClr val="FFFF00"/>
                </a:solidFill>
                <a:effectLst>
                  <a:outerShdw blurRad="38100" dist="38100" dir="2700000" algn="tl">
                    <a:srgbClr val="000000">
                      <a:alpha val="43137"/>
                    </a:srgbClr>
                  </a:outerShdw>
                </a:effectLst>
              </a:rPr>
              <a:t>2014</a:t>
            </a:r>
          </a:p>
        </p:txBody>
      </p:sp>
      <p:sp>
        <p:nvSpPr>
          <p:cNvPr id="121" name="120 CuadroTexto"/>
          <p:cNvSpPr txBox="1"/>
          <p:nvPr/>
        </p:nvSpPr>
        <p:spPr>
          <a:xfrm>
            <a:off x="611560" y="1556792"/>
            <a:ext cx="1915909" cy="369332"/>
          </a:xfrm>
          <a:prstGeom prst="rect">
            <a:avLst/>
          </a:prstGeom>
          <a:noFill/>
        </p:spPr>
        <p:txBody>
          <a:bodyPr wrap="none" rtlCol="0">
            <a:spAutoFit/>
          </a:bodyPr>
          <a:lstStyle/>
          <a:p>
            <a:pPr algn="ctr"/>
            <a:r>
              <a:rPr lang="es-MX" sz="900" dirty="0" smtClean="0"/>
              <a:t>COG </a:t>
            </a:r>
            <a:r>
              <a:rPr lang="es-MX" sz="900" b="1" dirty="0" smtClean="0"/>
              <a:t>613</a:t>
            </a:r>
            <a:r>
              <a:rPr lang="es-MX" sz="900" dirty="0" smtClean="0"/>
              <a:t> Construcción de Obras </a:t>
            </a:r>
          </a:p>
          <a:p>
            <a:pPr algn="ctr"/>
            <a:r>
              <a:rPr lang="es-MX" sz="900" dirty="0" smtClean="0"/>
              <a:t>de </a:t>
            </a:r>
            <a:r>
              <a:rPr lang="es-MX" sz="900" dirty="0" err="1" smtClean="0"/>
              <a:t>Abast</a:t>
            </a:r>
            <a:r>
              <a:rPr lang="es-MX" sz="900" dirty="0" smtClean="0"/>
              <a:t>. De Agua</a:t>
            </a:r>
            <a:endParaRPr lang="es-MX" sz="900" dirty="0"/>
          </a:p>
        </p:txBody>
      </p:sp>
      <p:sp>
        <p:nvSpPr>
          <p:cNvPr id="123" name="122 CuadroTexto"/>
          <p:cNvSpPr txBox="1"/>
          <p:nvPr/>
        </p:nvSpPr>
        <p:spPr>
          <a:xfrm>
            <a:off x="2634087" y="1556792"/>
            <a:ext cx="1915909" cy="369332"/>
          </a:xfrm>
          <a:prstGeom prst="rect">
            <a:avLst/>
          </a:prstGeom>
          <a:noFill/>
        </p:spPr>
        <p:txBody>
          <a:bodyPr wrap="none" rtlCol="0">
            <a:spAutoFit/>
          </a:bodyPr>
          <a:lstStyle/>
          <a:p>
            <a:pPr algn="ctr"/>
            <a:r>
              <a:rPr lang="es-MX" sz="900" dirty="0" smtClean="0"/>
              <a:t>COG </a:t>
            </a:r>
            <a:r>
              <a:rPr lang="es-MX" sz="900" b="1" dirty="0" smtClean="0"/>
              <a:t>613</a:t>
            </a:r>
            <a:r>
              <a:rPr lang="es-MX" sz="900" dirty="0" smtClean="0"/>
              <a:t> Construcción de Obras </a:t>
            </a:r>
          </a:p>
          <a:p>
            <a:pPr algn="ctr"/>
            <a:r>
              <a:rPr lang="es-MX" sz="900" dirty="0" smtClean="0"/>
              <a:t>de </a:t>
            </a:r>
            <a:r>
              <a:rPr lang="es-MX" sz="900" dirty="0" err="1" smtClean="0"/>
              <a:t>Abast</a:t>
            </a:r>
            <a:r>
              <a:rPr lang="es-MX" sz="900" dirty="0" smtClean="0"/>
              <a:t>. De Agua</a:t>
            </a:r>
            <a:endParaRPr lang="es-MX" sz="900" dirty="0"/>
          </a:p>
        </p:txBody>
      </p:sp>
      <p:sp>
        <p:nvSpPr>
          <p:cNvPr id="124" name="123 CuadroTexto"/>
          <p:cNvSpPr txBox="1"/>
          <p:nvPr/>
        </p:nvSpPr>
        <p:spPr>
          <a:xfrm>
            <a:off x="4650573" y="1565259"/>
            <a:ext cx="1915909" cy="369332"/>
          </a:xfrm>
          <a:prstGeom prst="rect">
            <a:avLst/>
          </a:prstGeom>
          <a:noFill/>
        </p:spPr>
        <p:txBody>
          <a:bodyPr wrap="none" rtlCol="0">
            <a:spAutoFit/>
          </a:bodyPr>
          <a:lstStyle/>
          <a:p>
            <a:pPr algn="ctr"/>
            <a:r>
              <a:rPr lang="es-MX" sz="900" dirty="0" smtClean="0"/>
              <a:t>COG </a:t>
            </a:r>
            <a:r>
              <a:rPr lang="es-MX" sz="900" b="1" dirty="0" smtClean="0"/>
              <a:t>613</a:t>
            </a:r>
            <a:r>
              <a:rPr lang="es-MX" sz="900" dirty="0" smtClean="0"/>
              <a:t> Construcción de Obras </a:t>
            </a:r>
          </a:p>
          <a:p>
            <a:pPr algn="ctr"/>
            <a:r>
              <a:rPr lang="es-MX" sz="900" dirty="0" smtClean="0"/>
              <a:t>de </a:t>
            </a:r>
            <a:r>
              <a:rPr lang="es-MX" sz="900" dirty="0" err="1" smtClean="0"/>
              <a:t>Abast</a:t>
            </a:r>
            <a:r>
              <a:rPr lang="es-MX" sz="900" dirty="0" smtClean="0"/>
              <a:t>. De Agua</a:t>
            </a:r>
            <a:endParaRPr lang="es-MX" sz="900" dirty="0"/>
          </a:p>
        </p:txBody>
      </p:sp>
      <p:sp>
        <p:nvSpPr>
          <p:cNvPr id="125" name="124 CuadroTexto"/>
          <p:cNvSpPr txBox="1"/>
          <p:nvPr/>
        </p:nvSpPr>
        <p:spPr>
          <a:xfrm>
            <a:off x="6634831" y="1568635"/>
            <a:ext cx="1915909" cy="369332"/>
          </a:xfrm>
          <a:prstGeom prst="rect">
            <a:avLst/>
          </a:prstGeom>
          <a:noFill/>
        </p:spPr>
        <p:txBody>
          <a:bodyPr wrap="none" rtlCol="0">
            <a:spAutoFit/>
          </a:bodyPr>
          <a:lstStyle/>
          <a:p>
            <a:pPr algn="ctr"/>
            <a:r>
              <a:rPr lang="es-MX" sz="900" dirty="0" smtClean="0"/>
              <a:t>COG </a:t>
            </a:r>
            <a:r>
              <a:rPr lang="es-MX" sz="900" b="1" dirty="0" smtClean="0"/>
              <a:t>613</a:t>
            </a:r>
            <a:r>
              <a:rPr lang="es-MX" sz="900" dirty="0" smtClean="0"/>
              <a:t> Construcción de Obras </a:t>
            </a:r>
          </a:p>
          <a:p>
            <a:pPr algn="ctr"/>
            <a:r>
              <a:rPr lang="es-MX" sz="900" dirty="0" smtClean="0"/>
              <a:t>de </a:t>
            </a:r>
            <a:r>
              <a:rPr lang="es-MX" sz="900" dirty="0" err="1" smtClean="0"/>
              <a:t>Abast</a:t>
            </a:r>
            <a:r>
              <a:rPr lang="es-MX" sz="900" dirty="0" smtClean="0"/>
              <a:t>. De Agua</a:t>
            </a:r>
            <a:endParaRPr lang="es-MX" sz="900" dirty="0"/>
          </a:p>
        </p:txBody>
      </p:sp>
      <p:sp>
        <p:nvSpPr>
          <p:cNvPr id="126" name="125 CuadroTexto"/>
          <p:cNvSpPr txBox="1"/>
          <p:nvPr/>
        </p:nvSpPr>
        <p:spPr>
          <a:xfrm>
            <a:off x="620027" y="3691631"/>
            <a:ext cx="1915909" cy="369332"/>
          </a:xfrm>
          <a:prstGeom prst="rect">
            <a:avLst/>
          </a:prstGeom>
          <a:noFill/>
        </p:spPr>
        <p:txBody>
          <a:bodyPr wrap="none" rtlCol="0">
            <a:spAutoFit/>
          </a:bodyPr>
          <a:lstStyle/>
          <a:p>
            <a:pPr algn="ctr"/>
            <a:r>
              <a:rPr lang="es-MX" sz="900" dirty="0" smtClean="0"/>
              <a:t>COG </a:t>
            </a:r>
            <a:r>
              <a:rPr lang="es-MX" sz="900" b="1" dirty="0" smtClean="0"/>
              <a:t>613</a:t>
            </a:r>
            <a:r>
              <a:rPr lang="es-MX" sz="900" dirty="0" smtClean="0"/>
              <a:t> Construcción de Obras </a:t>
            </a:r>
          </a:p>
          <a:p>
            <a:pPr algn="ctr"/>
            <a:r>
              <a:rPr lang="es-MX" sz="900" dirty="0" smtClean="0"/>
              <a:t>de </a:t>
            </a:r>
            <a:r>
              <a:rPr lang="es-MX" sz="900" dirty="0" err="1" smtClean="0"/>
              <a:t>Abast</a:t>
            </a:r>
            <a:r>
              <a:rPr lang="es-MX" sz="900" dirty="0" smtClean="0"/>
              <a:t>. De Agua</a:t>
            </a:r>
            <a:endParaRPr lang="es-MX" sz="900" dirty="0"/>
          </a:p>
        </p:txBody>
      </p:sp>
      <p:sp>
        <p:nvSpPr>
          <p:cNvPr id="127" name="126 CuadroTexto"/>
          <p:cNvSpPr txBox="1"/>
          <p:nvPr/>
        </p:nvSpPr>
        <p:spPr>
          <a:xfrm>
            <a:off x="2656091" y="3683087"/>
            <a:ext cx="1915909" cy="369332"/>
          </a:xfrm>
          <a:prstGeom prst="rect">
            <a:avLst/>
          </a:prstGeom>
          <a:noFill/>
        </p:spPr>
        <p:txBody>
          <a:bodyPr wrap="none" rtlCol="0">
            <a:spAutoFit/>
          </a:bodyPr>
          <a:lstStyle/>
          <a:p>
            <a:pPr algn="ctr"/>
            <a:r>
              <a:rPr lang="es-MX" sz="900" dirty="0" smtClean="0"/>
              <a:t>COG </a:t>
            </a:r>
            <a:r>
              <a:rPr lang="es-MX" sz="900" b="1" dirty="0" smtClean="0"/>
              <a:t>613</a:t>
            </a:r>
            <a:r>
              <a:rPr lang="es-MX" sz="900" dirty="0" smtClean="0"/>
              <a:t> Construcción de Obras </a:t>
            </a:r>
          </a:p>
          <a:p>
            <a:pPr algn="ctr"/>
            <a:r>
              <a:rPr lang="es-MX" sz="900" dirty="0" smtClean="0"/>
              <a:t>de </a:t>
            </a:r>
            <a:r>
              <a:rPr lang="es-MX" sz="900" dirty="0" err="1" smtClean="0"/>
              <a:t>Abast</a:t>
            </a:r>
            <a:r>
              <a:rPr lang="es-MX" sz="900" dirty="0" smtClean="0"/>
              <a:t>. De Agua</a:t>
            </a:r>
            <a:endParaRPr lang="es-MX" sz="900" dirty="0"/>
          </a:p>
        </p:txBody>
      </p:sp>
      <p:sp>
        <p:nvSpPr>
          <p:cNvPr id="128" name="127 CuadroTexto"/>
          <p:cNvSpPr txBox="1"/>
          <p:nvPr/>
        </p:nvSpPr>
        <p:spPr>
          <a:xfrm>
            <a:off x="3733382" y="4797152"/>
            <a:ext cx="1800200" cy="1184940"/>
          </a:xfrm>
          <a:prstGeom prst="rect">
            <a:avLst/>
          </a:prstGeom>
          <a:noFill/>
        </p:spPr>
        <p:txBody>
          <a:bodyPr wrap="square" rtlCol="0">
            <a:spAutoFit/>
          </a:bodyPr>
          <a:lstStyle/>
          <a:p>
            <a:pPr algn="ctr"/>
            <a:r>
              <a:rPr lang="es-MX" sz="1100" b="1" dirty="0" smtClean="0"/>
              <a:t>12353</a:t>
            </a:r>
          </a:p>
          <a:p>
            <a:pPr algn="ctr"/>
            <a:r>
              <a:rPr lang="es-MX" sz="1100" b="1" dirty="0" smtClean="0"/>
              <a:t>Construcciones Proceso en B. de Dom. Público</a:t>
            </a:r>
          </a:p>
          <a:p>
            <a:pPr algn="ctr"/>
            <a:r>
              <a:rPr lang="es-ES" sz="800" dirty="0" smtClean="0"/>
              <a:t>Construcción de Obras para el Abastecimiento de Agua…</a:t>
            </a:r>
            <a:endParaRPr lang="es-MX" sz="800" b="1" dirty="0" smtClean="0"/>
          </a:p>
          <a:p>
            <a:pPr algn="ctr"/>
            <a:endParaRPr lang="es-MX" sz="1100" b="1" dirty="0" smtClean="0"/>
          </a:p>
        </p:txBody>
      </p:sp>
      <p:grpSp>
        <p:nvGrpSpPr>
          <p:cNvPr id="10" name="49 Grupo"/>
          <p:cNvGrpSpPr/>
          <p:nvPr/>
        </p:nvGrpSpPr>
        <p:grpSpPr>
          <a:xfrm>
            <a:off x="3856314" y="5756294"/>
            <a:ext cx="1584176" cy="864096"/>
            <a:chOff x="3563888" y="1700808"/>
            <a:chExt cx="1584176" cy="864096"/>
          </a:xfrm>
        </p:grpSpPr>
        <p:cxnSp>
          <p:nvCxnSpPr>
            <p:cNvPr id="132" name="131 Conector recto"/>
            <p:cNvCxnSpPr/>
            <p:nvPr/>
          </p:nvCxnSpPr>
          <p:spPr>
            <a:xfrm>
              <a:off x="3563888" y="1700808"/>
              <a:ext cx="15841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3" name="132 Conector recto"/>
            <p:cNvCxnSpPr/>
            <p:nvPr/>
          </p:nvCxnSpPr>
          <p:spPr>
            <a:xfrm>
              <a:off x="4338613" y="1700808"/>
              <a:ext cx="17363" cy="864096"/>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11" name="49 Grupo"/>
          <p:cNvGrpSpPr/>
          <p:nvPr/>
        </p:nvGrpSpPr>
        <p:grpSpPr>
          <a:xfrm>
            <a:off x="4838903" y="4037491"/>
            <a:ext cx="1584176" cy="864096"/>
            <a:chOff x="3563888" y="1700808"/>
            <a:chExt cx="1584176" cy="864096"/>
          </a:xfrm>
        </p:grpSpPr>
        <p:cxnSp>
          <p:nvCxnSpPr>
            <p:cNvPr id="77" name="76 Conector recto"/>
            <p:cNvCxnSpPr/>
            <p:nvPr/>
          </p:nvCxnSpPr>
          <p:spPr>
            <a:xfrm>
              <a:off x="3563888" y="1700808"/>
              <a:ext cx="15841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77 Conector recto"/>
            <p:cNvCxnSpPr/>
            <p:nvPr/>
          </p:nvCxnSpPr>
          <p:spPr>
            <a:xfrm>
              <a:off x="4338613" y="1700808"/>
              <a:ext cx="17363" cy="864096"/>
            </a:xfrm>
            <a:prstGeom prst="line">
              <a:avLst/>
            </a:prstGeom>
          </p:spPr>
          <p:style>
            <a:lnRef idx="1">
              <a:schemeClr val="accent1"/>
            </a:lnRef>
            <a:fillRef idx="0">
              <a:schemeClr val="accent1"/>
            </a:fillRef>
            <a:effectRef idx="0">
              <a:schemeClr val="accent1"/>
            </a:effectRef>
            <a:fontRef idx="minor">
              <a:schemeClr val="tx1"/>
            </a:fontRef>
          </p:style>
        </p:cxnSp>
      </p:grpSp>
      <p:sp>
        <p:nvSpPr>
          <p:cNvPr id="80" name="79 CuadroTexto"/>
          <p:cNvSpPr txBox="1"/>
          <p:nvPr/>
        </p:nvSpPr>
        <p:spPr>
          <a:xfrm>
            <a:off x="4716016" y="3259583"/>
            <a:ext cx="1800200" cy="769441"/>
          </a:xfrm>
          <a:prstGeom prst="rect">
            <a:avLst/>
          </a:prstGeom>
          <a:noFill/>
        </p:spPr>
        <p:txBody>
          <a:bodyPr wrap="square" rtlCol="0">
            <a:spAutoFit/>
          </a:bodyPr>
          <a:lstStyle/>
          <a:p>
            <a:pPr algn="ctr"/>
            <a:r>
              <a:rPr lang="es-MX" sz="1100" b="1" dirty="0" smtClean="0"/>
              <a:t>5611</a:t>
            </a:r>
          </a:p>
          <a:p>
            <a:pPr algn="ctr"/>
            <a:r>
              <a:rPr lang="es-MX" sz="1100" b="1" dirty="0" smtClean="0"/>
              <a:t>Construcciones en Bienes NO Capitalizables</a:t>
            </a:r>
          </a:p>
        </p:txBody>
      </p:sp>
      <p:sp>
        <p:nvSpPr>
          <p:cNvPr id="53" name="52 CuadroTexto"/>
          <p:cNvSpPr txBox="1"/>
          <p:nvPr/>
        </p:nvSpPr>
        <p:spPr>
          <a:xfrm>
            <a:off x="1584213" y="1915355"/>
            <a:ext cx="1214446" cy="307777"/>
          </a:xfrm>
          <a:prstGeom prst="rect">
            <a:avLst/>
          </a:prstGeom>
          <a:noFill/>
        </p:spPr>
        <p:txBody>
          <a:bodyPr wrap="square" rtlCol="0">
            <a:spAutoFit/>
          </a:bodyPr>
          <a:lstStyle/>
          <a:p>
            <a:r>
              <a:rPr lang="es-MX" sz="1400" dirty="0" smtClean="0"/>
              <a:t>60  4)</a:t>
            </a:r>
            <a:endParaRPr lang="es-MX" sz="1400" dirty="0"/>
          </a:p>
        </p:txBody>
      </p:sp>
      <p:sp>
        <p:nvSpPr>
          <p:cNvPr id="54" name="53 CuadroTexto"/>
          <p:cNvSpPr txBox="1"/>
          <p:nvPr/>
        </p:nvSpPr>
        <p:spPr>
          <a:xfrm>
            <a:off x="1585051" y="2192529"/>
            <a:ext cx="1214446" cy="307777"/>
          </a:xfrm>
          <a:prstGeom prst="rect">
            <a:avLst/>
          </a:prstGeom>
          <a:noFill/>
        </p:spPr>
        <p:txBody>
          <a:bodyPr wrap="square" rtlCol="0">
            <a:spAutoFit/>
          </a:bodyPr>
          <a:lstStyle/>
          <a:p>
            <a:r>
              <a:rPr lang="es-MX" sz="1400" dirty="0" smtClean="0"/>
              <a:t>20  5)</a:t>
            </a:r>
            <a:endParaRPr lang="es-MX" sz="1400" dirty="0"/>
          </a:p>
        </p:txBody>
      </p:sp>
      <p:sp>
        <p:nvSpPr>
          <p:cNvPr id="56" name="55 CuadroTexto"/>
          <p:cNvSpPr txBox="1"/>
          <p:nvPr/>
        </p:nvSpPr>
        <p:spPr>
          <a:xfrm>
            <a:off x="2857854" y="1918990"/>
            <a:ext cx="740908" cy="307777"/>
          </a:xfrm>
          <a:prstGeom prst="rect">
            <a:avLst/>
          </a:prstGeom>
          <a:noFill/>
        </p:spPr>
        <p:txBody>
          <a:bodyPr wrap="none" rtlCol="0">
            <a:spAutoFit/>
          </a:bodyPr>
          <a:lstStyle/>
          <a:p>
            <a:r>
              <a:rPr lang="es-MX" sz="1400" dirty="0" smtClean="0"/>
              <a:t>4)    60</a:t>
            </a:r>
            <a:endParaRPr lang="es-MX" sz="1400" dirty="0"/>
          </a:p>
        </p:txBody>
      </p:sp>
      <p:sp>
        <p:nvSpPr>
          <p:cNvPr id="57" name="56 CuadroTexto"/>
          <p:cNvSpPr txBox="1"/>
          <p:nvPr/>
        </p:nvSpPr>
        <p:spPr>
          <a:xfrm>
            <a:off x="2858261" y="2187277"/>
            <a:ext cx="740908" cy="307777"/>
          </a:xfrm>
          <a:prstGeom prst="rect">
            <a:avLst/>
          </a:prstGeom>
          <a:noFill/>
        </p:spPr>
        <p:txBody>
          <a:bodyPr wrap="none" rtlCol="0">
            <a:spAutoFit/>
          </a:bodyPr>
          <a:lstStyle/>
          <a:p>
            <a:r>
              <a:rPr lang="es-MX" sz="1400" dirty="0" smtClean="0"/>
              <a:t>5)    20</a:t>
            </a:r>
            <a:endParaRPr lang="es-MX" sz="1400" dirty="0"/>
          </a:p>
        </p:txBody>
      </p:sp>
      <p:sp>
        <p:nvSpPr>
          <p:cNvPr id="58" name="57 CuadroTexto"/>
          <p:cNvSpPr txBox="1"/>
          <p:nvPr/>
        </p:nvSpPr>
        <p:spPr>
          <a:xfrm>
            <a:off x="3597924" y="1910486"/>
            <a:ext cx="1214446" cy="307777"/>
          </a:xfrm>
          <a:prstGeom prst="rect">
            <a:avLst/>
          </a:prstGeom>
          <a:noFill/>
        </p:spPr>
        <p:txBody>
          <a:bodyPr wrap="square" rtlCol="0">
            <a:spAutoFit/>
          </a:bodyPr>
          <a:lstStyle/>
          <a:p>
            <a:r>
              <a:rPr lang="es-MX" sz="1400" dirty="0" smtClean="0"/>
              <a:t>60  6)</a:t>
            </a:r>
            <a:endParaRPr lang="es-MX" sz="1400" dirty="0"/>
          </a:p>
        </p:txBody>
      </p:sp>
      <p:sp>
        <p:nvSpPr>
          <p:cNvPr id="59" name="58 CuadroTexto"/>
          <p:cNvSpPr txBox="1"/>
          <p:nvPr/>
        </p:nvSpPr>
        <p:spPr>
          <a:xfrm>
            <a:off x="3598762" y="2187660"/>
            <a:ext cx="1214446" cy="307777"/>
          </a:xfrm>
          <a:prstGeom prst="rect">
            <a:avLst/>
          </a:prstGeom>
          <a:noFill/>
        </p:spPr>
        <p:txBody>
          <a:bodyPr wrap="square" rtlCol="0">
            <a:spAutoFit/>
          </a:bodyPr>
          <a:lstStyle/>
          <a:p>
            <a:r>
              <a:rPr lang="es-MX" sz="1400" dirty="0" smtClean="0"/>
              <a:t>20  7)</a:t>
            </a:r>
            <a:endParaRPr lang="es-MX" sz="1400" dirty="0"/>
          </a:p>
        </p:txBody>
      </p:sp>
      <p:sp>
        <p:nvSpPr>
          <p:cNvPr id="60" name="59 CuadroTexto"/>
          <p:cNvSpPr txBox="1"/>
          <p:nvPr/>
        </p:nvSpPr>
        <p:spPr>
          <a:xfrm>
            <a:off x="4857345" y="1959714"/>
            <a:ext cx="740908" cy="307777"/>
          </a:xfrm>
          <a:prstGeom prst="rect">
            <a:avLst/>
          </a:prstGeom>
          <a:noFill/>
        </p:spPr>
        <p:txBody>
          <a:bodyPr wrap="none" rtlCol="0">
            <a:spAutoFit/>
          </a:bodyPr>
          <a:lstStyle/>
          <a:p>
            <a:r>
              <a:rPr lang="es-MX" sz="1400" dirty="0" smtClean="0"/>
              <a:t>6)    60</a:t>
            </a:r>
            <a:endParaRPr lang="es-MX" sz="1400" dirty="0"/>
          </a:p>
        </p:txBody>
      </p:sp>
      <p:sp>
        <p:nvSpPr>
          <p:cNvPr id="61" name="60 CuadroTexto"/>
          <p:cNvSpPr txBox="1"/>
          <p:nvPr/>
        </p:nvSpPr>
        <p:spPr>
          <a:xfrm>
            <a:off x="4857752" y="2228001"/>
            <a:ext cx="740908" cy="307777"/>
          </a:xfrm>
          <a:prstGeom prst="rect">
            <a:avLst/>
          </a:prstGeom>
          <a:noFill/>
        </p:spPr>
        <p:txBody>
          <a:bodyPr wrap="none" rtlCol="0">
            <a:spAutoFit/>
          </a:bodyPr>
          <a:lstStyle/>
          <a:p>
            <a:r>
              <a:rPr lang="es-MX" sz="1400" dirty="0" smtClean="0"/>
              <a:t>7)    20</a:t>
            </a:r>
            <a:endParaRPr lang="es-MX" sz="1400" dirty="0"/>
          </a:p>
        </p:txBody>
      </p:sp>
      <p:sp>
        <p:nvSpPr>
          <p:cNvPr id="62" name="61 CuadroTexto"/>
          <p:cNvSpPr txBox="1"/>
          <p:nvPr/>
        </p:nvSpPr>
        <p:spPr>
          <a:xfrm>
            <a:off x="5615838" y="1955030"/>
            <a:ext cx="1214446" cy="307777"/>
          </a:xfrm>
          <a:prstGeom prst="rect">
            <a:avLst/>
          </a:prstGeom>
          <a:noFill/>
        </p:spPr>
        <p:txBody>
          <a:bodyPr wrap="square" rtlCol="0">
            <a:spAutoFit/>
          </a:bodyPr>
          <a:lstStyle/>
          <a:p>
            <a:r>
              <a:rPr lang="es-MX" sz="1400" dirty="0" smtClean="0"/>
              <a:t>60  8)</a:t>
            </a:r>
            <a:endParaRPr lang="es-MX" sz="1400" dirty="0"/>
          </a:p>
        </p:txBody>
      </p:sp>
      <p:sp>
        <p:nvSpPr>
          <p:cNvPr id="63" name="62 CuadroTexto"/>
          <p:cNvSpPr txBox="1"/>
          <p:nvPr/>
        </p:nvSpPr>
        <p:spPr>
          <a:xfrm>
            <a:off x="5616676" y="2232204"/>
            <a:ext cx="1214446" cy="307777"/>
          </a:xfrm>
          <a:prstGeom prst="rect">
            <a:avLst/>
          </a:prstGeom>
          <a:noFill/>
        </p:spPr>
        <p:txBody>
          <a:bodyPr wrap="square" rtlCol="0">
            <a:spAutoFit/>
          </a:bodyPr>
          <a:lstStyle/>
          <a:p>
            <a:r>
              <a:rPr lang="es-MX" sz="1400" dirty="0" smtClean="0"/>
              <a:t>20  11)</a:t>
            </a:r>
            <a:endParaRPr lang="es-MX" sz="1400" dirty="0"/>
          </a:p>
        </p:txBody>
      </p:sp>
      <p:sp>
        <p:nvSpPr>
          <p:cNvPr id="64" name="63 CuadroTexto"/>
          <p:cNvSpPr txBox="1"/>
          <p:nvPr/>
        </p:nvSpPr>
        <p:spPr>
          <a:xfrm>
            <a:off x="6830715" y="1959714"/>
            <a:ext cx="740908" cy="307777"/>
          </a:xfrm>
          <a:prstGeom prst="rect">
            <a:avLst/>
          </a:prstGeom>
          <a:noFill/>
        </p:spPr>
        <p:txBody>
          <a:bodyPr wrap="none" rtlCol="0">
            <a:spAutoFit/>
          </a:bodyPr>
          <a:lstStyle/>
          <a:p>
            <a:r>
              <a:rPr lang="es-MX" sz="1400" dirty="0" smtClean="0"/>
              <a:t>8)    60</a:t>
            </a:r>
            <a:endParaRPr lang="es-MX" sz="1400" dirty="0"/>
          </a:p>
        </p:txBody>
      </p:sp>
      <p:sp>
        <p:nvSpPr>
          <p:cNvPr id="65" name="64 CuadroTexto"/>
          <p:cNvSpPr txBox="1"/>
          <p:nvPr/>
        </p:nvSpPr>
        <p:spPr>
          <a:xfrm>
            <a:off x="6755481" y="2228001"/>
            <a:ext cx="826958" cy="307777"/>
          </a:xfrm>
          <a:prstGeom prst="rect">
            <a:avLst/>
          </a:prstGeom>
          <a:noFill/>
        </p:spPr>
        <p:txBody>
          <a:bodyPr wrap="none" rtlCol="0">
            <a:spAutoFit/>
          </a:bodyPr>
          <a:lstStyle/>
          <a:p>
            <a:r>
              <a:rPr lang="es-MX" sz="1400" dirty="0" smtClean="0"/>
              <a:t>11)    20</a:t>
            </a:r>
            <a:endParaRPr lang="es-MX" sz="1400" dirty="0"/>
          </a:p>
        </p:txBody>
      </p:sp>
      <p:sp>
        <p:nvSpPr>
          <p:cNvPr id="66" name="65 CuadroTexto"/>
          <p:cNvSpPr txBox="1"/>
          <p:nvPr/>
        </p:nvSpPr>
        <p:spPr>
          <a:xfrm>
            <a:off x="7572396" y="1955696"/>
            <a:ext cx="1214446" cy="307777"/>
          </a:xfrm>
          <a:prstGeom prst="rect">
            <a:avLst/>
          </a:prstGeom>
          <a:noFill/>
        </p:spPr>
        <p:txBody>
          <a:bodyPr wrap="square" rtlCol="0">
            <a:spAutoFit/>
          </a:bodyPr>
          <a:lstStyle/>
          <a:p>
            <a:r>
              <a:rPr lang="es-MX" sz="1400" dirty="0" smtClean="0"/>
              <a:t>60  9)</a:t>
            </a:r>
            <a:endParaRPr lang="es-MX" sz="1400" dirty="0"/>
          </a:p>
        </p:txBody>
      </p:sp>
      <p:sp>
        <p:nvSpPr>
          <p:cNvPr id="67" name="66 CuadroTexto"/>
          <p:cNvSpPr txBox="1"/>
          <p:nvPr/>
        </p:nvSpPr>
        <p:spPr>
          <a:xfrm>
            <a:off x="830330" y="4085389"/>
            <a:ext cx="740908" cy="307777"/>
          </a:xfrm>
          <a:prstGeom prst="rect">
            <a:avLst/>
          </a:prstGeom>
          <a:noFill/>
        </p:spPr>
        <p:txBody>
          <a:bodyPr wrap="none" rtlCol="0">
            <a:spAutoFit/>
          </a:bodyPr>
          <a:lstStyle/>
          <a:p>
            <a:r>
              <a:rPr lang="es-MX" sz="1400" dirty="0" smtClean="0"/>
              <a:t>9)    60</a:t>
            </a:r>
            <a:endParaRPr lang="es-MX" sz="1400" dirty="0"/>
          </a:p>
        </p:txBody>
      </p:sp>
      <p:sp>
        <p:nvSpPr>
          <p:cNvPr id="68" name="67 CuadroTexto"/>
          <p:cNvSpPr txBox="1"/>
          <p:nvPr/>
        </p:nvSpPr>
        <p:spPr>
          <a:xfrm>
            <a:off x="1585051" y="4085389"/>
            <a:ext cx="1214446" cy="307777"/>
          </a:xfrm>
          <a:prstGeom prst="rect">
            <a:avLst/>
          </a:prstGeom>
          <a:noFill/>
        </p:spPr>
        <p:txBody>
          <a:bodyPr wrap="square" rtlCol="0">
            <a:spAutoFit/>
          </a:bodyPr>
          <a:lstStyle/>
          <a:p>
            <a:r>
              <a:rPr lang="es-MX" sz="1400" dirty="0" smtClean="0"/>
              <a:t>60  10)</a:t>
            </a:r>
            <a:endParaRPr lang="es-MX" sz="1400" dirty="0"/>
          </a:p>
        </p:txBody>
      </p:sp>
      <p:sp>
        <p:nvSpPr>
          <p:cNvPr id="69" name="68 CuadroTexto"/>
          <p:cNvSpPr txBox="1"/>
          <p:nvPr/>
        </p:nvSpPr>
        <p:spPr>
          <a:xfrm>
            <a:off x="2772603" y="4071942"/>
            <a:ext cx="840295" cy="307777"/>
          </a:xfrm>
          <a:prstGeom prst="rect">
            <a:avLst/>
          </a:prstGeom>
          <a:noFill/>
        </p:spPr>
        <p:txBody>
          <a:bodyPr wrap="none" rtlCol="0">
            <a:spAutoFit/>
          </a:bodyPr>
          <a:lstStyle/>
          <a:p>
            <a:r>
              <a:rPr lang="es-MX" sz="1400" dirty="0" smtClean="0"/>
              <a:t>10)    60</a:t>
            </a:r>
            <a:endParaRPr lang="es-MX" sz="1400" dirty="0"/>
          </a:p>
        </p:txBody>
      </p:sp>
      <p:sp>
        <p:nvSpPr>
          <p:cNvPr id="72" name="71 CuadroTexto"/>
          <p:cNvSpPr txBox="1"/>
          <p:nvPr/>
        </p:nvSpPr>
        <p:spPr>
          <a:xfrm>
            <a:off x="3776531" y="5759375"/>
            <a:ext cx="840295" cy="307777"/>
          </a:xfrm>
          <a:prstGeom prst="rect">
            <a:avLst/>
          </a:prstGeom>
          <a:noFill/>
        </p:spPr>
        <p:txBody>
          <a:bodyPr wrap="none" rtlCol="0">
            <a:spAutoFit/>
          </a:bodyPr>
          <a:lstStyle/>
          <a:p>
            <a:r>
              <a:rPr lang="es-MX" sz="1400" dirty="0" smtClean="0"/>
              <a:t>8a)    60</a:t>
            </a:r>
            <a:endParaRPr lang="es-MX" sz="1400" dirty="0"/>
          </a:p>
        </p:txBody>
      </p:sp>
      <p:sp>
        <p:nvSpPr>
          <p:cNvPr id="81" name="80 CuadroTexto"/>
          <p:cNvSpPr txBox="1"/>
          <p:nvPr/>
        </p:nvSpPr>
        <p:spPr>
          <a:xfrm>
            <a:off x="3701297" y="6027662"/>
            <a:ext cx="926344" cy="307777"/>
          </a:xfrm>
          <a:prstGeom prst="rect">
            <a:avLst/>
          </a:prstGeom>
          <a:noFill/>
        </p:spPr>
        <p:txBody>
          <a:bodyPr wrap="none" rtlCol="0">
            <a:spAutoFit/>
          </a:bodyPr>
          <a:lstStyle/>
          <a:p>
            <a:r>
              <a:rPr lang="es-MX" sz="1400" dirty="0" smtClean="0"/>
              <a:t>11a)    20</a:t>
            </a:r>
            <a:endParaRPr lang="es-MX" sz="1400" dirty="0"/>
          </a:p>
        </p:txBody>
      </p:sp>
      <p:sp>
        <p:nvSpPr>
          <p:cNvPr id="82" name="81 CuadroTexto"/>
          <p:cNvSpPr txBox="1"/>
          <p:nvPr/>
        </p:nvSpPr>
        <p:spPr>
          <a:xfrm>
            <a:off x="7599290" y="4018154"/>
            <a:ext cx="1214446" cy="307777"/>
          </a:xfrm>
          <a:prstGeom prst="rect">
            <a:avLst/>
          </a:prstGeom>
          <a:noFill/>
        </p:spPr>
        <p:txBody>
          <a:bodyPr wrap="square" rtlCol="0">
            <a:spAutoFit/>
          </a:bodyPr>
          <a:lstStyle/>
          <a:p>
            <a:r>
              <a:rPr lang="es-MX" sz="1400" dirty="0" smtClean="0"/>
              <a:t>60  8a)</a:t>
            </a:r>
            <a:endParaRPr lang="es-MX" sz="1400" dirty="0"/>
          </a:p>
        </p:txBody>
      </p:sp>
      <p:sp>
        <p:nvSpPr>
          <p:cNvPr id="85" name="84 CuadroTexto"/>
          <p:cNvSpPr txBox="1"/>
          <p:nvPr/>
        </p:nvSpPr>
        <p:spPr>
          <a:xfrm>
            <a:off x="6665555" y="4013951"/>
            <a:ext cx="939681" cy="307777"/>
          </a:xfrm>
          <a:prstGeom prst="rect">
            <a:avLst/>
          </a:prstGeom>
          <a:noFill/>
        </p:spPr>
        <p:txBody>
          <a:bodyPr wrap="none" rtlCol="0">
            <a:spAutoFit/>
          </a:bodyPr>
          <a:lstStyle/>
          <a:p>
            <a:r>
              <a:rPr lang="es-MX" sz="1400" dirty="0" smtClean="0"/>
              <a:t>10a)    60</a:t>
            </a:r>
            <a:endParaRPr lang="es-MX" sz="1400" dirty="0"/>
          </a:p>
        </p:txBody>
      </p:sp>
      <p:sp>
        <p:nvSpPr>
          <p:cNvPr id="86" name="85 CuadroTexto"/>
          <p:cNvSpPr txBox="1"/>
          <p:nvPr/>
        </p:nvSpPr>
        <p:spPr>
          <a:xfrm>
            <a:off x="2643174" y="5674675"/>
            <a:ext cx="1214446" cy="307777"/>
          </a:xfrm>
          <a:prstGeom prst="rect">
            <a:avLst/>
          </a:prstGeom>
          <a:noFill/>
        </p:spPr>
        <p:txBody>
          <a:bodyPr wrap="square" rtlCol="0">
            <a:spAutoFit/>
          </a:bodyPr>
          <a:lstStyle/>
          <a:p>
            <a:r>
              <a:rPr lang="es-MX" sz="1400" dirty="0" smtClean="0"/>
              <a:t>60  10a)</a:t>
            </a:r>
            <a:endParaRPr lang="es-MX" sz="1400" dirty="0"/>
          </a:p>
        </p:txBody>
      </p:sp>
      <p:sp>
        <p:nvSpPr>
          <p:cNvPr id="87" name="86 CuadroTexto"/>
          <p:cNvSpPr txBox="1"/>
          <p:nvPr/>
        </p:nvSpPr>
        <p:spPr>
          <a:xfrm>
            <a:off x="4644008" y="6381328"/>
            <a:ext cx="1214446" cy="307777"/>
          </a:xfrm>
          <a:prstGeom prst="rect">
            <a:avLst/>
          </a:prstGeom>
          <a:noFill/>
        </p:spPr>
        <p:txBody>
          <a:bodyPr wrap="square" rtlCol="0">
            <a:spAutoFit/>
          </a:bodyPr>
          <a:lstStyle/>
          <a:p>
            <a:r>
              <a:rPr lang="es-MX" sz="1400" dirty="0" smtClean="0"/>
              <a:t>80  12)</a:t>
            </a:r>
            <a:endParaRPr lang="es-MX" sz="1400" dirty="0"/>
          </a:p>
        </p:txBody>
      </p:sp>
      <p:sp>
        <p:nvSpPr>
          <p:cNvPr id="91" name="90 CuadroTexto"/>
          <p:cNvSpPr txBox="1"/>
          <p:nvPr/>
        </p:nvSpPr>
        <p:spPr>
          <a:xfrm>
            <a:off x="4759420" y="4045048"/>
            <a:ext cx="840295" cy="307777"/>
          </a:xfrm>
          <a:prstGeom prst="rect">
            <a:avLst/>
          </a:prstGeom>
          <a:noFill/>
        </p:spPr>
        <p:txBody>
          <a:bodyPr wrap="none" rtlCol="0">
            <a:spAutoFit/>
          </a:bodyPr>
          <a:lstStyle/>
          <a:p>
            <a:r>
              <a:rPr lang="es-MX" sz="1400" dirty="0" smtClean="0"/>
              <a:t>12)    80</a:t>
            </a:r>
            <a:endParaRPr lang="es-MX" sz="1400" dirty="0"/>
          </a:p>
        </p:txBody>
      </p:sp>
      <p:sp>
        <p:nvSpPr>
          <p:cNvPr id="92" name="91 CuadroTexto"/>
          <p:cNvSpPr txBox="1"/>
          <p:nvPr/>
        </p:nvSpPr>
        <p:spPr>
          <a:xfrm>
            <a:off x="1799365" y="5674675"/>
            <a:ext cx="840295" cy="307777"/>
          </a:xfrm>
          <a:prstGeom prst="rect">
            <a:avLst/>
          </a:prstGeom>
          <a:noFill/>
        </p:spPr>
        <p:txBody>
          <a:bodyPr wrap="none" rtlCol="0">
            <a:spAutoFit/>
          </a:bodyPr>
          <a:lstStyle/>
          <a:p>
            <a:r>
              <a:rPr lang="es-MX" sz="1400" dirty="0" smtClean="0">
                <a:solidFill>
                  <a:schemeClr val="accent6">
                    <a:lumMod val="50000"/>
                  </a:schemeClr>
                </a:solidFill>
              </a:rPr>
              <a:t>3a)    60</a:t>
            </a:r>
            <a:endParaRPr lang="es-MX" sz="1400" dirty="0">
              <a:solidFill>
                <a:schemeClr val="accent6">
                  <a:lumMod val="50000"/>
                </a:schemeClr>
              </a:solidFill>
            </a:endParaRPr>
          </a:p>
        </p:txBody>
      </p:sp>
      <p:cxnSp>
        <p:nvCxnSpPr>
          <p:cNvPr id="95" name="94 Conector recto"/>
          <p:cNvCxnSpPr/>
          <p:nvPr/>
        </p:nvCxnSpPr>
        <p:spPr>
          <a:xfrm>
            <a:off x="3923928" y="6381328"/>
            <a:ext cx="1512168" cy="0"/>
          </a:xfrm>
          <a:prstGeom prst="line">
            <a:avLst/>
          </a:prstGeom>
        </p:spPr>
        <p:style>
          <a:lnRef idx="1">
            <a:schemeClr val="accent1"/>
          </a:lnRef>
          <a:fillRef idx="0">
            <a:schemeClr val="accent1"/>
          </a:fillRef>
          <a:effectRef idx="0">
            <a:schemeClr val="accent1"/>
          </a:effectRef>
          <a:fontRef idx="minor">
            <a:schemeClr val="tx1"/>
          </a:fontRef>
        </p:style>
      </p:cxnSp>
      <p:sp>
        <p:nvSpPr>
          <p:cNvPr id="96" name="95 CuadroTexto"/>
          <p:cNvSpPr txBox="1"/>
          <p:nvPr/>
        </p:nvSpPr>
        <p:spPr>
          <a:xfrm>
            <a:off x="3779912" y="6381328"/>
            <a:ext cx="821059" cy="307777"/>
          </a:xfrm>
          <a:prstGeom prst="rect">
            <a:avLst/>
          </a:prstGeom>
          <a:noFill/>
        </p:spPr>
        <p:txBody>
          <a:bodyPr wrap="none" rtlCol="0">
            <a:spAutoFit/>
          </a:bodyPr>
          <a:lstStyle/>
          <a:p>
            <a:r>
              <a:rPr lang="es-MX" sz="1400" b="1" dirty="0" smtClean="0">
                <a:solidFill>
                  <a:srgbClr val="C00000"/>
                </a:solidFill>
              </a:rPr>
              <a:t>(S)    80</a:t>
            </a:r>
            <a:endParaRPr lang="es-MX" sz="1400" b="1" dirty="0">
              <a:solidFill>
                <a:srgbClr val="C00000"/>
              </a:solidFill>
            </a:endParaRPr>
          </a:p>
        </p:txBody>
      </p:sp>
      <p:grpSp>
        <p:nvGrpSpPr>
          <p:cNvPr id="12" name="40 Grupo"/>
          <p:cNvGrpSpPr/>
          <p:nvPr/>
        </p:nvGrpSpPr>
        <p:grpSpPr>
          <a:xfrm>
            <a:off x="6270596" y="5758657"/>
            <a:ext cx="1584176" cy="864096"/>
            <a:chOff x="3563888" y="1700808"/>
            <a:chExt cx="1584176" cy="864096"/>
          </a:xfrm>
        </p:grpSpPr>
        <p:cxnSp>
          <p:nvCxnSpPr>
            <p:cNvPr id="98" name="97 Conector recto"/>
            <p:cNvCxnSpPr/>
            <p:nvPr/>
          </p:nvCxnSpPr>
          <p:spPr>
            <a:xfrm>
              <a:off x="3563888" y="1700808"/>
              <a:ext cx="15841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9" name="98 Conector recto"/>
            <p:cNvCxnSpPr/>
            <p:nvPr/>
          </p:nvCxnSpPr>
          <p:spPr>
            <a:xfrm>
              <a:off x="4338613" y="1700808"/>
              <a:ext cx="17363" cy="864096"/>
            </a:xfrm>
            <a:prstGeom prst="line">
              <a:avLst/>
            </a:prstGeom>
          </p:spPr>
          <p:style>
            <a:lnRef idx="1">
              <a:schemeClr val="accent1"/>
            </a:lnRef>
            <a:fillRef idx="0">
              <a:schemeClr val="accent1"/>
            </a:fillRef>
            <a:effectRef idx="0">
              <a:schemeClr val="accent1"/>
            </a:effectRef>
            <a:fontRef idx="minor">
              <a:schemeClr val="tx1"/>
            </a:fontRef>
          </p:style>
        </p:cxnSp>
      </p:grpSp>
      <p:sp>
        <p:nvSpPr>
          <p:cNvPr id="100" name="99 CuadroTexto"/>
          <p:cNvSpPr txBox="1"/>
          <p:nvPr/>
        </p:nvSpPr>
        <p:spPr>
          <a:xfrm>
            <a:off x="5898907" y="5125092"/>
            <a:ext cx="2286016" cy="769441"/>
          </a:xfrm>
          <a:prstGeom prst="rect">
            <a:avLst/>
          </a:prstGeom>
          <a:noFill/>
        </p:spPr>
        <p:txBody>
          <a:bodyPr wrap="square" rtlCol="0">
            <a:spAutoFit/>
          </a:bodyPr>
          <a:lstStyle/>
          <a:p>
            <a:pPr algn="ctr"/>
            <a:r>
              <a:rPr lang="es-MX" sz="1100" b="1" dirty="0" smtClean="0"/>
              <a:t>2212 </a:t>
            </a:r>
          </a:p>
          <a:p>
            <a:pPr algn="ctr"/>
            <a:r>
              <a:rPr lang="es-MX" sz="1100" b="1" dirty="0" smtClean="0"/>
              <a:t>Contratistas Obras Públicas por Pagar a Largo Plazo</a:t>
            </a:r>
          </a:p>
          <a:p>
            <a:pPr algn="ctr"/>
            <a:endParaRPr lang="es-MX" sz="1100" b="1" dirty="0"/>
          </a:p>
        </p:txBody>
      </p:sp>
      <p:sp>
        <p:nvSpPr>
          <p:cNvPr id="106" name="105 CuadroTexto"/>
          <p:cNvSpPr txBox="1"/>
          <p:nvPr/>
        </p:nvSpPr>
        <p:spPr>
          <a:xfrm>
            <a:off x="7062468" y="6030082"/>
            <a:ext cx="1025730" cy="307777"/>
          </a:xfrm>
          <a:prstGeom prst="rect">
            <a:avLst/>
          </a:prstGeom>
          <a:noFill/>
        </p:spPr>
        <p:txBody>
          <a:bodyPr wrap="none" rtlCol="0">
            <a:spAutoFit/>
          </a:bodyPr>
          <a:lstStyle/>
          <a:p>
            <a:r>
              <a:rPr lang="es-MX" sz="1400" dirty="0" smtClean="0">
                <a:solidFill>
                  <a:srgbClr val="0070C0"/>
                </a:solidFill>
              </a:rPr>
              <a:t>20   11.1a)</a:t>
            </a:r>
            <a:endParaRPr lang="es-MX" sz="1400" dirty="0">
              <a:solidFill>
                <a:srgbClr val="0070C0"/>
              </a:solidFill>
            </a:endParaRPr>
          </a:p>
        </p:txBody>
      </p:sp>
      <p:sp>
        <p:nvSpPr>
          <p:cNvPr id="107" name="106 CuadroTexto"/>
          <p:cNvSpPr txBox="1"/>
          <p:nvPr/>
        </p:nvSpPr>
        <p:spPr>
          <a:xfrm>
            <a:off x="7059419" y="5758984"/>
            <a:ext cx="1214446" cy="307777"/>
          </a:xfrm>
          <a:prstGeom prst="rect">
            <a:avLst/>
          </a:prstGeom>
          <a:noFill/>
        </p:spPr>
        <p:txBody>
          <a:bodyPr wrap="square" rtlCol="0">
            <a:spAutoFit/>
          </a:bodyPr>
          <a:lstStyle/>
          <a:p>
            <a:r>
              <a:rPr lang="es-MX" sz="1400" dirty="0" smtClean="0"/>
              <a:t>20  11a)</a:t>
            </a:r>
            <a:endParaRPr lang="es-MX" sz="1400" dirty="0"/>
          </a:p>
        </p:txBody>
      </p:sp>
      <p:sp>
        <p:nvSpPr>
          <p:cNvPr id="108" name="107 CuadroTexto"/>
          <p:cNvSpPr txBox="1"/>
          <p:nvPr/>
        </p:nvSpPr>
        <p:spPr>
          <a:xfrm>
            <a:off x="5969609" y="5763256"/>
            <a:ext cx="1080120" cy="307777"/>
          </a:xfrm>
          <a:prstGeom prst="rect">
            <a:avLst/>
          </a:prstGeom>
          <a:noFill/>
        </p:spPr>
        <p:txBody>
          <a:bodyPr wrap="square" rtlCol="0">
            <a:spAutoFit/>
          </a:bodyPr>
          <a:lstStyle/>
          <a:p>
            <a:r>
              <a:rPr lang="es-MX" sz="1400" dirty="0" smtClean="0">
                <a:solidFill>
                  <a:srgbClr val="00B050"/>
                </a:solidFill>
              </a:rPr>
              <a:t>11.1b)   20</a:t>
            </a:r>
            <a:endParaRPr lang="es-MX" sz="1400" dirty="0">
              <a:solidFill>
                <a:srgbClr val="00B050"/>
              </a:solidFill>
            </a:endParaRPr>
          </a:p>
        </p:txBody>
      </p:sp>
      <p:cxnSp>
        <p:nvCxnSpPr>
          <p:cNvPr id="109" name="108 Conector recto"/>
          <p:cNvCxnSpPr/>
          <p:nvPr/>
        </p:nvCxnSpPr>
        <p:spPr>
          <a:xfrm>
            <a:off x="6257641" y="6326581"/>
            <a:ext cx="1584176" cy="0"/>
          </a:xfrm>
          <a:prstGeom prst="line">
            <a:avLst/>
          </a:prstGeom>
        </p:spPr>
        <p:style>
          <a:lnRef idx="1">
            <a:schemeClr val="accent1"/>
          </a:lnRef>
          <a:fillRef idx="0">
            <a:schemeClr val="accent1"/>
          </a:fillRef>
          <a:effectRef idx="0">
            <a:schemeClr val="accent1"/>
          </a:effectRef>
          <a:fontRef idx="minor">
            <a:schemeClr val="tx1"/>
          </a:fontRef>
        </p:style>
      </p:cxnSp>
      <p:sp>
        <p:nvSpPr>
          <p:cNvPr id="110" name="109 CuadroTexto"/>
          <p:cNvSpPr txBox="1"/>
          <p:nvPr/>
        </p:nvSpPr>
        <p:spPr>
          <a:xfrm>
            <a:off x="7066663" y="6326581"/>
            <a:ext cx="1214446" cy="307777"/>
          </a:xfrm>
          <a:prstGeom prst="rect">
            <a:avLst/>
          </a:prstGeom>
          <a:noFill/>
        </p:spPr>
        <p:txBody>
          <a:bodyPr wrap="square" rtlCol="0">
            <a:spAutoFit/>
          </a:bodyPr>
          <a:lstStyle/>
          <a:p>
            <a:r>
              <a:rPr lang="es-MX" sz="1400" b="1" dirty="0" smtClean="0">
                <a:solidFill>
                  <a:srgbClr val="C00000"/>
                </a:solidFill>
              </a:rPr>
              <a:t>20   (S)</a:t>
            </a:r>
            <a:endParaRPr lang="es-MX" sz="1400" b="1" dirty="0">
              <a:solidFill>
                <a:srgbClr val="C00000"/>
              </a:solidFill>
            </a:endParaRPr>
          </a:p>
        </p:txBody>
      </p:sp>
      <p:cxnSp>
        <p:nvCxnSpPr>
          <p:cNvPr id="112" name="111 Conector recto de flecha"/>
          <p:cNvCxnSpPr/>
          <p:nvPr/>
        </p:nvCxnSpPr>
        <p:spPr>
          <a:xfrm flipV="1">
            <a:off x="5436096" y="4437112"/>
            <a:ext cx="0" cy="2088232"/>
          </a:xfrm>
          <a:prstGeom prst="straightConnector1">
            <a:avLst/>
          </a:prstGeom>
          <a:ln w="38100">
            <a:solidFill>
              <a:srgbClr val="FFC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5"/>
                                        </p:tgtEl>
                                        <p:attrNameLst>
                                          <p:attrName>style.visibility</p:attrName>
                                        </p:attrNameLst>
                                      </p:cBhvr>
                                      <p:to>
                                        <p:strVal val="visible"/>
                                      </p:to>
                                    </p:set>
                                    <p:animEffect transition="in" filter="fade">
                                      <p:cBhvr>
                                        <p:cTn id="7" dur="2000"/>
                                        <p:tgtEl>
                                          <p:spTgt spid="9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6">
                                            <p:txEl>
                                              <p:pRg st="0" end="0"/>
                                            </p:txEl>
                                          </p:spTgt>
                                        </p:tgtEl>
                                        <p:attrNameLst>
                                          <p:attrName>style.visibility</p:attrName>
                                        </p:attrNameLst>
                                      </p:cBhvr>
                                      <p:to>
                                        <p:strVal val="visible"/>
                                      </p:to>
                                    </p:set>
                                    <p:animEffect transition="in" filter="fade">
                                      <p:cBhvr>
                                        <p:cTn id="12" dur="2000"/>
                                        <p:tgtEl>
                                          <p:spTgt spid="9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7">
                                            <p:txEl>
                                              <p:pRg st="0" end="0"/>
                                            </p:txEl>
                                          </p:spTgt>
                                        </p:tgtEl>
                                        <p:attrNameLst>
                                          <p:attrName>style.visibility</p:attrName>
                                        </p:attrNameLst>
                                      </p:cBhvr>
                                      <p:to>
                                        <p:strVal val="visible"/>
                                      </p:to>
                                    </p:set>
                                    <p:animEffect transition="in" filter="fade">
                                      <p:cBhvr>
                                        <p:cTn id="17" dur="2000"/>
                                        <p:tgtEl>
                                          <p:spTgt spid="87">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20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0">
                                            <p:txEl>
                                              <p:pRg st="0" end="0"/>
                                            </p:txEl>
                                          </p:spTgt>
                                        </p:tgtEl>
                                        <p:attrNameLst>
                                          <p:attrName>style.visibility</p:attrName>
                                        </p:attrNameLst>
                                      </p:cBhvr>
                                      <p:to>
                                        <p:strVal val="visible"/>
                                      </p:to>
                                    </p:set>
                                    <p:animEffect transition="in" filter="fade">
                                      <p:cBhvr>
                                        <p:cTn id="27" dur="2000"/>
                                        <p:tgtEl>
                                          <p:spTgt spid="80">
                                            <p:txEl>
                                              <p:pRg st="0" end="0"/>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80">
                                            <p:txEl>
                                              <p:pRg st="1" end="1"/>
                                            </p:txEl>
                                          </p:spTgt>
                                        </p:tgtEl>
                                        <p:attrNameLst>
                                          <p:attrName>style.visibility</p:attrName>
                                        </p:attrNameLst>
                                      </p:cBhvr>
                                      <p:to>
                                        <p:strVal val="visible"/>
                                      </p:to>
                                    </p:set>
                                    <p:animEffect transition="in" filter="fade">
                                      <p:cBhvr>
                                        <p:cTn id="30" dur="2000"/>
                                        <p:tgtEl>
                                          <p:spTgt spid="80">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91">
                                            <p:txEl>
                                              <p:pRg st="0" end="0"/>
                                            </p:txEl>
                                          </p:spTgt>
                                        </p:tgtEl>
                                        <p:attrNameLst>
                                          <p:attrName>style.visibility</p:attrName>
                                        </p:attrNameLst>
                                      </p:cBhvr>
                                      <p:to>
                                        <p:strVal val="visible"/>
                                      </p:to>
                                    </p:set>
                                    <p:animEffect transition="in" filter="fade">
                                      <p:cBhvr>
                                        <p:cTn id="35" dur="2000"/>
                                        <p:tgtEl>
                                          <p:spTgt spid="91">
                                            <p:txEl>
                                              <p:pRg st="0" end="0"/>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nodeType="clickEffect">
                                  <p:stCondLst>
                                    <p:cond delay="0"/>
                                  </p:stCondLst>
                                  <p:childTnLst>
                                    <p:set>
                                      <p:cBhvr>
                                        <p:cTn id="39" dur="1" fill="hold">
                                          <p:stCondLst>
                                            <p:cond delay="0"/>
                                          </p:stCondLst>
                                        </p:cTn>
                                        <p:tgtEl>
                                          <p:spTgt spid="112"/>
                                        </p:tgtEl>
                                        <p:attrNameLst>
                                          <p:attrName>style.visibility</p:attrName>
                                        </p:attrNameLst>
                                      </p:cBhvr>
                                      <p:to>
                                        <p:strVal val="visible"/>
                                      </p:to>
                                    </p:set>
                                    <p:animEffect transition="in" filter="wipe(down)">
                                      <p:cBhvr>
                                        <p:cTn id="40" dur="500"/>
                                        <p:tgtEl>
                                          <p:spTgt spid="1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 grpId="0" build="allAtOnce"/>
      <p:bldP spid="87" grpId="0" build="allAtOnce"/>
      <p:bldP spid="91" grpId="0" build="allAtOnce"/>
      <p:bldP spid="96" grpId="0" build="allAtOnce"/>
    </p:bld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40 Grupo"/>
          <p:cNvGrpSpPr/>
          <p:nvPr/>
        </p:nvGrpSpPr>
        <p:grpSpPr>
          <a:xfrm>
            <a:off x="2579965" y="5669388"/>
            <a:ext cx="1584176" cy="864096"/>
            <a:chOff x="3563888" y="1700808"/>
            <a:chExt cx="1584176" cy="864096"/>
          </a:xfrm>
        </p:grpSpPr>
        <p:cxnSp>
          <p:nvCxnSpPr>
            <p:cNvPr id="42" name="41 Conector recto"/>
            <p:cNvCxnSpPr/>
            <p:nvPr/>
          </p:nvCxnSpPr>
          <p:spPr>
            <a:xfrm>
              <a:off x="3563888" y="1700808"/>
              <a:ext cx="15841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42 Conector recto"/>
            <p:cNvCxnSpPr/>
            <p:nvPr/>
          </p:nvCxnSpPr>
          <p:spPr>
            <a:xfrm>
              <a:off x="4338613" y="1700808"/>
              <a:ext cx="17363" cy="864096"/>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3" name="49 Grupo"/>
          <p:cNvGrpSpPr/>
          <p:nvPr/>
        </p:nvGrpSpPr>
        <p:grpSpPr>
          <a:xfrm>
            <a:off x="792659" y="1915122"/>
            <a:ext cx="1584176" cy="864096"/>
            <a:chOff x="3563888" y="1700808"/>
            <a:chExt cx="1584176" cy="864096"/>
          </a:xfrm>
        </p:grpSpPr>
        <p:cxnSp>
          <p:nvCxnSpPr>
            <p:cNvPr id="51" name="50 Conector recto"/>
            <p:cNvCxnSpPr/>
            <p:nvPr/>
          </p:nvCxnSpPr>
          <p:spPr>
            <a:xfrm>
              <a:off x="3563888" y="1700808"/>
              <a:ext cx="15841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51 Conector recto"/>
            <p:cNvCxnSpPr/>
            <p:nvPr/>
          </p:nvCxnSpPr>
          <p:spPr>
            <a:xfrm>
              <a:off x="4338613" y="1700808"/>
              <a:ext cx="17363" cy="864096"/>
            </a:xfrm>
            <a:prstGeom prst="line">
              <a:avLst/>
            </a:prstGeom>
          </p:spPr>
          <p:style>
            <a:lnRef idx="1">
              <a:schemeClr val="accent1"/>
            </a:lnRef>
            <a:fillRef idx="0">
              <a:schemeClr val="accent1"/>
            </a:fillRef>
            <a:effectRef idx="0">
              <a:schemeClr val="accent1"/>
            </a:effectRef>
            <a:fontRef idx="minor">
              <a:schemeClr val="tx1"/>
            </a:fontRef>
          </p:style>
        </p:cxnSp>
      </p:grpSp>
      <p:sp>
        <p:nvSpPr>
          <p:cNvPr id="75" name="74 CuadroTexto"/>
          <p:cNvSpPr txBox="1"/>
          <p:nvPr/>
        </p:nvSpPr>
        <p:spPr>
          <a:xfrm>
            <a:off x="2208276" y="5157192"/>
            <a:ext cx="2286016" cy="600164"/>
          </a:xfrm>
          <a:prstGeom prst="rect">
            <a:avLst/>
          </a:prstGeom>
          <a:noFill/>
        </p:spPr>
        <p:txBody>
          <a:bodyPr wrap="square" rtlCol="0">
            <a:spAutoFit/>
          </a:bodyPr>
          <a:lstStyle/>
          <a:p>
            <a:pPr algn="ctr"/>
            <a:r>
              <a:rPr lang="es-MX" sz="1100" b="1" dirty="0" smtClean="0"/>
              <a:t>1112 </a:t>
            </a:r>
          </a:p>
          <a:p>
            <a:pPr algn="ctr"/>
            <a:r>
              <a:rPr lang="es-MX" sz="1100" b="1" dirty="0" smtClean="0"/>
              <a:t>Bancos / Tesorería</a:t>
            </a:r>
          </a:p>
          <a:p>
            <a:pPr algn="ctr"/>
            <a:endParaRPr lang="es-MX" sz="1100" b="1" dirty="0"/>
          </a:p>
        </p:txBody>
      </p:sp>
      <p:sp>
        <p:nvSpPr>
          <p:cNvPr id="76" name="75 CuadroTexto"/>
          <p:cNvSpPr txBox="1"/>
          <p:nvPr/>
        </p:nvSpPr>
        <p:spPr>
          <a:xfrm>
            <a:off x="4646155" y="980728"/>
            <a:ext cx="1928794" cy="600164"/>
          </a:xfrm>
          <a:prstGeom prst="rect">
            <a:avLst/>
          </a:prstGeom>
          <a:noFill/>
        </p:spPr>
        <p:txBody>
          <a:bodyPr wrap="square" rtlCol="0">
            <a:spAutoFit/>
          </a:bodyPr>
          <a:lstStyle/>
          <a:p>
            <a:pPr algn="ctr"/>
            <a:r>
              <a:rPr lang="es-MX" sz="1100" b="1" dirty="0" smtClean="0"/>
              <a:t>824</a:t>
            </a:r>
          </a:p>
          <a:p>
            <a:pPr algn="ctr"/>
            <a:r>
              <a:rPr lang="es-MX" sz="1100" b="1" dirty="0" smtClean="0"/>
              <a:t>Presupuesto de Egresos COMPROMETIDO</a:t>
            </a:r>
          </a:p>
        </p:txBody>
      </p:sp>
      <p:sp>
        <p:nvSpPr>
          <p:cNvPr id="83" name="82 CuadroTexto"/>
          <p:cNvSpPr txBox="1"/>
          <p:nvPr/>
        </p:nvSpPr>
        <p:spPr>
          <a:xfrm>
            <a:off x="6300192" y="3401690"/>
            <a:ext cx="1800200" cy="600164"/>
          </a:xfrm>
          <a:prstGeom prst="rect">
            <a:avLst/>
          </a:prstGeom>
          <a:noFill/>
        </p:spPr>
        <p:txBody>
          <a:bodyPr wrap="square" rtlCol="0">
            <a:spAutoFit/>
          </a:bodyPr>
          <a:lstStyle/>
          <a:p>
            <a:pPr algn="ctr"/>
            <a:r>
              <a:rPr lang="es-MX" sz="1100" b="1" dirty="0" smtClean="0"/>
              <a:t>2113</a:t>
            </a:r>
          </a:p>
          <a:p>
            <a:pPr algn="ctr"/>
            <a:r>
              <a:rPr lang="es-MX" sz="1100" b="1" dirty="0" smtClean="0"/>
              <a:t>Contratistas Obras Públicas x Pagar a C.P.</a:t>
            </a:r>
          </a:p>
        </p:txBody>
      </p:sp>
      <p:grpSp>
        <p:nvGrpSpPr>
          <p:cNvPr id="4" name="79 Grupo"/>
          <p:cNvGrpSpPr/>
          <p:nvPr/>
        </p:nvGrpSpPr>
        <p:grpSpPr>
          <a:xfrm>
            <a:off x="4827139" y="1943782"/>
            <a:ext cx="1584176" cy="864096"/>
            <a:chOff x="3563888" y="1700808"/>
            <a:chExt cx="1584176" cy="864096"/>
          </a:xfrm>
        </p:grpSpPr>
        <p:cxnSp>
          <p:nvCxnSpPr>
            <p:cNvPr id="88" name="87 Conector recto"/>
            <p:cNvCxnSpPr/>
            <p:nvPr/>
          </p:nvCxnSpPr>
          <p:spPr>
            <a:xfrm>
              <a:off x="3563888" y="1700808"/>
              <a:ext cx="15841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88 Conector recto"/>
            <p:cNvCxnSpPr/>
            <p:nvPr/>
          </p:nvCxnSpPr>
          <p:spPr>
            <a:xfrm>
              <a:off x="4338613" y="1700808"/>
              <a:ext cx="17363" cy="864096"/>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5" name="40 Grupo"/>
          <p:cNvGrpSpPr/>
          <p:nvPr/>
        </p:nvGrpSpPr>
        <p:grpSpPr>
          <a:xfrm>
            <a:off x="1282438" y="4070265"/>
            <a:ext cx="1584176" cy="864096"/>
            <a:chOff x="3563888" y="1700808"/>
            <a:chExt cx="1584176" cy="864096"/>
          </a:xfrm>
        </p:grpSpPr>
        <p:cxnSp>
          <p:nvCxnSpPr>
            <p:cNvPr id="101" name="100 Conector recto"/>
            <p:cNvCxnSpPr/>
            <p:nvPr/>
          </p:nvCxnSpPr>
          <p:spPr>
            <a:xfrm>
              <a:off x="3563888" y="1700808"/>
              <a:ext cx="15841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2" name="101 Conector recto"/>
            <p:cNvCxnSpPr/>
            <p:nvPr/>
          </p:nvCxnSpPr>
          <p:spPr>
            <a:xfrm>
              <a:off x="4338613" y="1700808"/>
              <a:ext cx="17363" cy="864096"/>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6" name="40 Grupo"/>
          <p:cNvGrpSpPr/>
          <p:nvPr/>
        </p:nvGrpSpPr>
        <p:grpSpPr>
          <a:xfrm>
            <a:off x="3889046" y="4054881"/>
            <a:ext cx="1584176" cy="864096"/>
            <a:chOff x="3563888" y="1700808"/>
            <a:chExt cx="1584176" cy="864096"/>
          </a:xfrm>
        </p:grpSpPr>
        <p:cxnSp>
          <p:nvCxnSpPr>
            <p:cNvPr id="104" name="103 Conector recto"/>
            <p:cNvCxnSpPr/>
            <p:nvPr/>
          </p:nvCxnSpPr>
          <p:spPr>
            <a:xfrm>
              <a:off x="3563888" y="1700808"/>
              <a:ext cx="15841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5" name="104 Conector recto"/>
            <p:cNvCxnSpPr/>
            <p:nvPr/>
          </p:nvCxnSpPr>
          <p:spPr>
            <a:xfrm>
              <a:off x="4338613" y="1700808"/>
              <a:ext cx="17363" cy="864096"/>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7" name="49 Grupo"/>
          <p:cNvGrpSpPr/>
          <p:nvPr/>
        </p:nvGrpSpPr>
        <p:grpSpPr>
          <a:xfrm>
            <a:off x="2812087" y="1915122"/>
            <a:ext cx="1584176" cy="864096"/>
            <a:chOff x="3563888" y="1700808"/>
            <a:chExt cx="1584176" cy="864096"/>
          </a:xfrm>
        </p:grpSpPr>
        <p:cxnSp>
          <p:nvCxnSpPr>
            <p:cNvPr id="93" name="92 Conector recto"/>
            <p:cNvCxnSpPr/>
            <p:nvPr/>
          </p:nvCxnSpPr>
          <p:spPr>
            <a:xfrm>
              <a:off x="3563888" y="1700808"/>
              <a:ext cx="15841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4" name="93 Conector recto"/>
            <p:cNvCxnSpPr/>
            <p:nvPr/>
          </p:nvCxnSpPr>
          <p:spPr>
            <a:xfrm>
              <a:off x="4338613" y="1700808"/>
              <a:ext cx="17363" cy="864096"/>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8" name="49 Grupo"/>
          <p:cNvGrpSpPr/>
          <p:nvPr/>
        </p:nvGrpSpPr>
        <p:grpSpPr>
          <a:xfrm>
            <a:off x="6802217" y="1946505"/>
            <a:ext cx="1584176" cy="864096"/>
            <a:chOff x="3563888" y="1700808"/>
            <a:chExt cx="1584176" cy="864096"/>
          </a:xfrm>
        </p:grpSpPr>
        <p:cxnSp>
          <p:nvCxnSpPr>
            <p:cNvPr id="103" name="102 Conector recto"/>
            <p:cNvCxnSpPr/>
            <p:nvPr/>
          </p:nvCxnSpPr>
          <p:spPr>
            <a:xfrm>
              <a:off x="3563888" y="1700808"/>
              <a:ext cx="15841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 name="118 Conector recto"/>
            <p:cNvCxnSpPr/>
            <p:nvPr/>
          </p:nvCxnSpPr>
          <p:spPr>
            <a:xfrm>
              <a:off x="4338613" y="1700808"/>
              <a:ext cx="17363" cy="864096"/>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9" name="49 Grupo"/>
          <p:cNvGrpSpPr/>
          <p:nvPr/>
        </p:nvGrpSpPr>
        <p:grpSpPr>
          <a:xfrm>
            <a:off x="6423124" y="4005064"/>
            <a:ext cx="1584176" cy="864096"/>
            <a:chOff x="3563888" y="1700808"/>
            <a:chExt cx="1584176" cy="864096"/>
          </a:xfrm>
        </p:grpSpPr>
        <p:cxnSp>
          <p:nvCxnSpPr>
            <p:cNvPr id="130" name="129 Conector recto"/>
            <p:cNvCxnSpPr/>
            <p:nvPr/>
          </p:nvCxnSpPr>
          <p:spPr>
            <a:xfrm>
              <a:off x="3563888" y="1700808"/>
              <a:ext cx="15841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1" name="130 Conector recto"/>
            <p:cNvCxnSpPr/>
            <p:nvPr/>
          </p:nvCxnSpPr>
          <p:spPr>
            <a:xfrm>
              <a:off x="4338613" y="1700808"/>
              <a:ext cx="17363" cy="864096"/>
            </a:xfrm>
            <a:prstGeom prst="line">
              <a:avLst/>
            </a:prstGeom>
          </p:spPr>
          <p:style>
            <a:lnRef idx="1">
              <a:schemeClr val="accent1"/>
            </a:lnRef>
            <a:fillRef idx="0">
              <a:schemeClr val="accent1"/>
            </a:fillRef>
            <a:effectRef idx="0">
              <a:schemeClr val="accent1"/>
            </a:effectRef>
            <a:fontRef idx="minor">
              <a:schemeClr val="tx1"/>
            </a:fontRef>
          </p:style>
        </p:cxnSp>
      </p:grpSp>
      <p:sp>
        <p:nvSpPr>
          <p:cNvPr id="159" name="158 CuadroTexto"/>
          <p:cNvSpPr txBox="1"/>
          <p:nvPr/>
        </p:nvSpPr>
        <p:spPr>
          <a:xfrm>
            <a:off x="643308" y="1014596"/>
            <a:ext cx="1872208" cy="600164"/>
          </a:xfrm>
          <a:prstGeom prst="rect">
            <a:avLst/>
          </a:prstGeom>
          <a:noFill/>
        </p:spPr>
        <p:txBody>
          <a:bodyPr wrap="square" rtlCol="0">
            <a:spAutoFit/>
          </a:bodyPr>
          <a:lstStyle/>
          <a:p>
            <a:pPr algn="ctr"/>
            <a:r>
              <a:rPr lang="es-MX" sz="1100" b="1" dirty="0" smtClean="0"/>
              <a:t>821</a:t>
            </a:r>
          </a:p>
          <a:p>
            <a:pPr algn="ctr"/>
            <a:r>
              <a:rPr lang="es-MX" sz="1100" b="1" dirty="0" smtClean="0"/>
              <a:t> Presupuesto de Egresos APROBADO</a:t>
            </a:r>
          </a:p>
        </p:txBody>
      </p:sp>
      <p:sp>
        <p:nvSpPr>
          <p:cNvPr id="162" name="161 CuadroTexto"/>
          <p:cNvSpPr txBox="1"/>
          <p:nvPr/>
        </p:nvSpPr>
        <p:spPr>
          <a:xfrm>
            <a:off x="2662166" y="980728"/>
            <a:ext cx="1872208" cy="600164"/>
          </a:xfrm>
          <a:prstGeom prst="rect">
            <a:avLst/>
          </a:prstGeom>
          <a:noFill/>
        </p:spPr>
        <p:txBody>
          <a:bodyPr wrap="square" rtlCol="0">
            <a:spAutoFit/>
          </a:bodyPr>
          <a:lstStyle/>
          <a:p>
            <a:pPr algn="ctr"/>
            <a:r>
              <a:rPr lang="es-MX" sz="1100" b="1" dirty="0" smtClean="0"/>
              <a:t>822</a:t>
            </a:r>
          </a:p>
          <a:p>
            <a:pPr algn="ctr"/>
            <a:r>
              <a:rPr lang="es-MX" sz="1100" b="1" dirty="0" smtClean="0"/>
              <a:t>Presupuesto de Egresos Por EJERCER</a:t>
            </a:r>
          </a:p>
        </p:txBody>
      </p:sp>
      <p:sp>
        <p:nvSpPr>
          <p:cNvPr id="165" name="164 CuadroTexto"/>
          <p:cNvSpPr txBox="1"/>
          <p:nvPr/>
        </p:nvSpPr>
        <p:spPr>
          <a:xfrm>
            <a:off x="6444208" y="992571"/>
            <a:ext cx="2232248" cy="600164"/>
          </a:xfrm>
          <a:prstGeom prst="rect">
            <a:avLst/>
          </a:prstGeom>
          <a:noFill/>
        </p:spPr>
        <p:txBody>
          <a:bodyPr wrap="square" rtlCol="0">
            <a:spAutoFit/>
          </a:bodyPr>
          <a:lstStyle/>
          <a:p>
            <a:pPr algn="ctr"/>
            <a:r>
              <a:rPr lang="es-MX" sz="1100" b="1" dirty="0" smtClean="0"/>
              <a:t>825</a:t>
            </a:r>
          </a:p>
          <a:p>
            <a:pPr algn="ctr"/>
            <a:r>
              <a:rPr lang="es-MX" sz="1100" b="1" dirty="0" smtClean="0"/>
              <a:t>Presupuesto de Egresos DEVENGADO</a:t>
            </a:r>
          </a:p>
        </p:txBody>
      </p:sp>
      <p:sp>
        <p:nvSpPr>
          <p:cNvPr id="170" name="169 CuadroTexto"/>
          <p:cNvSpPr txBox="1"/>
          <p:nvPr/>
        </p:nvSpPr>
        <p:spPr>
          <a:xfrm>
            <a:off x="3718612" y="3068960"/>
            <a:ext cx="1857388" cy="600164"/>
          </a:xfrm>
          <a:prstGeom prst="rect">
            <a:avLst/>
          </a:prstGeom>
          <a:noFill/>
        </p:spPr>
        <p:txBody>
          <a:bodyPr wrap="square" rtlCol="0">
            <a:spAutoFit/>
          </a:bodyPr>
          <a:lstStyle/>
          <a:p>
            <a:pPr algn="ctr"/>
            <a:r>
              <a:rPr lang="es-MX" sz="1100" b="1" dirty="0" smtClean="0"/>
              <a:t>827</a:t>
            </a:r>
          </a:p>
          <a:p>
            <a:pPr algn="ctr"/>
            <a:r>
              <a:rPr lang="es-MX" sz="1100" b="1" dirty="0" smtClean="0"/>
              <a:t>Presupuesto de Egresos PAGADO</a:t>
            </a:r>
          </a:p>
        </p:txBody>
      </p:sp>
      <p:sp>
        <p:nvSpPr>
          <p:cNvPr id="178" name="177 CuadroTexto"/>
          <p:cNvSpPr txBox="1"/>
          <p:nvPr/>
        </p:nvSpPr>
        <p:spPr>
          <a:xfrm>
            <a:off x="994970" y="3098633"/>
            <a:ext cx="2136870" cy="600164"/>
          </a:xfrm>
          <a:prstGeom prst="rect">
            <a:avLst/>
          </a:prstGeom>
          <a:noFill/>
        </p:spPr>
        <p:txBody>
          <a:bodyPr wrap="square" rtlCol="0">
            <a:spAutoFit/>
          </a:bodyPr>
          <a:lstStyle/>
          <a:p>
            <a:pPr algn="ctr"/>
            <a:r>
              <a:rPr lang="es-MX" sz="1100" b="1" dirty="0" smtClean="0"/>
              <a:t>826</a:t>
            </a:r>
          </a:p>
          <a:p>
            <a:pPr algn="ctr"/>
            <a:r>
              <a:rPr lang="es-MX" sz="1100" b="1" dirty="0" smtClean="0"/>
              <a:t>Presupuesto de Egresos EJERCIDO</a:t>
            </a:r>
          </a:p>
        </p:txBody>
      </p:sp>
      <p:sp>
        <p:nvSpPr>
          <p:cNvPr id="136" name="135 Rectángulo redondeado"/>
          <p:cNvSpPr/>
          <p:nvPr/>
        </p:nvSpPr>
        <p:spPr>
          <a:xfrm>
            <a:off x="2412330" y="307388"/>
            <a:ext cx="6660264" cy="692720"/>
          </a:xfrm>
          <a:prstGeom prst="roundRect">
            <a:avLst/>
          </a:prstGeom>
          <a:ln/>
        </p:spPr>
        <p:style>
          <a:lnRef idx="0">
            <a:schemeClr val="accent6"/>
          </a:lnRef>
          <a:fillRef idx="3">
            <a:schemeClr val="accent6"/>
          </a:fillRef>
          <a:effectRef idx="3">
            <a:schemeClr val="accent6"/>
          </a:effectRef>
          <a:fontRef idx="minor">
            <a:schemeClr val="lt1"/>
          </a:fontRef>
        </p:style>
        <p:txBody>
          <a:bodyPr anchor="ctr"/>
          <a:lstStyle/>
          <a:p>
            <a:pPr algn="ctr"/>
            <a:r>
              <a:rPr lang="es-MX" b="1" dirty="0" smtClean="0">
                <a:effectLst>
                  <a:outerShdw blurRad="38100" dist="38100" dir="2700000" algn="tl">
                    <a:srgbClr val="000000">
                      <a:alpha val="43137"/>
                    </a:srgbClr>
                  </a:outerShdw>
                </a:effectLst>
              </a:rPr>
              <a:t>OBRA CONTRATADA</a:t>
            </a:r>
            <a:r>
              <a:rPr lang="es-MX" sz="1600" b="1" dirty="0" smtClean="0">
                <a:effectLst>
                  <a:outerShdw blurRad="38100" dist="38100" dir="2700000" algn="tl">
                    <a:srgbClr val="000000">
                      <a:alpha val="43137"/>
                    </a:srgbClr>
                  </a:outerShdw>
                </a:effectLst>
              </a:rPr>
              <a:t> </a:t>
            </a:r>
            <a:r>
              <a:rPr lang="es-MX" b="1" dirty="0" smtClean="0">
                <a:solidFill>
                  <a:srgbClr val="FFFF00"/>
                </a:solidFill>
                <a:effectLst>
                  <a:outerShdw blurRad="38100" dist="38100" dir="2700000" algn="tl">
                    <a:srgbClr val="000000">
                      <a:alpha val="43137"/>
                    </a:srgbClr>
                  </a:outerShdw>
                </a:effectLst>
              </a:rPr>
              <a:t>NO CAPITALIZABLE </a:t>
            </a:r>
            <a:r>
              <a:rPr lang="es-MX" b="1" dirty="0" smtClean="0">
                <a:effectLst>
                  <a:outerShdw blurRad="38100" dist="38100" dir="2700000" algn="tl">
                    <a:srgbClr val="000000">
                      <a:alpha val="43137"/>
                    </a:srgbClr>
                  </a:outerShdw>
                </a:effectLst>
              </a:rPr>
              <a:t>CON </a:t>
            </a:r>
          </a:p>
          <a:p>
            <a:pPr algn="ctr"/>
            <a:r>
              <a:rPr lang="es-MX" b="1" u="sng" dirty="0" smtClean="0">
                <a:solidFill>
                  <a:schemeClr val="bg1"/>
                </a:solidFill>
                <a:effectLst>
                  <a:outerShdw blurRad="38100" dist="38100" dir="2700000" algn="tl">
                    <a:srgbClr val="000000">
                      <a:alpha val="43137"/>
                    </a:srgbClr>
                  </a:outerShdw>
                </a:effectLst>
              </a:rPr>
              <a:t>RECURSOS COMPARTIDOS</a:t>
            </a:r>
            <a:r>
              <a:rPr lang="es-MX" b="1" dirty="0" smtClean="0">
                <a:solidFill>
                  <a:schemeClr val="bg1"/>
                </a:solidFill>
                <a:effectLst>
                  <a:outerShdw blurRad="38100" dist="38100" dir="2700000" algn="tl">
                    <a:srgbClr val="000000">
                      <a:alpha val="43137"/>
                    </a:srgbClr>
                  </a:outerShdw>
                </a:effectLst>
              </a:rPr>
              <a:t> </a:t>
            </a:r>
            <a:r>
              <a:rPr lang="es-MX" b="1" dirty="0" smtClean="0">
                <a:solidFill>
                  <a:srgbClr val="FFFF00"/>
                </a:solidFill>
                <a:effectLst>
                  <a:outerShdw blurRad="38100" dist="38100" dir="2700000" algn="tl">
                    <a:srgbClr val="000000">
                      <a:alpha val="43137"/>
                    </a:srgbClr>
                  </a:outerShdw>
                </a:effectLst>
              </a:rPr>
              <a:t>EGRESOS</a:t>
            </a:r>
            <a:r>
              <a:rPr lang="es-MX" b="1" dirty="0" smtClean="0">
                <a:solidFill>
                  <a:schemeClr val="bg1"/>
                </a:solidFill>
                <a:effectLst>
                  <a:outerShdw blurRad="38100" dist="38100" dir="2700000" algn="tl">
                    <a:srgbClr val="000000">
                      <a:alpha val="43137"/>
                    </a:srgbClr>
                  </a:outerShdw>
                </a:effectLst>
              </a:rPr>
              <a:t> INICIO </a:t>
            </a:r>
            <a:r>
              <a:rPr lang="es-MX" b="1" dirty="0" smtClean="0">
                <a:solidFill>
                  <a:srgbClr val="FFFF00"/>
                </a:solidFill>
                <a:effectLst>
                  <a:outerShdw blurRad="38100" dist="38100" dir="2700000" algn="tl">
                    <a:srgbClr val="000000">
                      <a:alpha val="43137"/>
                    </a:srgbClr>
                  </a:outerShdw>
                </a:effectLst>
              </a:rPr>
              <a:t>2015</a:t>
            </a:r>
          </a:p>
        </p:txBody>
      </p:sp>
      <p:sp>
        <p:nvSpPr>
          <p:cNvPr id="121" name="120 CuadroTexto"/>
          <p:cNvSpPr txBox="1"/>
          <p:nvPr/>
        </p:nvSpPr>
        <p:spPr>
          <a:xfrm>
            <a:off x="986664" y="1613992"/>
            <a:ext cx="1165705" cy="230832"/>
          </a:xfrm>
          <a:prstGeom prst="rect">
            <a:avLst/>
          </a:prstGeom>
          <a:noFill/>
        </p:spPr>
        <p:txBody>
          <a:bodyPr wrap="none" rtlCol="0">
            <a:spAutoFit/>
          </a:bodyPr>
          <a:lstStyle/>
          <a:p>
            <a:pPr algn="ctr"/>
            <a:r>
              <a:rPr lang="es-MX" sz="900" dirty="0" smtClean="0"/>
              <a:t>COG </a:t>
            </a:r>
            <a:r>
              <a:rPr lang="es-MX" sz="900" b="1" dirty="0" smtClean="0"/>
              <a:t>991</a:t>
            </a:r>
            <a:r>
              <a:rPr lang="es-MX" sz="900" dirty="0" smtClean="0"/>
              <a:t> ADEFAS</a:t>
            </a:r>
            <a:endParaRPr lang="es-MX" sz="900" dirty="0"/>
          </a:p>
        </p:txBody>
      </p:sp>
      <p:sp>
        <p:nvSpPr>
          <p:cNvPr id="123" name="122 CuadroTexto"/>
          <p:cNvSpPr txBox="1"/>
          <p:nvPr/>
        </p:nvSpPr>
        <p:spPr>
          <a:xfrm>
            <a:off x="2993160" y="1613992"/>
            <a:ext cx="1197764" cy="230832"/>
          </a:xfrm>
          <a:prstGeom prst="rect">
            <a:avLst/>
          </a:prstGeom>
          <a:noFill/>
        </p:spPr>
        <p:txBody>
          <a:bodyPr wrap="none" rtlCol="0">
            <a:spAutoFit/>
          </a:bodyPr>
          <a:lstStyle/>
          <a:p>
            <a:pPr algn="ctr"/>
            <a:r>
              <a:rPr lang="es-MX" sz="900" dirty="0" smtClean="0"/>
              <a:t>COG </a:t>
            </a:r>
            <a:r>
              <a:rPr lang="es-MX" sz="900" b="1" dirty="0" smtClean="0"/>
              <a:t>991</a:t>
            </a:r>
            <a:r>
              <a:rPr lang="es-MX" sz="900" dirty="0" smtClean="0"/>
              <a:t> ADEFAS</a:t>
            </a:r>
          </a:p>
        </p:txBody>
      </p:sp>
      <p:sp>
        <p:nvSpPr>
          <p:cNvPr id="124" name="123 CuadroTexto"/>
          <p:cNvSpPr txBox="1"/>
          <p:nvPr/>
        </p:nvSpPr>
        <p:spPr>
          <a:xfrm>
            <a:off x="5025674" y="1613992"/>
            <a:ext cx="1165705" cy="230832"/>
          </a:xfrm>
          <a:prstGeom prst="rect">
            <a:avLst/>
          </a:prstGeom>
          <a:noFill/>
        </p:spPr>
        <p:txBody>
          <a:bodyPr wrap="none" rtlCol="0">
            <a:spAutoFit/>
          </a:bodyPr>
          <a:lstStyle/>
          <a:p>
            <a:pPr algn="ctr"/>
            <a:r>
              <a:rPr lang="es-MX" sz="900" dirty="0" smtClean="0"/>
              <a:t>COG </a:t>
            </a:r>
            <a:r>
              <a:rPr lang="es-MX" sz="900" b="1" dirty="0" smtClean="0"/>
              <a:t>991</a:t>
            </a:r>
            <a:r>
              <a:rPr lang="es-MX" sz="900" dirty="0" smtClean="0"/>
              <a:t> ADEFAS</a:t>
            </a:r>
          </a:p>
        </p:txBody>
      </p:sp>
      <p:sp>
        <p:nvSpPr>
          <p:cNvPr id="125" name="124 CuadroTexto"/>
          <p:cNvSpPr txBox="1"/>
          <p:nvPr/>
        </p:nvSpPr>
        <p:spPr>
          <a:xfrm>
            <a:off x="7009932" y="1613992"/>
            <a:ext cx="1165705" cy="230832"/>
          </a:xfrm>
          <a:prstGeom prst="rect">
            <a:avLst/>
          </a:prstGeom>
          <a:noFill/>
        </p:spPr>
        <p:txBody>
          <a:bodyPr wrap="none" rtlCol="0">
            <a:spAutoFit/>
          </a:bodyPr>
          <a:lstStyle/>
          <a:p>
            <a:pPr algn="ctr"/>
            <a:r>
              <a:rPr lang="es-MX" sz="900" dirty="0" smtClean="0"/>
              <a:t>COG </a:t>
            </a:r>
            <a:r>
              <a:rPr lang="es-MX" sz="900" b="1" dirty="0" smtClean="0"/>
              <a:t>991</a:t>
            </a:r>
            <a:r>
              <a:rPr lang="es-MX" sz="900" dirty="0" smtClean="0"/>
              <a:t> ADEFAS</a:t>
            </a:r>
          </a:p>
        </p:txBody>
      </p:sp>
      <p:sp>
        <p:nvSpPr>
          <p:cNvPr id="126" name="125 CuadroTexto"/>
          <p:cNvSpPr txBox="1"/>
          <p:nvPr/>
        </p:nvSpPr>
        <p:spPr>
          <a:xfrm>
            <a:off x="1477978" y="3702224"/>
            <a:ext cx="1165705" cy="230832"/>
          </a:xfrm>
          <a:prstGeom prst="rect">
            <a:avLst/>
          </a:prstGeom>
          <a:noFill/>
        </p:spPr>
        <p:txBody>
          <a:bodyPr wrap="none" rtlCol="0">
            <a:spAutoFit/>
          </a:bodyPr>
          <a:lstStyle/>
          <a:p>
            <a:pPr algn="ctr"/>
            <a:r>
              <a:rPr lang="es-MX" sz="900" dirty="0" smtClean="0"/>
              <a:t>COG </a:t>
            </a:r>
            <a:r>
              <a:rPr lang="es-MX" sz="900" b="1" dirty="0" smtClean="0"/>
              <a:t>991</a:t>
            </a:r>
            <a:r>
              <a:rPr lang="es-MX" sz="900" dirty="0" smtClean="0"/>
              <a:t> ADEFAS</a:t>
            </a:r>
          </a:p>
        </p:txBody>
      </p:sp>
      <p:sp>
        <p:nvSpPr>
          <p:cNvPr id="127" name="126 CuadroTexto"/>
          <p:cNvSpPr txBox="1"/>
          <p:nvPr/>
        </p:nvSpPr>
        <p:spPr>
          <a:xfrm>
            <a:off x="4083007" y="3683087"/>
            <a:ext cx="1165705" cy="230832"/>
          </a:xfrm>
          <a:prstGeom prst="rect">
            <a:avLst/>
          </a:prstGeom>
          <a:noFill/>
        </p:spPr>
        <p:txBody>
          <a:bodyPr wrap="none" rtlCol="0">
            <a:spAutoFit/>
          </a:bodyPr>
          <a:lstStyle/>
          <a:p>
            <a:pPr algn="ctr"/>
            <a:r>
              <a:rPr lang="es-MX" sz="900" dirty="0" smtClean="0"/>
              <a:t>COG </a:t>
            </a:r>
            <a:r>
              <a:rPr lang="es-MX" sz="900" b="1" dirty="0" smtClean="0"/>
              <a:t>991</a:t>
            </a:r>
            <a:r>
              <a:rPr lang="es-MX" sz="900" dirty="0" smtClean="0"/>
              <a:t> ADEFAS</a:t>
            </a:r>
          </a:p>
        </p:txBody>
      </p:sp>
      <p:sp>
        <p:nvSpPr>
          <p:cNvPr id="53" name="52 CuadroTexto"/>
          <p:cNvSpPr txBox="1"/>
          <p:nvPr/>
        </p:nvSpPr>
        <p:spPr>
          <a:xfrm>
            <a:off x="1584213" y="1915355"/>
            <a:ext cx="1214446" cy="307777"/>
          </a:xfrm>
          <a:prstGeom prst="rect">
            <a:avLst/>
          </a:prstGeom>
          <a:noFill/>
        </p:spPr>
        <p:txBody>
          <a:bodyPr wrap="square" rtlCol="0">
            <a:spAutoFit/>
          </a:bodyPr>
          <a:lstStyle/>
          <a:p>
            <a:r>
              <a:rPr lang="es-MX" sz="1400" dirty="0" smtClean="0"/>
              <a:t>10   14)</a:t>
            </a:r>
            <a:endParaRPr lang="es-MX" sz="1400" dirty="0"/>
          </a:p>
        </p:txBody>
      </p:sp>
      <p:sp>
        <p:nvSpPr>
          <p:cNvPr id="54" name="53 CuadroTexto"/>
          <p:cNvSpPr txBox="1"/>
          <p:nvPr/>
        </p:nvSpPr>
        <p:spPr>
          <a:xfrm>
            <a:off x="2759156" y="1915355"/>
            <a:ext cx="840295" cy="307777"/>
          </a:xfrm>
          <a:prstGeom prst="rect">
            <a:avLst/>
          </a:prstGeom>
          <a:noFill/>
        </p:spPr>
        <p:txBody>
          <a:bodyPr wrap="none" rtlCol="0">
            <a:spAutoFit/>
          </a:bodyPr>
          <a:lstStyle/>
          <a:p>
            <a:r>
              <a:rPr lang="es-MX" sz="1400" dirty="0" smtClean="0"/>
              <a:t>14)    10</a:t>
            </a:r>
            <a:endParaRPr lang="es-MX" sz="1400" dirty="0"/>
          </a:p>
        </p:txBody>
      </p:sp>
      <p:sp>
        <p:nvSpPr>
          <p:cNvPr id="55" name="54 CuadroTexto"/>
          <p:cNvSpPr txBox="1"/>
          <p:nvPr/>
        </p:nvSpPr>
        <p:spPr>
          <a:xfrm>
            <a:off x="3598762" y="1915355"/>
            <a:ext cx="1214446" cy="307777"/>
          </a:xfrm>
          <a:prstGeom prst="rect">
            <a:avLst/>
          </a:prstGeom>
          <a:noFill/>
        </p:spPr>
        <p:txBody>
          <a:bodyPr wrap="square" rtlCol="0">
            <a:spAutoFit/>
          </a:bodyPr>
          <a:lstStyle/>
          <a:p>
            <a:r>
              <a:rPr lang="es-MX" sz="1400" dirty="0" smtClean="0"/>
              <a:t>10   14.1)</a:t>
            </a:r>
            <a:endParaRPr lang="es-MX" sz="1400" dirty="0"/>
          </a:p>
        </p:txBody>
      </p:sp>
      <p:sp>
        <p:nvSpPr>
          <p:cNvPr id="56" name="55 CuadroTexto"/>
          <p:cNvSpPr txBox="1"/>
          <p:nvPr/>
        </p:nvSpPr>
        <p:spPr>
          <a:xfrm>
            <a:off x="4616544" y="1955696"/>
            <a:ext cx="989373" cy="307777"/>
          </a:xfrm>
          <a:prstGeom prst="rect">
            <a:avLst/>
          </a:prstGeom>
          <a:noFill/>
        </p:spPr>
        <p:txBody>
          <a:bodyPr wrap="none" rtlCol="0">
            <a:spAutoFit/>
          </a:bodyPr>
          <a:lstStyle/>
          <a:p>
            <a:r>
              <a:rPr lang="es-MX" sz="1400" dirty="0" smtClean="0"/>
              <a:t>14.1)    10</a:t>
            </a:r>
            <a:endParaRPr lang="es-MX" sz="1400" dirty="0"/>
          </a:p>
        </p:txBody>
      </p:sp>
      <p:sp>
        <p:nvSpPr>
          <p:cNvPr id="57" name="56 CuadroTexto"/>
          <p:cNvSpPr txBox="1"/>
          <p:nvPr/>
        </p:nvSpPr>
        <p:spPr>
          <a:xfrm>
            <a:off x="5616676" y="1959899"/>
            <a:ext cx="1214446" cy="307777"/>
          </a:xfrm>
          <a:prstGeom prst="rect">
            <a:avLst/>
          </a:prstGeom>
          <a:noFill/>
        </p:spPr>
        <p:txBody>
          <a:bodyPr wrap="square" rtlCol="0">
            <a:spAutoFit/>
          </a:bodyPr>
          <a:lstStyle/>
          <a:p>
            <a:r>
              <a:rPr lang="es-MX" sz="1400" dirty="0" smtClean="0"/>
              <a:t>10   14.2)</a:t>
            </a:r>
            <a:endParaRPr lang="es-MX" sz="1400" dirty="0"/>
          </a:p>
        </p:txBody>
      </p:sp>
      <p:sp>
        <p:nvSpPr>
          <p:cNvPr id="58" name="57 CuadroTexto"/>
          <p:cNvSpPr txBox="1"/>
          <p:nvPr/>
        </p:nvSpPr>
        <p:spPr>
          <a:xfrm>
            <a:off x="6576467" y="1959899"/>
            <a:ext cx="989373" cy="307777"/>
          </a:xfrm>
          <a:prstGeom prst="rect">
            <a:avLst/>
          </a:prstGeom>
          <a:noFill/>
        </p:spPr>
        <p:txBody>
          <a:bodyPr wrap="none" rtlCol="0">
            <a:spAutoFit/>
          </a:bodyPr>
          <a:lstStyle/>
          <a:p>
            <a:r>
              <a:rPr lang="es-MX" sz="1400" dirty="0" smtClean="0"/>
              <a:t>14.2)    10</a:t>
            </a:r>
            <a:endParaRPr lang="es-MX" sz="1400" dirty="0"/>
          </a:p>
        </p:txBody>
      </p:sp>
      <p:sp>
        <p:nvSpPr>
          <p:cNvPr id="59" name="58 CuadroTexto"/>
          <p:cNvSpPr txBox="1"/>
          <p:nvPr/>
        </p:nvSpPr>
        <p:spPr>
          <a:xfrm>
            <a:off x="7572396" y="1959899"/>
            <a:ext cx="1214446" cy="307777"/>
          </a:xfrm>
          <a:prstGeom prst="rect">
            <a:avLst/>
          </a:prstGeom>
          <a:noFill/>
        </p:spPr>
        <p:txBody>
          <a:bodyPr wrap="square" rtlCol="0">
            <a:spAutoFit/>
          </a:bodyPr>
          <a:lstStyle/>
          <a:p>
            <a:r>
              <a:rPr lang="es-MX" sz="1400" dirty="0" smtClean="0"/>
              <a:t>10   15)</a:t>
            </a:r>
            <a:endParaRPr lang="es-MX" sz="1400" dirty="0"/>
          </a:p>
        </p:txBody>
      </p:sp>
      <p:sp>
        <p:nvSpPr>
          <p:cNvPr id="60" name="59 CuadroTexto"/>
          <p:cNvSpPr txBox="1"/>
          <p:nvPr/>
        </p:nvSpPr>
        <p:spPr>
          <a:xfrm>
            <a:off x="1214848" y="4085389"/>
            <a:ext cx="840295" cy="307777"/>
          </a:xfrm>
          <a:prstGeom prst="rect">
            <a:avLst/>
          </a:prstGeom>
          <a:noFill/>
        </p:spPr>
        <p:txBody>
          <a:bodyPr wrap="none" rtlCol="0">
            <a:spAutoFit/>
          </a:bodyPr>
          <a:lstStyle/>
          <a:p>
            <a:r>
              <a:rPr lang="es-MX" sz="1400" dirty="0" smtClean="0"/>
              <a:t>15)    10</a:t>
            </a:r>
            <a:endParaRPr lang="es-MX" sz="1400" dirty="0"/>
          </a:p>
        </p:txBody>
      </p:sp>
      <p:sp>
        <p:nvSpPr>
          <p:cNvPr id="63" name="62 CuadroTexto"/>
          <p:cNvSpPr txBox="1"/>
          <p:nvPr/>
        </p:nvSpPr>
        <p:spPr>
          <a:xfrm>
            <a:off x="6249390" y="4009687"/>
            <a:ext cx="939681" cy="307777"/>
          </a:xfrm>
          <a:prstGeom prst="rect">
            <a:avLst/>
          </a:prstGeom>
          <a:noFill/>
        </p:spPr>
        <p:txBody>
          <a:bodyPr wrap="none" rtlCol="0">
            <a:spAutoFit/>
          </a:bodyPr>
          <a:lstStyle/>
          <a:p>
            <a:r>
              <a:rPr lang="es-MX" sz="1400" dirty="0" smtClean="0"/>
              <a:t>16a)    10</a:t>
            </a:r>
            <a:endParaRPr lang="es-MX" sz="1400" dirty="0"/>
          </a:p>
        </p:txBody>
      </p:sp>
      <p:sp>
        <p:nvSpPr>
          <p:cNvPr id="64" name="63 CuadroTexto"/>
          <p:cNvSpPr txBox="1"/>
          <p:nvPr/>
        </p:nvSpPr>
        <p:spPr>
          <a:xfrm>
            <a:off x="7213788" y="4013951"/>
            <a:ext cx="1214446" cy="307777"/>
          </a:xfrm>
          <a:prstGeom prst="rect">
            <a:avLst/>
          </a:prstGeom>
          <a:noFill/>
        </p:spPr>
        <p:txBody>
          <a:bodyPr wrap="square" rtlCol="0">
            <a:spAutoFit/>
          </a:bodyPr>
          <a:lstStyle/>
          <a:p>
            <a:r>
              <a:rPr lang="es-MX" sz="1400" dirty="0" smtClean="0"/>
              <a:t>10   13)</a:t>
            </a:r>
            <a:endParaRPr lang="es-MX" sz="1400" dirty="0"/>
          </a:p>
        </p:txBody>
      </p:sp>
      <p:sp>
        <p:nvSpPr>
          <p:cNvPr id="68" name="67 CuadroTexto"/>
          <p:cNvSpPr txBox="1"/>
          <p:nvPr/>
        </p:nvSpPr>
        <p:spPr>
          <a:xfrm>
            <a:off x="3357554" y="5683919"/>
            <a:ext cx="1214446" cy="307777"/>
          </a:xfrm>
          <a:prstGeom prst="rect">
            <a:avLst/>
          </a:prstGeom>
          <a:noFill/>
        </p:spPr>
        <p:txBody>
          <a:bodyPr wrap="square" rtlCol="0">
            <a:spAutoFit/>
          </a:bodyPr>
          <a:lstStyle/>
          <a:p>
            <a:r>
              <a:rPr lang="es-MX" sz="1400" dirty="0" smtClean="0"/>
              <a:t>10   16a)</a:t>
            </a:r>
            <a:endParaRPr lang="es-MX" sz="1400" dirty="0"/>
          </a:p>
        </p:txBody>
      </p:sp>
      <p:grpSp>
        <p:nvGrpSpPr>
          <p:cNvPr id="10" name="40 Grupo"/>
          <p:cNvGrpSpPr/>
          <p:nvPr/>
        </p:nvGrpSpPr>
        <p:grpSpPr>
          <a:xfrm>
            <a:off x="5303729" y="5758657"/>
            <a:ext cx="1584176" cy="864096"/>
            <a:chOff x="3563888" y="1700808"/>
            <a:chExt cx="1584176" cy="864096"/>
          </a:xfrm>
        </p:grpSpPr>
        <p:cxnSp>
          <p:nvCxnSpPr>
            <p:cNvPr id="70" name="69 Conector recto"/>
            <p:cNvCxnSpPr/>
            <p:nvPr/>
          </p:nvCxnSpPr>
          <p:spPr>
            <a:xfrm>
              <a:off x="3563888" y="1700808"/>
              <a:ext cx="15841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2" name="71 Conector recto"/>
            <p:cNvCxnSpPr/>
            <p:nvPr/>
          </p:nvCxnSpPr>
          <p:spPr>
            <a:xfrm>
              <a:off x="4338613" y="1700808"/>
              <a:ext cx="17363" cy="864096"/>
            </a:xfrm>
            <a:prstGeom prst="line">
              <a:avLst/>
            </a:prstGeom>
          </p:spPr>
          <p:style>
            <a:lnRef idx="1">
              <a:schemeClr val="accent1"/>
            </a:lnRef>
            <a:fillRef idx="0">
              <a:schemeClr val="accent1"/>
            </a:fillRef>
            <a:effectRef idx="0">
              <a:schemeClr val="accent1"/>
            </a:effectRef>
            <a:fontRef idx="minor">
              <a:schemeClr val="tx1"/>
            </a:fontRef>
          </p:style>
        </p:cxnSp>
      </p:grpSp>
      <p:sp>
        <p:nvSpPr>
          <p:cNvPr id="74" name="73 CuadroTexto"/>
          <p:cNvSpPr txBox="1"/>
          <p:nvPr/>
        </p:nvSpPr>
        <p:spPr>
          <a:xfrm>
            <a:off x="4932040" y="5125092"/>
            <a:ext cx="2286016" cy="769441"/>
          </a:xfrm>
          <a:prstGeom prst="rect">
            <a:avLst/>
          </a:prstGeom>
          <a:noFill/>
        </p:spPr>
        <p:txBody>
          <a:bodyPr wrap="square" rtlCol="0">
            <a:spAutoFit/>
          </a:bodyPr>
          <a:lstStyle/>
          <a:p>
            <a:pPr algn="ctr"/>
            <a:r>
              <a:rPr lang="es-MX" sz="1100" b="1" dirty="0" smtClean="0"/>
              <a:t>2212 </a:t>
            </a:r>
          </a:p>
          <a:p>
            <a:pPr algn="ctr"/>
            <a:r>
              <a:rPr lang="es-MX" sz="1100" b="1" dirty="0" smtClean="0"/>
              <a:t>Contratistas Obras Públicas por Pagar a Largo Plazo</a:t>
            </a:r>
          </a:p>
          <a:p>
            <a:pPr algn="ctr"/>
            <a:endParaRPr lang="es-MX" sz="1100" b="1" dirty="0"/>
          </a:p>
        </p:txBody>
      </p:sp>
      <p:sp>
        <p:nvSpPr>
          <p:cNvPr id="86" name="85 CuadroTexto"/>
          <p:cNvSpPr txBox="1"/>
          <p:nvPr/>
        </p:nvSpPr>
        <p:spPr>
          <a:xfrm>
            <a:off x="6083078" y="5758657"/>
            <a:ext cx="1214446" cy="307777"/>
          </a:xfrm>
          <a:prstGeom prst="rect">
            <a:avLst/>
          </a:prstGeom>
          <a:noFill/>
        </p:spPr>
        <p:txBody>
          <a:bodyPr wrap="square" rtlCol="0">
            <a:spAutoFit/>
          </a:bodyPr>
          <a:lstStyle/>
          <a:p>
            <a:r>
              <a:rPr lang="es-MX" sz="1400" b="1" dirty="0" smtClean="0">
                <a:solidFill>
                  <a:srgbClr val="C00000"/>
                </a:solidFill>
              </a:rPr>
              <a:t>20   (S)</a:t>
            </a:r>
            <a:endParaRPr lang="es-MX" sz="1400" b="1" dirty="0">
              <a:solidFill>
                <a:srgbClr val="C00000"/>
              </a:solidFill>
            </a:endParaRPr>
          </a:p>
        </p:txBody>
      </p:sp>
      <p:sp>
        <p:nvSpPr>
          <p:cNvPr id="87" name="86 CuadroTexto"/>
          <p:cNvSpPr txBox="1"/>
          <p:nvPr/>
        </p:nvSpPr>
        <p:spPr>
          <a:xfrm>
            <a:off x="5235916" y="5762929"/>
            <a:ext cx="840295" cy="307777"/>
          </a:xfrm>
          <a:prstGeom prst="rect">
            <a:avLst/>
          </a:prstGeom>
          <a:noFill/>
        </p:spPr>
        <p:txBody>
          <a:bodyPr wrap="none" rtlCol="0">
            <a:spAutoFit/>
          </a:bodyPr>
          <a:lstStyle/>
          <a:p>
            <a:r>
              <a:rPr lang="es-MX" sz="1400" dirty="0" smtClean="0"/>
              <a:t>13)    10</a:t>
            </a:r>
            <a:endParaRPr lang="es-MX" sz="1400" dirty="0"/>
          </a:p>
        </p:txBody>
      </p:sp>
      <p:sp>
        <p:nvSpPr>
          <p:cNvPr id="61" name="60 CuadroTexto"/>
          <p:cNvSpPr txBox="1"/>
          <p:nvPr/>
        </p:nvSpPr>
        <p:spPr>
          <a:xfrm>
            <a:off x="3818052" y="4060138"/>
            <a:ext cx="840295" cy="307777"/>
          </a:xfrm>
          <a:prstGeom prst="rect">
            <a:avLst/>
          </a:prstGeom>
          <a:noFill/>
        </p:spPr>
        <p:txBody>
          <a:bodyPr wrap="none" rtlCol="0">
            <a:spAutoFit/>
          </a:bodyPr>
          <a:lstStyle/>
          <a:p>
            <a:r>
              <a:rPr lang="es-MX" sz="1400" dirty="0" smtClean="0"/>
              <a:t>16)    10</a:t>
            </a:r>
            <a:endParaRPr lang="es-MX" sz="1400" dirty="0"/>
          </a:p>
        </p:txBody>
      </p:sp>
      <p:sp>
        <p:nvSpPr>
          <p:cNvPr id="62" name="61 CuadroTexto"/>
          <p:cNvSpPr txBox="1"/>
          <p:nvPr/>
        </p:nvSpPr>
        <p:spPr>
          <a:xfrm>
            <a:off x="2064459" y="4077072"/>
            <a:ext cx="1214446" cy="307777"/>
          </a:xfrm>
          <a:prstGeom prst="rect">
            <a:avLst/>
          </a:prstGeom>
          <a:noFill/>
        </p:spPr>
        <p:txBody>
          <a:bodyPr wrap="square" rtlCol="0">
            <a:spAutoFit/>
          </a:bodyPr>
          <a:lstStyle/>
          <a:p>
            <a:r>
              <a:rPr lang="es-MX" sz="1400" dirty="0" smtClean="0"/>
              <a:t>10   16)</a:t>
            </a:r>
            <a:endParaRPr lang="es-MX" sz="1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6">
                                            <p:bg/>
                                          </p:spTgt>
                                        </p:tgtEl>
                                        <p:attrNameLst>
                                          <p:attrName>style.visibility</p:attrName>
                                        </p:attrNameLst>
                                      </p:cBhvr>
                                      <p:to>
                                        <p:strVal val="visible"/>
                                      </p:to>
                                    </p:set>
                                    <p:animEffect transition="in" filter="fade">
                                      <p:cBhvr>
                                        <p:cTn id="7" dur="2000"/>
                                        <p:tgtEl>
                                          <p:spTgt spid="136">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6">
                                            <p:txEl>
                                              <p:pRg st="0" end="0"/>
                                            </p:txEl>
                                          </p:spTgt>
                                        </p:tgtEl>
                                        <p:attrNameLst>
                                          <p:attrName>style.visibility</p:attrName>
                                        </p:attrNameLst>
                                      </p:cBhvr>
                                      <p:to>
                                        <p:strVal val="visible"/>
                                      </p:to>
                                    </p:set>
                                    <p:animEffect transition="in" filter="fade">
                                      <p:cBhvr>
                                        <p:cTn id="12" dur="2000"/>
                                        <p:tgtEl>
                                          <p:spTgt spid="13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6">
                                            <p:txEl>
                                              <p:pRg st="1" end="1"/>
                                            </p:txEl>
                                          </p:spTgt>
                                        </p:tgtEl>
                                        <p:attrNameLst>
                                          <p:attrName>style.visibility</p:attrName>
                                        </p:attrNameLst>
                                      </p:cBhvr>
                                      <p:to>
                                        <p:strVal val="visible"/>
                                      </p:to>
                                    </p:set>
                                    <p:animEffect transition="in" filter="fade">
                                      <p:cBhvr>
                                        <p:cTn id="17" dur="2000"/>
                                        <p:tgtEl>
                                          <p:spTgt spid="13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20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4">
                                            <p:txEl>
                                              <p:pRg st="0" end="0"/>
                                            </p:txEl>
                                          </p:spTgt>
                                        </p:tgtEl>
                                        <p:attrNameLst>
                                          <p:attrName>style.visibility</p:attrName>
                                        </p:attrNameLst>
                                      </p:cBhvr>
                                      <p:to>
                                        <p:strVal val="visible"/>
                                      </p:to>
                                    </p:set>
                                    <p:animEffect transition="in" filter="fade">
                                      <p:cBhvr>
                                        <p:cTn id="27" dur="2000"/>
                                        <p:tgtEl>
                                          <p:spTgt spid="74">
                                            <p:txEl>
                                              <p:pRg st="0" end="0"/>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74">
                                            <p:txEl>
                                              <p:pRg st="1" end="1"/>
                                            </p:txEl>
                                          </p:spTgt>
                                        </p:tgtEl>
                                        <p:attrNameLst>
                                          <p:attrName>style.visibility</p:attrName>
                                        </p:attrNameLst>
                                      </p:cBhvr>
                                      <p:to>
                                        <p:strVal val="visible"/>
                                      </p:to>
                                    </p:set>
                                    <p:animEffect transition="in" filter="fade">
                                      <p:cBhvr>
                                        <p:cTn id="30" dur="2000"/>
                                        <p:tgtEl>
                                          <p:spTgt spid="74">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86">
                                            <p:txEl>
                                              <p:pRg st="0" end="0"/>
                                            </p:txEl>
                                          </p:spTgt>
                                        </p:tgtEl>
                                        <p:attrNameLst>
                                          <p:attrName>style.visibility</p:attrName>
                                        </p:attrNameLst>
                                      </p:cBhvr>
                                      <p:to>
                                        <p:strVal val="visible"/>
                                      </p:to>
                                    </p:set>
                                    <p:animEffect transition="in" filter="fade">
                                      <p:cBhvr>
                                        <p:cTn id="35" dur="2000"/>
                                        <p:tgtEl>
                                          <p:spTgt spid="86">
                                            <p:txEl>
                                              <p:pRg st="0" end="0"/>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9"/>
                                        </p:tgtEl>
                                        <p:attrNameLst>
                                          <p:attrName>style.visibility</p:attrName>
                                        </p:attrNameLst>
                                      </p:cBhvr>
                                      <p:to>
                                        <p:strVal val="visible"/>
                                      </p:to>
                                    </p:set>
                                    <p:animEffect transition="in" filter="fade">
                                      <p:cBhvr>
                                        <p:cTn id="40" dur="2000"/>
                                        <p:tgtEl>
                                          <p:spTgt spid="9"/>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83">
                                            <p:txEl>
                                              <p:pRg st="0" end="0"/>
                                            </p:txEl>
                                          </p:spTgt>
                                        </p:tgtEl>
                                        <p:attrNameLst>
                                          <p:attrName>style.visibility</p:attrName>
                                        </p:attrNameLst>
                                      </p:cBhvr>
                                      <p:to>
                                        <p:strVal val="visible"/>
                                      </p:to>
                                    </p:set>
                                    <p:animEffect transition="in" filter="fade">
                                      <p:cBhvr>
                                        <p:cTn id="45" dur="2000"/>
                                        <p:tgtEl>
                                          <p:spTgt spid="83">
                                            <p:txEl>
                                              <p:pRg st="0" end="0"/>
                                            </p:txEl>
                                          </p:spTgt>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83">
                                            <p:txEl>
                                              <p:pRg st="1" end="1"/>
                                            </p:txEl>
                                          </p:spTgt>
                                        </p:tgtEl>
                                        <p:attrNameLst>
                                          <p:attrName>style.visibility</p:attrName>
                                        </p:attrNameLst>
                                      </p:cBhvr>
                                      <p:to>
                                        <p:strVal val="visible"/>
                                      </p:to>
                                    </p:set>
                                    <p:animEffect transition="in" filter="fade">
                                      <p:cBhvr>
                                        <p:cTn id="48" dur="2000"/>
                                        <p:tgtEl>
                                          <p:spTgt spid="83">
                                            <p:txEl>
                                              <p:pRg st="1" end="1"/>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87">
                                            <p:txEl>
                                              <p:pRg st="0" end="0"/>
                                            </p:txEl>
                                          </p:spTgt>
                                        </p:tgtEl>
                                        <p:attrNameLst>
                                          <p:attrName>style.visibility</p:attrName>
                                        </p:attrNameLst>
                                      </p:cBhvr>
                                      <p:to>
                                        <p:strVal val="visible"/>
                                      </p:to>
                                    </p:set>
                                    <p:animEffect transition="in" filter="fade">
                                      <p:cBhvr>
                                        <p:cTn id="53" dur="2000"/>
                                        <p:tgtEl>
                                          <p:spTgt spid="87">
                                            <p:txEl>
                                              <p:pRg st="0" end="0"/>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64">
                                            <p:txEl>
                                              <p:pRg st="0" end="0"/>
                                            </p:txEl>
                                          </p:spTgt>
                                        </p:tgtEl>
                                        <p:attrNameLst>
                                          <p:attrName>style.visibility</p:attrName>
                                        </p:attrNameLst>
                                      </p:cBhvr>
                                      <p:to>
                                        <p:strVal val="visible"/>
                                      </p:to>
                                    </p:set>
                                    <p:animEffect transition="in" filter="fade">
                                      <p:cBhvr>
                                        <p:cTn id="58" dur="2000"/>
                                        <p:tgtEl>
                                          <p:spTgt spid="64">
                                            <p:txEl>
                                              <p:pRg st="0" end="0"/>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nodeType="clickEffect">
                                  <p:stCondLst>
                                    <p:cond delay="0"/>
                                  </p:stCondLst>
                                  <p:childTnLst>
                                    <p:set>
                                      <p:cBhvr>
                                        <p:cTn id="62" dur="1" fill="hold">
                                          <p:stCondLst>
                                            <p:cond delay="0"/>
                                          </p:stCondLst>
                                        </p:cTn>
                                        <p:tgtEl>
                                          <p:spTgt spid="3"/>
                                        </p:tgtEl>
                                        <p:attrNameLst>
                                          <p:attrName>style.visibility</p:attrName>
                                        </p:attrNameLst>
                                      </p:cBhvr>
                                      <p:to>
                                        <p:strVal val="visible"/>
                                      </p:to>
                                    </p:set>
                                    <p:animEffect transition="in" filter="fade">
                                      <p:cBhvr>
                                        <p:cTn id="63" dur="2000"/>
                                        <p:tgtEl>
                                          <p:spTgt spid="3"/>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159">
                                            <p:txEl>
                                              <p:pRg st="0" end="0"/>
                                            </p:txEl>
                                          </p:spTgt>
                                        </p:tgtEl>
                                        <p:attrNameLst>
                                          <p:attrName>style.visibility</p:attrName>
                                        </p:attrNameLst>
                                      </p:cBhvr>
                                      <p:to>
                                        <p:strVal val="visible"/>
                                      </p:to>
                                    </p:set>
                                    <p:animEffect transition="in" filter="fade">
                                      <p:cBhvr>
                                        <p:cTn id="68" dur="2000"/>
                                        <p:tgtEl>
                                          <p:spTgt spid="159">
                                            <p:txEl>
                                              <p:pRg st="0" end="0"/>
                                            </p:txEl>
                                          </p:spTgt>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159">
                                            <p:txEl>
                                              <p:pRg st="1" end="1"/>
                                            </p:txEl>
                                          </p:spTgt>
                                        </p:tgtEl>
                                        <p:attrNameLst>
                                          <p:attrName>style.visibility</p:attrName>
                                        </p:attrNameLst>
                                      </p:cBhvr>
                                      <p:to>
                                        <p:strVal val="visible"/>
                                      </p:to>
                                    </p:set>
                                    <p:animEffect transition="in" filter="fade">
                                      <p:cBhvr>
                                        <p:cTn id="71" dur="2000"/>
                                        <p:tgtEl>
                                          <p:spTgt spid="159">
                                            <p:txEl>
                                              <p:pRg st="1" end="1"/>
                                            </p:txEl>
                                          </p:spTgt>
                                        </p:tgtEl>
                                      </p:cBhvr>
                                    </p:animEffect>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grpId="0" nodeType="clickEffect">
                                  <p:stCondLst>
                                    <p:cond delay="0"/>
                                  </p:stCondLst>
                                  <p:childTnLst>
                                    <p:set>
                                      <p:cBhvr>
                                        <p:cTn id="75" dur="1" fill="hold">
                                          <p:stCondLst>
                                            <p:cond delay="0"/>
                                          </p:stCondLst>
                                        </p:cTn>
                                        <p:tgtEl>
                                          <p:spTgt spid="121">
                                            <p:txEl>
                                              <p:pRg st="0" end="0"/>
                                            </p:txEl>
                                          </p:spTgt>
                                        </p:tgtEl>
                                        <p:attrNameLst>
                                          <p:attrName>style.visibility</p:attrName>
                                        </p:attrNameLst>
                                      </p:cBhvr>
                                      <p:to>
                                        <p:strVal val="visible"/>
                                      </p:to>
                                    </p:set>
                                    <p:animEffect transition="in" filter="fade">
                                      <p:cBhvr>
                                        <p:cTn id="76" dur="2000"/>
                                        <p:tgtEl>
                                          <p:spTgt spid="121">
                                            <p:txEl>
                                              <p:pRg st="0" end="0"/>
                                            </p:txEl>
                                          </p:spTgt>
                                        </p:tgtEl>
                                      </p:cBhvr>
                                    </p:animEffect>
                                  </p:childTnLst>
                                </p:cTn>
                              </p:par>
                            </p:childTnLst>
                          </p:cTn>
                        </p:par>
                      </p:childTnLst>
                    </p:cTn>
                  </p:par>
                  <p:par>
                    <p:cTn id="77" fill="hold">
                      <p:stCondLst>
                        <p:cond delay="indefinite"/>
                      </p:stCondLst>
                      <p:childTnLst>
                        <p:par>
                          <p:cTn id="78" fill="hold">
                            <p:stCondLst>
                              <p:cond delay="0"/>
                            </p:stCondLst>
                            <p:childTnLst>
                              <p:par>
                                <p:cTn id="79" presetID="10" presetClass="entr" presetSubtype="0" fill="hold" nodeType="clickEffect">
                                  <p:stCondLst>
                                    <p:cond delay="0"/>
                                  </p:stCondLst>
                                  <p:childTnLst>
                                    <p:set>
                                      <p:cBhvr>
                                        <p:cTn id="80" dur="1" fill="hold">
                                          <p:stCondLst>
                                            <p:cond delay="0"/>
                                          </p:stCondLst>
                                        </p:cTn>
                                        <p:tgtEl>
                                          <p:spTgt spid="7"/>
                                        </p:tgtEl>
                                        <p:attrNameLst>
                                          <p:attrName>style.visibility</p:attrName>
                                        </p:attrNameLst>
                                      </p:cBhvr>
                                      <p:to>
                                        <p:strVal val="visible"/>
                                      </p:to>
                                    </p:set>
                                    <p:animEffect transition="in" filter="fade">
                                      <p:cBhvr>
                                        <p:cTn id="81" dur="2000"/>
                                        <p:tgtEl>
                                          <p:spTgt spid="7"/>
                                        </p:tgtEl>
                                      </p:cBhvr>
                                    </p:animEffect>
                                  </p:childTnLst>
                                </p:cTn>
                              </p:par>
                            </p:childTnLst>
                          </p:cTn>
                        </p:par>
                      </p:childTnLst>
                    </p:cTn>
                  </p:par>
                  <p:par>
                    <p:cTn id="82" fill="hold">
                      <p:stCondLst>
                        <p:cond delay="indefinite"/>
                      </p:stCondLst>
                      <p:childTnLst>
                        <p:par>
                          <p:cTn id="83" fill="hold">
                            <p:stCondLst>
                              <p:cond delay="0"/>
                            </p:stCondLst>
                            <p:childTnLst>
                              <p:par>
                                <p:cTn id="84" presetID="10" presetClass="entr" presetSubtype="0" fill="hold" grpId="0" nodeType="clickEffect">
                                  <p:stCondLst>
                                    <p:cond delay="0"/>
                                  </p:stCondLst>
                                  <p:childTnLst>
                                    <p:set>
                                      <p:cBhvr>
                                        <p:cTn id="85" dur="1" fill="hold">
                                          <p:stCondLst>
                                            <p:cond delay="0"/>
                                          </p:stCondLst>
                                        </p:cTn>
                                        <p:tgtEl>
                                          <p:spTgt spid="162">
                                            <p:txEl>
                                              <p:pRg st="0" end="0"/>
                                            </p:txEl>
                                          </p:spTgt>
                                        </p:tgtEl>
                                        <p:attrNameLst>
                                          <p:attrName>style.visibility</p:attrName>
                                        </p:attrNameLst>
                                      </p:cBhvr>
                                      <p:to>
                                        <p:strVal val="visible"/>
                                      </p:to>
                                    </p:set>
                                    <p:animEffect transition="in" filter="fade">
                                      <p:cBhvr>
                                        <p:cTn id="86" dur="2000"/>
                                        <p:tgtEl>
                                          <p:spTgt spid="162">
                                            <p:txEl>
                                              <p:pRg st="0" end="0"/>
                                            </p:txEl>
                                          </p:spTgt>
                                        </p:tgtEl>
                                      </p:cBhvr>
                                    </p:animEffect>
                                  </p:childTnLst>
                                </p:cTn>
                              </p:par>
                              <p:par>
                                <p:cTn id="87" presetID="10" presetClass="entr" presetSubtype="0" fill="hold" grpId="0" nodeType="withEffect">
                                  <p:stCondLst>
                                    <p:cond delay="0"/>
                                  </p:stCondLst>
                                  <p:childTnLst>
                                    <p:set>
                                      <p:cBhvr>
                                        <p:cTn id="88" dur="1" fill="hold">
                                          <p:stCondLst>
                                            <p:cond delay="0"/>
                                          </p:stCondLst>
                                        </p:cTn>
                                        <p:tgtEl>
                                          <p:spTgt spid="162">
                                            <p:txEl>
                                              <p:pRg st="1" end="1"/>
                                            </p:txEl>
                                          </p:spTgt>
                                        </p:tgtEl>
                                        <p:attrNameLst>
                                          <p:attrName>style.visibility</p:attrName>
                                        </p:attrNameLst>
                                      </p:cBhvr>
                                      <p:to>
                                        <p:strVal val="visible"/>
                                      </p:to>
                                    </p:set>
                                    <p:animEffect transition="in" filter="fade">
                                      <p:cBhvr>
                                        <p:cTn id="89" dur="2000"/>
                                        <p:tgtEl>
                                          <p:spTgt spid="162">
                                            <p:txEl>
                                              <p:pRg st="1" end="1"/>
                                            </p:txEl>
                                          </p:spTgt>
                                        </p:tgtEl>
                                      </p:cBhvr>
                                    </p:animEffect>
                                  </p:childTnLst>
                                </p:cTn>
                              </p:par>
                            </p:childTnLst>
                          </p:cTn>
                        </p:par>
                      </p:childTnLst>
                    </p:cTn>
                  </p:par>
                  <p:par>
                    <p:cTn id="90" fill="hold">
                      <p:stCondLst>
                        <p:cond delay="indefinite"/>
                      </p:stCondLst>
                      <p:childTnLst>
                        <p:par>
                          <p:cTn id="91" fill="hold">
                            <p:stCondLst>
                              <p:cond delay="0"/>
                            </p:stCondLst>
                            <p:childTnLst>
                              <p:par>
                                <p:cTn id="92" presetID="10" presetClass="entr" presetSubtype="0" fill="hold" grpId="0" nodeType="clickEffect">
                                  <p:stCondLst>
                                    <p:cond delay="0"/>
                                  </p:stCondLst>
                                  <p:childTnLst>
                                    <p:set>
                                      <p:cBhvr>
                                        <p:cTn id="93" dur="1" fill="hold">
                                          <p:stCondLst>
                                            <p:cond delay="0"/>
                                          </p:stCondLst>
                                        </p:cTn>
                                        <p:tgtEl>
                                          <p:spTgt spid="123">
                                            <p:txEl>
                                              <p:pRg st="0" end="0"/>
                                            </p:txEl>
                                          </p:spTgt>
                                        </p:tgtEl>
                                        <p:attrNameLst>
                                          <p:attrName>style.visibility</p:attrName>
                                        </p:attrNameLst>
                                      </p:cBhvr>
                                      <p:to>
                                        <p:strVal val="visible"/>
                                      </p:to>
                                    </p:set>
                                    <p:animEffect transition="in" filter="fade">
                                      <p:cBhvr>
                                        <p:cTn id="94" dur="2000"/>
                                        <p:tgtEl>
                                          <p:spTgt spid="123">
                                            <p:txEl>
                                              <p:pRg st="0" end="0"/>
                                            </p:txEl>
                                          </p:spTgt>
                                        </p:tgtEl>
                                      </p:cBhvr>
                                    </p:animEffect>
                                  </p:childTnLst>
                                </p:cTn>
                              </p:par>
                            </p:childTnLst>
                          </p:cTn>
                        </p:par>
                      </p:childTnLst>
                    </p:cTn>
                  </p:par>
                  <p:par>
                    <p:cTn id="95" fill="hold">
                      <p:stCondLst>
                        <p:cond delay="indefinite"/>
                      </p:stCondLst>
                      <p:childTnLst>
                        <p:par>
                          <p:cTn id="96" fill="hold">
                            <p:stCondLst>
                              <p:cond delay="0"/>
                            </p:stCondLst>
                            <p:childTnLst>
                              <p:par>
                                <p:cTn id="97" presetID="10" presetClass="entr" presetSubtype="0" fill="hold" grpId="0" nodeType="clickEffect">
                                  <p:stCondLst>
                                    <p:cond delay="0"/>
                                  </p:stCondLst>
                                  <p:childTnLst>
                                    <p:set>
                                      <p:cBhvr>
                                        <p:cTn id="98" dur="1" fill="hold">
                                          <p:stCondLst>
                                            <p:cond delay="0"/>
                                          </p:stCondLst>
                                        </p:cTn>
                                        <p:tgtEl>
                                          <p:spTgt spid="54">
                                            <p:txEl>
                                              <p:pRg st="0" end="0"/>
                                            </p:txEl>
                                          </p:spTgt>
                                        </p:tgtEl>
                                        <p:attrNameLst>
                                          <p:attrName>style.visibility</p:attrName>
                                        </p:attrNameLst>
                                      </p:cBhvr>
                                      <p:to>
                                        <p:strVal val="visible"/>
                                      </p:to>
                                    </p:set>
                                    <p:animEffect transition="in" filter="fade">
                                      <p:cBhvr>
                                        <p:cTn id="99" dur="2000"/>
                                        <p:tgtEl>
                                          <p:spTgt spid="54">
                                            <p:txEl>
                                              <p:pRg st="0" end="0"/>
                                            </p:txEl>
                                          </p:spTgt>
                                        </p:tgtEl>
                                      </p:cBhvr>
                                    </p:animEffect>
                                  </p:childTnLst>
                                </p:cTn>
                              </p:par>
                            </p:childTnLst>
                          </p:cTn>
                        </p:par>
                      </p:childTnLst>
                    </p:cTn>
                  </p:par>
                  <p:par>
                    <p:cTn id="100" fill="hold">
                      <p:stCondLst>
                        <p:cond delay="indefinite"/>
                      </p:stCondLst>
                      <p:childTnLst>
                        <p:par>
                          <p:cTn id="101" fill="hold">
                            <p:stCondLst>
                              <p:cond delay="0"/>
                            </p:stCondLst>
                            <p:childTnLst>
                              <p:par>
                                <p:cTn id="102" presetID="10" presetClass="entr" presetSubtype="0" fill="hold" grpId="0" nodeType="clickEffect">
                                  <p:stCondLst>
                                    <p:cond delay="0"/>
                                  </p:stCondLst>
                                  <p:childTnLst>
                                    <p:set>
                                      <p:cBhvr>
                                        <p:cTn id="103" dur="1" fill="hold">
                                          <p:stCondLst>
                                            <p:cond delay="0"/>
                                          </p:stCondLst>
                                        </p:cTn>
                                        <p:tgtEl>
                                          <p:spTgt spid="53">
                                            <p:txEl>
                                              <p:pRg st="0" end="0"/>
                                            </p:txEl>
                                          </p:spTgt>
                                        </p:tgtEl>
                                        <p:attrNameLst>
                                          <p:attrName>style.visibility</p:attrName>
                                        </p:attrNameLst>
                                      </p:cBhvr>
                                      <p:to>
                                        <p:strVal val="visible"/>
                                      </p:to>
                                    </p:set>
                                    <p:animEffect transition="in" filter="fade">
                                      <p:cBhvr>
                                        <p:cTn id="104" dur="2000"/>
                                        <p:tgtEl>
                                          <p:spTgt spid="53">
                                            <p:txEl>
                                              <p:pRg st="0" end="0"/>
                                            </p:txEl>
                                          </p:spTgt>
                                        </p:tgtEl>
                                      </p:cBhvr>
                                    </p:animEffect>
                                  </p:childTnLst>
                                </p:cTn>
                              </p:par>
                            </p:childTnLst>
                          </p:cTn>
                        </p:par>
                      </p:childTnLst>
                    </p:cTn>
                  </p:par>
                  <p:par>
                    <p:cTn id="105" fill="hold">
                      <p:stCondLst>
                        <p:cond delay="indefinite"/>
                      </p:stCondLst>
                      <p:childTnLst>
                        <p:par>
                          <p:cTn id="106" fill="hold">
                            <p:stCondLst>
                              <p:cond delay="0"/>
                            </p:stCondLst>
                            <p:childTnLst>
                              <p:par>
                                <p:cTn id="107" presetID="10" presetClass="entr" presetSubtype="0" fill="hold" nodeType="clickEffect">
                                  <p:stCondLst>
                                    <p:cond delay="0"/>
                                  </p:stCondLst>
                                  <p:childTnLst>
                                    <p:set>
                                      <p:cBhvr>
                                        <p:cTn id="108" dur="1" fill="hold">
                                          <p:stCondLst>
                                            <p:cond delay="0"/>
                                          </p:stCondLst>
                                        </p:cTn>
                                        <p:tgtEl>
                                          <p:spTgt spid="4"/>
                                        </p:tgtEl>
                                        <p:attrNameLst>
                                          <p:attrName>style.visibility</p:attrName>
                                        </p:attrNameLst>
                                      </p:cBhvr>
                                      <p:to>
                                        <p:strVal val="visible"/>
                                      </p:to>
                                    </p:set>
                                    <p:animEffect transition="in" filter="fade">
                                      <p:cBhvr>
                                        <p:cTn id="109" dur="2000"/>
                                        <p:tgtEl>
                                          <p:spTgt spid="4"/>
                                        </p:tgtEl>
                                      </p:cBhvr>
                                    </p:animEffect>
                                  </p:childTnLst>
                                </p:cTn>
                              </p:par>
                            </p:childTnLst>
                          </p:cTn>
                        </p:par>
                      </p:childTnLst>
                    </p:cTn>
                  </p:par>
                  <p:par>
                    <p:cTn id="110" fill="hold">
                      <p:stCondLst>
                        <p:cond delay="indefinite"/>
                      </p:stCondLst>
                      <p:childTnLst>
                        <p:par>
                          <p:cTn id="111" fill="hold">
                            <p:stCondLst>
                              <p:cond delay="0"/>
                            </p:stCondLst>
                            <p:childTnLst>
                              <p:par>
                                <p:cTn id="112" presetID="10" presetClass="entr" presetSubtype="0" fill="hold" grpId="0" nodeType="clickEffect">
                                  <p:stCondLst>
                                    <p:cond delay="0"/>
                                  </p:stCondLst>
                                  <p:childTnLst>
                                    <p:set>
                                      <p:cBhvr>
                                        <p:cTn id="113" dur="1" fill="hold">
                                          <p:stCondLst>
                                            <p:cond delay="0"/>
                                          </p:stCondLst>
                                        </p:cTn>
                                        <p:tgtEl>
                                          <p:spTgt spid="76">
                                            <p:txEl>
                                              <p:pRg st="0" end="0"/>
                                            </p:txEl>
                                          </p:spTgt>
                                        </p:tgtEl>
                                        <p:attrNameLst>
                                          <p:attrName>style.visibility</p:attrName>
                                        </p:attrNameLst>
                                      </p:cBhvr>
                                      <p:to>
                                        <p:strVal val="visible"/>
                                      </p:to>
                                    </p:set>
                                    <p:animEffect transition="in" filter="fade">
                                      <p:cBhvr>
                                        <p:cTn id="114" dur="2000"/>
                                        <p:tgtEl>
                                          <p:spTgt spid="76">
                                            <p:txEl>
                                              <p:pRg st="0" end="0"/>
                                            </p:txEl>
                                          </p:spTgt>
                                        </p:tgtEl>
                                      </p:cBhvr>
                                    </p:animEffect>
                                  </p:childTnLst>
                                </p:cTn>
                              </p:par>
                              <p:par>
                                <p:cTn id="115" presetID="10" presetClass="entr" presetSubtype="0" fill="hold" grpId="0" nodeType="withEffect">
                                  <p:stCondLst>
                                    <p:cond delay="0"/>
                                  </p:stCondLst>
                                  <p:childTnLst>
                                    <p:set>
                                      <p:cBhvr>
                                        <p:cTn id="116" dur="1" fill="hold">
                                          <p:stCondLst>
                                            <p:cond delay="0"/>
                                          </p:stCondLst>
                                        </p:cTn>
                                        <p:tgtEl>
                                          <p:spTgt spid="76">
                                            <p:txEl>
                                              <p:pRg st="1" end="1"/>
                                            </p:txEl>
                                          </p:spTgt>
                                        </p:tgtEl>
                                        <p:attrNameLst>
                                          <p:attrName>style.visibility</p:attrName>
                                        </p:attrNameLst>
                                      </p:cBhvr>
                                      <p:to>
                                        <p:strVal val="visible"/>
                                      </p:to>
                                    </p:set>
                                    <p:animEffect transition="in" filter="fade">
                                      <p:cBhvr>
                                        <p:cTn id="117" dur="2000"/>
                                        <p:tgtEl>
                                          <p:spTgt spid="76">
                                            <p:txEl>
                                              <p:pRg st="1" end="1"/>
                                            </p:txEl>
                                          </p:spTgt>
                                        </p:tgtEl>
                                      </p:cBhvr>
                                    </p:animEffect>
                                  </p:childTnLst>
                                </p:cTn>
                              </p:par>
                            </p:childTnLst>
                          </p:cTn>
                        </p:par>
                      </p:childTnLst>
                    </p:cTn>
                  </p:par>
                  <p:par>
                    <p:cTn id="118" fill="hold">
                      <p:stCondLst>
                        <p:cond delay="indefinite"/>
                      </p:stCondLst>
                      <p:childTnLst>
                        <p:par>
                          <p:cTn id="119" fill="hold">
                            <p:stCondLst>
                              <p:cond delay="0"/>
                            </p:stCondLst>
                            <p:childTnLst>
                              <p:par>
                                <p:cTn id="120" presetID="10" presetClass="entr" presetSubtype="0" fill="hold" grpId="0" nodeType="clickEffect">
                                  <p:stCondLst>
                                    <p:cond delay="0"/>
                                  </p:stCondLst>
                                  <p:childTnLst>
                                    <p:set>
                                      <p:cBhvr>
                                        <p:cTn id="121" dur="1" fill="hold">
                                          <p:stCondLst>
                                            <p:cond delay="0"/>
                                          </p:stCondLst>
                                        </p:cTn>
                                        <p:tgtEl>
                                          <p:spTgt spid="124">
                                            <p:txEl>
                                              <p:pRg st="0" end="0"/>
                                            </p:txEl>
                                          </p:spTgt>
                                        </p:tgtEl>
                                        <p:attrNameLst>
                                          <p:attrName>style.visibility</p:attrName>
                                        </p:attrNameLst>
                                      </p:cBhvr>
                                      <p:to>
                                        <p:strVal val="visible"/>
                                      </p:to>
                                    </p:set>
                                    <p:animEffect transition="in" filter="fade">
                                      <p:cBhvr>
                                        <p:cTn id="122" dur="2000"/>
                                        <p:tgtEl>
                                          <p:spTgt spid="124">
                                            <p:txEl>
                                              <p:pRg st="0" end="0"/>
                                            </p:txEl>
                                          </p:spTgt>
                                        </p:tgtEl>
                                      </p:cBhvr>
                                    </p:animEffect>
                                  </p:childTnLst>
                                </p:cTn>
                              </p:par>
                            </p:childTnLst>
                          </p:cTn>
                        </p:par>
                      </p:childTnLst>
                    </p:cTn>
                  </p:par>
                  <p:par>
                    <p:cTn id="123" fill="hold">
                      <p:stCondLst>
                        <p:cond delay="indefinite"/>
                      </p:stCondLst>
                      <p:childTnLst>
                        <p:par>
                          <p:cTn id="124" fill="hold">
                            <p:stCondLst>
                              <p:cond delay="0"/>
                            </p:stCondLst>
                            <p:childTnLst>
                              <p:par>
                                <p:cTn id="125" presetID="10" presetClass="entr" presetSubtype="0" fill="hold" grpId="0" nodeType="clickEffect">
                                  <p:stCondLst>
                                    <p:cond delay="0"/>
                                  </p:stCondLst>
                                  <p:childTnLst>
                                    <p:set>
                                      <p:cBhvr>
                                        <p:cTn id="126" dur="1" fill="hold">
                                          <p:stCondLst>
                                            <p:cond delay="0"/>
                                          </p:stCondLst>
                                        </p:cTn>
                                        <p:tgtEl>
                                          <p:spTgt spid="56">
                                            <p:txEl>
                                              <p:pRg st="0" end="0"/>
                                            </p:txEl>
                                          </p:spTgt>
                                        </p:tgtEl>
                                        <p:attrNameLst>
                                          <p:attrName>style.visibility</p:attrName>
                                        </p:attrNameLst>
                                      </p:cBhvr>
                                      <p:to>
                                        <p:strVal val="visible"/>
                                      </p:to>
                                    </p:set>
                                    <p:animEffect transition="in" filter="fade">
                                      <p:cBhvr>
                                        <p:cTn id="127" dur="2000"/>
                                        <p:tgtEl>
                                          <p:spTgt spid="56">
                                            <p:txEl>
                                              <p:pRg st="0" end="0"/>
                                            </p:txEl>
                                          </p:spTgt>
                                        </p:tgtEl>
                                      </p:cBhvr>
                                    </p:animEffect>
                                  </p:childTnLst>
                                </p:cTn>
                              </p:par>
                            </p:childTnLst>
                          </p:cTn>
                        </p:par>
                      </p:childTnLst>
                    </p:cTn>
                  </p:par>
                  <p:par>
                    <p:cTn id="128" fill="hold">
                      <p:stCondLst>
                        <p:cond delay="indefinite"/>
                      </p:stCondLst>
                      <p:childTnLst>
                        <p:par>
                          <p:cTn id="129" fill="hold">
                            <p:stCondLst>
                              <p:cond delay="0"/>
                            </p:stCondLst>
                            <p:childTnLst>
                              <p:par>
                                <p:cTn id="130" presetID="10" presetClass="entr" presetSubtype="0" fill="hold" grpId="0" nodeType="clickEffect">
                                  <p:stCondLst>
                                    <p:cond delay="0"/>
                                  </p:stCondLst>
                                  <p:childTnLst>
                                    <p:set>
                                      <p:cBhvr>
                                        <p:cTn id="131" dur="1" fill="hold">
                                          <p:stCondLst>
                                            <p:cond delay="0"/>
                                          </p:stCondLst>
                                        </p:cTn>
                                        <p:tgtEl>
                                          <p:spTgt spid="55">
                                            <p:txEl>
                                              <p:pRg st="0" end="0"/>
                                            </p:txEl>
                                          </p:spTgt>
                                        </p:tgtEl>
                                        <p:attrNameLst>
                                          <p:attrName>style.visibility</p:attrName>
                                        </p:attrNameLst>
                                      </p:cBhvr>
                                      <p:to>
                                        <p:strVal val="visible"/>
                                      </p:to>
                                    </p:set>
                                    <p:animEffect transition="in" filter="fade">
                                      <p:cBhvr>
                                        <p:cTn id="132" dur="2000"/>
                                        <p:tgtEl>
                                          <p:spTgt spid="55">
                                            <p:txEl>
                                              <p:pRg st="0" end="0"/>
                                            </p:txEl>
                                          </p:spTgt>
                                        </p:tgtEl>
                                      </p:cBhvr>
                                    </p:animEffect>
                                  </p:childTnLst>
                                </p:cTn>
                              </p:par>
                            </p:childTnLst>
                          </p:cTn>
                        </p:par>
                      </p:childTnLst>
                    </p:cTn>
                  </p:par>
                  <p:par>
                    <p:cTn id="133" fill="hold">
                      <p:stCondLst>
                        <p:cond delay="indefinite"/>
                      </p:stCondLst>
                      <p:childTnLst>
                        <p:par>
                          <p:cTn id="134" fill="hold">
                            <p:stCondLst>
                              <p:cond delay="0"/>
                            </p:stCondLst>
                            <p:childTnLst>
                              <p:par>
                                <p:cTn id="135" presetID="10" presetClass="entr" presetSubtype="0" fill="hold" nodeType="clickEffect">
                                  <p:stCondLst>
                                    <p:cond delay="0"/>
                                  </p:stCondLst>
                                  <p:childTnLst>
                                    <p:set>
                                      <p:cBhvr>
                                        <p:cTn id="136" dur="1" fill="hold">
                                          <p:stCondLst>
                                            <p:cond delay="0"/>
                                          </p:stCondLst>
                                        </p:cTn>
                                        <p:tgtEl>
                                          <p:spTgt spid="8"/>
                                        </p:tgtEl>
                                        <p:attrNameLst>
                                          <p:attrName>style.visibility</p:attrName>
                                        </p:attrNameLst>
                                      </p:cBhvr>
                                      <p:to>
                                        <p:strVal val="visible"/>
                                      </p:to>
                                    </p:set>
                                    <p:animEffect transition="in" filter="fade">
                                      <p:cBhvr>
                                        <p:cTn id="137" dur="2000"/>
                                        <p:tgtEl>
                                          <p:spTgt spid="8"/>
                                        </p:tgtEl>
                                      </p:cBhvr>
                                    </p:animEffect>
                                  </p:childTnLst>
                                </p:cTn>
                              </p:par>
                            </p:childTnLst>
                          </p:cTn>
                        </p:par>
                      </p:childTnLst>
                    </p:cTn>
                  </p:par>
                  <p:par>
                    <p:cTn id="138" fill="hold">
                      <p:stCondLst>
                        <p:cond delay="indefinite"/>
                      </p:stCondLst>
                      <p:childTnLst>
                        <p:par>
                          <p:cTn id="139" fill="hold">
                            <p:stCondLst>
                              <p:cond delay="0"/>
                            </p:stCondLst>
                            <p:childTnLst>
                              <p:par>
                                <p:cTn id="140" presetID="10" presetClass="entr" presetSubtype="0" fill="hold" grpId="0" nodeType="clickEffect">
                                  <p:stCondLst>
                                    <p:cond delay="0"/>
                                  </p:stCondLst>
                                  <p:childTnLst>
                                    <p:set>
                                      <p:cBhvr>
                                        <p:cTn id="141" dur="1" fill="hold">
                                          <p:stCondLst>
                                            <p:cond delay="0"/>
                                          </p:stCondLst>
                                        </p:cTn>
                                        <p:tgtEl>
                                          <p:spTgt spid="165">
                                            <p:txEl>
                                              <p:pRg st="0" end="0"/>
                                            </p:txEl>
                                          </p:spTgt>
                                        </p:tgtEl>
                                        <p:attrNameLst>
                                          <p:attrName>style.visibility</p:attrName>
                                        </p:attrNameLst>
                                      </p:cBhvr>
                                      <p:to>
                                        <p:strVal val="visible"/>
                                      </p:to>
                                    </p:set>
                                    <p:animEffect transition="in" filter="fade">
                                      <p:cBhvr>
                                        <p:cTn id="142" dur="2000"/>
                                        <p:tgtEl>
                                          <p:spTgt spid="165">
                                            <p:txEl>
                                              <p:pRg st="0" end="0"/>
                                            </p:txEl>
                                          </p:spTgt>
                                        </p:tgtEl>
                                      </p:cBhvr>
                                    </p:animEffect>
                                  </p:childTnLst>
                                </p:cTn>
                              </p:par>
                              <p:par>
                                <p:cTn id="143" presetID="10" presetClass="entr" presetSubtype="0" fill="hold" grpId="0" nodeType="withEffect">
                                  <p:stCondLst>
                                    <p:cond delay="0"/>
                                  </p:stCondLst>
                                  <p:childTnLst>
                                    <p:set>
                                      <p:cBhvr>
                                        <p:cTn id="144" dur="1" fill="hold">
                                          <p:stCondLst>
                                            <p:cond delay="0"/>
                                          </p:stCondLst>
                                        </p:cTn>
                                        <p:tgtEl>
                                          <p:spTgt spid="165">
                                            <p:txEl>
                                              <p:pRg st="1" end="1"/>
                                            </p:txEl>
                                          </p:spTgt>
                                        </p:tgtEl>
                                        <p:attrNameLst>
                                          <p:attrName>style.visibility</p:attrName>
                                        </p:attrNameLst>
                                      </p:cBhvr>
                                      <p:to>
                                        <p:strVal val="visible"/>
                                      </p:to>
                                    </p:set>
                                    <p:animEffect transition="in" filter="fade">
                                      <p:cBhvr>
                                        <p:cTn id="145" dur="2000"/>
                                        <p:tgtEl>
                                          <p:spTgt spid="165">
                                            <p:txEl>
                                              <p:pRg st="1" end="1"/>
                                            </p:txEl>
                                          </p:spTgt>
                                        </p:tgtEl>
                                      </p:cBhvr>
                                    </p:animEffect>
                                  </p:childTnLst>
                                </p:cTn>
                              </p:par>
                            </p:childTnLst>
                          </p:cTn>
                        </p:par>
                      </p:childTnLst>
                    </p:cTn>
                  </p:par>
                  <p:par>
                    <p:cTn id="146" fill="hold">
                      <p:stCondLst>
                        <p:cond delay="indefinite"/>
                      </p:stCondLst>
                      <p:childTnLst>
                        <p:par>
                          <p:cTn id="147" fill="hold">
                            <p:stCondLst>
                              <p:cond delay="0"/>
                            </p:stCondLst>
                            <p:childTnLst>
                              <p:par>
                                <p:cTn id="148" presetID="10" presetClass="entr" presetSubtype="0" fill="hold" grpId="0" nodeType="clickEffect">
                                  <p:stCondLst>
                                    <p:cond delay="0"/>
                                  </p:stCondLst>
                                  <p:childTnLst>
                                    <p:set>
                                      <p:cBhvr>
                                        <p:cTn id="149" dur="1" fill="hold">
                                          <p:stCondLst>
                                            <p:cond delay="0"/>
                                          </p:stCondLst>
                                        </p:cTn>
                                        <p:tgtEl>
                                          <p:spTgt spid="125">
                                            <p:txEl>
                                              <p:pRg st="0" end="0"/>
                                            </p:txEl>
                                          </p:spTgt>
                                        </p:tgtEl>
                                        <p:attrNameLst>
                                          <p:attrName>style.visibility</p:attrName>
                                        </p:attrNameLst>
                                      </p:cBhvr>
                                      <p:to>
                                        <p:strVal val="visible"/>
                                      </p:to>
                                    </p:set>
                                    <p:animEffect transition="in" filter="fade">
                                      <p:cBhvr>
                                        <p:cTn id="150" dur="2000"/>
                                        <p:tgtEl>
                                          <p:spTgt spid="125">
                                            <p:txEl>
                                              <p:pRg st="0" end="0"/>
                                            </p:txEl>
                                          </p:spTgt>
                                        </p:tgtEl>
                                      </p:cBhvr>
                                    </p:animEffect>
                                  </p:childTnLst>
                                </p:cTn>
                              </p:par>
                            </p:childTnLst>
                          </p:cTn>
                        </p:par>
                      </p:childTnLst>
                    </p:cTn>
                  </p:par>
                  <p:par>
                    <p:cTn id="151" fill="hold">
                      <p:stCondLst>
                        <p:cond delay="indefinite"/>
                      </p:stCondLst>
                      <p:childTnLst>
                        <p:par>
                          <p:cTn id="152" fill="hold">
                            <p:stCondLst>
                              <p:cond delay="0"/>
                            </p:stCondLst>
                            <p:childTnLst>
                              <p:par>
                                <p:cTn id="153" presetID="10" presetClass="entr" presetSubtype="0" fill="hold" grpId="0" nodeType="clickEffect">
                                  <p:stCondLst>
                                    <p:cond delay="0"/>
                                  </p:stCondLst>
                                  <p:childTnLst>
                                    <p:set>
                                      <p:cBhvr>
                                        <p:cTn id="154" dur="1" fill="hold">
                                          <p:stCondLst>
                                            <p:cond delay="0"/>
                                          </p:stCondLst>
                                        </p:cTn>
                                        <p:tgtEl>
                                          <p:spTgt spid="58">
                                            <p:txEl>
                                              <p:pRg st="0" end="0"/>
                                            </p:txEl>
                                          </p:spTgt>
                                        </p:tgtEl>
                                        <p:attrNameLst>
                                          <p:attrName>style.visibility</p:attrName>
                                        </p:attrNameLst>
                                      </p:cBhvr>
                                      <p:to>
                                        <p:strVal val="visible"/>
                                      </p:to>
                                    </p:set>
                                    <p:animEffect transition="in" filter="fade">
                                      <p:cBhvr>
                                        <p:cTn id="155" dur="2000"/>
                                        <p:tgtEl>
                                          <p:spTgt spid="58">
                                            <p:txEl>
                                              <p:pRg st="0" end="0"/>
                                            </p:txEl>
                                          </p:spTgt>
                                        </p:tgtEl>
                                      </p:cBhvr>
                                    </p:animEffect>
                                  </p:childTnLst>
                                </p:cTn>
                              </p:par>
                            </p:childTnLst>
                          </p:cTn>
                        </p:par>
                      </p:childTnLst>
                    </p:cTn>
                  </p:par>
                  <p:par>
                    <p:cTn id="156" fill="hold">
                      <p:stCondLst>
                        <p:cond delay="indefinite"/>
                      </p:stCondLst>
                      <p:childTnLst>
                        <p:par>
                          <p:cTn id="157" fill="hold">
                            <p:stCondLst>
                              <p:cond delay="0"/>
                            </p:stCondLst>
                            <p:childTnLst>
                              <p:par>
                                <p:cTn id="158" presetID="10" presetClass="entr" presetSubtype="0" fill="hold" grpId="0" nodeType="clickEffect">
                                  <p:stCondLst>
                                    <p:cond delay="0"/>
                                  </p:stCondLst>
                                  <p:childTnLst>
                                    <p:set>
                                      <p:cBhvr>
                                        <p:cTn id="159" dur="1" fill="hold">
                                          <p:stCondLst>
                                            <p:cond delay="0"/>
                                          </p:stCondLst>
                                        </p:cTn>
                                        <p:tgtEl>
                                          <p:spTgt spid="57">
                                            <p:txEl>
                                              <p:pRg st="0" end="0"/>
                                            </p:txEl>
                                          </p:spTgt>
                                        </p:tgtEl>
                                        <p:attrNameLst>
                                          <p:attrName>style.visibility</p:attrName>
                                        </p:attrNameLst>
                                      </p:cBhvr>
                                      <p:to>
                                        <p:strVal val="visible"/>
                                      </p:to>
                                    </p:set>
                                    <p:animEffect transition="in" filter="fade">
                                      <p:cBhvr>
                                        <p:cTn id="160" dur="2000"/>
                                        <p:tgtEl>
                                          <p:spTgt spid="57">
                                            <p:txEl>
                                              <p:pRg st="0" end="0"/>
                                            </p:txEl>
                                          </p:spTgt>
                                        </p:tgtEl>
                                      </p:cBhvr>
                                    </p:animEffect>
                                  </p:childTnLst>
                                </p:cTn>
                              </p:par>
                            </p:childTnLst>
                          </p:cTn>
                        </p:par>
                      </p:childTnLst>
                    </p:cTn>
                  </p:par>
                  <p:par>
                    <p:cTn id="161" fill="hold">
                      <p:stCondLst>
                        <p:cond delay="indefinite"/>
                      </p:stCondLst>
                      <p:childTnLst>
                        <p:par>
                          <p:cTn id="162" fill="hold">
                            <p:stCondLst>
                              <p:cond delay="0"/>
                            </p:stCondLst>
                            <p:childTnLst>
                              <p:par>
                                <p:cTn id="163" presetID="10" presetClass="entr" presetSubtype="0" fill="hold" nodeType="clickEffect">
                                  <p:stCondLst>
                                    <p:cond delay="0"/>
                                  </p:stCondLst>
                                  <p:childTnLst>
                                    <p:set>
                                      <p:cBhvr>
                                        <p:cTn id="164" dur="1" fill="hold">
                                          <p:stCondLst>
                                            <p:cond delay="0"/>
                                          </p:stCondLst>
                                        </p:cTn>
                                        <p:tgtEl>
                                          <p:spTgt spid="5"/>
                                        </p:tgtEl>
                                        <p:attrNameLst>
                                          <p:attrName>style.visibility</p:attrName>
                                        </p:attrNameLst>
                                      </p:cBhvr>
                                      <p:to>
                                        <p:strVal val="visible"/>
                                      </p:to>
                                    </p:set>
                                    <p:animEffect transition="in" filter="fade">
                                      <p:cBhvr>
                                        <p:cTn id="165" dur="2000"/>
                                        <p:tgtEl>
                                          <p:spTgt spid="5"/>
                                        </p:tgtEl>
                                      </p:cBhvr>
                                    </p:animEffect>
                                  </p:childTnLst>
                                </p:cTn>
                              </p:par>
                            </p:childTnLst>
                          </p:cTn>
                        </p:par>
                      </p:childTnLst>
                    </p:cTn>
                  </p:par>
                  <p:par>
                    <p:cTn id="166" fill="hold">
                      <p:stCondLst>
                        <p:cond delay="indefinite"/>
                      </p:stCondLst>
                      <p:childTnLst>
                        <p:par>
                          <p:cTn id="167" fill="hold">
                            <p:stCondLst>
                              <p:cond delay="0"/>
                            </p:stCondLst>
                            <p:childTnLst>
                              <p:par>
                                <p:cTn id="168" presetID="10" presetClass="entr" presetSubtype="0" fill="hold" grpId="0" nodeType="clickEffect">
                                  <p:stCondLst>
                                    <p:cond delay="0"/>
                                  </p:stCondLst>
                                  <p:childTnLst>
                                    <p:set>
                                      <p:cBhvr>
                                        <p:cTn id="169" dur="1" fill="hold">
                                          <p:stCondLst>
                                            <p:cond delay="0"/>
                                          </p:stCondLst>
                                        </p:cTn>
                                        <p:tgtEl>
                                          <p:spTgt spid="178">
                                            <p:txEl>
                                              <p:pRg st="0" end="0"/>
                                            </p:txEl>
                                          </p:spTgt>
                                        </p:tgtEl>
                                        <p:attrNameLst>
                                          <p:attrName>style.visibility</p:attrName>
                                        </p:attrNameLst>
                                      </p:cBhvr>
                                      <p:to>
                                        <p:strVal val="visible"/>
                                      </p:to>
                                    </p:set>
                                    <p:animEffect transition="in" filter="fade">
                                      <p:cBhvr>
                                        <p:cTn id="170" dur="2000"/>
                                        <p:tgtEl>
                                          <p:spTgt spid="178">
                                            <p:txEl>
                                              <p:pRg st="0" end="0"/>
                                            </p:txEl>
                                          </p:spTgt>
                                        </p:tgtEl>
                                      </p:cBhvr>
                                    </p:animEffect>
                                  </p:childTnLst>
                                </p:cTn>
                              </p:par>
                              <p:par>
                                <p:cTn id="171" presetID="10" presetClass="entr" presetSubtype="0" fill="hold" grpId="0" nodeType="withEffect">
                                  <p:stCondLst>
                                    <p:cond delay="0"/>
                                  </p:stCondLst>
                                  <p:childTnLst>
                                    <p:set>
                                      <p:cBhvr>
                                        <p:cTn id="172" dur="1" fill="hold">
                                          <p:stCondLst>
                                            <p:cond delay="0"/>
                                          </p:stCondLst>
                                        </p:cTn>
                                        <p:tgtEl>
                                          <p:spTgt spid="178">
                                            <p:txEl>
                                              <p:pRg st="1" end="1"/>
                                            </p:txEl>
                                          </p:spTgt>
                                        </p:tgtEl>
                                        <p:attrNameLst>
                                          <p:attrName>style.visibility</p:attrName>
                                        </p:attrNameLst>
                                      </p:cBhvr>
                                      <p:to>
                                        <p:strVal val="visible"/>
                                      </p:to>
                                    </p:set>
                                    <p:animEffect transition="in" filter="fade">
                                      <p:cBhvr>
                                        <p:cTn id="173" dur="2000"/>
                                        <p:tgtEl>
                                          <p:spTgt spid="178">
                                            <p:txEl>
                                              <p:pRg st="1" end="1"/>
                                            </p:txEl>
                                          </p:spTgt>
                                        </p:tgtEl>
                                      </p:cBhvr>
                                    </p:animEffect>
                                  </p:childTnLst>
                                </p:cTn>
                              </p:par>
                            </p:childTnLst>
                          </p:cTn>
                        </p:par>
                      </p:childTnLst>
                    </p:cTn>
                  </p:par>
                  <p:par>
                    <p:cTn id="174" fill="hold">
                      <p:stCondLst>
                        <p:cond delay="indefinite"/>
                      </p:stCondLst>
                      <p:childTnLst>
                        <p:par>
                          <p:cTn id="175" fill="hold">
                            <p:stCondLst>
                              <p:cond delay="0"/>
                            </p:stCondLst>
                            <p:childTnLst>
                              <p:par>
                                <p:cTn id="176" presetID="10" presetClass="entr" presetSubtype="0" fill="hold" grpId="0" nodeType="clickEffect">
                                  <p:stCondLst>
                                    <p:cond delay="0"/>
                                  </p:stCondLst>
                                  <p:childTnLst>
                                    <p:set>
                                      <p:cBhvr>
                                        <p:cTn id="177" dur="1" fill="hold">
                                          <p:stCondLst>
                                            <p:cond delay="0"/>
                                          </p:stCondLst>
                                        </p:cTn>
                                        <p:tgtEl>
                                          <p:spTgt spid="126">
                                            <p:txEl>
                                              <p:pRg st="0" end="0"/>
                                            </p:txEl>
                                          </p:spTgt>
                                        </p:tgtEl>
                                        <p:attrNameLst>
                                          <p:attrName>style.visibility</p:attrName>
                                        </p:attrNameLst>
                                      </p:cBhvr>
                                      <p:to>
                                        <p:strVal val="visible"/>
                                      </p:to>
                                    </p:set>
                                    <p:animEffect transition="in" filter="fade">
                                      <p:cBhvr>
                                        <p:cTn id="178" dur="2000"/>
                                        <p:tgtEl>
                                          <p:spTgt spid="126">
                                            <p:txEl>
                                              <p:pRg st="0" end="0"/>
                                            </p:txEl>
                                          </p:spTgt>
                                        </p:tgtEl>
                                      </p:cBhvr>
                                    </p:animEffect>
                                  </p:childTnLst>
                                </p:cTn>
                              </p:par>
                            </p:childTnLst>
                          </p:cTn>
                        </p:par>
                      </p:childTnLst>
                    </p:cTn>
                  </p:par>
                  <p:par>
                    <p:cTn id="179" fill="hold">
                      <p:stCondLst>
                        <p:cond delay="indefinite"/>
                      </p:stCondLst>
                      <p:childTnLst>
                        <p:par>
                          <p:cTn id="180" fill="hold">
                            <p:stCondLst>
                              <p:cond delay="0"/>
                            </p:stCondLst>
                            <p:childTnLst>
                              <p:par>
                                <p:cTn id="181" presetID="10" presetClass="entr" presetSubtype="0" fill="hold" grpId="0" nodeType="clickEffect">
                                  <p:stCondLst>
                                    <p:cond delay="0"/>
                                  </p:stCondLst>
                                  <p:childTnLst>
                                    <p:set>
                                      <p:cBhvr>
                                        <p:cTn id="182" dur="1" fill="hold">
                                          <p:stCondLst>
                                            <p:cond delay="0"/>
                                          </p:stCondLst>
                                        </p:cTn>
                                        <p:tgtEl>
                                          <p:spTgt spid="60">
                                            <p:txEl>
                                              <p:pRg st="0" end="0"/>
                                            </p:txEl>
                                          </p:spTgt>
                                        </p:tgtEl>
                                        <p:attrNameLst>
                                          <p:attrName>style.visibility</p:attrName>
                                        </p:attrNameLst>
                                      </p:cBhvr>
                                      <p:to>
                                        <p:strVal val="visible"/>
                                      </p:to>
                                    </p:set>
                                    <p:animEffect transition="in" filter="fade">
                                      <p:cBhvr>
                                        <p:cTn id="183" dur="2000"/>
                                        <p:tgtEl>
                                          <p:spTgt spid="60">
                                            <p:txEl>
                                              <p:pRg st="0" end="0"/>
                                            </p:txEl>
                                          </p:spTgt>
                                        </p:tgtEl>
                                      </p:cBhvr>
                                    </p:animEffect>
                                  </p:childTnLst>
                                </p:cTn>
                              </p:par>
                            </p:childTnLst>
                          </p:cTn>
                        </p:par>
                      </p:childTnLst>
                    </p:cTn>
                  </p:par>
                  <p:par>
                    <p:cTn id="184" fill="hold">
                      <p:stCondLst>
                        <p:cond delay="indefinite"/>
                      </p:stCondLst>
                      <p:childTnLst>
                        <p:par>
                          <p:cTn id="185" fill="hold">
                            <p:stCondLst>
                              <p:cond delay="0"/>
                            </p:stCondLst>
                            <p:childTnLst>
                              <p:par>
                                <p:cTn id="186" presetID="10" presetClass="entr" presetSubtype="0" fill="hold" grpId="0" nodeType="clickEffect">
                                  <p:stCondLst>
                                    <p:cond delay="0"/>
                                  </p:stCondLst>
                                  <p:childTnLst>
                                    <p:set>
                                      <p:cBhvr>
                                        <p:cTn id="187" dur="1" fill="hold">
                                          <p:stCondLst>
                                            <p:cond delay="0"/>
                                          </p:stCondLst>
                                        </p:cTn>
                                        <p:tgtEl>
                                          <p:spTgt spid="59">
                                            <p:txEl>
                                              <p:pRg st="0" end="0"/>
                                            </p:txEl>
                                          </p:spTgt>
                                        </p:tgtEl>
                                        <p:attrNameLst>
                                          <p:attrName>style.visibility</p:attrName>
                                        </p:attrNameLst>
                                      </p:cBhvr>
                                      <p:to>
                                        <p:strVal val="visible"/>
                                      </p:to>
                                    </p:set>
                                    <p:animEffect transition="in" filter="fade">
                                      <p:cBhvr>
                                        <p:cTn id="188" dur="2000"/>
                                        <p:tgtEl>
                                          <p:spTgt spid="59">
                                            <p:txEl>
                                              <p:pRg st="0" end="0"/>
                                            </p:txEl>
                                          </p:spTgt>
                                        </p:tgtEl>
                                      </p:cBhvr>
                                    </p:animEffect>
                                  </p:childTnLst>
                                </p:cTn>
                              </p:par>
                            </p:childTnLst>
                          </p:cTn>
                        </p:par>
                      </p:childTnLst>
                    </p:cTn>
                  </p:par>
                  <p:par>
                    <p:cTn id="189" fill="hold">
                      <p:stCondLst>
                        <p:cond delay="indefinite"/>
                      </p:stCondLst>
                      <p:childTnLst>
                        <p:par>
                          <p:cTn id="190" fill="hold">
                            <p:stCondLst>
                              <p:cond delay="0"/>
                            </p:stCondLst>
                            <p:childTnLst>
                              <p:par>
                                <p:cTn id="191" presetID="10" presetClass="entr" presetSubtype="0" fill="hold" nodeType="clickEffect">
                                  <p:stCondLst>
                                    <p:cond delay="0"/>
                                  </p:stCondLst>
                                  <p:childTnLst>
                                    <p:set>
                                      <p:cBhvr>
                                        <p:cTn id="192" dur="1" fill="hold">
                                          <p:stCondLst>
                                            <p:cond delay="0"/>
                                          </p:stCondLst>
                                        </p:cTn>
                                        <p:tgtEl>
                                          <p:spTgt spid="6"/>
                                        </p:tgtEl>
                                        <p:attrNameLst>
                                          <p:attrName>style.visibility</p:attrName>
                                        </p:attrNameLst>
                                      </p:cBhvr>
                                      <p:to>
                                        <p:strVal val="visible"/>
                                      </p:to>
                                    </p:set>
                                    <p:animEffect transition="in" filter="fade">
                                      <p:cBhvr>
                                        <p:cTn id="193" dur="2000"/>
                                        <p:tgtEl>
                                          <p:spTgt spid="6"/>
                                        </p:tgtEl>
                                      </p:cBhvr>
                                    </p:animEffect>
                                  </p:childTnLst>
                                </p:cTn>
                              </p:par>
                            </p:childTnLst>
                          </p:cTn>
                        </p:par>
                      </p:childTnLst>
                    </p:cTn>
                  </p:par>
                  <p:par>
                    <p:cTn id="194" fill="hold">
                      <p:stCondLst>
                        <p:cond delay="indefinite"/>
                      </p:stCondLst>
                      <p:childTnLst>
                        <p:par>
                          <p:cTn id="195" fill="hold">
                            <p:stCondLst>
                              <p:cond delay="0"/>
                            </p:stCondLst>
                            <p:childTnLst>
                              <p:par>
                                <p:cTn id="196" presetID="10" presetClass="entr" presetSubtype="0" fill="hold" grpId="0" nodeType="clickEffect">
                                  <p:stCondLst>
                                    <p:cond delay="0"/>
                                  </p:stCondLst>
                                  <p:childTnLst>
                                    <p:set>
                                      <p:cBhvr>
                                        <p:cTn id="197" dur="1" fill="hold">
                                          <p:stCondLst>
                                            <p:cond delay="0"/>
                                          </p:stCondLst>
                                        </p:cTn>
                                        <p:tgtEl>
                                          <p:spTgt spid="170">
                                            <p:txEl>
                                              <p:pRg st="0" end="0"/>
                                            </p:txEl>
                                          </p:spTgt>
                                        </p:tgtEl>
                                        <p:attrNameLst>
                                          <p:attrName>style.visibility</p:attrName>
                                        </p:attrNameLst>
                                      </p:cBhvr>
                                      <p:to>
                                        <p:strVal val="visible"/>
                                      </p:to>
                                    </p:set>
                                    <p:animEffect transition="in" filter="fade">
                                      <p:cBhvr>
                                        <p:cTn id="198" dur="2000"/>
                                        <p:tgtEl>
                                          <p:spTgt spid="170">
                                            <p:txEl>
                                              <p:pRg st="0" end="0"/>
                                            </p:txEl>
                                          </p:spTgt>
                                        </p:tgtEl>
                                      </p:cBhvr>
                                    </p:animEffect>
                                  </p:childTnLst>
                                </p:cTn>
                              </p:par>
                              <p:par>
                                <p:cTn id="199" presetID="10" presetClass="entr" presetSubtype="0" fill="hold" grpId="0" nodeType="withEffect">
                                  <p:stCondLst>
                                    <p:cond delay="0"/>
                                  </p:stCondLst>
                                  <p:childTnLst>
                                    <p:set>
                                      <p:cBhvr>
                                        <p:cTn id="200" dur="1" fill="hold">
                                          <p:stCondLst>
                                            <p:cond delay="0"/>
                                          </p:stCondLst>
                                        </p:cTn>
                                        <p:tgtEl>
                                          <p:spTgt spid="170">
                                            <p:txEl>
                                              <p:pRg st="1" end="1"/>
                                            </p:txEl>
                                          </p:spTgt>
                                        </p:tgtEl>
                                        <p:attrNameLst>
                                          <p:attrName>style.visibility</p:attrName>
                                        </p:attrNameLst>
                                      </p:cBhvr>
                                      <p:to>
                                        <p:strVal val="visible"/>
                                      </p:to>
                                    </p:set>
                                    <p:animEffect transition="in" filter="fade">
                                      <p:cBhvr>
                                        <p:cTn id="201" dur="2000"/>
                                        <p:tgtEl>
                                          <p:spTgt spid="170">
                                            <p:txEl>
                                              <p:pRg st="1" end="1"/>
                                            </p:txEl>
                                          </p:spTgt>
                                        </p:tgtEl>
                                      </p:cBhvr>
                                    </p:animEffect>
                                  </p:childTnLst>
                                </p:cTn>
                              </p:par>
                            </p:childTnLst>
                          </p:cTn>
                        </p:par>
                      </p:childTnLst>
                    </p:cTn>
                  </p:par>
                  <p:par>
                    <p:cTn id="202" fill="hold">
                      <p:stCondLst>
                        <p:cond delay="indefinite"/>
                      </p:stCondLst>
                      <p:childTnLst>
                        <p:par>
                          <p:cTn id="203" fill="hold">
                            <p:stCondLst>
                              <p:cond delay="0"/>
                            </p:stCondLst>
                            <p:childTnLst>
                              <p:par>
                                <p:cTn id="204" presetID="10" presetClass="entr" presetSubtype="0" fill="hold" grpId="0" nodeType="clickEffect">
                                  <p:stCondLst>
                                    <p:cond delay="0"/>
                                  </p:stCondLst>
                                  <p:childTnLst>
                                    <p:set>
                                      <p:cBhvr>
                                        <p:cTn id="205" dur="1" fill="hold">
                                          <p:stCondLst>
                                            <p:cond delay="0"/>
                                          </p:stCondLst>
                                        </p:cTn>
                                        <p:tgtEl>
                                          <p:spTgt spid="127">
                                            <p:txEl>
                                              <p:pRg st="0" end="0"/>
                                            </p:txEl>
                                          </p:spTgt>
                                        </p:tgtEl>
                                        <p:attrNameLst>
                                          <p:attrName>style.visibility</p:attrName>
                                        </p:attrNameLst>
                                      </p:cBhvr>
                                      <p:to>
                                        <p:strVal val="visible"/>
                                      </p:to>
                                    </p:set>
                                    <p:animEffect transition="in" filter="fade">
                                      <p:cBhvr>
                                        <p:cTn id="206" dur="2000"/>
                                        <p:tgtEl>
                                          <p:spTgt spid="127">
                                            <p:txEl>
                                              <p:pRg st="0" end="0"/>
                                            </p:txEl>
                                          </p:spTgt>
                                        </p:tgtEl>
                                      </p:cBhvr>
                                    </p:animEffect>
                                  </p:childTnLst>
                                </p:cTn>
                              </p:par>
                            </p:childTnLst>
                          </p:cTn>
                        </p:par>
                      </p:childTnLst>
                    </p:cTn>
                  </p:par>
                  <p:par>
                    <p:cTn id="207" fill="hold">
                      <p:stCondLst>
                        <p:cond delay="indefinite"/>
                      </p:stCondLst>
                      <p:childTnLst>
                        <p:par>
                          <p:cTn id="208" fill="hold">
                            <p:stCondLst>
                              <p:cond delay="0"/>
                            </p:stCondLst>
                            <p:childTnLst>
                              <p:par>
                                <p:cTn id="209" presetID="10" presetClass="entr" presetSubtype="0" fill="hold" grpId="0" nodeType="clickEffect">
                                  <p:stCondLst>
                                    <p:cond delay="0"/>
                                  </p:stCondLst>
                                  <p:childTnLst>
                                    <p:set>
                                      <p:cBhvr>
                                        <p:cTn id="210" dur="1" fill="hold">
                                          <p:stCondLst>
                                            <p:cond delay="0"/>
                                          </p:stCondLst>
                                        </p:cTn>
                                        <p:tgtEl>
                                          <p:spTgt spid="61">
                                            <p:txEl>
                                              <p:pRg st="0" end="0"/>
                                            </p:txEl>
                                          </p:spTgt>
                                        </p:tgtEl>
                                        <p:attrNameLst>
                                          <p:attrName>style.visibility</p:attrName>
                                        </p:attrNameLst>
                                      </p:cBhvr>
                                      <p:to>
                                        <p:strVal val="visible"/>
                                      </p:to>
                                    </p:set>
                                    <p:animEffect transition="in" filter="fade">
                                      <p:cBhvr>
                                        <p:cTn id="211" dur="2000"/>
                                        <p:tgtEl>
                                          <p:spTgt spid="61">
                                            <p:txEl>
                                              <p:pRg st="0" end="0"/>
                                            </p:txEl>
                                          </p:spTgt>
                                        </p:tgtEl>
                                      </p:cBhvr>
                                    </p:animEffect>
                                  </p:childTnLst>
                                </p:cTn>
                              </p:par>
                            </p:childTnLst>
                          </p:cTn>
                        </p:par>
                      </p:childTnLst>
                    </p:cTn>
                  </p:par>
                  <p:par>
                    <p:cTn id="212" fill="hold">
                      <p:stCondLst>
                        <p:cond delay="indefinite"/>
                      </p:stCondLst>
                      <p:childTnLst>
                        <p:par>
                          <p:cTn id="213" fill="hold">
                            <p:stCondLst>
                              <p:cond delay="0"/>
                            </p:stCondLst>
                            <p:childTnLst>
                              <p:par>
                                <p:cTn id="214" presetID="10" presetClass="entr" presetSubtype="0" fill="hold" grpId="0" nodeType="clickEffect">
                                  <p:stCondLst>
                                    <p:cond delay="0"/>
                                  </p:stCondLst>
                                  <p:childTnLst>
                                    <p:set>
                                      <p:cBhvr>
                                        <p:cTn id="215" dur="1" fill="hold">
                                          <p:stCondLst>
                                            <p:cond delay="0"/>
                                          </p:stCondLst>
                                        </p:cTn>
                                        <p:tgtEl>
                                          <p:spTgt spid="62">
                                            <p:txEl>
                                              <p:pRg st="0" end="0"/>
                                            </p:txEl>
                                          </p:spTgt>
                                        </p:tgtEl>
                                        <p:attrNameLst>
                                          <p:attrName>style.visibility</p:attrName>
                                        </p:attrNameLst>
                                      </p:cBhvr>
                                      <p:to>
                                        <p:strVal val="visible"/>
                                      </p:to>
                                    </p:set>
                                    <p:animEffect transition="in" filter="fade">
                                      <p:cBhvr>
                                        <p:cTn id="216" dur="2000"/>
                                        <p:tgtEl>
                                          <p:spTgt spid="62">
                                            <p:txEl>
                                              <p:pRg st="0" end="0"/>
                                            </p:txEl>
                                          </p:spTgt>
                                        </p:tgtEl>
                                      </p:cBhvr>
                                    </p:animEffect>
                                  </p:childTnLst>
                                </p:cTn>
                              </p:par>
                            </p:childTnLst>
                          </p:cTn>
                        </p:par>
                      </p:childTnLst>
                    </p:cTn>
                  </p:par>
                  <p:par>
                    <p:cTn id="217" fill="hold">
                      <p:stCondLst>
                        <p:cond delay="indefinite"/>
                      </p:stCondLst>
                      <p:childTnLst>
                        <p:par>
                          <p:cTn id="218" fill="hold">
                            <p:stCondLst>
                              <p:cond delay="0"/>
                            </p:stCondLst>
                            <p:childTnLst>
                              <p:par>
                                <p:cTn id="219" presetID="10" presetClass="entr" presetSubtype="0" fill="hold" grpId="0" nodeType="clickEffect">
                                  <p:stCondLst>
                                    <p:cond delay="0"/>
                                  </p:stCondLst>
                                  <p:childTnLst>
                                    <p:set>
                                      <p:cBhvr>
                                        <p:cTn id="220" dur="1" fill="hold">
                                          <p:stCondLst>
                                            <p:cond delay="0"/>
                                          </p:stCondLst>
                                        </p:cTn>
                                        <p:tgtEl>
                                          <p:spTgt spid="63">
                                            <p:txEl>
                                              <p:pRg st="0" end="0"/>
                                            </p:txEl>
                                          </p:spTgt>
                                        </p:tgtEl>
                                        <p:attrNameLst>
                                          <p:attrName>style.visibility</p:attrName>
                                        </p:attrNameLst>
                                      </p:cBhvr>
                                      <p:to>
                                        <p:strVal val="visible"/>
                                      </p:to>
                                    </p:set>
                                    <p:animEffect transition="in" filter="fade">
                                      <p:cBhvr>
                                        <p:cTn id="221" dur="2000"/>
                                        <p:tgtEl>
                                          <p:spTgt spid="63">
                                            <p:txEl>
                                              <p:pRg st="0" end="0"/>
                                            </p:txEl>
                                          </p:spTgt>
                                        </p:tgtEl>
                                      </p:cBhvr>
                                    </p:animEffect>
                                  </p:childTnLst>
                                </p:cTn>
                              </p:par>
                            </p:childTnLst>
                          </p:cTn>
                        </p:par>
                      </p:childTnLst>
                    </p:cTn>
                  </p:par>
                  <p:par>
                    <p:cTn id="222" fill="hold">
                      <p:stCondLst>
                        <p:cond delay="indefinite"/>
                      </p:stCondLst>
                      <p:childTnLst>
                        <p:par>
                          <p:cTn id="223" fill="hold">
                            <p:stCondLst>
                              <p:cond delay="0"/>
                            </p:stCondLst>
                            <p:childTnLst>
                              <p:par>
                                <p:cTn id="224" presetID="10" presetClass="entr" presetSubtype="0" fill="hold" nodeType="clickEffect">
                                  <p:stCondLst>
                                    <p:cond delay="0"/>
                                  </p:stCondLst>
                                  <p:childTnLst>
                                    <p:set>
                                      <p:cBhvr>
                                        <p:cTn id="225" dur="1" fill="hold">
                                          <p:stCondLst>
                                            <p:cond delay="0"/>
                                          </p:stCondLst>
                                        </p:cTn>
                                        <p:tgtEl>
                                          <p:spTgt spid="2"/>
                                        </p:tgtEl>
                                        <p:attrNameLst>
                                          <p:attrName>style.visibility</p:attrName>
                                        </p:attrNameLst>
                                      </p:cBhvr>
                                      <p:to>
                                        <p:strVal val="visible"/>
                                      </p:to>
                                    </p:set>
                                    <p:animEffect transition="in" filter="fade">
                                      <p:cBhvr>
                                        <p:cTn id="226" dur="2000"/>
                                        <p:tgtEl>
                                          <p:spTgt spid="2"/>
                                        </p:tgtEl>
                                      </p:cBhvr>
                                    </p:animEffect>
                                  </p:childTnLst>
                                </p:cTn>
                              </p:par>
                            </p:childTnLst>
                          </p:cTn>
                        </p:par>
                      </p:childTnLst>
                    </p:cTn>
                  </p:par>
                  <p:par>
                    <p:cTn id="227" fill="hold">
                      <p:stCondLst>
                        <p:cond delay="indefinite"/>
                      </p:stCondLst>
                      <p:childTnLst>
                        <p:par>
                          <p:cTn id="228" fill="hold">
                            <p:stCondLst>
                              <p:cond delay="0"/>
                            </p:stCondLst>
                            <p:childTnLst>
                              <p:par>
                                <p:cTn id="229" presetID="10" presetClass="entr" presetSubtype="0" fill="hold" grpId="0" nodeType="clickEffect">
                                  <p:stCondLst>
                                    <p:cond delay="0"/>
                                  </p:stCondLst>
                                  <p:childTnLst>
                                    <p:set>
                                      <p:cBhvr>
                                        <p:cTn id="230" dur="1" fill="hold">
                                          <p:stCondLst>
                                            <p:cond delay="0"/>
                                          </p:stCondLst>
                                        </p:cTn>
                                        <p:tgtEl>
                                          <p:spTgt spid="75">
                                            <p:txEl>
                                              <p:pRg st="0" end="0"/>
                                            </p:txEl>
                                          </p:spTgt>
                                        </p:tgtEl>
                                        <p:attrNameLst>
                                          <p:attrName>style.visibility</p:attrName>
                                        </p:attrNameLst>
                                      </p:cBhvr>
                                      <p:to>
                                        <p:strVal val="visible"/>
                                      </p:to>
                                    </p:set>
                                    <p:animEffect transition="in" filter="fade">
                                      <p:cBhvr>
                                        <p:cTn id="231" dur="2000"/>
                                        <p:tgtEl>
                                          <p:spTgt spid="75">
                                            <p:txEl>
                                              <p:pRg st="0" end="0"/>
                                            </p:txEl>
                                          </p:spTgt>
                                        </p:tgtEl>
                                      </p:cBhvr>
                                    </p:animEffect>
                                  </p:childTnLst>
                                </p:cTn>
                              </p:par>
                              <p:par>
                                <p:cTn id="232" presetID="10" presetClass="entr" presetSubtype="0" fill="hold" grpId="0" nodeType="withEffect">
                                  <p:stCondLst>
                                    <p:cond delay="0"/>
                                  </p:stCondLst>
                                  <p:childTnLst>
                                    <p:set>
                                      <p:cBhvr>
                                        <p:cTn id="233" dur="1" fill="hold">
                                          <p:stCondLst>
                                            <p:cond delay="0"/>
                                          </p:stCondLst>
                                        </p:cTn>
                                        <p:tgtEl>
                                          <p:spTgt spid="75">
                                            <p:txEl>
                                              <p:pRg st="1" end="1"/>
                                            </p:txEl>
                                          </p:spTgt>
                                        </p:tgtEl>
                                        <p:attrNameLst>
                                          <p:attrName>style.visibility</p:attrName>
                                        </p:attrNameLst>
                                      </p:cBhvr>
                                      <p:to>
                                        <p:strVal val="visible"/>
                                      </p:to>
                                    </p:set>
                                    <p:animEffect transition="in" filter="fade">
                                      <p:cBhvr>
                                        <p:cTn id="234" dur="2000"/>
                                        <p:tgtEl>
                                          <p:spTgt spid="75">
                                            <p:txEl>
                                              <p:pRg st="1" end="1"/>
                                            </p:txEl>
                                          </p:spTgt>
                                        </p:tgtEl>
                                      </p:cBhvr>
                                    </p:animEffect>
                                  </p:childTnLst>
                                </p:cTn>
                              </p:par>
                            </p:childTnLst>
                          </p:cTn>
                        </p:par>
                      </p:childTnLst>
                    </p:cTn>
                  </p:par>
                  <p:par>
                    <p:cTn id="235" fill="hold">
                      <p:stCondLst>
                        <p:cond delay="indefinite"/>
                      </p:stCondLst>
                      <p:childTnLst>
                        <p:par>
                          <p:cTn id="236" fill="hold">
                            <p:stCondLst>
                              <p:cond delay="0"/>
                            </p:stCondLst>
                            <p:childTnLst>
                              <p:par>
                                <p:cTn id="237" presetID="10" presetClass="entr" presetSubtype="0" fill="hold" grpId="0" nodeType="clickEffect">
                                  <p:stCondLst>
                                    <p:cond delay="0"/>
                                  </p:stCondLst>
                                  <p:childTnLst>
                                    <p:set>
                                      <p:cBhvr>
                                        <p:cTn id="238" dur="1" fill="hold">
                                          <p:stCondLst>
                                            <p:cond delay="0"/>
                                          </p:stCondLst>
                                        </p:cTn>
                                        <p:tgtEl>
                                          <p:spTgt spid="68">
                                            <p:txEl>
                                              <p:pRg st="0" end="0"/>
                                            </p:txEl>
                                          </p:spTgt>
                                        </p:tgtEl>
                                        <p:attrNameLst>
                                          <p:attrName>style.visibility</p:attrName>
                                        </p:attrNameLst>
                                      </p:cBhvr>
                                      <p:to>
                                        <p:strVal val="visible"/>
                                      </p:to>
                                    </p:set>
                                    <p:animEffect transition="in" filter="fade">
                                      <p:cBhvr>
                                        <p:cTn id="239" dur="2000"/>
                                        <p:tgtEl>
                                          <p:spTgt spid="6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 grpId="0" build="allAtOnce"/>
      <p:bldP spid="76" grpId="0" build="allAtOnce"/>
      <p:bldP spid="83" grpId="0" build="allAtOnce"/>
      <p:bldP spid="159" grpId="0" build="allAtOnce"/>
      <p:bldP spid="162" grpId="0" build="allAtOnce"/>
      <p:bldP spid="165" grpId="0" build="allAtOnce"/>
      <p:bldP spid="170" grpId="0" build="allAtOnce"/>
      <p:bldP spid="178" grpId="0" build="allAtOnce"/>
      <p:bldP spid="136" grpId="0" build="p" animBg="1"/>
      <p:bldP spid="121" grpId="0" build="allAtOnce"/>
      <p:bldP spid="123" grpId="0" build="allAtOnce"/>
      <p:bldP spid="124" grpId="0" build="allAtOnce"/>
      <p:bldP spid="125" grpId="0" build="allAtOnce"/>
      <p:bldP spid="126" grpId="0" build="allAtOnce"/>
      <p:bldP spid="127" grpId="0" build="allAtOnce"/>
      <p:bldP spid="53" grpId="0" build="allAtOnce"/>
      <p:bldP spid="54" grpId="0" build="allAtOnce"/>
      <p:bldP spid="55" grpId="0" build="allAtOnce"/>
      <p:bldP spid="56" grpId="0" build="allAtOnce"/>
      <p:bldP spid="57" grpId="0" build="allAtOnce"/>
      <p:bldP spid="58" grpId="0" build="allAtOnce"/>
      <p:bldP spid="59" grpId="0" build="allAtOnce"/>
      <p:bldP spid="60" grpId="0" build="allAtOnce"/>
      <p:bldP spid="63" grpId="0" build="allAtOnce"/>
      <p:bldP spid="64" grpId="0" build="allAtOnce"/>
      <p:bldP spid="68" grpId="0" build="allAtOnce"/>
      <p:bldP spid="74" grpId="0" build="allAtOnce"/>
      <p:bldP spid="86" grpId="0" build="allAtOnce"/>
      <p:bldP spid="87" grpId="0" build="allAtOnce"/>
      <p:bldP spid="61" grpId="0" build="allAtOnce"/>
      <p:bldP spid="62" grpId="0" build="allAtOnce"/>
    </p:bld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 Grupo"/>
          <p:cNvGrpSpPr/>
          <p:nvPr/>
        </p:nvGrpSpPr>
        <p:grpSpPr>
          <a:xfrm>
            <a:off x="-108520" y="-601663"/>
            <a:ext cx="4225858" cy="7559055"/>
            <a:chOff x="-85906" y="-601663"/>
            <a:chExt cx="4225858" cy="7559055"/>
          </a:xfrm>
        </p:grpSpPr>
        <p:pic>
          <p:nvPicPr>
            <p:cNvPr id="3" name="Picture 6"/>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5906" y="340637"/>
              <a:ext cx="1705578" cy="6616755"/>
            </a:xfrm>
            <a:prstGeom prst="rect">
              <a:avLst/>
            </a:prstGeom>
            <a:ln>
              <a:noFill/>
            </a:ln>
            <a:effectLst>
              <a:softEdge rad="112500"/>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5" name="AutoShape 8" descr="data:image/jpeg;base64,/9j/4AAQSkZJRgABAQAAAQABAAD/2wCEAAkGBhQREBUUERQVFRUWGBgaGBQXFxsaFxgXGBgXFxcZHBUaHCYgGxojHBcXHy8gIycpLC0tHB4xNTAqNSYrLCkBCQoKDgwOGg8PGjMkHyQsLTQsLCwsKiovKiwsLDIsKSwqLCwsLCwtKiwpKSwsLCwsLCwsLCwqNCwsLy0sLCwsLP/AABEIAIQBfgMBIgACEQEDEQH/xAAcAAEAAgIDAQAAAAAAAAAAAAAABQYEBwIDCAH/xABGEAACAQMCBAMFAgsFCAIDAAABAgMABBESIQUGMUETIlEHYXGBkRQyIzNSVHKCkpOhsdEVFkJishckQ0RTweHwotJjc9P/xAAbAQEAAgMBAQAAAAAAAAAAAAAAAgMBBAYFB//EADIRAAIBAgQEBAQGAwEAAAAAAAABAgMRBBIhMRNBUfAiYXHRBYGhwRQyQlKRsSPh8Qb/2gAMAwEAAhEDEQA/AN40pSgFKUoBVM5i5yOsxW5xjZpO+e4X4ev09an+Z78w2krrswXAPoWIUH5ZzWq7Y14/xPFSppU4Oze57Hw3CRqJ1Jq6WxLLIznLsWPqSSf41McNuZI/uMR7s5H06VC25qWtHricRWqQnmi2n1PTrRTVrFz4ffeIu4ww6j/uPdWXVb4feYdfecfXarJXafBcfLGUL1PzRdn59Gc5iKfDlpsKUpXtGuKUpQClKUApSlAKUpQClKUApSlAKUpQClKUApSlAKUpQClKUApSlAKUpQClKUApSlAKUpQClKUApSlAKUpQClKUBD832hlsplUZIXUB+gQ38ga1VbyVu2ta808nPC7SQKWiJyVXdoz3GO6/Dp/GvG+J4aU7VI8tz3fhWJjFOjN2vqiOt5az4p8VBQz1n2hZ2CoCzHsBk1y9WhxND16kLblg4S5eaNR+UD8huf5VeqhOW+BGBdUmPEYdB0UemfX1NTddT8IwTwtF5t5O5zGMqxqVPDshSlK9g0hSlKAUpSgFKUoBSlKAUpSgFKUoBSlKAUpSgFKUoBSlKAUpSgFKUoBSlKAUpSgFKUoBSlKAUpSgFKUoBSlVfmnm/wADMUODL3PUJn3d29319Kqq1oUY5psto0Z1pZILUmuKcbhtxmVwCei9WPwUfz6VX+b+bprbhzXMUJDEqF176FbpI6j5bZ7jPcVDcq8Ia6mM02XVDkk7l36hcnt3+g71r679pN+bhpDK2NRH2cgGLTkjwzHjf8kk7++nw91MU3UatFbLqbtXDQpPIndrf2RZvZvzjf3N1MHkadRA7aSF0rIMeHjSBjUcjHf5VVuD87cRN1Hi4md2lUGJmJVmLYZPDOwHUYAGPdip/wBofM09rdC3tP8AdIwiOVhVULs4ySSBuB93HuPWvt9zbOOFQ3SxolzLK8T3ixoJGVQTnVp2Zsac/wCVse72Ev1ZVqVJc7LUy+aefntOJTRz2lvJErLpDIFkKFR5hJvnJz1Hu7Vs3ly6jmto5oojCsihghUKwB6ZA9eo9xFal5P5qmmhuzcxrdtbwNNE8yK7IwOMaiM6T9718p+Xz2f84X81+Nc7SRYZ5g+NCxgblQB5TkgAD1rWqYeKTaSTW7IzjKSy9PM3dSofgvMyXBK40PvhSfvD3H19RUxWjSqwqxzQd0a9SnKm8slZilYd1xmCL8bNEn6cir/M1HS89WC9by3+Uqn+Rq5Rb2RGzZO0qtn2j8O/O4vqf6VyX2icPP8AzkP7WKzw5dDOWXQsVKj7PmG2m/FXEL+5ZFJ+gNSGai1bcjYUpSsAUrHu+IRwjMsiRj1dgo+pNQ8/P/D063kHycN/pzUlFvZGUm9iwVj396sMTyucLGrMx9ygk/yqC/2k8O/O4vqf6VTfajz/AG81mILSZZDKw8QrnZF82Dkd20j4ZqcKUpSSsTjTbdrFJufaRxB3ZhcyIGYkINOFBJIUeXoBtXX/ALQuIfncv/x/+tV6letw4dEb+SPQ2j7L+N317e/hbmVoYlLOp04Ynyopwvc5P6tbhqkeyPgP2fh6yMMPcHxD66MYjH7Pm/WNW+74hHEMyyJGPV2Cj6k15ddpzeU0arTloZFKr03tB4epwbuD5OG/05rjF7ROHscC7h+bY/iQKryS6EMsuhY6VhWfHLeb8VPFJ+hIrfyNZtRasRFfGbAyagOJ8+2NvK0U1wqyLjUuGOMjOCVUjOCNqqHtB9ptu9k8VlNrkl8jFQw0Rn75ywG5Hl29fdVkaUpNaE4wk3sV/jvthuzcyfZWRYQxEeYwxKjbVk/lEE/Aio//AGvcR/6sf7paplK9RUYJbG+qcehuD2ac33/ELphLIphiTU+I1GWbZF1Dp3P6vvraVa09mPFbGysVEl1AsspMkimRcrnZVO/UKBkepNXrhnMNvclhbzRylQCwRg2AdhnHSvNrLxOysjSqrxaLQkaV1XF0ka6pHVF9WIA+pqFuOfrBDhruD5OG/wBOapUW9kVpN7E/Sq2ntG4cTj7XD82x/EipS05htpdoriFz6LIhP0BrLhJboOLXIkKUzSomBSldcs6qMswUepIH86A7KVHtzFbDrcQD4yp/WucXG7dtlnhb4SKf5Gs2ZmzM2lcVcHoc/CuVYMELzXx37LBlfxj+VB7+7fADf44rWEMbSOAMs7t36lmPc/E1L87cS8a7YZ8sXkHx6sfrt8hWNw29FpFNeMuvwFUIp2DSyEImT6DJNc7XcsXiVSjte3uzp8NTWFw3Ea1evsj7z3zZPwsw2doQmIw7ylQxZmZhsGBAGVO+PQdqjBzGh4eeINaQG9FwIvH8PyliokEpT7usDb44Pur7wjmVOM3UdvxKCM5D+HLFqR0IUuVJ1HUpCn54qNPtCjVDbCzh+wat4Tq8UrnOsy6s+J/iz67Z712VOkoRVOMdv6PGabeq15+ZJ8q8yf2lK8fE4Y7rw4pJUfQFkXRgsmUxlTnp6+tRNp7RppHSKeKB7RmVTaCJQioSAAhG4Zc5Bz1qY43x+LgtyYeGwIGKIZJpizsQw1Ki+YYXBBPqT7q5wXNhDYpxRLMeOZdCwl2MKzDJLhSdlABYDsdhjGalpvl0e3fIxpvbR7Dm/m1uFXL2nDooYEQK0jaNRkZlDblj90KQPXr0qat40jtY9NvHbzXCJJcLGCB3KLj/AA9dWntnFQ/L3E4OM3LPf2yiSBBIJYiyq6IwxHIpJzudvXcbVO3cpd2ZurHP/vwrmf8A0GO/D0o0I/mlv6f7NrCUryu1t9WYO4IK5BByCOoI6Y99Yvtf5mlUQWocq+gST6CVyTsqnB6bMcfCp3gdqGmBfASMF3J6ALvv88fxrUPMfGTd3c05/wCI5Kg9kGyD5KBT/wA3RclKq9i7FtSml0+5Gaa+5pU1ydy8b69jg3CklpCOojXdt+xOyj3sK7FtJXZrN2VyNs7GSZtMUckh9ERmP0UGud/wuaAgTxSxE9BIjJn4agM16d4dwyK3jEcCLGi9FUYH/k+871UvbC0Y4W+vGovGI/XXqycfqB/lmtOOKzSSSNeNe8rWNBkVZOWefbuxYaJC8feGQkoR7id0PvH0NVylbkoqSszYaT0Z6c4dzNDNZrd6gkRTUS22jGQwPvBBHxFap5t9sU0zFLLMMXTxCB4r+8Z2Qfx946VULnjzmyhtFYhFZ5HHZnZvIPgoGfi3uFRFatPDRi22UwopO7Oy5uGkYtIzOx6s5LH6nevtravK2mNHdvyUUsfooJqf5A5WHELwROSI1UvJjYlQQAoPYkkb+ma9BcM4RDbIEgjSNR2UY+p6k+81KrXVPRLUzUqqGh53TkS/Iz9kmA65YBdv1iKgc16D9qXHfsvDpApxJN+CT1833yPgmr+FefKlRqSqK7M0puauxUpyzwQ3l3DAOjsNR9EG7n9kH54qLqxcJlNrYzXC7SXDfZ4m7hAA9w4P7CA9smrZtpaFknpoXbnb2seGTbcOwAnlafAIGNtMYOxx01Hb0HetWXd28rl5XaRz1ZyWP1NdVKjTpxgtCMIKK0JnljlO44hIUgUYXGuRjhEB6ZPqewG9X2P2ENp814A3oISRn4mTNRvJ/tPh4farCtq7Nks7h1Gtz1OCOmMAD0AqaPt3TtaSfvV/+ta9R12/CtPkVTdVvwo15zZyhNw6YJNpIYEpIvRgMZ67gjIyPeOtdnBOe7202inYrgjRJ51HvAboR12I9+a7OdeeZOJOhkVI0j1aEByfNjJLHGTsOwFRPC+DT3LabeJ5T/lUkD4t0Ue8kVsJXh/kLUrx8ZZ+D+zK5voFukngKyamJd31asnXq8nXOc71TZFwSAQwBI1DocHqM9j1rbfGtfB+BLbMw8ecsvlOy6/NJg/5V8ufUg1qKo0pOV3y5GKcnK75chUjwDgcl7cJBDjW+d2yFAUZJJAO39RUdW3/AGIcAwkt2w3c+HH+ipy5+bYH6tZqzyQbM1JZY3IP/Yle/wDVt/2n/wD511xcwngkUtrAY5bt3JlmGWjiAGEQZA1uNyewJPXpWz/aDzEbKwklQ4kbCRn0d9gfkMt8q85E53O5PUnqT3JPrVFFyrK89iqm3UXi2MjiXE5bhy88jyse7nP0HQD3ACsjgPAJr2YQ266mxkknCqvdmbsP/RUdV55F9oMPDYWT7M8kjtl5A6jIGyLgjoBn5k1szbjHwIuldLwonLb2EuV/CXahvRYiR9S4J+gqnc58gzcOZTIVkjckLKox5hvpKndTjfqQd96vR9u6fmkn7xf6VT+ePaPJxJVjMaxRK2oLq1MWwQCWwOgJ2ArXpuvm8W3yKYcW/i2IvgfON3ZsDBO4A/4bHVGfcUbYfLB99bx5b57hubA3cpEQjyJQTsrDGcdyDkEDqcgda8+WPD5J2CwxvIx7IpY/w6fE1kX5mgDWjnASTU8YOR4ukLuRsSo29Ac1OrRjU9SU6cZ+pcea/a/cTsUtMwRdn/4rD1z0T4Df31Qrm5eQ6pGZz6uxY/Uk111YeSuTX4lOUU6I0AMkmM6QegA7scHHwJ9xsUYUo32JpRgiurHkgAbnoANz8qmbXkm8kAKWcxB6Ex6R9WxW/wDl7k61sVxBEA3eRvNI3xc7/IYHuqbrUljP2ooliOiPNzcp8StwWEFygHUpnp7/AA2Jrdfs3vHl4XbvK7O5DAsxyx0uyjJPU4AG9WauuGBUGFAAJJwPVjkn5kk1RUr8RWaKZ1c6s0aUmmLszHqzMx+ZJ/71Y+FcRtfscltcxu4lJ1aQOnl04bUCCNIOexqsKO1ZMZ2rhqdedGeeO52VehGrDI9jKWOy4PF9tt0lmlZzFEJ2UAAjMhUIOy7ZPrjuajDa8Ma1PEjFMD42g2eseEZvv416c+Hg6sem2O1TPGOD299Nb8PaWSGeGLWp0honMiiSRSMghwADnPQGoP8Atnhotzw7E5i8XUb3y58X7viCL/p4GMddPbNd7hnOVKMp3zNK/p38zl52zPLff6Gda3lnx2ZjdI9rNHGW8SJwVeJNyGDLsy52Pp8MVh2/OVlPEnD3tWjtCwCSiTMyMTtMwK4JJOSPQnrjFZarZ8CnZX8S8mkj0sAFRI4n6jcnLMAPl6Z3zuUPZjaXJju4p5Ht9WoQMoDhkP3HcHfBG+BuO++atbgld3ty79yDcUrvbkTdrynFwyJoonZ2mYM7vjOlNlXYDbJJrGkrO43e+JO57A6R8Bt/PJrChiMjqg6sQB8+/wAq+V/Eq8sZjJS31svlp9T2MPDJTWb1Zh83cQ+ycKfBxJdt4a+ojH3z9Mj9YVqGrn7VeLiW+8FPxdqoiX9LYyH+S/q1TK+o/DcKsNhoU/I0M2ZuT59r6Ct0exTl7w7d7ph5pjpT/wDWh3P6zZ/ZFah4Vw1rieOGP70jBR7s9T8AMn5V6g4dYJBEkUYwkahVHuUYHzqzFztHL1NfESsrGRWkPbPzB412tup8kA83p4rgE/RdI/Watw8b4qtrbSzv92NC2PUgbL8ScD515hu7ppZHkkOXdmZj/mYkn+JqrCQvLN0K8PG7udNZXCuHNcTxwp96Rgo+fU/ADJ+VYtbJ9inAPEuJLlh5Yl0L+m43PyT/AF1vVJ5IuRtTlli2a3ZgTkdD0+Hb+FfKsHOXJ0vD52VlPglj4UuPKVJyAT2YDYg+m21V+pRkpK6Mppq6LByTza3DrnxQgdWXQ6dCVzkFW7EEfA7/ABF84l7dF0/7vbNq7GVgFH6qZJ+orUZNWTgfIk86GaVTBbIpd55BjyAZJRDu5wNu3vqmpTpt5plc4QbvIjePcxT3sviXD626AdFUeir2H8T3JqNrnKQWJUELk4BOSB2BPc461wq5JJWRalY5RRFmCqMsxAA9STgD6mthe1Hl42lrw+Nd0jSRGbsZW0Ox+LEOflWF7I+A/aOICRhlLcaz6azkRj65b9Wt1cwcBivbdoJhlW6EfeVh91lPYg1qVq2Wol0NepUyzR5eqS5btI5byCOY4jeVFc5xsT0z2zsM++pTmn2fXVix1IZIu0yAlcf5gN0Px295qsZzW0mprwsvTUloelV5EsAMfY7f5xKf4kVyHI9gP+Tt/wB0n9K8/wBvzbeRrpS6nVR0HiNgfDJrGvOP3Eu0txM+ezSsR9M4rT/DT/ca3Bl1N+3Z4TZn8ILKJh20x6/2QNX8KyuXebba8ZktNTLGPM4jKxgnouSBlj1wB0rRXLPJFzeyKscbpGT5pmQhFHc5ONR9AO/1r0HwLgcVnAsMC4RR82PdmPdiepqmtCMFa92V1Ixjpe7NH+1jjZuOIun+C3/BqPfszn4kkD9UVTa2L7UuRZkupLqFGkhl8z6QSY2wA2VG+k4zntk5xWuc1v0XFwWU26bWVWBO1eneUrNIrG2SPGkRJgjocqCT8ySfnXmOu6G6k2VHk9yqzfwUH+VRrUuIkrkalPOtzc3tvt2axiZc6UmBb3ZR1Un3ZOPmK0nW1/Z37PZpNcvEBIImRkWCRmy2sYLMpPlwOnfO+2Bmtc3ezG5s2ZolaeDqHQZdR6Og3yPyhsfd0qFGcYf47kacox8FyowIC6hjpUsoZvRSQCfkMmvRttyFw9UULaQMMDDFFYkepY5J+Nebs1J2PM93CumG5mRR0VZG0j4DOB8qnWpynbK7EqkHLZnoMcj2H5nb/uk/pWLeWnCrTeVLKIj8pYwfkMZrQd3zLcy/jbmZh6GVsfTOK7eB8rXN44WCF21EAyFSI197SYxgfM1R+Ha1lIq4LX5pG+eB852dxN4FmS5AJYpGVjQepYgDc7DGc15+40jLczh/vCWTVn11tmvRfKfKsXD7cRRbk7ySEeZ37k+g7AdhVJ9pvs1edzdWa6pCPwsQ2L4GA6dtWAAR3xtv1hQqQjNpbMjSnGMmuRp2tr+wziUa/aIWYCR2R1BO7qFIIHrg7499arnhaNirqUYdVYFWHxU7iuIPp9f/ADW7UhxI5TanHPGx6xqM4nzNa234+eKP3M41fs9T9K80ycVmYYaaUj0MrkfQtTh/C5Z2xBE8jH8hC31IGB8zWosIluzW/D9Wbvl9rls8ixWkc1zI5woRQqk/pOQcd84wBvV4iJKjUADgZAOQD3GcDPxxVM9nPIC2EfiTAG5ceY9RGp38NT/M9z7gKutatTInaBRPLe0TTnH7LwbuVO2skfot5h/A1iw7kD3j+NXf2jcFLKtwg3QaX/Rz5W+RJ+vuqiBq43GUXSqtcjscJWVegpc9n6oneOw2/DuLNe3kpcyZMNvEmWC+GIi7kkAADUAPU+6queSLVojeC8AsdeCpjb7QDn8Tp6a98Z9N8Yq28+ciS8T8G7tWQsYlVkdtIxuwKtg7gswIPoKr44RaixPDmvYhdmcSdH8ASgCPwjLpx02z+V27V3lKacFKL6fwcutOevM7eJcJt+OXLS2U3gyKi+JFcIRlEGkSKykjAGAR7h0zvYuQeZLSGFrK1eSV40llaYppjdh94rvnGSAMjoOtV3l/l6LhMrtxS4jjaWJ40ij1SPpfZnbSuw2wPn6V95V5WNhJ9qluLc2TxvGLgOfOJBhcJpzqyBkZ2w3pUayzU5Ri+Xh9fuPC9G9ORMa67rO/aFw641DOMjI329a4y8MlXojMD0dBqRh2IZdiDXKHgdw52iYe9hpH/wAsV82hhqkJ+GLuvI6BypuOrVvUw50gZizWloWYkkmLcknJJOrrms3l7gttcT6GsrTSASxEWDjoN8+pH8a6Geyhn8G7vESQEBkQMdJPZpdOlT8a2Lw7hUUC4iUDPU9Sfix3NdJhaWPzKVWbS6NvU8zE1sPGLjBavmYnD+UbOCQSQ20UbjOHVACMjB3+G1S9YvFJikErLsyo5B94UkbVBcL5vjSytJLuQ+JPGCMIxLsFBYBUU7nIwO/QV7eWUlfc8izlqT3EeGRXEZjnRZEJBKsMgkHI2+NRP9wOH/mcH7sV3Qc32zQyS+IVWIhZA6MroxxgGMjVk5GMDftXXHzlbskpUyBol1NG0MiyaTsGEZXUy57gHFSSqLa5lKS2OP8AcDh/5nB+7FSnDOEw2yaII0iTJOlBgZPU4HfYVXuD81/aILOV5DG0jEPGIXxIwiZ2RSwyFH3g4JB04BOa5cB56jlilkmygSbQPwUgGl30RdV3YnqP8OdwKzKFTmZcZ8y0SRBgQwBB6gjIPyNQ03JFi5y1pASf/wAaj+QrNvuNRQuEcnUyO4UIzErGMvjSDvv06ntmoTgPPMUln9ouD4eHKn8HIASXYRqgIzIxUDZcnOenSoxjO10YSla6JWy5XtYTmK2hQ+qxqD9cZrMv7COeNo5kV0bGpGGQcEEZHxArE4RzFDclljZg6Y1RujRuoPQlHAOD69Kjecb+ZHtI7eXwjNNoZ9CvgaGP3WGOoooycrPcJNuzO7+4PD/zOD92Kf3A4f8AmcH7sVgveXVnc2yTXAuUuHMZUxLG6kKWDroO4GN8jvWbPz3aIxBdtKtoaURSGJWzggzBdPXbriptVOTv6XJWnydyS4VwOC1DC3iSIMQWCKBkjYZxWdURxDmq3hlETs5kIVgiRu50sSA3kU7bHJ7beorHvOebSJmDO+EbS8ixSNGjdCGlVSoI777d6ryTlyZDLJ8ifqLvOVrSY5ltoXPqY1z9cVJI4IBByCMgjuD0qDfne0DlTI2A2gy+G/gh840mbToznbrjO1YipfpCT5HwchWA/wCTg/dis+05ftovxUEKe9Y1B+oFYnD+JSNxC5hY/g444GUYGxfXq36nOkdawuZby4N7a28E3giVJmZvDRz+DCkbOPeanaTdm+X2uStJu1y0UqrJf3NncwRXMqzxXBKLJ4YjdJQCyghfKVYAj1zWbec6WsTsjO3kOJHWORo4z6PKqlVPrk7d8Vjhvlr6GMj5ak5Ube8tWsxzLbwufVo1J+uM108S5st4GCuzMxXXiON5CEPRzoU4X3nrXK65pto4o5TJqWX8VoVnaTbOFRQWO3XbbvisKM1qkYSlyMcch2H5nB+7FSVjwaCD8TDHH+giqfqBWFbc3WzxSyh2CwfjQyOrptkZjK6unurqbne1CByzhWfQhMMnnbSWGgafMCBsRsdh3qTVR6O5m02T1KhLnnC3jCZMhaRdaxrDI0oTpqaNVLKPiBWNxTmTUtlJayBo57pI2YAHKFJSy7jKnKD0IxUVTl0MZGSd9y7bTnM1vDIfVo1J+pGawf7hcP8AzOD92K6OFczhYrmW7kAWO6liU6d8AqEQKoyzb9gSak+Ecxw3JZY2YOmC0bo0bgHodDgHB9elSanEzaSPtryzaxfi7aFfeI1B+uKkQKh+P2dw2XgujCqocp4SPqIyc5bcbbYqL5Ne6mghup7vUjoWaLwY1HQj8YNwB1+VMt45m/7GW6vcttKq3DubY5bw/hz4MgVIFMLqjv1YidkAYnooU4I9azuJc421vI0cjtqQAyaI3dYwdwXZVITbfftv0rDpyvawySvaxI33CoZxiaKOQf50DfzFRZ5CsD/ycH7sV233N9tE4RnZnKK6pHG8hZGzgroU5Gx+HeuD8wRSpbSQz6UlmCD8GWMh0yZiIIzGcqSScY0470Smuv1CUkdtvyjZx/ctYAfXwlz/ACqVjiCjCgADsBgfQVC3vOlrDI0bu2UIEjLG7Rxk9A8iqVU/E7d67OJ8128DhHZmfTqKxxvIQh/xMI1OF9560cZvkxlkyYpXRY3yTxrJEwdGGVYdCK76r2IHGSMMCrAEEYIPQg9RWq+aeV2tH1KCYWPlb8nP+Fv+x7/GtrVwmhV1KsAykYIIyCPeK1cTho142e/Jm5g8XLDTutU90UfkLmAafs0hxknwz8eq/HO4+furXV97KryOZlfQsIJJumkURhM/fOTqBx2x1+tbF437OzkvaN7/AA2PT9F/+x+tQ/GbqSW3+y8TSYJkESps4K9M5ykg7/8Auahg8VPB/wCOtt+7dHo1KcK8nVwz33jz9URHO/K0nELr7Rw90u0KxowjkQtGyDAyCw2PXPrmvl3yoX4dDZxXEEl5FLJI1ssq584IZFJOC69f2qy+TeXY7aeR4r+PTJBJGAytG4ZsaCQdjpO+QarvDvZ5dRzRMZbZNDo3iC4Ty6WBLDvnvXtQxFKS8NRWWxpOnOPhelvInOVeAy2UVwl5drZPPEUgiacBgxOfF0q2F3AGRvu1ceWOQeItfwy3WsJFIshkebxNWk5ATzEnV0ztsT8KzeM+zd7+/mmF0hjkYFSqtIwUKoCk7IMYI+9/Otl8v8IFpbRQB2kEa6Q741EZOOnYdB7gKjKurXi029/IpnNx9X5FD4J7KWHE5ri6KvEJWkiUb62di4LjsFJ6dyB267MpStec3Pc15SctzD4ypNtMAMkxybDr9w9qp3BbRh/Y2UbyRS6sqfKfAwNW3lPber7SsxnlVu9rGVKysULjFlqn4kXglkQizP4PKv5Q5LxtjzMmxwPTFfeXrmV7h1illuofBfMs0BjkjbPkjEhVTJnJJGNsVfKVLi6Wt3a32JcTS1jXfAmLwcIVVfMEhSUFGGhltpAQcgbZIGeldMisbG7iCSGWK8MzRhG1GP7QHyu2Hyqk7E1sqvhNZ42t7d3uOJrsU1eKC64pavCkpjWKcGRonRdRCeXzqDkf+96huGsVtrRjHI32K5lM8QjfUodpgrhSPPp1A+XOxq+cC4uLq2jnVSokGQpxkbkb427VIU4mXw22/wB+4z20t3r7lT4ddC74ktxCriGK3eNpWRkEju6MFUOASFCk5xjJr5zzw7x5bFGVmT7R59OrZdDbll3Ue/Iqdm4wFuo7fSdUkckgbbAEZQEY65OsfSs/NRzuLTS5aGM1mmRPDeVLa3k8SKICTGA7MzsAeoBcnHyrXXF55p7GeMtcCbEmbGG20RIAxPmfw/MuPNkNlidq23mvtZhVcXd6iNRp3epVeFxH+0y+ltJsoQGKkD75JGSOvTbrVU4rczTW91EWuElJmAsoLbSmMtgtL4ZDqw8xIYE5wN62Fy9xxbyATKpQFnGk4J8jFe3wpwLji3SOyqV0SyR4ODkxnBO3Y1NTcW21tYkpNO9tjlwlSbOIDKkwoNwQQdA7HcEVri0tAlmLWaXiXjBfDa0jRdD9vJIYCvht11F9s771tcGmarhUy30IxnYrHL9o0fELkENgQWqhm3yVWQHzYAY+uKx+aLsQ8SspXEnhqlwGZI3kwWChciNSd6tFlcs4JeNoyGYAMQcgHAbyk7Eb+td+aZ/Fd9LfSwza3fehT7m4PEbu18FJRBbyGZ5ZI2jBYKQiKHAYnJydsYqvWsH2eOWC4n4gkoeXEMKBkmDszBkbwGHn1b6m2Oc1tHNY/Eb0QwySEEiNGcgdSFBJA+lSjVt4UtDKqcrFCvLJLZoRqvLN1t4lWdV8ZXC5/BSoiEF06Z2z27Vyk4lcLBZGYG3B8YNcJbanQZAjAiCnwjIuSdu1XywvBLDHKBgOivg9QGUNg/Wsis8Xqu+/UcTqjVgt5DFxY4uZPFghMbzRkPKAJQSFCjA3GFwDjGRVq4zbEycMwpIWbJwDhQLeUAn03x1q0A1C8e5jNtLDEkDzST+JpVWRfxYUnJcgdG9e1OI5vRd2t9jOdyei7sRkt6LLiNxLcLJ4c8cPhyrG8gBjDK0Z0KSpydQ2wcnvUTBYyaYJDG6LNxXxljKnUkTRyAMyj7uSM7+o9as1jzQWnWC4t5beSQMY9ZR1fRuwDxsQGAOcGpGXiDC4SJYnYFSzS9EQA4AJPView9CaZnHly/oZmuRRRaSJ+HMUjpDxKeR0CEtoZdIkVMZYKTnb34qbsLoXfEknhVxFFA8bSsjIJGkdGVFDgEhdJOcY3qbtOMrJczQaSDCIyWOMHxASMfDFOJcZEMsEZUkzuUBGMKQhfJz22xRzb0trb6Byb5GTfjMUmPyG/wBJqqcI4ZJJwAQqCsr2zqAwKnUQwAOdxnp86tdncM4YvG0eHZQCQdSqcBxg9GG4HX1rvzVSk4q3mVqVtDWccSTpFCZeJvJqj1WzKiLEUIJLSG3ChVI6ht8bVLWvE1sXvI7iKVmlmklj0xO4nWQDSgZVIyPuENjGPSrsDTNWOrfS2hN1L6WKnwSBv7RLtD4X+5QDQB5EOtyYwwAG2wwPQVEWtm4EHkbbi0jHynZdM3m6fd3G/StiUrHF8jHEKHY8UWziubaeCSSZppmSMRMy3AlcsnnClcYIU6jtiu6yvxY3dy1zE6CcQvG0cbSL5YghhzGpwVIwBgAirtSnETvpvuM66Ff5ItHS2Yuhj8SaaVY2GCiSSFlUjscHOO2asFKVXKWZ3IN3dxSlKiYFfGUHY719pQGDLwK3b70ER/UX+lfYeCQJusMSn1CLn64rNpUOHC97Is4k7Wu/5AFKUqZWKUpQClKUApSlAKpMHCory4vnuydcMmiPzlfAjEaurrgjSSSX1f0q7VFcR5WtriQSTQqzgAZ3GoA5AYAgOPc2ashLLcnGVjXfDmklt+GW4RZY3hlfw3laFJXV9gWVWLYBLaPn2q2cnWckNxPGwhij0xsLZLgzGNjqy2GRSiuMHHTIJ71MTcrWzwJA0SmOPdFycodzlWzqB3O4Nd/CeCQ2qlYIwgY5Y7lmPqWYkn5mrZ1VJNLvW/X7E5VE0++ZBcdnCcThdiVVbO7JYdQA0JJA9RVOvbfworW4it2h1TQFbqW41XEokcZ1IuQdSkkgkYHatpT8MjeQSOgZ1RkBP5D41rjoQdI6ioqPkSyUECBd8YyWOnDBhpy3k3APlx0pTqxilfv6iFRIqfGuFkzXUzRi6QSE+PDcaLm10KpKBW8vkxnb13BrYdhdLLFHIhJV0VlJ2JDAEEj1wajr/k60nkMksKs7Y1HLAPjpqUEBvmDUwqgDAGAOgFQqTUkl33/BGclJI1/yJwm4eyVo7x4lLy4QRxsB+EbO7DO/WsLhjKOHtFJ40rSX8qBImWNp21FirMcBUIUlsEdMVsTh3DY7eMRwqEQEkKCTuxLHqT3JrDl5WtmiaJolKNIZCMn8YTkuGzkHPoRU+Mm3fqT4iu/UpFgZLW9uFhgW3P2GSQW6SmUGRCPDZhgBWPTAzt8aleE8EtI4LO6MrrK7RE3Aclp3lAzG2cgqxOMY2xtjFWPh/LFtA4eKJVdQw1gksQxBbUxOW6D72a67Xk+0imEqQqrgkjrpUnqVQnSp94ApKqn19+/mHUTKI00jJFAoDpNe3geNpTEshRiUjaQKxAJydON8AVIx2EtuLtNENvG1nKxto7lpTrGQJQjIpQEFlJGxIWrhLy1bNE0LRKY2dpCpyfOxJLA5yDkncEVxsuV7aFJEjiAEoxJksWcEEYLsS2ME9+9ZdaNu/f7B1EU5ODxwQ8MuItQmeW1V5NbFnSSM6lbJwV2AA7AVwl4XFcWF7dXBP2hWuR4msgxeGzqkYGcBdIA0482r31fH4NCUiQoNMJRoxk+UxjCEb74HrWHe8nWk0jSSQKzt945YBjjGSoOC2P8AERmirLnfvkOIVe4iSYWcPgSXLraRv4HiiOBVIVRI+d2fIKgb4Gdu9RvDYXksrmASRxBb4IkLTMYmGI2NsJRhtLEkbD1q+XvKVrMIxJED4ShEIZlIQbBdSsCV9xr6OVbURyRiBBHLpLoBhSVAVSB0UgAbjHSirRS76+o4isQfJ2mG5lga3e1kaNZPBEokgKqxQvGeqkkgEHGcD0r7zikh4hw8QsqP/vOGdSyj8HHnKgjO3vqf4Ty7BaljBGFLY1MSzMQOg1MScD06VkXHDY3ljldQXi1aG38usAN3xuAOtQ4iz5vL7WI51mv3sQ9py7M1zHcXc6yGEMI0jj0IpcAMxJYljgYx0FViafHLUmW3/Cjrvn7Swx8fdWyagZuRrJ2dmgUmTJYZbGW3JC5wrH1GD9aQqr9XVbeX/RGfXyIQcEguuL3i3A1hY4CIyxA3UgvgEZI6A9s++sDhs7MbAFi6x31zHG7HJaJFlVDq74AxnvirhxHlG1uHaSWIM7Yy+pg2AMAZVhgY2wOvesocEhAhAjUCA5iA2CHBXYD3E9alxVb5faxniK3fQocB8Tw4JGIhm4lerLgkagrSskZYb4ZgBjvUjxW1tbOO5ijlnXWIc20LYKs76V0Mw8hkxht+m+1WeXly3aJ4miUxu7SMpz+MZizMDnIOSTkYxXTFyjarC8IhXw5CC4OWLEdCXJLZHbfbtTixfXtjiIp1ham34nbqsC2Ykin1Is/iFgqgqzrjSNJzg5Od/SunhFr9la2mmi1AyKBxC3n1eMZSVHixtuVYkZAzg9MVd7LlK1hZXjhAdCSr5YvkqVOXJJIwSMHI91cbfk20jlEqQKHDahu2lWP+JYydKn3gVJ1o/T38/clxF3/0mqUpWoa4pSlAKUpQClKUApSlAKUpQClKUApSlAKUpQClKUApSlAKUpQClKUApSlAKUpQClKUApSlAKUpQClKUApSlAKUpQClKUApSlAKUpQClKUApSlAKUpQH//Z"/>
            <p:cNvSpPr>
              <a:spLocks noChangeAspect="1" noChangeArrowheads="1"/>
            </p:cNvSpPr>
            <p:nvPr/>
          </p:nvSpPr>
          <p:spPr bwMode="auto">
            <a:xfrm>
              <a:off x="0" y="-601663"/>
              <a:ext cx="3638550" cy="12573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dirty="0"/>
            </a:p>
          </p:txBody>
        </p:sp>
        <p:sp>
          <p:nvSpPr>
            <p:cNvPr id="6" name="AutoShape 10" descr="data:image/jpeg;base64,/9j/4AAQSkZJRgABAQAAAQABAAD/2wCEAAkGBhQREBUUERQVFRUWGBgaGBQXFxsaFxgXGBgXFxcZHBUaHCYgGxojHBcXHy8gIycpLC0tHB4xNTAqNSYrLCkBCQoKDgwOGg8PGjMkHyQsLTQsLCwsKiovKiwsLDIsKSwqLCwsLCwtKiwpKSwsLCwsLCwsLCwqNCwsLy0sLCwsLP/AABEIAIQBfgMBIgACEQEDEQH/xAAcAAEAAgIDAQAAAAAAAAAAAAAABQYEBwIDCAH/xABGEAACAQMCBAMFAgsFCAIDAAABAgMABBESIQUGMUETIlEHYXGBkRQyIzNSVHKCkpOhsdEVFkJishckQ0RTweHwotJjc9P/xAAbAQEAAgMBAQAAAAAAAAAAAAAAAgMBBAYFB//EADIRAAIBAgQEBAQGAwEAAAAAAAABAgMRBBIhMRNBUfAiYXHRBYGhwRQyQlKRsSPh8Qb/2gAMAwEAAhEDEQA/AN40pSgFKUoBVM5i5yOsxW5xjZpO+e4X4ev09an+Z78w2krrswXAPoWIUH5ZzWq7Y14/xPFSppU4Oze57Hw3CRqJ1Jq6WxLLIznLsWPqSSf41McNuZI/uMR7s5H06VC25qWtHricRWqQnmi2n1PTrRTVrFz4ffeIu4ww6j/uPdWXVb4feYdfecfXarJXafBcfLGUL1PzRdn59Gc5iKfDlpsKUpXtGuKUpQClKUApSlAKUpQClKUApSlAKUpQClKUApSlAKUpQClKUApSlAKUpQClKUApSlAKUpQClKUApSlAKUpQClKUBD832hlsplUZIXUB+gQ38ga1VbyVu2ta808nPC7SQKWiJyVXdoz3GO6/Dp/GvG+J4aU7VI8tz3fhWJjFOjN2vqiOt5az4p8VBQz1n2hZ2CoCzHsBk1y9WhxND16kLblg4S5eaNR+UD8huf5VeqhOW+BGBdUmPEYdB0UemfX1NTddT8IwTwtF5t5O5zGMqxqVPDshSlK9g0hSlKAUpSgFKUoBSlKAUpSgFKUoBSlKAUpSgFKUoBSlKAUpSgFKUoBSlKAUpSgFKUoBSlKAUpSgFKUoBSlVfmnm/wADMUODL3PUJn3d29319Kqq1oUY5psto0Z1pZILUmuKcbhtxmVwCei9WPwUfz6VX+b+bprbhzXMUJDEqF176FbpI6j5bZ7jPcVDcq8Ia6mM02XVDkk7l36hcnt3+g71r679pN+bhpDK2NRH2cgGLTkjwzHjf8kk7++nw91MU3UatFbLqbtXDQpPIndrf2RZvZvzjf3N1MHkadRA7aSF0rIMeHjSBjUcjHf5VVuD87cRN1Hi4md2lUGJmJVmLYZPDOwHUYAGPdip/wBofM09rdC3tP8AdIwiOVhVULs4ySSBuB93HuPWvt9zbOOFQ3SxolzLK8T3ixoJGVQTnVp2Zsac/wCVse72Ev1ZVqVJc7LUy+aefntOJTRz2lvJErLpDIFkKFR5hJvnJz1Hu7Vs3ly6jmto5oojCsihghUKwB6ZA9eo9xFal5P5qmmhuzcxrdtbwNNE8yK7IwOMaiM6T9718p+Xz2f84X81+Nc7SRYZ5g+NCxgblQB5TkgAD1rWqYeKTaSTW7IzjKSy9PM3dSofgvMyXBK40PvhSfvD3H19RUxWjSqwqxzQd0a9SnKm8slZilYd1xmCL8bNEn6cir/M1HS89WC9by3+Uqn+Rq5Rb2RGzZO0qtn2j8O/O4vqf6VyX2icPP8AzkP7WKzw5dDOWXQsVKj7PmG2m/FXEL+5ZFJ+gNSGai1bcjYUpSsAUrHu+IRwjMsiRj1dgo+pNQ8/P/D063kHycN/pzUlFvZGUm9iwVj396sMTyucLGrMx9ygk/yqC/2k8O/O4vqf6VTfajz/AG81mILSZZDKw8QrnZF82Dkd20j4ZqcKUpSSsTjTbdrFJufaRxB3ZhcyIGYkINOFBJIUeXoBtXX/ALQuIfncv/x/+tV6letw4dEb+SPQ2j7L+N317e/hbmVoYlLOp04Ynyopwvc5P6tbhqkeyPgP2fh6yMMPcHxD66MYjH7Pm/WNW+74hHEMyyJGPV2Cj6k15ddpzeU0arTloZFKr03tB4epwbuD5OG/05rjF7ROHscC7h+bY/iQKryS6EMsuhY6VhWfHLeb8VPFJ+hIrfyNZtRasRFfGbAyagOJ8+2NvK0U1wqyLjUuGOMjOCVUjOCNqqHtB9ptu9k8VlNrkl8jFQw0Rn75ywG5Hl29fdVkaUpNaE4wk3sV/jvthuzcyfZWRYQxEeYwxKjbVk/lEE/Aio//AGvcR/6sf7paplK9RUYJbG+qcehuD2ac33/ELphLIphiTU+I1GWbZF1Dp3P6vvraVa09mPFbGysVEl1AsspMkimRcrnZVO/UKBkepNXrhnMNvclhbzRylQCwRg2AdhnHSvNrLxOysjSqrxaLQkaV1XF0ka6pHVF9WIA+pqFuOfrBDhruD5OG/wBOapUW9kVpN7E/Sq2ntG4cTj7XD82x/EipS05htpdoriFz6LIhP0BrLhJboOLXIkKUzSomBSldcs6qMswUepIH86A7KVHtzFbDrcQD4yp/WucXG7dtlnhb4SKf5Gs2ZmzM2lcVcHoc/CuVYMELzXx37LBlfxj+VB7+7fADf44rWEMbSOAMs7t36lmPc/E1L87cS8a7YZ8sXkHx6sfrt8hWNw29FpFNeMuvwFUIp2DSyEImT6DJNc7XcsXiVSjte3uzp8NTWFw3Ea1evsj7z3zZPwsw2doQmIw7ylQxZmZhsGBAGVO+PQdqjBzGh4eeINaQG9FwIvH8PyliokEpT7usDb44Pur7wjmVOM3UdvxKCM5D+HLFqR0IUuVJ1HUpCn54qNPtCjVDbCzh+wat4Tq8UrnOsy6s+J/iz67Z712VOkoRVOMdv6PGabeq15+ZJ8q8yf2lK8fE4Y7rw4pJUfQFkXRgsmUxlTnp6+tRNp7RppHSKeKB7RmVTaCJQioSAAhG4Zc5Bz1qY43x+LgtyYeGwIGKIZJpizsQw1Ki+YYXBBPqT7q5wXNhDYpxRLMeOZdCwl2MKzDJLhSdlABYDsdhjGalpvl0e3fIxpvbR7Dm/m1uFXL2nDooYEQK0jaNRkZlDblj90KQPXr0qat40jtY9NvHbzXCJJcLGCB3KLj/AA9dWntnFQ/L3E4OM3LPf2yiSBBIJYiyq6IwxHIpJzudvXcbVO3cpd2ZurHP/vwrmf8A0GO/D0o0I/mlv6f7NrCUryu1t9WYO4IK5BByCOoI6Y99Yvtf5mlUQWocq+gST6CVyTsqnB6bMcfCp3gdqGmBfASMF3J6ALvv88fxrUPMfGTd3c05/wCI5Kg9kGyD5KBT/wA3RclKq9i7FtSml0+5Gaa+5pU1ydy8b69jg3CklpCOojXdt+xOyj3sK7FtJXZrN2VyNs7GSZtMUckh9ERmP0UGud/wuaAgTxSxE9BIjJn4agM16d4dwyK3jEcCLGi9FUYH/k+871UvbC0Y4W+vGovGI/XXqycfqB/lmtOOKzSSSNeNe8rWNBkVZOWefbuxYaJC8feGQkoR7id0PvH0NVylbkoqSszYaT0Z6c4dzNDNZrd6gkRTUS22jGQwPvBBHxFap5t9sU0zFLLMMXTxCB4r+8Z2Qfx946VULnjzmyhtFYhFZ5HHZnZvIPgoGfi3uFRFatPDRi22UwopO7Oy5uGkYtIzOx6s5LH6nevtravK2mNHdvyUUsfooJqf5A5WHELwROSI1UvJjYlQQAoPYkkb+ma9BcM4RDbIEgjSNR2UY+p6k+81KrXVPRLUzUqqGh53TkS/Iz9kmA65YBdv1iKgc16D9qXHfsvDpApxJN+CT1833yPgmr+FefKlRqSqK7M0puauxUpyzwQ3l3DAOjsNR9EG7n9kH54qLqxcJlNrYzXC7SXDfZ4m7hAA9w4P7CA9smrZtpaFknpoXbnb2seGTbcOwAnlafAIGNtMYOxx01Hb0HetWXd28rl5XaRz1ZyWP1NdVKjTpxgtCMIKK0JnljlO44hIUgUYXGuRjhEB6ZPqewG9X2P2ENp814A3oISRn4mTNRvJ/tPh4farCtq7Nks7h1Gtz1OCOmMAD0AqaPt3TtaSfvV/+ta9R12/CtPkVTdVvwo15zZyhNw6YJNpIYEpIvRgMZ67gjIyPeOtdnBOe7202inYrgjRJ51HvAboR12I9+a7OdeeZOJOhkVI0j1aEByfNjJLHGTsOwFRPC+DT3LabeJ5T/lUkD4t0Ue8kVsJXh/kLUrx8ZZ+D+zK5voFukngKyamJd31asnXq8nXOc71TZFwSAQwBI1DocHqM9j1rbfGtfB+BLbMw8ecsvlOy6/NJg/5V8ufUg1qKo0pOV3y5GKcnK75chUjwDgcl7cJBDjW+d2yFAUZJJAO39RUdW3/AGIcAwkt2w3c+HH+ipy5+bYH6tZqzyQbM1JZY3IP/Yle/wDVt/2n/wD511xcwngkUtrAY5bt3JlmGWjiAGEQZA1uNyewJPXpWz/aDzEbKwklQ4kbCRn0d9gfkMt8q85E53O5PUnqT3JPrVFFyrK89iqm3UXi2MjiXE5bhy88jyse7nP0HQD3ACsjgPAJr2YQ266mxkknCqvdmbsP/RUdV55F9oMPDYWT7M8kjtl5A6jIGyLgjoBn5k1szbjHwIuldLwonLb2EuV/CXahvRYiR9S4J+gqnc58gzcOZTIVkjckLKox5hvpKndTjfqQd96vR9u6fmkn7xf6VT+ePaPJxJVjMaxRK2oLq1MWwQCWwOgJ2ArXpuvm8W3yKYcW/i2IvgfON3ZsDBO4A/4bHVGfcUbYfLB99bx5b57hubA3cpEQjyJQTsrDGcdyDkEDqcgda8+WPD5J2CwxvIx7IpY/w6fE1kX5mgDWjnASTU8YOR4ukLuRsSo29Ac1OrRjU9SU6cZ+pcea/a/cTsUtMwRdn/4rD1z0T4Df31Qrm5eQ6pGZz6uxY/Uk111YeSuTX4lOUU6I0AMkmM6QegA7scHHwJ9xsUYUo32JpRgiurHkgAbnoANz8qmbXkm8kAKWcxB6Ex6R9WxW/wDl7k61sVxBEA3eRvNI3xc7/IYHuqbrUljP2ooliOiPNzcp8StwWEFygHUpnp7/AA2Jrdfs3vHl4XbvK7O5DAsxyx0uyjJPU4AG9WauuGBUGFAAJJwPVjkn5kk1RUr8RWaKZ1c6s0aUmmLszHqzMx+ZJ/71Y+FcRtfscltcxu4lJ1aQOnl04bUCCNIOexqsKO1ZMZ2rhqdedGeeO52VehGrDI9jKWOy4PF9tt0lmlZzFEJ2UAAjMhUIOy7ZPrjuajDa8Ma1PEjFMD42g2eseEZvv416c+Hg6sem2O1TPGOD299Nb8PaWSGeGLWp0honMiiSRSMghwADnPQGoP8Atnhotzw7E5i8XUb3y58X7viCL/p4GMddPbNd7hnOVKMp3zNK/p38zl52zPLff6Gda3lnx2ZjdI9rNHGW8SJwVeJNyGDLsy52Pp8MVh2/OVlPEnD3tWjtCwCSiTMyMTtMwK4JJOSPQnrjFZarZ8CnZX8S8mkj0sAFRI4n6jcnLMAPl6Z3zuUPZjaXJju4p5Ht9WoQMoDhkP3HcHfBG+BuO++atbgld3ty79yDcUrvbkTdrynFwyJoonZ2mYM7vjOlNlXYDbJJrGkrO43e+JO57A6R8Bt/PJrChiMjqg6sQB8+/wAq+V/Eq8sZjJS31svlp9T2MPDJTWb1Zh83cQ+ycKfBxJdt4a+ojH3z9Mj9YVqGrn7VeLiW+8FPxdqoiX9LYyH+S/q1TK+o/DcKsNhoU/I0M2ZuT59r6Ct0exTl7w7d7ph5pjpT/wDWh3P6zZ/ZFah4Vw1rieOGP70jBR7s9T8AMn5V6g4dYJBEkUYwkahVHuUYHzqzFztHL1NfESsrGRWkPbPzB412tup8kA83p4rgE/RdI/Watw8b4qtrbSzv92NC2PUgbL8ScD515hu7ppZHkkOXdmZj/mYkn+JqrCQvLN0K8PG7udNZXCuHNcTxwp96Rgo+fU/ADJ+VYtbJ9inAPEuJLlh5Yl0L+m43PyT/AF1vVJ5IuRtTlli2a3ZgTkdD0+Hb+FfKsHOXJ0vD52VlPglj4UuPKVJyAT2YDYg+m21V+pRkpK6Mppq6LByTza3DrnxQgdWXQ6dCVzkFW7EEfA7/ABF84l7dF0/7vbNq7GVgFH6qZJ+orUZNWTgfIk86GaVTBbIpd55BjyAZJRDu5wNu3vqmpTpt5plc4QbvIjePcxT3sviXD626AdFUeir2H8T3JqNrnKQWJUELk4BOSB2BPc461wq5JJWRalY5RRFmCqMsxAA9STgD6mthe1Hl42lrw+Nd0jSRGbsZW0Ox+LEOflWF7I+A/aOICRhlLcaz6azkRj65b9Wt1cwcBivbdoJhlW6EfeVh91lPYg1qVq2Wol0NepUyzR5eqS5btI5byCOY4jeVFc5xsT0z2zsM++pTmn2fXVix1IZIu0yAlcf5gN0Px295qsZzW0mprwsvTUloelV5EsAMfY7f5xKf4kVyHI9gP+Tt/wB0n9K8/wBvzbeRrpS6nVR0HiNgfDJrGvOP3Eu0txM+ezSsR9M4rT/DT/ca3Bl1N+3Z4TZn8ILKJh20x6/2QNX8KyuXebba8ZktNTLGPM4jKxgnouSBlj1wB0rRXLPJFzeyKscbpGT5pmQhFHc5ONR9AO/1r0HwLgcVnAsMC4RR82PdmPdiepqmtCMFa92V1Ixjpe7NH+1jjZuOIun+C3/BqPfszn4kkD9UVTa2L7UuRZkupLqFGkhl8z6QSY2wA2VG+k4zntk5xWuc1v0XFwWU26bWVWBO1eneUrNIrG2SPGkRJgjocqCT8ySfnXmOu6G6k2VHk9yqzfwUH+VRrUuIkrkalPOtzc3tvt2axiZc6UmBb3ZR1Un3ZOPmK0nW1/Z37PZpNcvEBIImRkWCRmy2sYLMpPlwOnfO+2Bmtc3ezG5s2ZolaeDqHQZdR6Og3yPyhsfd0qFGcYf47kacox8FyowIC6hjpUsoZvRSQCfkMmvRttyFw9UULaQMMDDFFYkepY5J+Nebs1J2PM93CumG5mRR0VZG0j4DOB8qnWpynbK7EqkHLZnoMcj2H5nb/uk/pWLeWnCrTeVLKIj8pYwfkMZrQd3zLcy/jbmZh6GVsfTOK7eB8rXN44WCF21EAyFSI197SYxgfM1R+Ha1lIq4LX5pG+eB852dxN4FmS5AJYpGVjQepYgDc7DGc15+40jLczh/vCWTVn11tmvRfKfKsXD7cRRbk7ySEeZ37k+g7AdhVJ9pvs1edzdWa6pCPwsQ2L4GA6dtWAAR3xtv1hQqQjNpbMjSnGMmuRp2tr+wziUa/aIWYCR2R1BO7qFIIHrg7499arnhaNirqUYdVYFWHxU7iuIPp9f/ADW7UhxI5TanHPGx6xqM4nzNa234+eKP3M41fs9T9K80ycVmYYaaUj0MrkfQtTh/C5Z2xBE8jH8hC31IGB8zWosIluzW/D9Wbvl9rls8ixWkc1zI5woRQqk/pOQcd84wBvV4iJKjUADgZAOQD3GcDPxxVM9nPIC2EfiTAG5ceY9RGp38NT/M9z7gKutatTInaBRPLe0TTnH7LwbuVO2skfot5h/A1iw7kD3j+NXf2jcFLKtwg3QaX/Rz5W+RJ+vuqiBq43GUXSqtcjscJWVegpc9n6oneOw2/DuLNe3kpcyZMNvEmWC+GIi7kkAADUAPU+6queSLVojeC8AsdeCpjb7QDn8Tp6a98Z9N8Yq28+ciS8T8G7tWQsYlVkdtIxuwKtg7gswIPoKr44RaixPDmvYhdmcSdH8ASgCPwjLpx02z+V27V3lKacFKL6fwcutOevM7eJcJt+OXLS2U3gyKi+JFcIRlEGkSKykjAGAR7h0zvYuQeZLSGFrK1eSV40llaYppjdh94rvnGSAMjoOtV3l/l6LhMrtxS4jjaWJ40ij1SPpfZnbSuw2wPn6V95V5WNhJ9qluLc2TxvGLgOfOJBhcJpzqyBkZ2w3pUayzU5Ri+Xh9fuPC9G9ORMa67rO/aFw641DOMjI329a4y8MlXojMD0dBqRh2IZdiDXKHgdw52iYe9hpH/wAsV82hhqkJ+GLuvI6BypuOrVvUw50gZizWloWYkkmLcknJJOrrms3l7gttcT6GsrTSASxEWDjoN8+pH8a6Geyhn8G7vESQEBkQMdJPZpdOlT8a2Lw7hUUC4iUDPU9Sfix3NdJhaWPzKVWbS6NvU8zE1sPGLjBavmYnD+UbOCQSQ20UbjOHVACMjB3+G1S9YvFJikErLsyo5B94UkbVBcL5vjSytJLuQ+JPGCMIxLsFBYBUU7nIwO/QV7eWUlfc8izlqT3EeGRXEZjnRZEJBKsMgkHI2+NRP9wOH/mcH7sV3Qc32zQyS+IVWIhZA6MroxxgGMjVk5GMDftXXHzlbskpUyBol1NG0MiyaTsGEZXUy57gHFSSqLa5lKS2OP8AcDh/5nB+7FSnDOEw2yaII0iTJOlBgZPU4HfYVXuD81/aILOV5DG0jEPGIXxIwiZ2RSwyFH3g4JB04BOa5cB56jlilkmygSbQPwUgGl30RdV3YnqP8OdwKzKFTmZcZ8y0SRBgQwBB6gjIPyNQ03JFi5y1pASf/wAaj+QrNvuNRQuEcnUyO4UIzErGMvjSDvv06ntmoTgPPMUln9ouD4eHKn8HIASXYRqgIzIxUDZcnOenSoxjO10YSla6JWy5XtYTmK2hQ+qxqD9cZrMv7COeNo5kV0bGpGGQcEEZHxArE4RzFDclljZg6Y1RujRuoPQlHAOD69Kjecb+ZHtI7eXwjNNoZ9CvgaGP3WGOoooycrPcJNuzO7+4PD/zOD92Kf3A4f8AmcH7sVgveXVnc2yTXAuUuHMZUxLG6kKWDroO4GN8jvWbPz3aIxBdtKtoaURSGJWzggzBdPXbriptVOTv6XJWnydyS4VwOC1DC3iSIMQWCKBkjYZxWdURxDmq3hlETs5kIVgiRu50sSA3kU7bHJ7beorHvOebSJmDO+EbS8ixSNGjdCGlVSoI777d6ryTlyZDLJ8ifqLvOVrSY5ltoXPqY1z9cVJI4IBByCMgjuD0qDfne0DlTI2A2gy+G/gh840mbToznbrjO1YipfpCT5HwchWA/wCTg/dis+05ftovxUEKe9Y1B+oFYnD+JSNxC5hY/g444GUYGxfXq36nOkdawuZby4N7a28E3giVJmZvDRz+DCkbOPeanaTdm+X2uStJu1y0UqrJf3NncwRXMqzxXBKLJ4YjdJQCyghfKVYAj1zWbec6WsTsjO3kOJHWORo4z6PKqlVPrk7d8Vjhvlr6GMj5ak5Ube8tWsxzLbwufVo1J+uM108S5st4GCuzMxXXiON5CEPRzoU4X3nrXK65pto4o5TJqWX8VoVnaTbOFRQWO3XbbvisKM1qkYSlyMcch2H5nB+7FSVjwaCD8TDHH+giqfqBWFbc3WzxSyh2CwfjQyOrptkZjK6unurqbne1CByzhWfQhMMnnbSWGgafMCBsRsdh3qTVR6O5m02T1KhLnnC3jCZMhaRdaxrDI0oTpqaNVLKPiBWNxTmTUtlJayBo57pI2YAHKFJSy7jKnKD0IxUVTl0MZGSd9y7bTnM1vDIfVo1J+pGawf7hcP8AzOD92K6OFczhYrmW7kAWO6liU6d8AqEQKoyzb9gSak+Ecxw3JZY2YOmC0bo0bgHodDgHB9elSanEzaSPtryzaxfi7aFfeI1B+uKkQKh+P2dw2XgujCqocp4SPqIyc5bcbbYqL5Ne6mghup7vUjoWaLwY1HQj8YNwB1+VMt45m/7GW6vcttKq3DubY5bw/hz4MgVIFMLqjv1YidkAYnooU4I9azuJc421vI0cjtqQAyaI3dYwdwXZVITbfftv0rDpyvawySvaxI33CoZxiaKOQf50DfzFRZ5CsD/ycH7sV233N9tE4RnZnKK6pHG8hZGzgroU5Gx+HeuD8wRSpbSQz6UlmCD8GWMh0yZiIIzGcqSScY0470Smuv1CUkdtvyjZx/ctYAfXwlz/ACqVjiCjCgADsBgfQVC3vOlrDI0bu2UIEjLG7Rxk9A8iqVU/E7d67OJ8128DhHZmfTqKxxvIQh/xMI1OF9560cZvkxlkyYpXRY3yTxrJEwdGGVYdCK76r2IHGSMMCrAEEYIPQg9RWq+aeV2tH1KCYWPlb8nP+Fv+x7/GtrVwmhV1KsAykYIIyCPeK1cTho142e/Jm5g8XLDTutU90UfkLmAafs0hxknwz8eq/HO4+furXV97KryOZlfQsIJJumkURhM/fOTqBx2x1+tbF437OzkvaN7/AA2PT9F/+x+tQ/GbqSW3+y8TSYJkESps4K9M5ykg7/8Auahg8VPB/wCOtt+7dHo1KcK8nVwz33jz9URHO/K0nELr7Rw90u0KxowjkQtGyDAyCw2PXPrmvl3yoX4dDZxXEEl5FLJI1ssq584IZFJOC69f2qy+TeXY7aeR4r+PTJBJGAytG4ZsaCQdjpO+QarvDvZ5dRzRMZbZNDo3iC4Ty6WBLDvnvXtQxFKS8NRWWxpOnOPhelvInOVeAy2UVwl5drZPPEUgiacBgxOfF0q2F3AGRvu1ceWOQeItfwy3WsJFIshkebxNWk5ATzEnV0ztsT8KzeM+zd7+/mmF0hjkYFSqtIwUKoCk7IMYI+9/Otl8v8IFpbRQB2kEa6Q741EZOOnYdB7gKjKurXi029/IpnNx9X5FD4J7KWHE5ri6KvEJWkiUb62di4LjsFJ6dyB267MpStec3Pc15SctzD4ypNtMAMkxybDr9w9qp3BbRh/Y2UbyRS6sqfKfAwNW3lPber7SsxnlVu9rGVKysULjFlqn4kXglkQizP4PKv5Q5LxtjzMmxwPTFfeXrmV7h1illuofBfMs0BjkjbPkjEhVTJnJJGNsVfKVLi6Wt3a32JcTS1jXfAmLwcIVVfMEhSUFGGhltpAQcgbZIGeldMisbG7iCSGWK8MzRhG1GP7QHyu2Hyqk7E1sqvhNZ42t7d3uOJrsU1eKC64pavCkpjWKcGRonRdRCeXzqDkf+96huGsVtrRjHI32K5lM8QjfUodpgrhSPPp1A+XOxq+cC4uLq2jnVSokGQpxkbkb427VIU4mXw22/wB+4z20t3r7lT4ddC74ktxCriGK3eNpWRkEju6MFUOASFCk5xjJr5zzw7x5bFGVmT7R59OrZdDbll3Ue/Iqdm4wFuo7fSdUkckgbbAEZQEY65OsfSs/NRzuLTS5aGM1mmRPDeVLa3k8SKICTGA7MzsAeoBcnHyrXXF55p7GeMtcCbEmbGG20RIAxPmfw/MuPNkNlidq23mvtZhVcXd6iNRp3epVeFxH+0y+ltJsoQGKkD75JGSOvTbrVU4rczTW91EWuElJmAsoLbSmMtgtL4ZDqw8xIYE5wN62Fy9xxbyATKpQFnGk4J8jFe3wpwLji3SOyqV0SyR4ODkxnBO3Y1NTcW21tYkpNO9tjlwlSbOIDKkwoNwQQdA7HcEVri0tAlmLWaXiXjBfDa0jRdD9vJIYCvht11F9s771tcGmarhUy30IxnYrHL9o0fELkENgQWqhm3yVWQHzYAY+uKx+aLsQ8SspXEnhqlwGZI3kwWChciNSd6tFlcs4JeNoyGYAMQcgHAbyk7Eb+td+aZ/Fd9LfSwza3fehT7m4PEbu18FJRBbyGZ5ZI2jBYKQiKHAYnJydsYqvWsH2eOWC4n4gkoeXEMKBkmDszBkbwGHn1b6m2Oc1tHNY/Eb0QwySEEiNGcgdSFBJA+lSjVt4UtDKqcrFCvLJLZoRqvLN1t4lWdV8ZXC5/BSoiEF06Z2z27Vyk4lcLBZGYG3B8YNcJbanQZAjAiCnwjIuSdu1XywvBLDHKBgOivg9QGUNg/Wsis8Xqu+/UcTqjVgt5DFxY4uZPFghMbzRkPKAJQSFCjA3GFwDjGRVq4zbEycMwpIWbJwDhQLeUAn03x1q0A1C8e5jNtLDEkDzST+JpVWRfxYUnJcgdG9e1OI5vRd2t9jOdyei7sRkt6LLiNxLcLJ4c8cPhyrG8gBjDK0Z0KSpydQ2wcnvUTBYyaYJDG6LNxXxljKnUkTRyAMyj7uSM7+o9as1jzQWnWC4t5beSQMY9ZR1fRuwDxsQGAOcGpGXiDC4SJYnYFSzS9EQA4AJPView9CaZnHly/oZmuRRRaSJ+HMUjpDxKeR0CEtoZdIkVMZYKTnb34qbsLoXfEknhVxFFA8bSsjIJGkdGVFDgEhdJOcY3qbtOMrJczQaSDCIyWOMHxASMfDFOJcZEMsEZUkzuUBGMKQhfJz22xRzb0trb6Byb5GTfjMUmPyG/wBJqqcI4ZJJwAQqCsr2zqAwKnUQwAOdxnp86tdncM4YvG0eHZQCQdSqcBxg9GG4HX1rvzVSk4q3mVqVtDWccSTpFCZeJvJqj1WzKiLEUIJLSG3ChVI6ht8bVLWvE1sXvI7iKVmlmklj0xO4nWQDSgZVIyPuENjGPSrsDTNWOrfS2hN1L6WKnwSBv7RLtD4X+5QDQB5EOtyYwwAG2wwPQVEWtm4EHkbbi0jHynZdM3m6fd3G/StiUrHF8jHEKHY8UWziubaeCSSZppmSMRMy3AlcsnnClcYIU6jtiu6yvxY3dy1zE6CcQvG0cbSL5YghhzGpwVIwBgAirtSnETvpvuM66Ff5ItHS2Yuhj8SaaVY2GCiSSFlUjscHOO2asFKVXKWZ3IN3dxSlKiYFfGUHY719pQGDLwK3b70ER/UX+lfYeCQJusMSn1CLn64rNpUOHC97Is4k7Wu/5AFKUqZWKUpQClKUApSlAKpMHCory4vnuydcMmiPzlfAjEaurrgjSSSX1f0q7VFcR5WtriQSTQqzgAZ3GoA5AYAgOPc2ashLLcnGVjXfDmklt+GW4RZY3hlfw3laFJXV9gWVWLYBLaPn2q2cnWckNxPGwhij0xsLZLgzGNjqy2GRSiuMHHTIJ71MTcrWzwJA0SmOPdFycodzlWzqB3O4Nd/CeCQ2qlYIwgY5Y7lmPqWYkn5mrZ1VJNLvW/X7E5VE0++ZBcdnCcThdiVVbO7JYdQA0JJA9RVOvbfworW4it2h1TQFbqW41XEokcZ1IuQdSkkgkYHatpT8MjeQSOgZ1RkBP5D41rjoQdI6ioqPkSyUECBd8YyWOnDBhpy3k3APlx0pTqxilfv6iFRIqfGuFkzXUzRi6QSE+PDcaLm10KpKBW8vkxnb13BrYdhdLLFHIhJV0VlJ2JDAEEj1wajr/k60nkMksKs7Y1HLAPjpqUEBvmDUwqgDAGAOgFQqTUkl33/BGclJI1/yJwm4eyVo7x4lLy4QRxsB+EbO7DO/WsLhjKOHtFJ40rSX8qBImWNp21FirMcBUIUlsEdMVsTh3DY7eMRwqEQEkKCTuxLHqT3JrDl5WtmiaJolKNIZCMn8YTkuGzkHPoRU+Mm3fqT4iu/UpFgZLW9uFhgW3P2GSQW6SmUGRCPDZhgBWPTAzt8aleE8EtI4LO6MrrK7RE3Aclp3lAzG2cgqxOMY2xtjFWPh/LFtA4eKJVdQw1gksQxBbUxOW6D72a67Xk+0imEqQqrgkjrpUnqVQnSp94ApKqn19+/mHUTKI00jJFAoDpNe3geNpTEshRiUjaQKxAJydON8AVIx2EtuLtNENvG1nKxto7lpTrGQJQjIpQEFlJGxIWrhLy1bNE0LRKY2dpCpyfOxJLA5yDkncEVxsuV7aFJEjiAEoxJksWcEEYLsS2ME9+9ZdaNu/f7B1EU5ODxwQ8MuItQmeW1V5NbFnSSM6lbJwV2AA7AVwl4XFcWF7dXBP2hWuR4msgxeGzqkYGcBdIA0482r31fH4NCUiQoNMJRoxk+UxjCEb74HrWHe8nWk0jSSQKzt945YBjjGSoOC2P8AERmirLnfvkOIVe4iSYWcPgSXLraRv4HiiOBVIVRI+d2fIKgb4Gdu9RvDYXksrmASRxBb4IkLTMYmGI2NsJRhtLEkbD1q+XvKVrMIxJED4ShEIZlIQbBdSsCV9xr6OVbURyRiBBHLpLoBhSVAVSB0UgAbjHSirRS76+o4isQfJ2mG5lga3e1kaNZPBEokgKqxQvGeqkkgEHGcD0r7zikh4hw8QsqP/vOGdSyj8HHnKgjO3vqf4Ty7BaljBGFLY1MSzMQOg1MScD06VkXHDY3ljldQXi1aG38usAN3xuAOtQ4iz5vL7WI51mv3sQ9py7M1zHcXc6yGEMI0jj0IpcAMxJYljgYx0FViafHLUmW3/Cjrvn7Swx8fdWyagZuRrJ2dmgUmTJYZbGW3JC5wrH1GD9aQqr9XVbeX/RGfXyIQcEguuL3i3A1hY4CIyxA3UgvgEZI6A9s++sDhs7MbAFi6x31zHG7HJaJFlVDq74AxnvirhxHlG1uHaSWIM7Yy+pg2AMAZVhgY2wOvesocEhAhAjUCA5iA2CHBXYD3E9alxVb5faxniK3fQocB8Tw4JGIhm4lerLgkagrSskZYb4ZgBjvUjxW1tbOO5ijlnXWIc20LYKs76V0Mw8hkxht+m+1WeXly3aJ4miUxu7SMpz+MZizMDnIOSTkYxXTFyjarC8IhXw5CC4OWLEdCXJLZHbfbtTixfXtjiIp1ham34nbqsC2Ykin1Is/iFgqgqzrjSNJzg5Od/SunhFr9la2mmi1AyKBxC3n1eMZSVHixtuVYkZAzg9MVd7LlK1hZXjhAdCSr5YvkqVOXJJIwSMHI91cbfk20jlEqQKHDahu2lWP+JYydKn3gVJ1o/T38/clxF3/0mqUpWoa4pSlAKUpQClKUApSlAKUpQClKUApSlAKUpQClKUApSlAKUpQClKUApSlAKUpQClKUApSlAKUpQClKUApSlAKUpQClKUApSlAKUpQClKUApSlAKUpQH//Z"/>
            <p:cNvSpPr>
              <a:spLocks noChangeAspect="1" noChangeArrowheads="1"/>
            </p:cNvSpPr>
            <p:nvPr/>
          </p:nvSpPr>
          <p:spPr bwMode="auto">
            <a:xfrm>
              <a:off x="152400" y="-449263"/>
              <a:ext cx="3638550" cy="12573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dirty="0"/>
            </a:p>
          </p:txBody>
        </p:sp>
        <p:pic>
          <p:nvPicPr>
            <p:cNvPr id="7" name="Picture 12" descr="http://www.indetec.gob.mx/Imagenes/Logo_5.gif"/>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95537" y="262710"/>
              <a:ext cx="3744415" cy="1294082"/>
            </a:xfrm>
            <a:prstGeom prst="rect">
              <a:avLst/>
            </a:prstGeom>
            <a:noFill/>
            <a:extLst>
              <a:ext uri="{909E8E84-426E-40DD-AFC4-6F175D3DCCD1}">
                <a14:hiddenFill xmlns:a14="http://schemas.microsoft.com/office/drawing/2010/main" xmlns="">
                  <a:solidFill>
                    <a:srgbClr val="FFFFFF"/>
                  </a:solidFill>
                </a14:hiddenFill>
              </a:ext>
            </a:extLst>
          </p:spPr>
        </p:pic>
      </p:grpSp>
      <p:sp>
        <p:nvSpPr>
          <p:cNvPr id="14" name="13 Rectángulo"/>
          <p:cNvSpPr/>
          <p:nvPr/>
        </p:nvSpPr>
        <p:spPr>
          <a:xfrm>
            <a:off x="1763688" y="2708920"/>
            <a:ext cx="7095162" cy="2862322"/>
          </a:xfrm>
          <a:prstGeom prst="rect">
            <a:avLst/>
          </a:prstGeom>
        </p:spPr>
        <p:txBody>
          <a:bodyPr wrap="square">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r"/>
            <a:endParaRPr lang="es-MX" sz="3600" b="1" dirty="0" smtClean="0">
              <a:ln w="11430"/>
              <a:solidFill>
                <a:schemeClr val="accent6">
                  <a:lumMod val="50000"/>
                </a:schemeClr>
              </a:solidFill>
              <a:effectLst>
                <a:outerShdw blurRad="50800" dist="39000" dir="5460000" algn="tl">
                  <a:srgbClr val="000000">
                    <a:alpha val="38000"/>
                  </a:srgbClr>
                </a:outerShdw>
              </a:effectLst>
            </a:endParaRPr>
          </a:p>
          <a:p>
            <a:pPr algn="r"/>
            <a:r>
              <a:rPr lang="es-MX" sz="3600" b="1" dirty="0" smtClean="0">
                <a:ln w="11430"/>
                <a:solidFill>
                  <a:schemeClr val="accent6">
                    <a:lumMod val="50000"/>
                  </a:schemeClr>
                </a:solidFill>
                <a:effectLst>
                  <a:outerShdw blurRad="50800" dist="39000" dir="5460000" algn="tl">
                    <a:srgbClr val="000000">
                      <a:alpha val="38000"/>
                    </a:srgbClr>
                  </a:outerShdw>
                </a:effectLst>
              </a:rPr>
              <a:t>TEMA 6: </a:t>
            </a:r>
          </a:p>
          <a:p>
            <a:pPr algn="r"/>
            <a:endParaRPr lang="es-MX" sz="3600" b="1" dirty="0" smtClean="0">
              <a:ln w="11430"/>
              <a:solidFill>
                <a:schemeClr val="accent6">
                  <a:lumMod val="50000"/>
                </a:schemeClr>
              </a:solidFill>
              <a:effectLst>
                <a:outerShdw blurRad="50800" dist="39000" dir="5460000" algn="tl">
                  <a:srgbClr val="000000">
                    <a:alpha val="38000"/>
                  </a:srgbClr>
                </a:outerShdw>
              </a:effectLst>
            </a:endParaRPr>
          </a:p>
          <a:p>
            <a:pPr algn="r"/>
            <a:endParaRPr lang="es-MX" sz="3600" b="1" dirty="0" smtClean="0">
              <a:ln w="11430"/>
              <a:solidFill>
                <a:schemeClr val="accent6">
                  <a:lumMod val="50000"/>
                </a:schemeClr>
              </a:solidFill>
              <a:effectLst>
                <a:outerShdw blurRad="50800" dist="39000" dir="5460000" algn="tl">
                  <a:srgbClr val="000000">
                    <a:alpha val="38000"/>
                  </a:srgbClr>
                </a:outerShdw>
              </a:effectLst>
            </a:endParaRPr>
          </a:p>
          <a:p>
            <a:pPr algn="r"/>
            <a:r>
              <a:rPr lang="es-MX" sz="3600" b="1" dirty="0" smtClean="0">
                <a:ln w="11430"/>
                <a:solidFill>
                  <a:schemeClr val="accent6">
                    <a:lumMod val="50000"/>
                  </a:schemeClr>
                </a:solidFill>
                <a:effectLst>
                  <a:outerShdw blurRad="50800" dist="39000" dir="5460000" algn="tl">
                    <a:srgbClr val="000000">
                      <a:alpha val="38000"/>
                    </a:srgbClr>
                  </a:outerShdw>
                </a:effectLst>
              </a:rPr>
              <a:t> EJERCICIOS PRACTICOS</a:t>
            </a:r>
            <a:endParaRPr lang="es-MX" sz="3600" b="1" dirty="0">
              <a:ln w="11430"/>
              <a:solidFill>
                <a:schemeClr val="accent6">
                  <a:lumMod val="50000"/>
                </a:schemeClr>
              </a:soli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ChangeArrowheads="1"/>
          </p:cNvSpPr>
          <p:nvPr/>
        </p:nvSpPr>
        <p:spPr bwMode="auto">
          <a:xfrm>
            <a:off x="2051050" y="1785926"/>
            <a:ext cx="5653088" cy="1600438"/>
          </a:xfrm>
          <a:prstGeom prst="rect">
            <a:avLst/>
          </a:prstGeom>
          <a:noFill/>
          <a:ln w="9525">
            <a:noFill/>
            <a:miter lim="800000"/>
            <a:headEnd/>
            <a:tailEnd/>
          </a:ln>
        </p:spPr>
        <p:txBody>
          <a:bodyPr wrap="square">
            <a:spAutoFit/>
          </a:bodyPr>
          <a:lstStyle/>
          <a:p>
            <a:pPr algn="ctr"/>
            <a:r>
              <a:rPr lang="es-ES_tradnl" sz="2400" b="1" dirty="0">
                <a:solidFill>
                  <a:srgbClr val="A50021"/>
                </a:solidFill>
                <a:cs typeface="Arial" pitchFamily="34" charset="0"/>
              </a:rPr>
              <a:t>Página Web:</a:t>
            </a:r>
          </a:p>
          <a:p>
            <a:endParaRPr lang="es-ES_tradnl" sz="2400" dirty="0">
              <a:solidFill>
                <a:srgbClr val="990099"/>
              </a:solidFill>
              <a:cs typeface="Arial" pitchFamily="34" charset="0"/>
            </a:endParaRPr>
          </a:p>
          <a:p>
            <a:endParaRPr lang="es-ES_tradnl" dirty="0">
              <a:solidFill>
                <a:srgbClr val="FF8837"/>
              </a:solidFill>
              <a:cs typeface="Arial" pitchFamily="34" charset="0"/>
            </a:endParaRPr>
          </a:p>
          <a:p>
            <a:pPr algn="ctr"/>
            <a:r>
              <a:rPr lang="es-ES_tradnl" sz="3200" b="1" dirty="0">
                <a:solidFill>
                  <a:schemeClr val="tx2">
                    <a:lumMod val="75000"/>
                  </a:schemeClr>
                </a:solidFill>
                <a:cs typeface="Arial" pitchFamily="34" charset="0"/>
              </a:rPr>
              <a:t>www.indetec.gob.mx</a:t>
            </a:r>
          </a:p>
        </p:txBody>
      </p:sp>
      <p:pic>
        <p:nvPicPr>
          <p:cNvPr id="128003" name="Picture 3" descr="TgC_mundo10"/>
          <p:cNvPicPr>
            <a:picLocks noChangeAspect="1" noChangeArrowheads="1" noCrop="1"/>
          </p:cNvPicPr>
          <p:nvPr/>
        </p:nvPicPr>
        <p:blipFill>
          <a:blip r:embed="rId2" cstate="print"/>
          <a:srcRect/>
          <a:stretch>
            <a:fillRect/>
          </a:stretch>
        </p:blipFill>
        <p:spPr bwMode="auto">
          <a:xfrm>
            <a:off x="4500563" y="2214554"/>
            <a:ext cx="647501" cy="685827"/>
          </a:xfrm>
          <a:prstGeom prst="rect">
            <a:avLst/>
          </a:prstGeom>
          <a:noFill/>
          <a:ln w="9525">
            <a:noFill/>
            <a:miter lim="800000"/>
            <a:headEnd/>
            <a:tailEnd/>
          </a:ln>
        </p:spPr>
      </p:pic>
      <p:sp>
        <p:nvSpPr>
          <p:cNvPr id="128004" name="WordArt 4"/>
          <p:cNvSpPr>
            <a:spLocks noChangeArrowheads="1" noChangeShapeType="1" noTextEdit="1"/>
          </p:cNvSpPr>
          <p:nvPr/>
        </p:nvSpPr>
        <p:spPr bwMode="auto">
          <a:xfrm>
            <a:off x="3060700" y="476250"/>
            <a:ext cx="3671888" cy="1152525"/>
          </a:xfrm>
          <a:prstGeom prst="rect">
            <a:avLst/>
          </a:prstGeom>
        </p:spPr>
        <p:txBody>
          <a:bodyPr wrap="none" fromWordArt="1">
            <a:prstTxWarp prst="textPlain">
              <a:avLst>
                <a:gd name="adj" fmla="val 50000"/>
              </a:avLst>
            </a:prstTxWarp>
          </a:bodyPr>
          <a:lstStyle/>
          <a:p>
            <a:r>
              <a:rPr lang="es-MX" sz="3600" b="1" kern="1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Impact"/>
              </a:rPr>
              <a:t>GRACIAS</a:t>
            </a:r>
          </a:p>
        </p:txBody>
      </p:sp>
      <p:sp>
        <p:nvSpPr>
          <p:cNvPr id="3" name="WordArt 4"/>
          <p:cNvSpPr>
            <a:spLocks noChangeArrowheads="1" noChangeShapeType="1" noTextEdit="1"/>
          </p:cNvSpPr>
          <p:nvPr/>
        </p:nvSpPr>
        <p:spPr bwMode="auto">
          <a:xfrm>
            <a:off x="2571736" y="5805264"/>
            <a:ext cx="4805076" cy="432048"/>
          </a:xfrm>
          <a:prstGeom prst="rect">
            <a:avLst/>
          </a:prstGeom>
        </p:spPr>
        <p:txBody>
          <a:bodyPr wrap="none" fromWordArt="1">
            <a:prstTxWarp prst="textPlain">
              <a:avLst>
                <a:gd name="adj" fmla="val 50000"/>
              </a:avLst>
            </a:prstTxWarp>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it-IT" sz="2400" b="1" kern="1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Impact"/>
                <a:cs typeface="Arial" pitchFamily="34" charset="0"/>
              </a:rPr>
              <a:t>01 </a:t>
            </a:r>
            <a:r>
              <a:rPr lang="it-IT" sz="2400" b="1" kern="1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Impact"/>
                <a:cs typeface="Arial" pitchFamily="34" charset="0"/>
              </a:rPr>
              <a:t>33) 36695550 al </a:t>
            </a:r>
            <a:r>
              <a:rPr lang="it-IT" sz="2400" b="1" kern="1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Impact"/>
                <a:cs typeface="Arial" pitchFamily="34" charset="0"/>
              </a:rPr>
              <a:t>59 ext 144</a:t>
            </a:r>
            <a:endParaRPr lang="es-MX" sz="2400" b="1" kern="1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Impact"/>
              <a:cs typeface="Arial" pitchFamily="34" charset="0"/>
            </a:endParaRPr>
          </a:p>
        </p:txBody>
      </p:sp>
      <p:sp>
        <p:nvSpPr>
          <p:cNvPr id="128006" name="Text Box 6"/>
          <p:cNvSpPr txBox="1">
            <a:spLocks noChangeArrowheads="1"/>
          </p:cNvSpPr>
          <p:nvPr/>
        </p:nvSpPr>
        <p:spPr bwMode="auto">
          <a:xfrm>
            <a:off x="785786" y="3643314"/>
            <a:ext cx="7572428" cy="1015663"/>
          </a:xfrm>
          <a:prstGeom prst="rect">
            <a:avLst/>
          </a:prstGeom>
          <a:noFill/>
          <a:ln w="9525">
            <a:noFill/>
            <a:miter lim="800000"/>
            <a:headEnd/>
            <a:tailEnd/>
          </a:ln>
        </p:spPr>
        <p:txBody>
          <a:bodyPr wrap="square">
            <a:spAutoFit/>
          </a:bodyPr>
          <a:lstStyle/>
          <a:p>
            <a:pPr algn="ctr">
              <a:spcBef>
                <a:spcPct val="50000"/>
              </a:spcBef>
            </a:pPr>
            <a:r>
              <a:rPr lang="es-ES" sz="2400" b="1" dirty="0" smtClean="0">
                <a:solidFill>
                  <a:srgbClr val="990000"/>
                </a:solidFill>
                <a:cs typeface="Arial" pitchFamily="34" charset="0"/>
              </a:rPr>
              <a:t>C.P. Osvaldo J. Castellanos Siordia</a:t>
            </a:r>
          </a:p>
          <a:p>
            <a:pPr algn="ctr">
              <a:spcBef>
                <a:spcPct val="50000"/>
              </a:spcBef>
            </a:pPr>
            <a:r>
              <a:rPr lang="es-ES" sz="2400" b="1" dirty="0" smtClean="0">
                <a:solidFill>
                  <a:srgbClr val="990000"/>
                </a:solidFill>
                <a:cs typeface="Arial" pitchFamily="34" charset="0"/>
                <a:hlinkClick r:id="rId3"/>
              </a:rPr>
              <a:t>ocastellanoss@indetec.gob.mx</a:t>
            </a:r>
            <a:endParaRPr lang="es-ES" sz="2400" b="1" dirty="0">
              <a:solidFill>
                <a:srgbClr val="990000"/>
              </a:solidFill>
              <a:cs typeface="Arial" pitchFamily="34" charset="0"/>
            </a:endParaRPr>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Vértice">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Diseño personalizad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11614</TotalTime>
  <Words>9729</Words>
  <Application>Microsoft Office PowerPoint</Application>
  <PresentationFormat>Presentación en pantalla (4:3)</PresentationFormat>
  <Paragraphs>1601</Paragraphs>
  <Slides>96</Slides>
  <Notes>0</Notes>
  <HiddenSlides>0</HiddenSlides>
  <MMClips>0</MMClips>
  <ScaleCrop>false</ScaleCrop>
  <HeadingPairs>
    <vt:vector size="4" baseType="variant">
      <vt:variant>
        <vt:lpstr>Tema</vt:lpstr>
      </vt:variant>
      <vt:variant>
        <vt:i4>2</vt:i4>
      </vt:variant>
      <vt:variant>
        <vt:lpstr>Títulos de diapositiva</vt:lpstr>
      </vt:variant>
      <vt:variant>
        <vt:i4>96</vt:i4>
      </vt:variant>
    </vt:vector>
  </HeadingPairs>
  <TitlesOfParts>
    <vt:vector size="98" baseType="lpstr">
      <vt:lpstr>Concurrencia</vt:lpstr>
      <vt:lpstr>Diseño personalizado</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lpstr>Diapositiva 27</vt:lpstr>
      <vt:lpstr>Diapositiva 28</vt:lpstr>
      <vt:lpstr>Diapositiva 29</vt:lpstr>
      <vt:lpstr>Diapositiva 30</vt:lpstr>
      <vt:lpstr>Diapositiva 31</vt:lpstr>
      <vt:lpstr>Diapositiva 32</vt:lpstr>
      <vt:lpstr>Diapositiva 33</vt:lpstr>
      <vt:lpstr>Diapositiva 34</vt:lpstr>
      <vt:lpstr>Diapositiva 35</vt:lpstr>
      <vt:lpstr>Diapositiva 36</vt:lpstr>
      <vt:lpstr>Diapositiva 37</vt:lpstr>
      <vt:lpstr>Diapositiva 38</vt:lpstr>
      <vt:lpstr>Diapositiva 39</vt:lpstr>
      <vt:lpstr>Diapositiva 40</vt:lpstr>
      <vt:lpstr>Diapositiva 41</vt:lpstr>
      <vt:lpstr>Diapositiva 42</vt:lpstr>
      <vt:lpstr>Diapositiva 43</vt:lpstr>
      <vt:lpstr>Diapositiva 44</vt:lpstr>
      <vt:lpstr>Diapositiva 45</vt:lpstr>
      <vt:lpstr>Diapositiva 46</vt:lpstr>
      <vt:lpstr>Diapositiva 47</vt:lpstr>
      <vt:lpstr>Diapositiva 48</vt:lpstr>
      <vt:lpstr>Diapositiva 49</vt:lpstr>
      <vt:lpstr>Diapositiva 50</vt:lpstr>
      <vt:lpstr>Diapositiva 51</vt:lpstr>
      <vt:lpstr>Diapositiva 52</vt:lpstr>
      <vt:lpstr>Diapositiva 53</vt:lpstr>
      <vt:lpstr>Diapositiva 54</vt:lpstr>
      <vt:lpstr>Diapositiva 55</vt:lpstr>
      <vt:lpstr>Diapositiva 56</vt:lpstr>
      <vt:lpstr>Diapositiva 57</vt:lpstr>
      <vt:lpstr>Diapositiva 58</vt:lpstr>
      <vt:lpstr>Diapositiva 59</vt:lpstr>
      <vt:lpstr>Diapositiva 60</vt:lpstr>
      <vt:lpstr>Diapositiva 61</vt:lpstr>
      <vt:lpstr>Diapositiva 62</vt:lpstr>
      <vt:lpstr>Diapositiva 63</vt:lpstr>
      <vt:lpstr>Diapositiva 64</vt:lpstr>
      <vt:lpstr>Diapositiva 65</vt:lpstr>
      <vt:lpstr>Diapositiva 66</vt:lpstr>
      <vt:lpstr>Diapositiva 67</vt:lpstr>
      <vt:lpstr>Diapositiva 68</vt:lpstr>
      <vt:lpstr>Diapositiva 69</vt:lpstr>
      <vt:lpstr>Diapositiva 70</vt:lpstr>
      <vt:lpstr>Diapositiva 71</vt:lpstr>
      <vt:lpstr>Diapositiva 72</vt:lpstr>
      <vt:lpstr>Diapositiva 73</vt:lpstr>
      <vt:lpstr>Diapositiva 74</vt:lpstr>
      <vt:lpstr>Diapositiva 75</vt:lpstr>
      <vt:lpstr>Diapositiva 76</vt:lpstr>
      <vt:lpstr>Diapositiva 77</vt:lpstr>
      <vt:lpstr>Diapositiva 78</vt:lpstr>
      <vt:lpstr>Diapositiva 79</vt:lpstr>
      <vt:lpstr>Diapositiva 80</vt:lpstr>
      <vt:lpstr>Diapositiva 81</vt:lpstr>
      <vt:lpstr>Diapositiva 82</vt:lpstr>
      <vt:lpstr>Diapositiva 83</vt:lpstr>
      <vt:lpstr>Diapositiva 84</vt:lpstr>
      <vt:lpstr>Diapositiva 85</vt:lpstr>
      <vt:lpstr>Diapositiva 86</vt:lpstr>
      <vt:lpstr>Diapositiva 87</vt:lpstr>
      <vt:lpstr>Diapositiva 88</vt:lpstr>
      <vt:lpstr>Diapositiva 89</vt:lpstr>
      <vt:lpstr>Diapositiva 90</vt:lpstr>
      <vt:lpstr>Diapositiva 91</vt:lpstr>
      <vt:lpstr>Diapositiva 92</vt:lpstr>
      <vt:lpstr>Diapositiva 93</vt:lpstr>
      <vt:lpstr>Diapositiva 94</vt:lpstr>
      <vt:lpstr>Diapositiva 95</vt:lpstr>
      <vt:lpstr>Diapositiva 96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mcontreraso</dc:creator>
  <cp:lastModifiedBy>Usuario</cp:lastModifiedBy>
  <cp:revision>1420</cp:revision>
  <dcterms:created xsi:type="dcterms:W3CDTF">2009-03-03T21:09:07Z</dcterms:created>
  <dcterms:modified xsi:type="dcterms:W3CDTF">2015-06-12T21:56:25Z</dcterms:modified>
</cp:coreProperties>
</file>