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rawing8.xml" ContentType="application/vnd.ms-office.drawingml.diagramDrawing+xml"/>
  <Override PartName="/ppt/slides/slide89.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heme/theme4.xml" ContentType="application/vnd.openxmlformats-officedocument.them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45" r:id="rId2"/>
  </p:sldMasterIdLst>
  <p:notesMasterIdLst>
    <p:notesMasterId r:id="rId99"/>
  </p:notesMasterIdLst>
  <p:handoutMasterIdLst>
    <p:handoutMasterId r:id="rId100"/>
  </p:handoutMasterIdLst>
  <p:sldIdLst>
    <p:sldId id="872" r:id="rId3"/>
    <p:sldId id="809" r:id="rId4"/>
    <p:sldId id="811" r:id="rId5"/>
    <p:sldId id="879" r:id="rId6"/>
    <p:sldId id="926" r:id="rId7"/>
    <p:sldId id="882" r:id="rId8"/>
    <p:sldId id="881" r:id="rId9"/>
    <p:sldId id="876" r:id="rId10"/>
    <p:sldId id="969" r:id="rId11"/>
    <p:sldId id="973" r:id="rId12"/>
    <p:sldId id="949" r:id="rId13"/>
    <p:sldId id="971" r:id="rId14"/>
    <p:sldId id="974" r:id="rId15"/>
    <p:sldId id="928" r:id="rId16"/>
    <p:sldId id="884" r:id="rId17"/>
    <p:sldId id="903" r:id="rId18"/>
    <p:sldId id="885" r:id="rId19"/>
    <p:sldId id="877" r:id="rId20"/>
    <p:sldId id="736" r:id="rId21"/>
    <p:sldId id="897" r:id="rId22"/>
    <p:sldId id="898" r:id="rId23"/>
    <p:sldId id="904" r:id="rId24"/>
    <p:sldId id="908" r:id="rId25"/>
    <p:sldId id="909" r:id="rId26"/>
    <p:sldId id="905" r:id="rId27"/>
    <p:sldId id="906" r:id="rId28"/>
    <p:sldId id="907" r:id="rId29"/>
    <p:sldId id="948" r:id="rId30"/>
    <p:sldId id="873" r:id="rId31"/>
    <p:sldId id="918" r:id="rId32"/>
    <p:sldId id="899" r:id="rId33"/>
    <p:sldId id="900" r:id="rId34"/>
    <p:sldId id="935" r:id="rId35"/>
    <p:sldId id="936" r:id="rId36"/>
    <p:sldId id="937" r:id="rId37"/>
    <p:sldId id="938" r:id="rId38"/>
    <p:sldId id="939" r:id="rId39"/>
    <p:sldId id="940" r:id="rId40"/>
    <p:sldId id="941" r:id="rId41"/>
    <p:sldId id="942" r:id="rId42"/>
    <p:sldId id="943" r:id="rId43"/>
    <p:sldId id="768" r:id="rId44"/>
    <p:sldId id="836" r:id="rId45"/>
    <p:sldId id="837" r:id="rId46"/>
    <p:sldId id="843" r:id="rId47"/>
    <p:sldId id="838" r:id="rId48"/>
    <p:sldId id="839" r:id="rId49"/>
    <p:sldId id="840" r:id="rId50"/>
    <p:sldId id="841" r:id="rId51"/>
    <p:sldId id="842" r:id="rId52"/>
    <p:sldId id="844" r:id="rId53"/>
    <p:sldId id="845" r:id="rId54"/>
    <p:sldId id="846" r:id="rId55"/>
    <p:sldId id="944" r:id="rId56"/>
    <p:sldId id="945" r:id="rId57"/>
    <p:sldId id="920" r:id="rId58"/>
    <p:sldId id="921" r:id="rId59"/>
    <p:sldId id="932" r:id="rId60"/>
    <p:sldId id="953" r:id="rId61"/>
    <p:sldId id="922" r:id="rId62"/>
    <p:sldId id="967" r:id="rId63"/>
    <p:sldId id="968" r:id="rId64"/>
    <p:sldId id="966" r:id="rId65"/>
    <p:sldId id="963" r:id="rId66"/>
    <p:sldId id="964" r:id="rId67"/>
    <p:sldId id="965" r:id="rId68"/>
    <p:sldId id="874" r:id="rId69"/>
    <p:sldId id="794" r:id="rId70"/>
    <p:sldId id="902" r:id="rId71"/>
    <p:sldId id="910" r:id="rId72"/>
    <p:sldId id="911" r:id="rId73"/>
    <p:sldId id="912" r:id="rId74"/>
    <p:sldId id="913" r:id="rId75"/>
    <p:sldId id="914" r:id="rId76"/>
    <p:sldId id="915" r:id="rId77"/>
    <p:sldId id="795" r:id="rId78"/>
    <p:sldId id="855" r:id="rId79"/>
    <p:sldId id="962" r:id="rId80"/>
    <p:sldId id="975" r:id="rId81"/>
    <p:sldId id="976" r:id="rId82"/>
    <p:sldId id="977" r:id="rId83"/>
    <p:sldId id="978" r:id="rId84"/>
    <p:sldId id="979" r:id="rId85"/>
    <p:sldId id="980" r:id="rId86"/>
    <p:sldId id="981" r:id="rId87"/>
    <p:sldId id="982" r:id="rId88"/>
    <p:sldId id="954" r:id="rId89"/>
    <p:sldId id="955" r:id="rId90"/>
    <p:sldId id="956" r:id="rId91"/>
    <p:sldId id="957" r:id="rId92"/>
    <p:sldId id="958" r:id="rId93"/>
    <p:sldId id="959" r:id="rId94"/>
    <p:sldId id="960" r:id="rId95"/>
    <p:sldId id="961" r:id="rId96"/>
    <p:sldId id="875" r:id="rId97"/>
    <p:sldId id="821" r:id="rId98"/>
  </p:sldIdLst>
  <p:sldSz cx="9144000" cy="6858000" type="screen4x3"/>
  <p:notesSz cx="6881813" cy="9296400"/>
  <p:defaultTextStyle>
    <a:defPPr>
      <a:defRPr lang="es-MX"/>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0A0"/>
    <a:srgbClr val="7030A0"/>
    <a:srgbClr val="FFFFD9"/>
    <a:srgbClr val="FFFFCC"/>
    <a:srgbClr val="006600"/>
    <a:srgbClr val="660066"/>
    <a:srgbClr val="FFFF99"/>
    <a:srgbClr val="009900"/>
    <a:srgbClr val="FFCCFF"/>
    <a:srgbClr val="8E9BD4"/>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8603FDC-E32A-4AB5-989C-0864C3EAD2B8}" styleName="Estilo temático 2 - Énfasis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4316" autoAdjust="0"/>
    <p:restoredTop sz="85362" autoAdjust="0"/>
  </p:normalViewPr>
  <p:slideViewPr>
    <p:cSldViewPr>
      <p:cViewPr varScale="1">
        <p:scale>
          <a:sx n="116" d="100"/>
          <a:sy n="116" d="100"/>
        </p:scale>
        <p:origin x="-14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92"/>
    </p:cViewPr>
  </p:sorterViewPr>
  <p:notesViewPr>
    <p:cSldViewPr>
      <p:cViewPr varScale="1">
        <p:scale>
          <a:sx n="51" d="100"/>
          <a:sy n="51" d="100"/>
        </p:scale>
        <p:origin x="-1884" y="-84"/>
      </p:cViewPr>
      <p:guideLst>
        <p:guide orient="horz" pos="2929"/>
        <p:guide pos="2168"/>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ableStyles" Target="tableStyles.xml"/></Relationships>
</file>

<file path=ppt/diagrams/_rels/data5.xml.rels><?xml version="1.0" encoding="UTF-8" standalone="yes"?>
<Relationships xmlns="http://schemas.openxmlformats.org/package/2006/relationships"><Relationship Id="rId1" Type="http://schemas.openxmlformats.org/officeDocument/2006/relationships/image" Target="../media/image9.png"/></Relationships>
</file>

<file path=ppt/diagrams/_rels/drawing5.xml.rels><?xml version="1.0" encoding="UTF-8" standalone="yes"?>
<Relationships xmlns="http://schemas.openxmlformats.org/package/2006/relationships"><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6DF2DB-FCC0-4391-8F18-F20DE33662E3}" type="doc">
      <dgm:prSet loTypeId="urn:microsoft.com/office/officeart/2005/8/layout/hList3" loCatId="list" qsTypeId="urn:microsoft.com/office/officeart/2005/8/quickstyle/3d4" qsCatId="3D" csTypeId="urn:microsoft.com/office/officeart/2005/8/colors/accent1_2" csCatId="accent1" phldr="1"/>
      <dgm:spPr/>
      <dgm:t>
        <a:bodyPr/>
        <a:lstStyle/>
        <a:p>
          <a:endParaRPr lang="es-MX"/>
        </a:p>
      </dgm:t>
    </dgm:pt>
    <dgm:pt modelId="{89801AF7-BBF2-41BC-A928-B4CCC7CE36A8}">
      <dgm:prSet phldrT="[Texto]" custT="1"/>
      <dgm:spPr>
        <a:solidFill>
          <a:schemeClr val="accent1">
            <a:lumMod val="75000"/>
          </a:schemeClr>
        </a:solidFill>
      </dgm:spPr>
      <dgm:t>
        <a:bodyPr/>
        <a:lstStyle/>
        <a:p>
          <a:pPr algn="ctr"/>
          <a:r>
            <a:rPr lang="x-none" sz="2000" b="1" smtClean="0"/>
            <a:t>Registro Patrimonial</a:t>
          </a:r>
          <a:endParaRPr lang="es-MX" sz="2000" dirty="0" smtClean="0"/>
        </a:p>
      </dgm:t>
    </dgm:pt>
    <dgm:pt modelId="{8D7AD367-3488-4183-B0AE-6D34970384BF}" type="parTrans" cxnId="{78596A0E-D1DE-4DA9-A491-5B1B754DCE1E}">
      <dgm:prSet/>
      <dgm:spPr/>
      <dgm:t>
        <a:bodyPr/>
        <a:lstStyle/>
        <a:p>
          <a:endParaRPr lang="es-MX"/>
        </a:p>
      </dgm:t>
    </dgm:pt>
    <dgm:pt modelId="{793A7599-F6D9-48CE-9CA0-F4066FB960A5}" type="sibTrans" cxnId="{78596A0E-D1DE-4DA9-A491-5B1B754DCE1E}">
      <dgm:prSet/>
      <dgm:spPr/>
      <dgm:t>
        <a:bodyPr/>
        <a:lstStyle/>
        <a:p>
          <a:endParaRPr lang="es-MX"/>
        </a:p>
      </dgm:t>
    </dgm:pt>
    <dgm:pt modelId="{59F3CCE5-2B53-420B-B250-2794682272E2}">
      <dgm:prSet phldrT="[Texto]" custT="1"/>
      <dgm:spPr>
        <a:solidFill>
          <a:schemeClr val="accent1">
            <a:lumMod val="75000"/>
          </a:schemeClr>
        </a:solidFill>
      </dgm:spPr>
      <dgm:t>
        <a:bodyPr/>
        <a:lstStyle/>
        <a:p>
          <a:pPr algn="ctr"/>
          <a:endParaRPr lang="es-MX" sz="1400" dirty="0" smtClean="0"/>
        </a:p>
      </dgm:t>
    </dgm:pt>
    <dgm:pt modelId="{91A2EB82-F9B9-4676-8BE0-B4CAC36D4E7F}" type="parTrans" cxnId="{A2446B83-6C1F-4A9E-9C4F-C22D41C98ED1}">
      <dgm:prSet/>
      <dgm:spPr/>
      <dgm:t>
        <a:bodyPr/>
        <a:lstStyle/>
        <a:p>
          <a:endParaRPr lang="es-MX"/>
        </a:p>
      </dgm:t>
    </dgm:pt>
    <dgm:pt modelId="{B700258B-0141-4A17-8E75-F9965F738E4A}" type="sibTrans" cxnId="{A2446B83-6C1F-4A9E-9C4F-C22D41C98ED1}">
      <dgm:prSet/>
      <dgm:spPr/>
      <dgm:t>
        <a:bodyPr/>
        <a:lstStyle/>
        <a:p>
          <a:endParaRPr lang="es-MX"/>
        </a:p>
      </dgm:t>
    </dgm:pt>
    <dgm:pt modelId="{E96DCE40-E99B-40E3-98FA-3198B866B434}">
      <dgm:prSet phldrT="[Texto]" custT="1"/>
      <dgm:spPr/>
      <dgm:t>
        <a:bodyPr/>
        <a:lstStyle/>
        <a:p>
          <a:endParaRPr lang="es-MX" sz="2400" dirty="0"/>
        </a:p>
      </dgm:t>
    </dgm:pt>
    <dgm:pt modelId="{B1A0F68B-A590-4F83-B963-599E3D7839AE}" type="sibTrans" cxnId="{4B67BEAC-5822-456E-B993-0F5D0EB1D8AD}">
      <dgm:prSet/>
      <dgm:spPr/>
      <dgm:t>
        <a:bodyPr/>
        <a:lstStyle/>
        <a:p>
          <a:endParaRPr lang="es-MX"/>
        </a:p>
      </dgm:t>
    </dgm:pt>
    <dgm:pt modelId="{BEAEFF66-99DB-4076-B521-2B16C61C002A}" type="parTrans" cxnId="{4B67BEAC-5822-456E-B993-0F5D0EB1D8AD}">
      <dgm:prSet/>
      <dgm:spPr/>
      <dgm:t>
        <a:bodyPr/>
        <a:lstStyle/>
        <a:p>
          <a:endParaRPr lang="es-MX"/>
        </a:p>
      </dgm:t>
    </dgm:pt>
    <dgm:pt modelId="{617AEF3A-11A4-4C67-995D-A5500A2B5365}" type="pres">
      <dgm:prSet presAssocID="{C16DF2DB-FCC0-4391-8F18-F20DE33662E3}" presName="composite" presStyleCnt="0">
        <dgm:presLayoutVars>
          <dgm:chMax val="1"/>
          <dgm:dir/>
          <dgm:resizeHandles val="exact"/>
        </dgm:presLayoutVars>
      </dgm:prSet>
      <dgm:spPr/>
      <dgm:t>
        <a:bodyPr/>
        <a:lstStyle/>
        <a:p>
          <a:endParaRPr lang="es-MX"/>
        </a:p>
      </dgm:t>
    </dgm:pt>
    <dgm:pt modelId="{83F2AA03-BF05-4660-B285-E8D5C9F24A98}" type="pres">
      <dgm:prSet presAssocID="{E96DCE40-E99B-40E3-98FA-3198B866B434}" presName="roof" presStyleLbl="dkBgShp" presStyleIdx="0" presStyleCnt="2" custScaleX="98483" custScaleY="3034" custLinFactNeighborY="-2426"/>
      <dgm:spPr/>
      <dgm:t>
        <a:bodyPr/>
        <a:lstStyle/>
        <a:p>
          <a:endParaRPr lang="es-MX"/>
        </a:p>
      </dgm:t>
    </dgm:pt>
    <dgm:pt modelId="{6137EF28-330A-43D7-BE60-884BE08F9570}" type="pres">
      <dgm:prSet presAssocID="{E96DCE40-E99B-40E3-98FA-3198B866B434}" presName="pillars" presStyleCnt="0"/>
      <dgm:spPr/>
      <dgm:t>
        <a:bodyPr/>
        <a:lstStyle/>
        <a:p>
          <a:endParaRPr lang="es-MX"/>
        </a:p>
      </dgm:t>
    </dgm:pt>
    <dgm:pt modelId="{EC6FA19F-55F0-4EF8-9171-9F68714833E7}" type="pres">
      <dgm:prSet presAssocID="{E96DCE40-E99B-40E3-98FA-3198B866B434}" presName="pillar1" presStyleLbl="node1" presStyleIdx="0" presStyleCnt="2" custScaleX="21511" custScaleY="96585">
        <dgm:presLayoutVars>
          <dgm:bulletEnabled val="1"/>
        </dgm:presLayoutVars>
      </dgm:prSet>
      <dgm:spPr/>
      <dgm:t>
        <a:bodyPr/>
        <a:lstStyle/>
        <a:p>
          <a:endParaRPr lang="es-MX"/>
        </a:p>
      </dgm:t>
    </dgm:pt>
    <dgm:pt modelId="{5CBCF688-79E1-4243-964F-5187DA032A31}" type="pres">
      <dgm:prSet presAssocID="{59F3CCE5-2B53-420B-B250-2794682272E2}" presName="pillarX" presStyleLbl="node1" presStyleIdx="1" presStyleCnt="2" custScaleX="75490" custScaleY="128869" custLinFactNeighborX="1879" custLinFactNeighborY="-1642">
        <dgm:presLayoutVars>
          <dgm:bulletEnabled val="1"/>
        </dgm:presLayoutVars>
      </dgm:prSet>
      <dgm:spPr/>
      <dgm:t>
        <a:bodyPr/>
        <a:lstStyle/>
        <a:p>
          <a:endParaRPr lang="es-MX"/>
        </a:p>
      </dgm:t>
    </dgm:pt>
    <dgm:pt modelId="{5EFDA68B-E90D-4AE4-AC91-FFCE5993494B}" type="pres">
      <dgm:prSet presAssocID="{E96DCE40-E99B-40E3-98FA-3198B866B434}" presName="base" presStyleLbl="dkBgShp" presStyleIdx="1" presStyleCnt="2" custFlipVert="1" custScaleY="12477" custLinFactY="1396" custLinFactNeighborY="100000"/>
      <dgm:spPr/>
      <dgm:t>
        <a:bodyPr/>
        <a:lstStyle/>
        <a:p>
          <a:endParaRPr lang="es-MX"/>
        </a:p>
      </dgm:t>
    </dgm:pt>
  </dgm:ptLst>
  <dgm:cxnLst>
    <dgm:cxn modelId="{2E67550E-5199-40E7-BCF4-27674F9F7E48}" type="presOf" srcId="{E96DCE40-E99B-40E3-98FA-3198B866B434}" destId="{83F2AA03-BF05-4660-B285-E8D5C9F24A98}" srcOrd="0" destOrd="0" presId="urn:microsoft.com/office/officeart/2005/8/layout/hList3"/>
    <dgm:cxn modelId="{78596A0E-D1DE-4DA9-A491-5B1B754DCE1E}" srcId="{E96DCE40-E99B-40E3-98FA-3198B866B434}" destId="{89801AF7-BBF2-41BC-A928-B4CCC7CE36A8}" srcOrd="0" destOrd="0" parTransId="{8D7AD367-3488-4183-B0AE-6D34970384BF}" sibTransId="{793A7599-F6D9-48CE-9CA0-F4066FB960A5}"/>
    <dgm:cxn modelId="{A2446B83-6C1F-4A9E-9C4F-C22D41C98ED1}" srcId="{E96DCE40-E99B-40E3-98FA-3198B866B434}" destId="{59F3CCE5-2B53-420B-B250-2794682272E2}" srcOrd="1" destOrd="0" parTransId="{91A2EB82-F9B9-4676-8BE0-B4CAC36D4E7F}" sibTransId="{B700258B-0141-4A17-8E75-F9965F738E4A}"/>
    <dgm:cxn modelId="{6E57C860-029A-41DF-9BDF-CC965748315A}" type="presOf" srcId="{C16DF2DB-FCC0-4391-8F18-F20DE33662E3}" destId="{617AEF3A-11A4-4C67-995D-A5500A2B5365}" srcOrd="0" destOrd="0" presId="urn:microsoft.com/office/officeart/2005/8/layout/hList3"/>
    <dgm:cxn modelId="{5DB66826-6D52-4ABA-8333-9082B8AF0116}" type="presOf" srcId="{59F3CCE5-2B53-420B-B250-2794682272E2}" destId="{5CBCF688-79E1-4243-964F-5187DA032A31}" srcOrd="0" destOrd="0" presId="urn:microsoft.com/office/officeart/2005/8/layout/hList3"/>
    <dgm:cxn modelId="{4B67BEAC-5822-456E-B993-0F5D0EB1D8AD}" srcId="{C16DF2DB-FCC0-4391-8F18-F20DE33662E3}" destId="{E96DCE40-E99B-40E3-98FA-3198B866B434}" srcOrd="0" destOrd="0" parTransId="{BEAEFF66-99DB-4076-B521-2B16C61C002A}" sibTransId="{B1A0F68B-A590-4F83-B963-599E3D7839AE}"/>
    <dgm:cxn modelId="{FE94F53D-2A84-4531-93C0-B263755064BA}" type="presOf" srcId="{89801AF7-BBF2-41BC-A928-B4CCC7CE36A8}" destId="{EC6FA19F-55F0-4EF8-9171-9F68714833E7}" srcOrd="0" destOrd="0" presId="urn:microsoft.com/office/officeart/2005/8/layout/hList3"/>
    <dgm:cxn modelId="{EA7503EB-E3E3-4F97-8A99-269EB778603C}" type="presParOf" srcId="{617AEF3A-11A4-4C67-995D-A5500A2B5365}" destId="{83F2AA03-BF05-4660-B285-E8D5C9F24A98}" srcOrd="0" destOrd="0" presId="urn:microsoft.com/office/officeart/2005/8/layout/hList3"/>
    <dgm:cxn modelId="{BB0B413F-A62D-456E-BCD5-408A4D449F87}" type="presParOf" srcId="{617AEF3A-11A4-4C67-995D-A5500A2B5365}" destId="{6137EF28-330A-43D7-BE60-884BE08F9570}" srcOrd="1" destOrd="0" presId="urn:microsoft.com/office/officeart/2005/8/layout/hList3"/>
    <dgm:cxn modelId="{B0166D1F-B1DA-4843-9B36-794A36D231B8}" type="presParOf" srcId="{6137EF28-330A-43D7-BE60-884BE08F9570}" destId="{EC6FA19F-55F0-4EF8-9171-9F68714833E7}" srcOrd="0" destOrd="0" presId="urn:microsoft.com/office/officeart/2005/8/layout/hList3"/>
    <dgm:cxn modelId="{2716FB62-0C0B-48B4-AC9C-4C1778B902D8}" type="presParOf" srcId="{6137EF28-330A-43D7-BE60-884BE08F9570}" destId="{5CBCF688-79E1-4243-964F-5187DA032A31}" srcOrd="1" destOrd="0" presId="urn:microsoft.com/office/officeart/2005/8/layout/hList3"/>
    <dgm:cxn modelId="{AE7F2316-970B-4483-8AFD-FCC4BFF372F3}" type="presParOf" srcId="{617AEF3A-11A4-4C67-995D-A5500A2B5365}" destId="{5EFDA68B-E90D-4AE4-AC91-FFCE5993494B}"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F469CF-4172-4514-95DE-EADB60537693}"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s-MX"/>
        </a:p>
      </dgm:t>
    </dgm:pt>
    <dgm:pt modelId="{1D9705FD-3620-4688-91C6-EB1499851517}">
      <dgm:prSet phldrT="[Texto]">
        <dgm:style>
          <a:lnRef idx="0">
            <a:schemeClr val="accent1"/>
          </a:lnRef>
          <a:fillRef idx="3">
            <a:schemeClr val="accent1"/>
          </a:fillRef>
          <a:effectRef idx="3">
            <a:schemeClr val="accent1"/>
          </a:effectRef>
          <a:fontRef idx="minor">
            <a:schemeClr val="lt1"/>
          </a:fontRef>
        </dgm:style>
      </dgm:prSet>
      <dgm:spPr/>
      <dgm:t>
        <a:bodyPr/>
        <a:lstStyle/>
        <a:p>
          <a:r>
            <a:rPr lang="es-MX" b="1" u="none" dirty="0" smtClean="0">
              <a:effectLst/>
            </a:rPr>
            <a:t>Obra Pública Capitalizable</a:t>
          </a:r>
          <a:endParaRPr lang="es-MX" b="1" u="none" dirty="0">
            <a:effectLst/>
          </a:endParaRPr>
        </a:p>
      </dgm:t>
    </dgm:pt>
    <dgm:pt modelId="{127190C1-B609-4C76-8202-37EDC94126B5}" type="parTrans" cxnId="{C5359B95-1B17-44A4-BC73-8EC131A5AE77}">
      <dgm:prSet/>
      <dgm:spPr/>
      <dgm:t>
        <a:bodyPr/>
        <a:lstStyle/>
        <a:p>
          <a:endParaRPr lang="es-MX" dirty="0"/>
        </a:p>
      </dgm:t>
    </dgm:pt>
    <dgm:pt modelId="{1F27E3BB-B25E-4D52-AF77-2536BE5022FC}" type="sibTrans" cxnId="{C5359B95-1B17-44A4-BC73-8EC131A5AE77}">
      <dgm:prSet/>
      <dgm:spPr/>
      <dgm:t>
        <a:bodyPr/>
        <a:lstStyle/>
        <a:p>
          <a:endParaRPr lang="es-MX"/>
        </a:p>
      </dgm:t>
    </dgm:pt>
    <dgm:pt modelId="{D600CB37-2696-46F0-A496-0C15F22AAFE3}">
      <dgm:prSet phldrT="[Texto]" custT="1"/>
      <dgm:spPr/>
      <dgm:t>
        <a:bodyPr/>
        <a:lstStyle/>
        <a:p>
          <a:r>
            <a:rPr lang="es-MX" sz="1200" dirty="0" smtClean="0"/>
            <a:t>Realizadas  en ACTIVIOS propios</a:t>
          </a:r>
          <a:endParaRPr lang="es-MX" sz="1200" dirty="0"/>
        </a:p>
      </dgm:t>
    </dgm:pt>
    <dgm:pt modelId="{0D4388CC-74DF-41D5-A931-7DAFCE284665}" type="parTrans" cxnId="{049F26D6-A5C2-477D-84D9-E701616B69F7}">
      <dgm:prSet/>
      <dgm:spPr/>
      <dgm:t>
        <a:bodyPr/>
        <a:lstStyle/>
        <a:p>
          <a:endParaRPr lang="es-MX"/>
        </a:p>
      </dgm:t>
    </dgm:pt>
    <dgm:pt modelId="{874F0D4C-BF3F-4F35-B362-A9BAAF9689FB}" type="sibTrans" cxnId="{049F26D6-A5C2-477D-84D9-E701616B69F7}">
      <dgm:prSet/>
      <dgm:spPr/>
      <dgm:t>
        <a:bodyPr/>
        <a:lstStyle/>
        <a:p>
          <a:endParaRPr lang="es-MX"/>
        </a:p>
      </dgm:t>
    </dgm:pt>
    <dgm:pt modelId="{2139272C-DFD8-47AD-AD61-39E87545A39F}">
      <dgm:prSet phldrT="[Texto]" custT="1"/>
      <dgm:spPr/>
      <dgm:t>
        <a:bodyPr/>
        <a:lstStyle/>
        <a:p>
          <a:r>
            <a:rPr lang="es-MX" sz="1200" dirty="0" smtClean="0"/>
            <a:t>Transferibles al Activo NO circulante al termino de la obra</a:t>
          </a:r>
          <a:endParaRPr lang="es-MX" sz="1200" dirty="0"/>
        </a:p>
      </dgm:t>
    </dgm:pt>
    <dgm:pt modelId="{3A597F19-9F73-456E-8E80-4A2095998D3B}" type="parTrans" cxnId="{2D360A79-5C2C-415F-BEDF-5948EE0B3224}">
      <dgm:prSet/>
      <dgm:spPr/>
      <dgm:t>
        <a:bodyPr/>
        <a:lstStyle/>
        <a:p>
          <a:endParaRPr lang="es-MX"/>
        </a:p>
      </dgm:t>
    </dgm:pt>
    <dgm:pt modelId="{FA426639-D95F-464E-AB19-B440349076DE}" type="sibTrans" cxnId="{2D360A79-5C2C-415F-BEDF-5948EE0B3224}">
      <dgm:prSet/>
      <dgm:spPr/>
      <dgm:t>
        <a:bodyPr/>
        <a:lstStyle/>
        <a:p>
          <a:endParaRPr lang="es-MX"/>
        </a:p>
      </dgm:t>
    </dgm:pt>
    <dgm:pt modelId="{7094DBEA-E907-405D-86DC-F9A2F6A8DF6D}">
      <dgm:prSet phldrT="[Texto]">
        <dgm:style>
          <a:lnRef idx="0">
            <a:schemeClr val="accent1"/>
          </a:lnRef>
          <a:fillRef idx="3">
            <a:schemeClr val="accent1"/>
          </a:fillRef>
          <a:effectRef idx="3">
            <a:schemeClr val="accent1"/>
          </a:effectRef>
          <a:fontRef idx="minor">
            <a:schemeClr val="lt1"/>
          </a:fontRef>
        </dgm:style>
      </dgm:prSet>
      <dgm:spPr/>
      <dgm:t>
        <a:bodyPr/>
        <a:lstStyle/>
        <a:p>
          <a:r>
            <a:rPr lang="es-MX" b="1" dirty="0" smtClean="0">
              <a:effectLst>
                <a:outerShdw blurRad="38100" dist="38100" dir="2700000" algn="tl">
                  <a:srgbClr val="000000">
                    <a:alpha val="43137"/>
                  </a:srgbClr>
                </a:outerShdw>
              </a:effectLst>
            </a:rPr>
            <a:t>Obras de Dominio Público</a:t>
          </a:r>
          <a:endParaRPr lang="es-MX" b="1" dirty="0">
            <a:effectLst>
              <a:outerShdw blurRad="38100" dist="38100" dir="2700000" algn="tl">
                <a:srgbClr val="000000">
                  <a:alpha val="43137"/>
                </a:srgbClr>
              </a:outerShdw>
            </a:effectLst>
          </a:endParaRPr>
        </a:p>
      </dgm:t>
    </dgm:pt>
    <dgm:pt modelId="{35B09012-EB14-42D8-AF35-48D2E64B0BB1}" type="parTrans" cxnId="{D0D1CA27-D581-4F60-91E0-D645544591B7}">
      <dgm:prSet/>
      <dgm:spPr/>
      <dgm:t>
        <a:bodyPr/>
        <a:lstStyle/>
        <a:p>
          <a:endParaRPr lang="es-MX" dirty="0"/>
        </a:p>
      </dgm:t>
    </dgm:pt>
    <dgm:pt modelId="{DA8FEDDC-A5A2-46D5-AC75-8B193263ED6B}" type="sibTrans" cxnId="{D0D1CA27-D581-4F60-91E0-D645544591B7}">
      <dgm:prSet/>
      <dgm:spPr/>
      <dgm:t>
        <a:bodyPr/>
        <a:lstStyle/>
        <a:p>
          <a:endParaRPr lang="es-MX"/>
        </a:p>
      </dgm:t>
    </dgm:pt>
    <dgm:pt modelId="{C4033909-2BA4-47D1-9F6F-4935BC328769}">
      <dgm:prSet phldrT="[Texto]" custT="1"/>
      <dgm:spPr/>
      <dgm:t>
        <a:bodyPr/>
        <a:lstStyle/>
        <a:p>
          <a:r>
            <a:rPr lang="es-MX" sz="1200" dirty="0" smtClean="0"/>
            <a:t>Para USO de la población en general</a:t>
          </a:r>
          <a:endParaRPr lang="es-MX" sz="1200" dirty="0"/>
        </a:p>
      </dgm:t>
    </dgm:pt>
    <dgm:pt modelId="{01D8CDAF-7D61-4C50-BCB1-D095BBF4C11F}" type="parTrans" cxnId="{705E638B-9502-4E84-B73F-A9DFAD537CDE}">
      <dgm:prSet/>
      <dgm:spPr/>
      <dgm:t>
        <a:bodyPr/>
        <a:lstStyle/>
        <a:p>
          <a:endParaRPr lang="es-MX"/>
        </a:p>
      </dgm:t>
    </dgm:pt>
    <dgm:pt modelId="{7D0338C3-D853-46BD-AB5F-1799BA50442B}" type="sibTrans" cxnId="{705E638B-9502-4E84-B73F-A9DFAD537CDE}">
      <dgm:prSet/>
      <dgm:spPr/>
      <dgm:t>
        <a:bodyPr/>
        <a:lstStyle/>
        <a:p>
          <a:endParaRPr lang="es-MX"/>
        </a:p>
      </dgm:t>
    </dgm:pt>
    <dgm:pt modelId="{DC0EDD83-D779-4113-9CFA-5FEF500FDF38}">
      <dgm:prSet phldrT="[Texto]" custT="1">
        <dgm:style>
          <a:lnRef idx="0">
            <a:schemeClr val="accent1"/>
          </a:lnRef>
          <a:fillRef idx="3">
            <a:schemeClr val="accent1"/>
          </a:fillRef>
          <a:effectRef idx="3">
            <a:schemeClr val="accent1"/>
          </a:effectRef>
          <a:fontRef idx="minor">
            <a:schemeClr val="lt1"/>
          </a:fontRef>
        </dgm:style>
      </dgm:prSet>
      <dgm:spPr/>
      <dgm:t>
        <a:bodyPr/>
        <a:lstStyle/>
        <a:p>
          <a:r>
            <a:rPr lang="es-MX" sz="1200" b="1" dirty="0" smtClean="0">
              <a:effectLst>
                <a:outerShdw blurRad="38100" dist="38100" dir="2700000" algn="tl">
                  <a:srgbClr val="000000">
                    <a:alpha val="43137"/>
                  </a:srgbClr>
                </a:outerShdw>
              </a:effectLst>
            </a:rPr>
            <a:t>Obra Transferible</a:t>
          </a:r>
          <a:endParaRPr lang="es-MX" sz="1200" b="1" dirty="0">
            <a:effectLst>
              <a:outerShdw blurRad="38100" dist="38100" dir="2700000" algn="tl">
                <a:srgbClr val="000000">
                  <a:alpha val="43137"/>
                </a:srgbClr>
              </a:outerShdw>
            </a:effectLst>
          </a:endParaRPr>
        </a:p>
      </dgm:t>
    </dgm:pt>
    <dgm:pt modelId="{FE1F0AC9-69FA-47EE-BB87-62199AC390D5}" type="parTrans" cxnId="{B9CF1B4C-FB5A-4A44-93CF-049225413DB5}">
      <dgm:prSet/>
      <dgm:spPr/>
      <dgm:t>
        <a:bodyPr/>
        <a:lstStyle/>
        <a:p>
          <a:endParaRPr lang="es-MX" dirty="0"/>
        </a:p>
      </dgm:t>
    </dgm:pt>
    <dgm:pt modelId="{55160E74-BE44-4A97-97A3-C4C8FE82A598}" type="sibTrans" cxnId="{B9CF1B4C-FB5A-4A44-93CF-049225413DB5}">
      <dgm:prSet/>
      <dgm:spPr/>
      <dgm:t>
        <a:bodyPr/>
        <a:lstStyle/>
        <a:p>
          <a:endParaRPr lang="es-MX"/>
        </a:p>
      </dgm:t>
    </dgm:pt>
    <dgm:pt modelId="{0CEE4904-B8A6-4470-AD9A-B3C3710B44D7}">
      <dgm:prSet phldrT="[Texto]" custT="1"/>
      <dgm:spPr/>
      <dgm:t>
        <a:bodyPr/>
        <a:lstStyle/>
        <a:p>
          <a:r>
            <a:rPr lang="es-MX" sz="1100" dirty="0" smtClean="0"/>
            <a:t>Hecha en favor a otro ente público</a:t>
          </a:r>
          <a:endParaRPr lang="es-MX" sz="1100" dirty="0"/>
        </a:p>
      </dgm:t>
    </dgm:pt>
    <dgm:pt modelId="{F84D1776-5EF3-4F7C-B389-06D31F2EBF25}" type="parTrans" cxnId="{802518A7-7CB3-4DBF-9D62-171ED9625A62}">
      <dgm:prSet/>
      <dgm:spPr/>
      <dgm:t>
        <a:bodyPr/>
        <a:lstStyle/>
        <a:p>
          <a:endParaRPr lang="es-MX"/>
        </a:p>
      </dgm:t>
    </dgm:pt>
    <dgm:pt modelId="{834006B3-9C0C-46E6-8DCB-BA4F527D62E8}" type="sibTrans" cxnId="{802518A7-7CB3-4DBF-9D62-171ED9625A62}">
      <dgm:prSet/>
      <dgm:spPr/>
      <dgm:t>
        <a:bodyPr/>
        <a:lstStyle/>
        <a:p>
          <a:endParaRPr lang="es-MX"/>
        </a:p>
      </dgm:t>
    </dgm:pt>
    <dgm:pt modelId="{61499613-4C84-4794-874D-55432C994C0A}">
      <dgm:prSet phldrT="[Texto]" custT="1"/>
      <dgm:spPr/>
      <dgm:t>
        <a:bodyPr/>
        <a:lstStyle/>
        <a:p>
          <a:r>
            <a:rPr lang="es-MX" sz="1100" dirty="0" smtClean="0"/>
            <a:t>Transferencia a Gastos posterior a su entrega al ente beneficiario</a:t>
          </a:r>
          <a:endParaRPr lang="es-MX" sz="1100" dirty="0"/>
        </a:p>
      </dgm:t>
    </dgm:pt>
    <dgm:pt modelId="{7ADA54E9-CB58-465F-9FD6-4D0FB2E0AA8C}" type="parTrans" cxnId="{0AD8DE0E-28C8-4B5F-BE10-E5643EF80A35}">
      <dgm:prSet/>
      <dgm:spPr/>
      <dgm:t>
        <a:bodyPr/>
        <a:lstStyle/>
        <a:p>
          <a:endParaRPr lang="es-MX"/>
        </a:p>
      </dgm:t>
    </dgm:pt>
    <dgm:pt modelId="{A6EDC94B-8B7F-4421-9BDC-D12588A33A85}" type="sibTrans" cxnId="{0AD8DE0E-28C8-4B5F-BE10-E5643EF80A35}">
      <dgm:prSet/>
      <dgm:spPr/>
      <dgm:t>
        <a:bodyPr/>
        <a:lstStyle/>
        <a:p>
          <a:endParaRPr lang="es-MX"/>
        </a:p>
      </dgm:t>
    </dgm:pt>
    <dgm:pt modelId="{D2E7388D-B47D-4F73-87E7-61C16323DA4A}">
      <dgm:prSet phldrT="[Texto]" custT="1"/>
      <dgm:spPr/>
      <dgm:t>
        <a:bodyPr/>
        <a:lstStyle/>
        <a:p>
          <a:r>
            <a:rPr lang="es-MX" sz="1200" dirty="0" smtClean="0"/>
            <a:t>Transferible a GASTOS al termino de la obra</a:t>
          </a:r>
          <a:endParaRPr lang="es-MX" sz="1200" dirty="0"/>
        </a:p>
      </dgm:t>
    </dgm:pt>
    <dgm:pt modelId="{A0E9447D-1CAF-4B8A-9334-83D5BDA88ABA}" type="parTrans" cxnId="{31399053-DB2A-4B9C-BB23-F3BEA6B06430}">
      <dgm:prSet/>
      <dgm:spPr/>
      <dgm:t>
        <a:bodyPr/>
        <a:lstStyle/>
        <a:p>
          <a:endParaRPr lang="es-MX"/>
        </a:p>
      </dgm:t>
    </dgm:pt>
    <dgm:pt modelId="{C104FF00-AFD4-4FF0-A45D-E9D376F784A5}" type="sibTrans" cxnId="{31399053-DB2A-4B9C-BB23-F3BEA6B06430}">
      <dgm:prSet/>
      <dgm:spPr/>
      <dgm:t>
        <a:bodyPr/>
        <a:lstStyle/>
        <a:p>
          <a:endParaRPr lang="es-MX"/>
        </a:p>
      </dgm:t>
    </dgm:pt>
    <dgm:pt modelId="{0BC24D8B-DBF6-4208-A574-A9CFAA6BBE54}">
      <dgm:prSet phldrT="[Texto]" custT="1"/>
      <dgm:spPr/>
      <dgm:t>
        <a:bodyPr/>
        <a:lstStyle/>
        <a:p>
          <a:r>
            <a:rPr lang="es-MX" sz="1100" dirty="0" smtClean="0"/>
            <a:t>Registro en Activo NO circulante hasta su aprobación de entrega</a:t>
          </a:r>
          <a:endParaRPr lang="es-MX" sz="1100" dirty="0"/>
        </a:p>
      </dgm:t>
    </dgm:pt>
    <dgm:pt modelId="{E3F1B104-A117-4A9F-BAC0-F105B0F7410C}" type="parTrans" cxnId="{472C612A-852B-4656-BC2B-5B7B91B55871}">
      <dgm:prSet/>
      <dgm:spPr/>
      <dgm:t>
        <a:bodyPr/>
        <a:lstStyle/>
        <a:p>
          <a:endParaRPr lang="es-MX"/>
        </a:p>
      </dgm:t>
    </dgm:pt>
    <dgm:pt modelId="{2CF3D24D-05E8-4355-9D79-AA8C188D01E3}" type="sibTrans" cxnId="{472C612A-852B-4656-BC2B-5B7B91B55871}">
      <dgm:prSet/>
      <dgm:spPr/>
      <dgm:t>
        <a:bodyPr/>
        <a:lstStyle/>
        <a:p>
          <a:endParaRPr lang="es-MX"/>
        </a:p>
      </dgm:t>
    </dgm:pt>
    <dgm:pt modelId="{2A0EF2D5-570C-440C-84C2-5B6947A091C3}">
      <dgm:prSet phldrT="[Texto]" custT="1">
        <dgm:style>
          <a:lnRef idx="0">
            <a:schemeClr val="accent1"/>
          </a:lnRef>
          <a:fillRef idx="3">
            <a:schemeClr val="accent1"/>
          </a:fillRef>
          <a:effectRef idx="3">
            <a:schemeClr val="accent1"/>
          </a:effectRef>
          <a:fontRef idx="minor">
            <a:schemeClr val="lt1"/>
          </a:fontRef>
        </dgm:style>
      </dgm:prSet>
      <dgm:spPr/>
      <dgm:t>
        <a:bodyPr/>
        <a:lstStyle/>
        <a:p>
          <a:r>
            <a:rPr lang="es-MX" sz="1200" b="1" dirty="0" smtClean="0">
              <a:effectLst>
                <a:outerShdw blurRad="38100" dist="38100" dir="2700000" algn="tl">
                  <a:srgbClr val="000000">
                    <a:alpha val="43137"/>
                  </a:srgbClr>
                </a:outerShdw>
              </a:effectLst>
            </a:rPr>
            <a:t>Infraestructura</a:t>
          </a:r>
          <a:endParaRPr lang="es-MX" sz="1200" b="1" dirty="0">
            <a:effectLst>
              <a:outerShdw blurRad="38100" dist="38100" dir="2700000" algn="tl">
                <a:srgbClr val="000000">
                  <a:alpha val="43137"/>
                </a:srgbClr>
              </a:outerShdw>
            </a:effectLst>
          </a:endParaRPr>
        </a:p>
      </dgm:t>
    </dgm:pt>
    <dgm:pt modelId="{D3A44B7D-A609-4EFB-8775-AF4EC8DAE597}" type="parTrans" cxnId="{56390437-C788-4EC8-9898-7D8F97E66AF7}">
      <dgm:prSet/>
      <dgm:spPr/>
      <dgm:t>
        <a:bodyPr/>
        <a:lstStyle/>
        <a:p>
          <a:endParaRPr lang="es-MX" dirty="0"/>
        </a:p>
      </dgm:t>
    </dgm:pt>
    <dgm:pt modelId="{6BD9620B-1F61-4FCF-9D8E-E20F7C0D3B37}" type="sibTrans" cxnId="{56390437-C788-4EC8-9898-7D8F97E66AF7}">
      <dgm:prSet/>
      <dgm:spPr/>
      <dgm:t>
        <a:bodyPr/>
        <a:lstStyle/>
        <a:p>
          <a:endParaRPr lang="es-MX"/>
        </a:p>
      </dgm:t>
    </dgm:pt>
    <dgm:pt modelId="{7430C2CA-E118-4C7B-9A47-3401E3323BCF}">
      <dgm:prSet phldrT="[Texto]" custT="1"/>
      <dgm:spPr/>
      <dgm:t>
        <a:bodyPr/>
        <a:lstStyle/>
        <a:p>
          <a:r>
            <a:rPr lang="es-MX" sz="1200" dirty="0" smtClean="0"/>
            <a:t>Afectación a Ejercicios Anteriores</a:t>
          </a:r>
          <a:endParaRPr lang="es-MX" sz="1200" dirty="0"/>
        </a:p>
      </dgm:t>
    </dgm:pt>
    <dgm:pt modelId="{5D48BB38-99F4-424A-865B-6A6F23F7090A}" type="parTrans" cxnId="{3902F1F7-27C5-4FAE-A3E0-B95AFFDA951F}">
      <dgm:prSet/>
      <dgm:spPr/>
      <dgm:t>
        <a:bodyPr/>
        <a:lstStyle/>
        <a:p>
          <a:endParaRPr lang="es-MX"/>
        </a:p>
      </dgm:t>
    </dgm:pt>
    <dgm:pt modelId="{F9FCFD2F-1C74-41F9-9AD5-16DA895CE144}" type="sibTrans" cxnId="{3902F1F7-27C5-4FAE-A3E0-B95AFFDA951F}">
      <dgm:prSet/>
      <dgm:spPr/>
      <dgm:t>
        <a:bodyPr/>
        <a:lstStyle/>
        <a:p>
          <a:endParaRPr lang="es-MX"/>
        </a:p>
      </dgm:t>
    </dgm:pt>
    <dgm:pt modelId="{9049CFBF-70F3-42E2-9B92-05FCDBABD4DC}">
      <dgm:prSet phldrT="[Texto]" custT="1"/>
      <dgm:spPr/>
      <dgm:t>
        <a:bodyPr/>
        <a:lstStyle/>
        <a:p>
          <a:r>
            <a:rPr lang="es-MX" sz="1100" dirty="0" smtClean="0"/>
            <a:t>Afectación a Ejercicios Anteriores</a:t>
          </a:r>
          <a:endParaRPr lang="es-MX" sz="1100" dirty="0"/>
        </a:p>
      </dgm:t>
    </dgm:pt>
    <dgm:pt modelId="{065A3BBA-006F-48E3-9BAA-7FF03F3FACBB}" type="parTrans" cxnId="{33E5E0FF-D125-414D-B660-F3991B1C586F}">
      <dgm:prSet/>
      <dgm:spPr/>
      <dgm:t>
        <a:bodyPr/>
        <a:lstStyle/>
        <a:p>
          <a:endParaRPr lang="es-MX"/>
        </a:p>
      </dgm:t>
    </dgm:pt>
    <dgm:pt modelId="{FF455C77-86BA-4C71-8E8F-FDB63F6741B8}" type="sibTrans" cxnId="{33E5E0FF-D125-414D-B660-F3991B1C586F}">
      <dgm:prSet/>
      <dgm:spPr/>
      <dgm:t>
        <a:bodyPr/>
        <a:lstStyle/>
        <a:p>
          <a:endParaRPr lang="es-MX"/>
        </a:p>
      </dgm:t>
    </dgm:pt>
    <dgm:pt modelId="{06FCF26D-76E7-49BC-8B5A-D70B1CC17946}" type="pres">
      <dgm:prSet presAssocID="{EEF469CF-4172-4514-95DE-EADB60537693}" presName="composite" presStyleCnt="0">
        <dgm:presLayoutVars>
          <dgm:chMax val="5"/>
          <dgm:dir/>
          <dgm:animLvl val="ctr"/>
          <dgm:resizeHandles val="exact"/>
        </dgm:presLayoutVars>
      </dgm:prSet>
      <dgm:spPr/>
      <dgm:t>
        <a:bodyPr/>
        <a:lstStyle/>
        <a:p>
          <a:endParaRPr lang="es-MX"/>
        </a:p>
      </dgm:t>
    </dgm:pt>
    <dgm:pt modelId="{3B67B8DD-4768-4E4E-9225-2A52E0206084}" type="pres">
      <dgm:prSet presAssocID="{EEF469CF-4172-4514-95DE-EADB60537693}" presName="cycle" presStyleCnt="0"/>
      <dgm:spPr/>
    </dgm:pt>
    <dgm:pt modelId="{113A6274-2F62-43E0-8577-D3D958853135}" type="pres">
      <dgm:prSet presAssocID="{EEF469CF-4172-4514-95DE-EADB60537693}" presName="centerShape" presStyleCnt="0"/>
      <dgm:spPr/>
    </dgm:pt>
    <dgm:pt modelId="{770D05CE-311D-4B8F-85DA-D9466028ED49}" type="pres">
      <dgm:prSet presAssocID="{EEF469CF-4172-4514-95DE-EADB60537693}" presName="connSite" presStyleLbl="node1" presStyleIdx="0" presStyleCnt="5"/>
      <dgm:spPr/>
    </dgm:pt>
    <dgm:pt modelId="{E1DAB8B1-DF04-4BB3-9569-D150B33D8B40}" type="pres">
      <dgm:prSet presAssocID="{EEF469CF-4172-4514-95DE-EADB60537693}" presName="visible" presStyleLbl="node1" presStyleIdx="0" presStyleCnt="5" custLinFactNeighborX="-103" custLinFactNeighborY="-27">
        <dgm:style>
          <a:lnRef idx="1">
            <a:schemeClr val="accent3"/>
          </a:lnRef>
          <a:fillRef idx="3">
            <a:schemeClr val="accent3"/>
          </a:fillRef>
          <a:effectRef idx="2">
            <a:schemeClr val="accent3"/>
          </a:effectRef>
          <a:fontRef idx="minor">
            <a:schemeClr val="lt1"/>
          </a:fontRef>
        </dgm:style>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195AF96B-CAE6-4BDF-854A-6946BEF9309A}" type="pres">
      <dgm:prSet presAssocID="{127190C1-B609-4C76-8202-37EDC94126B5}" presName="Name25" presStyleLbl="parChTrans1D1" presStyleIdx="0" presStyleCnt="4"/>
      <dgm:spPr/>
      <dgm:t>
        <a:bodyPr/>
        <a:lstStyle/>
        <a:p>
          <a:endParaRPr lang="es-MX"/>
        </a:p>
      </dgm:t>
    </dgm:pt>
    <dgm:pt modelId="{920AB0C5-3A18-45C7-92A7-05035D915FB5}" type="pres">
      <dgm:prSet presAssocID="{1D9705FD-3620-4688-91C6-EB1499851517}" presName="node" presStyleCnt="0"/>
      <dgm:spPr/>
    </dgm:pt>
    <dgm:pt modelId="{58F85984-1F0D-41FC-9348-CED843C6938C}" type="pres">
      <dgm:prSet presAssocID="{1D9705FD-3620-4688-91C6-EB1499851517}" presName="parentNode" presStyleLbl="node1" presStyleIdx="1" presStyleCnt="5" custScaleX="110815" custLinFactNeighborX="97076" custLinFactNeighborY="6800">
        <dgm:presLayoutVars>
          <dgm:chMax val="1"/>
          <dgm:bulletEnabled val="1"/>
        </dgm:presLayoutVars>
      </dgm:prSet>
      <dgm:spPr/>
      <dgm:t>
        <a:bodyPr/>
        <a:lstStyle/>
        <a:p>
          <a:endParaRPr lang="es-MX"/>
        </a:p>
      </dgm:t>
    </dgm:pt>
    <dgm:pt modelId="{23E88861-6321-42D1-B368-AAEBA30F43C8}" type="pres">
      <dgm:prSet presAssocID="{1D9705FD-3620-4688-91C6-EB1499851517}" presName="childNode" presStyleLbl="revTx" presStyleIdx="0" presStyleCnt="3">
        <dgm:presLayoutVars>
          <dgm:bulletEnabled val="1"/>
        </dgm:presLayoutVars>
      </dgm:prSet>
      <dgm:spPr/>
      <dgm:t>
        <a:bodyPr/>
        <a:lstStyle/>
        <a:p>
          <a:endParaRPr lang="es-MX"/>
        </a:p>
      </dgm:t>
    </dgm:pt>
    <dgm:pt modelId="{3B57A306-BF66-41B6-80D7-B5F43EAADFE4}" type="pres">
      <dgm:prSet presAssocID="{35B09012-EB14-42D8-AF35-48D2E64B0BB1}" presName="Name25" presStyleLbl="parChTrans1D1" presStyleIdx="1" presStyleCnt="4"/>
      <dgm:spPr/>
      <dgm:t>
        <a:bodyPr/>
        <a:lstStyle/>
        <a:p>
          <a:endParaRPr lang="es-MX"/>
        </a:p>
      </dgm:t>
    </dgm:pt>
    <dgm:pt modelId="{E8A32479-3BB3-428C-B14A-0C0BF6D2268E}" type="pres">
      <dgm:prSet presAssocID="{7094DBEA-E907-405D-86DC-F9A2F6A8DF6D}" presName="node" presStyleCnt="0"/>
      <dgm:spPr/>
    </dgm:pt>
    <dgm:pt modelId="{6D17E2B0-88E6-4FDD-9255-B294A67D417F}" type="pres">
      <dgm:prSet presAssocID="{7094DBEA-E907-405D-86DC-F9A2F6A8DF6D}" presName="parentNode" presStyleLbl="node1" presStyleIdx="2" presStyleCnt="5" custLinFactNeighborX="21130" custLinFactNeighborY="2978">
        <dgm:presLayoutVars>
          <dgm:chMax val="1"/>
          <dgm:bulletEnabled val="1"/>
        </dgm:presLayoutVars>
      </dgm:prSet>
      <dgm:spPr/>
      <dgm:t>
        <a:bodyPr/>
        <a:lstStyle/>
        <a:p>
          <a:endParaRPr lang="es-MX"/>
        </a:p>
      </dgm:t>
    </dgm:pt>
    <dgm:pt modelId="{91B30287-DEF9-402C-91B6-4FED38E22BBD}" type="pres">
      <dgm:prSet presAssocID="{7094DBEA-E907-405D-86DC-F9A2F6A8DF6D}" presName="childNode" presStyleLbl="revTx" presStyleIdx="1" presStyleCnt="3">
        <dgm:presLayoutVars>
          <dgm:bulletEnabled val="1"/>
        </dgm:presLayoutVars>
      </dgm:prSet>
      <dgm:spPr/>
      <dgm:t>
        <a:bodyPr/>
        <a:lstStyle/>
        <a:p>
          <a:endParaRPr lang="es-MX"/>
        </a:p>
      </dgm:t>
    </dgm:pt>
    <dgm:pt modelId="{47EC2468-F8A3-463C-B506-DFBF73D06B5A}" type="pres">
      <dgm:prSet presAssocID="{FE1F0AC9-69FA-47EE-BB87-62199AC390D5}" presName="Name25" presStyleLbl="parChTrans1D1" presStyleIdx="2" presStyleCnt="4"/>
      <dgm:spPr/>
      <dgm:t>
        <a:bodyPr/>
        <a:lstStyle/>
        <a:p>
          <a:endParaRPr lang="es-MX"/>
        </a:p>
      </dgm:t>
    </dgm:pt>
    <dgm:pt modelId="{EE910396-42DB-44C3-BC07-0D54022F637C}" type="pres">
      <dgm:prSet presAssocID="{DC0EDD83-D779-4113-9CFA-5FEF500FDF38}" presName="node" presStyleCnt="0"/>
      <dgm:spPr/>
    </dgm:pt>
    <dgm:pt modelId="{CF1C50FF-205F-4ED9-97B4-C6D9EC5FD935}" type="pres">
      <dgm:prSet presAssocID="{DC0EDD83-D779-4113-9CFA-5FEF500FDF38}" presName="parentNode" presStyleLbl="node1" presStyleIdx="3" presStyleCnt="5" custLinFactNeighborX="39193" custLinFactNeighborY="15215">
        <dgm:presLayoutVars>
          <dgm:chMax val="1"/>
          <dgm:bulletEnabled val="1"/>
        </dgm:presLayoutVars>
      </dgm:prSet>
      <dgm:spPr/>
      <dgm:t>
        <a:bodyPr/>
        <a:lstStyle/>
        <a:p>
          <a:endParaRPr lang="es-MX"/>
        </a:p>
      </dgm:t>
    </dgm:pt>
    <dgm:pt modelId="{BA25DA81-12B7-42B8-980F-2834DF314F5C}" type="pres">
      <dgm:prSet presAssocID="{DC0EDD83-D779-4113-9CFA-5FEF500FDF38}" presName="childNode" presStyleLbl="revTx" presStyleIdx="2" presStyleCnt="3">
        <dgm:presLayoutVars>
          <dgm:bulletEnabled val="1"/>
        </dgm:presLayoutVars>
      </dgm:prSet>
      <dgm:spPr/>
      <dgm:t>
        <a:bodyPr/>
        <a:lstStyle/>
        <a:p>
          <a:endParaRPr lang="es-MX"/>
        </a:p>
      </dgm:t>
    </dgm:pt>
    <dgm:pt modelId="{06817A5C-0407-4E1A-BF00-5457C28C3725}" type="pres">
      <dgm:prSet presAssocID="{D3A44B7D-A609-4EFB-8775-AF4EC8DAE597}" presName="Name25" presStyleLbl="parChTrans1D1" presStyleIdx="3" presStyleCnt="4"/>
      <dgm:spPr/>
      <dgm:t>
        <a:bodyPr/>
        <a:lstStyle/>
        <a:p>
          <a:endParaRPr lang="es-MX"/>
        </a:p>
      </dgm:t>
    </dgm:pt>
    <dgm:pt modelId="{210C984A-4546-43DB-A8AA-7D45BF30C2B6}" type="pres">
      <dgm:prSet presAssocID="{2A0EF2D5-570C-440C-84C2-5B6947A091C3}" presName="node" presStyleCnt="0"/>
      <dgm:spPr/>
    </dgm:pt>
    <dgm:pt modelId="{D2FCF7EA-DF4E-4DB2-B565-8F89A91DD16C}" type="pres">
      <dgm:prSet presAssocID="{2A0EF2D5-570C-440C-84C2-5B6947A091C3}" presName="parentNode" presStyleLbl="node1" presStyleIdx="4" presStyleCnt="5" custScaleX="117386" custScaleY="104460" custLinFactNeighborX="-39220" custLinFactNeighborY="60944">
        <dgm:presLayoutVars>
          <dgm:chMax val="1"/>
          <dgm:bulletEnabled val="1"/>
        </dgm:presLayoutVars>
      </dgm:prSet>
      <dgm:spPr/>
      <dgm:t>
        <a:bodyPr/>
        <a:lstStyle/>
        <a:p>
          <a:endParaRPr lang="es-MX"/>
        </a:p>
      </dgm:t>
    </dgm:pt>
    <dgm:pt modelId="{C5BFEAC8-991A-42EA-807D-3C4359671C81}" type="pres">
      <dgm:prSet presAssocID="{2A0EF2D5-570C-440C-84C2-5B6947A091C3}" presName="childNode" presStyleLbl="revTx" presStyleIdx="2" presStyleCnt="3">
        <dgm:presLayoutVars>
          <dgm:bulletEnabled val="1"/>
        </dgm:presLayoutVars>
      </dgm:prSet>
      <dgm:spPr/>
    </dgm:pt>
  </dgm:ptLst>
  <dgm:cxnLst>
    <dgm:cxn modelId="{AFF806E0-BBAF-46A9-8E07-41CC314DC1BB}" type="presOf" srcId="{61499613-4C84-4794-874D-55432C994C0A}" destId="{BA25DA81-12B7-42B8-980F-2834DF314F5C}" srcOrd="0" destOrd="2" presId="urn:microsoft.com/office/officeart/2005/8/layout/radial2"/>
    <dgm:cxn modelId="{472C612A-852B-4656-BC2B-5B7B91B55871}" srcId="{DC0EDD83-D779-4113-9CFA-5FEF500FDF38}" destId="{0BC24D8B-DBF6-4208-A574-A9CFAA6BBE54}" srcOrd="1" destOrd="0" parTransId="{E3F1B104-A117-4A9F-BAC0-F105B0F7410C}" sibTransId="{2CF3D24D-05E8-4355-9D79-AA8C188D01E3}"/>
    <dgm:cxn modelId="{56EEB5F3-8062-4B8B-83C0-51E6AF05A3F6}" type="presOf" srcId="{0BC24D8B-DBF6-4208-A574-A9CFAA6BBE54}" destId="{BA25DA81-12B7-42B8-980F-2834DF314F5C}" srcOrd="0" destOrd="1" presId="urn:microsoft.com/office/officeart/2005/8/layout/radial2"/>
    <dgm:cxn modelId="{33E5E0FF-D125-414D-B660-F3991B1C586F}" srcId="{DC0EDD83-D779-4113-9CFA-5FEF500FDF38}" destId="{9049CFBF-70F3-42E2-9B92-05FCDBABD4DC}" srcOrd="3" destOrd="0" parTransId="{065A3BBA-006F-48E3-9BAA-7FF03F3FACBB}" sibTransId="{FF455C77-86BA-4C71-8E8F-FDB63F6741B8}"/>
    <dgm:cxn modelId="{A50649A9-4D87-4FC9-96E6-DD16556847A3}" type="presOf" srcId="{FE1F0AC9-69FA-47EE-BB87-62199AC390D5}" destId="{47EC2468-F8A3-463C-B506-DFBF73D06B5A}" srcOrd="0" destOrd="0" presId="urn:microsoft.com/office/officeart/2005/8/layout/radial2"/>
    <dgm:cxn modelId="{FE3C5FD1-15FA-4AB1-A602-B628BB8BF742}" type="presOf" srcId="{1D9705FD-3620-4688-91C6-EB1499851517}" destId="{58F85984-1F0D-41FC-9348-CED843C6938C}" srcOrd="0" destOrd="0" presId="urn:microsoft.com/office/officeart/2005/8/layout/radial2"/>
    <dgm:cxn modelId="{2D360A79-5C2C-415F-BEDF-5948EE0B3224}" srcId="{1D9705FD-3620-4688-91C6-EB1499851517}" destId="{2139272C-DFD8-47AD-AD61-39E87545A39F}" srcOrd="1" destOrd="0" parTransId="{3A597F19-9F73-456E-8E80-4A2095998D3B}" sibTransId="{FA426639-D95F-464E-AB19-B440349076DE}"/>
    <dgm:cxn modelId="{C5359B95-1B17-44A4-BC73-8EC131A5AE77}" srcId="{EEF469CF-4172-4514-95DE-EADB60537693}" destId="{1D9705FD-3620-4688-91C6-EB1499851517}" srcOrd="0" destOrd="0" parTransId="{127190C1-B609-4C76-8202-37EDC94126B5}" sibTransId="{1F27E3BB-B25E-4D52-AF77-2536BE5022FC}"/>
    <dgm:cxn modelId="{3902F1F7-27C5-4FAE-A3E0-B95AFFDA951F}" srcId="{7094DBEA-E907-405D-86DC-F9A2F6A8DF6D}" destId="{7430C2CA-E118-4C7B-9A47-3401E3323BCF}" srcOrd="2" destOrd="0" parTransId="{5D48BB38-99F4-424A-865B-6A6F23F7090A}" sibTransId="{F9FCFD2F-1C74-41F9-9AD5-16DA895CE144}"/>
    <dgm:cxn modelId="{68DBB3B9-B65E-4280-81FE-88549BC10A9A}" type="presOf" srcId="{D600CB37-2696-46F0-A496-0C15F22AAFE3}" destId="{23E88861-6321-42D1-B368-AAEBA30F43C8}" srcOrd="0" destOrd="0" presId="urn:microsoft.com/office/officeart/2005/8/layout/radial2"/>
    <dgm:cxn modelId="{80F1A383-739C-4B7B-A078-81ED7D79E17C}" type="presOf" srcId="{2A0EF2D5-570C-440C-84C2-5B6947A091C3}" destId="{D2FCF7EA-DF4E-4DB2-B565-8F89A91DD16C}" srcOrd="0" destOrd="0" presId="urn:microsoft.com/office/officeart/2005/8/layout/radial2"/>
    <dgm:cxn modelId="{D3D583DB-AEEC-4A59-8E24-78A7BB1DFAAB}" type="presOf" srcId="{35B09012-EB14-42D8-AF35-48D2E64B0BB1}" destId="{3B57A306-BF66-41B6-80D7-B5F43EAADFE4}" srcOrd="0" destOrd="0" presId="urn:microsoft.com/office/officeart/2005/8/layout/radial2"/>
    <dgm:cxn modelId="{9702EC86-A902-4DCA-9755-DB811C056233}" type="presOf" srcId="{2139272C-DFD8-47AD-AD61-39E87545A39F}" destId="{23E88861-6321-42D1-B368-AAEBA30F43C8}" srcOrd="0" destOrd="1" presId="urn:microsoft.com/office/officeart/2005/8/layout/radial2"/>
    <dgm:cxn modelId="{67A98CB8-F3C6-4BDC-BED7-F36573E05B7E}" type="presOf" srcId="{127190C1-B609-4C76-8202-37EDC94126B5}" destId="{195AF96B-CAE6-4BDF-854A-6946BEF9309A}" srcOrd="0" destOrd="0" presId="urn:microsoft.com/office/officeart/2005/8/layout/radial2"/>
    <dgm:cxn modelId="{E4227663-8E25-4E9E-924D-2C3244C8E1D1}" type="presOf" srcId="{D3A44B7D-A609-4EFB-8775-AF4EC8DAE597}" destId="{06817A5C-0407-4E1A-BF00-5457C28C3725}" srcOrd="0" destOrd="0" presId="urn:microsoft.com/office/officeart/2005/8/layout/radial2"/>
    <dgm:cxn modelId="{D0D1CA27-D581-4F60-91E0-D645544591B7}" srcId="{EEF469CF-4172-4514-95DE-EADB60537693}" destId="{7094DBEA-E907-405D-86DC-F9A2F6A8DF6D}" srcOrd="1" destOrd="0" parTransId="{35B09012-EB14-42D8-AF35-48D2E64B0BB1}" sibTransId="{DA8FEDDC-A5A2-46D5-AC75-8B193263ED6B}"/>
    <dgm:cxn modelId="{461F9AD8-FC26-42DF-8220-68A118B542D8}" type="presOf" srcId="{EEF469CF-4172-4514-95DE-EADB60537693}" destId="{06FCF26D-76E7-49BC-8B5A-D70B1CC17946}" srcOrd="0" destOrd="0" presId="urn:microsoft.com/office/officeart/2005/8/layout/radial2"/>
    <dgm:cxn modelId="{B9CF1B4C-FB5A-4A44-93CF-049225413DB5}" srcId="{EEF469CF-4172-4514-95DE-EADB60537693}" destId="{DC0EDD83-D779-4113-9CFA-5FEF500FDF38}" srcOrd="2" destOrd="0" parTransId="{FE1F0AC9-69FA-47EE-BB87-62199AC390D5}" sibTransId="{55160E74-BE44-4A97-97A3-C4C8FE82A598}"/>
    <dgm:cxn modelId="{705E638B-9502-4E84-B73F-A9DFAD537CDE}" srcId="{7094DBEA-E907-405D-86DC-F9A2F6A8DF6D}" destId="{C4033909-2BA4-47D1-9F6F-4935BC328769}" srcOrd="0" destOrd="0" parTransId="{01D8CDAF-7D61-4C50-BCB1-D095BBF4C11F}" sibTransId="{7D0338C3-D853-46BD-AB5F-1799BA50442B}"/>
    <dgm:cxn modelId="{374A2144-D1E9-48E8-9632-0B335C3FA6FE}" type="presOf" srcId="{7430C2CA-E118-4C7B-9A47-3401E3323BCF}" destId="{91B30287-DEF9-402C-91B6-4FED38E22BBD}" srcOrd="0" destOrd="2" presId="urn:microsoft.com/office/officeart/2005/8/layout/radial2"/>
    <dgm:cxn modelId="{31399053-DB2A-4B9C-BB23-F3BEA6B06430}" srcId="{7094DBEA-E907-405D-86DC-F9A2F6A8DF6D}" destId="{D2E7388D-B47D-4F73-87E7-61C16323DA4A}" srcOrd="1" destOrd="0" parTransId="{A0E9447D-1CAF-4B8A-9334-83D5BDA88ABA}" sibTransId="{C104FF00-AFD4-4FF0-A45D-E9D376F784A5}"/>
    <dgm:cxn modelId="{802518A7-7CB3-4DBF-9D62-171ED9625A62}" srcId="{DC0EDD83-D779-4113-9CFA-5FEF500FDF38}" destId="{0CEE4904-B8A6-4470-AD9A-B3C3710B44D7}" srcOrd="0" destOrd="0" parTransId="{F84D1776-5EF3-4F7C-B389-06D31F2EBF25}" sibTransId="{834006B3-9C0C-46E6-8DCB-BA4F527D62E8}"/>
    <dgm:cxn modelId="{56390437-C788-4EC8-9898-7D8F97E66AF7}" srcId="{EEF469CF-4172-4514-95DE-EADB60537693}" destId="{2A0EF2D5-570C-440C-84C2-5B6947A091C3}" srcOrd="3" destOrd="0" parTransId="{D3A44B7D-A609-4EFB-8775-AF4EC8DAE597}" sibTransId="{6BD9620B-1F61-4FCF-9D8E-E20F7C0D3B37}"/>
    <dgm:cxn modelId="{8E6E8FC2-63B0-4C54-85E5-E4D99F5EAF8F}" type="presOf" srcId="{9049CFBF-70F3-42E2-9B92-05FCDBABD4DC}" destId="{BA25DA81-12B7-42B8-980F-2834DF314F5C}" srcOrd="0" destOrd="3" presId="urn:microsoft.com/office/officeart/2005/8/layout/radial2"/>
    <dgm:cxn modelId="{A3DF18F1-3415-4E46-A1A7-F4245426B1BD}" type="presOf" srcId="{0CEE4904-B8A6-4470-AD9A-B3C3710B44D7}" destId="{BA25DA81-12B7-42B8-980F-2834DF314F5C}" srcOrd="0" destOrd="0" presId="urn:microsoft.com/office/officeart/2005/8/layout/radial2"/>
    <dgm:cxn modelId="{398F3221-0251-4241-AAC1-658A01D6AC22}" type="presOf" srcId="{DC0EDD83-D779-4113-9CFA-5FEF500FDF38}" destId="{CF1C50FF-205F-4ED9-97B4-C6D9EC5FD935}" srcOrd="0" destOrd="0" presId="urn:microsoft.com/office/officeart/2005/8/layout/radial2"/>
    <dgm:cxn modelId="{0AD8DE0E-28C8-4B5F-BE10-E5643EF80A35}" srcId="{DC0EDD83-D779-4113-9CFA-5FEF500FDF38}" destId="{61499613-4C84-4794-874D-55432C994C0A}" srcOrd="2" destOrd="0" parTransId="{7ADA54E9-CB58-465F-9FD6-4D0FB2E0AA8C}" sibTransId="{A6EDC94B-8B7F-4421-9BDC-D12588A33A85}"/>
    <dgm:cxn modelId="{049F26D6-A5C2-477D-84D9-E701616B69F7}" srcId="{1D9705FD-3620-4688-91C6-EB1499851517}" destId="{D600CB37-2696-46F0-A496-0C15F22AAFE3}" srcOrd="0" destOrd="0" parTransId="{0D4388CC-74DF-41D5-A931-7DAFCE284665}" sibTransId="{874F0D4C-BF3F-4F35-B362-A9BAAF9689FB}"/>
    <dgm:cxn modelId="{FA57C363-3CB0-4224-9485-D31B846636EB}" type="presOf" srcId="{7094DBEA-E907-405D-86DC-F9A2F6A8DF6D}" destId="{6D17E2B0-88E6-4FDD-9255-B294A67D417F}" srcOrd="0" destOrd="0" presId="urn:microsoft.com/office/officeart/2005/8/layout/radial2"/>
    <dgm:cxn modelId="{7F5A44C6-4A7C-4621-942D-B55C50C2B190}" type="presOf" srcId="{D2E7388D-B47D-4F73-87E7-61C16323DA4A}" destId="{91B30287-DEF9-402C-91B6-4FED38E22BBD}" srcOrd="0" destOrd="1" presId="urn:microsoft.com/office/officeart/2005/8/layout/radial2"/>
    <dgm:cxn modelId="{1AEE8A7F-8554-4973-A962-6BC597AE438A}" type="presOf" srcId="{C4033909-2BA4-47D1-9F6F-4935BC328769}" destId="{91B30287-DEF9-402C-91B6-4FED38E22BBD}" srcOrd="0" destOrd="0" presId="urn:microsoft.com/office/officeart/2005/8/layout/radial2"/>
    <dgm:cxn modelId="{1DEE082C-50A0-41B5-8CC1-181E88DAE2AD}" type="presParOf" srcId="{06FCF26D-76E7-49BC-8B5A-D70B1CC17946}" destId="{3B67B8DD-4768-4E4E-9225-2A52E0206084}" srcOrd="0" destOrd="0" presId="urn:microsoft.com/office/officeart/2005/8/layout/radial2"/>
    <dgm:cxn modelId="{0CCA0CAC-7776-4D97-BF9C-9368990F37F5}" type="presParOf" srcId="{3B67B8DD-4768-4E4E-9225-2A52E0206084}" destId="{113A6274-2F62-43E0-8577-D3D958853135}" srcOrd="0" destOrd="0" presId="urn:microsoft.com/office/officeart/2005/8/layout/radial2"/>
    <dgm:cxn modelId="{DB27E1C0-6918-401C-A575-B8E7A3CD1EEE}" type="presParOf" srcId="{113A6274-2F62-43E0-8577-D3D958853135}" destId="{770D05CE-311D-4B8F-85DA-D9466028ED49}" srcOrd="0" destOrd="0" presId="urn:microsoft.com/office/officeart/2005/8/layout/radial2"/>
    <dgm:cxn modelId="{337A778F-DD26-4A73-B349-B20B01D77D16}" type="presParOf" srcId="{113A6274-2F62-43E0-8577-D3D958853135}" destId="{E1DAB8B1-DF04-4BB3-9569-D150B33D8B40}" srcOrd="1" destOrd="0" presId="urn:microsoft.com/office/officeart/2005/8/layout/radial2"/>
    <dgm:cxn modelId="{21D3D92B-EA47-45E1-BBEA-B1F60FBB566A}" type="presParOf" srcId="{3B67B8DD-4768-4E4E-9225-2A52E0206084}" destId="{195AF96B-CAE6-4BDF-854A-6946BEF9309A}" srcOrd="1" destOrd="0" presId="urn:microsoft.com/office/officeart/2005/8/layout/radial2"/>
    <dgm:cxn modelId="{2D547A7D-5CA6-41B2-8455-3B6E51577032}" type="presParOf" srcId="{3B67B8DD-4768-4E4E-9225-2A52E0206084}" destId="{920AB0C5-3A18-45C7-92A7-05035D915FB5}" srcOrd="2" destOrd="0" presId="urn:microsoft.com/office/officeart/2005/8/layout/radial2"/>
    <dgm:cxn modelId="{D9EB021A-7138-44BA-9526-81F12FE9D0B0}" type="presParOf" srcId="{920AB0C5-3A18-45C7-92A7-05035D915FB5}" destId="{58F85984-1F0D-41FC-9348-CED843C6938C}" srcOrd="0" destOrd="0" presId="urn:microsoft.com/office/officeart/2005/8/layout/radial2"/>
    <dgm:cxn modelId="{40E0AFB0-EF75-47DB-AC64-94E8EE0B5222}" type="presParOf" srcId="{920AB0C5-3A18-45C7-92A7-05035D915FB5}" destId="{23E88861-6321-42D1-B368-AAEBA30F43C8}" srcOrd="1" destOrd="0" presId="urn:microsoft.com/office/officeart/2005/8/layout/radial2"/>
    <dgm:cxn modelId="{681B1F14-F3DE-4733-8ECB-678D9CCEA70F}" type="presParOf" srcId="{3B67B8DD-4768-4E4E-9225-2A52E0206084}" destId="{3B57A306-BF66-41B6-80D7-B5F43EAADFE4}" srcOrd="3" destOrd="0" presId="urn:microsoft.com/office/officeart/2005/8/layout/radial2"/>
    <dgm:cxn modelId="{C76F02EE-B810-4941-96AB-A4914E65BF50}" type="presParOf" srcId="{3B67B8DD-4768-4E4E-9225-2A52E0206084}" destId="{E8A32479-3BB3-428C-B14A-0C0BF6D2268E}" srcOrd="4" destOrd="0" presId="urn:microsoft.com/office/officeart/2005/8/layout/radial2"/>
    <dgm:cxn modelId="{D3D70CE6-4258-45FC-A4FD-B2AD895EA977}" type="presParOf" srcId="{E8A32479-3BB3-428C-B14A-0C0BF6D2268E}" destId="{6D17E2B0-88E6-4FDD-9255-B294A67D417F}" srcOrd="0" destOrd="0" presId="urn:microsoft.com/office/officeart/2005/8/layout/radial2"/>
    <dgm:cxn modelId="{BE624970-BD4B-4CB8-B2AB-CFC96F5CC74E}" type="presParOf" srcId="{E8A32479-3BB3-428C-B14A-0C0BF6D2268E}" destId="{91B30287-DEF9-402C-91B6-4FED38E22BBD}" srcOrd="1" destOrd="0" presId="urn:microsoft.com/office/officeart/2005/8/layout/radial2"/>
    <dgm:cxn modelId="{1642A5DD-703D-4A01-BF4B-AF6EAC1756C1}" type="presParOf" srcId="{3B67B8DD-4768-4E4E-9225-2A52E0206084}" destId="{47EC2468-F8A3-463C-B506-DFBF73D06B5A}" srcOrd="5" destOrd="0" presId="urn:microsoft.com/office/officeart/2005/8/layout/radial2"/>
    <dgm:cxn modelId="{26A8FA5B-E4ED-466C-A72A-8DC70BCEC84E}" type="presParOf" srcId="{3B67B8DD-4768-4E4E-9225-2A52E0206084}" destId="{EE910396-42DB-44C3-BC07-0D54022F637C}" srcOrd="6" destOrd="0" presId="urn:microsoft.com/office/officeart/2005/8/layout/radial2"/>
    <dgm:cxn modelId="{10DD6F0C-7C0E-4F3E-ABB8-F3074AAE9FD1}" type="presParOf" srcId="{EE910396-42DB-44C3-BC07-0D54022F637C}" destId="{CF1C50FF-205F-4ED9-97B4-C6D9EC5FD935}" srcOrd="0" destOrd="0" presId="urn:microsoft.com/office/officeart/2005/8/layout/radial2"/>
    <dgm:cxn modelId="{D78F42D3-4579-4EA5-9863-0C2840C03250}" type="presParOf" srcId="{EE910396-42DB-44C3-BC07-0D54022F637C}" destId="{BA25DA81-12B7-42B8-980F-2834DF314F5C}" srcOrd="1" destOrd="0" presId="urn:microsoft.com/office/officeart/2005/8/layout/radial2"/>
    <dgm:cxn modelId="{9F3BC67E-59D4-4C9A-8E13-527029280A18}" type="presParOf" srcId="{3B67B8DD-4768-4E4E-9225-2A52E0206084}" destId="{06817A5C-0407-4E1A-BF00-5457C28C3725}" srcOrd="7" destOrd="0" presId="urn:microsoft.com/office/officeart/2005/8/layout/radial2"/>
    <dgm:cxn modelId="{457512AE-A9DE-48A1-8B2F-76DDB9411859}" type="presParOf" srcId="{3B67B8DD-4768-4E4E-9225-2A52E0206084}" destId="{210C984A-4546-43DB-A8AA-7D45BF30C2B6}" srcOrd="8" destOrd="0" presId="urn:microsoft.com/office/officeart/2005/8/layout/radial2"/>
    <dgm:cxn modelId="{4EA20463-7ABD-44AE-BDA2-D98995036DD6}" type="presParOf" srcId="{210C984A-4546-43DB-A8AA-7D45BF30C2B6}" destId="{D2FCF7EA-DF4E-4DB2-B565-8F89A91DD16C}" srcOrd="0" destOrd="0" presId="urn:microsoft.com/office/officeart/2005/8/layout/radial2"/>
    <dgm:cxn modelId="{8781BDAB-9C58-4CC1-B1D6-084DDE23CACF}" type="presParOf" srcId="{210C984A-4546-43DB-A8AA-7D45BF30C2B6}" destId="{C5BFEAC8-991A-42EA-807D-3C4359671C81}"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6DF2DB-FCC0-4391-8F18-F20DE33662E3}" type="doc">
      <dgm:prSet loTypeId="urn:microsoft.com/office/officeart/2005/8/layout/hList3" loCatId="list" qsTypeId="urn:microsoft.com/office/officeart/2005/8/quickstyle/3d4" qsCatId="3D" csTypeId="urn:microsoft.com/office/officeart/2005/8/colors/accent1_2" csCatId="accent1" phldr="1"/>
      <dgm:spPr/>
      <dgm:t>
        <a:bodyPr/>
        <a:lstStyle/>
        <a:p>
          <a:endParaRPr lang="es-MX"/>
        </a:p>
      </dgm:t>
    </dgm:pt>
    <dgm:pt modelId="{89801AF7-BBF2-41BC-A928-B4CCC7CE36A8}">
      <dgm:prSet phldrT="[Texto]" custT="1"/>
      <dgm:spPr>
        <a:solidFill>
          <a:schemeClr val="accent1">
            <a:lumMod val="75000"/>
          </a:schemeClr>
        </a:solidFill>
      </dgm:spPr>
      <dgm:t>
        <a:bodyPr/>
        <a:lstStyle/>
        <a:p>
          <a:pPr algn="ctr"/>
          <a:r>
            <a:rPr lang="es-MX" sz="2000" dirty="0" smtClean="0"/>
            <a:t>Bienes de Uso Común</a:t>
          </a:r>
        </a:p>
        <a:p>
          <a:pPr algn="ctr"/>
          <a:r>
            <a:rPr lang="es-MX" sz="2000" dirty="0" smtClean="0"/>
            <a:t>(Código Civil Federal)</a:t>
          </a:r>
        </a:p>
      </dgm:t>
    </dgm:pt>
    <dgm:pt modelId="{8D7AD367-3488-4183-B0AE-6D34970384BF}" type="parTrans" cxnId="{78596A0E-D1DE-4DA9-A491-5B1B754DCE1E}">
      <dgm:prSet/>
      <dgm:spPr/>
      <dgm:t>
        <a:bodyPr/>
        <a:lstStyle/>
        <a:p>
          <a:endParaRPr lang="es-MX"/>
        </a:p>
      </dgm:t>
    </dgm:pt>
    <dgm:pt modelId="{793A7599-F6D9-48CE-9CA0-F4066FB960A5}" type="sibTrans" cxnId="{78596A0E-D1DE-4DA9-A491-5B1B754DCE1E}">
      <dgm:prSet/>
      <dgm:spPr/>
      <dgm:t>
        <a:bodyPr/>
        <a:lstStyle/>
        <a:p>
          <a:endParaRPr lang="es-MX"/>
        </a:p>
      </dgm:t>
    </dgm:pt>
    <dgm:pt modelId="{59F3CCE5-2B53-420B-B250-2794682272E2}">
      <dgm:prSet phldrT="[Texto]" custT="1"/>
      <dgm:spPr>
        <a:solidFill>
          <a:schemeClr val="accent1">
            <a:lumMod val="75000"/>
          </a:schemeClr>
        </a:solidFill>
      </dgm:spPr>
      <dgm:t>
        <a:bodyPr/>
        <a:lstStyle/>
        <a:p>
          <a:pPr algn="ctr"/>
          <a:endParaRPr lang="es-MX" sz="1400" dirty="0" smtClean="0"/>
        </a:p>
      </dgm:t>
    </dgm:pt>
    <dgm:pt modelId="{91A2EB82-F9B9-4676-8BE0-B4CAC36D4E7F}" type="parTrans" cxnId="{A2446B83-6C1F-4A9E-9C4F-C22D41C98ED1}">
      <dgm:prSet/>
      <dgm:spPr/>
      <dgm:t>
        <a:bodyPr/>
        <a:lstStyle/>
        <a:p>
          <a:endParaRPr lang="es-MX"/>
        </a:p>
      </dgm:t>
    </dgm:pt>
    <dgm:pt modelId="{B700258B-0141-4A17-8E75-F9965F738E4A}" type="sibTrans" cxnId="{A2446B83-6C1F-4A9E-9C4F-C22D41C98ED1}">
      <dgm:prSet/>
      <dgm:spPr/>
      <dgm:t>
        <a:bodyPr/>
        <a:lstStyle/>
        <a:p>
          <a:endParaRPr lang="es-MX"/>
        </a:p>
      </dgm:t>
    </dgm:pt>
    <dgm:pt modelId="{E96DCE40-E99B-40E3-98FA-3198B866B434}">
      <dgm:prSet phldrT="[Texto]" custT="1"/>
      <dgm:spPr/>
      <dgm:t>
        <a:bodyPr/>
        <a:lstStyle/>
        <a:p>
          <a:endParaRPr lang="es-MX" sz="2400" dirty="0"/>
        </a:p>
      </dgm:t>
    </dgm:pt>
    <dgm:pt modelId="{B1A0F68B-A590-4F83-B963-599E3D7839AE}" type="sibTrans" cxnId="{4B67BEAC-5822-456E-B993-0F5D0EB1D8AD}">
      <dgm:prSet/>
      <dgm:spPr/>
      <dgm:t>
        <a:bodyPr/>
        <a:lstStyle/>
        <a:p>
          <a:endParaRPr lang="es-MX"/>
        </a:p>
      </dgm:t>
    </dgm:pt>
    <dgm:pt modelId="{BEAEFF66-99DB-4076-B521-2B16C61C002A}" type="parTrans" cxnId="{4B67BEAC-5822-456E-B993-0F5D0EB1D8AD}">
      <dgm:prSet/>
      <dgm:spPr/>
      <dgm:t>
        <a:bodyPr/>
        <a:lstStyle/>
        <a:p>
          <a:endParaRPr lang="es-MX"/>
        </a:p>
      </dgm:t>
    </dgm:pt>
    <dgm:pt modelId="{617AEF3A-11A4-4C67-995D-A5500A2B5365}" type="pres">
      <dgm:prSet presAssocID="{C16DF2DB-FCC0-4391-8F18-F20DE33662E3}" presName="composite" presStyleCnt="0">
        <dgm:presLayoutVars>
          <dgm:chMax val="1"/>
          <dgm:dir/>
          <dgm:resizeHandles val="exact"/>
        </dgm:presLayoutVars>
      </dgm:prSet>
      <dgm:spPr/>
      <dgm:t>
        <a:bodyPr/>
        <a:lstStyle/>
        <a:p>
          <a:endParaRPr lang="es-MX"/>
        </a:p>
      </dgm:t>
    </dgm:pt>
    <dgm:pt modelId="{83F2AA03-BF05-4660-B285-E8D5C9F24A98}" type="pres">
      <dgm:prSet presAssocID="{E96DCE40-E99B-40E3-98FA-3198B866B434}" presName="roof" presStyleLbl="dkBgShp" presStyleIdx="0" presStyleCnt="2" custScaleX="98483" custScaleY="3034" custLinFactNeighborY="-2426"/>
      <dgm:spPr/>
      <dgm:t>
        <a:bodyPr/>
        <a:lstStyle/>
        <a:p>
          <a:endParaRPr lang="es-MX"/>
        </a:p>
      </dgm:t>
    </dgm:pt>
    <dgm:pt modelId="{6137EF28-330A-43D7-BE60-884BE08F9570}" type="pres">
      <dgm:prSet presAssocID="{E96DCE40-E99B-40E3-98FA-3198B866B434}" presName="pillars" presStyleCnt="0"/>
      <dgm:spPr/>
      <dgm:t>
        <a:bodyPr/>
        <a:lstStyle/>
        <a:p>
          <a:endParaRPr lang="es-MX"/>
        </a:p>
      </dgm:t>
    </dgm:pt>
    <dgm:pt modelId="{EC6FA19F-55F0-4EF8-9171-9F68714833E7}" type="pres">
      <dgm:prSet presAssocID="{E96DCE40-E99B-40E3-98FA-3198B866B434}" presName="pillar1" presStyleLbl="node1" presStyleIdx="0" presStyleCnt="2" custScaleX="19742" custScaleY="96585">
        <dgm:presLayoutVars>
          <dgm:bulletEnabled val="1"/>
        </dgm:presLayoutVars>
      </dgm:prSet>
      <dgm:spPr/>
      <dgm:t>
        <a:bodyPr/>
        <a:lstStyle/>
        <a:p>
          <a:endParaRPr lang="es-MX"/>
        </a:p>
      </dgm:t>
    </dgm:pt>
    <dgm:pt modelId="{5CBCF688-79E1-4243-964F-5187DA032A31}" type="pres">
      <dgm:prSet presAssocID="{59F3CCE5-2B53-420B-B250-2794682272E2}" presName="pillarX" presStyleLbl="node1" presStyleIdx="1" presStyleCnt="2" custScaleX="75490" custScaleY="128869" custLinFactNeighborX="1879" custLinFactNeighborY="-1642">
        <dgm:presLayoutVars>
          <dgm:bulletEnabled val="1"/>
        </dgm:presLayoutVars>
      </dgm:prSet>
      <dgm:spPr/>
      <dgm:t>
        <a:bodyPr/>
        <a:lstStyle/>
        <a:p>
          <a:endParaRPr lang="es-MX"/>
        </a:p>
      </dgm:t>
    </dgm:pt>
    <dgm:pt modelId="{5EFDA68B-E90D-4AE4-AC91-FFCE5993494B}" type="pres">
      <dgm:prSet presAssocID="{E96DCE40-E99B-40E3-98FA-3198B866B434}" presName="base" presStyleLbl="dkBgShp" presStyleIdx="1" presStyleCnt="2" custFlipVert="1" custScaleY="12477" custLinFactY="1396" custLinFactNeighborY="100000"/>
      <dgm:spPr/>
      <dgm:t>
        <a:bodyPr/>
        <a:lstStyle/>
        <a:p>
          <a:endParaRPr lang="es-MX"/>
        </a:p>
      </dgm:t>
    </dgm:pt>
  </dgm:ptLst>
  <dgm:cxnLst>
    <dgm:cxn modelId="{C9D0B644-30A1-4FFE-932A-193804BD2EA8}" type="presOf" srcId="{59F3CCE5-2B53-420B-B250-2794682272E2}" destId="{5CBCF688-79E1-4243-964F-5187DA032A31}" srcOrd="0" destOrd="0" presId="urn:microsoft.com/office/officeart/2005/8/layout/hList3"/>
    <dgm:cxn modelId="{78596A0E-D1DE-4DA9-A491-5B1B754DCE1E}" srcId="{E96DCE40-E99B-40E3-98FA-3198B866B434}" destId="{89801AF7-BBF2-41BC-A928-B4CCC7CE36A8}" srcOrd="0" destOrd="0" parTransId="{8D7AD367-3488-4183-B0AE-6D34970384BF}" sibTransId="{793A7599-F6D9-48CE-9CA0-F4066FB960A5}"/>
    <dgm:cxn modelId="{16A95058-BA10-414B-9488-B6B8D12B9F62}" type="presOf" srcId="{E96DCE40-E99B-40E3-98FA-3198B866B434}" destId="{83F2AA03-BF05-4660-B285-E8D5C9F24A98}" srcOrd="0" destOrd="0" presId="urn:microsoft.com/office/officeart/2005/8/layout/hList3"/>
    <dgm:cxn modelId="{A2446B83-6C1F-4A9E-9C4F-C22D41C98ED1}" srcId="{E96DCE40-E99B-40E3-98FA-3198B866B434}" destId="{59F3CCE5-2B53-420B-B250-2794682272E2}" srcOrd="1" destOrd="0" parTransId="{91A2EB82-F9B9-4676-8BE0-B4CAC36D4E7F}" sibTransId="{B700258B-0141-4A17-8E75-F9965F738E4A}"/>
    <dgm:cxn modelId="{34A80B90-0584-43F8-B6EF-1FB9D1F1BE10}" type="presOf" srcId="{C16DF2DB-FCC0-4391-8F18-F20DE33662E3}" destId="{617AEF3A-11A4-4C67-995D-A5500A2B5365}" srcOrd="0" destOrd="0" presId="urn:microsoft.com/office/officeart/2005/8/layout/hList3"/>
    <dgm:cxn modelId="{B5ECEFAC-A463-4C30-8888-EC1D6F207CEE}" type="presOf" srcId="{89801AF7-BBF2-41BC-A928-B4CCC7CE36A8}" destId="{EC6FA19F-55F0-4EF8-9171-9F68714833E7}" srcOrd="0" destOrd="0" presId="urn:microsoft.com/office/officeart/2005/8/layout/hList3"/>
    <dgm:cxn modelId="{4B67BEAC-5822-456E-B993-0F5D0EB1D8AD}" srcId="{C16DF2DB-FCC0-4391-8F18-F20DE33662E3}" destId="{E96DCE40-E99B-40E3-98FA-3198B866B434}" srcOrd="0" destOrd="0" parTransId="{BEAEFF66-99DB-4076-B521-2B16C61C002A}" sibTransId="{B1A0F68B-A590-4F83-B963-599E3D7839AE}"/>
    <dgm:cxn modelId="{DD0C00D7-D0E0-4AB7-8FA3-C3BE61B14510}" type="presParOf" srcId="{617AEF3A-11A4-4C67-995D-A5500A2B5365}" destId="{83F2AA03-BF05-4660-B285-E8D5C9F24A98}" srcOrd="0" destOrd="0" presId="urn:microsoft.com/office/officeart/2005/8/layout/hList3"/>
    <dgm:cxn modelId="{3C24CA17-7DB6-470B-9D52-9D816ED4B7E1}" type="presParOf" srcId="{617AEF3A-11A4-4C67-995D-A5500A2B5365}" destId="{6137EF28-330A-43D7-BE60-884BE08F9570}" srcOrd="1" destOrd="0" presId="urn:microsoft.com/office/officeart/2005/8/layout/hList3"/>
    <dgm:cxn modelId="{1D312166-7340-4E27-A098-DB54DAB8A5D0}" type="presParOf" srcId="{6137EF28-330A-43D7-BE60-884BE08F9570}" destId="{EC6FA19F-55F0-4EF8-9171-9F68714833E7}" srcOrd="0" destOrd="0" presId="urn:microsoft.com/office/officeart/2005/8/layout/hList3"/>
    <dgm:cxn modelId="{3CA1CF6A-64B7-40A8-B269-D362D71FE34F}" type="presParOf" srcId="{6137EF28-330A-43D7-BE60-884BE08F9570}" destId="{5CBCF688-79E1-4243-964F-5187DA032A31}" srcOrd="1" destOrd="0" presId="urn:microsoft.com/office/officeart/2005/8/layout/hList3"/>
    <dgm:cxn modelId="{55AE6871-3E19-4B8D-A071-D3EFA41D1A8C}" type="presParOf" srcId="{617AEF3A-11A4-4C67-995D-A5500A2B5365}" destId="{5EFDA68B-E90D-4AE4-AC91-FFCE5993494B}"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6DF2DB-FCC0-4391-8F18-F20DE33662E3}" type="doc">
      <dgm:prSet loTypeId="urn:microsoft.com/office/officeart/2005/8/layout/hList3" loCatId="list" qsTypeId="urn:microsoft.com/office/officeart/2005/8/quickstyle/3d4" qsCatId="3D" csTypeId="urn:microsoft.com/office/officeart/2005/8/colors/accent1_2" csCatId="accent1" phldr="1"/>
      <dgm:spPr/>
      <dgm:t>
        <a:bodyPr/>
        <a:lstStyle/>
        <a:p>
          <a:endParaRPr lang="es-MX"/>
        </a:p>
      </dgm:t>
    </dgm:pt>
    <dgm:pt modelId="{89801AF7-BBF2-41BC-A928-B4CCC7CE36A8}">
      <dgm:prSet phldrT="[Texto]" custT="1"/>
      <dgm:spPr>
        <a:solidFill>
          <a:schemeClr val="accent1">
            <a:lumMod val="75000"/>
          </a:schemeClr>
        </a:solidFill>
      </dgm:spPr>
      <dgm:t>
        <a:bodyPr/>
        <a:lstStyle/>
        <a:p>
          <a:pPr algn="ctr"/>
          <a:r>
            <a:rPr lang="es-MX" sz="2000" dirty="0" smtClean="0"/>
            <a:t>Bienes destinados a un Servicio  Público</a:t>
          </a:r>
        </a:p>
        <a:p>
          <a:pPr algn="ctr"/>
          <a:r>
            <a:rPr lang="es-MX" sz="2000" dirty="0" smtClean="0"/>
            <a:t>(Código Civil Federal)</a:t>
          </a:r>
        </a:p>
      </dgm:t>
    </dgm:pt>
    <dgm:pt modelId="{8D7AD367-3488-4183-B0AE-6D34970384BF}" type="parTrans" cxnId="{78596A0E-D1DE-4DA9-A491-5B1B754DCE1E}">
      <dgm:prSet/>
      <dgm:spPr/>
      <dgm:t>
        <a:bodyPr/>
        <a:lstStyle/>
        <a:p>
          <a:endParaRPr lang="es-MX"/>
        </a:p>
      </dgm:t>
    </dgm:pt>
    <dgm:pt modelId="{793A7599-F6D9-48CE-9CA0-F4066FB960A5}" type="sibTrans" cxnId="{78596A0E-D1DE-4DA9-A491-5B1B754DCE1E}">
      <dgm:prSet/>
      <dgm:spPr/>
      <dgm:t>
        <a:bodyPr/>
        <a:lstStyle/>
        <a:p>
          <a:endParaRPr lang="es-MX"/>
        </a:p>
      </dgm:t>
    </dgm:pt>
    <dgm:pt modelId="{59F3CCE5-2B53-420B-B250-2794682272E2}">
      <dgm:prSet phldrT="[Texto]" custT="1"/>
      <dgm:spPr>
        <a:solidFill>
          <a:schemeClr val="accent1">
            <a:lumMod val="75000"/>
          </a:schemeClr>
        </a:solidFill>
      </dgm:spPr>
      <dgm:t>
        <a:bodyPr/>
        <a:lstStyle/>
        <a:p>
          <a:pPr algn="ctr"/>
          <a:endParaRPr lang="es-MX" sz="1400" dirty="0" smtClean="0"/>
        </a:p>
      </dgm:t>
    </dgm:pt>
    <dgm:pt modelId="{91A2EB82-F9B9-4676-8BE0-B4CAC36D4E7F}" type="parTrans" cxnId="{A2446B83-6C1F-4A9E-9C4F-C22D41C98ED1}">
      <dgm:prSet/>
      <dgm:spPr/>
      <dgm:t>
        <a:bodyPr/>
        <a:lstStyle/>
        <a:p>
          <a:endParaRPr lang="es-MX"/>
        </a:p>
      </dgm:t>
    </dgm:pt>
    <dgm:pt modelId="{B700258B-0141-4A17-8E75-F9965F738E4A}" type="sibTrans" cxnId="{A2446B83-6C1F-4A9E-9C4F-C22D41C98ED1}">
      <dgm:prSet/>
      <dgm:spPr/>
      <dgm:t>
        <a:bodyPr/>
        <a:lstStyle/>
        <a:p>
          <a:endParaRPr lang="es-MX"/>
        </a:p>
      </dgm:t>
    </dgm:pt>
    <dgm:pt modelId="{E96DCE40-E99B-40E3-98FA-3198B866B434}">
      <dgm:prSet phldrT="[Texto]" custT="1"/>
      <dgm:spPr/>
      <dgm:t>
        <a:bodyPr/>
        <a:lstStyle/>
        <a:p>
          <a:endParaRPr lang="es-MX" sz="2400" dirty="0"/>
        </a:p>
      </dgm:t>
    </dgm:pt>
    <dgm:pt modelId="{B1A0F68B-A590-4F83-B963-599E3D7839AE}" type="sibTrans" cxnId="{4B67BEAC-5822-456E-B993-0F5D0EB1D8AD}">
      <dgm:prSet/>
      <dgm:spPr/>
      <dgm:t>
        <a:bodyPr/>
        <a:lstStyle/>
        <a:p>
          <a:endParaRPr lang="es-MX"/>
        </a:p>
      </dgm:t>
    </dgm:pt>
    <dgm:pt modelId="{BEAEFF66-99DB-4076-B521-2B16C61C002A}" type="parTrans" cxnId="{4B67BEAC-5822-456E-B993-0F5D0EB1D8AD}">
      <dgm:prSet/>
      <dgm:spPr/>
      <dgm:t>
        <a:bodyPr/>
        <a:lstStyle/>
        <a:p>
          <a:endParaRPr lang="es-MX"/>
        </a:p>
      </dgm:t>
    </dgm:pt>
    <dgm:pt modelId="{617AEF3A-11A4-4C67-995D-A5500A2B5365}" type="pres">
      <dgm:prSet presAssocID="{C16DF2DB-FCC0-4391-8F18-F20DE33662E3}" presName="composite" presStyleCnt="0">
        <dgm:presLayoutVars>
          <dgm:chMax val="1"/>
          <dgm:dir/>
          <dgm:resizeHandles val="exact"/>
        </dgm:presLayoutVars>
      </dgm:prSet>
      <dgm:spPr/>
      <dgm:t>
        <a:bodyPr/>
        <a:lstStyle/>
        <a:p>
          <a:endParaRPr lang="es-MX"/>
        </a:p>
      </dgm:t>
    </dgm:pt>
    <dgm:pt modelId="{83F2AA03-BF05-4660-B285-E8D5C9F24A98}" type="pres">
      <dgm:prSet presAssocID="{E96DCE40-E99B-40E3-98FA-3198B866B434}" presName="roof" presStyleLbl="dkBgShp" presStyleIdx="0" presStyleCnt="2" custScaleX="98483" custScaleY="3034" custLinFactNeighborX="41" custLinFactNeighborY="-6891"/>
      <dgm:spPr/>
      <dgm:t>
        <a:bodyPr/>
        <a:lstStyle/>
        <a:p>
          <a:endParaRPr lang="es-MX"/>
        </a:p>
      </dgm:t>
    </dgm:pt>
    <dgm:pt modelId="{6137EF28-330A-43D7-BE60-884BE08F9570}" type="pres">
      <dgm:prSet presAssocID="{E96DCE40-E99B-40E3-98FA-3198B866B434}" presName="pillars" presStyleCnt="0"/>
      <dgm:spPr/>
      <dgm:t>
        <a:bodyPr/>
        <a:lstStyle/>
        <a:p>
          <a:endParaRPr lang="es-MX"/>
        </a:p>
      </dgm:t>
    </dgm:pt>
    <dgm:pt modelId="{EC6FA19F-55F0-4EF8-9171-9F68714833E7}" type="pres">
      <dgm:prSet presAssocID="{E96DCE40-E99B-40E3-98FA-3198B866B434}" presName="pillar1" presStyleLbl="node1" presStyleIdx="0" presStyleCnt="2" custScaleX="20999" custScaleY="96585">
        <dgm:presLayoutVars>
          <dgm:bulletEnabled val="1"/>
        </dgm:presLayoutVars>
      </dgm:prSet>
      <dgm:spPr/>
      <dgm:t>
        <a:bodyPr/>
        <a:lstStyle/>
        <a:p>
          <a:endParaRPr lang="es-MX"/>
        </a:p>
      </dgm:t>
    </dgm:pt>
    <dgm:pt modelId="{5CBCF688-79E1-4243-964F-5187DA032A31}" type="pres">
      <dgm:prSet presAssocID="{59F3CCE5-2B53-420B-B250-2794682272E2}" presName="pillarX" presStyleLbl="node1" presStyleIdx="1" presStyleCnt="2" custScaleX="75490" custScaleY="141449" custLinFactNeighborX="1879" custLinFactNeighborY="-1642">
        <dgm:presLayoutVars>
          <dgm:bulletEnabled val="1"/>
        </dgm:presLayoutVars>
      </dgm:prSet>
      <dgm:spPr/>
      <dgm:t>
        <a:bodyPr/>
        <a:lstStyle/>
        <a:p>
          <a:endParaRPr lang="es-MX"/>
        </a:p>
      </dgm:t>
    </dgm:pt>
    <dgm:pt modelId="{5EFDA68B-E90D-4AE4-AC91-FFCE5993494B}" type="pres">
      <dgm:prSet presAssocID="{E96DCE40-E99B-40E3-98FA-3198B866B434}" presName="base" presStyleLbl="dkBgShp" presStyleIdx="1" presStyleCnt="2" custFlipVert="1" custScaleY="12477" custLinFactY="61829" custLinFactNeighborX="-156" custLinFactNeighborY="100000"/>
      <dgm:spPr/>
      <dgm:t>
        <a:bodyPr/>
        <a:lstStyle/>
        <a:p>
          <a:endParaRPr lang="es-MX"/>
        </a:p>
      </dgm:t>
    </dgm:pt>
  </dgm:ptLst>
  <dgm:cxnLst>
    <dgm:cxn modelId="{6F9A6562-7481-4E6E-A4C1-A8293B098D31}" type="presOf" srcId="{E96DCE40-E99B-40E3-98FA-3198B866B434}" destId="{83F2AA03-BF05-4660-B285-E8D5C9F24A98}" srcOrd="0" destOrd="0" presId="urn:microsoft.com/office/officeart/2005/8/layout/hList3"/>
    <dgm:cxn modelId="{3DD4D35B-626A-450A-B63D-F8D7527F0C4A}" type="presOf" srcId="{C16DF2DB-FCC0-4391-8F18-F20DE33662E3}" destId="{617AEF3A-11A4-4C67-995D-A5500A2B5365}" srcOrd="0" destOrd="0" presId="urn:microsoft.com/office/officeart/2005/8/layout/hList3"/>
    <dgm:cxn modelId="{78596A0E-D1DE-4DA9-A491-5B1B754DCE1E}" srcId="{E96DCE40-E99B-40E3-98FA-3198B866B434}" destId="{89801AF7-BBF2-41BC-A928-B4CCC7CE36A8}" srcOrd="0" destOrd="0" parTransId="{8D7AD367-3488-4183-B0AE-6D34970384BF}" sibTransId="{793A7599-F6D9-48CE-9CA0-F4066FB960A5}"/>
    <dgm:cxn modelId="{C0687D59-AD7F-4C41-8BF1-02AE0860E14C}" type="presOf" srcId="{59F3CCE5-2B53-420B-B250-2794682272E2}" destId="{5CBCF688-79E1-4243-964F-5187DA032A31}" srcOrd="0" destOrd="0" presId="urn:microsoft.com/office/officeart/2005/8/layout/hList3"/>
    <dgm:cxn modelId="{422201EE-07E7-41D2-9B5D-56F20A38BA11}" type="presOf" srcId="{89801AF7-BBF2-41BC-A928-B4CCC7CE36A8}" destId="{EC6FA19F-55F0-4EF8-9171-9F68714833E7}" srcOrd="0" destOrd="0" presId="urn:microsoft.com/office/officeart/2005/8/layout/hList3"/>
    <dgm:cxn modelId="{A2446B83-6C1F-4A9E-9C4F-C22D41C98ED1}" srcId="{E96DCE40-E99B-40E3-98FA-3198B866B434}" destId="{59F3CCE5-2B53-420B-B250-2794682272E2}" srcOrd="1" destOrd="0" parTransId="{91A2EB82-F9B9-4676-8BE0-B4CAC36D4E7F}" sibTransId="{B700258B-0141-4A17-8E75-F9965F738E4A}"/>
    <dgm:cxn modelId="{4B67BEAC-5822-456E-B993-0F5D0EB1D8AD}" srcId="{C16DF2DB-FCC0-4391-8F18-F20DE33662E3}" destId="{E96DCE40-E99B-40E3-98FA-3198B866B434}" srcOrd="0" destOrd="0" parTransId="{BEAEFF66-99DB-4076-B521-2B16C61C002A}" sibTransId="{B1A0F68B-A590-4F83-B963-599E3D7839AE}"/>
    <dgm:cxn modelId="{CE40B5BE-8729-4107-BB9A-4C0EB215D180}" type="presParOf" srcId="{617AEF3A-11A4-4C67-995D-A5500A2B5365}" destId="{83F2AA03-BF05-4660-B285-E8D5C9F24A98}" srcOrd="0" destOrd="0" presId="urn:microsoft.com/office/officeart/2005/8/layout/hList3"/>
    <dgm:cxn modelId="{7C96DC13-7EE0-466F-B66F-31A1665A2FE1}" type="presParOf" srcId="{617AEF3A-11A4-4C67-995D-A5500A2B5365}" destId="{6137EF28-330A-43D7-BE60-884BE08F9570}" srcOrd="1" destOrd="0" presId="urn:microsoft.com/office/officeart/2005/8/layout/hList3"/>
    <dgm:cxn modelId="{06569510-309A-45E6-9A7F-390A016307C6}" type="presParOf" srcId="{6137EF28-330A-43D7-BE60-884BE08F9570}" destId="{EC6FA19F-55F0-4EF8-9171-9F68714833E7}" srcOrd="0" destOrd="0" presId="urn:microsoft.com/office/officeart/2005/8/layout/hList3"/>
    <dgm:cxn modelId="{FC0151CB-3AC1-4562-98AC-496EC63E0C45}" type="presParOf" srcId="{6137EF28-330A-43D7-BE60-884BE08F9570}" destId="{5CBCF688-79E1-4243-964F-5187DA032A31}" srcOrd="1" destOrd="0" presId="urn:microsoft.com/office/officeart/2005/8/layout/hList3"/>
    <dgm:cxn modelId="{D9D535A2-A2B5-4139-96B1-377201711220}" type="presParOf" srcId="{617AEF3A-11A4-4C67-995D-A5500A2B5365}" destId="{5EFDA68B-E90D-4AE4-AC91-FFCE5993494B}"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27DA75-9E50-4386-9825-71CA7D0623D6}" type="doc">
      <dgm:prSet loTypeId="urn:microsoft.com/office/officeart/2005/8/layout/radial2" loCatId="relationship" qsTypeId="urn:microsoft.com/office/officeart/2005/8/quickstyle/3d1" qsCatId="3D" csTypeId="urn:microsoft.com/office/officeart/2005/8/colors/accent1_2" csCatId="accent1" phldr="1"/>
      <dgm:spPr/>
      <dgm:t>
        <a:bodyPr/>
        <a:lstStyle/>
        <a:p>
          <a:endParaRPr lang="es-MX"/>
        </a:p>
      </dgm:t>
    </dgm:pt>
    <dgm:pt modelId="{4B01311F-045F-4974-B0FF-48FD75FE51CE}">
      <dgm:prSet phldrT="[Texto]" custT="1"/>
      <dgm:spPr/>
      <dgm:t>
        <a:bodyPr/>
        <a:lstStyle/>
        <a:p>
          <a:r>
            <a:rPr lang="es-MX" sz="1400" b="1" dirty="0"/>
            <a:t>INALIENABLES</a:t>
          </a:r>
        </a:p>
      </dgm:t>
    </dgm:pt>
    <dgm:pt modelId="{9E9E6B7E-4190-4C1C-B8A0-D2D347303A08}" type="parTrans" cxnId="{EB4DC3F3-BD85-476F-9EF9-340440CCD46C}">
      <dgm:prSet/>
      <dgm:spPr/>
      <dgm:t>
        <a:bodyPr/>
        <a:lstStyle/>
        <a:p>
          <a:endParaRPr lang="es-MX" dirty="0"/>
        </a:p>
      </dgm:t>
    </dgm:pt>
    <dgm:pt modelId="{EDD1B3FC-C913-4A53-9FCF-85BC6CD5F047}" type="sibTrans" cxnId="{EB4DC3F3-BD85-476F-9EF9-340440CCD46C}">
      <dgm:prSet/>
      <dgm:spPr/>
      <dgm:t>
        <a:bodyPr/>
        <a:lstStyle/>
        <a:p>
          <a:endParaRPr lang="es-MX"/>
        </a:p>
      </dgm:t>
    </dgm:pt>
    <dgm:pt modelId="{566DE7B2-90B5-47F1-9A4A-52DC6E609610}">
      <dgm:prSet phldrT="[Texto]" custT="1"/>
      <dgm:spPr/>
      <dgm:t>
        <a:bodyPr/>
        <a:lstStyle/>
        <a:p>
          <a:pPr algn="r"/>
          <a:r>
            <a:rPr lang="es-MX" sz="1600" dirty="0"/>
            <a:t>NO SON ENAJENABLES</a:t>
          </a:r>
        </a:p>
      </dgm:t>
    </dgm:pt>
    <dgm:pt modelId="{54174129-1C39-40C6-8F42-9DA0839D88C7}" type="parTrans" cxnId="{C21E79AC-51EB-45B0-83D2-3F7DC6F57BD8}">
      <dgm:prSet/>
      <dgm:spPr/>
      <dgm:t>
        <a:bodyPr/>
        <a:lstStyle/>
        <a:p>
          <a:endParaRPr lang="es-MX"/>
        </a:p>
      </dgm:t>
    </dgm:pt>
    <dgm:pt modelId="{6661A46C-C796-4B6B-8D4E-22E8BFEA1E05}" type="sibTrans" cxnId="{C21E79AC-51EB-45B0-83D2-3F7DC6F57BD8}">
      <dgm:prSet/>
      <dgm:spPr/>
      <dgm:t>
        <a:bodyPr/>
        <a:lstStyle/>
        <a:p>
          <a:endParaRPr lang="es-MX"/>
        </a:p>
      </dgm:t>
    </dgm:pt>
    <dgm:pt modelId="{16468857-5122-47C0-AE27-8B4763B12883}">
      <dgm:prSet phldrT="[Texto]" custT="1"/>
      <dgm:spPr/>
      <dgm:t>
        <a:bodyPr/>
        <a:lstStyle/>
        <a:p>
          <a:r>
            <a:rPr lang="es-MX" sz="1400" b="1" dirty="0"/>
            <a:t>INEMBARGABLES</a:t>
          </a:r>
        </a:p>
      </dgm:t>
    </dgm:pt>
    <dgm:pt modelId="{316F1E8D-17B2-4208-8201-EC1827C68B76}" type="parTrans" cxnId="{FEAF7422-47DA-4E75-A985-3F1DE60B46BF}">
      <dgm:prSet/>
      <dgm:spPr/>
      <dgm:t>
        <a:bodyPr/>
        <a:lstStyle/>
        <a:p>
          <a:endParaRPr lang="es-MX" dirty="0"/>
        </a:p>
      </dgm:t>
    </dgm:pt>
    <dgm:pt modelId="{8FCF4367-6348-4A37-9F12-EC9BDAD0AC3E}" type="sibTrans" cxnId="{FEAF7422-47DA-4E75-A985-3F1DE60B46BF}">
      <dgm:prSet/>
      <dgm:spPr/>
      <dgm:t>
        <a:bodyPr/>
        <a:lstStyle/>
        <a:p>
          <a:endParaRPr lang="es-MX"/>
        </a:p>
      </dgm:t>
    </dgm:pt>
    <dgm:pt modelId="{B117F86E-2E75-40CA-8A78-6A3B45CB372B}">
      <dgm:prSet phldrT="[Texto]" custT="1"/>
      <dgm:spPr/>
      <dgm:t>
        <a:bodyPr/>
        <a:lstStyle/>
        <a:p>
          <a:pPr algn="r"/>
          <a:r>
            <a:rPr lang="es-MX" sz="1600" dirty="0"/>
            <a:t>NO PODRÁ EMPLEARSE NINGUNA VÍA DE APREMIO, MANDAMIENTO DE EJECUCIÓN</a:t>
          </a:r>
        </a:p>
      </dgm:t>
    </dgm:pt>
    <dgm:pt modelId="{9ED3F0B1-832D-4756-BFE5-E4370A92F264}" type="parTrans" cxnId="{6F9A9F84-283A-4D01-A3B6-7413DE4D6340}">
      <dgm:prSet/>
      <dgm:spPr/>
      <dgm:t>
        <a:bodyPr/>
        <a:lstStyle/>
        <a:p>
          <a:endParaRPr lang="es-MX"/>
        </a:p>
      </dgm:t>
    </dgm:pt>
    <dgm:pt modelId="{00540538-8EE6-4AAA-90AD-01D11217ACA1}" type="sibTrans" cxnId="{6F9A9F84-283A-4D01-A3B6-7413DE4D6340}">
      <dgm:prSet/>
      <dgm:spPr/>
      <dgm:t>
        <a:bodyPr/>
        <a:lstStyle/>
        <a:p>
          <a:endParaRPr lang="es-MX"/>
        </a:p>
      </dgm:t>
    </dgm:pt>
    <dgm:pt modelId="{67B01C47-57F8-4DB5-908D-D0E9497E4873}">
      <dgm:prSet phldrT="[Texto]" custT="1"/>
      <dgm:spPr/>
      <dgm:t>
        <a:bodyPr/>
        <a:lstStyle/>
        <a:p>
          <a:r>
            <a:rPr lang="es-MX" sz="1200" b="1" dirty="0"/>
            <a:t>IMPRESCRIPTIBLES</a:t>
          </a:r>
        </a:p>
      </dgm:t>
    </dgm:pt>
    <dgm:pt modelId="{2EC724EF-5979-4BE2-9E6D-B1E1A1464BDB}" type="sibTrans" cxnId="{AB51DFE3-CC3D-4DE9-9779-BA45AE6E4B5B}">
      <dgm:prSet/>
      <dgm:spPr/>
      <dgm:t>
        <a:bodyPr/>
        <a:lstStyle/>
        <a:p>
          <a:endParaRPr lang="es-MX"/>
        </a:p>
      </dgm:t>
    </dgm:pt>
    <dgm:pt modelId="{0AE945B0-147E-4C3A-92A3-9A3D6F43853C}" type="parTrans" cxnId="{AB51DFE3-CC3D-4DE9-9779-BA45AE6E4B5B}">
      <dgm:prSet/>
      <dgm:spPr/>
      <dgm:t>
        <a:bodyPr/>
        <a:lstStyle/>
        <a:p>
          <a:endParaRPr lang="es-MX" dirty="0"/>
        </a:p>
      </dgm:t>
    </dgm:pt>
    <dgm:pt modelId="{96F9606E-CF91-4AE5-907D-021B958B1D26}">
      <dgm:prSet phldrT="[Texto]" custT="1"/>
      <dgm:spPr/>
      <dgm:t>
        <a:bodyPr/>
        <a:lstStyle/>
        <a:p>
          <a:pPr algn="r"/>
          <a:r>
            <a:rPr lang="es-MX" sz="1600" dirty="0"/>
            <a:t>NINGÚN PARTICULAR PODRÁ ADQUIRIR ESTOS BIENES POR TENERLOS EN SU POSESIÓN POR UN TIEMPO DETERMINADO</a:t>
          </a:r>
        </a:p>
      </dgm:t>
    </dgm:pt>
    <dgm:pt modelId="{23B631E7-AD80-4840-8016-82AF3AD91636}" type="sibTrans" cxnId="{377F301B-CD31-4116-8DDD-5A7E2022D9B5}">
      <dgm:prSet/>
      <dgm:spPr/>
      <dgm:t>
        <a:bodyPr/>
        <a:lstStyle/>
        <a:p>
          <a:endParaRPr lang="es-MX"/>
        </a:p>
      </dgm:t>
    </dgm:pt>
    <dgm:pt modelId="{E01B2BA0-857E-4701-B0F5-F9C27E943873}" type="parTrans" cxnId="{377F301B-CD31-4116-8DDD-5A7E2022D9B5}">
      <dgm:prSet/>
      <dgm:spPr/>
      <dgm:t>
        <a:bodyPr/>
        <a:lstStyle/>
        <a:p>
          <a:endParaRPr lang="es-MX"/>
        </a:p>
      </dgm:t>
    </dgm:pt>
    <dgm:pt modelId="{8E0E6435-97F6-4830-BA35-A62C975AB667}" type="pres">
      <dgm:prSet presAssocID="{4327DA75-9E50-4386-9825-71CA7D0623D6}" presName="composite" presStyleCnt="0">
        <dgm:presLayoutVars>
          <dgm:chMax val="5"/>
          <dgm:dir/>
          <dgm:animLvl val="ctr"/>
          <dgm:resizeHandles val="exact"/>
        </dgm:presLayoutVars>
      </dgm:prSet>
      <dgm:spPr/>
      <dgm:t>
        <a:bodyPr/>
        <a:lstStyle/>
        <a:p>
          <a:endParaRPr lang="es-MX"/>
        </a:p>
      </dgm:t>
    </dgm:pt>
    <dgm:pt modelId="{085AEC92-A195-404B-9A07-6D5F2B74996B}" type="pres">
      <dgm:prSet presAssocID="{4327DA75-9E50-4386-9825-71CA7D0623D6}" presName="cycle" presStyleCnt="0"/>
      <dgm:spPr/>
    </dgm:pt>
    <dgm:pt modelId="{E10A6DDE-568B-4A70-9AC6-6DF365E596DC}" type="pres">
      <dgm:prSet presAssocID="{4327DA75-9E50-4386-9825-71CA7D0623D6}" presName="centerShape" presStyleCnt="0"/>
      <dgm:spPr/>
    </dgm:pt>
    <dgm:pt modelId="{080326FA-C06C-448E-9BE2-37759CB55166}" type="pres">
      <dgm:prSet presAssocID="{4327DA75-9E50-4386-9825-71CA7D0623D6}" presName="connSite" presStyleLbl="node1" presStyleIdx="0" presStyleCnt="4"/>
      <dgm:spPr/>
    </dgm:pt>
    <dgm:pt modelId="{365DC473-00D6-44C0-8AC7-2B300E40DFB1}" type="pres">
      <dgm:prSet presAssocID="{4327DA75-9E50-4386-9825-71CA7D0623D6}" presName="visible" presStyleLbl="node1" presStyleIdx="0" presStyleCnt="4" custScaleX="93003" custScaleY="90701" custLinFactNeighborX="5247" custLinFactNeighborY="-1957"/>
      <dgm:spPr>
        <a:blipFill rotWithShape="0">
          <a:blip xmlns:r="http://schemas.openxmlformats.org/officeDocument/2006/relationships" r:embed="rId1"/>
          <a:stretch>
            <a:fillRect/>
          </a:stretch>
        </a:blipFill>
      </dgm:spPr>
      <dgm:t>
        <a:bodyPr/>
        <a:lstStyle/>
        <a:p>
          <a:endParaRPr lang="es-MX"/>
        </a:p>
      </dgm:t>
    </dgm:pt>
    <dgm:pt modelId="{CD3C3DAD-E01F-4CEA-A796-EEAA94586800}" type="pres">
      <dgm:prSet presAssocID="{9E9E6B7E-4190-4C1C-B8A0-D2D347303A08}" presName="Name25" presStyleLbl="parChTrans1D1" presStyleIdx="0" presStyleCnt="3"/>
      <dgm:spPr/>
      <dgm:t>
        <a:bodyPr/>
        <a:lstStyle/>
        <a:p>
          <a:endParaRPr lang="es-MX"/>
        </a:p>
      </dgm:t>
    </dgm:pt>
    <dgm:pt modelId="{CE4BCFD5-3B74-4E95-8165-E3F32D98A163}" type="pres">
      <dgm:prSet presAssocID="{4B01311F-045F-4974-B0FF-48FD75FE51CE}" presName="node" presStyleCnt="0"/>
      <dgm:spPr/>
    </dgm:pt>
    <dgm:pt modelId="{EA5B50B6-ADDB-4B22-BFDD-2FBA366D0BD5}" type="pres">
      <dgm:prSet presAssocID="{4B01311F-045F-4974-B0FF-48FD75FE51CE}" presName="parentNode" presStyleLbl="node1" presStyleIdx="1" presStyleCnt="4" custScaleX="123918" custScaleY="97010" custLinFactNeighborX="43123" custLinFactNeighborY="4089">
        <dgm:presLayoutVars>
          <dgm:chMax val="1"/>
          <dgm:bulletEnabled val="1"/>
        </dgm:presLayoutVars>
      </dgm:prSet>
      <dgm:spPr/>
      <dgm:t>
        <a:bodyPr/>
        <a:lstStyle/>
        <a:p>
          <a:endParaRPr lang="es-MX"/>
        </a:p>
      </dgm:t>
    </dgm:pt>
    <dgm:pt modelId="{43AE41E5-EDED-4B3E-9437-5F52F29973B0}" type="pres">
      <dgm:prSet presAssocID="{4B01311F-045F-4974-B0FF-48FD75FE51CE}" presName="childNode" presStyleLbl="revTx" presStyleIdx="0" presStyleCnt="3">
        <dgm:presLayoutVars>
          <dgm:bulletEnabled val="1"/>
        </dgm:presLayoutVars>
      </dgm:prSet>
      <dgm:spPr/>
      <dgm:t>
        <a:bodyPr/>
        <a:lstStyle/>
        <a:p>
          <a:endParaRPr lang="es-MX"/>
        </a:p>
      </dgm:t>
    </dgm:pt>
    <dgm:pt modelId="{719F42E3-4CE4-4885-B7DD-74D91366D264}" type="pres">
      <dgm:prSet presAssocID="{0AE945B0-147E-4C3A-92A3-9A3D6F43853C}" presName="Name25" presStyleLbl="parChTrans1D1" presStyleIdx="1" presStyleCnt="3"/>
      <dgm:spPr/>
      <dgm:t>
        <a:bodyPr/>
        <a:lstStyle/>
        <a:p>
          <a:endParaRPr lang="es-MX"/>
        </a:p>
      </dgm:t>
    </dgm:pt>
    <dgm:pt modelId="{10E39174-56E7-49AB-8D43-29F7CCDA3EB8}" type="pres">
      <dgm:prSet presAssocID="{67B01C47-57F8-4DB5-908D-D0E9497E4873}" presName="node" presStyleCnt="0"/>
      <dgm:spPr/>
    </dgm:pt>
    <dgm:pt modelId="{AC91BB54-0A9C-47A9-90CA-BE154405B94A}" type="pres">
      <dgm:prSet presAssocID="{67B01C47-57F8-4DB5-908D-D0E9497E4873}" presName="parentNode" presStyleLbl="node1" presStyleIdx="2" presStyleCnt="4" custScaleX="132454" custScaleY="118696" custLinFactNeighborX="47497" custLinFactNeighborY="4089">
        <dgm:presLayoutVars>
          <dgm:chMax val="1"/>
          <dgm:bulletEnabled val="1"/>
        </dgm:presLayoutVars>
      </dgm:prSet>
      <dgm:spPr/>
      <dgm:t>
        <a:bodyPr/>
        <a:lstStyle/>
        <a:p>
          <a:endParaRPr lang="es-MX"/>
        </a:p>
      </dgm:t>
    </dgm:pt>
    <dgm:pt modelId="{E85C9A13-4310-4453-AFFD-7F9EAE557B88}" type="pres">
      <dgm:prSet presAssocID="{67B01C47-57F8-4DB5-908D-D0E9497E4873}" presName="childNode" presStyleLbl="revTx" presStyleIdx="1" presStyleCnt="3">
        <dgm:presLayoutVars>
          <dgm:bulletEnabled val="1"/>
        </dgm:presLayoutVars>
      </dgm:prSet>
      <dgm:spPr/>
      <dgm:t>
        <a:bodyPr/>
        <a:lstStyle/>
        <a:p>
          <a:endParaRPr lang="es-MX"/>
        </a:p>
      </dgm:t>
    </dgm:pt>
    <dgm:pt modelId="{0164712E-2F55-4FBD-92A6-FB1BBB3109B6}" type="pres">
      <dgm:prSet presAssocID="{316F1E8D-17B2-4208-8201-EC1827C68B76}" presName="Name25" presStyleLbl="parChTrans1D1" presStyleIdx="2" presStyleCnt="3"/>
      <dgm:spPr/>
      <dgm:t>
        <a:bodyPr/>
        <a:lstStyle/>
        <a:p>
          <a:endParaRPr lang="es-MX"/>
        </a:p>
      </dgm:t>
    </dgm:pt>
    <dgm:pt modelId="{09382E32-5B2C-436C-9E16-83A20F828FD7}" type="pres">
      <dgm:prSet presAssocID="{16468857-5122-47C0-AE27-8B4763B12883}" presName="node" presStyleCnt="0"/>
      <dgm:spPr/>
    </dgm:pt>
    <dgm:pt modelId="{2DE12B87-4C98-43BB-8014-B000AC2D4485}" type="pres">
      <dgm:prSet presAssocID="{16468857-5122-47C0-AE27-8B4763B12883}" presName="parentNode" presStyleLbl="node1" presStyleIdx="3" presStyleCnt="4" custScaleX="141388" custScaleY="97111" custLinFactNeighborX="44820" custLinFactNeighborY="-1697">
        <dgm:presLayoutVars>
          <dgm:chMax val="1"/>
          <dgm:bulletEnabled val="1"/>
        </dgm:presLayoutVars>
      </dgm:prSet>
      <dgm:spPr/>
      <dgm:t>
        <a:bodyPr/>
        <a:lstStyle/>
        <a:p>
          <a:endParaRPr lang="es-MX"/>
        </a:p>
      </dgm:t>
    </dgm:pt>
    <dgm:pt modelId="{206F99A1-E4DE-4CDA-BB42-2903094CFF54}" type="pres">
      <dgm:prSet presAssocID="{16468857-5122-47C0-AE27-8B4763B12883}" presName="childNode" presStyleLbl="revTx" presStyleIdx="2" presStyleCnt="3">
        <dgm:presLayoutVars>
          <dgm:bulletEnabled val="1"/>
        </dgm:presLayoutVars>
      </dgm:prSet>
      <dgm:spPr/>
      <dgm:t>
        <a:bodyPr/>
        <a:lstStyle/>
        <a:p>
          <a:endParaRPr lang="es-MX"/>
        </a:p>
      </dgm:t>
    </dgm:pt>
  </dgm:ptLst>
  <dgm:cxnLst>
    <dgm:cxn modelId="{EB4DC3F3-BD85-476F-9EF9-340440CCD46C}" srcId="{4327DA75-9E50-4386-9825-71CA7D0623D6}" destId="{4B01311F-045F-4974-B0FF-48FD75FE51CE}" srcOrd="0" destOrd="0" parTransId="{9E9E6B7E-4190-4C1C-B8A0-D2D347303A08}" sibTransId="{EDD1B3FC-C913-4A53-9FCF-85BC6CD5F047}"/>
    <dgm:cxn modelId="{FEAF7422-47DA-4E75-A985-3F1DE60B46BF}" srcId="{4327DA75-9E50-4386-9825-71CA7D0623D6}" destId="{16468857-5122-47C0-AE27-8B4763B12883}" srcOrd="2" destOrd="0" parTransId="{316F1E8D-17B2-4208-8201-EC1827C68B76}" sibTransId="{8FCF4367-6348-4A37-9F12-EC9BDAD0AC3E}"/>
    <dgm:cxn modelId="{05B063C4-4EC4-438C-93C9-784309A49476}" type="presOf" srcId="{B117F86E-2E75-40CA-8A78-6A3B45CB372B}" destId="{206F99A1-E4DE-4CDA-BB42-2903094CFF54}" srcOrd="0" destOrd="0" presId="urn:microsoft.com/office/officeart/2005/8/layout/radial2"/>
    <dgm:cxn modelId="{85F033DF-6FAF-4DAE-80EB-0675AFEC0AEB}" type="presOf" srcId="{16468857-5122-47C0-AE27-8B4763B12883}" destId="{2DE12B87-4C98-43BB-8014-B000AC2D4485}" srcOrd="0" destOrd="0" presId="urn:microsoft.com/office/officeart/2005/8/layout/radial2"/>
    <dgm:cxn modelId="{783E40B9-8995-4CD6-B488-C86715887D63}" type="presOf" srcId="{0AE945B0-147E-4C3A-92A3-9A3D6F43853C}" destId="{719F42E3-4CE4-4885-B7DD-74D91366D264}" srcOrd="0" destOrd="0" presId="urn:microsoft.com/office/officeart/2005/8/layout/radial2"/>
    <dgm:cxn modelId="{AB51DFE3-CC3D-4DE9-9779-BA45AE6E4B5B}" srcId="{4327DA75-9E50-4386-9825-71CA7D0623D6}" destId="{67B01C47-57F8-4DB5-908D-D0E9497E4873}" srcOrd="1" destOrd="0" parTransId="{0AE945B0-147E-4C3A-92A3-9A3D6F43853C}" sibTransId="{2EC724EF-5979-4BE2-9E6D-B1E1A1464BDB}"/>
    <dgm:cxn modelId="{C973C1AD-A20C-4822-B8F6-7D2D2C46915B}" type="presOf" srcId="{9E9E6B7E-4190-4C1C-B8A0-D2D347303A08}" destId="{CD3C3DAD-E01F-4CEA-A796-EEAA94586800}" srcOrd="0" destOrd="0" presId="urn:microsoft.com/office/officeart/2005/8/layout/radial2"/>
    <dgm:cxn modelId="{C3FE06AD-5D18-42CA-A40A-B5AEE732143A}" type="presOf" srcId="{4327DA75-9E50-4386-9825-71CA7D0623D6}" destId="{8E0E6435-97F6-4830-BA35-A62C975AB667}" srcOrd="0" destOrd="0" presId="urn:microsoft.com/office/officeart/2005/8/layout/radial2"/>
    <dgm:cxn modelId="{F545E358-CCAA-4674-9773-3FE28E4B202C}" type="presOf" srcId="{316F1E8D-17B2-4208-8201-EC1827C68B76}" destId="{0164712E-2F55-4FBD-92A6-FB1BBB3109B6}" srcOrd="0" destOrd="0" presId="urn:microsoft.com/office/officeart/2005/8/layout/radial2"/>
    <dgm:cxn modelId="{27D56582-1F4D-40D0-982D-99C73CE23ACF}" type="presOf" srcId="{4B01311F-045F-4974-B0FF-48FD75FE51CE}" destId="{EA5B50B6-ADDB-4B22-BFDD-2FBA366D0BD5}" srcOrd="0" destOrd="0" presId="urn:microsoft.com/office/officeart/2005/8/layout/radial2"/>
    <dgm:cxn modelId="{377F301B-CD31-4116-8DDD-5A7E2022D9B5}" srcId="{67B01C47-57F8-4DB5-908D-D0E9497E4873}" destId="{96F9606E-CF91-4AE5-907D-021B958B1D26}" srcOrd="0" destOrd="0" parTransId="{E01B2BA0-857E-4701-B0F5-F9C27E943873}" sibTransId="{23B631E7-AD80-4840-8016-82AF3AD91636}"/>
    <dgm:cxn modelId="{C21E79AC-51EB-45B0-83D2-3F7DC6F57BD8}" srcId="{4B01311F-045F-4974-B0FF-48FD75FE51CE}" destId="{566DE7B2-90B5-47F1-9A4A-52DC6E609610}" srcOrd="0" destOrd="0" parTransId="{54174129-1C39-40C6-8F42-9DA0839D88C7}" sibTransId="{6661A46C-C796-4B6B-8D4E-22E8BFEA1E05}"/>
    <dgm:cxn modelId="{0A153A92-5F96-4C37-9689-EE31DA0E5321}" type="presOf" srcId="{67B01C47-57F8-4DB5-908D-D0E9497E4873}" destId="{AC91BB54-0A9C-47A9-90CA-BE154405B94A}" srcOrd="0" destOrd="0" presId="urn:microsoft.com/office/officeart/2005/8/layout/radial2"/>
    <dgm:cxn modelId="{0B0A7662-5BFD-4E57-8516-D4A018357F52}" type="presOf" srcId="{96F9606E-CF91-4AE5-907D-021B958B1D26}" destId="{E85C9A13-4310-4453-AFFD-7F9EAE557B88}" srcOrd="0" destOrd="0" presId="urn:microsoft.com/office/officeart/2005/8/layout/radial2"/>
    <dgm:cxn modelId="{6F9A9F84-283A-4D01-A3B6-7413DE4D6340}" srcId="{16468857-5122-47C0-AE27-8B4763B12883}" destId="{B117F86E-2E75-40CA-8A78-6A3B45CB372B}" srcOrd="0" destOrd="0" parTransId="{9ED3F0B1-832D-4756-BFE5-E4370A92F264}" sibTransId="{00540538-8EE6-4AAA-90AD-01D11217ACA1}"/>
    <dgm:cxn modelId="{620A4870-E671-4E6F-92C6-FBF011CC0E84}" type="presOf" srcId="{566DE7B2-90B5-47F1-9A4A-52DC6E609610}" destId="{43AE41E5-EDED-4B3E-9437-5F52F29973B0}" srcOrd="0" destOrd="0" presId="urn:microsoft.com/office/officeart/2005/8/layout/radial2"/>
    <dgm:cxn modelId="{E284A6EC-9FA4-446D-92F1-A46CD4D13A15}" type="presParOf" srcId="{8E0E6435-97F6-4830-BA35-A62C975AB667}" destId="{085AEC92-A195-404B-9A07-6D5F2B74996B}" srcOrd="0" destOrd="0" presId="urn:microsoft.com/office/officeart/2005/8/layout/radial2"/>
    <dgm:cxn modelId="{A826F388-D9CA-4A6D-ACAE-6BB2B6D36F86}" type="presParOf" srcId="{085AEC92-A195-404B-9A07-6D5F2B74996B}" destId="{E10A6DDE-568B-4A70-9AC6-6DF365E596DC}" srcOrd="0" destOrd="0" presId="urn:microsoft.com/office/officeart/2005/8/layout/radial2"/>
    <dgm:cxn modelId="{1EA515AE-D32E-490D-A846-D79FA94E31A4}" type="presParOf" srcId="{E10A6DDE-568B-4A70-9AC6-6DF365E596DC}" destId="{080326FA-C06C-448E-9BE2-37759CB55166}" srcOrd="0" destOrd="0" presId="urn:microsoft.com/office/officeart/2005/8/layout/radial2"/>
    <dgm:cxn modelId="{C224584F-BA6B-4947-8D84-40D841CA2DF8}" type="presParOf" srcId="{E10A6DDE-568B-4A70-9AC6-6DF365E596DC}" destId="{365DC473-00D6-44C0-8AC7-2B300E40DFB1}" srcOrd="1" destOrd="0" presId="urn:microsoft.com/office/officeart/2005/8/layout/radial2"/>
    <dgm:cxn modelId="{62F82880-BABD-46BD-81BD-3C27E7F45AD3}" type="presParOf" srcId="{085AEC92-A195-404B-9A07-6D5F2B74996B}" destId="{CD3C3DAD-E01F-4CEA-A796-EEAA94586800}" srcOrd="1" destOrd="0" presId="urn:microsoft.com/office/officeart/2005/8/layout/radial2"/>
    <dgm:cxn modelId="{6C0AF46C-CC4A-44C6-B605-5CCD730512F4}" type="presParOf" srcId="{085AEC92-A195-404B-9A07-6D5F2B74996B}" destId="{CE4BCFD5-3B74-4E95-8165-E3F32D98A163}" srcOrd="2" destOrd="0" presId="urn:microsoft.com/office/officeart/2005/8/layout/radial2"/>
    <dgm:cxn modelId="{67567FDD-D843-456A-BD06-306012681F73}" type="presParOf" srcId="{CE4BCFD5-3B74-4E95-8165-E3F32D98A163}" destId="{EA5B50B6-ADDB-4B22-BFDD-2FBA366D0BD5}" srcOrd="0" destOrd="0" presId="urn:microsoft.com/office/officeart/2005/8/layout/radial2"/>
    <dgm:cxn modelId="{91902374-733A-4C9C-B143-1237691F4887}" type="presParOf" srcId="{CE4BCFD5-3B74-4E95-8165-E3F32D98A163}" destId="{43AE41E5-EDED-4B3E-9437-5F52F29973B0}" srcOrd="1" destOrd="0" presId="urn:microsoft.com/office/officeart/2005/8/layout/radial2"/>
    <dgm:cxn modelId="{F31AB71C-9B8F-4F9D-9388-B9EC44BBE116}" type="presParOf" srcId="{085AEC92-A195-404B-9A07-6D5F2B74996B}" destId="{719F42E3-4CE4-4885-B7DD-74D91366D264}" srcOrd="3" destOrd="0" presId="urn:microsoft.com/office/officeart/2005/8/layout/radial2"/>
    <dgm:cxn modelId="{C6D0A6AC-8200-4D97-B456-555E2C71750A}" type="presParOf" srcId="{085AEC92-A195-404B-9A07-6D5F2B74996B}" destId="{10E39174-56E7-49AB-8D43-29F7CCDA3EB8}" srcOrd="4" destOrd="0" presId="urn:microsoft.com/office/officeart/2005/8/layout/radial2"/>
    <dgm:cxn modelId="{2B5F99FB-255A-40C3-8481-901DA0F4B1D0}" type="presParOf" srcId="{10E39174-56E7-49AB-8D43-29F7CCDA3EB8}" destId="{AC91BB54-0A9C-47A9-90CA-BE154405B94A}" srcOrd="0" destOrd="0" presId="urn:microsoft.com/office/officeart/2005/8/layout/radial2"/>
    <dgm:cxn modelId="{50EBA8B1-6986-41A6-ABFC-AAC72168F1D3}" type="presParOf" srcId="{10E39174-56E7-49AB-8D43-29F7CCDA3EB8}" destId="{E85C9A13-4310-4453-AFFD-7F9EAE557B88}" srcOrd="1" destOrd="0" presId="urn:microsoft.com/office/officeart/2005/8/layout/radial2"/>
    <dgm:cxn modelId="{FF658A39-4E31-46E3-9DBC-B95965827890}" type="presParOf" srcId="{085AEC92-A195-404B-9A07-6D5F2B74996B}" destId="{0164712E-2F55-4FBD-92A6-FB1BBB3109B6}" srcOrd="5" destOrd="0" presId="urn:microsoft.com/office/officeart/2005/8/layout/radial2"/>
    <dgm:cxn modelId="{D0167FF1-6C41-4F84-AF5F-DAA4026E6D1F}" type="presParOf" srcId="{085AEC92-A195-404B-9A07-6D5F2B74996B}" destId="{09382E32-5B2C-436C-9E16-83A20F828FD7}" srcOrd="6" destOrd="0" presId="urn:microsoft.com/office/officeart/2005/8/layout/radial2"/>
    <dgm:cxn modelId="{E1DF57CF-E137-47A4-972B-20230EEAC72D}" type="presParOf" srcId="{09382E32-5B2C-436C-9E16-83A20F828FD7}" destId="{2DE12B87-4C98-43BB-8014-B000AC2D4485}" srcOrd="0" destOrd="0" presId="urn:microsoft.com/office/officeart/2005/8/layout/radial2"/>
    <dgm:cxn modelId="{0095773A-2309-4C5F-9206-8931F9FEBB13}" type="presParOf" srcId="{09382E32-5B2C-436C-9E16-83A20F828FD7}" destId="{206F99A1-E4DE-4CDA-BB42-2903094CFF54}"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FB26FE2-27E2-45F3-9EA3-285CB3AADA11}" type="doc">
      <dgm:prSet loTypeId="urn:microsoft.com/office/officeart/2005/8/layout/vList2" loCatId="list" qsTypeId="urn:microsoft.com/office/officeart/2005/8/quickstyle/3d3" qsCatId="3D" csTypeId="urn:microsoft.com/office/officeart/2005/8/colors/accent6_5" csCatId="accent6" phldr="1"/>
      <dgm:spPr/>
      <dgm:t>
        <a:bodyPr/>
        <a:lstStyle/>
        <a:p>
          <a:endParaRPr lang="es-MX"/>
        </a:p>
      </dgm:t>
    </dgm:pt>
    <dgm:pt modelId="{9C8FF0CD-FB66-4476-82FE-BED1A9F2C590}">
      <dgm:prSet phldrT="[Texto]" custT="1"/>
      <dgm:spPr/>
      <dgm:t>
        <a:bodyPr/>
        <a:lstStyle/>
        <a:p>
          <a:r>
            <a:rPr lang="es-ES" sz="2000" b="1" dirty="0" smtClean="0">
              <a:effectLst/>
            </a:rPr>
            <a:t>Género:  1     Activo</a:t>
          </a:r>
          <a:endParaRPr lang="es-ES_tradnl" sz="2000" b="1" dirty="0" smtClean="0">
            <a:effectLst/>
          </a:endParaRPr>
        </a:p>
        <a:p>
          <a:r>
            <a:rPr lang="es-ES" sz="2000" b="1" dirty="0" smtClean="0">
              <a:effectLst/>
            </a:rPr>
            <a:t>Grupo:    1.1  Activo Circulante</a:t>
          </a:r>
          <a:endParaRPr lang="es-ES_tradnl" sz="2000" b="1" dirty="0" smtClean="0">
            <a:effectLst/>
          </a:endParaRPr>
        </a:p>
        <a:p>
          <a:r>
            <a:rPr lang="es-ES" sz="2000" b="1" dirty="0" smtClean="0">
              <a:effectLst/>
            </a:rPr>
            <a:t>Rubro: 1.1.1  Efectivo y Equivalentes</a:t>
          </a:r>
          <a:endParaRPr lang="es-MX" sz="2000" b="1" dirty="0">
            <a:effectLst/>
          </a:endParaRPr>
        </a:p>
      </dgm:t>
    </dgm:pt>
    <dgm:pt modelId="{5443D7F2-3882-4A03-A3B1-38D6BC06695B}" type="parTrans" cxnId="{2F6DA500-46B0-4D62-9725-88AA0C3FD350}">
      <dgm:prSet/>
      <dgm:spPr/>
      <dgm:t>
        <a:bodyPr/>
        <a:lstStyle/>
        <a:p>
          <a:endParaRPr lang="es-MX" sz="2000" b="1">
            <a:solidFill>
              <a:schemeClr val="tx1"/>
            </a:solidFill>
            <a:effectLst>
              <a:outerShdw blurRad="38100" dist="38100" dir="2700000" algn="tl">
                <a:srgbClr val="000000">
                  <a:alpha val="43137"/>
                </a:srgbClr>
              </a:outerShdw>
            </a:effectLst>
          </a:endParaRPr>
        </a:p>
      </dgm:t>
    </dgm:pt>
    <dgm:pt modelId="{DD21283B-9CEB-4B5F-B476-2CBB93000067}" type="sibTrans" cxnId="{2F6DA500-46B0-4D62-9725-88AA0C3FD350}">
      <dgm:prSet/>
      <dgm:spPr/>
      <dgm:t>
        <a:bodyPr/>
        <a:lstStyle/>
        <a:p>
          <a:endParaRPr lang="es-MX" sz="2000" b="1">
            <a:solidFill>
              <a:schemeClr val="tx1"/>
            </a:solidFill>
            <a:effectLst>
              <a:outerShdw blurRad="38100" dist="38100" dir="2700000" algn="tl">
                <a:srgbClr val="000000">
                  <a:alpha val="43137"/>
                </a:srgbClr>
              </a:outerShdw>
            </a:effectLst>
          </a:endParaRPr>
        </a:p>
      </dgm:t>
    </dgm:pt>
    <dgm:pt modelId="{66BC8C61-FF9E-4FF8-9892-453021A02455}">
      <dgm:prSet phldrT="[Texto]" custT="1"/>
      <dgm:spPr/>
      <dgm:t>
        <a:bodyPr/>
        <a:lstStyle/>
        <a:p>
          <a:r>
            <a:rPr lang="es-ES" sz="2000" b="1" dirty="0" smtClean="0">
              <a:effectLst/>
            </a:rPr>
            <a:t>Cuenta : 1.1.1.1	   Efectivo</a:t>
          </a:r>
        </a:p>
        <a:p>
          <a:r>
            <a:rPr lang="es-ES" sz="2000" b="1" dirty="0" smtClean="0">
              <a:effectLst/>
            </a:rPr>
            <a:t>Subcuenta: 1.1.1.1.1    Caja </a:t>
          </a:r>
          <a:endParaRPr lang="es-MX" sz="2000" b="1" dirty="0" smtClean="0">
            <a:effectLst/>
          </a:endParaRPr>
        </a:p>
      </dgm:t>
    </dgm:pt>
    <dgm:pt modelId="{AD7C04AA-F631-4724-9A1E-EC363EC280F3}" type="parTrans" cxnId="{18FDBC62-2E5C-4C73-8E85-31A220EF7321}">
      <dgm:prSet/>
      <dgm:spPr/>
      <dgm:t>
        <a:bodyPr/>
        <a:lstStyle/>
        <a:p>
          <a:endParaRPr lang="es-MX" sz="2000" b="1">
            <a:solidFill>
              <a:schemeClr val="tx1"/>
            </a:solidFill>
            <a:effectLst>
              <a:outerShdw blurRad="38100" dist="38100" dir="2700000" algn="tl">
                <a:srgbClr val="000000">
                  <a:alpha val="43137"/>
                </a:srgbClr>
              </a:outerShdw>
            </a:effectLst>
          </a:endParaRPr>
        </a:p>
      </dgm:t>
    </dgm:pt>
    <dgm:pt modelId="{7BC9E807-AFED-4F99-AA98-8AFA4C65ED9B}" type="sibTrans" cxnId="{18FDBC62-2E5C-4C73-8E85-31A220EF7321}">
      <dgm:prSet/>
      <dgm:spPr/>
      <dgm:t>
        <a:bodyPr/>
        <a:lstStyle/>
        <a:p>
          <a:endParaRPr lang="es-MX" sz="2000" b="1">
            <a:solidFill>
              <a:schemeClr val="tx1"/>
            </a:solidFill>
            <a:effectLst>
              <a:outerShdw blurRad="38100" dist="38100" dir="2700000" algn="tl">
                <a:srgbClr val="000000">
                  <a:alpha val="43137"/>
                </a:srgbClr>
              </a:outerShdw>
            </a:effectLst>
          </a:endParaRPr>
        </a:p>
      </dgm:t>
    </dgm:pt>
    <dgm:pt modelId="{98ED9801-B008-493C-80F8-F52BACEB56CA}" type="pres">
      <dgm:prSet presAssocID="{CFB26FE2-27E2-45F3-9EA3-285CB3AADA11}" presName="linear" presStyleCnt="0">
        <dgm:presLayoutVars>
          <dgm:animLvl val="lvl"/>
          <dgm:resizeHandles val="exact"/>
        </dgm:presLayoutVars>
      </dgm:prSet>
      <dgm:spPr/>
      <dgm:t>
        <a:bodyPr/>
        <a:lstStyle/>
        <a:p>
          <a:endParaRPr lang="es-MX"/>
        </a:p>
      </dgm:t>
    </dgm:pt>
    <dgm:pt modelId="{B2621B3B-9DAD-435B-9E10-1C6B3CAC5622}" type="pres">
      <dgm:prSet presAssocID="{9C8FF0CD-FB66-4476-82FE-BED1A9F2C590}" presName="parentText" presStyleLbl="node1" presStyleIdx="0" presStyleCnt="2">
        <dgm:presLayoutVars>
          <dgm:chMax val="0"/>
          <dgm:bulletEnabled val="1"/>
        </dgm:presLayoutVars>
      </dgm:prSet>
      <dgm:spPr/>
      <dgm:t>
        <a:bodyPr/>
        <a:lstStyle/>
        <a:p>
          <a:endParaRPr lang="es-MX"/>
        </a:p>
      </dgm:t>
    </dgm:pt>
    <dgm:pt modelId="{F7E13A86-32EB-42BF-A871-1264626B6C27}" type="pres">
      <dgm:prSet presAssocID="{DD21283B-9CEB-4B5F-B476-2CBB93000067}" presName="spacer" presStyleCnt="0"/>
      <dgm:spPr/>
      <dgm:t>
        <a:bodyPr/>
        <a:lstStyle/>
        <a:p>
          <a:endParaRPr lang="es-MX"/>
        </a:p>
      </dgm:t>
    </dgm:pt>
    <dgm:pt modelId="{F6FEC756-1A66-4C84-8734-061DF8EA0DF9}" type="pres">
      <dgm:prSet presAssocID="{66BC8C61-FF9E-4FF8-9892-453021A02455}" presName="parentText" presStyleLbl="node1" presStyleIdx="1" presStyleCnt="2" custScaleY="79332" custLinFactNeighborX="-49576" custLinFactNeighborY="-20315">
        <dgm:presLayoutVars>
          <dgm:chMax val="0"/>
          <dgm:bulletEnabled val="1"/>
        </dgm:presLayoutVars>
      </dgm:prSet>
      <dgm:spPr/>
      <dgm:t>
        <a:bodyPr/>
        <a:lstStyle/>
        <a:p>
          <a:endParaRPr lang="es-MX"/>
        </a:p>
      </dgm:t>
    </dgm:pt>
  </dgm:ptLst>
  <dgm:cxnLst>
    <dgm:cxn modelId="{536D5D5A-A6AA-4F83-92B1-13FEDF227F1C}" type="presOf" srcId="{9C8FF0CD-FB66-4476-82FE-BED1A9F2C590}" destId="{B2621B3B-9DAD-435B-9E10-1C6B3CAC5622}" srcOrd="0" destOrd="0" presId="urn:microsoft.com/office/officeart/2005/8/layout/vList2"/>
    <dgm:cxn modelId="{660A512D-72B0-4E8A-BC55-1C05DD3921D8}" type="presOf" srcId="{CFB26FE2-27E2-45F3-9EA3-285CB3AADA11}" destId="{98ED9801-B008-493C-80F8-F52BACEB56CA}" srcOrd="0" destOrd="0" presId="urn:microsoft.com/office/officeart/2005/8/layout/vList2"/>
    <dgm:cxn modelId="{2F6DA500-46B0-4D62-9725-88AA0C3FD350}" srcId="{CFB26FE2-27E2-45F3-9EA3-285CB3AADA11}" destId="{9C8FF0CD-FB66-4476-82FE-BED1A9F2C590}" srcOrd="0" destOrd="0" parTransId="{5443D7F2-3882-4A03-A3B1-38D6BC06695B}" sibTransId="{DD21283B-9CEB-4B5F-B476-2CBB93000067}"/>
    <dgm:cxn modelId="{A5D7C1F6-6B49-474F-ADC7-B04ED305544E}" type="presOf" srcId="{66BC8C61-FF9E-4FF8-9892-453021A02455}" destId="{F6FEC756-1A66-4C84-8734-061DF8EA0DF9}" srcOrd="0" destOrd="0" presId="urn:microsoft.com/office/officeart/2005/8/layout/vList2"/>
    <dgm:cxn modelId="{18FDBC62-2E5C-4C73-8E85-31A220EF7321}" srcId="{CFB26FE2-27E2-45F3-9EA3-285CB3AADA11}" destId="{66BC8C61-FF9E-4FF8-9892-453021A02455}" srcOrd="1" destOrd="0" parTransId="{AD7C04AA-F631-4724-9A1E-EC363EC280F3}" sibTransId="{7BC9E807-AFED-4F99-AA98-8AFA4C65ED9B}"/>
    <dgm:cxn modelId="{A360AEFA-ADFD-47C9-ACCB-B0B30D028F19}" type="presParOf" srcId="{98ED9801-B008-493C-80F8-F52BACEB56CA}" destId="{B2621B3B-9DAD-435B-9E10-1C6B3CAC5622}" srcOrd="0" destOrd="0" presId="urn:microsoft.com/office/officeart/2005/8/layout/vList2"/>
    <dgm:cxn modelId="{4B5CE8E2-24E6-4A32-9853-C65BA4EE19A6}" type="presParOf" srcId="{98ED9801-B008-493C-80F8-F52BACEB56CA}" destId="{F7E13A86-32EB-42BF-A871-1264626B6C27}" srcOrd="1" destOrd="0" presId="urn:microsoft.com/office/officeart/2005/8/layout/vList2"/>
    <dgm:cxn modelId="{D4193859-AD09-46F1-ADDC-7E868788198A}" type="presParOf" srcId="{98ED9801-B008-493C-80F8-F52BACEB56CA}" destId="{F6FEC756-1A66-4C84-8734-061DF8EA0DF9}"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2BB5AB7-D405-4D72-B945-A4178546BA22}" type="doc">
      <dgm:prSet loTypeId="urn:microsoft.com/office/officeart/2005/8/layout/arrow5" loCatId="relationship" qsTypeId="urn:microsoft.com/office/officeart/2005/8/quickstyle/3d9" qsCatId="3D" csTypeId="urn:microsoft.com/office/officeart/2005/8/colors/accent4_3" csCatId="accent4" phldr="1"/>
      <dgm:spPr/>
      <dgm:t>
        <a:bodyPr/>
        <a:lstStyle/>
        <a:p>
          <a:endParaRPr lang="es-MX"/>
        </a:p>
      </dgm:t>
    </dgm:pt>
    <dgm:pt modelId="{7CB3F8F7-ACF4-4586-A99E-9DBED520892A}">
      <dgm:prSet phldrT="[Texto]"/>
      <dgm:spPr/>
      <dgm:t>
        <a:bodyPr/>
        <a:lstStyle/>
        <a:p>
          <a:r>
            <a:rPr lang="es-MX" dirty="0" smtClean="0"/>
            <a:t>Por Administración Directa</a:t>
          </a:r>
          <a:endParaRPr lang="es-MX" dirty="0"/>
        </a:p>
      </dgm:t>
    </dgm:pt>
    <dgm:pt modelId="{CB4E15DF-27B9-4842-9D98-5D65D2D19539}" type="parTrans" cxnId="{1E88C552-1B88-48D4-B1E8-6DB3BF1F68A3}">
      <dgm:prSet/>
      <dgm:spPr/>
      <dgm:t>
        <a:bodyPr/>
        <a:lstStyle/>
        <a:p>
          <a:endParaRPr lang="es-MX"/>
        </a:p>
      </dgm:t>
    </dgm:pt>
    <dgm:pt modelId="{53281E8A-7B95-42AA-87F8-A52B9C8FAB33}" type="sibTrans" cxnId="{1E88C552-1B88-48D4-B1E8-6DB3BF1F68A3}">
      <dgm:prSet/>
      <dgm:spPr/>
      <dgm:t>
        <a:bodyPr/>
        <a:lstStyle/>
        <a:p>
          <a:endParaRPr lang="es-MX"/>
        </a:p>
      </dgm:t>
    </dgm:pt>
    <dgm:pt modelId="{58C8DEE4-E084-4A35-945A-2369EACA55AF}">
      <dgm:prSet phldrT="[Texto]"/>
      <dgm:spPr/>
      <dgm:t>
        <a:bodyPr/>
        <a:lstStyle/>
        <a:p>
          <a:r>
            <a:rPr lang="es-MX" dirty="0" smtClean="0"/>
            <a:t>Por </a:t>
          </a:r>
        </a:p>
        <a:p>
          <a:r>
            <a:rPr lang="es-MX" dirty="0" smtClean="0"/>
            <a:t>Contrato</a:t>
          </a:r>
          <a:endParaRPr lang="es-MX" dirty="0"/>
        </a:p>
      </dgm:t>
    </dgm:pt>
    <dgm:pt modelId="{6A45DF78-6F78-4815-B390-3F13AD0BC7AE}" type="parTrans" cxnId="{AA21F9DC-BDA2-4DCE-973B-A142E959AA78}">
      <dgm:prSet/>
      <dgm:spPr/>
      <dgm:t>
        <a:bodyPr/>
        <a:lstStyle/>
        <a:p>
          <a:endParaRPr lang="es-MX"/>
        </a:p>
      </dgm:t>
    </dgm:pt>
    <dgm:pt modelId="{4A960EC6-D887-4594-8E7C-392FE44B93E3}" type="sibTrans" cxnId="{AA21F9DC-BDA2-4DCE-973B-A142E959AA78}">
      <dgm:prSet/>
      <dgm:spPr/>
      <dgm:t>
        <a:bodyPr/>
        <a:lstStyle/>
        <a:p>
          <a:endParaRPr lang="es-MX"/>
        </a:p>
      </dgm:t>
    </dgm:pt>
    <dgm:pt modelId="{7DFFE35D-AB2C-47A8-B475-0AC43A598BE8}" type="pres">
      <dgm:prSet presAssocID="{42BB5AB7-D405-4D72-B945-A4178546BA22}" presName="diagram" presStyleCnt="0">
        <dgm:presLayoutVars>
          <dgm:dir/>
          <dgm:resizeHandles val="exact"/>
        </dgm:presLayoutVars>
      </dgm:prSet>
      <dgm:spPr/>
      <dgm:t>
        <a:bodyPr/>
        <a:lstStyle/>
        <a:p>
          <a:endParaRPr lang="es-MX"/>
        </a:p>
      </dgm:t>
    </dgm:pt>
    <dgm:pt modelId="{D4FC34FF-C794-4915-B796-3F7600DFB2DD}" type="pres">
      <dgm:prSet presAssocID="{7CB3F8F7-ACF4-4586-A99E-9DBED520892A}" presName="arrow" presStyleLbl="node1" presStyleIdx="0" presStyleCnt="2">
        <dgm:presLayoutVars>
          <dgm:bulletEnabled val="1"/>
        </dgm:presLayoutVars>
      </dgm:prSet>
      <dgm:spPr/>
      <dgm:t>
        <a:bodyPr/>
        <a:lstStyle/>
        <a:p>
          <a:endParaRPr lang="es-MX"/>
        </a:p>
      </dgm:t>
    </dgm:pt>
    <dgm:pt modelId="{82294430-0D93-413B-808C-BED31704FCE4}" type="pres">
      <dgm:prSet presAssocID="{58C8DEE4-E084-4A35-945A-2369EACA55AF}" presName="arrow" presStyleLbl="node1" presStyleIdx="1" presStyleCnt="2">
        <dgm:presLayoutVars>
          <dgm:bulletEnabled val="1"/>
        </dgm:presLayoutVars>
      </dgm:prSet>
      <dgm:spPr/>
      <dgm:t>
        <a:bodyPr/>
        <a:lstStyle/>
        <a:p>
          <a:endParaRPr lang="es-MX"/>
        </a:p>
      </dgm:t>
    </dgm:pt>
  </dgm:ptLst>
  <dgm:cxnLst>
    <dgm:cxn modelId="{994139CB-FC4F-435D-B463-626B21098FB7}" type="presOf" srcId="{58C8DEE4-E084-4A35-945A-2369EACA55AF}" destId="{82294430-0D93-413B-808C-BED31704FCE4}" srcOrd="0" destOrd="0" presId="urn:microsoft.com/office/officeart/2005/8/layout/arrow5"/>
    <dgm:cxn modelId="{4A4FA1D9-09A6-4E17-BF41-E5F08F339430}" type="presOf" srcId="{42BB5AB7-D405-4D72-B945-A4178546BA22}" destId="{7DFFE35D-AB2C-47A8-B475-0AC43A598BE8}" srcOrd="0" destOrd="0" presId="urn:microsoft.com/office/officeart/2005/8/layout/arrow5"/>
    <dgm:cxn modelId="{61814C0F-C6EE-421B-B714-E89D28CB88FF}" type="presOf" srcId="{7CB3F8F7-ACF4-4586-A99E-9DBED520892A}" destId="{D4FC34FF-C794-4915-B796-3F7600DFB2DD}" srcOrd="0" destOrd="0" presId="urn:microsoft.com/office/officeart/2005/8/layout/arrow5"/>
    <dgm:cxn modelId="{AA21F9DC-BDA2-4DCE-973B-A142E959AA78}" srcId="{42BB5AB7-D405-4D72-B945-A4178546BA22}" destId="{58C8DEE4-E084-4A35-945A-2369EACA55AF}" srcOrd="1" destOrd="0" parTransId="{6A45DF78-6F78-4815-B390-3F13AD0BC7AE}" sibTransId="{4A960EC6-D887-4594-8E7C-392FE44B93E3}"/>
    <dgm:cxn modelId="{1E88C552-1B88-48D4-B1E8-6DB3BF1F68A3}" srcId="{42BB5AB7-D405-4D72-B945-A4178546BA22}" destId="{7CB3F8F7-ACF4-4586-A99E-9DBED520892A}" srcOrd="0" destOrd="0" parTransId="{CB4E15DF-27B9-4842-9D98-5D65D2D19539}" sibTransId="{53281E8A-7B95-42AA-87F8-A52B9C8FAB33}"/>
    <dgm:cxn modelId="{CC1A60D5-B323-4063-A460-84C9143AE62F}" type="presParOf" srcId="{7DFFE35D-AB2C-47A8-B475-0AC43A598BE8}" destId="{D4FC34FF-C794-4915-B796-3F7600DFB2DD}" srcOrd="0" destOrd="0" presId="urn:microsoft.com/office/officeart/2005/8/layout/arrow5"/>
    <dgm:cxn modelId="{14CEA890-3D64-4B7F-90AD-0476CFCFB767}" type="presParOf" srcId="{7DFFE35D-AB2C-47A8-B475-0AC43A598BE8}" destId="{82294430-0D93-413B-808C-BED31704FCE4}"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6A7311A-85D6-4E3E-B767-6CA27C523526}" type="doc">
      <dgm:prSet loTypeId="urn:microsoft.com/office/officeart/2005/8/layout/target2" loCatId="relationship" qsTypeId="urn:microsoft.com/office/officeart/2005/8/quickstyle/simple1" qsCatId="simple" csTypeId="urn:microsoft.com/office/officeart/2005/8/colors/colorful4" csCatId="colorful" phldr="1"/>
      <dgm:spPr/>
      <dgm:t>
        <a:bodyPr/>
        <a:lstStyle/>
        <a:p>
          <a:endParaRPr lang="es-MX"/>
        </a:p>
      </dgm:t>
    </dgm:pt>
    <dgm:pt modelId="{37678265-98D8-4A78-A7F8-0C245EC1E72F}">
      <dgm:prSet phldrT="[Texto]" custT="1"/>
      <dgm:spPr/>
      <dgm:t>
        <a:bodyPr/>
        <a:lstStyle/>
        <a:p>
          <a:pPr algn="l"/>
          <a:r>
            <a:rPr lang="es-MX" sz="1600" b="1" dirty="0" smtClean="0">
              <a:latin typeface="Kristen ITC" pitchFamily="66" charset="0"/>
            </a:rPr>
            <a:t>CAPÍTULO</a:t>
          </a:r>
          <a:endParaRPr lang="es-MX" sz="1600" b="1" dirty="0">
            <a:latin typeface="Kristen ITC" pitchFamily="66" charset="0"/>
          </a:endParaRPr>
        </a:p>
      </dgm:t>
    </dgm:pt>
    <dgm:pt modelId="{FF19B17A-1F40-4095-90C8-70DA9F032742}" type="parTrans" cxnId="{78572979-A752-4B0B-9A33-9C19783E84AD}">
      <dgm:prSet/>
      <dgm:spPr/>
      <dgm:t>
        <a:bodyPr/>
        <a:lstStyle/>
        <a:p>
          <a:endParaRPr lang="es-MX" sz="1600"/>
        </a:p>
      </dgm:t>
    </dgm:pt>
    <dgm:pt modelId="{0F0FBA2C-8A6D-4437-84B3-3AE32AF8226E}" type="sibTrans" cxnId="{78572979-A752-4B0B-9A33-9C19783E84AD}">
      <dgm:prSet/>
      <dgm:spPr/>
      <dgm:t>
        <a:bodyPr/>
        <a:lstStyle/>
        <a:p>
          <a:endParaRPr lang="es-MX" sz="1600"/>
        </a:p>
      </dgm:t>
    </dgm:pt>
    <dgm:pt modelId="{E4A8EF54-7F80-40BE-934A-CC273C00A6E4}">
      <dgm:prSet phldrT="[Texto]" custT="1"/>
      <dgm:spPr/>
      <dgm:t>
        <a:bodyPr/>
        <a:lstStyle/>
        <a:p>
          <a:pPr algn="ctr"/>
          <a:r>
            <a:rPr lang="es-MX" sz="1600" b="1" dirty="0"/>
            <a:t>X000</a:t>
          </a:r>
        </a:p>
      </dgm:t>
    </dgm:pt>
    <dgm:pt modelId="{64CF80F5-8F02-4198-A7AC-739E1C376D3F}" type="parTrans" cxnId="{694EE72F-81DC-4A08-B774-5143D075CFC4}">
      <dgm:prSet/>
      <dgm:spPr/>
      <dgm:t>
        <a:bodyPr/>
        <a:lstStyle/>
        <a:p>
          <a:endParaRPr lang="es-MX" sz="1600"/>
        </a:p>
      </dgm:t>
    </dgm:pt>
    <dgm:pt modelId="{98160BBE-B95E-47C7-B07E-B83E68A883F8}" type="sibTrans" cxnId="{694EE72F-81DC-4A08-B774-5143D075CFC4}">
      <dgm:prSet/>
      <dgm:spPr/>
      <dgm:t>
        <a:bodyPr/>
        <a:lstStyle/>
        <a:p>
          <a:endParaRPr lang="es-MX" sz="1600"/>
        </a:p>
      </dgm:t>
    </dgm:pt>
    <dgm:pt modelId="{4D8C4230-B37C-4138-A243-83C33193025B}">
      <dgm:prSet phldrT="[Texto]" custT="1"/>
      <dgm:spPr/>
      <dgm:t>
        <a:bodyPr/>
        <a:lstStyle/>
        <a:p>
          <a:r>
            <a:rPr lang="es-MX" sz="1600" b="1" dirty="0" smtClean="0">
              <a:latin typeface="Kristen ITC" pitchFamily="66" charset="0"/>
            </a:rPr>
            <a:t>CONCEPTO</a:t>
          </a:r>
          <a:endParaRPr lang="es-MX" sz="1600" b="1" dirty="0">
            <a:latin typeface="Kristen ITC" pitchFamily="66" charset="0"/>
          </a:endParaRPr>
        </a:p>
      </dgm:t>
    </dgm:pt>
    <dgm:pt modelId="{D108E7D2-DD35-4D66-97EB-372AA2F0F56C}" type="parTrans" cxnId="{F4E381BE-33BB-481C-B473-38CB8F1DD77A}">
      <dgm:prSet/>
      <dgm:spPr/>
      <dgm:t>
        <a:bodyPr/>
        <a:lstStyle/>
        <a:p>
          <a:endParaRPr lang="es-MX" sz="1600"/>
        </a:p>
      </dgm:t>
    </dgm:pt>
    <dgm:pt modelId="{1765060C-661B-4FF5-8FC1-4B75B105B53D}" type="sibTrans" cxnId="{F4E381BE-33BB-481C-B473-38CB8F1DD77A}">
      <dgm:prSet/>
      <dgm:spPr/>
      <dgm:t>
        <a:bodyPr/>
        <a:lstStyle/>
        <a:p>
          <a:endParaRPr lang="es-MX" sz="1600"/>
        </a:p>
      </dgm:t>
    </dgm:pt>
    <dgm:pt modelId="{45B2912F-7AAB-44E9-88A1-20C0503AE338}">
      <dgm:prSet phldrT="[Texto]" custT="1"/>
      <dgm:spPr/>
      <dgm:t>
        <a:bodyPr/>
        <a:lstStyle/>
        <a:p>
          <a:r>
            <a:rPr lang="es-MX" sz="1600" b="1" dirty="0"/>
            <a:t>XX00</a:t>
          </a:r>
        </a:p>
      </dgm:t>
    </dgm:pt>
    <dgm:pt modelId="{F5C10134-2536-4978-9661-D0028024584B}" type="parTrans" cxnId="{ED68334D-2DB3-47BB-84DF-6C28FD3DD77E}">
      <dgm:prSet/>
      <dgm:spPr/>
      <dgm:t>
        <a:bodyPr/>
        <a:lstStyle/>
        <a:p>
          <a:endParaRPr lang="es-MX" sz="1600"/>
        </a:p>
      </dgm:t>
    </dgm:pt>
    <dgm:pt modelId="{921BF732-D045-4543-9EED-98AE952BCED2}" type="sibTrans" cxnId="{ED68334D-2DB3-47BB-84DF-6C28FD3DD77E}">
      <dgm:prSet/>
      <dgm:spPr/>
      <dgm:t>
        <a:bodyPr/>
        <a:lstStyle/>
        <a:p>
          <a:endParaRPr lang="es-MX" sz="1600"/>
        </a:p>
      </dgm:t>
    </dgm:pt>
    <dgm:pt modelId="{29AF9525-3EF6-459F-B846-4E4A5A9678A6}">
      <dgm:prSet phldrT="[Texto]" custT="1"/>
      <dgm:spPr/>
      <dgm:t>
        <a:bodyPr/>
        <a:lstStyle/>
        <a:p>
          <a:pPr algn="ctr"/>
          <a:r>
            <a:rPr lang="es-MX" sz="1600" b="1" dirty="0" smtClean="0">
              <a:latin typeface="Kristen ITC" pitchFamily="66" charset="0"/>
            </a:rPr>
            <a:t>PARTIDA</a:t>
          </a:r>
          <a:endParaRPr lang="es-MX" sz="1600" b="1" dirty="0">
            <a:latin typeface="Kristen ITC" pitchFamily="66" charset="0"/>
          </a:endParaRPr>
        </a:p>
      </dgm:t>
    </dgm:pt>
    <dgm:pt modelId="{C8525489-86C0-4419-9E5E-D3CE8EC213BD}" type="parTrans" cxnId="{383882CD-A59E-408C-82C0-0D93B0D444C9}">
      <dgm:prSet/>
      <dgm:spPr/>
      <dgm:t>
        <a:bodyPr/>
        <a:lstStyle/>
        <a:p>
          <a:endParaRPr lang="es-MX" sz="1600"/>
        </a:p>
      </dgm:t>
    </dgm:pt>
    <dgm:pt modelId="{26D3B13A-7BD1-4DAA-8137-9AA3B2DE110D}" type="sibTrans" cxnId="{383882CD-A59E-408C-82C0-0D93B0D444C9}">
      <dgm:prSet/>
      <dgm:spPr/>
      <dgm:t>
        <a:bodyPr/>
        <a:lstStyle/>
        <a:p>
          <a:endParaRPr lang="es-MX" sz="1600"/>
        </a:p>
      </dgm:t>
    </dgm:pt>
    <dgm:pt modelId="{7320F8C0-2298-4EAC-A19E-E0357BC9F8C4}">
      <dgm:prSet phldrT="[Texto]" custT="1"/>
      <dgm:spPr/>
      <dgm:t>
        <a:bodyPr/>
        <a:lstStyle/>
        <a:p>
          <a:r>
            <a:rPr lang="es-MX" sz="1600" b="1" dirty="0" smtClean="0">
              <a:latin typeface="Kristen ITC" pitchFamily="66" charset="0"/>
            </a:rPr>
            <a:t>GENÉRICA</a:t>
          </a:r>
        </a:p>
        <a:p>
          <a:r>
            <a:rPr lang="es-MX" sz="1600" b="1" dirty="0" smtClean="0"/>
            <a:t>XXX0</a:t>
          </a:r>
          <a:endParaRPr lang="es-MX" sz="1600" b="1" dirty="0"/>
        </a:p>
      </dgm:t>
    </dgm:pt>
    <dgm:pt modelId="{5A266C09-A088-40B2-B15E-E0ED7F58D98F}" type="parTrans" cxnId="{B4A91432-47FF-42DA-B9C9-FA7DA51ECAC3}">
      <dgm:prSet/>
      <dgm:spPr/>
      <dgm:t>
        <a:bodyPr/>
        <a:lstStyle/>
        <a:p>
          <a:endParaRPr lang="es-MX" sz="1600"/>
        </a:p>
      </dgm:t>
    </dgm:pt>
    <dgm:pt modelId="{22F2DBAB-920C-4D5C-9192-67B5CFFE429D}" type="sibTrans" cxnId="{B4A91432-47FF-42DA-B9C9-FA7DA51ECAC3}">
      <dgm:prSet/>
      <dgm:spPr/>
      <dgm:t>
        <a:bodyPr/>
        <a:lstStyle/>
        <a:p>
          <a:endParaRPr lang="es-MX" sz="1600"/>
        </a:p>
      </dgm:t>
    </dgm:pt>
    <dgm:pt modelId="{3BC6D493-38BF-4B92-AAD0-C00817AED4D5}">
      <dgm:prSet phldrT="[Texto]" custT="1"/>
      <dgm:spPr/>
      <dgm:t>
        <a:bodyPr/>
        <a:lstStyle/>
        <a:p>
          <a:r>
            <a:rPr lang="es-MX" sz="1600" b="1" dirty="0" smtClean="0">
              <a:latin typeface="Kristen ITC" pitchFamily="66" charset="0"/>
            </a:rPr>
            <a:t>ESPECÍFICA</a:t>
          </a:r>
        </a:p>
        <a:p>
          <a:r>
            <a:rPr lang="es-MX" sz="1600" b="1" dirty="0" smtClean="0"/>
            <a:t>XXXX</a:t>
          </a:r>
          <a:endParaRPr lang="es-MX" sz="1600" b="1" dirty="0"/>
        </a:p>
      </dgm:t>
    </dgm:pt>
    <dgm:pt modelId="{FBC72238-9492-4DBC-B11F-003B08F1D24E}" type="parTrans" cxnId="{31FC8DCE-6940-40B4-B941-F58C70DBFFDD}">
      <dgm:prSet/>
      <dgm:spPr/>
      <dgm:t>
        <a:bodyPr/>
        <a:lstStyle/>
        <a:p>
          <a:endParaRPr lang="es-MX" sz="1600"/>
        </a:p>
      </dgm:t>
    </dgm:pt>
    <dgm:pt modelId="{213B6973-2AA2-42A2-91DD-E229BF75BEE5}" type="sibTrans" cxnId="{31FC8DCE-6940-40B4-B941-F58C70DBFFDD}">
      <dgm:prSet/>
      <dgm:spPr/>
      <dgm:t>
        <a:bodyPr/>
        <a:lstStyle/>
        <a:p>
          <a:endParaRPr lang="es-MX" sz="1600"/>
        </a:p>
      </dgm:t>
    </dgm:pt>
    <dgm:pt modelId="{968F2F45-769B-44CA-B8EC-ED5DC3BC6738}" type="pres">
      <dgm:prSet presAssocID="{36A7311A-85D6-4E3E-B767-6CA27C523526}" presName="Name0" presStyleCnt="0">
        <dgm:presLayoutVars>
          <dgm:chMax val="3"/>
          <dgm:chPref val="1"/>
          <dgm:dir/>
          <dgm:animLvl val="lvl"/>
          <dgm:resizeHandles/>
        </dgm:presLayoutVars>
      </dgm:prSet>
      <dgm:spPr/>
      <dgm:t>
        <a:bodyPr/>
        <a:lstStyle/>
        <a:p>
          <a:endParaRPr lang="es-MX"/>
        </a:p>
      </dgm:t>
    </dgm:pt>
    <dgm:pt modelId="{852ABF80-270B-4276-B846-362A48EDFF2D}" type="pres">
      <dgm:prSet presAssocID="{36A7311A-85D6-4E3E-B767-6CA27C523526}" presName="outerBox" presStyleCnt="0"/>
      <dgm:spPr/>
      <dgm:t>
        <a:bodyPr/>
        <a:lstStyle/>
        <a:p>
          <a:endParaRPr lang="es-ES"/>
        </a:p>
      </dgm:t>
    </dgm:pt>
    <dgm:pt modelId="{14C8AC91-2239-4B94-8C64-C5EEC351DCFE}" type="pres">
      <dgm:prSet presAssocID="{36A7311A-85D6-4E3E-B767-6CA27C523526}" presName="outerBoxParent" presStyleLbl="node1" presStyleIdx="0" presStyleCnt="3" custLinFactNeighborX="-731" custLinFactNeighborY="16416"/>
      <dgm:spPr/>
      <dgm:t>
        <a:bodyPr/>
        <a:lstStyle/>
        <a:p>
          <a:endParaRPr lang="es-MX"/>
        </a:p>
      </dgm:t>
    </dgm:pt>
    <dgm:pt modelId="{BA80A52E-B806-4B7F-B6E5-D3B3B5C73B4E}" type="pres">
      <dgm:prSet presAssocID="{36A7311A-85D6-4E3E-B767-6CA27C523526}" presName="outerBoxChildren" presStyleCnt="0"/>
      <dgm:spPr/>
      <dgm:t>
        <a:bodyPr/>
        <a:lstStyle/>
        <a:p>
          <a:endParaRPr lang="es-ES"/>
        </a:p>
      </dgm:t>
    </dgm:pt>
    <dgm:pt modelId="{35C3DDF6-1FCC-48AC-8DA4-0CB7ED9284EF}" type="pres">
      <dgm:prSet presAssocID="{E4A8EF54-7F80-40BE-934A-CC273C00A6E4}" presName="oChild" presStyleLbl="fgAcc1" presStyleIdx="0" presStyleCnt="4" custScaleY="40713" custLinFactNeighborX="1771" custLinFactNeighborY="-642">
        <dgm:presLayoutVars>
          <dgm:bulletEnabled val="1"/>
        </dgm:presLayoutVars>
      </dgm:prSet>
      <dgm:spPr/>
      <dgm:t>
        <a:bodyPr/>
        <a:lstStyle/>
        <a:p>
          <a:endParaRPr lang="es-MX"/>
        </a:p>
      </dgm:t>
    </dgm:pt>
    <dgm:pt modelId="{ACD6D90D-3F14-46CB-8FF6-029CB30A2C9C}" type="pres">
      <dgm:prSet presAssocID="{36A7311A-85D6-4E3E-B767-6CA27C523526}" presName="middleBox" presStyleCnt="0"/>
      <dgm:spPr/>
      <dgm:t>
        <a:bodyPr/>
        <a:lstStyle/>
        <a:p>
          <a:endParaRPr lang="es-ES"/>
        </a:p>
      </dgm:t>
    </dgm:pt>
    <dgm:pt modelId="{5BF7D633-40E2-4D87-9CAC-3F06CB422541}" type="pres">
      <dgm:prSet presAssocID="{36A7311A-85D6-4E3E-B767-6CA27C523526}" presName="middleBoxParent" presStyleLbl="node1" presStyleIdx="1" presStyleCnt="3"/>
      <dgm:spPr/>
      <dgm:t>
        <a:bodyPr/>
        <a:lstStyle/>
        <a:p>
          <a:endParaRPr lang="es-MX"/>
        </a:p>
      </dgm:t>
    </dgm:pt>
    <dgm:pt modelId="{1A42C6E3-3161-4D79-BC39-42CAD09B52E7}" type="pres">
      <dgm:prSet presAssocID="{36A7311A-85D6-4E3E-B767-6CA27C523526}" presName="middleBoxChildren" presStyleCnt="0"/>
      <dgm:spPr/>
      <dgm:t>
        <a:bodyPr/>
        <a:lstStyle/>
        <a:p>
          <a:endParaRPr lang="es-ES"/>
        </a:p>
      </dgm:t>
    </dgm:pt>
    <dgm:pt modelId="{A03C5732-F136-4F5D-A56F-1D208F7202E3}" type="pres">
      <dgm:prSet presAssocID="{45B2912F-7AAB-44E9-88A1-20C0503AE338}" presName="mChild" presStyleLbl="fgAcc1" presStyleIdx="1" presStyleCnt="4" custScaleY="75833" custLinFactNeighborY="-14165">
        <dgm:presLayoutVars>
          <dgm:bulletEnabled val="1"/>
        </dgm:presLayoutVars>
      </dgm:prSet>
      <dgm:spPr/>
      <dgm:t>
        <a:bodyPr/>
        <a:lstStyle/>
        <a:p>
          <a:endParaRPr lang="es-MX"/>
        </a:p>
      </dgm:t>
    </dgm:pt>
    <dgm:pt modelId="{9C0831F2-44FA-4CBE-B977-71DA3F65DB51}" type="pres">
      <dgm:prSet presAssocID="{36A7311A-85D6-4E3E-B767-6CA27C523526}" presName="centerBox" presStyleCnt="0"/>
      <dgm:spPr/>
      <dgm:t>
        <a:bodyPr/>
        <a:lstStyle/>
        <a:p>
          <a:endParaRPr lang="es-ES"/>
        </a:p>
      </dgm:t>
    </dgm:pt>
    <dgm:pt modelId="{6F182BCA-4709-44EC-8691-ECA69F57FD26}" type="pres">
      <dgm:prSet presAssocID="{36A7311A-85D6-4E3E-B767-6CA27C523526}" presName="centerBoxParent" presStyleLbl="node1" presStyleIdx="2" presStyleCnt="3" custScaleY="118780"/>
      <dgm:spPr/>
      <dgm:t>
        <a:bodyPr/>
        <a:lstStyle/>
        <a:p>
          <a:endParaRPr lang="es-MX"/>
        </a:p>
      </dgm:t>
    </dgm:pt>
    <dgm:pt modelId="{9AA9D190-3FAC-43C7-9005-2FF7F091ACB2}" type="pres">
      <dgm:prSet presAssocID="{36A7311A-85D6-4E3E-B767-6CA27C523526}" presName="centerBoxChildren" presStyleCnt="0"/>
      <dgm:spPr/>
      <dgm:t>
        <a:bodyPr/>
        <a:lstStyle/>
        <a:p>
          <a:endParaRPr lang="es-ES"/>
        </a:p>
      </dgm:t>
    </dgm:pt>
    <dgm:pt modelId="{3065A6C0-68DA-453E-9E78-707F71950BB0}" type="pres">
      <dgm:prSet presAssocID="{7320F8C0-2298-4EAC-A19E-E0357BC9F8C4}" presName="cChild" presStyleLbl="fgAcc1" presStyleIdx="2" presStyleCnt="4" custScaleY="146281">
        <dgm:presLayoutVars>
          <dgm:bulletEnabled val="1"/>
        </dgm:presLayoutVars>
      </dgm:prSet>
      <dgm:spPr/>
      <dgm:t>
        <a:bodyPr/>
        <a:lstStyle/>
        <a:p>
          <a:endParaRPr lang="es-MX"/>
        </a:p>
      </dgm:t>
    </dgm:pt>
    <dgm:pt modelId="{302D4DEE-E269-425F-959A-389354CBB1E7}" type="pres">
      <dgm:prSet presAssocID="{22F2DBAB-920C-4D5C-9192-67B5CFFE429D}" presName="centerSibTrans" presStyleCnt="0"/>
      <dgm:spPr/>
      <dgm:t>
        <a:bodyPr/>
        <a:lstStyle/>
        <a:p>
          <a:endParaRPr lang="es-ES"/>
        </a:p>
      </dgm:t>
    </dgm:pt>
    <dgm:pt modelId="{85ED1976-F95D-4179-BD50-EE0504258983}" type="pres">
      <dgm:prSet presAssocID="{3BC6D493-38BF-4B92-AAD0-C00817AED4D5}" presName="cChild" presStyleLbl="fgAcc1" presStyleIdx="3" presStyleCnt="4" custScaleY="146281">
        <dgm:presLayoutVars>
          <dgm:bulletEnabled val="1"/>
        </dgm:presLayoutVars>
      </dgm:prSet>
      <dgm:spPr/>
      <dgm:t>
        <a:bodyPr/>
        <a:lstStyle/>
        <a:p>
          <a:endParaRPr lang="es-MX"/>
        </a:p>
      </dgm:t>
    </dgm:pt>
  </dgm:ptLst>
  <dgm:cxnLst>
    <dgm:cxn modelId="{70D37799-606D-47F2-B0AE-C73A3C96C595}" type="presOf" srcId="{36A7311A-85D6-4E3E-B767-6CA27C523526}" destId="{968F2F45-769B-44CA-B8EC-ED5DC3BC6738}" srcOrd="0" destOrd="0" presId="urn:microsoft.com/office/officeart/2005/8/layout/target2"/>
    <dgm:cxn modelId="{383882CD-A59E-408C-82C0-0D93B0D444C9}" srcId="{36A7311A-85D6-4E3E-B767-6CA27C523526}" destId="{29AF9525-3EF6-459F-B846-4E4A5A9678A6}" srcOrd="2" destOrd="0" parTransId="{C8525489-86C0-4419-9E5E-D3CE8EC213BD}" sibTransId="{26D3B13A-7BD1-4DAA-8137-9AA3B2DE110D}"/>
    <dgm:cxn modelId="{31FC8DCE-6940-40B4-B941-F58C70DBFFDD}" srcId="{29AF9525-3EF6-459F-B846-4E4A5A9678A6}" destId="{3BC6D493-38BF-4B92-AAD0-C00817AED4D5}" srcOrd="1" destOrd="0" parTransId="{FBC72238-9492-4DBC-B11F-003B08F1D24E}" sibTransId="{213B6973-2AA2-42A2-91DD-E229BF75BEE5}"/>
    <dgm:cxn modelId="{AFA06F6B-D32A-4C34-AB91-A358AC9717A0}" type="presOf" srcId="{29AF9525-3EF6-459F-B846-4E4A5A9678A6}" destId="{6F182BCA-4709-44EC-8691-ECA69F57FD26}" srcOrd="0" destOrd="0" presId="urn:microsoft.com/office/officeart/2005/8/layout/target2"/>
    <dgm:cxn modelId="{7911D660-4BF2-43A1-916F-8C2C3C9EE2F8}" type="presOf" srcId="{E4A8EF54-7F80-40BE-934A-CC273C00A6E4}" destId="{35C3DDF6-1FCC-48AC-8DA4-0CB7ED9284EF}" srcOrd="0" destOrd="0" presId="urn:microsoft.com/office/officeart/2005/8/layout/target2"/>
    <dgm:cxn modelId="{4A348066-F9AB-4419-98FD-2EE23E631052}" type="presOf" srcId="{45B2912F-7AAB-44E9-88A1-20C0503AE338}" destId="{A03C5732-F136-4F5D-A56F-1D208F7202E3}" srcOrd="0" destOrd="0" presId="urn:microsoft.com/office/officeart/2005/8/layout/target2"/>
    <dgm:cxn modelId="{A377C7A6-3FC1-40A8-AE33-6A48690C5039}" type="presOf" srcId="{3BC6D493-38BF-4B92-AAD0-C00817AED4D5}" destId="{85ED1976-F95D-4179-BD50-EE0504258983}" srcOrd="0" destOrd="0" presId="urn:microsoft.com/office/officeart/2005/8/layout/target2"/>
    <dgm:cxn modelId="{ED68334D-2DB3-47BB-84DF-6C28FD3DD77E}" srcId="{4D8C4230-B37C-4138-A243-83C33193025B}" destId="{45B2912F-7AAB-44E9-88A1-20C0503AE338}" srcOrd="0" destOrd="0" parTransId="{F5C10134-2536-4978-9661-D0028024584B}" sibTransId="{921BF732-D045-4543-9EED-98AE952BCED2}"/>
    <dgm:cxn modelId="{B4A91432-47FF-42DA-B9C9-FA7DA51ECAC3}" srcId="{29AF9525-3EF6-459F-B846-4E4A5A9678A6}" destId="{7320F8C0-2298-4EAC-A19E-E0357BC9F8C4}" srcOrd="0" destOrd="0" parTransId="{5A266C09-A088-40B2-B15E-E0ED7F58D98F}" sibTransId="{22F2DBAB-920C-4D5C-9192-67B5CFFE429D}"/>
    <dgm:cxn modelId="{72A3F4A6-0998-43CD-86E7-D1CED8B2F3B6}" type="presOf" srcId="{37678265-98D8-4A78-A7F8-0C245EC1E72F}" destId="{14C8AC91-2239-4B94-8C64-C5EEC351DCFE}" srcOrd="0" destOrd="0" presId="urn:microsoft.com/office/officeart/2005/8/layout/target2"/>
    <dgm:cxn modelId="{694EE72F-81DC-4A08-B774-5143D075CFC4}" srcId="{37678265-98D8-4A78-A7F8-0C245EC1E72F}" destId="{E4A8EF54-7F80-40BE-934A-CC273C00A6E4}" srcOrd="0" destOrd="0" parTransId="{64CF80F5-8F02-4198-A7AC-739E1C376D3F}" sibTransId="{98160BBE-B95E-47C7-B07E-B83E68A883F8}"/>
    <dgm:cxn modelId="{43C7802A-4035-416A-9CA5-3D49B7493828}" type="presOf" srcId="{7320F8C0-2298-4EAC-A19E-E0357BC9F8C4}" destId="{3065A6C0-68DA-453E-9E78-707F71950BB0}" srcOrd="0" destOrd="0" presId="urn:microsoft.com/office/officeart/2005/8/layout/target2"/>
    <dgm:cxn modelId="{2FAC15A4-2ED1-4151-B6DB-1C79AC60998B}" type="presOf" srcId="{4D8C4230-B37C-4138-A243-83C33193025B}" destId="{5BF7D633-40E2-4D87-9CAC-3F06CB422541}" srcOrd="0" destOrd="0" presId="urn:microsoft.com/office/officeart/2005/8/layout/target2"/>
    <dgm:cxn modelId="{78572979-A752-4B0B-9A33-9C19783E84AD}" srcId="{36A7311A-85D6-4E3E-B767-6CA27C523526}" destId="{37678265-98D8-4A78-A7F8-0C245EC1E72F}" srcOrd="0" destOrd="0" parTransId="{FF19B17A-1F40-4095-90C8-70DA9F032742}" sibTransId="{0F0FBA2C-8A6D-4437-84B3-3AE32AF8226E}"/>
    <dgm:cxn modelId="{F4E381BE-33BB-481C-B473-38CB8F1DD77A}" srcId="{36A7311A-85D6-4E3E-B767-6CA27C523526}" destId="{4D8C4230-B37C-4138-A243-83C33193025B}" srcOrd="1" destOrd="0" parTransId="{D108E7D2-DD35-4D66-97EB-372AA2F0F56C}" sibTransId="{1765060C-661B-4FF5-8FC1-4B75B105B53D}"/>
    <dgm:cxn modelId="{1FED7864-908D-4928-8D30-283D89C5F782}" type="presParOf" srcId="{968F2F45-769B-44CA-B8EC-ED5DC3BC6738}" destId="{852ABF80-270B-4276-B846-362A48EDFF2D}" srcOrd="0" destOrd="0" presId="urn:microsoft.com/office/officeart/2005/8/layout/target2"/>
    <dgm:cxn modelId="{64AE2336-17BB-4D24-9760-428F0CD93B64}" type="presParOf" srcId="{852ABF80-270B-4276-B846-362A48EDFF2D}" destId="{14C8AC91-2239-4B94-8C64-C5EEC351DCFE}" srcOrd="0" destOrd="0" presId="urn:microsoft.com/office/officeart/2005/8/layout/target2"/>
    <dgm:cxn modelId="{665EB5AD-8423-4E0E-B2F4-0AF25A93B5D6}" type="presParOf" srcId="{852ABF80-270B-4276-B846-362A48EDFF2D}" destId="{BA80A52E-B806-4B7F-B6E5-D3B3B5C73B4E}" srcOrd="1" destOrd="0" presId="urn:microsoft.com/office/officeart/2005/8/layout/target2"/>
    <dgm:cxn modelId="{5DEA50B7-1F6A-4B3D-BD0D-66DE077C17FC}" type="presParOf" srcId="{BA80A52E-B806-4B7F-B6E5-D3B3B5C73B4E}" destId="{35C3DDF6-1FCC-48AC-8DA4-0CB7ED9284EF}" srcOrd="0" destOrd="0" presId="urn:microsoft.com/office/officeart/2005/8/layout/target2"/>
    <dgm:cxn modelId="{78B0D724-E6B2-45F8-BDC2-E386AB6DAD87}" type="presParOf" srcId="{968F2F45-769B-44CA-B8EC-ED5DC3BC6738}" destId="{ACD6D90D-3F14-46CB-8FF6-029CB30A2C9C}" srcOrd="1" destOrd="0" presId="urn:microsoft.com/office/officeart/2005/8/layout/target2"/>
    <dgm:cxn modelId="{D06FA75D-3D4E-4D0D-A67C-35490A051738}" type="presParOf" srcId="{ACD6D90D-3F14-46CB-8FF6-029CB30A2C9C}" destId="{5BF7D633-40E2-4D87-9CAC-3F06CB422541}" srcOrd="0" destOrd="0" presId="urn:microsoft.com/office/officeart/2005/8/layout/target2"/>
    <dgm:cxn modelId="{DFC2DE13-7CA4-49EF-BFE2-64983A0C746C}" type="presParOf" srcId="{ACD6D90D-3F14-46CB-8FF6-029CB30A2C9C}" destId="{1A42C6E3-3161-4D79-BC39-42CAD09B52E7}" srcOrd="1" destOrd="0" presId="urn:microsoft.com/office/officeart/2005/8/layout/target2"/>
    <dgm:cxn modelId="{A587DC06-AD4C-483F-B7F0-8DD27E9FE295}" type="presParOf" srcId="{1A42C6E3-3161-4D79-BC39-42CAD09B52E7}" destId="{A03C5732-F136-4F5D-A56F-1D208F7202E3}" srcOrd="0" destOrd="0" presId="urn:microsoft.com/office/officeart/2005/8/layout/target2"/>
    <dgm:cxn modelId="{EAABB709-85B2-4FC2-A00F-4F92EB1ED5F8}" type="presParOf" srcId="{968F2F45-769B-44CA-B8EC-ED5DC3BC6738}" destId="{9C0831F2-44FA-4CBE-B977-71DA3F65DB51}" srcOrd="2" destOrd="0" presId="urn:microsoft.com/office/officeart/2005/8/layout/target2"/>
    <dgm:cxn modelId="{961F428E-B29F-4484-95EB-C56DCA66BA87}" type="presParOf" srcId="{9C0831F2-44FA-4CBE-B977-71DA3F65DB51}" destId="{6F182BCA-4709-44EC-8691-ECA69F57FD26}" srcOrd="0" destOrd="0" presId="urn:microsoft.com/office/officeart/2005/8/layout/target2"/>
    <dgm:cxn modelId="{CA3D0FEB-2185-41F2-AEDB-FE75D6086ED9}" type="presParOf" srcId="{9C0831F2-44FA-4CBE-B977-71DA3F65DB51}" destId="{9AA9D190-3FAC-43C7-9005-2FF7F091ACB2}" srcOrd="1" destOrd="0" presId="urn:microsoft.com/office/officeart/2005/8/layout/target2"/>
    <dgm:cxn modelId="{2D317034-D900-4D72-8201-DFB8975AAA52}" type="presParOf" srcId="{9AA9D190-3FAC-43C7-9005-2FF7F091ACB2}" destId="{3065A6C0-68DA-453E-9E78-707F71950BB0}" srcOrd="0" destOrd="0" presId="urn:microsoft.com/office/officeart/2005/8/layout/target2"/>
    <dgm:cxn modelId="{C619D743-93E5-46E0-B131-9ABAB17D0916}" type="presParOf" srcId="{9AA9D190-3FAC-43C7-9005-2FF7F091ACB2}" destId="{302D4DEE-E269-425F-959A-389354CBB1E7}" srcOrd="1" destOrd="0" presId="urn:microsoft.com/office/officeart/2005/8/layout/target2"/>
    <dgm:cxn modelId="{91099EF9-8A1B-42F1-9D9E-A077645F21F7}" type="presParOf" srcId="{9AA9D190-3FAC-43C7-9005-2FF7F091ACB2}" destId="{85ED1976-F95D-4179-BD50-EE0504258983}" srcOrd="2" destOrd="0" presId="urn:microsoft.com/office/officeart/2005/8/layout/targe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F0E2600-4AA8-4763-8D74-77E9D7BCBE5B}" type="doc">
      <dgm:prSet loTypeId="urn:microsoft.com/office/officeart/2005/8/layout/target1" loCatId="relationship" qsTypeId="urn:microsoft.com/office/officeart/2005/8/quickstyle/3d3" qsCatId="3D" csTypeId="urn:microsoft.com/office/officeart/2005/8/colors/accent6_3" csCatId="accent6" phldr="0"/>
      <dgm:spPr/>
    </dgm:pt>
    <dgm:pt modelId="{6DB66E5C-6628-41EC-8182-BC5A2B60E38E}">
      <dgm:prSet phldrT="[Texto]" phldr="1"/>
      <dgm:spPr/>
      <dgm:t>
        <a:bodyPr/>
        <a:lstStyle/>
        <a:p>
          <a:endParaRPr lang="es-MX" dirty="0"/>
        </a:p>
      </dgm:t>
    </dgm:pt>
    <dgm:pt modelId="{119DE560-971E-46D6-8BCD-463033B42FC3}" type="parTrans" cxnId="{8ED94106-4491-4620-A752-B4C2416A3A04}">
      <dgm:prSet/>
      <dgm:spPr/>
      <dgm:t>
        <a:bodyPr/>
        <a:lstStyle/>
        <a:p>
          <a:endParaRPr lang="es-MX"/>
        </a:p>
      </dgm:t>
    </dgm:pt>
    <dgm:pt modelId="{96B75CB3-0A97-4038-A779-A92EF57C2541}" type="sibTrans" cxnId="{8ED94106-4491-4620-A752-B4C2416A3A04}">
      <dgm:prSet/>
      <dgm:spPr/>
      <dgm:t>
        <a:bodyPr/>
        <a:lstStyle/>
        <a:p>
          <a:endParaRPr lang="es-MX"/>
        </a:p>
      </dgm:t>
    </dgm:pt>
    <dgm:pt modelId="{803FED2C-E18F-459E-A65E-0EF9C14C2F05}">
      <dgm:prSet phldrT="[Texto]" phldr="1"/>
      <dgm:spPr/>
      <dgm:t>
        <a:bodyPr/>
        <a:lstStyle/>
        <a:p>
          <a:endParaRPr lang="es-MX" dirty="0"/>
        </a:p>
      </dgm:t>
    </dgm:pt>
    <dgm:pt modelId="{87F7B3FF-6FC7-4784-BD95-BFB054FFC5D7}" type="parTrans" cxnId="{C178A9AB-5FB4-4003-9BF6-DCF04F92A230}">
      <dgm:prSet/>
      <dgm:spPr/>
      <dgm:t>
        <a:bodyPr/>
        <a:lstStyle/>
        <a:p>
          <a:endParaRPr lang="es-MX"/>
        </a:p>
      </dgm:t>
    </dgm:pt>
    <dgm:pt modelId="{BB89ED1B-565C-4CF6-9EBC-11E7510650F6}" type="sibTrans" cxnId="{C178A9AB-5FB4-4003-9BF6-DCF04F92A230}">
      <dgm:prSet/>
      <dgm:spPr/>
      <dgm:t>
        <a:bodyPr/>
        <a:lstStyle/>
        <a:p>
          <a:endParaRPr lang="es-MX"/>
        </a:p>
      </dgm:t>
    </dgm:pt>
    <dgm:pt modelId="{9ED51C74-EE30-46E6-89BD-E63276ABD75B}">
      <dgm:prSet phldrT="[Texto]" phldr="1"/>
      <dgm:spPr/>
      <dgm:t>
        <a:bodyPr/>
        <a:lstStyle/>
        <a:p>
          <a:endParaRPr lang="es-MX" dirty="0"/>
        </a:p>
      </dgm:t>
    </dgm:pt>
    <dgm:pt modelId="{31FA3C29-8904-4587-971C-F46D3833A4FD}" type="parTrans" cxnId="{77AC77E0-AA32-496D-B491-4FCFDE29D98F}">
      <dgm:prSet/>
      <dgm:spPr/>
      <dgm:t>
        <a:bodyPr/>
        <a:lstStyle/>
        <a:p>
          <a:endParaRPr lang="es-MX"/>
        </a:p>
      </dgm:t>
    </dgm:pt>
    <dgm:pt modelId="{3B427600-1999-4987-B863-2D01915685F6}" type="sibTrans" cxnId="{77AC77E0-AA32-496D-B491-4FCFDE29D98F}">
      <dgm:prSet/>
      <dgm:spPr/>
      <dgm:t>
        <a:bodyPr/>
        <a:lstStyle/>
        <a:p>
          <a:endParaRPr lang="es-MX"/>
        </a:p>
      </dgm:t>
    </dgm:pt>
    <dgm:pt modelId="{78B59EDE-F4E1-47D3-9AC2-D59EF4FDD678}" type="pres">
      <dgm:prSet presAssocID="{DF0E2600-4AA8-4763-8D74-77E9D7BCBE5B}" presName="composite" presStyleCnt="0">
        <dgm:presLayoutVars>
          <dgm:chMax val="5"/>
          <dgm:dir/>
          <dgm:resizeHandles val="exact"/>
        </dgm:presLayoutVars>
      </dgm:prSet>
      <dgm:spPr/>
    </dgm:pt>
    <dgm:pt modelId="{BAF10119-5B8D-4260-895C-38381607665F}" type="pres">
      <dgm:prSet presAssocID="{6DB66E5C-6628-41EC-8182-BC5A2B60E38E}" presName="circle1" presStyleLbl="lnNode1" presStyleIdx="0" presStyleCnt="3"/>
      <dgm:spPr/>
    </dgm:pt>
    <dgm:pt modelId="{AA7636D0-6D6B-4946-AFA3-C129501F27FA}" type="pres">
      <dgm:prSet presAssocID="{6DB66E5C-6628-41EC-8182-BC5A2B60E38E}" presName="text1" presStyleLbl="revTx" presStyleIdx="0" presStyleCnt="3">
        <dgm:presLayoutVars>
          <dgm:bulletEnabled val="1"/>
        </dgm:presLayoutVars>
      </dgm:prSet>
      <dgm:spPr/>
      <dgm:t>
        <a:bodyPr/>
        <a:lstStyle/>
        <a:p>
          <a:endParaRPr lang="es-MX"/>
        </a:p>
      </dgm:t>
    </dgm:pt>
    <dgm:pt modelId="{8528D97F-6321-4049-B917-183B3BA565D4}" type="pres">
      <dgm:prSet presAssocID="{6DB66E5C-6628-41EC-8182-BC5A2B60E38E}" presName="line1" presStyleLbl="callout" presStyleIdx="0" presStyleCnt="6" custLinFactY="-208464" custLinFactNeighborY="-300000"/>
      <dgm:spPr/>
    </dgm:pt>
    <dgm:pt modelId="{DF16F95D-1EE0-411F-90E8-728B9976942C}" type="pres">
      <dgm:prSet presAssocID="{6DB66E5C-6628-41EC-8182-BC5A2B60E38E}" presName="d1" presStyleLbl="callout" presStyleIdx="1" presStyleCnt="6" custLinFactNeighborY="-9273"/>
      <dgm:spPr/>
    </dgm:pt>
    <dgm:pt modelId="{1493368B-56E0-468D-9EB0-5751A43B7B74}" type="pres">
      <dgm:prSet presAssocID="{803FED2C-E18F-459E-A65E-0EF9C14C2F05}" presName="circle2" presStyleLbl="lnNode1" presStyleIdx="1" presStyleCnt="3"/>
      <dgm:spPr/>
    </dgm:pt>
    <dgm:pt modelId="{FBA64A18-0F63-4093-964C-5F6A50A62205}" type="pres">
      <dgm:prSet presAssocID="{803FED2C-E18F-459E-A65E-0EF9C14C2F05}" presName="text2" presStyleLbl="revTx" presStyleIdx="1" presStyleCnt="3">
        <dgm:presLayoutVars>
          <dgm:bulletEnabled val="1"/>
        </dgm:presLayoutVars>
      </dgm:prSet>
      <dgm:spPr/>
      <dgm:t>
        <a:bodyPr/>
        <a:lstStyle/>
        <a:p>
          <a:endParaRPr lang="es-MX"/>
        </a:p>
      </dgm:t>
    </dgm:pt>
    <dgm:pt modelId="{D06A4425-D939-4BC3-B88D-4725C162A7F3}" type="pres">
      <dgm:prSet presAssocID="{803FED2C-E18F-459E-A65E-0EF9C14C2F05}" presName="line2" presStyleLbl="callout" presStyleIdx="2" presStyleCnt="6" custLinFactY="42906" custLinFactNeighborY="100000"/>
      <dgm:spPr/>
    </dgm:pt>
    <dgm:pt modelId="{D829E71F-0332-4066-9365-D24C90CC0C17}" type="pres">
      <dgm:prSet presAssocID="{803FED2C-E18F-459E-A65E-0EF9C14C2F05}" presName="d2" presStyleLbl="callout" presStyleIdx="3" presStyleCnt="6" custLinFactNeighborY="3344"/>
      <dgm:spPr/>
    </dgm:pt>
    <dgm:pt modelId="{4D609AA4-0D8B-4642-ACA0-9D835F8AAE00}" type="pres">
      <dgm:prSet presAssocID="{9ED51C74-EE30-46E6-89BD-E63276ABD75B}" presName="circle3" presStyleLbl="lnNode1" presStyleIdx="2" presStyleCnt="3"/>
      <dgm:spPr/>
    </dgm:pt>
    <dgm:pt modelId="{F2546C09-9E91-4F11-B6D2-EB384E83FD3E}" type="pres">
      <dgm:prSet presAssocID="{9ED51C74-EE30-46E6-89BD-E63276ABD75B}" presName="text3" presStyleLbl="revTx" presStyleIdx="2" presStyleCnt="3">
        <dgm:presLayoutVars>
          <dgm:bulletEnabled val="1"/>
        </dgm:presLayoutVars>
      </dgm:prSet>
      <dgm:spPr/>
      <dgm:t>
        <a:bodyPr/>
        <a:lstStyle/>
        <a:p>
          <a:endParaRPr lang="es-MX"/>
        </a:p>
      </dgm:t>
    </dgm:pt>
    <dgm:pt modelId="{D217119F-DD32-4B10-A72E-A08855F1179E}" type="pres">
      <dgm:prSet presAssocID="{9ED51C74-EE30-46E6-89BD-E63276ABD75B}" presName="line3" presStyleLbl="callout" presStyleIdx="4" presStyleCnt="6" custLinFactY="391305" custLinFactNeighborX="-12084" custLinFactNeighborY="400000"/>
      <dgm:spPr/>
    </dgm:pt>
    <dgm:pt modelId="{90FC0321-F471-4EBD-9504-DD9A0903ED66}" type="pres">
      <dgm:prSet presAssocID="{9ED51C74-EE30-46E6-89BD-E63276ABD75B}" presName="d3" presStyleLbl="callout" presStyleIdx="5" presStyleCnt="6" custLinFactNeighborX="-5935" custLinFactNeighborY="23475"/>
      <dgm:spPr/>
    </dgm:pt>
  </dgm:ptLst>
  <dgm:cxnLst>
    <dgm:cxn modelId="{C178A9AB-5FB4-4003-9BF6-DCF04F92A230}" srcId="{DF0E2600-4AA8-4763-8D74-77E9D7BCBE5B}" destId="{803FED2C-E18F-459E-A65E-0EF9C14C2F05}" srcOrd="1" destOrd="0" parTransId="{87F7B3FF-6FC7-4784-BD95-BFB054FFC5D7}" sibTransId="{BB89ED1B-565C-4CF6-9EBC-11E7510650F6}"/>
    <dgm:cxn modelId="{F562E3F3-0AAA-40B3-B397-3DC1BCFB4C80}" type="presOf" srcId="{6DB66E5C-6628-41EC-8182-BC5A2B60E38E}" destId="{AA7636D0-6D6B-4946-AFA3-C129501F27FA}" srcOrd="0" destOrd="0" presId="urn:microsoft.com/office/officeart/2005/8/layout/target1"/>
    <dgm:cxn modelId="{6719BE6D-94DF-4103-8FBC-FAE2F186A8DF}" type="presOf" srcId="{803FED2C-E18F-459E-A65E-0EF9C14C2F05}" destId="{FBA64A18-0F63-4093-964C-5F6A50A62205}" srcOrd="0" destOrd="0" presId="urn:microsoft.com/office/officeart/2005/8/layout/target1"/>
    <dgm:cxn modelId="{77AC77E0-AA32-496D-B491-4FCFDE29D98F}" srcId="{DF0E2600-4AA8-4763-8D74-77E9D7BCBE5B}" destId="{9ED51C74-EE30-46E6-89BD-E63276ABD75B}" srcOrd="2" destOrd="0" parTransId="{31FA3C29-8904-4587-971C-F46D3833A4FD}" sibTransId="{3B427600-1999-4987-B863-2D01915685F6}"/>
    <dgm:cxn modelId="{8ED94106-4491-4620-A752-B4C2416A3A04}" srcId="{DF0E2600-4AA8-4763-8D74-77E9D7BCBE5B}" destId="{6DB66E5C-6628-41EC-8182-BC5A2B60E38E}" srcOrd="0" destOrd="0" parTransId="{119DE560-971E-46D6-8BCD-463033B42FC3}" sibTransId="{96B75CB3-0A97-4038-A779-A92EF57C2541}"/>
    <dgm:cxn modelId="{4D225C26-9342-4428-BD32-48DF7A69FDC1}" type="presOf" srcId="{DF0E2600-4AA8-4763-8D74-77E9D7BCBE5B}" destId="{78B59EDE-F4E1-47D3-9AC2-D59EF4FDD678}" srcOrd="0" destOrd="0" presId="urn:microsoft.com/office/officeart/2005/8/layout/target1"/>
    <dgm:cxn modelId="{FD4B7040-D1B8-4B5F-8BFC-9F2DDC8621ED}" type="presOf" srcId="{9ED51C74-EE30-46E6-89BD-E63276ABD75B}" destId="{F2546C09-9E91-4F11-B6D2-EB384E83FD3E}" srcOrd="0" destOrd="0" presId="urn:microsoft.com/office/officeart/2005/8/layout/target1"/>
    <dgm:cxn modelId="{93A3EC93-AFE5-4F26-82A5-255643EC847E}" type="presParOf" srcId="{78B59EDE-F4E1-47D3-9AC2-D59EF4FDD678}" destId="{BAF10119-5B8D-4260-895C-38381607665F}" srcOrd="0" destOrd="0" presId="urn:microsoft.com/office/officeart/2005/8/layout/target1"/>
    <dgm:cxn modelId="{94837EAC-8750-4BE0-8DC6-6291696B3058}" type="presParOf" srcId="{78B59EDE-F4E1-47D3-9AC2-D59EF4FDD678}" destId="{AA7636D0-6D6B-4946-AFA3-C129501F27FA}" srcOrd="1" destOrd="0" presId="urn:microsoft.com/office/officeart/2005/8/layout/target1"/>
    <dgm:cxn modelId="{3B4FE7E0-29E2-49C6-AA58-B7F854834C57}" type="presParOf" srcId="{78B59EDE-F4E1-47D3-9AC2-D59EF4FDD678}" destId="{8528D97F-6321-4049-B917-183B3BA565D4}" srcOrd="2" destOrd="0" presId="urn:microsoft.com/office/officeart/2005/8/layout/target1"/>
    <dgm:cxn modelId="{50334BED-17D1-4670-82EA-6B4CA41702F6}" type="presParOf" srcId="{78B59EDE-F4E1-47D3-9AC2-D59EF4FDD678}" destId="{DF16F95D-1EE0-411F-90E8-728B9976942C}" srcOrd="3" destOrd="0" presId="urn:microsoft.com/office/officeart/2005/8/layout/target1"/>
    <dgm:cxn modelId="{91D72457-A194-4364-B283-7762CB272235}" type="presParOf" srcId="{78B59EDE-F4E1-47D3-9AC2-D59EF4FDD678}" destId="{1493368B-56E0-468D-9EB0-5751A43B7B74}" srcOrd="4" destOrd="0" presId="urn:microsoft.com/office/officeart/2005/8/layout/target1"/>
    <dgm:cxn modelId="{F1EBD406-8D75-4A50-B34F-C44D3BF8474B}" type="presParOf" srcId="{78B59EDE-F4E1-47D3-9AC2-D59EF4FDD678}" destId="{FBA64A18-0F63-4093-964C-5F6A50A62205}" srcOrd="5" destOrd="0" presId="urn:microsoft.com/office/officeart/2005/8/layout/target1"/>
    <dgm:cxn modelId="{92157B7C-4FA0-4699-8642-3042781EDF11}" type="presParOf" srcId="{78B59EDE-F4E1-47D3-9AC2-D59EF4FDD678}" destId="{D06A4425-D939-4BC3-B88D-4725C162A7F3}" srcOrd="6" destOrd="0" presId="urn:microsoft.com/office/officeart/2005/8/layout/target1"/>
    <dgm:cxn modelId="{B1C47670-2C75-4285-B48C-82372A6259DD}" type="presParOf" srcId="{78B59EDE-F4E1-47D3-9AC2-D59EF4FDD678}" destId="{D829E71F-0332-4066-9365-D24C90CC0C17}" srcOrd="7" destOrd="0" presId="urn:microsoft.com/office/officeart/2005/8/layout/target1"/>
    <dgm:cxn modelId="{FB8A8A67-978D-4660-8748-9217CE874F1D}" type="presParOf" srcId="{78B59EDE-F4E1-47D3-9AC2-D59EF4FDD678}" destId="{4D609AA4-0D8B-4642-ACA0-9D835F8AAE00}" srcOrd="8" destOrd="0" presId="urn:microsoft.com/office/officeart/2005/8/layout/target1"/>
    <dgm:cxn modelId="{C7A26AD9-C603-4916-B1FE-BA9D9E0A8B51}" type="presParOf" srcId="{78B59EDE-F4E1-47D3-9AC2-D59EF4FDD678}" destId="{F2546C09-9E91-4F11-B6D2-EB384E83FD3E}" srcOrd="9" destOrd="0" presId="urn:microsoft.com/office/officeart/2005/8/layout/target1"/>
    <dgm:cxn modelId="{B4B194E9-940F-48A8-AF1B-265A7005413D}" type="presParOf" srcId="{78B59EDE-F4E1-47D3-9AC2-D59EF4FDD678}" destId="{D217119F-DD32-4B10-A72E-A08855F1179E}" srcOrd="10" destOrd="0" presId="urn:microsoft.com/office/officeart/2005/8/layout/target1"/>
    <dgm:cxn modelId="{20FD6D4E-9178-48A9-8B33-94DE551D25B7}" type="presParOf" srcId="{78B59EDE-F4E1-47D3-9AC2-D59EF4FDD678}" destId="{90FC0321-F471-4EBD-9504-DD9A0903ED66}" srcOrd="11" destOrd="0" presId="urn:microsoft.com/office/officeart/2005/8/layout/targe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F2AA03-BF05-4660-B285-E8D5C9F24A98}">
      <dsp:nvSpPr>
        <dsp:cNvPr id="0" name=""/>
        <dsp:cNvSpPr/>
      </dsp:nvSpPr>
      <dsp:spPr>
        <a:xfrm>
          <a:off x="57142" y="287798"/>
          <a:ext cx="7419333" cy="47647"/>
        </a:xfrm>
        <a:prstGeom prst="rect">
          <a:avLst/>
        </a:prstGeom>
        <a:solidFill>
          <a:schemeClr val="accent1">
            <a:shade val="80000"/>
            <a:hueOff val="0"/>
            <a:satOff val="0"/>
            <a:lumOff val="0"/>
            <a:alphaOff val="0"/>
          </a:schemeClr>
        </a:solidFill>
        <a:ln>
          <a:noFill/>
        </a:ln>
        <a:effectLst/>
        <a:scene3d>
          <a:camera prst="orthographicFront"/>
          <a:lightRig rig="chilly" dir="t"/>
        </a:scene3d>
        <a:sp3d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es-MX" sz="2400" kern="1200" dirty="0"/>
        </a:p>
      </dsp:txBody>
      <dsp:txXfrm>
        <a:off x="57142" y="287798"/>
        <a:ext cx="7419333" cy="47647"/>
      </dsp:txXfrm>
    </dsp:sp>
    <dsp:sp modelId="{EC6FA19F-55F0-4EF8-9171-9F68714833E7}">
      <dsp:nvSpPr>
        <dsp:cNvPr id="0" name=""/>
        <dsp:cNvSpPr/>
      </dsp:nvSpPr>
      <dsp:spPr>
        <a:xfrm>
          <a:off x="112966" y="1191253"/>
          <a:ext cx="1620556" cy="3185302"/>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x-none" sz="2000" b="1" kern="1200" smtClean="0"/>
            <a:t>Registro Patrimonial</a:t>
          </a:r>
          <a:endParaRPr lang="es-MX" sz="2000" kern="1200" dirty="0" smtClean="0"/>
        </a:p>
      </dsp:txBody>
      <dsp:txXfrm>
        <a:off x="112966" y="1191253"/>
        <a:ext cx="1620556" cy="3185302"/>
      </dsp:txXfrm>
    </dsp:sp>
    <dsp:sp modelId="{5CBCF688-79E1-4243-964F-5187DA032A31}">
      <dsp:nvSpPr>
        <dsp:cNvPr id="0" name=""/>
        <dsp:cNvSpPr/>
      </dsp:nvSpPr>
      <dsp:spPr>
        <a:xfrm>
          <a:off x="1846489" y="604750"/>
          <a:ext cx="5687128" cy="4250004"/>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s-MX" sz="1400" kern="1200" dirty="0" smtClean="0"/>
        </a:p>
      </dsp:txBody>
      <dsp:txXfrm>
        <a:off x="1846489" y="604750"/>
        <a:ext cx="5687128" cy="4250004"/>
      </dsp:txXfrm>
    </dsp:sp>
    <dsp:sp modelId="{5EFDA68B-E90D-4AE4-AC91-FFCE5993494B}">
      <dsp:nvSpPr>
        <dsp:cNvPr id="0" name=""/>
        <dsp:cNvSpPr/>
      </dsp:nvSpPr>
      <dsp:spPr>
        <a:xfrm flipV="1">
          <a:off x="0" y="4964777"/>
          <a:ext cx="7533618" cy="45720"/>
        </a:xfrm>
        <a:prstGeom prst="rect">
          <a:avLst/>
        </a:prstGeom>
        <a:solidFill>
          <a:schemeClr val="accent1">
            <a:shade val="80000"/>
            <a:hueOff val="0"/>
            <a:satOff val="0"/>
            <a:lumOff val="0"/>
            <a:alphaOff val="0"/>
          </a:schemeClr>
        </a:solidFill>
        <a:ln>
          <a:noFill/>
        </a:ln>
        <a:effectLst/>
        <a:scene3d>
          <a:camera prst="orthographicFront"/>
          <a:lightRig rig="chilly" dir="t"/>
        </a:scene3d>
        <a:sp3d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817A5C-0407-4E1A-BF00-5457C28C3725}">
      <dsp:nvSpPr>
        <dsp:cNvPr id="0" name=""/>
        <dsp:cNvSpPr/>
      </dsp:nvSpPr>
      <dsp:spPr>
        <a:xfrm rot="4363586">
          <a:off x="2019774" y="4231073"/>
          <a:ext cx="947970" cy="49833"/>
        </a:xfrm>
        <a:custGeom>
          <a:avLst/>
          <a:gdLst/>
          <a:ahLst/>
          <a:cxnLst/>
          <a:rect l="0" t="0" r="0" b="0"/>
          <a:pathLst>
            <a:path>
              <a:moveTo>
                <a:pt x="0" y="24916"/>
              </a:moveTo>
              <a:lnTo>
                <a:pt x="947970" y="2491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EC2468-F8A3-463C-B506-DFBF73D06B5A}">
      <dsp:nvSpPr>
        <dsp:cNvPr id="0" name=""/>
        <dsp:cNvSpPr/>
      </dsp:nvSpPr>
      <dsp:spPr>
        <a:xfrm rot="1304496">
          <a:off x="2843178" y="3562408"/>
          <a:ext cx="1372601" cy="49833"/>
        </a:xfrm>
        <a:custGeom>
          <a:avLst/>
          <a:gdLst/>
          <a:ahLst/>
          <a:cxnLst/>
          <a:rect l="0" t="0" r="0" b="0"/>
          <a:pathLst>
            <a:path>
              <a:moveTo>
                <a:pt x="0" y="24916"/>
              </a:moveTo>
              <a:lnTo>
                <a:pt x="1372601" y="2491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57A306-BF66-41B6-80D7-B5F43EAADFE4}">
      <dsp:nvSpPr>
        <dsp:cNvPr id="0" name=""/>
        <dsp:cNvSpPr/>
      </dsp:nvSpPr>
      <dsp:spPr>
        <a:xfrm rot="20478442">
          <a:off x="2863587" y="2558968"/>
          <a:ext cx="1077238" cy="49833"/>
        </a:xfrm>
        <a:custGeom>
          <a:avLst/>
          <a:gdLst/>
          <a:ahLst/>
          <a:cxnLst/>
          <a:rect l="0" t="0" r="0" b="0"/>
          <a:pathLst>
            <a:path>
              <a:moveTo>
                <a:pt x="0" y="24916"/>
              </a:moveTo>
              <a:lnTo>
                <a:pt x="1077238" y="2491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5AF96B-CAE6-4BDF-854A-6946BEF9309A}">
      <dsp:nvSpPr>
        <dsp:cNvPr id="0" name=""/>
        <dsp:cNvSpPr/>
      </dsp:nvSpPr>
      <dsp:spPr>
        <a:xfrm rot="19114051">
          <a:off x="2681716" y="1749819"/>
          <a:ext cx="1680482" cy="49833"/>
        </a:xfrm>
        <a:custGeom>
          <a:avLst/>
          <a:gdLst/>
          <a:ahLst/>
          <a:cxnLst/>
          <a:rect l="0" t="0" r="0" b="0"/>
          <a:pathLst>
            <a:path>
              <a:moveTo>
                <a:pt x="0" y="24916"/>
              </a:moveTo>
              <a:lnTo>
                <a:pt x="1680482" y="2491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DAB8B1-DF04-4BB3-9569-D150B33D8B40}">
      <dsp:nvSpPr>
        <dsp:cNvPr id="0" name=""/>
        <dsp:cNvSpPr/>
      </dsp:nvSpPr>
      <dsp:spPr>
        <a:xfrm>
          <a:off x="990019" y="1903102"/>
          <a:ext cx="2234914" cy="2234914"/>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1">
          <a:schemeClr val="accent3"/>
        </a:lnRef>
        <a:fillRef idx="3">
          <a:schemeClr val="accent3"/>
        </a:fillRef>
        <a:effectRef idx="2">
          <a:schemeClr val="accent3"/>
        </a:effectRef>
        <a:fontRef idx="minor">
          <a:schemeClr val="lt1"/>
        </a:fontRef>
      </dsp:style>
    </dsp:sp>
    <dsp:sp modelId="{58F85984-1F0D-41FC-9348-CED843C6938C}">
      <dsp:nvSpPr>
        <dsp:cNvPr id="0" name=""/>
        <dsp:cNvSpPr/>
      </dsp:nvSpPr>
      <dsp:spPr>
        <a:xfrm>
          <a:off x="3940090" y="79428"/>
          <a:ext cx="1485972" cy="1340948"/>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satMod val="30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1" u="none" kern="1200" dirty="0" smtClean="0">
              <a:effectLst/>
            </a:rPr>
            <a:t>Obra Pública Capitalizable</a:t>
          </a:r>
          <a:endParaRPr lang="es-MX" sz="1200" b="1" u="none" kern="1200" dirty="0">
            <a:effectLst/>
          </a:endParaRPr>
        </a:p>
      </dsp:txBody>
      <dsp:txXfrm>
        <a:off x="3940090" y="79428"/>
        <a:ext cx="1485972" cy="1340948"/>
      </dsp:txXfrm>
    </dsp:sp>
    <dsp:sp modelId="{23E88861-6321-42D1-B368-AAEBA30F43C8}">
      <dsp:nvSpPr>
        <dsp:cNvPr id="0" name=""/>
        <dsp:cNvSpPr/>
      </dsp:nvSpPr>
      <dsp:spPr>
        <a:xfrm>
          <a:off x="5378877" y="79428"/>
          <a:ext cx="2228958" cy="1340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r>
            <a:rPr lang="es-MX" sz="1200" kern="1200" dirty="0" smtClean="0"/>
            <a:t>Realizadas  en ACTIVIOS propios</a:t>
          </a:r>
          <a:endParaRPr lang="es-MX" sz="1200" kern="1200" dirty="0"/>
        </a:p>
        <a:p>
          <a:pPr marL="114300" lvl="1" indent="-114300" algn="l" defTabSz="533400">
            <a:lnSpc>
              <a:spcPct val="90000"/>
            </a:lnSpc>
            <a:spcBef>
              <a:spcPct val="0"/>
            </a:spcBef>
            <a:spcAft>
              <a:spcPct val="15000"/>
            </a:spcAft>
            <a:buChar char="••"/>
          </a:pPr>
          <a:r>
            <a:rPr lang="es-MX" sz="1200" kern="1200" dirty="0" smtClean="0"/>
            <a:t>Transferibles al Activo NO circulante al termino de la obra</a:t>
          </a:r>
          <a:endParaRPr lang="es-MX" sz="1200" kern="1200" dirty="0"/>
        </a:p>
      </dsp:txBody>
      <dsp:txXfrm>
        <a:off x="5378877" y="79428"/>
        <a:ext cx="2228958" cy="1340948"/>
      </dsp:txXfrm>
    </dsp:sp>
    <dsp:sp modelId="{6D17E2B0-88E6-4FDD-9255-B294A67D417F}">
      <dsp:nvSpPr>
        <dsp:cNvPr id="0" name=""/>
        <dsp:cNvSpPr/>
      </dsp:nvSpPr>
      <dsp:spPr>
        <a:xfrm>
          <a:off x="3877048" y="1525907"/>
          <a:ext cx="1340948" cy="1340948"/>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satMod val="30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1" kern="1200" dirty="0" smtClean="0">
              <a:effectLst>
                <a:outerShdw blurRad="38100" dist="38100" dir="2700000" algn="tl">
                  <a:srgbClr val="000000">
                    <a:alpha val="43137"/>
                  </a:srgbClr>
                </a:outerShdw>
              </a:effectLst>
            </a:rPr>
            <a:t>Obras de Dominio Público</a:t>
          </a:r>
          <a:endParaRPr lang="es-MX" sz="1200" b="1" kern="1200" dirty="0">
            <a:effectLst>
              <a:outerShdw blurRad="38100" dist="38100" dir="2700000" algn="tl">
                <a:srgbClr val="000000">
                  <a:alpha val="43137"/>
                </a:srgbClr>
              </a:outerShdw>
            </a:effectLst>
          </a:endParaRPr>
        </a:p>
      </dsp:txBody>
      <dsp:txXfrm>
        <a:off x="3877048" y="1525907"/>
        <a:ext cx="1340948" cy="1340948"/>
      </dsp:txXfrm>
    </dsp:sp>
    <dsp:sp modelId="{91B30287-DEF9-402C-91B6-4FED38E22BBD}">
      <dsp:nvSpPr>
        <dsp:cNvPr id="0" name=""/>
        <dsp:cNvSpPr/>
      </dsp:nvSpPr>
      <dsp:spPr>
        <a:xfrm>
          <a:off x="5352091" y="1525907"/>
          <a:ext cx="2011422" cy="1340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r>
            <a:rPr lang="es-MX" sz="1200" kern="1200" dirty="0" smtClean="0"/>
            <a:t>Para USO de la población en general</a:t>
          </a:r>
          <a:endParaRPr lang="es-MX" sz="1200" kern="1200" dirty="0"/>
        </a:p>
        <a:p>
          <a:pPr marL="114300" lvl="1" indent="-114300" algn="l" defTabSz="533400">
            <a:lnSpc>
              <a:spcPct val="90000"/>
            </a:lnSpc>
            <a:spcBef>
              <a:spcPct val="0"/>
            </a:spcBef>
            <a:spcAft>
              <a:spcPct val="15000"/>
            </a:spcAft>
            <a:buChar char="••"/>
          </a:pPr>
          <a:r>
            <a:rPr lang="es-MX" sz="1200" kern="1200" dirty="0" smtClean="0"/>
            <a:t>Transferible a GASTOS al termino de la obra</a:t>
          </a:r>
          <a:endParaRPr lang="es-MX" sz="1200" kern="1200" dirty="0"/>
        </a:p>
        <a:p>
          <a:pPr marL="114300" lvl="1" indent="-114300" algn="l" defTabSz="533400">
            <a:lnSpc>
              <a:spcPct val="90000"/>
            </a:lnSpc>
            <a:spcBef>
              <a:spcPct val="0"/>
            </a:spcBef>
            <a:spcAft>
              <a:spcPct val="15000"/>
            </a:spcAft>
            <a:buChar char="••"/>
          </a:pPr>
          <a:r>
            <a:rPr lang="es-MX" sz="1200" kern="1200" dirty="0" smtClean="0"/>
            <a:t>Afectación a Ejercicios Anteriores</a:t>
          </a:r>
          <a:endParaRPr lang="es-MX" sz="1200" kern="1200" dirty="0"/>
        </a:p>
      </dsp:txBody>
      <dsp:txXfrm>
        <a:off x="5352091" y="1525907"/>
        <a:ext cx="2011422" cy="1340948"/>
      </dsp:txXfrm>
    </dsp:sp>
    <dsp:sp modelId="{CF1C50FF-205F-4ED9-97B4-C6D9EC5FD935}">
      <dsp:nvSpPr>
        <dsp:cNvPr id="0" name=""/>
        <dsp:cNvSpPr/>
      </dsp:nvSpPr>
      <dsp:spPr>
        <a:xfrm>
          <a:off x="4119264" y="3419429"/>
          <a:ext cx="1340948" cy="1340948"/>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satMod val="30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1" kern="1200" dirty="0" smtClean="0">
              <a:effectLst>
                <a:outerShdw blurRad="38100" dist="38100" dir="2700000" algn="tl">
                  <a:srgbClr val="000000">
                    <a:alpha val="43137"/>
                  </a:srgbClr>
                </a:outerShdw>
              </a:effectLst>
            </a:rPr>
            <a:t>Obra Transferible</a:t>
          </a:r>
          <a:endParaRPr lang="es-MX" sz="1200" b="1" kern="1200" dirty="0">
            <a:effectLst>
              <a:outerShdw blurRad="38100" dist="38100" dir="2700000" algn="tl">
                <a:srgbClr val="000000">
                  <a:alpha val="43137"/>
                </a:srgbClr>
              </a:outerShdw>
            </a:effectLst>
          </a:endParaRPr>
        </a:p>
      </dsp:txBody>
      <dsp:txXfrm>
        <a:off x="4119264" y="3419429"/>
        <a:ext cx="1340948" cy="1340948"/>
      </dsp:txXfrm>
    </dsp:sp>
    <dsp:sp modelId="{BA25DA81-12B7-42B8-980F-2834DF314F5C}">
      <dsp:nvSpPr>
        <dsp:cNvPr id="0" name=""/>
        <dsp:cNvSpPr/>
      </dsp:nvSpPr>
      <dsp:spPr>
        <a:xfrm>
          <a:off x="5594307" y="3419429"/>
          <a:ext cx="2011422" cy="1340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57150" lvl="1" indent="-57150" algn="l" defTabSz="488950">
            <a:lnSpc>
              <a:spcPct val="90000"/>
            </a:lnSpc>
            <a:spcBef>
              <a:spcPct val="0"/>
            </a:spcBef>
            <a:spcAft>
              <a:spcPct val="15000"/>
            </a:spcAft>
            <a:buChar char="••"/>
          </a:pPr>
          <a:r>
            <a:rPr lang="es-MX" sz="1100" kern="1200" dirty="0" smtClean="0"/>
            <a:t>Hecha en favor a otro ente público</a:t>
          </a:r>
          <a:endParaRPr lang="es-MX" sz="1100" kern="1200" dirty="0"/>
        </a:p>
        <a:p>
          <a:pPr marL="57150" lvl="1" indent="-57150" algn="l" defTabSz="488950">
            <a:lnSpc>
              <a:spcPct val="90000"/>
            </a:lnSpc>
            <a:spcBef>
              <a:spcPct val="0"/>
            </a:spcBef>
            <a:spcAft>
              <a:spcPct val="15000"/>
            </a:spcAft>
            <a:buChar char="••"/>
          </a:pPr>
          <a:r>
            <a:rPr lang="es-MX" sz="1100" kern="1200" dirty="0" smtClean="0"/>
            <a:t>Registro en Activo NO circulante hasta su aprobación de entrega</a:t>
          </a:r>
          <a:endParaRPr lang="es-MX" sz="1100" kern="1200" dirty="0"/>
        </a:p>
        <a:p>
          <a:pPr marL="57150" lvl="1" indent="-57150" algn="l" defTabSz="488950">
            <a:lnSpc>
              <a:spcPct val="90000"/>
            </a:lnSpc>
            <a:spcBef>
              <a:spcPct val="0"/>
            </a:spcBef>
            <a:spcAft>
              <a:spcPct val="15000"/>
            </a:spcAft>
            <a:buChar char="••"/>
          </a:pPr>
          <a:r>
            <a:rPr lang="es-MX" sz="1100" kern="1200" dirty="0" smtClean="0"/>
            <a:t>Transferencia a Gastos posterior a su entrega al ente beneficiario</a:t>
          </a:r>
          <a:endParaRPr lang="es-MX" sz="1100" kern="1200" dirty="0"/>
        </a:p>
        <a:p>
          <a:pPr marL="57150" lvl="1" indent="-57150" algn="l" defTabSz="488950">
            <a:lnSpc>
              <a:spcPct val="90000"/>
            </a:lnSpc>
            <a:spcBef>
              <a:spcPct val="0"/>
            </a:spcBef>
            <a:spcAft>
              <a:spcPct val="15000"/>
            </a:spcAft>
            <a:buChar char="••"/>
          </a:pPr>
          <a:r>
            <a:rPr lang="es-MX" sz="1100" kern="1200" dirty="0" smtClean="0"/>
            <a:t>Afectación a Ejercicios Anteriores</a:t>
          </a:r>
          <a:endParaRPr lang="es-MX" sz="1100" kern="1200" dirty="0"/>
        </a:p>
      </dsp:txBody>
      <dsp:txXfrm>
        <a:off x="5594307" y="3419429"/>
        <a:ext cx="2011422" cy="1340948"/>
      </dsp:txXfrm>
    </dsp:sp>
    <dsp:sp modelId="{D2FCF7EA-DF4E-4DB2-B565-8F89A91DD16C}">
      <dsp:nvSpPr>
        <dsp:cNvPr id="0" name=""/>
        <dsp:cNvSpPr/>
      </dsp:nvSpPr>
      <dsp:spPr>
        <a:xfrm>
          <a:off x="2057360" y="4683231"/>
          <a:ext cx="1574085" cy="1400754"/>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satMod val="30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1" kern="1200" dirty="0" smtClean="0">
              <a:effectLst>
                <a:outerShdw blurRad="38100" dist="38100" dir="2700000" algn="tl">
                  <a:srgbClr val="000000">
                    <a:alpha val="43137"/>
                  </a:srgbClr>
                </a:outerShdw>
              </a:effectLst>
            </a:rPr>
            <a:t>Infraestructura</a:t>
          </a:r>
          <a:endParaRPr lang="es-MX" sz="1200" b="1" kern="1200" dirty="0">
            <a:effectLst>
              <a:outerShdw blurRad="38100" dist="38100" dir="2700000" algn="tl">
                <a:srgbClr val="000000">
                  <a:alpha val="43137"/>
                </a:srgbClr>
              </a:outerShdw>
            </a:effectLst>
          </a:endParaRPr>
        </a:p>
      </dsp:txBody>
      <dsp:txXfrm>
        <a:off x="2057360" y="4683231"/>
        <a:ext cx="1574085" cy="140075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F2AA03-BF05-4660-B285-E8D5C9F24A98}">
      <dsp:nvSpPr>
        <dsp:cNvPr id="0" name=""/>
        <dsp:cNvSpPr/>
      </dsp:nvSpPr>
      <dsp:spPr>
        <a:xfrm>
          <a:off x="57142" y="287798"/>
          <a:ext cx="7419333" cy="47647"/>
        </a:xfrm>
        <a:prstGeom prst="rect">
          <a:avLst/>
        </a:prstGeom>
        <a:solidFill>
          <a:schemeClr val="accent1">
            <a:shade val="80000"/>
            <a:hueOff val="0"/>
            <a:satOff val="0"/>
            <a:lumOff val="0"/>
            <a:alphaOff val="0"/>
          </a:schemeClr>
        </a:solidFill>
        <a:ln>
          <a:noFill/>
        </a:ln>
        <a:effectLst/>
        <a:scene3d>
          <a:camera prst="orthographicFront"/>
          <a:lightRig rig="chilly" dir="t"/>
        </a:scene3d>
        <a:sp3d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es-MX" sz="2400" kern="1200" dirty="0"/>
        </a:p>
      </dsp:txBody>
      <dsp:txXfrm>
        <a:off x="57142" y="287798"/>
        <a:ext cx="7419333" cy="47647"/>
      </dsp:txXfrm>
    </dsp:sp>
    <dsp:sp modelId="{EC6FA19F-55F0-4EF8-9171-9F68714833E7}">
      <dsp:nvSpPr>
        <dsp:cNvPr id="0" name=""/>
        <dsp:cNvSpPr/>
      </dsp:nvSpPr>
      <dsp:spPr>
        <a:xfrm>
          <a:off x="179601" y="1191253"/>
          <a:ext cx="1487286" cy="3185302"/>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Bienes de Uso Común</a:t>
          </a:r>
        </a:p>
        <a:p>
          <a:pPr lvl="0" algn="ctr" defTabSz="889000">
            <a:lnSpc>
              <a:spcPct val="90000"/>
            </a:lnSpc>
            <a:spcBef>
              <a:spcPct val="0"/>
            </a:spcBef>
            <a:spcAft>
              <a:spcPct val="35000"/>
            </a:spcAft>
          </a:pPr>
          <a:r>
            <a:rPr lang="es-MX" sz="2000" kern="1200" dirty="0" smtClean="0"/>
            <a:t>(Código Civil Federal)</a:t>
          </a:r>
        </a:p>
      </dsp:txBody>
      <dsp:txXfrm>
        <a:off x="179601" y="1191253"/>
        <a:ext cx="1487286" cy="3185302"/>
      </dsp:txXfrm>
    </dsp:sp>
    <dsp:sp modelId="{5CBCF688-79E1-4243-964F-5187DA032A31}">
      <dsp:nvSpPr>
        <dsp:cNvPr id="0" name=""/>
        <dsp:cNvSpPr/>
      </dsp:nvSpPr>
      <dsp:spPr>
        <a:xfrm>
          <a:off x="1808445" y="604750"/>
          <a:ext cx="5687128" cy="4250004"/>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s-MX" sz="1400" kern="1200" dirty="0" smtClean="0"/>
        </a:p>
      </dsp:txBody>
      <dsp:txXfrm>
        <a:off x="1808445" y="604750"/>
        <a:ext cx="5687128" cy="4250004"/>
      </dsp:txXfrm>
    </dsp:sp>
    <dsp:sp modelId="{5EFDA68B-E90D-4AE4-AC91-FFCE5993494B}">
      <dsp:nvSpPr>
        <dsp:cNvPr id="0" name=""/>
        <dsp:cNvSpPr/>
      </dsp:nvSpPr>
      <dsp:spPr>
        <a:xfrm flipV="1">
          <a:off x="0" y="4964777"/>
          <a:ext cx="7533618" cy="45720"/>
        </a:xfrm>
        <a:prstGeom prst="rect">
          <a:avLst/>
        </a:prstGeom>
        <a:solidFill>
          <a:schemeClr val="accent1">
            <a:shade val="80000"/>
            <a:hueOff val="0"/>
            <a:satOff val="0"/>
            <a:lumOff val="0"/>
            <a:alphaOff val="0"/>
          </a:schemeClr>
        </a:solidFill>
        <a:ln>
          <a:noFill/>
        </a:ln>
        <a:effectLst/>
        <a:scene3d>
          <a:camera prst="orthographicFront"/>
          <a:lightRig rig="chilly" dir="t"/>
        </a:scene3d>
        <a:sp3d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F2AA03-BF05-4660-B285-E8D5C9F24A98}">
      <dsp:nvSpPr>
        <dsp:cNvPr id="0" name=""/>
        <dsp:cNvSpPr/>
      </dsp:nvSpPr>
      <dsp:spPr>
        <a:xfrm>
          <a:off x="60231" y="113958"/>
          <a:ext cx="7419333" cy="47647"/>
        </a:xfrm>
        <a:prstGeom prst="rect">
          <a:avLst/>
        </a:prstGeom>
        <a:solidFill>
          <a:schemeClr val="accent1">
            <a:shade val="80000"/>
            <a:hueOff val="0"/>
            <a:satOff val="0"/>
            <a:lumOff val="0"/>
            <a:alphaOff val="0"/>
          </a:schemeClr>
        </a:solidFill>
        <a:ln>
          <a:noFill/>
        </a:ln>
        <a:effectLst/>
        <a:scene3d>
          <a:camera prst="orthographicFront"/>
          <a:lightRig rig="chilly" dir="t"/>
        </a:scene3d>
        <a:sp3d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endParaRPr lang="es-MX" sz="2400" kern="1200" dirty="0"/>
        </a:p>
      </dsp:txBody>
      <dsp:txXfrm>
        <a:off x="60231" y="113958"/>
        <a:ext cx="7419333" cy="47647"/>
      </dsp:txXfrm>
    </dsp:sp>
    <dsp:sp modelId="{EC6FA19F-55F0-4EF8-9171-9F68714833E7}">
      <dsp:nvSpPr>
        <dsp:cNvPr id="0" name=""/>
        <dsp:cNvSpPr/>
      </dsp:nvSpPr>
      <dsp:spPr>
        <a:xfrm>
          <a:off x="132252" y="1087533"/>
          <a:ext cx="1581984" cy="3185302"/>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Bienes destinados a un Servicio  Público</a:t>
          </a:r>
        </a:p>
        <a:p>
          <a:pPr lvl="0" algn="ctr" defTabSz="889000">
            <a:lnSpc>
              <a:spcPct val="90000"/>
            </a:lnSpc>
            <a:spcBef>
              <a:spcPct val="0"/>
            </a:spcBef>
            <a:spcAft>
              <a:spcPct val="35000"/>
            </a:spcAft>
          </a:pPr>
          <a:r>
            <a:rPr lang="es-MX" sz="2000" kern="1200" dirty="0" smtClean="0"/>
            <a:t>(Código Civil Federal)</a:t>
          </a:r>
        </a:p>
      </dsp:txBody>
      <dsp:txXfrm>
        <a:off x="132252" y="1087533"/>
        <a:ext cx="1581984" cy="3185302"/>
      </dsp:txXfrm>
    </dsp:sp>
    <dsp:sp modelId="{5CBCF688-79E1-4243-964F-5187DA032A31}">
      <dsp:nvSpPr>
        <dsp:cNvPr id="0" name=""/>
        <dsp:cNvSpPr/>
      </dsp:nvSpPr>
      <dsp:spPr>
        <a:xfrm>
          <a:off x="1846489" y="293590"/>
          <a:ext cx="5687128" cy="4664884"/>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s-MX" sz="1400" kern="1200" dirty="0" smtClean="0"/>
        </a:p>
      </dsp:txBody>
      <dsp:txXfrm>
        <a:off x="1846489" y="293590"/>
        <a:ext cx="5687128" cy="4664884"/>
      </dsp:txXfrm>
    </dsp:sp>
    <dsp:sp modelId="{5EFDA68B-E90D-4AE4-AC91-FFCE5993494B}">
      <dsp:nvSpPr>
        <dsp:cNvPr id="0" name=""/>
        <dsp:cNvSpPr/>
      </dsp:nvSpPr>
      <dsp:spPr>
        <a:xfrm flipV="1">
          <a:off x="0" y="5082506"/>
          <a:ext cx="7533618" cy="45720"/>
        </a:xfrm>
        <a:prstGeom prst="rect">
          <a:avLst/>
        </a:prstGeom>
        <a:solidFill>
          <a:schemeClr val="accent1">
            <a:shade val="80000"/>
            <a:hueOff val="0"/>
            <a:satOff val="0"/>
            <a:lumOff val="0"/>
            <a:alphaOff val="0"/>
          </a:schemeClr>
        </a:solidFill>
        <a:ln>
          <a:noFill/>
        </a:ln>
        <a:effectLst/>
        <a:scene3d>
          <a:camera prst="orthographicFront"/>
          <a:lightRig rig="chilly" dir="t"/>
        </a:scene3d>
        <a:sp3d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64712E-2F55-4FBD-92A6-FB1BBB3109B6}">
      <dsp:nvSpPr>
        <dsp:cNvPr id="0" name=""/>
        <dsp:cNvSpPr/>
      </dsp:nvSpPr>
      <dsp:spPr>
        <a:xfrm rot="2104258">
          <a:off x="2323387" y="3470001"/>
          <a:ext cx="1178659" cy="56337"/>
        </a:xfrm>
        <a:custGeom>
          <a:avLst/>
          <a:gdLst/>
          <a:ahLst/>
          <a:cxnLst/>
          <a:rect l="0" t="0" r="0" b="0"/>
          <a:pathLst>
            <a:path>
              <a:moveTo>
                <a:pt x="0" y="28168"/>
              </a:moveTo>
              <a:lnTo>
                <a:pt x="1178659" y="28168"/>
              </a:lnTo>
            </a:path>
          </a:pathLst>
        </a:custGeom>
        <a:noFill/>
        <a:ln w="55000" cap="flat" cmpd="thickThin"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19F42E3-4CE4-4885-B7DD-74D91366D264}">
      <dsp:nvSpPr>
        <dsp:cNvPr id="0" name=""/>
        <dsp:cNvSpPr/>
      </dsp:nvSpPr>
      <dsp:spPr>
        <a:xfrm rot="66913">
          <a:off x="2430266" y="2556747"/>
          <a:ext cx="1260573" cy="56337"/>
        </a:xfrm>
        <a:custGeom>
          <a:avLst/>
          <a:gdLst/>
          <a:ahLst/>
          <a:cxnLst/>
          <a:rect l="0" t="0" r="0" b="0"/>
          <a:pathLst>
            <a:path>
              <a:moveTo>
                <a:pt x="0" y="28168"/>
              </a:moveTo>
              <a:lnTo>
                <a:pt x="1260573" y="28168"/>
              </a:lnTo>
            </a:path>
          </a:pathLst>
        </a:custGeom>
        <a:noFill/>
        <a:ln w="55000" cap="flat" cmpd="thickThin"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D3C3DAD-E01F-4CEA-A796-EEAA94586800}">
      <dsp:nvSpPr>
        <dsp:cNvPr id="0" name=""/>
        <dsp:cNvSpPr/>
      </dsp:nvSpPr>
      <dsp:spPr>
        <a:xfrm rot="19532251">
          <a:off x="2322485" y="1589741"/>
          <a:ext cx="1229611" cy="56337"/>
        </a:xfrm>
        <a:custGeom>
          <a:avLst/>
          <a:gdLst/>
          <a:ahLst/>
          <a:cxnLst/>
          <a:rect l="0" t="0" r="0" b="0"/>
          <a:pathLst>
            <a:path>
              <a:moveTo>
                <a:pt x="0" y="28168"/>
              </a:moveTo>
              <a:lnTo>
                <a:pt x="1229611" y="28168"/>
              </a:lnTo>
            </a:path>
          </a:pathLst>
        </a:custGeom>
        <a:noFill/>
        <a:ln w="55000" cap="flat" cmpd="thickThin"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65DC473-00D6-44C0-8AC7-2B300E40DFB1}">
      <dsp:nvSpPr>
        <dsp:cNvPr id="0" name=""/>
        <dsp:cNvSpPr/>
      </dsp:nvSpPr>
      <dsp:spPr>
        <a:xfrm>
          <a:off x="557114" y="1393753"/>
          <a:ext cx="2284716" cy="2228164"/>
        </a:xfrm>
        <a:prstGeom prst="ellipse">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A5B50B6-ADDB-4B22-BFDD-2FBA366D0BD5}">
      <dsp:nvSpPr>
        <dsp:cNvPr id="0" name=""/>
        <dsp:cNvSpPr/>
      </dsp:nvSpPr>
      <dsp:spPr>
        <a:xfrm>
          <a:off x="3217663" y="83759"/>
          <a:ext cx="1826505" cy="1429891"/>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b="1" kern="1200" dirty="0"/>
            <a:t>INALIENABLES</a:t>
          </a:r>
        </a:p>
      </dsp:txBody>
      <dsp:txXfrm>
        <a:off x="3217663" y="83759"/>
        <a:ext cx="1826505" cy="1429891"/>
      </dsp:txXfrm>
    </dsp:sp>
    <dsp:sp modelId="{43AE41E5-EDED-4B3E-9437-5F52F29973B0}">
      <dsp:nvSpPr>
        <dsp:cNvPr id="0" name=""/>
        <dsp:cNvSpPr/>
      </dsp:nvSpPr>
      <dsp:spPr>
        <a:xfrm>
          <a:off x="4750886" y="83759"/>
          <a:ext cx="2739757" cy="1429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r" defTabSz="711200">
            <a:lnSpc>
              <a:spcPct val="90000"/>
            </a:lnSpc>
            <a:spcBef>
              <a:spcPct val="0"/>
            </a:spcBef>
            <a:spcAft>
              <a:spcPct val="15000"/>
            </a:spcAft>
            <a:buChar char="••"/>
          </a:pPr>
          <a:r>
            <a:rPr lang="es-MX" sz="1600" kern="1200" dirty="0"/>
            <a:t>NO SON ENAJENABLES</a:t>
          </a:r>
        </a:p>
      </dsp:txBody>
      <dsp:txXfrm>
        <a:off x="4750886" y="83759"/>
        <a:ext cx="2739757" cy="1429891"/>
      </dsp:txXfrm>
    </dsp:sp>
    <dsp:sp modelId="{AC91BB54-0A9C-47A9-90CA-BE154405B94A}">
      <dsp:nvSpPr>
        <dsp:cNvPr id="0" name=""/>
        <dsp:cNvSpPr/>
      </dsp:nvSpPr>
      <dsp:spPr>
        <a:xfrm>
          <a:off x="3690489" y="1741414"/>
          <a:ext cx="1952322" cy="1749534"/>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MX" sz="1200" b="1" kern="1200" dirty="0"/>
            <a:t>IMPRESCRIPTIBLES</a:t>
          </a:r>
        </a:p>
      </dsp:txBody>
      <dsp:txXfrm>
        <a:off x="3690489" y="1741414"/>
        <a:ext cx="1952322" cy="1749534"/>
      </dsp:txXfrm>
    </dsp:sp>
    <dsp:sp modelId="{E85C9A13-4310-4453-AFFD-7F9EAE557B88}">
      <dsp:nvSpPr>
        <dsp:cNvPr id="0" name=""/>
        <dsp:cNvSpPr/>
      </dsp:nvSpPr>
      <dsp:spPr>
        <a:xfrm>
          <a:off x="5192258" y="1741414"/>
          <a:ext cx="2928484" cy="1749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r" defTabSz="711200">
            <a:lnSpc>
              <a:spcPct val="90000"/>
            </a:lnSpc>
            <a:spcBef>
              <a:spcPct val="0"/>
            </a:spcBef>
            <a:spcAft>
              <a:spcPct val="15000"/>
            </a:spcAft>
            <a:buChar char="••"/>
          </a:pPr>
          <a:r>
            <a:rPr lang="es-MX" sz="1600" kern="1200" dirty="0"/>
            <a:t>NINGÚN PARTICULAR PODRÁ ADQUIRIR ESTOS BIENES POR TENERLOS EN SU POSESIÓN POR UN TIEMPO DETERMINADO</a:t>
          </a:r>
        </a:p>
      </dsp:txBody>
      <dsp:txXfrm>
        <a:off x="5192258" y="1741414"/>
        <a:ext cx="2928484" cy="1749534"/>
      </dsp:txXfrm>
    </dsp:sp>
    <dsp:sp modelId="{2DE12B87-4C98-43BB-8014-B000AC2D4485}">
      <dsp:nvSpPr>
        <dsp:cNvPr id="0" name=""/>
        <dsp:cNvSpPr/>
      </dsp:nvSpPr>
      <dsp:spPr>
        <a:xfrm>
          <a:off x="3081737" y="3632685"/>
          <a:ext cx="2084006" cy="1431380"/>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b="1" kern="1200" dirty="0"/>
            <a:t>INEMBARGABLES</a:t>
          </a:r>
        </a:p>
      </dsp:txBody>
      <dsp:txXfrm>
        <a:off x="3081737" y="3632685"/>
        <a:ext cx="2084006" cy="1431380"/>
      </dsp:txXfrm>
    </dsp:sp>
    <dsp:sp modelId="{206F99A1-E4DE-4CDA-BB42-2903094CFF54}">
      <dsp:nvSpPr>
        <dsp:cNvPr id="0" name=""/>
        <dsp:cNvSpPr/>
      </dsp:nvSpPr>
      <dsp:spPr>
        <a:xfrm>
          <a:off x="4550586" y="3632685"/>
          <a:ext cx="3126009" cy="1431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r" defTabSz="711200">
            <a:lnSpc>
              <a:spcPct val="90000"/>
            </a:lnSpc>
            <a:spcBef>
              <a:spcPct val="0"/>
            </a:spcBef>
            <a:spcAft>
              <a:spcPct val="15000"/>
            </a:spcAft>
            <a:buChar char="••"/>
          </a:pPr>
          <a:r>
            <a:rPr lang="es-MX" sz="1600" kern="1200" dirty="0"/>
            <a:t>NO PODRÁ EMPLEARSE NINGUNA VÍA DE APREMIO, MANDAMIENTO DE EJECUCIÓN</a:t>
          </a:r>
        </a:p>
      </dsp:txBody>
      <dsp:txXfrm>
        <a:off x="4550586" y="3632685"/>
        <a:ext cx="3126009" cy="143138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621B3B-9DAD-435B-9E10-1C6B3CAC5622}">
      <dsp:nvSpPr>
        <dsp:cNvPr id="0" name=""/>
        <dsp:cNvSpPr/>
      </dsp:nvSpPr>
      <dsp:spPr>
        <a:xfrm>
          <a:off x="0" y="493768"/>
          <a:ext cx="5619768" cy="1673100"/>
        </a:xfrm>
        <a:prstGeom prst="roundRect">
          <a:avLst/>
        </a:prstGeom>
        <a:solidFill>
          <a:schemeClr val="accent6">
            <a:alpha val="90000"/>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effectLst/>
            </a:rPr>
            <a:t>Género:  1     Activo</a:t>
          </a:r>
          <a:endParaRPr lang="es-ES_tradnl" sz="2000" b="1" kern="1200" dirty="0" smtClean="0">
            <a:effectLst/>
          </a:endParaRPr>
        </a:p>
        <a:p>
          <a:pPr lvl="0" algn="l" defTabSz="889000">
            <a:lnSpc>
              <a:spcPct val="90000"/>
            </a:lnSpc>
            <a:spcBef>
              <a:spcPct val="0"/>
            </a:spcBef>
            <a:spcAft>
              <a:spcPct val="35000"/>
            </a:spcAft>
          </a:pPr>
          <a:r>
            <a:rPr lang="es-ES" sz="2000" b="1" kern="1200" dirty="0" smtClean="0">
              <a:effectLst/>
            </a:rPr>
            <a:t>Grupo:    1.1  Activo Circulante</a:t>
          </a:r>
          <a:endParaRPr lang="es-ES_tradnl" sz="2000" b="1" kern="1200" dirty="0" smtClean="0">
            <a:effectLst/>
          </a:endParaRPr>
        </a:p>
        <a:p>
          <a:pPr lvl="0" algn="l" defTabSz="889000">
            <a:lnSpc>
              <a:spcPct val="90000"/>
            </a:lnSpc>
            <a:spcBef>
              <a:spcPct val="0"/>
            </a:spcBef>
            <a:spcAft>
              <a:spcPct val="35000"/>
            </a:spcAft>
          </a:pPr>
          <a:r>
            <a:rPr lang="es-ES" sz="2000" b="1" kern="1200" dirty="0" smtClean="0">
              <a:effectLst/>
            </a:rPr>
            <a:t>Rubro: 1.1.1  Efectivo y Equivalentes</a:t>
          </a:r>
          <a:endParaRPr lang="es-MX" sz="2000" b="1" kern="1200" dirty="0">
            <a:effectLst/>
          </a:endParaRPr>
        </a:p>
      </dsp:txBody>
      <dsp:txXfrm>
        <a:off x="0" y="493768"/>
        <a:ext cx="5619768" cy="1673100"/>
      </dsp:txXfrm>
    </dsp:sp>
    <dsp:sp modelId="{F6FEC756-1A66-4C84-8734-061DF8EA0DF9}">
      <dsp:nvSpPr>
        <dsp:cNvPr id="0" name=""/>
        <dsp:cNvSpPr/>
      </dsp:nvSpPr>
      <dsp:spPr>
        <a:xfrm>
          <a:off x="0" y="2316038"/>
          <a:ext cx="5619768" cy="1327303"/>
        </a:xfrm>
        <a:prstGeom prst="roundRect">
          <a:avLst/>
        </a:prstGeom>
        <a:solidFill>
          <a:schemeClr val="accent6">
            <a:alpha val="90000"/>
            <a:hueOff val="0"/>
            <a:satOff val="0"/>
            <a:lumOff val="0"/>
            <a:alphaOff val="-4000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b="1" kern="1200" dirty="0" smtClean="0">
              <a:effectLst/>
            </a:rPr>
            <a:t>Cuenta : 1.1.1.1	   Efectivo</a:t>
          </a:r>
        </a:p>
        <a:p>
          <a:pPr lvl="0" algn="l" defTabSz="889000">
            <a:lnSpc>
              <a:spcPct val="90000"/>
            </a:lnSpc>
            <a:spcBef>
              <a:spcPct val="0"/>
            </a:spcBef>
            <a:spcAft>
              <a:spcPct val="35000"/>
            </a:spcAft>
          </a:pPr>
          <a:r>
            <a:rPr lang="es-ES" sz="2000" b="1" kern="1200" dirty="0" smtClean="0">
              <a:effectLst/>
            </a:rPr>
            <a:t>Subcuenta: 1.1.1.1.1    Caja </a:t>
          </a:r>
          <a:endParaRPr lang="es-MX" sz="2000" b="1" kern="1200" dirty="0" smtClean="0">
            <a:effectLst/>
          </a:endParaRPr>
        </a:p>
      </dsp:txBody>
      <dsp:txXfrm>
        <a:off x="0" y="2316038"/>
        <a:ext cx="5619768" cy="1327303"/>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FC34FF-C794-4915-B796-3F7600DFB2DD}">
      <dsp:nvSpPr>
        <dsp:cNvPr id="0" name=""/>
        <dsp:cNvSpPr/>
      </dsp:nvSpPr>
      <dsp:spPr>
        <a:xfrm rot="16200000">
          <a:off x="584" y="287557"/>
          <a:ext cx="3673357" cy="3673357"/>
        </a:xfrm>
        <a:prstGeom prst="downArrow">
          <a:avLst>
            <a:gd name="adj1" fmla="val 50000"/>
            <a:gd name="adj2" fmla="val 35000"/>
          </a:avLst>
        </a:prstGeom>
        <a:solidFill>
          <a:schemeClr val="accent4">
            <a:shade val="80000"/>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sp3d extrusionH="28000" prstMaterial="matte"/>
        </a:bodyPr>
        <a:lstStyle/>
        <a:p>
          <a:pPr lvl="0" algn="ctr" defTabSz="1200150">
            <a:lnSpc>
              <a:spcPct val="90000"/>
            </a:lnSpc>
            <a:spcBef>
              <a:spcPct val="0"/>
            </a:spcBef>
            <a:spcAft>
              <a:spcPct val="35000"/>
            </a:spcAft>
          </a:pPr>
          <a:r>
            <a:rPr lang="es-MX" sz="2700" kern="1200" dirty="0" smtClean="0"/>
            <a:t>Por Administración Directa</a:t>
          </a:r>
          <a:endParaRPr lang="es-MX" sz="2700" kern="1200" dirty="0"/>
        </a:p>
      </dsp:txBody>
      <dsp:txXfrm rot="16200000">
        <a:off x="584" y="287557"/>
        <a:ext cx="3673357" cy="3673357"/>
      </dsp:txXfrm>
    </dsp:sp>
    <dsp:sp modelId="{82294430-0D93-413B-808C-BED31704FCE4}">
      <dsp:nvSpPr>
        <dsp:cNvPr id="0" name=""/>
        <dsp:cNvSpPr/>
      </dsp:nvSpPr>
      <dsp:spPr>
        <a:xfrm rot="5400000">
          <a:off x="3886897" y="287557"/>
          <a:ext cx="3673357" cy="3673357"/>
        </a:xfrm>
        <a:prstGeom prst="downArrow">
          <a:avLst>
            <a:gd name="adj1" fmla="val 50000"/>
            <a:gd name="adj2" fmla="val 35000"/>
          </a:avLst>
        </a:prstGeom>
        <a:solidFill>
          <a:schemeClr val="accent4">
            <a:shade val="80000"/>
            <a:hueOff val="204718"/>
            <a:satOff val="4410"/>
            <a:lumOff val="22077"/>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92024" tIns="192024" rIns="192024" bIns="192024" numCol="1" spcCol="1270" anchor="ctr" anchorCtr="0">
          <a:noAutofit/>
          <a:sp3d extrusionH="28000" prstMaterial="matte"/>
        </a:bodyPr>
        <a:lstStyle/>
        <a:p>
          <a:pPr lvl="0" algn="ctr" defTabSz="1200150">
            <a:lnSpc>
              <a:spcPct val="90000"/>
            </a:lnSpc>
            <a:spcBef>
              <a:spcPct val="0"/>
            </a:spcBef>
            <a:spcAft>
              <a:spcPct val="35000"/>
            </a:spcAft>
          </a:pPr>
          <a:r>
            <a:rPr lang="es-MX" sz="2700" kern="1200" dirty="0" smtClean="0"/>
            <a:t>Por </a:t>
          </a:r>
        </a:p>
        <a:p>
          <a:pPr lvl="0" algn="ctr" defTabSz="1200150">
            <a:lnSpc>
              <a:spcPct val="90000"/>
            </a:lnSpc>
            <a:spcBef>
              <a:spcPct val="0"/>
            </a:spcBef>
            <a:spcAft>
              <a:spcPct val="35000"/>
            </a:spcAft>
          </a:pPr>
          <a:r>
            <a:rPr lang="es-MX" sz="2700" kern="1200" dirty="0" smtClean="0"/>
            <a:t>Contrato</a:t>
          </a:r>
          <a:endParaRPr lang="es-MX" sz="2700" kern="1200" dirty="0"/>
        </a:p>
      </dsp:txBody>
      <dsp:txXfrm rot="5400000">
        <a:off x="3886897" y="287557"/>
        <a:ext cx="3673357" cy="3673357"/>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C8AC91-2239-4B94-8C64-C5EEC351DCFE}">
      <dsp:nvSpPr>
        <dsp:cNvPr id="0" name=""/>
        <dsp:cNvSpPr/>
      </dsp:nvSpPr>
      <dsp:spPr>
        <a:xfrm>
          <a:off x="0" y="0"/>
          <a:ext cx="7075324" cy="2796727"/>
        </a:xfrm>
        <a:prstGeom prst="roundRect">
          <a:avLst>
            <a:gd name="adj" fmla="val 8500"/>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2170571" numCol="1" spcCol="1270" anchor="t" anchorCtr="0">
          <a:noAutofit/>
        </a:bodyPr>
        <a:lstStyle/>
        <a:p>
          <a:pPr lvl="0" algn="l" defTabSz="711200">
            <a:lnSpc>
              <a:spcPct val="90000"/>
            </a:lnSpc>
            <a:spcBef>
              <a:spcPct val="0"/>
            </a:spcBef>
            <a:spcAft>
              <a:spcPct val="35000"/>
            </a:spcAft>
          </a:pPr>
          <a:r>
            <a:rPr lang="es-MX" sz="1600" b="1" kern="1200" dirty="0" smtClean="0">
              <a:latin typeface="Kristen ITC" pitchFamily="66" charset="0"/>
            </a:rPr>
            <a:t>CAPÍTULO</a:t>
          </a:r>
          <a:endParaRPr lang="es-MX" sz="1600" b="1" kern="1200" dirty="0">
            <a:latin typeface="Kristen ITC" pitchFamily="66" charset="0"/>
          </a:endParaRPr>
        </a:p>
      </dsp:txBody>
      <dsp:txXfrm>
        <a:off x="0" y="0"/>
        <a:ext cx="7075324" cy="2796727"/>
      </dsp:txXfrm>
    </dsp:sp>
    <dsp:sp modelId="{35C3DDF6-1FCC-48AC-8DA4-0CB7ED9284EF}">
      <dsp:nvSpPr>
        <dsp:cNvPr id="0" name=""/>
        <dsp:cNvSpPr/>
      </dsp:nvSpPr>
      <dsp:spPr>
        <a:xfrm>
          <a:off x="195678" y="686613"/>
          <a:ext cx="1061298" cy="797042"/>
        </a:xfrm>
        <a:prstGeom prst="roundRect">
          <a:avLst>
            <a:gd name="adj" fmla="val 10500"/>
          </a:avLst>
        </a:prstGeom>
        <a:solidFill>
          <a:schemeClr val="lt1">
            <a:alpha val="9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a:t>X000</a:t>
          </a:r>
        </a:p>
      </dsp:txBody>
      <dsp:txXfrm>
        <a:off x="195678" y="686613"/>
        <a:ext cx="1061298" cy="797042"/>
      </dsp:txXfrm>
    </dsp:sp>
    <dsp:sp modelId="{5BF7D633-40E2-4D87-9CAC-3F06CB422541}">
      <dsp:nvSpPr>
        <dsp:cNvPr id="0" name=""/>
        <dsp:cNvSpPr/>
      </dsp:nvSpPr>
      <dsp:spPr>
        <a:xfrm>
          <a:off x="1415064" y="699181"/>
          <a:ext cx="5483376" cy="1957708"/>
        </a:xfrm>
        <a:prstGeom prst="roundRect">
          <a:avLst>
            <a:gd name="adj" fmla="val 10500"/>
          </a:avLst>
        </a:prstGeom>
        <a:solidFill>
          <a:schemeClr val="accent4">
            <a:hueOff val="907210"/>
            <a:satOff val="-297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1243145" numCol="1" spcCol="1270" anchor="t" anchorCtr="0">
          <a:noAutofit/>
        </a:bodyPr>
        <a:lstStyle/>
        <a:p>
          <a:pPr lvl="0" algn="l" defTabSz="711200">
            <a:lnSpc>
              <a:spcPct val="90000"/>
            </a:lnSpc>
            <a:spcBef>
              <a:spcPct val="0"/>
            </a:spcBef>
            <a:spcAft>
              <a:spcPct val="35000"/>
            </a:spcAft>
          </a:pPr>
          <a:r>
            <a:rPr lang="es-MX" sz="1600" b="1" kern="1200" dirty="0" smtClean="0">
              <a:latin typeface="Kristen ITC" pitchFamily="66" charset="0"/>
            </a:rPr>
            <a:t>CONCEPTO</a:t>
          </a:r>
          <a:endParaRPr lang="es-MX" sz="1600" b="1" kern="1200" dirty="0">
            <a:latin typeface="Kristen ITC" pitchFamily="66" charset="0"/>
          </a:endParaRPr>
        </a:p>
      </dsp:txBody>
      <dsp:txXfrm>
        <a:off x="1415064" y="699181"/>
        <a:ext cx="5483376" cy="1957708"/>
      </dsp:txXfrm>
    </dsp:sp>
    <dsp:sp modelId="{A03C5732-F136-4F5D-A56F-1D208F7202E3}">
      <dsp:nvSpPr>
        <dsp:cNvPr id="0" name=""/>
        <dsp:cNvSpPr/>
      </dsp:nvSpPr>
      <dsp:spPr>
        <a:xfrm>
          <a:off x="1552149" y="1224926"/>
          <a:ext cx="1096675" cy="853638"/>
        </a:xfrm>
        <a:prstGeom prst="roundRect">
          <a:avLst>
            <a:gd name="adj" fmla="val 10500"/>
          </a:avLst>
        </a:prstGeom>
        <a:solidFill>
          <a:schemeClr val="lt1">
            <a:alpha val="90000"/>
            <a:hueOff val="0"/>
            <a:satOff val="0"/>
            <a:lumOff val="0"/>
            <a:alphaOff val="0"/>
          </a:schemeClr>
        </a:solidFill>
        <a:ln w="55000" cap="flat" cmpd="thickThin" algn="ctr">
          <a:solidFill>
            <a:schemeClr val="accent4">
              <a:hueOff val="604807"/>
              <a:satOff val="-198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a:t>XX00</a:t>
          </a:r>
        </a:p>
      </dsp:txBody>
      <dsp:txXfrm>
        <a:off x="1552149" y="1224926"/>
        <a:ext cx="1096675" cy="853638"/>
      </dsp:txXfrm>
    </dsp:sp>
    <dsp:sp modelId="{6F182BCA-4709-44EC-8691-ECA69F57FD26}">
      <dsp:nvSpPr>
        <dsp:cNvPr id="0" name=""/>
        <dsp:cNvSpPr/>
      </dsp:nvSpPr>
      <dsp:spPr>
        <a:xfrm>
          <a:off x="2794752" y="1293318"/>
          <a:ext cx="3926804" cy="1328780"/>
        </a:xfrm>
        <a:prstGeom prst="roundRect">
          <a:avLst>
            <a:gd name="adj" fmla="val 10500"/>
          </a:avLst>
        </a:prstGeom>
        <a:solidFill>
          <a:schemeClr val="accent4">
            <a:hueOff val="1814420"/>
            <a:satOff val="-594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31439" numCol="1" spcCol="1270" anchor="t" anchorCtr="0">
          <a:noAutofit/>
        </a:bodyPr>
        <a:lstStyle/>
        <a:p>
          <a:pPr lvl="0" algn="ctr" defTabSz="711200">
            <a:lnSpc>
              <a:spcPct val="90000"/>
            </a:lnSpc>
            <a:spcBef>
              <a:spcPct val="0"/>
            </a:spcBef>
            <a:spcAft>
              <a:spcPct val="35000"/>
            </a:spcAft>
          </a:pPr>
          <a:r>
            <a:rPr lang="es-MX" sz="1600" b="1" kern="1200" dirty="0" smtClean="0">
              <a:latin typeface="Kristen ITC" pitchFamily="66" charset="0"/>
            </a:rPr>
            <a:t>PARTIDA</a:t>
          </a:r>
          <a:endParaRPr lang="es-MX" sz="1600" b="1" kern="1200" dirty="0">
            <a:latin typeface="Kristen ITC" pitchFamily="66" charset="0"/>
          </a:endParaRPr>
        </a:p>
      </dsp:txBody>
      <dsp:txXfrm>
        <a:off x="2794752" y="1293318"/>
        <a:ext cx="3926804" cy="1328780"/>
      </dsp:txXfrm>
    </dsp:sp>
    <dsp:sp modelId="{3065A6C0-68DA-453E-9E78-707F71950BB0}">
      <dsp:nvSpPr>
        <dsp:cNvPr id="0" name=""/>
        <dsp:cNvSpPr/>
      </dsp:nvSpPr>
      <dsp:spPr>
        <a:xfrm>
          <a:off x="2892923" y="1785282"/>
          <a:ext cx="1837909" cy="736394"/>
        </a:xfrm>
        <a:prstGeom prst="roundRect">
          <a:avLst>
            <a:gd name="adj" fmla="val 10500"/>
          </a:avLst>
        </a:prstGeom>
        <a:solidFill>
          <a:schemeClr val="lt1">
            <a:alpha val="90000"/>
            <a:hueOff val="0"/>
            <a:satOff val="0"/>
            <a:lumOff val="0"/>
            <a:alphaOff val="0"/>
          </a:schemeClr>
        </a:solidFill>
        <a:ln w="55000" cap="flat" cmpd="thickThin" algn="ctr">
          <a:solidFill>
            <a:schemeClr val="accent4">
              <a:hueOff val="1209614"/>
              <a:satOff val="-396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smtClean="0">
              <a:latin typeface="Kristen ITC" pitchFamily="66" charset="0"/>
            </a:rPr>
            <a:t>GENÉRICA</a:t>
          </a:r>
        </a:p>
        <a:p>
          <a:pPr lvl="0" algn="ctr" defTabSz="711200">
            <a:lnSpc>
              <a:spcPct val="90000"/>
            </a:lnSpc>
            <a:spcBef>
              <a:spcPct val="0"/>
            </a:spcBef>
            <a:spcAft>
              <a:spcPct val="35000"/>
            </a:spcAft>
          </a:pPr>
          <a:r>
            <a:rPr lang="es-MX" sz="1600" b="1" kern="1200" dirty="0" smtClean="0"/>
            <a:t>XXX0</a:t>
          </a:r>
          <a:endParaRPr lang="es-MX" sz="1600" b="1" kern="1200" dirty="0"/>
        </a:p>
      </dsp:txBody>
      <dsp:txXfrm>
        <a:off x="2892923" y="1785282"/>
        <a:ext cx="1837909" cy="736394"/>
      </dsp:txXfrm>
    </dsp:sp>
    <dsp:sp modelId="{85ED1976-F95D-4179-BD50-EE0504258983}">
      <dsp:nvSpPr>
        <dsp:cNvPr id="0" name=""/>
        <dsp:cNvSpPr/>
      </dsp:nvSpPr>
      <dsp:spPr>
        <a:xfrm>
          <a:off x="4783120" y="1785282"/>
          <a:ext cx="1837909" cy="736394"/>
        </a:xfrm>
        <a:prstGeom prst="roundRect">
          <a:avLst>
            <a:gd name="adj" fmla="val 10500"/>
          </a:avLst>
        </a:prstGeom>
        <a:solidFill>
          <a:schemeClr val="lt1">
            <a:alpha val="90000"/>
            <a:hueOff val="0"/>
            <a:satOff val="0"/>
            <a:lumOff val="0"/>
            <a:alphaOff val="0"/>
          </a:schemeClr>
        </a:solidFill>
        <a:ln w="55000" cap="flat" cmpd="thickThin" algn="ctr">
          <a:solidFill>
            <a:schemeClr val="accent4">
              <a:hueOff val="1814420"/>
              <a:satOff val="-594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MX" sz="1600" b="1" kern="1200" dirty="0" smtClean="0">
              <a:latin typeface="Kristen ITC" pitchFamily="66" charset="0"/>
            </a:rPr>
            <a:t>ESPECÍFICA</a:t>
          </a:r>
        </a:p>
        <a:p>
          <a:pPr lvl="0" algn="ctr" defTabSz="711200">
            <a:lnSpc>
              <a:spcPct val="90000"/>
            </a:lnSpc>
            <a:spcBef>
              <a:spcPct val="0"/>
            </a:spcBef>
            <a:spcAft>
              <a:spcPct val="35000"/>
            </a:spcAft>
          </a:pPr>
          <a:r>
            <a:rPr lang="es-MX" sz="1600" b="1" kern="1200" dirty="0" smtClean="0"/>
            <a:t>XXXX</a:t>
          </a:r>
          <a:endParaRPr lang="es-MX" sz="1600" b="1" kern="1200" dirty="0"/>
        </a:p>
      </dsp:txBody>
      <dsp:txXfrm>
        <a:off x="4783120" y="1785282"/>
        <a:ext cx="1837909" cy="736394"/>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D609AA4-0D8B-4642-ACA0-9D835F8AAE00}">
      <dsp:nvSpPr>
        <dsp:cNvPr id="0" name=""/>
        <dsp:cNvSpPr/>
      </dsp:nvSpPr>
      <dsp:spPr>
        <a:xfrm>
          <a:off x="0" y="1364453"/>
          <a:ext cx="2871807" cy="2871807"/>
        </a:xfrm>
        <a:prstGeom prst="ellipse">
          <a:avLst/>
        </a:prstGeom>
        <a:solidFill>
          <a:schemeClr val="accent6">
            <a:shade val="80000"/>
            <a:hueOff val="-128707"/>
            <a:satOff val="2016"/>
            <a:lumOff val="21229"/>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1493368B-56E0-468D-9EB0-5751A43B7B74}">
      <dsp:nvSpPr>
        <dsp:cNvPr id="0" name=""/>
        <dsp:cNvSpPr/>
      </dsp:nvSpPr>
      <dsp:spPr>
        <a:xfrm>
          <a:off x="574361" y="1938815"/>
          <a:ext cx="1723084" cy="1723084"/>
        </a:xfrm>
        <a:prstGeom prst="ellipse">
          <a:avLst/>
        </a:prstGeom>
        <a:solidFill>
          <a:schemeClr val="accent6">
            <a:shade val="80000"/>
            <a:hueOff val="-64353"/>
            <a:satOff val="1008"/>
            <a:lumOff val="10614"/>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BAF10119-5B8D-4260-895C-38381607665F}">
      <dsp:nvSpPr>
        <dsp:cNvPr id="0" name=""/>
        <dsp:cNvSpPr/>
      </dsp:nvSpPr>
      <dsp:spPr>
        <a:xfrm>
          <a:off x="1148723" y="2513176"/>
          <a:ext cx="574361" cy="574361"/>
        </a:xfrm>
        <a:prstGeom prst="ellipse">
          <a:avLst/>
        </a:prstGeom>
        <a:solidFill>
          <a:schemeClr val="accent6">
            <a:shade val="80000"/>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AA7636D0-6D6B-4946-AFA3-C129501F27FA}">
      <dsp:nvSpPr>
        <dsp:cNvPr id="0" name=""/>
        <dsp:cNvSpPr/>
      </dsp:nvSpPr>
      <dsp:spPr>
        <a:xfrm>
          <a:off x="3350442" y="407184"/>
          <a:ext cx="1435903" cy="83761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2024" tIns="34290" rIns="34290" bIns="34290" numCol="1" spcCol="1270" anchor="ctr" anchorCtr="0">
          <a:noAutofit/>
        </a:bodyPr>
        <a:lstStyle/>
        <a:p>
          <a:pPr lvl="0" algn="l" defTabSz="1200150">
            <a:lnSpc>
              <a:spcPct val="90000"/>
            </a:lnSpc>
            <a:spcBef>
              <a:spcPct val="0"/>
            </a:spcBef>
            <a:spcAft>
              <a:spcPct val="35000"/>
            </a:spcAft>
          </a:pPr>
          <a:endParaRPr lang="es-MX" sz="2700" kern="1200" dirty="0"/>
        </a:p>
      </dsp:txBody>
      <dsp:txXfrm>
        <a:off x="3350442" y="407184"/>
        <a:ext cx="1435903" cy="837610"/>
      </dsp:txXfrm>
    </dsp:sp>
    <dsp:sp modelId="{8528D97F-6321-4049-B917-183B3BA565D4}">
      <dsp:nvSpPr>
        <dsp:cNvPr id="0" name=""/>
        <dsp:cNvSpPr/>
      </dsp:nvSpPr>
      <dsp:spPr>
        <a:xfrm>
          <a:off x="2991466" y="642942"/>
          <a:ext cx="358975" cy="0"/>
        </a:xfrm>
        <a:prstGeom prst="line">
          <a:avLst/>
        </a:prstGeom>
        <a:solidFill>
          <a:schemeClr val="accent6">
            <a:hueOff val="0"/>
            <a:satOff val="0"/>
            <a:lumOff val="0"/>
            <a:alphaOff val="0"/>
          </a:schemeClr>
        </a:solidFill>
        <a:ln w="55000" cap="flat" cmpd="thickThin"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0000"/>
      </dsp:spPr>
      <dsp:style>
        <a:lnRef idx="2">
          <a:scrgbClr r="0" g="0" b="0"/>
        </a:lnRef>
        <a:fillRef idx="1">
          <a:scrgbClr r="0" g="0" b="0"/>
        </a:fillRef>
        <a:effectRef idx="0">
          <a:scrgbClr r="0" g="0" b="0"/>
        </a:effectRef>
        <a:fontRef idx="minor"/>
      </dsp:style>
    </dsp:sp>
    <dsp:sp modelId="{DF16F95D-1EE0-411F-90E8-728B9976942C}">
      <dsp:nvSpPr>
        <dsp:cNvPr id="0" name=""/>
        <dsp:cNvSpPr/>
      </dsp:nvSpPr>
      <dsp:spPr>
        <a:xfrm rot="5400000">
          <a:off x="1226022" y="853311"/>
          <a:ext cx="1973889" cy="1554126"/>
        </a:xfrm>
        <a:prstGeom prst="line">
          <a:avLst/>
        </a:prstGeom>
        <a:solidFill>
          <a:schemeClr val="accent6">
            <a:hueOff val="0"/>
            <a:satOff val="0"/>
            <a:lumOff val="0"/>
            <a:alphaOff val="0"/>
          </a:schemeClr>
        </a:solidFill>
        <a:ln w="55000" cap="flat" cmpd="thickThin"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0000"/>
      </dsp:spPr>
      <dsp:style>
        <a:lnRef idx="2">
          <a:scrgbClr r="0" g="0" b="0"/>
        </a:lnRef>
        <a:fillRef idx="1">
          <a:scrgbClr r="0" g="0" b="0"/>
        </a:fillRef>
        <a:effectRef idx="0">
          <a:scrgbClr r="0" g="0" b="0"/>
        </a:effectRef>
        <a:fontRef idx="minor"/>
      </dsp:style>
    </dsp:sp>
    <dsp:sp modelId="{FBA64A18-0F63-4093-964C-5F6A50A62205}">
      <dsp:nvSpPr>
        <dsp:cNvPr id="0" name=""/>
        <dsp:cNvSpPr/>
      </dsp:nvSpPr>
      <dsp:spPr>
        <a:xfrm>
          <a:off x="3350442" y="1244795"/>
          <a:ext cx="1435903" cy="83761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2024" tIns="34290" rIns="34290" bIns="34290" numCol="1" spcCol="1270" anchor="ctr" anchorCtr="0">
          <a:noAutofit/>
        </a:bodyPr>
        <a:lstStyle/>
        <a:p>
          <a:pPr lvl="0" algn="l" defTabSz="1200150">
            <a:lnSpc>
              <a:spcPct val="90000"/>
            </a:lnSpc>
            <a:spcBef>
              <a:spcPct val="0"/>
            </a:spcBef>
            <a:spcAft>
              <a:spcPct val="35000"/>
            </a:spcAft>
          </a:pPr>
          <a:endParaRPr lang="es-MX" sz="2700" kern="1200" dirty="0"/>
        </a:p>
      </dsp:txBody>
      <dsp:txXfrm>
        <a:off x="3350442" y="1244795"/>
        <a:ext cx="1435903" cy="837610"/>
      </dsp:txXfrm>
    </dsp:sp>
    <dsp:sp modelId="{D06A4425-D939-4BC3-B88D-4725C162A7F3}">
      <dsp:nvSpPr>
        <dsp:cNvPr id="0" name=""/>
        <dsp:cNvSpPr/>
      </dsp:nvSpPr>
      <dsp:spPr>
        <a:xfrm>
          <a:off x="2991466" y="1715046"/>
          <a:ext cx="358975" cy="0"/>
        </a:xfrm>
        <a:prstGeom prst="line">
          <a:avLst/>
        </a:prstGeom>
        <a:solidFill>
          <a:schemeClr val="accent6">
            <a:hueOff val="0"/>
            <a:satOff val="0"/>
            <a:lumOff val="0"/>
            <a:alphaOff val="0"/>
          </a:schemeClr>
        </a:solidFill>
        <a:ln w="55000" cap="flat" cmpd="thickThin"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0000"/>
      </dsp:spPr>
      <dsp:style>
        <a:lnRef idx="2">
          <a:scrgbClr r="0" g="0" b="0"/>
        </a:lnRef>
        <a:fillRef idx="1">
          <a:scrgbClr r="0" g="0" b="0"/>
        </a:fillRef>
        <a:effectRef idx="0">
          <a:scrgbClr r="0" g="0" b="0"/>
        </a:effectRef>
        <a:fontRef idx="minor"/>
      </dsp:style>
    </dsp:sp>
    <dsp:sp modelId="{D829E71F-0332-4066-9365-D24C90CC0C17}">
      <dsp:nvSpPr>
        <dsp:cNvPr id="0" name=""/>
        <dsp:cNvSpPr/>
      </dsp:nvSpPr>
      <dsp:spPr>
        <a:xfrm rot="5400000">
          <a:off x="1649709" y="1912329"/>
          <a:ext cx="1538140" cy="1142500"/>
        </a:xfrm>
        <a:prstGeom prst="line">
          <a:avLst/>
        </a:prstGeom>
        <a:solidFill>
          <a:schemeClr val="accent6">
            <a:hueOff val="0"/>
            <a:satOff val="0"/>
            <a:lumOff val="0"/>
            <a:alphaOff val="0"/>
          </a:schemeClr>
        </a:solidFill>
        <a:ln w="55000" cap="flat" cmpd="thickThin"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0000"/>
      </dsp:spPr>
      <dsp:style>
        <a:lnRef idx="2">
          <a:scrgbClr r="0" g="0" b="0"/>
        </a:lnRef>
        <a:fillRef idx="1">
          <a:scrgbClr r="0" g="0" b="0"/>
        </a:fillRef>
        <a:effectRef idx="0">
          <a:scrgbClr r="0" g="0" b="0"/>
        </a:effectRef>
        <a:fontRef idx="minor"/>
      </dsp:style>
    </dsp:sp>
    <dsp:sp modelId="{F2546C09-9E91-4F11-B6D2-EB384E83FD3E}">
      <dsp:nvSpPr>
        <dsp:cNvPr id="0" name=""/>
        <dsp:cNvSpPr/>
      </dsp:nvSpPr>
      <dsp:spPr>
        <a:xfrm>
          <a:off x="3350442" y="2082405"/>
          <a:ext cx="1435903" cy="83761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2024" tIns="34290" rIns="34290" bIns="34290" numCol="1" spcCol="1270" anchor="ctr" anchorCtr="0">
          <a:noAutofit/>
        </a:bodyPr>
        <a:lstStyle/>
        <a:p>
          <a:pPr lvl="0" algn="l" defTabSz="1200150">
            <a:lnSpc>
              <a:spcPct val="90000"/>
            </a:lnSpc>
            <a:spcBef>
              <a:spcPct val="0"/>
            </a:spcBef>
            <a:spcAft>
              <a:spcPct val="35000"/>
            </a:spcAft>
          </a:pPr>
          <a:endParaRPr lang="es-MX" sz="2700" kern="1200" dirty="0"/>
        </a:p>
      </dsp:txBody>
      <dsp:txXfrm>
        <a:off x="3350442" y="2082405"/>
        <a:ext cx="1435903" cy="837610"/>
      </dsp:txXfrm>
    </dsp:sp>
    <dsp:sp modelId="{D217119F-DD32-4B10-A72E-A08855F1179E}">
      <dsp:nvSpPr>
        <dsp:cNvPr id="0" name=""/>
        <dsp:cNvSpPr/>
      </dsp:nvSpPr>
      <dsp:spPr>
        <a:xfrm>
          <a:off x="2948087" y="2786080"/>
          <a:ext cx="358975" cy="0"/>
        </a:xfrm>
        <a:prstGeom prst="line">
          <a:avLst/>
        </a:prstGeom>
        <a:solidFill>
          <a:schemeClr val="accent6">
            <a:hueOff val="0"/>
            <a:satOff val="0"/>
            <a:lumOff val="0"/>
            <a:alphaOff val="0"/>
          </a:schemeClr>
        </a:solidFill>
        <a:ln w="55000" cap="flat" cmpd="thickThin"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0000"/>
      </dsp:spPr>
      <dsp:style>
        <a:lnRef idx="2">
          <a:scrgbClr r="0" g="0" b="0"/>
        </a:lnRef>
        <a:fillRef idx="1">
          <a:scrgbClr r="0" g="0" b="0"/>
        </a:fillRef>
        <a:effectRef idx="0">
          <a:scrgbClr r="0" g="0" b="0"/>
        </a:effectRef>
        <a:fontRef idx="minor"/>
      </dsp:style>
    </dsp:sp>
    <dsp:sp modelId="{90FC0321-F471-4EBD-9504-DD9A0903ED66}">
      <dsp:nvSpPr>
        <dsp:cNvPr id="0" name=""/>
        <dsp:cNvSpPr/>
      </dsp:nvSpPr>
      <dsp:spPr>
        <a:xfrm rot="5400000">
          <a:off x="2030546" y="2942744"/>
          <a:ext cx="1098945" cy="730875"/>
        </a:xfrm>
        <a:prstGeom prst="line">
          <a:avLst/>
        </a:prstGeom>
        <a:solidFill>
          <a:schemeClr val="accent6">
            <a:hueOff val="0"/>
            <a:satOff val="0"/>
            <a:lumOff val="0"/>
            <a:alphaOff val="0"/>
          </a:schemeClr>
        </a:solidFill>
        <a:ln w="55000" cap="flat" cmpd="thickThin" algn="ctr">
          <a:solidFill>
            <a:schemeClr val="accent6">
              <a:hueOff val="0"/>
              <a:satOff val="0"/>
              <a:lumOff val="0"/>
              <a:alphaOff val="0"/>
            </a:schemeClr>
          </a:solidFill>
          <a:prstDash val="solid"/>
        </a:ln>
        <a:effectLst/>
        <a:scene3d>
          <a:camera prst="orthographicFront">
            <a:rot lat="0" lon="0" rev="0"/>
          </a:camera>
          <a:lightRig rig="contrasting" dir="t">
            <a:rot lat="0" lon="0" rev="1200000"/>
          </a:lightRig>
        </a:scene3d>
        <a:sp3d z="10000"/>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9.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82119" cy="464820"/>
          </a:xfrm>
          <a:prstGeom prst="rect">
            <a:avLst/>
          </a:prstGeom>
        </p:spPr>
        <p:txBody>
          <a:bodyPr vert="horz" lIns="93077" tIns="46538" rIns="93077" bIns="46538" rtlCol="0"/>
          <a:lstStyle>
            <a:lvl1pPr algn="l" fontAlgn="auto">
              <a:spcBef>
                <a:spcPts val="0"/>
              </a:spcBef>
              <a:spcAft>
                <a:spcPts val="0"/>
              </a:spcAft>
              <a:defRPr sz="1200">
                <a:latin typeface="+mn-lt"/>
              </a:defRPr>
            </a:lvl1pPr>
          </a:lstStyle>
          <a:p>
            <a:pPr>
              <a:defRPr/>
            </a:pPr>
            <a:endParaRPr lang="es-MX" dirty="0"/>
          </a:p>
        </p:txBody>
      </p:sp>
      <p:sp>
        <p:nvSpPr>
          <p:cNvPr id="3" name="2 Marcador de fecha"/>
          <p:cNvSpPr>
            <a:spLocks noGrp="1"/>
          </p:cNvSpPr>
          <p:nvPr>
            <p:ph type="dt" sz="quarter" idx="1"/>
          </p:nvPr>
        </p:nvSpPr>
        <p:spPr>
          <a:xfrm>
            <a:off x="3898103" y="0"/>
            <a:ext cx="2982119" cy="464820"/>
          </a:xfrm>
          <a:prstGeom prst="rect">
            <a:avLst/>
          </a:prstGeom>
        </p:spPr>
        <p:txBody>
          <a:bodyPr vert="horz" lIns="93077" tIns="46538" rIns="93077" bIns="46538" rtlCol="0"/>
          <a:lstStyle>
            <a:lvl1pPr algn="r" fontAlgn="auto">
              <a:spcBef>
                <a:spcPts val="0"/>
              </a:spcBef>
              <a:spcAft>
                <a:spcPts val="0"/>
              </a:spcAft>
              <a:defRPr sz="1200">
                <a:latin typeface="+mn-lt"/>
              </a:defRPr>
            </a:lvl1pPr>
          </a:lstStyle>
          <a:p>
            <a:pPr>
              <a:defRPr/>
            </a:pPr>
            <a:fld id="{9925F205-D21E-4A13-8382-B52AFB4F74A1}" type="datetimeFigureOut">
              <a:rPr lang="es-MX"/>
              <a:pPr>
                <a:defRPr/>
              </a:pPr>
              <a:t>12/06/2015</a:t>
            </a:fld>
            <a:endParaRPr lang="es-MX" dirty="0"/>
          </a:p>
        </p:txBody>
      </p:sp>
      <p:sp>
        <p:nvSpPr>
          <p:cNvPr id="4" name="3 Marcador de pie de página"/>
          <p:cNvSpPr>
            <a:spLocks noGrp="1"/>
          </p:cNvSpPr>
          <p:nvPr>
            <p:ph type="ftr" sz="quarter" idx="2"/>
          </p:nvPr>
        </p:nvSpPr>
        <p:spPr>
          <a:xfrm>
            <a:off x="1" y="8829967"/>
            <a:ext cx="2982119" cy="464820"/>
          </a:xfrm>
          <a:prstGeom prst="rect">
            <a:avLst/>
          </a:prstGeom>
        </p:spPr>
        <p:txBody>
          <a:bodyPr vert="horz" lIns="93077" tIns="46538" rIns="93077" bIns="46538" rtlCol="0" anchor="b"/>
          <a:lstStyle>
            <a:lvl1pPr algn="l" fontAlgn="auto">
              <a:spcBef>
                <a:spcPts val="0"/>
              </a:spcBef>
              <a:spcAft>
                <a:spcPts val="0"/>
              </a:spcAft>
              <a:defRPr sz="1200">
                <a:latin typeface="+mn-lt"/>
              </a:defRPr>
            </a:lvl1pPr>
          </a:lstStyle>
          <a:p>
            <a:pPr>
              <a:defRPr/>
            </a:pPr>
            <a:endParaRPr lang="es-MX" dirty="0"/>
          </a:p>
        </p:txBody>
      </p:sp>
      <p:sp>
        <p:nvSpPr>
          <p:cNvPr id="5" name="4 Marcador de número de diapositiva"/>
          <p:cNvSpPr>
            <a:spLocks noGrp="1"/>
          </p:cNvSpPr>
          <p:nvPr>
            <p:ph type="sldNum" sz="quarter" idx="3"/>
          </p:nvPr>
        </p:nvSpPr>
        <p:spPr>
          <a:xfrm>
            <a:off x="3898103" y="8829967"/>
            <a:ext cx="2982119" cy="464820"/>
          </a:xfrm>
          <a:prstGeom prst="rect">
            <a:avLst/>
          </a:prstGeom>
        </p:spPr>
        <p:txBody>
          <a:bodyPr vert="horz" lIns="93077" tIns="46538" rIns="93077" bIns="46538" rtlCol="0" anchor="b"/>
          <a:lstStyle>
            <a:lvl1pPr algn="r" fontAlgn="auto">
              <a:spcBef>
                <a:spcPts val="0"/>
              </a:spcBef>
              <a:spcAft>
                <a:spcPts val="0"/>
              </a:spcAft>
              <a:defRPr sz="1200">
                <a:latin typeface="+mn-lt"/>
              </a:defRPr>
            </a:lvl1pPr>
          </a:lstStyle>
          <a:p>
            <a:pPr>
              <a:defRPr/>
            </a:pPr>
            <a:fld id="{92EE631D-160B-4B45-A09F-DC4A5019AB97}" type="slidenum">
              <a:rPr lang="es-MX"/>
              <a:pPr>
                <a:defRPr/>
              </a:pPr>
              <a:t>‹Nº›</a:t>
            </a:fld>
            <a:endParaRPr lang="es-MX"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82119" cy="464820"/>
          </a:xfrm>
          <a:prstGeom prst="rect">
            <a:avLst/>
          </a:prstGeom>
        </p:spPr>
        <p:txBody>
          <a:bodyPr vert="horz" lIns="93077" tIns="46538" rIns="93077" bIns="46538" rtlCol="0"/>
          <a:lstStyle>
            <a:lvl1pPr algn="l" fontAlgn="auto">
              <a:spcBef>
                <a:spcPts val="0"/>
              </a:spcBef>
              <a:spcAft>
                <a:spcPts val="0"/>
              </a:spcAft>
              <a:defRPr sz="1200">
                <a:latin typeface="+mn-lt"/>
              </a:defRPr>
            </a:lvl1pPr>
          </a:lstStyle>
          <a:p>
            <a:pPr>
              <a:defRPr/>
            </a:pPr>
            <a:endParaRPr lang="es-MX" dirty="0"/>
          </a:p>
        </p:txBody>
      </p:sp>
      <p:sp>
        <p:nvSpPr>
          <p:cNvPr id="3" name="2 Marcador de fecha"/>
          <p:cNvSpPr>
            <a:spLocks noGrp="1"/>
          </p:cNvSpPr>
          <p:nvPr>
            <p:ph type="dt" idx="1"/>
          </p:nvPr>
        </p:nvSpPr>
        <p:spPr>
          <a:xfrm>
            <a:off x="3898103" y="0"/>
            <a:ext cx="2982119" cy="464820"/>
          </a:xfrm>
          <a:prstGeom prst="rect">
            <a:avLst/>
          </a:prstGeom>
        </p:spPr>
        <p:txBody>
          <a:bodyPr vert="horz" lIns="93077" tIns="46538" rIns="93077" bIns="46538" rtlCol="0"/>
          <a:lstStyle>
            <a:lvl1pPr algn="r" fontAlgn="auto">
              <a:spcBef>
                <a:spcPts val="0"/>
              </a:spcBef>
              <a:spcAft>
                <a:spcPts val="0"/>
              </a:spcAft>
              <a:defRPr sz="1200">
                <a:latin typeface="+mn-lt"/>
              </a:defRPr>
            </a:lvl1pPr>
          </a:lstStyle>
          <a:p>
            <a:pPr>
              <a:defRPr/>
            </a:pPr>
            <a:fld id="{ED9AD219-1E86-4CA6-8F0C-A72B4B0F5136}" type="datetimeFigureOut">
              <a:rPr lang="es-MX"/>
              <a:pPr>
                <a:defRPr/>
              </a:pPr>
              <a:t>12/06/2015</a:t>
            </a:fld>
            <a:endParaRPr lang="es-MX" dirty="0"/>
          </a:p>
        </p:txBody>
      </p:sp>
      <p:sp>
        <p:nvSpPr>
          <p:cNvPr id="4" name="3 Marcador de imagen de diapositiva"/>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077" tIns="46538" rIns="93077" bIns="46538" rtlCol="0" anchor="ctr"/>
          <a:lstStyle/>
          <a:p>
            <a:pPr lvl="0"/>
            <a:endParaRPr lang="es-MX" noProof="0" dirty="0"/>
          </a:p>
        </p:txBody>
      </p:sp>
      <p:sp>
        <p:nvSpPr>
          <p:cNvPr id="5" name="4 Marcador de notas"/>
          <p:cNvSpPr>
            <a:spLocks noGrp="1"/>
          </p:cNvSpPr>
          <p:nvPr>
            <p:ph type="body" sz="quarter" idx="3"/>
          </p:nvPr>
        </p:nvSpPr>
        <p:spPr>
          <a:xfrm>
            <a:off x="688182" y="4415790"/>
            <a:ext cx="5505450" cy="4183380"/>
          </a:xfrm>
          <a:prstGeom prst="rect">
            <a:avLst/>
          </a:prstGeom>
        </p:spPr>
        <p:txBody>
          <a:bodyPr vert="horz" lIns="93077" tIns="46538" rIns="93077" bIns="46538"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1" y="8829967"/>
            <a:ext cx="2982119" cy="464820"/>
          </a:xfrm>
          <a:prstGeom prst="rect">
            <a:avLst/>
          </a:prstGeom>
        </p:spPr>
        <p:txBody>
          <a:bodyPr vert="horz" lIns="93077" tIns="46538" rIns="93077" bIns="46538" rtlCol="0" anchor="b"/>
          <a:lstStyle>
            <a:lvl1pPr algn="l" fontAlgn="auto">
              <a:spcBef>
                <a:spcPts val="0"/>
              </a:spcBef>
              <a:spcAft>
                <a:spcPts val="0"/>
              </a:spcAft>
              <a:defRPr sz="1200">
                <a:latin typeface="+mn-lt"/>
              </a:defRPr>
            </a:lvl1pPr>
          </a:lstStyle>
          <a:p>
            <a:pPr>
              <a:defRPr/>
            </a:pPr>
            <a:endParaRPr lang="es-MX" dirty="0"/>
          </a:p>
        </p:txBody>
      </p:sp>
      <p:sp>
        <p:nvSpPr>
          <p:cNvPr id="7" name="6 Marcador de número de diapositiva"/>
          <p:cNvSpPr>
            <a:spLocks noGrp="1"/>
          </p:cNvSpPr>
          <p:nvPr>
            <p:ph type="sldNum" sz="quarter" idx="5"/>
          </p:nvPr>
        </p:nvSpPr>
        <p:spPr>
          <a:xfrm>
            <a:off x="3898103" y="8829967"/>
            <a:ext cx="2982119" cy="464820"/>
          </a:xfrm>
          <a:prstGeom prst="rect">
            <a:avLst/>
          </a:prstGeom>
        </p:spPr>
        <p:txBody>
          <a:bodyPr vert="horz" lIns="93077" tIns="46538" rIns="93077" bIns="46538" rtlCol="0" anchor="b"/>
          <a:lstStyle>
            <a:lvl1pPr algn="r" fontAlgn="auto">
              <a:spcBef>
                <a:spcPts val="0"/>
              </a:spcBef>
              <a:spcAft>
                <a:spcPts val="0"/>
              </a:spcAft>
              <a:defRPr sz="1200">
                <a:latin typeface="+mn-lt"/>
              </a:defRPr>
            </a:lvl1pPr>
          </a:lstStyle>
          <a:p>
            <a:pPr>
              <a:defRPr/>
            </a:pPr>
            <a:fld id="{E9E2BC20-4B99-4D2E-84F2-E08EA2FD894E}" type="slidenum">
              <a:rPr lang="es-MX"/>
              <a:pPr>
                <a:defRPr/>
              </a:pPr>
              <a:t>‹Nº›</a:t>
            </a:fld>
            <a:endParaRPr lang="es-MX"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5" name="15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6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a:solidFill>
                  <a:srgbClr val="FFFFFF"/>
                </a:solidFill>
              </a:defRPr>
            </a:lvl1pPr>
            <a:extLst/>
          </a:lstStyle>
          <a:p>
            <a:pPr>
              <a:defRPr/>
            </a:pPr>
            <a:fld id="{5CBC7C32-C556-470A-ADAB-5A09E37D7ECB}" type="datetime1">
              <a:rPr lang="es-MX" smtClean="0"/>
              <a:pPr>
                <a:defRPr/>
              </a:pPr>
              <a:t>12/06/2015</a:t>
            </a:fld>
            <a:endParaRPr lang="es-MX" dirty="0"/>
          </a:p>
        </p:txBody>
      </p:sp>
      <p:sp>
        <p:nvSpPr>
          <p:cNvPr id="12"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MX" dirty="0"/>
          </a:p>
        </p:txBody>
      </p:sp>
      <p:sp>
        <p:nvSpPr>
          <p:cNvPr id="13"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52F014EB-28CD-470A-8A7D-4608C79A7C45}" type="slidenum">
              <a:rPr lang="es-MX"/>
              <a:pPr>
                <a:defRPr/>
              </a:pPr>
              <a:t>‹Nº›</a:t>
            </a:fld>
            <a:endParaRPr lang="es-MX" dirty="0"/>
          </a:p>
        </p:txBody>
      </p:sp>
      <p:pic>
        <p:nvPicPr>
          <p:cNvPr id="14" name="Picture 6"/>
          <p:cNvPicPr>
            <a:picLocks noChangeAspect="1" noChangeArrowheads="1"/>
          </p:cNvPicPr>
          <p:nvPr userDrawn="1"/>
        </p:nvPicPr>
        <p:blipFill>
          <a:blip r:embed="rId3" cstate="print"/>
          <a:srcRect/>
          <a:stretch>
            <a:fillRect/>
          </a:stretch>
        </p:blipFill>
        <p:spPr bwMode="auto">
          <a:xfrm>
            <a:off x="0" y="0"/>
            <a:ext cx="2495550" cy="990600"/>
          </a:xfrm>
          <a:prstGeom prst="rect">
            <a:avLst/>
          </a:prstGeom>
          <a:noFill/>
          <a:ln w="9525">
            <a:noFill/>
            <a:miter lim="800000"/>
            <a:headEnd/>
            <a:tailEnd/>
          </a:ln>
          <a:effectLst>
            <a:softEdge rad="127000"/>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E28C0162-2243-4C85-9FA5-6C1CEC45A78D}" type="datetime1">
              <a:rPr lang="es-MX" smtClean="0"/>
              <a:pPr>
                <a:defRPr/>
              </a:pPr>
              <a:t>12/06/2015</a:t>
            </a:fld>
            <a:endParaRPr lang="es-MX" dirty="0"/>
          </a:p>
        </p:txBody>
      </p:sp>
      <p:sp>
        <p:nvSpPr>
          <p:cNvPr id="5" name="21 Marcador de pie de página"/>
          <p:cNvSpPr>
            <a:spLocks noGrp="1"/>
          </p:cNvSpPr>
          <p:nvPr>
            <p:ph type="ftr" sz="quarter" idx="11"/>
          </p:nvPr>
        </p:nvSpPr>
        <p:spPr/>
        <p:txBody>
          <a:bodyPr/>
          <a:lstStyle>
            <a:lvl1pPr>
              <a:defRPr/>
            </a:lvl1pPr>
          </a:lstStyle>
          <a:p>
            <a:pPr>
              <a:defRPr/>
            </a:pPr>
            <a:endParaRPr lang="es-MX" dirty="0"/>
          </a:p>
        </p:txBody>
      </p:sp>
      <p:sp>
        <p:nvSpPr>
          <p:cNvPr id="6" name="17 Marcador de número de diapositiva"/>
          <p:cNvSpPr>
            <a:spLocks noGrp="1"/>
          </p:cNvSpPr>
          <p:nvPr>
            <p:ph type="sldNum" sz="quarter" idx="12"/>
          </p:nvPr>
        </p:nvSpPr>
        <p:spPr/>
        <p:txBody>
          <a:bodyPr/>
          <a:lstStyle>
            <a:lvl1pPr>
              <a:defRPr/>
            </a:lvl1pPr>
          </a:lstStyle>
          <a:p>
            <a:pPr>
              <a:defRPr/>
            </a:pPr>
            <a:fld id="{022EA1FB-3814-451A-A868-8BC09BB48685}"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fld id="{6301DAAA-9578-458A-8998-CAE8AB4D4DDA}" type="datetime1">
              <a:rPr lang="es-MX" smtClean="0"/>
              <a:pPr>
                <a:defRPr/>
              </a:pPr>
              <a:t>12/06/2015</a:t>
            </a:fld>
            <a:endParaRPr lang="es-MX" dirty="0"/>
          </a:p>
        </p:txBody>
      </p:sp>
      <p:sp>
        <p:nvSpPr>
          <p:cNvPr id="5" name="21 Marcador de pie de página"/>
          <p:cNvSpPr>
            <a:spLocks noGrp="1"/>
          </p:cNvSpPr>
          <p:nvPr>
            <p:ph type="ftr" sz="quarter" idx="11"/>
          </p:nvPr>
        </p:nvSpPr>
        <p:spPr/>
        <p:txBody>
          <a:bodyPr/>
          <a:lstStyle>
            <a:lvl1pPr>
              <a:defRPr/>
            </a:lvl1pPr>
          </a:lstStyle>
          <a:p>
            <a:pPr>
              <a:defRPr/>
            </a:pPr>
            <a:endParaRPr lang="es-MX" dirty="0"/>
          </a:p>
        </p:txBody>
      </p:sp>
      <p:sp>
        <p:nvSpPr>
          <p:cNvPr id="6" name="17 Marcador de número de diapositiva"/>
          <p:cNvSpPr>
            <a:spLocks noGrp="1"/>
          </p:cNvSpPr>
          <p:nvPr>
            <p:ph type="sldNum" sz="quarter" idx="12"/>
          </p:nvPr>
        </p:nvSpPr>
        <p:spPr/>
        <p:txBody>
          <a:bodyPr/>
          <a:lstStyle>
            <a:lvl1pPr>
              <a:defRPr/>
            </a:lvl1pPr>
          </a:lstStyle>
          <a:p>
            <a:pPr>
              <a:defRPr/>
            </a:pPr>
            <a:fld id="{165FE425-3D16-468E-8037-B3ADA8BD106D}" type="slidenum">
              <a:rPr lang="es-MX"/>
              <a:pPr>
                <a:defRPr/>
              </a:pPr>
              <a:t>‹Nº›</a:t>
            </a:fld>
            <a:endParaRPr lang="es-MX"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pPr>
              <a:defRPr/>
            </a:pPr>
            <a:fld id="{978C7D7F-B730-44AB-9774-7CD9A766D550}" type="datetime1">
              <a:rPr lang="es-MX" smtClean="0"/>
              <a:pPr>
                <a:defRPr/>
              </a:pPr>
              <a:t>12/06/2015</a:t>
            </a:fld>
            <a:endParaRPr lang="es-MX" dirty="0"/>
          </a:p>
        </p:txBody>
      </p:sp>
      <p:sp>
        <p:nvSpPr>
          <p:cNvPr id="4" name="3 Marcador de pie de página"/>
          <p:cNvSpPr>
            <a:spLocks noGrp="1"/>
          </p:cNvSpPr>
          <p:nvPr>
            <p:ph type="ftr" sz="quarter" idx="11"/>
          </p:nvPr>
        </p:nvSpPr>
        <p:spPr/>
        <p:txBody>
          <a:bodyPr/>
          <a:lstStyle/>
          <a:p>
            <a:pPr>
              <a:defRPr/>
            </a:pPr>
            <a:endParaRPr lang="es-MX" dirty="0"/>
          </a:p>
        </p:txBody>
      </p:sp>
      <p:sp>
        <p:nvSpPr>
          <p:cNvPr id="5" name="4 Marcador de número de diapositiva"/>
          <p:cNvSpPr>
            <a:spLocks noGrp="1"/>
          </p:cNvSpPr>
          <p:nvPr>
            <p:ph type="sldNum" sz="quarter" idx="12"/>
          </p:nvPr>
        </p:nvSpPr>
        <p:spPr/>
        <p:txBody>
          <a:bodyPr/>
          <a:lstStyle/>
          <a:p>
            <a:pPr>
              <a:defRPr/>
            </a:pPr>
            <a:fld id="{69780F74-3D52-4955-B60C-75715FA3CEE1}" type="slidenum">
              <a:rPr lang="es-MX" smtClean="0"/>
              <a:pPr>
                <a:defRPr/>
              </a:pPr>
              <a:t>‹Nº›</a:t>
            </a:fld>
            <a:endParaRPr lang="es-MX"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Diseño personalizado">
    <p:spTree>
      <p:nvGrpSpPr>
        <p:cNvPr id="1" name=""/>
        <p:cNvGrpSpPr/>
        <p:nvPr/>
      </p:nvGrpSpPr>
      <p:grpSpPr>
        <a:xfrm>
          <a:off x="0" y="0"/>
          <a:ext cx="0" cy="0"/>
          <a:chOff x="0" y="0"/>
          <a:chExt cx="0" cy="0"/>
        </a:xfrm>
      </p:grpSpPr>
      <p:pic>
        <p:nvPicPr>
          <p:cNvPr id="4098" name="Picture 2"/>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0" y="5373216"/>
            <a:ext cx="9157648" cy="14847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1" name="Picture 2" descr="http://www.icreson.gob.mx/PAGINANUEVA/images/indetec.gi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020272" y="103540"/>
            <a:ext cx="2016224" cy="733172"/>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098982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ítulo y objetos">
    <p:spTree>
      <p:nvGrpSpPr>
        <p:cNvPr id="1" name=""/>
        <p:cNvGrpSpPr/>
        <p:nvPr/>
      </p:nvGrpSpPr>
      <p:grpSpPr>
        <a:xfrm>
          <a:off x="0" y="0"/>
          <a:ext cx="0" cy="0"/>
          <a:chOff x="0" y="0"/>
          <a:chExt cx="0" cy="0"/>
        </a:xfrm>
      </p:grpSpPr>
      <p:grpSp>
        <p:nvGrpSpPr>
          <p:cNvPr id="2" name="11 Grupo"/>
          <p:cNvGrpSpPr>
            <a:grpSpLocks/>
          </p:cNvGrpSpPr>
          <p:nvPr userDrawn="1"/>
        </p:nvGrpSpPr>
        <p:grpSpPr bwMode="auto">
          <a:xfrm>
            <a:off x="25400" y="103188"/>
            <a:ext cx="9144000" cy="6926262"/>
            <a:chOff x="-13648" y="103540"/>
            <a:chExt cx="9157648" cy="6925860"/>
          </a:xfrm>
        </p:grpSpPr>
        <p:pic>
          <p:nvPicPr>
            <p:cNvPr id="3" name="Picture 2"/>
            <p:cNvPicPr>
              <a:picLocks noChangeAspect="1" noChangeArrowheads="1"/>
            </p:cNvPicPr>
            <p:nvPr userDrawn="1"/>
          </p:nvPicPr>
          <p:blipFill>
            <a:blip r:embed="rId2" cstate="print"/>
            <a:srcRect/>
            <a:stretch>
              <a:fillRect/>
            </a:stretch>
          </p:blipFill>
          <p:spPr bwMode="auto">
            <a:xfrm>
              <a:off x="-13648" y="5355964"/>
              <a:ext cx="9157648" cy="1484784"/>
            </a:xfrm>
            <a:prstGeom prst="rect">
              <a:avLst/>
            </a:prstGeom>
            <a:noFill/>
            <a:ln w="9525">
              <a:noFill/>
              <a:miter lim="800000"/>
              <a:headEnd/>
              <a:tailEnd/>
            </a:ln>
          </p:spPr>
        </p:pic>
        <p:sp>
          <p:nvSpPr>
            <p:cNvPr id="4" name="3 CuadroTexto"/>
            <p:cNvSpPr txBox="1"/>
            <p:nvPr userDrawn="1"/>
          </p:nvSpPr>
          <p:spPr>
            <a:xfrm>
              <a:off x="1146957" y="6581751"/>
              <a:ext cx="3174970" cy="276209"/>
            </a:xfrm>
            <a:prstGeom prst="rect">
              <a:avLst/>
            </a:prstGeom>
            <a:noFill/>
          </p:spPr>
          <p:txBody>
            <a:bodyPr wrap="none">
              <a:spAutoFit/>
            </a:bodyPr>
            <a:lstStyle/>
            <a:p>
              <a:pPr>
                <a:defRPr/>
              </a:pPr>
              <a:r>
                <a:rPr lang="es-MX" sz="1200" b="1" i="1" dirty="0">
                  <a:solidFill>
                    <a:schemeClr val="accent4">
                      <a:lumMod val="40000"/>
                      <a:lumOff val="60000"/>
                    </a:schemeClr>
                  </a:solidFill>
                  <a:effectLst>
                    <a:outerShdw blurRad="38100" dist="38100" dir="2700000" algn="tl">
                      <a:srgbClr val="000000">
                        <a:alpha val="43137"/>
                      </a:srgbClr>
                    </a:outerShdw>
                  </a:effectLst>
                  <a:latin typeface="Adobe Gothic Std B" pitchFamily="34" charset="-128"/>
                  <a:ea typeface="Adobe Gothic Std B" pitchFamily="34" charset="-128"/>
                  <a:cs typeface="Arial" charset="0"/>
                </a:rPr>
                <a:t>Años  al Servicio de las Haciendas Públicas</a:t>
              </a:r>
            </a:p>
          </p:txBody>
        </p:sp>
        <p:pic>
          <p:nvPicPr>
            <p:cNvPr id="5" name="Picture 2" descr="http://www.icreson.gob.mx/PAGINANUEVA/images/indetec.gif"/>
            <p:cNvPicPr>
              <a:picLocks noChangeAspect="1" noChangeArrowheads="1"/>
            </p:cNvPicPr>
            <p:nvPr userDrawn="1"/>
          </p:nvPicPr>
          <p:blipFill>
            <a:blip r:embed="rId3" cstate="print">
              <a:extLst/>
            </a:blip>
            <a:srcRect/>
            <a:stretch>
              <a:fillRect/>
            </a:stretch>
          </p:blipFill>
          <p:spPr bwMode="auto">
            <a:xfrm>
              <a:off x="7020272" y="103540"/>
              <a:ext cx="2016224" cy="733172"/>
            </a:xfrm>
            <a:prstGeom prst="rect">
              <a:avLst/>
            </a:prstGeom>
            <a:ln>
              <a:noFill/>
            </a:ln>
            <a:effectLst>
              <a:softEdge rad="112500"/>
            </a:effectLst>
            <a:extLst/>
          </p:spPr>
        </p:pic>
        <p:sp>
          <p:nvSpPr>
            <p:cNvPr id="6" name="5 CuadroTexto"/>
            <p:cNvSpPr txBox="1"/>
            <p:nvPr userDrawn="1"/>
          </p:nvSpPr>
          <p:spPr>
            <a:xfrm>
              <a:off x="16560" y="5583272"/>
              <a:ext cx="1381596" cy="1446128"/>
            </a:xfrm>
            <a:prstGeom prst="rect">
              <a:avLst/>
            </a:prstGeom>
            <a:noFill/>
          </p:spPr>
          <p:txBody>
            <a:bodyPr wrap="none">
              <a:spAutoFit/>
            </a:bodyPr>
            <a:lstStyle/>
            <a:p>
              <a:pPr algn="ctr">
                <a:defRPr/>
              </a:pPr>
              <a:r>
                <a:rPr lang="es-MX" sz="8800" b="1" i="1" dirty="0">
                  <a:solidFill>
                    <a:schemeClr val="accent4">
                      <a:lumMod val="60000"/>
                      <a:lumOff val="40000"/>
                    </a:schemeClr>
                  </a:solidFill>
                  <a:effectLst>
                    <a:outerShdw blurRad="38100" dist="38100" dir="2700000" algn="tl">
                      <a:srgbClr val="000000">
                        <a:alpha val="43137"/>
                      </a:srgbClr>
                    </a:outerShdw>
                  </a:effectLst>
                  <a:latin typeface="Adobe Ming Std L" pitchFamily="18" charset="-128"/>
                  <a:ea typeface="Adobe Ming Std L" pitchFamily="18" charset="-128"/>
                  <a:cs typeface="Arial" charset="0"/>
                </a:rPr>
                <a:t>40</a:t>
              </a:r>
            </a:p>
          </p:txBody>
        </p:sp>
        <p:sp>
          <p:nvSpPr>
            <p:cNvPr id="7" name="6 CuadroTexto"/>
            <p:cNvSpPr txBox="1"/>
            <p:nvPr userDrawn="1"/>
          </p:nvSpPr>
          <p:spPr>
            <a:xfrm>
              <a:off x="367302" y="6398254"/>
              <a:ext cx="870814" cy="142418"/>
            </a:xfrm>
            <a:prstGeom prst="rect">
              <a:avLst/>
            </a:prstGeom>
            <a:solidFill>
              <a:srgbClr val="7030A0"/>
            </a:solidFill>
            <a:ln>
              <a:noFill/>
            </a:ln>
            <a:effectLst>
              <a:innerShdw blurRad="114300">
                <a:prstClr val="black"/>
              </a:innerShdw>
              <a:softEdge rad="63500"/>
            </a:effectLst>
          </p:spPr>
          <p:txBody>
            <a:bodyPr wrap="none">
              <a:prstTxWarp prst="textTriangleInverted">
                <a:avLst/>
              </a:prstTxWarp>
              <a:spAutoFit/>
              <a:scene3d>
                <a:camera prst="orthographicFront"/>
                <a:lightRig rig="soft" dir="t">
                  <a:rot lat="0" lon="0" rev="10800000"/>
                </a:lightRig>
              </a:scene3d>
              <a:sp3d>
                <a:bevelT w="27940" h="12700"/>
                <a:contourClr>
                  <a:srgbClr val="DDDDDD"/>
                </a:contourClr>
              </a:sp3d>
            </a:bodyPr>
            <a:lstStyle/>
            <a:p>
              <a:pPr algn="ctr">
                <a:defRPr/>
              </a:pPr>
              <a:r>
                <a:rPr lang="es-MX" sz="1200" b="1" i="1" spc="150" dirty="0">
                  <a:ln w="11430"/>
                  <a:solidFill>
                    <a:srgbClr val="F8F8F8"/>
                  </a:solidFill>
                  <a:effectLst>
                    <a:outerShdw blurRad="25400" algn="tl" rotWithShape="0">
                      <a:srgbClr val="000000">
                        <a:alpha val="43000"/>
                      </a:srgbClr>
                    </a:outerShdw>
                  </a:effectLst>
                  <a:latin typeface="Adobe Gothic Std B" pitchFamily="34" charset="-128"/>
                  <a:ea typeface="Adobe Gothic Std B" pitchFamily="34" charset="-128"/>
                  <a:cs typeface="+mn-cs"/>
                </a:rPr>
                <a:t>1973 - 2013</a:t>
              </a:r>
            </a:p>
          </p:txBody>
        </p:sp>
        <p:pic>
          <p:nvPicPr>
            <p:cNvPr id="8" name="Picture 2" descr="http://www.icreson.gob.mx/PAGINANUEVA/images/indetec.gif"/>
            <p:cNvPicPr>
              <a:picLocks noChangeAspect="1" noChangeArrowheads="1"/>
            </p:cNvPicPr>
            <p:nvPr userDrawn="1"/>
          </p:nvPicPr>
          <p:blipFill>
            <a:blip r:embed="rId3" cstate="print">
              <a:duotone>
                <a:schemeClr val="accent4">
                  <a:shade val="45000"/>
                  <a:satMod val="135000"/>
                </a:schemeClr>
                <a:prstClr val="white"/>
              </a:duotone>
              <a:extLst/>
            </a:blip>
            <a:srcRect/>
            <a:stretch>
              <a:fillRect/>
            </a:stretch>
          </p:blipFill>
          <p:spPr bwMode="auto">
            <a:xfrm>
              <a:off x="396335" y="6178953"/>
              <a:ext cx="935305" cy="274384"/>
            </a:xfrm>
            <a:prstGeom prst="rect">
              <a:avLst/>
            </a:prstGeom>
            <a:ln>
              <a:noFill/>
            </a:ln>
            <a:effectLst>
              <a:softEdge rad="112500"/>
            </a:effectLst>
            <a:extLst/>
          </p:spPr>
        </p:pic>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3486EB4-F8A2-4610-973E-7CC68DCC787D}" type="datetime1">
              <a:rPr lang="es-MX" smtClean="0"/>
              <a:pPr/>
              <a:t>12/06/2015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58DFA1E-84E2-4E34-9234-AA4AD799EF86}" type="datetime1">
              <a:rPr lang="es-MX" smtClean="0"/>
              <a:pPr/>
              <a:t>12/06/2015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BD636B8-3F8E-4407-82E5-0D541114BBD2}" type="datetime1">
              <a:rPr lang="es-MX" smtClean="0"/>
              <a:pPr/>
              <a:t>12/06/2015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B6489C4F-6C6A-417A-8016-AD372C2A736D}" type="datetime1">
              <a:rPr lang="es-MX" smtClean="0"/>
              <a:pPr/>
              <a:t>12/06/2015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C8F083A-0674-49E9-9B0E-C81E7D3881E9}" type="datetime1">
              <a:rPr lang="es-MX" smtClean="0"/>
              <a:pPr/>
              <a:t>12/06/2015</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dirty="0" smtClean="0"/>
              <a:t>Haga clic para modificar el estilo de título del patrón</a:t>
            </a:r>
            <a:endParaRPr lang="en-US" dirty="0"/>
          </a:p>
        </p:txBody>
      </p:sp>
      <p:sp>
        <p:nvSpPr>
          <p:cNvPr id="4" name="9 Marcador de fecha"/>
          <p:cNvSpPr>
            <a:spLocks noGrp="1"/>
          </p:cNvSpPr>
          <p:nvPr>
            <p:ph type="dt" sz="half" idx="10"/>
          </p:nvPr>
        </p:nvSpPr>
        <p:spPr/>
        <p:txBody>
          <a:bodyPr/>
          <a:lstStyle>
            <a:lvl1pPr>
              <a:defRPr/>
            </a:lvl1pPr>
          </a:lstStyle>
          <a:p>
            <a:pPr>
              <a:defRPr/>
            </a:pPr>
            <a:fld id="{15A53F6D-4105-43DB-823A-54211CE032CB}" type="datetime1">
              <a:rPr lang="es-MX" smtClean="0"/>
              <a:pPr>
                <a:defRPr/>
              </a:pPr>
              <a:t>12/06/2015</a:t>
            </a:fld>
            <a:endParaRPr lang="es-MX" dirty="0"/>
          </a:p>
        </p:txBody>
      </p:sp>
      <p:sp>
        <p:nvSpPr>
          <p:cNvPr id="5" name="21 Marcador de pie de página"/>
          <p:cNvSpPr>
            <a:spLocks noGrp="1"/>
          </p:cNvSpPr>
          <p:nvPr>
            <p:ph type="ftr" sz="quarter" idx="11"/>
          </p:nvPr>
        </p:nvSpPr>
        <p:spPr/>
        <p:txBody>
          <a:bodyPr/>
          <a:lstStyle>
            <a:lvl1pPr>
              <a:defRPr/>
            </a:lvl1pPr>
          </a:lstStyle>
          <a:p>
            <a:pPr>
              <a:defRPr/>
            </a:pPr>
            <a:endParaRPr lang="es-MX" dirty="0"/>
          </a:p>
        </p:txBody>
      </p:sp>
      <p:sp>
        <p:nvSpPr>
          <p:cNvPr id="6" name="17 Marcador de número de diapositiva"/>
          <p:cNvSpPr>
            <a:spLocks noGrp="1"/>
          </p:cNvSpPr>
          <p:nvPr>
            <p:ph type="sldNum" sz="quarter" idx="12"/>
          </p:nvPr>
        </p:nvSpPr>
        <p:spPr/>
        <p:txBody>
          <a:bodyPr/>
          <a:lstStyle>
            <a:lvl1pPr>
              <a:defRPr/>
            </a:lvl1pPr>
          </a:lstStyle>
          <a:p>
            <a:pPr>
              <a:defRPr/>
            </a:pPr>
            <a:fld id="{7A10B343-0AF6-4BB8-9D22-76FA9CEF7F47}" type="slidenum">
              <a:rPr lang="es-MX"/>
              <a:pPr>
                <a:defRPr/>
              </a:pPr>
              <a:t>‹Nº›</a:t>
            </a:fld>
            <a:endParaRPr lang="es-MX" dirty="0"/>
          </a:p>
        </p:txBody>
      </p:sp>
      <p:pic>
        <p:nvPicPr>
          <p:cNvPr id="8" name="Picture 6"/>
          <p:cNvPicPr>
            <a:picLocks noChangeAspect="1" noChangeArrowheads="1"/>
          </p:cNvPicPr>
          <p:nvPr userDrawn="1"/>
        </p:nvPicPr>
        <p:blipFill>
          <a:blip r:embed="rId2" cstate="print"/>
          <a:srcRect/>
          <a:stretch>
            <a:fillRect/>
          </a:stretch>
        </p:blipFill>
        <p:spPr bwMode="auto">
          <a:xfrm>
            <a:off x="0" y="0"/>
            <a:ext cx="2495550" cy="990600"/>
          </a:xfrm>
          <a:prstGeom prst="rect">
            <a:avLst/>
          </a:prstGeom>
          <a:noFill/>
          <a:ln w="9525">
            <a:noFill/>
            <a:miter lim="800000"/>
            <a:headEnd/>
            <a:tailEnd/>
          </a:ln>
          <a:effectLst>
            <a:softEdge rad="127000"/>
          </a:effectLst>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E921C54-D1D9-42B5-A281-59F73C19DD59}" type="datetime1">
              <a:rPr lang="es-MX" smtClean="0"/>
              <a:pPr/>
              <a:t>12/06/2015</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A996447-2F2C-4BA5-ACD2-71A9E5150A3C}" type="datetime1">
              <a:rPr lang="es-MX" smtClean="0"/>
              <a:pPr/>
              <a:t>12/06/2015</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BBEAA58-76C6-4C3A-B2E4-88C2B4D75AE0}" type="datetime1">
              <a:rPr lang="es-MX" smtClean="0"/>
              <a:pPr/>
              <a:t>12/06/2015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5D9FC9-4DDD-4A16-BB4A-EA82CDB5CEE5}" type="datetime1">
              <a:rPr lang="es-MX" smtClean="0"/>
              <a:pPr/>
              <a:t>12/06/2015</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304E647-CC04-4C48-A96F-9B860966F91E}" type="datetime1">
              <a:rPr lang="es-MX" smtClean="0"/>
              <a:pPr/>
              <a:t>12/06/2015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E5EF6EC-AE17-4A48-A10D-96F10E4D80F7}" type="datetime1">
              <a:rPr lang="es-MX" smtClean="0"/>
              <a:pPr/>
              <a:t>12/06/2015</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385DB761-90D3-4D71-8DC0-63F8E7671DE2}"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a:lvl1pPr>
            <a:extLst/>
          </a:lstStyle>
          <a:p>
            <a:pPr>
              <a:defRPr/>
            </a:pPr>
            <a:fld id="{0056DE16-4466-477F-821F-73D44FAB4E53}" type="datetime1">
              <a:rPr lang="es-MX" smtClean="0"/>
              <a:pPr>
                <a:defRPr/>
              </a:pPr>
              <a:t>12/06/2015</a:t>
            </a:fld>
            <a:endParaRPr lang="es-MX" dirty="0"/>
          </a:p>
        </p:txBody>
      </p:sp>
      <p:sp>
        <p:nvSpPr>
          <p:cNvPr id="7" name="4 Marcador de pie de página"/>
          <p:cNvSpPr>
            <a:spLocks noGrp="1"/>
          </p:cNvSpPr>
          <p:nvPr>
            <p:ph type="ftr" sz="quarter" idx="11"/>
          </p:nvPr>
        </p:nvSpPr>
        <p:spPr/>
        <p:txBody>
          <a:bodyPr/>
          <a:lstStyle>
            <a:lvl1pPr>
              <a:defRPr/>
            </a:lvl1pPr>
            <a:extLst/>
          </a:lstStyle>
          <a:p>
            <a:pPr>
              <a:defRPr/>
            </a:pPr>
            <a:endParaRPr lang="es-MX" dirty="0"/>
          </a:p>
        </p:txBody>
      </p:sp>
      <p:sp>
        <p:nvSpPr>
          <p:cNvPr id="8" name="5 Marcador de número de diapositiva"/>
          <p:cNvSpPr>
            <a:spLocks noGrp="1"/>
          </p:cNvSpPr>
          <p:nvPr>
            <p:ph type="sldNum" sz="quarter" idx="12"/>
          </p:nvPr>
        </p:nvSpPr>
        <p:spPr/>
        <p:txBody>
          <a:bodyPr/>
          <a:lstStyle>
            <a:lvl1pPr>
              <a:defRPr/>
            </a:lvl1pPr>
            <a:extLst/>
          </a:lstStyle>
          <a:p>
            <a:pPr>
              <a:defRPr/>
            </a:pPr>
            <a:fld id="{DFEF8BAE-3B31-4F11-B973-886C6C719ACC}" type="slidenum">
              <a:rPr lang="es-MX"/>
              <a:pPr>
                <a:defRPr/>
              </a:pPr>
              <a:t>‹Nº›</a:t>
            </a:fld>
            <a:endParaRPr lang="es-MX" dirty="0"/>
          </a:p>
        </p:txBody>
      </p:sp>
      <p:pic>
        <p:nvPicPr>
          <p:cNvPr id="9" name="Picture 6"/>
          <p:cNvPicPr>
            <a:picLocks noChangeAspect="1" noChangeArrowheads="1"/>
          </p:cNvPicPr>
          <p:nvPr userDrawn="1"/>
        </p:nvPicPr>
        <p:blipFill>
          <a:blip r:embed="rId2" cstate="print"/>
          <a:srcRect/>
          <a:stretch>
            <a:fillRect/>
          </a:stretch>
        </p:blipFill>
        <p:spPr bwMode="auto">
          <a:xfrm>
            <a:off x="0" y="0"/>
            <a:ext cx="2495550" cy="990600"/>
          </a:xfrm>
          <a:prstGeom prst="rect">
            <a:avLst/>
          </a:prstGeom>
          <a:noFill/>
          <a:ln w="9525">
            <a:noFill/>
            <a:miter lim="800000"/>
            <a:headEnd/>
            <a:tailEnd/>
          </a:ln>
          <a:effectLst>
            <a:softEdge rad="127000"/>
          </a:effectLst>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4 Marcador de fecha"/>
          <p:cNvSpPr>
            <a:spLocks noGrp="1"/>
          </p:cNvSpPr>
          <p:nvPr>
            <p:ph type="dt" sz="half" idx="10"/>
          </p:nvPr>
        </p:nvSpPr>
        <p:spPr/>
        <p:txBody>
          <a:bodyPr/>
          <a:lstStyle>
            <a:lvl1pPr>
              <a:defRPr/>
            </a:lvl1pPr>
            <a:extLst/>
          </a:lstStyle>
          <a:p>
            <a:pPr>
              <a:defRPr/>
            </a:pPr>
            <a:fld id="{9F9AB20C-C34D-41C3-AABB-09DD0A6D3559}" type="datetime1">
              <a:rPr lang="es-MX" smtClean="0"/>
              <a:pPr>
                <a:defRPr/>
              </a:pPr>
              <a:t>12/06/2015</a:t>
            </a:fld>
            <a:endParaRPr lang="es-MX" dirty="0"/>
          </a:p>
        </p:txBody>
      </p:sp>
      <p:sp>
        <p:nvSpPr>
          <p:cNvPr id="6" name="5 Marcador de pie de página"/>
          <p:cNvSpPr>
            <a:spLocks noGrp="1"/>
          </p:cNvSpPr>
          <p:nvPr>
            <p:ph type="ftr" sz="quarter" idx="11"/>
          </p:nvPr>
        </p:nvSpPr>
        <p:spPr/>
        <p:txBody>
          <a:bodyPr/>
          <a:lstStyle>
            <a:lvl1pPr>
              <a:defRPr/>
            </a:lvl1pPr>
            <a:extLst/>
          </a:lstStyle>
          <a:p>
            <a:pPr>
              <a:defRPr/>
            </a:pPr>
            <a:endParaRPr lang="es-MX" dirty="0"/>
          </a:p>
        </p:txBody>
      </p:sp>
      <p:sp>
        <p:nvSpPr>
          <p:cNvPr id="7" name="6 Marcador de número de diapositiva"/>
          <p:cNvSpPr>
            <a:spLocks noGrp="1"/>
          </p:cNvSpPr>
          <p:nvPr>
            <p:ph type="sldNum" sz="quarter" idx="12"/>
          </p:nvPr>
        </p:nvSpPr>
        <p:spPr/>
        <p:txBody>
          <a:bodyPr/>
          <a:lstStyle>
            <a:lvl1pPr>
              <a:defRPr/>
            </a:lvl1pPr>
            <a:extLst/>
          </a:lstStyle>
          <a:p>
            <a:pPr>
              <a:defRPr/>
            </a:pPr>
            <a:fld id="{E3A32168-8DAE-499A-84B2-AE5274CAEFA3}"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extLst/>
          </a:lstStyle>
          <a:p>
            <a:pPr>
              <a:defRPr/>
            </a:pPr>
            <a:fld id="{A415A485-8AC7-406A-B0B9-1C65FAAF6350}" type="datetime1">
              <a:rPr lang="es-MX" smtClean="0"/>
              <a:pPr>
                <a:defRPr/>
              </a:pPr>
              <a:t>12/06/2015</a:t>
            </a:fld>
            <a:endParaRPr lang="es-MX" dirty="0"/>
          </a:p>
        </p:txBody>
      </p:sp>
      <p:sp>
        <p:nvSpPr>
          <p:cNvPr id="8" name="7 Marcador de pie de página"/>
          <p:cNvSpPr>
            <a:spLocks noGrp="1"/>
          </p:cNvSpPr>
          <p:nvPr>
            <p:ph type="ftr" sz="quarter" idx="11"/>
          </p:nvPr>
        </p:nvSpPr>
        <p:spPr/>
        <p:txBody>
          <a:bodyPr/>
          <a:lstStyle>
            <a:lvl1pPr>
              <a:defRPr/>
            </a:lvl1pPr>
            <a:extLst/>
          </a:lstStyle>
          <a:p>
            <a:pPr>
              <a:defRPr/>
            </a:pPr>
            <a:endParaRPr lang="es-MX" dirty="0"/>
          </a:p>
        </p:txBody>
      </p:sp>
      <p:sp>
        <p:nvSpPr>
          <p:cNvPr id="9" name="8 Marcador de número de diapositiva"/>
          <p:cNvSpPr>
            <a:spLocks noGrp="1"/>
          </p:cNvSpPr>
          <p:nvPr>
            <p:ph type="sldNum" sz="quarter" idx="12"/>
          </p:nvPr>
        </p:nvSpPr>
        <p:spPr/>
        <p:txBody>
          <a:bodyPr/>
          <a:lstStyle>
            <a:lvl1pPr>
              <a:defRPr/>
            </a:lvl1pPr>
            <a:extLst/>
          </a:lstStyle>
          <a:p>
            <a:pPr>
              <a:defRPr/>
            </a:pPr>
            <a:fld id="{DA7C7FEB-9C03-45F4-AF5D-AAFF94C0330C}" type="slidenum">
              <a:rPr lang="es-MX"/>
              <a:pPr>
                <a:defRPr/>
              </a:pPr>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extLst/>
          </a:lstStyle>
          <a:p>
            <a:pPr>
              <a:defRPr/>
            </a:pPr>
            <a:fld id="{61EBA62A-5923-4708-9DAE-6556A3F51155}" type="datetime1">
              <a:rPr lang="es-MX" smtClean="0"/>
              <a:pPr>
                <a:defRPr/>
              </a:pPr>
              <a:t>12/06/2015</a:t>
            </a:fld>
            <a:endParaRPr lang="es-MX" dirty="0"/>
          </a:p>
        </p:txBody>
      </p:sp>
      <p:sp>
        <p:nvSpPr>
          <p:cNvPr id="4" name="3 Marcador de pie de página"/>
          <p:cNvSpPr>
            <a:spLocks noGrp="1"/>
          </p:cNvSpPr>
          <p:nvPr>
            <p:ph type="ftr" sz="quarter" idx="11"/>
          </p:nvPr>
        </p:nvSpPr>
        <p:spPr/>
        <p:txBody>
          <a:bodyPr/>
          <a:lstStyle>
            <a:lvl1pPr>
              <a:defRPr/>
            </a:lvl1pPr>
            <a:extLst/>
          </a:lstStyle>
          <a:p>
            <a:pPr>
              <a:defRPr/>
            </a:pPr>
            <a:endParaRPr lang="es-MX" dirty="0"/>
          </a:p>
        </p:txBody>
      </p:sp>
      <p:sp>
        <p:nvSpPr>
          <p:cNvPr id="5" name="4 Marcador de número de diapositiva"/>
          <p:cNvSpPr>
            <a:spLocks noGrp="1"/>
          </p:cNvSpPr>
          <p:nvPr>
            <p:ph type="sldNum" sz="quarter" idx="12"/>
          </p:nvPr>
        </p:nvSpPr>
        <p:spPr/>
        <p:txBody>
          <a:bodyPr/>
          <a:lstStyle>
            <a:lvl1pPr>
              <a:defRPr/>
            </a:lvl1pPr>
            <a:extLst/>
          </a:lstStyle>
          <a:p>
            <a:pPr>
              <a:defRPr/>
            </a:pPr>
            <a:fld id="{20227525-A18A-4AB0-84F1-FF70CBB83E00}"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74C1825C-81EB-48CA-8368-184C76F3CFAF}" type="datetime1">
              <a:rPr lang="es-MX" smtClean="0"/>
              <a:pPr>
                <a:defRPr/>
              </a:pPr>
              <a:t>12/06/2015</a:t>
            </a:fld>
            <a:endParaRPr lang="es-MX" dirty="0"/>
          </a:p>
        </p:txBody>
      </p:sp>
      <p:sp>
        <p:nvSpPr>
          <p:cNvPr id="6" name="5 Marcador de pie de página"/>
          <p:cNvSpPr>
            <a:spLocks noGrp="1"/>
          </p:cNvSpPr>
          <p:nvPr>
            <p:ph type="ftr" sz="quarter" idx="11"/>
          </p:nvPr>
        </p:nvSpPr>
        <p:spPr/>
        <p:txBody>
          <a:bodyPr/>
          <a:lstStyle>
            <a:lvl1pPr>
              <a:defRPr/>
            </a:lvl1pPr>
            <a:extLst/>
          </a:lstStyle>
          <a:p>
            <a:pPr>
              <a:defRPr/>
            </a:pPr>
            <a:endParaRPr lang="es-MX" dirty="0"/>
          </a:p>
        </p:txBody>
      </p:sp>
      <p:sp>
        <p:nvSpPr>
          <p:cNvPr id="7" name="6 Marcador de número de diapositiva"/>
          <p:cNvSpPr>
            <a:spLocks noGrp="1"/>
          </p:cNvSpPr>
          <p:nvPr>
            <p:ph type="sldNum" sz="quarter" idx="12"/>
          </p:nvPr>
        </p:nvSpPr>
        <p:spPr/>
        <p:txBody>
          <a:bodyPr/>
          <a:lstStyle>
            <a:lvl1pPr>
              <a:defRPr/>
            </a:lvl1pPr>
            <a:extLst/>
          </a:lstStyle>
          <a:p>
            <a:pPr>
              <a:defRPr/>
            </a:pPr>
            <a:fld id="{59834D6B-D2E0-4BC8-B492-781D3B5ADC3F}" type="slidenum">
              <a:rPr lang="es-MX"/>
              <a:pPr>
                <a:defRPr/>
              </a:pPr>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5" name="4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6" name="5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6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dirty="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a:solidFill>
                  <a:schemeClr val="tx1"/>
                </a:solidFill>
              </a:defRPr>
            </a:lvl1pPr>
            <a:extLst/>
          </a:lstStyle>
          <a:p>
            <a:pPr>
              <a:defRPr/>
            </a:pPr>
            <a:fld id="{63DAFA44-242F-43E2-9808-B8D68E6F5B82}" type="datetime1">
              <a:rPr lang="es-MX" smtClean="0"/>
              <a:pPr>
                <a:defRPr/>
              </a:pPr>
              <a:t>12/06/2015</a:t>
            </a:fld>
            <a:endParaRPr lang="es-MX" dirty="0"/>
          </a:p>
        </p:txBody>
      </p:sp>
      <p:sp>
        <p:nvSpPr>
          <p:cNvPr id="12" name="5 Marcador de pie de página"/>
          <p:cNvSpPr>
            <a:spLocks noGrp="1"/>
          </p:cNvSpPr>
          <p:nvPr>
            <p:ph type="ftr" sz="quarter" idx="11"/>
          </p:nvPr>
        </p:nvSpPr>
        <p:spPr/>
        <p:txBody>
          <a:bodyPr/>
          <a:lstStyle>
            <a:lvl1pPr>
              <a:defRPr>
                <a:solidFill>
                  <a:schemeClr val="tx1"/>
                </a:solidFill>
              </a:defRPr>
            </a:lvl1pPr>
            <a:extLst/>
          </a:lstStyle>
          <a:p>
            <a:pPr>
              <a:defRPr/>
            </a:pPr>
            <a:endParaRPr lang="es-MX" dirty="0"/>
          </a:p>
        </p:txBody>
      </p:sp>
      <p:sp>
        <p:nvSpPr>
          <p:cNvPr id="13" name="6 Marcador de número de diapositiva"/>
          <p:cNvSpPr>
            <a:spLocks noGrp="1"/>
          </p:cNvSpPr>
          <p:nvPr>
            <p:ph type="sldNum" sz="quarter" idx="12"/>
          </p:nvPr>
        </p:nvSpPr>
        <p:spPr/>
        <p:txBody>
          <a:bodyPr/>
          <a:lstStyle>
            <a:lvl1pPr>
              <a:defRPr>
                <a:solidFill>
                  <a:schemeClr val="tx1"/>
                </a:solidFill>
              </a:defRPr>
            </a:lvl1pPr>
            <a:extLst/>
          </a:lstStyle>
          <a:p>
            <a:pPr>
              <a:defRPr/>
            </a:pPr>
            <a:fld id="{AA0F6620-13CB-41CC-81D4-F118D71C35AB}"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2.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2" name="11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4" name="13 Triángulo rectángulo"/>
          <p:cNvSpPr>
            <a:spLocks/>
          </p:cNvSpPr>
          <p:nvPr/>
        </p:nvSpPr>
        <p:spPr bwMode="auto">
          <a:xfrm>
            <a:off x="-6042" y="5791253"/>
            <a:ext cx="3402314" cy="1080868"/>
          </a:xfrm>
          <a:prstGeom prst="rtTriangle">
            <a:avLst/>
          </a:prstGeom>
          <a:blipFill>
            <a:blip r:embed="rId16"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1BE583D1-6DD9-4F23-9AEE-0FF7D6D71D8F}" type="datetime1">
              <a:rPr lang="es-MX" smtClean="0"/>
              <a:pPr>
                <a:defRPr/>
              </a:pPr>
              <a:t>12/06/2015</a:t>
            </a:fld>
            <a:endParaRPr lang="es-MX" dirty="0"/>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s-MX" dirty="0"/>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69780F74-3D52-4955-B60C-75715FA3CEE1}"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737" r:id="rId1"/>
    <p:sldLayoutId id="2147483733" r:id="rId2"/>
    <p:sldLayoutId id="2147483738" r:id="rId3"/>
    <p:sldLayoutId id="2147483739" r:id="rId4"/>
    <p:sldLayoutId id="2147483740" r:id="rId5"/>
    <p:sldLayoutId id="2147483741" r:id="rId6"/>
    <p:sldLayoutId id="2147483734" r:id="rId7"/>
    <p:sldLayoutId id="2147483742" r:id="rId8"/>
    <p:sldLayoutId id="2147483743" r:id="rId9"/>
    <p:sldLayoutId id="2147483735" r:id="rId10"/>
    <p:sldLayoutId id="2147483736" r:id="rId11"/>
    <p:sldLayoutId id="2147483744" r:id="rId12"/>
    <p:sldLayoutId id="2147483757" r:id="rId13"/>
    <p:sldLayoutId id="2147483758" r:id="rId14"/>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0E8B2-905D-4A33-946E-089A353FF871}" type="datetime1">
              <a:rPr lang="es-MX" smtClean="0"/>
              <a:pPr/>
              <a:t>12/06/2015</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DB761-90D3-4D71-8DC0-63F8E7671DE2}" type="slidenum">
              <a:rPr lang="es-MX" smtClean="0"/>
              <a:pPr/>
              <a:t>‹Nº›</a:t>
            </a:fld>
            <a:endParaRPr lang="es-MX" dirty="0"/>
          </a:p>
        </p:txBody>
      </p:sp>
      <p:pic>
        <p:nvPicPr>
          <p:cNvPr id="7" name="Picture 6"/>
          <p:cNvPicPr>
            <a:picLocks noChangeAspect="1" noChangeArrowheads="1"/>
          </p:cNvPicPr>
          <p:nvPr userDrawn="1"/>
        </p:nvPicPr>
        <p:blipFill>
          <a:blip r:embed="rId13" cstate="print"/>
          <a:srcRect/>
          <a:stretch>
            <a:fillRect/>
          </a:stretch>
        </p:blipFill>
        <p:spPr bwMode="auto">
          <a:xfrm>
            <a:off x="0" y="0"/>
            <a:ext cx="2495550" cy="990600"/>
          </a:xfrm>
          <a:prstGeom prst="rect">
            <a:avLst/>
          </a:prstGeom>
          <a:noFill/>
          <a:ln w="9525">
            <a:noFill/>
            <a:miter lim="800000"/>
            <a:headEnd/>
            <a:tailEnd/>
          </a:ln>
          <a:effectLst>
            <a:softEdge rad="127000"/>
          </a:effectLst>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3" Type="http://schemas.openxmlformats.org/officeDocument/2006/relationships/hyperlink" Target="mailto:osanchezv@indetec.gob.mx" TargetMode="External"/><Relationship Id="rId2" Type="http://schemas.openxmlformats.org/officeDocument/2006/relationships/image" Target="../media/image1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08520" y="-601663"/>
            <a:ext cx="4225858" cy="7559055"/>
            <a:chOff x="-85906" y="-601663"/>
            <a:chExt cx="4225858" cy="7559055"/>
          </a:xfrm>
        </p:grpSpPr>
        <p:pic>
          <p:nvPicPr>
            <p:cNvPr id="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5906" y="340637"/>
              <a:ext cx="1705578" cy="661675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AutoShape 8"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0" y="-6016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AutoShape 10"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152400" y="-4492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7" name="Picture 12" descr="http://www.indetec.gob.mx/Imagenes/Logo_5.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622750"/>
              <a:ext cx="3744415" cy="129408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2" name="11 CuadroTexto"/>
          <p:cNvSpPr txBox="1"/>
          <p:nvPr/>
        </p:nvSpPr>
        <p:spPr>
          <a:xfrm>
            <a:off x="6156176" y="6237312"/>
            <a:ext cx="2664296" cy="400110"/>
          </a:xfrm>
          <a:prstGeom prst="rect">
            <a:avLst/>
          </a:prstGeom>
          <a:noFill/>
        </p:spPr>
        <p:txBody>
          <a:bodyPr wrap="square" rtlCol="0">
            <a:spAutoFit/>
          </a:bodyPr>
          <a:lstStyle/>
          <a:p>
            <a:pPr algn="r"/>
            <a:r>
              <a:rPr lang="es-MX" sz="2000" b="1" dirty="0" smtClean="0">
                <a:ln w="11430"/>
                <a:solidFill>
                  <a:schemeClr val="accent6">
                    <a:lumMod val="50000"/>
                  </a:schemeClr>
                </a:solidFill>
                <a:effectLst>
                  <a:outerShdw blurRad="50800" dist="39000" dir="5460000" algn="tl">
                    <a:srgbClr val="000000">
                      <a:alpha val="38000"/>
                    </a:srgbClr>
                  </a:outerShdw>
                </a:effectLst>
              </a:rPr>
              <a:t>Junio 2015</a:t>
            </a:r>
          </a:p>
        </p:txBody>
      </p:sp>
      <p:sp>
        <p:nvSpPr>
          <p:cNvPr id="13" name="17 CuadroTexto"/>
          <p:cNvSpPr txBox="1">
            <a:spLocks noChangeArrowheads="1"/>
          </p:cNvSpPr>
          <p:nvPr/>
        </p:nvSpPr>
        <p:spPr bwMode="auto">
          <a:xfrm>
            <a:off x="2123728" y="2316936"/>
            <a:ext cx="6552728" cy="3416320"/>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es-MX" sz="3600" b="1" dirty="0" smtClean="0">
              <a:ln w="11430"/>
              <a:solidFill>
                <a:schemeClr val="accent6">
                  <a:lumMod val="50000"/>
                </a:schemeClr>
              </a:solidFill>
              <a:effectLst>
                <a:outerShdw blurRad="50800" dist="39000" dir="5460000" algn="tl">
                  <a:srgbClr val="000000">
                    <a:alpha val="38000"/>
                  </a:srgbClr>
                </a:outerShdw>
              </a:effectLst>
            </a:endParaRPr>
          </a:p>
          <a:p>
            <a:pPr algn="ctr"/>
            <a:r>
              <a:rPr lang="es-MX" sz="3600" b="1" dirty="0" smtClean="0">
                <a:ln w="11430"/>
                <a:solidFill>
                  <a:schemeClr val="accent6">
                    <a:lumMod val="50000"/>
                  </a:schemeClr>
                </a:solidFill>
                <a:effectLst>
                  <a:outerShdw blurRad="50800" dist="39000" dir="5460000" algn="tl">
                    <a:srgbClr val="000000">
                      <a:alpha val="38000"/>
                    </a:srgbClr>
                  </a:outerShdw>
                </a:effectLst>
              </a:rPr>
              <a:t>TALLER</a:t>
            </a:r>
          </a:p>
          <a:p>
            <a:pPr algn="ctr"/>
            <a:r>
              <a:rPr lang="es-MX" sz="3600" b="1" dirty="0" smtClean="0">
                <a:ln w="11430"/>
                <a:solidFill>
                  <a:schemeClr val="accent6">
                    <a:lumMod val="50000"/>
                  </a:schemeClr>
                </a:solidFill>
                <a:effectLst>
                  <a:outerShdw blurRad="50800" dist="39000" dir="5460000" algn="tl">
                    <a:srgbClr val="000000">
                      <a:alpha val="38000"/>
                    </a:srgbClr>
                  </a:outerShdw>
                </a:effectLst>
              </a:rPr>
              <a:t> EJECUCIÓN DEL GASTO DE INVERSIÓN </a:t>
            </a:r>
          </a:p>
          <a:p>
            <a:pPr algn="ctr"/>
            <a:r>
              <a:rPr lang="es-MX" sz="3600" b="1" dirty="0" smtClean="0">
                <a:ln w="11430"/>
                <a:solidFill>
                  <a:schemeClr val="accent6">
                    <a:lumMod val="50000"/>
                  </a:schemeClr>
                </a:solidFill>
                <a:effectLst>
                  <a:outerShdw blurRad="50800" dist="39000" dir="5460000" algn="tl">
                    <a:srgbClr val="000000">
                      <a:alpha val="38000"/>
                    </a:srgbClr>
                  </a:outerShdw>
                </a:effectLst>
              </a:rPr>
              <a:t>(OBRA PÚBLICA)</a:t>
            </a:r>
          </a:p>
          <a:p>
            <a:pPr algn="ctr">
              <a:defRPr/>
            </a:pPr>
            <a:endParaRPr lang="es-MX" sz="3600" b="1" dirty="0">
              <a:ln w="11430"/>
              <a:solidFill>
                <a:schemeClr val="accent6">
                  <a:lumMod val="50000"/>
                </a:schemeClr>
              </a:solidFill>
              <a:effectLst>
                <a:outerShdw blurRad="50800" dist="39000" dir="5460000" algn="tl">
                  <a:srgbClr val="000000">
                    <a:alpha val="38000"/>
                  </a:srgbClr>
                </a:outerShdw>
              </a:effectLst>
              <a:latin typeface="Calibri" pitchFamily="34" charset="0"/>
            </a:endParaRPr>
          </a:p>
        </p:txBody>
      </p:sp>
      <p:pic>
        <p:nvPicPr>
          <p:cNvPr id="1026" name="Picture 2" descr="C:\Users\Pedro Gutierrez\Desktop\Dibujo.jpg"/>
          <p:cNvPicPr>
            <a:picLocks noChangeAspect="1" noChangeArrowheads="1"/>
          </p:cNvPicPr>
          <p:nvPr/>
        </p:nvPicPr>
        <p:blipFill>
          <a:blip r:embed="rId4" cstate="print"/>
          <a:srcRect/>
          <a:stretch>
            <a:fillRect/>
          </a:stretch>
        </p:blipFill>
        <p:spPr bwMode="auto">
          <a:xfrm>
            <a:off x="5004048" y="168548"/>
            <a:ext cx="3810000" cy="18923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980728"/>
            <a:ext cx="8640960" cy="8371523"/>
          </a:xfrm>
          <a:prstGeom prst="rect">
            <a:avLst/>
          </a:prstGeom>
          <a:noFill/>
        </p:spPr>
        <p:txBody>
          <a:bodyPr wrap="square" rtlCol="0">
            <a:spAutoFit/>
          </a:bodyPr>
          <a:lstStyle/>
          <a:p>
            <a:pPr algn="just"/>
            <a:r>
              <a:rPr lang="es-MX" sz="2000" dirty="0" smtClean="0"/>
              <a:t>La opción que las dependencias y entidades ejerzan en los términos del párrafo anterior, deberá fundarse, según las circunstancias que concurran en cada caso, en criterios de economía, eficacia, eficiencia, imparcialidad y honradez que aseguren las mejores condiciones para el Estado. En el dictamen a que se refiere el artículo 33 deberán acreditar que la obra de que se trata se encuadra en alguno de los supuestos previstos en los artículos 53 o 54, expresando, de entre los criterios mencionados, aquéllos en que se funda el ejercicio de la opción.</a:t>
            </a:r>
          </a:p>
          <a:p>
            <a:pPr algn="just"/>
            <a:endParaRPr lang="es-MX" sz="2000" b="1" dirty="0" smtClean="0"/>
          </a:p>
          <a:p>
            <a:pPr algn="just"/>
            <a:endParaRPr lang="es-MX" sz="2000" b="1" dirty="0" smtClean="0"/>
          </a:p>
          <a:p>
            <a:pPr algn="just"/>
            <a:r>
              <a:rPr lang="es-MX" sz="2000" b="1" dirty="0" smtClean="0"/>
              <a:t>ARTICULO 30.- Cuando por razón del monto de la obra resulta inconveniente llevar a cabo el </a:t>
            </a:r>
            <a:r>
              <a:rPr lang="es-MX" sz="2000" dirty="0" smtClean="0"/>
              <a:t>procedimiento a que se refiere el artículo 26 por el costo que éste represente, las dependencias y entidades podrán contratar sin ajustarse a dicho</a:t>
            </a:r>
          </a:p>
          <a:p>
            <a:pPr algn="just"/>
            <a:r>
              <a:rPr lang="es-MX" sz="2000" dirty="0" smtClean="0"/>
              <a:t>procedimiento, siempre que el monto objeto del contrato no exceda de los límites a que se refiere este artículo y se satisfagan los requisitos que el mismo señala.</a:t>
            </a:r>
            <a:endParaRPr lang="es-MX" sz="2000" b="1" dirty="0" smtClean="0">
              <a:solidFill>
                <a:srgbClr val="7030A0"/>
              </a:solidFill>
            </a:endParaRPr>
          </a:p>
          <a:p>
            <a:pPr lvl="0"/>
            <a:endParaRPr lang="es-ES" dirty="0" smtClean="0">
              <a:solidFill>
                <a:srgbClr val="FF0000"/>
              </a:solidFill>
            </a:endParaRPr>
          </a:p>
          <a:p>
            <a:pPr lvl="0"/>
            <a:endParaRPr lang="es-ES" dirty="0" smtClean="0"/>
          </a:p>
          <a:p>
            <a:pPr lvl="0"/>
            <a:endParaRPr lang="es-MX" dirty="0" smtClean="0"/>
          </a:p>
          <a:p>
            <a:pPr algn="just"/>
            <a:endParaRPr lang="es-MX" dirty="0" smtClean="0"/>
          </a:p>
          <a:p>
            <a:pPr algn="just"/>
            <a:endParaRPr lang="es-MX" dirty="0" smtClean="0"/>
          </a:p>
          <a:p>
            <a:pPr algn="just"/>
            <a:endParaRPr lang="es-MX" dirty="0" smtClean="0"/>
          </a:p>
          <a:p>
            <a:pPr algn="just"/>
            <a:endParaRPr lang="es-MX" dirty="0" smtClean="0"/>
          </a:p>
          <a:p>
            <a:pPr algn="just"/>
            <a:endParaRPr lang="es-MX" dirty="0" smtClean="0"/>
          </a:p>
          <a:p>
            <a:pPr algn="just"/>
            <a:endParaRPr lang="es-MX" dirty="0" smtClean="0"/>
          </a:p>
          <a:p>
            <a:r>
              <a:rPr lang="es-ES" dirty="0" smtClean="0"/>
              <a:t> </a:t>
            </a:r>
            <a:endParaRPr lang="es-MX" dirty="0" smtClean="0"/>
          </a:p>
          <a:p>
            <a:pPr algn="just"/>
            <a:endParaRPr lang="es-MX" dirty="0" smtClean="0"/>
          </a:p>
        </p:txBody>
      </p:sp>
      <p:sp>
        <p:nvSpPr>
          <p:cNvPr id="4" name="3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5" name="7 CuadroTexto"/>
          <p:cNvSpPr txBox="1">
            <a:spLocks noChangeArrowheads="1"/>
          </p:cNvSpPr>
          <p:nvPr/>
        </p:nvSpPr>
        <p:spPr bwMode="auto">
          <a:xfrm>
            <a:off x="2714612" y="251356"/>
            <a:ext cx="6429420" cy="369332"/>
          </a:xfrm>
          <a:prstGeom prst="rect">
            <a:avLst/>
          </a:prstGeom>
          <a:noFill/>
          <a:ln w="9525">
            <a:noFill/>
            <a:miter lim="800000"/>
            <a:headEnd/>
            <a:tailEnd/>
          </a:ln>
        </p:spPr>
        <p:txBody>
          <a:bodyPr wrap="square">
            <a:spAutoFit/>
          </a:bodyPr>
          <a:lstStyle/>
          <a:p>
            <a:pPr algn="ctr"/>
            <a:r>
              <a:rPr lang="es-MX" b="1" dirty="0" smtClean="0"/>
              <a:t>LEY DE OBRA PUBLICA DEL ESTADO DE ZACATECAS</a:t>
            </a:r>
            <a:endParaRPr lang="es-MX" dirty="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5" name="7 CuadroTexto"/>
          <p:cNvSpPr txBox="1">
            <a:spLocks noChangeArrowheads="1"/>
          </p:cNvSpPr>
          <p:nvPr/>
        </p:nvSpPr>
        <p:spPr bwMode="auto">
          <a:xfrm>
            <a:off x="2714612" y="251356"/>
            <a:ext cx="6429420" cy="369332"/>
          </a:xfrm>
          <a:prstGeom prst="rect">
            <a:avLst/>
          </a:prstGeom>
          <a:noFill/>
          <a:ln w="9525">
            <a:noFill/>
            <a:miter lim="800000"/>
            <a:headEnd/>
            <a:tailEnd/>
          </a:ln>
        </p:spPr>
        <p:txBody>
          <a:bodyPr wrap="square">
            <a:spAutoFit/>
          </a:bodyPr>
          <a:lstStyle/>
          <a:p>
            <a:pPr algn="ctr"/>
            <a:r>
              <a:rPr lang="es-MX" b="1" dirty="0" smtClean="0"/>
              <a:t>LEY DE OBRA PUBLICA DEL ESTADO DE ZACATECAS</a:t>
            </a:r>
            <a:endParaRPr lang="es-MX" dirty="0">
              <a:cs typeface="Arial" pitchFamily="34" charset="0"/>
            </a:endParaRPr>
          </a:p>
        </p:txBody>
      </p:sp>
      <p:sp>
        <p:nvSpPr>
          <p:cNvPr id="6" name="5 CuadroTexto"/>
          <p:cNvSpPr txBox="1"/>
          <p:nvPr/>
        </p:nvSpPr>
        <p:spPr>
          <a:xfrm>
            <a:off x="467544" y="764704"/>
            <a:ext cx="8352928" cy="6340197"/>
          </a:xfrm>
          <a:prstGeom prst="rect">
            <a:avLst/>
          </a:prstGeom>
          <a:noFill/>
        </p:spPr>
        <p:txBody>
          <a:bodyPr wrap="square" rtlCol="0">
            <a:spAutoFit/>
          </a:bodyPr>
          <a:lstStyle/>
          <a:p>
            <a:endParaRPr lang="es-MX" sz="1400" dirty="0" smtClean="0"/>
          </a:p>
          <a:p>
            <a:pPr algn="just"/>
            <a:r>
              <a:rPr lang="es-MX" b="1" dirty="0" smtClean="0"/>
              <a:t>ARTICULO 53.- </a:t>
            </a:r>
            <a:r>
              <a:rPr lang="es-MX" dirty="0" smtClean="0"/>
              <a:t>El Gobernador del Estado acordará la ejecución de las obras, así como el gasto correspondiente, y establecerá los medios de control que estime pertinentes cuando estás se realicen con fines de seguridad interior.</a:t>
            </a:r>
          </a:p>
          <a:p>
            <a:pPr algn="just"/>
            <a:endParaRPr lang="es-MX" b="1" dirty="0" smtClean="0"/>
          </a:p>
          <a:p>
            <a:pPr algn="just"/>
            <a:r>
              <a:rPr lang="es-MX" b="1" dirty="0" smtClean="0"/>
              <a:t>ARTICULO 54.- </a:t>
            </a:r>
            <a:r>
              <a:rPr lang="es-MX" dirty="0" smtClean="0"/>
              <a:t>Las dependencias y entidades, bajo su responsabilidad, podrán realizar o contratar en los términos del artículo 29, las obras que se requieran en los supuestos que a continuación se señalan:</a:t>
            </a:r>
          </a:p>
          <a:p>
            <a:pPr algn="just"/>
            <a:endParaRPr lang="es-MX" dirty="0" smtClean="0"/>
          </a:p>
          <a:p>
            <a:pPr algn="just"/>
            <a:r>
              <a:rPr lang="es-MX" dirty="0" smtClean="0"/>
              <a:t>I. Cuando existan condiciones o circunstancias extraordinarias o imprevisibles;</a:t>
            </a:r>
          </a:p>
          <a:p>
            <a:pPr algn="just"/>
            <a:endParaRPr lang="es-MX" dirty="0" smtClean="0"/>
          </a:p>
          <a:p>
            <a:pPr algn="just"/>
            <a:r>
              <a:rPr lang="es-MX" dirty="0" smtClean="0"/>
              <a:t>II. Cuando peligre o se altere el orden social, la economía, los servicios públicos, la salubridad, la seguridad o el ambiente de alguna zona o región del Estado, como consecuencia de desastres producidos por fenómenos naturales o por casos fortuitos o de fuerza mayor. En estos casos las dependencias y entidades se coordinarán, según proceda, con las dependencias competentes;</a:t>
            </a:r>
          </a:p>
          <a:p>
            <a:pPr algn="just"/>
            <a:endParaRPr lang="es-MX" dirty="0" smtClean="0"/>
          </a:p>
          <a:p>
            <a:pPr algn="just"/>
            <a:r>
              <a:rPr lang="es-MX" dirty="0" smtClean="0"/>
              <a:t>III. Cuando la dependencia o entidad hubiere rescindido el contrato respectivo. En estos casos la dependencia o entidad verificará previamente, conforme al criterio de adjudicación que establece el segundo párrafo del artículo 35, si </a:t>
            </a:r>
            <a:r>
              <a:rPr lang="es-MX" dirty="0" smtClean="0">
                <a:solidFill>
                  <a:schemeClr val="bg1"/>
                </a:solidFill>
              </a:rPr>
              <a:t>existe una proposición </a:t>
            </a:r>
            <a:r>
              <a:rPr lang="es-MX" dirty="0" smtClean="0"/>
              <a:t>que resulte aceptable, en cuyo caso el contrato se </a:t>
            </a:r>
            <a:r>
              <a:rPr lang="es-MX" dirty="0" smtClean="0">
                <a:solidFill>
                  <a:schemeClr val="bg1"/>
                </a:solidFill>
              </a:rPr>
              <a:t>celebrará con el contratista </a:t>
            </a:r>
            <a:r>
              <a:rPr lang="es-MX" dirty="0" smtClean="0"/>
              <a:t>respectivo;</a:t>
            </a:r>
          </a:p>
          <a:p>
            <a:endParaRPr lang="es-MX" sz="1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5" name="7 CuadroTexto"/>
          <p:cNvSpPr txBox="1">
            <a:spLocks noChangeArrowheads="1"/>
          </p:cNvSpPr>
          <p:nvPr/>
        </p:nvSpPr>
        <p:spPr bwMode="auto">
          <a:xfrm>
            <a:off x="2714612" y="251356"/>
            <a:ext cx="6429420" cy="369332"/>
          </a:xfrm>
          <a:prstGeom prst="rect">
            <a:avLst/>
          </a:prstGeom>
          <a:noFill/>
          <a:ln w="9525">
            <a:noFill/>
            <a:miter lim="800000"/>
            <a:headEnd/>
            <a:tailEnd/>
          </a:ln>
        </p:spPr>
        <p:txBody>
          <a:bodyPr wrap="square">
            <a:spAutoFit/>
          </a:bodyPr>
          <a:lstStyle/>
          <a:p>
            <a:pPr algn="ctr"/>
            <a:r>
              <a:rPr lang="es-MX" b="1" dirty="0" smtClean="0"/>
              <a:t>LEY DE OBRA PUBLICA DEL ESTADO DE ZACATECAS</a:t>
            </a:r>
            <a:endParaRPr lang="es-MX" dirty="0">
              <a:cs typeface="Arial" pitchFamily="34" charset="0"/>
            </a:endParaRPr>
          </a:p>
        </p:txBody>
      </p:sp>
      <p:sp>
        <p:nvSpPr>
          <p:cNvPr id="6" name="5 CuadroTexto"/>
          <p:cNvSpPr txBox="1"/>
          <p:nvPr/>
        </p:nvSpPr>
        <p:spPr>
          <a:xfrm>
            <a:off x="467544" y="1052736"/>
            <a:ext cx="8352928" cy="6278642"/>
          </a:xfrm>
          <a:prstGeom prst="rect">
            <a:avLst/>
          </a:prstGeom>
          <a:noFill/>
        </p:spPr>
        <p:txBody>
          <a:bodyPr wrap="square" rtlCol="0">
            <a:spAutoFit/>
          </a:bodyPr>
          <a:lstStyle/>
          <a:p>
            <a:r>
              <a:rPr lang="es-MX" dirty="0" smtClean="0"/>
              <a:t>IV. Cuando se trate de trabajos cuya ejecución requiera de la aplicación de sistemas y procedimientos se tecnología avanzada;</a:t>
            </a:r>
          </a:p>
          <a:p>
            <a:endParaRPr lang="es-MX" dirty="0" smtClean="0"/>
          </a:p>
          <a:p>
            <a:r>
              <a:rPr lang="es-MX" dirty="0" smtClean="0"/>
              <a:t>V. Cuando se trate de trabajos de conservación, mantenimiento, restauración, reparación y demolición, en los que no sea posible precisar su alcance, establecer el catálogo de conceptos y cantidades de trabajo, determinar las especificaciones correspondientes o elaborar el programa de ejecución, y</a:t>
            </a:r>
          </a:p>
          <a:p>
            <a:endParaRPr lang="es-MX" dirty="0" smtClean="0"/>
          </a:p>
          <a:p>
            <a:r>
              <a:rPr lang="es-MX" dirty="0" smtClean="0"/>
              <a:t>VI. Cuando se trate de trabajos que requieran, fundamentalmente, de mano de obra campesina o urbana marginada y que la dependencia o entidad contrate directamente con los habitantes beneficiarios de la localidad o del lugar donde deba ejecutarse la obra, o con las personas morales o agrupaciones legalmente establecidas y constituidas por los propios habitantes beneficiarios.</a:t>
            </a:r>
          </a:p>
          <a:p>
            <a:endParaRPr lang="es-MX" dirty="0" smtClean="0"/>
          </a:p>
          <a:p>
            <a:r>
              <a:rPr lang="es-MX" dirty="0" smtClean="0"/>
              <a:t>Para los casos previstos en las fracciones anteriores se convocará a la o a las</a:t>
            </a:r>
          </a:p>
          <a:p>
            <a:r>
              <a:rPr lang="es-MX" dirty="0" smtClean="0"/>
              <a:t>personas que cuenten con la capacidad de respuesta inmediata y los recursos técnicos, financieros y demás que sean necesarios. El titular de la dependencia o entidad en un plazo que no excederá de diez días hábiles contados a partir de </a:t>
            </a:r>
            <a:r>
              <a:rPr lang="es-MX" dirty="0" smtClean="0">
                <a:solidFill>
                  <a:schemeClr val="bg1"/>
                </a:solidFill>
              </a:rPr>
              <a:t>la fecha de</a:t>
            </a:r>
            <a:r>
              <a:rPr lang="es-MX" dirty="0" smtClean="0"/>
              <a:t> iniciación de los trabajos, deberá informar de éstos a las </a:t>
            </a:r>
            <a:r>
              <a:rPr lang="es-MX" dirty="0" smtClean="0">
                <a:solidFill>
                  <a:schemeClr val="bg1"/>
                </a:solidFill>
              </a:rPr>
              <a:t>dependencias a</a:t>
            </a:r>
            <a:r>
              <a:rPr lang="es-MX" dirty="0" smtClean="0"/>
              <a:t> que se refiere el artículo 15 de esta Ley.</a:t>
            </a:r>
            <a:endParaRPr lang="es-MX" sz="1400" dirty="0" smtClean="0"/>
          </a:p>
          <a:p>
            <a:pPr lvl="0"/>
            <a:endParaRPr lang="es-MX" sz="1400" dirty="0" smtClean="0"/>
          </a:p>
          <a:p>
            <a:endParaRPr lang="es-ES" sz="1400" dirty="0" smtClean="0"/>
          </a:p>
          <a:p>
            <a:r>
              <a:rPr lang="es-ES" sz="1400" dirty="0" smtClean="0"/>
              <a:t> </a:t>
            </a:r>
            <a:endParaRPr lang="es-MX"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nvGraphicFramePr>
        <p:xfrm>
          <a:off x="695325" y="866776"/>
          <a:ext cx="7533618" cy="5234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CuadroTexto"/>
          <p:cNvSpPr txBox="1"/>
          <p:nvPr/>
        </p:nvSpPr>
        <p:spPr>
          <a:xfrm>
            <a:off x="2915816" y="1628800"/>
            <a:ext cx="5256584" cy="3108543"/>
          </a:xfrm>
          <a:prstGeom prst="rect">
            <a:avLst/>
          </a:prstGeom>
          <a:noFill/>
        </p:spPr>
        <p:txBody>
          <a:bodyPr wrap="square" rtlCol="0">
            <a:spAutoFit/>
          </a:bodyPr>
          <a:lstStyle/>
          <a:p>
            <a:pPr algn="just"/>
            <a:r>
              <a:rPr lang="es-MX" sz="2800" dirty="0" smtClean="0">
                <a:solidFill>
                  <a:srgbClr val="6630A0"/>
                </a:solidFill>
              </a:rPr>
              <a:t>Articulo 23</a:t>
            </a:r>
            <a:r>
              <a:rPr lang="es-MX" sz="2800" b="1" dirty="0" smtClean="0"/>
              <a:t>.-</a:t>
            </a:r>
            <a:r>
              <a:rPr lang="es-MX" sz="2800" dirty="0" smtClean="0"/>
              <a:t> </a:t>
            </a:r>
            <a:r>
              <a:rPr lang="es-MX" sz="2400" dirty="0" smtClean="0"/>
              <a:t>Los entes públicos deberán registrar en su contabilidad los bienes </a:t>
            </a:r>
            <a:r>
              <a:rPr lang="x-none" sz="2400" smtClean="0"/>
              <a:t>inmuebles destinados a un servicio público conforme a la normativa aplicable; excepto los considerados como monumentos arqueológicos, artísticos o históricos conforme a la Ley de la materia;</a:t>
            </a:r>
            <a:endParaRPr lang="es-MX" sz="2400" dirty="0" smtClean="0"/>
          </a:p>
        </p:txBody>
      </p:sp>
      <p:sp>
        <p:nvSpPr>
          <p:cNvPr id="6" name="5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s-MX" dirty="0"/>
          </a:p>
        </p:txBody>
      </p:sp>
      <p:sp>
        <p:nvSpPr>
          <p:cNvPr id="8" name="7 CuadroTexto"/>
          <p:cNvSpPr txBox="1">
            <a:spLocks noChangeArrowheads="1"/>
          </p:cNvSpPr>
          <p:nvPr/>
        </p:nvSpPr>
        <p:spPr bwMode="auto">
          <a:xfrm>
            <a:off x="2714612" y="142852"/>
            <a:ext cx="6429420" cy="646331"/>
          </a:xfrm>
          <a:prstGeom prst="rect">
            <a:avLst/>
          </a:prstGeom>
          <a:noFill/>
          <a:ln w="9525">
            <a:noFill/>
            <a:miter lim="800000"/>
            <a:headEnd/>
            <a:tailEnd/>
          </a:ln>
        </p:spPr>
        <p:txBody>
          <a:bodyPr wrap="square">
            <a:spAutoFit/>
          </a:bodyPr>
          <a:lstStyle/>
          <a:p>
            <a:pPr algn="ctr"/>
            <a:r>
              <a:rPr lang="es-MX" b="1" dirty="0" smtClean="0">
                <a:solidFill>
                  <a:schemeClr val="bg1"/>
                </a:solidFill>
              </a:rPr>
              <a:t>LEY GENERAL DE CONTABILIDAD GUBERNAMENTAL</a:t>
            </a:r>
          </a:p>
          <a:p>
            <a:pPr algn="ctr"/>
            <a:r>
              <a:rPr lang="es-MX" b="1" dirty="0" smtClean="0">
                <a:solidFill>
                  <a:schemeClr val="bg1"/>
                </a:solidFill>
              </a:rPr>
              <a:t>Capitulo II  del Registro Patrimonial</a:t>
            </a:r>
            <a:endParaRPr lang="es-MX" dirty="0">
              <a:solidFill>
                <a:schemeClr val="bg1"/>
              </a:solidFill>
            </a:endParaRP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714348" y="613273"/>
          <a:ext cx="8072494" cy="6072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1857356" y="3113603"/>
            <a:ext cx="2000264" cy="1015663"/>
          </a:xfrm>
          <a:prstGeom prst="rect">
            <a:avLst/>
          </a:prstGeom>
          <a:noFill/>
        </p:spPr>
        <p:txBody>
          <a:bodyPr wrap="square" rtlCol="0">
            <a:spAutoFit/>
          </a:bodyPr>
          <a:lstStyle/>
          <a:p>
            <a:pPr algn="ctr"/>
            <a:r>
              <a:rPr lang="es-MX" sz="2000" b="1" dirty="0" smtClean="0">
                <a:effectLst>
                  <a:outerShdw blurRad="38100" dist="38100" dir="2700000" algn="tl">
                    <a:srgbClr val="000000">
                      <a:alpha val="43137"/>
                    </a:srgbClr>
                  </a:outerShdw>
                </a:effectLst>
              </a:rPr>
              <a:t>TIPOS DE OBRA </a:t>
            </a:r>
          </a:p>
          <a:p>
            <a:pPr algn="ctr"/>
            <a:r>
              <a:rPr lang="es-MX" sz="2000" b="1" dirty="0" smtClean="0">
                <a:effectLst>
                  <a:outerShdw blurRad="38100" dist="38100" dir="2700000" algn="tl">
                    <a:srgbClr val="000000">
                      <a:alpha val="43137"/>
                    </a:srgbClr>
                  </a:outerShdw>
                </a:effectLst>
              </a:rPr>
              <a:t>PÚBLICA</a:t>
            </a:r>
            <a:endParaRPr lang="es-MX" sz="2000" b="1" dirty="0">
              <a:effectLst>
                <a:outerShdw blurRad="38100" dist="38100" dir="2700000" algn="tl">
                  <a:srgbClr val="000000">
                    <a:alpha val="43137"/>
                  </a:srgbClr>
                </a:outerShdw>
              </a:effectLst>
            </a:endParaRPr>
          </a:p>
        </p:txBody>
      </p:sp>
      <p:sp>
        <p:nvSpPr>
          <p:cNvPr id="6" name="5 CuadroTexto"/>
          <p:cNvSpPr txBox="1"/>
          <p:nvPr/>
        </p:nvSpPr>
        <p:spPr>
          <a:xfrm>
            <a:off x="4286248" y="5828247"/>
            <a:ext cx="4174541" cy="769441"/>
          </a:xfrm>
          <a:prstGeom prst="rect">
            <a:avLst/>
          </a:prstGeom>
          <a:noFill/>
        </p:spPr>
        <p:txBody>
          <a:bodyPr wrap="none" rtlCol="0">
            <a:spAutoFit/>
          </a:bodyPr>
          <a:lstStyle/>
          <a:p>
            <a:pPr>
              <a:buFontTx/>
              <a:buChar char="-"/>
            </a:pPr>
            <a:r>
              <a:rPr lang="es-MX" sz="1100" dirty="0" smtClean="0">
                <a:latin typeface="+mn-lt"/>
              </a:rPr>
              <a:t>Bienes previstos en la “Ley General de Bienes Nacionales”</a:t>
            </a:r>
          </a:p>
          <a:p>
            <a:r>
              <a:rPr lang="es-MX" sz="1100" dirty="0" smtClean="0">
                <a:latin typeface="+mn-lt"/>
              </a:rPr>
              <a:t>  </a:t>
            </a:r>
            <a:r>
              <a:rPr lang="es-MX" sz="1100" i="1" dirty="0" smtClean="0">
                <a:latin typeface="+mn-lt"/>
              </a:rPr>
              <a:t>(Articulo 7, Fracciones VII, X, XI, XIII)</a:t>
            </a:r>
          </a:p>
          <a:p>
            <a:pPr>
              <a:buFontTx/>
              <a:buChar char="-"/>
            </a:pPr>
            <a:r>
              <a:rPr lang="es-MX" sz="1100" dirty="0" smtClean="0">
                <a:latin typeface="+mn-lt"/>
              </a:rPr>
              <a:t>Sean parte de un sistema o Red</a:t>
            </a:r>
          </a:p>
          <a:p>
            <a:pPr>
              <a:buFontTx/>
              <a:buChar char="-"/>
            </a:pPr>
            <a:r>
              <a:rPr lang="es-MX" sz="1100" dirty="0" smtClean="0">
                <a:latin typeface="+mn-lt"/>
              </a:rPr>
              <a:t>No tenga otro uso alternativo</a:t>
            </a:r>
            <a:endParaRPr lang="es-MX" sz="1100" dirty="0">
              <a:latin typeface="+mn-lt"/>
            </a:endParaRPr>
          </a:p>
        </p:txBody>
      </p:sp>
      <p:sp>
        <p:nvSpPr>
          <p:cNvPr id="7" name="6 CuadroTexto"/>
          <p:cNvSpPr txBox="1"/>
          <p:nvPr/>
        </p:nvSpPr>
        <p:spPr>
          <a:xfrm>
            <a:off x="357158" y="714356"/>
            <a:ext cx="3000396"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MX" b="1" dirty="0" smtClean="0">
                <a:solidFill>
                  <a:schemeClr val="bg1"/>
                </a:solidFill>
                <a:effectLst>
                  <a:outerShdw blurRad="38100" dist="38100" dir="2700000" algn="tl">
                    <a:srgbClr val="000000">
                      <a:alpha val="43137"/>
                    </a:srgbClr>
                  </a:outerShdw>
                </a:effectLst>
                <a:latin typeface="Arial Black" pitchFamily="34" charset="0"/>
              </a:rPr>
              <a:t>El sector público identificará para su manejo y registros contable</a:t>
            </a:r>
            <a:endParaRPr lang="es-MX" sz="1200" i="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nvGraphicFramePr>
        <p:xfrm>
          <a:off x="695325" y="866776"/>
          <a:ext cx="7533618" cy="5234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CuadroTexto"/>
          <p:cNvSpPr txBox="1"/>
          <p:nvPr/>
        </p:nvSpPr>
        <p:spPr>
          <a:xfrm>
            <a:off x="2915816" y="1628800"/>
            <a:ext cx="5256584" cy="3785652"/>
          </a:xfrm>
          <a:prstGeom prst="rect">
            <a:avLst/>
          </a:prstGeom>
          <a:noFill/>
        </p:spPr>
        <p:txBody>
          <a:bodyPr wrap="square" rtlCol="0">
            <a:spAutoFit/>
          </a:bodyPr>
          <a:lstStyle/>
          <a:p>
            <a:pPr lvl="0" algn="just"/>
            <a:r>
              <a:rPr lang="es-MX" sz="2400" b="1" dirty="0" smtClean="0"/>
              <a:t>Artículo 768. </a:t>
            </a:r>
            <a:r>
              <a:rPr lang="es-MX" sz="2400" dirty="0" smtClean="0"/>
              <a:t>Los bienes de uso común son inalienables e imprescriptibles. Pueden aprovecharse de ellos todos los habitantes, con las restricciones establecidas por la ley; pero para aprovechamientos especiales se necesita concesión otorgada con los requisitos que prevengan las leyes respectivas, etc.</a:t>
            </a:r>
            <a:endParaRPr lang="es-MX" sz="2400" dirty="0"/>
          </a:p>
        </p:txBody>
      </p:sp>
      <p:sp>
        <p:nvSpPr>
          <p:cNvPr id="6" name="5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8" name="7 CuadroTexto"/>
          <p:cNvSpPr txBox="1">
            <a:spLocks noChangeArrowheads="1"/>
          </p:cNvSpPr>
          <p:nvPr/>
        </p:nvSpPr>
        <p:spPr bwMode="auto">
          <a:xfrm>
            <a:off x="2714612" y="260648"/>
            <a:ext cx="6429420" cy="400110"/>
          </a:xfrm>
          <a:prstGeom prst="rect">
            <a:avLst/>
          </a:prstGeom>
          <a:noFill/>
          <a:ln w="9525">
            <a:noFill/>
            <a:miter lim="800000"/>
            <a:headEnd/>
            <a:tailEnd/>
          </a:ln>
        </p:spPr>
        <p:txBody>
          <a:bodyPr wrap="square">
            <a:spAutoFit/>
          </a:bodyPr>
          <a:lstStyle/>
          <a:p>
            <a:pPr algn="ctr"/>
            <a:r>
              <a:rPr lang="es-MX" sz="2000" b="1" dirty="0" smtClean="0">
                <a:solidFill>
                  <a:schemeClr val="bg1"/>
                </a:solidFill>
              </a:rPr>
              <a:t>CLASIFICACIÓN DE BIENES INMUEBLES</a:t>
            </a:r>
            <a:endParaRPr lang="es-MX" sz="2000" dirty="0">
              <a:solidFill>
                <a:schemeClr val="bg1"/>
              </a:solidFill>
            </a:endParaRPr>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893033"/>
            <a:ext cx="8568952" cy="5632311"/>
          </a:xfrm>
          <a:prstGeom prst="rect">
            <a:avLst/>
          </a:prstGeom>
        </p:spPr>
        <p:txBody>
          <a:bodyPr wrap="square">
            <a:spAutoFit/>
          </a:bodyPr>
          <a:lstStyle/>
          <a:p>
            <a:r>
              <a:rPr lang="es-MX" dirty="0" smtClean="0"/>
              <a:t>ARTÍCULO 7.- Son bienes de uso común: </a:t>
            </a:r>
          </a:p>
          <a:p>
            <a:endParaRPr lang="es-MX" dirty="0" smtClean="0"/>
          </a:p>
          <a:p>
            <a:endParaRPr lang="es-MX" dirty="0" smtClean="0"/>
          </a:p>
          <a:p>
            <a:r>
              <a:rPr lang="es-MX" dirty="0" smtClean="0"/>
              <a:t>I.- El espacio aéreo</a:t>
            </a:r>
          </a:p>
          <a:p>
            <a:r>
              <a:rPr lang="es-MX" dirty="0" smtClean="0"/>
              <a:t>II.- Las aguas marinas interiores, conforme a la Ley Federal del Mar; </a:t>
            </a:r>
          </a:p>
          <a:p>
            <a:r>
              <a:rPr lang="es-MX" dirty="0" smtClean="0"/>
              <a:t>III.- El mar territorial en la anchura que fije la Ley Federal del Mar; </a:t>
            </a:r>
          </a:p>
          <a:p>
            <a:r>
              <a:rPr lang="es-MX" dirty="0" smtClean="0"/>
              <a:t>IV.- Las playas marítimas, </a:t>
            </a:r>
          </a:p>
          <a:p>
            <a:r>
              <a:rPr lang="es-MX" dirty="0" smtClean="0"/>
              <a:t>V.- La zona federal marítimo terrestre; </a:t>
            </a:r>
          </a:p>
          <a:p>
            <a:r>
              <a:rPr lang="es-MX" dirty="0" smtClean="0"/>
              <a:t>VI.- Los puertos, bahías, radas y ensenadas; </a:t>
            </a:r>
          </a:p>
          <a:p>
            <a:r>
              <a:rPr lang="es-MX" dirty="0" smtClean="0"/>
              <a:t>VII.- Los diques, muelles, escolleras, malecones y demás obras de los puertos, cuando sean de uso público; </a:t>
            </a:r>
          </a:p>
          <a:p>
            <a:r>
              <a:rPr lang="es-MX" dirty="0" smtClean="0"/>
              <a:t>VIII.- Los cauces de las corrientes y los vasos de los lagos, lagunas y esteros de propiedad nacional; </a:t>
            </a:r>
          </a:p>
          <a:p>
            <a:r>
              <a:rPr lang="es-MX" dirty="0" smtClean="0"/>
              <a:t>IX.- Las riberas y zonas federales de las corrientes; </a:t>
            </a:r>
          </a:p>
          <a:p>
            <a:r>
              <a:rPr lang="es-MX" dirty="0" smtClean="0"/>
              <a:t>X.- Las presas, diques y sus vasos, canales, bordos y zanjas, </a:t>
            </a:r>
          </a:p>
          <a:p>
            <a:r>
              <a:rPr lang="es-MX" dirty="0" smtClean="0"/>
              <a:t>XI.- Los caminos, carreteras, puentes y vías férreas que constituyen vías generales de comunicación</a:t>
            </a:r>
          </a:p>
          <a:p>
            <a:r>
              <a:rPr lang="es-MX" dirty="0" smtClean="0"/>
              <a:t>XII.- Los inmuebles considerados como monumentos arqueológicos conforme a la ley de la materia; </a:t>
            </a:r>
          </a:p>
          <a:p>
            <a:r>
              <a:rPr lang="es-MX" dirty="0" smtClean="0"/>
              <a:t>XIII.- Las plazas, paseos y parques públicos</a:t>
            </a:r>
          </a:p>
        </p:txBody>
      </p:sp>
      <p:sp>
        <p:nvSpPr>
          <p:cNvPr id="4" name="3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3" name="2 Rectángulo"/>
          <p:cNvSpPr/>
          <p:nvPr/>
        </p:nvSpPr>
        <p:spPr>
          <a:xfrm>
            <a:off x="3275856" y="260648"/>
            <a:ext cx="5292080" cy="369332"/>
          </a:xfrm>
          <a:prstGeom prst="rect">
            <a:avLst/>
          </a:prstGeom>
        </p:spPr>
        <p:txBody>
          <a:bodyPr wrap="square">
            <a:spAutoFit/>
          </a:bodyPr>
          <a:lstStyle/>
          <a:p>
            <a:r>
              <a:rPr lang="es-MX" b="1" dirty="0" smtClean="0">
                <a:solidFill>
                  <a:schemeClr val="bg1"/>
                </a:solidFill>
              </a:rPr>
              <a:t>LEY GENERAL DE BIENES NACIONALES </a:t>
            </a:r>
            <a:endParaRPr lang="es-MX"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nvGraphicFramePr>
        <p:xfrm>
          <a:off x="695325" y="866776"/>
          <a:ext cx="7533618" cy="52348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CuadroTexto"/>
          <p:cNvSpPr txBox="1"/>
          <p:nvPr/>
        </p:nvSpPr>
        <p:spPr>
          <a:xfrm>
            <a:off x="2843808" y="1628800"/>
            <a:ext cx="5153025" cy="3416320"/>
          </a:xfrm>
          <a:prstGeom prst="rect">
            <a:avLst/>
          </a:prstGeom>
          <a:noFill/>
        </p:spPr>
        <p:txBody>
          <a:bodyPr wrap="square" rtlCol="0">
            <a:spAutoFit/>
          </a:bodyPr>
          <a:lstStyle/>
          <a:p>
            <a:pPr algn="just"/>
            <a:r>
              <a:rPr lang="es-MX" sz="2400" b="1" dirty="0" smtClean="0"/>
              <a:t>Artículo 770. </a:t>
            </a:r>
            <a:r>
              <a:rPr lang="es-MX" sz="2400" dirty="0" smtClean="0"/>
              <a:t>Los bienes destinados a un servicio público y los bienes propios, pertenecen en pleno dominio a la Federación, a los Estados o a los Municipios; pero los primeros son inalienables e imprescriptibles, mientras no se les desafecte del servicio público a que se hallen destinados.</a:t>
            </a:r>
          </a:p>
        </p:txBody>
      </p:sp>
      <p:sp>
        <p:nvSpPr>
          <p:cNvPr id="6" name="5 Rectángulo redondeado"/>
          <p:cNvSpPr/>
          <p:nvPr/>
        </p:nvSpPr>
        <p:spPr>
          <a:xfrm>
            <a:off x="2643174" y="4462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8" name="7 CuadroTexto"/>
          <p:cNvSpPr txBox="1">
            <a:spLocks noChangeArrowheads="1"/>
          </p:cNvSpPr>
          <p:nvPr/>
        </p:nvSpPr>
        <p:spPr bwMode="auto">
          <a:xfrm>
            <a:off x="2714612" y="233288"/>
            <a:ext cx="6429420" cy="400110"/>
          </a:xfrm>
          <a:prstGeom prst="rect">
            <a:avLst/>
          </a:prstGeom>
          <a:noFill/>
          <a:ln w="9525">
            <a:noFill/>
            <a:miter lim="800000"/>
            <a:headEnd/>
            <a:tailEnd/>
          </a:ln>
        </p:spPr>
        <p:txBody>
          <a:bodyPr wrap="square">
            <a:spAutoFit/>
          </a:bodyPr>
          <a:lstStyle/>
          <a:p>
            <a:pPr algn="ctr"/>
            <a:r>
              <a:rPr lang="es-MX" sz="2000" b="1" dirty="0" smtClean="0">
                <a:solidFill>
                  <a:schemeClr val="bg1"/>
                </a:solidFill>
              </a:rPr>
              <a:t>CLASIFICACIÓN DE BIENES INMUEBLES</a:t>
            </a:r>
            <a:endParaRPr lang="es-MX" sz="2000" dirty="0">
              <a:solidFill>
                <a:schemeClr val="bg1"/>
              </a:solidFill>
            </a:endParaRP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nvGraphicFramePr>
        <p:xfrm>
          <a:off x="683568" y="1052736"/>
          <a:ext cx="7848871"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Rectángulo redondeado"/>
          <p:cNvSpPr/>
          <p:nvPr/>
        </p:nvSpPr>
        <p:spPr>
          <a:xfrm>
            <a:off x="2571736" y="-24"/>
            <a:ext cx="6500858" cy="857256"/>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 name="14 CuadroTexto"/>
          <p:cNvSpPr txBox="1"/>
          <p:nvPr/>
        </p:nvSpPr>
        <p:spPr>
          <a:xfrm>
            <a:off x="2699792" y="44624"/>
            <a:ext cx="6192688" cy="830997"/>
          </a:xfrm>
          <a:prstGeom prst="rect">
            <a:avLst/>
          </a:prstGeom>
          <a:noFill/>
        </p:spPr>
        <p:txBody>
          <a:bodyPr wrap="square" rtlCol="0">
            <a:spAutoFit/>
          </a:bodyPr>
          <a:lstStyle/>
          <a:p>
            <a:pPr algn="ctr"/>
            <a:r>
              <a:rPr lang="es-MX" sz="2400" b="1" dirty="0" smtClean="0">
                <a:solidFill>
                  <a:schemeClr val="bg1"/>
                </a:solidFill>
              </a:rPr>
              <a:t>LEY GENERAL DE CONTABILIDAD GUBERNAMENTAL (COMO REGISTRAR)</a:t>
            </a:r>
            <a:endParaRPr lang="es-MX" sz="2400" b="1" dirty="0">
              <a:solidFill>
                <a:schemeClr val="bg1"/>
              </a:solidFill>
            </a:endParaRPr>
          </a:p>
        </p:txBody>
      </p:sp>
      <p:sp>
        <p:nvSpPr>
          <p:cNvPr id="7" name="6 CuadroTexto"/>
          <p:cNvSpPr txBox="1"/>
          <p:nvPr/>
        </p:nvSpPr>
        <p:spPr>
          <a:xfrm>
            <a:off x="755576" y="1052736"/>
            <a:ext cx="7776864" cy="1015663"/>
          </a:xfrm>
          <a:prstGeom prst="rect">
            <a:avLst/>
          </a:prstGeom>
          <a:noFill/>
        </p:spPr>
        <p:txBody>
          <a:bodyPr wrap="square" rtlCol="0">
            <a:spAutoFit/>
          </a:bodyPr>
          <a:lstStyle/>
          <a:p>
            <a:pPr algn="just"/>
            <a:endParaRPr lang="es-MX" sz="2000" dirty="0" smtClean="0"/>
          </a:p>
          <a:p>
            <a:pPr algn="just"/>
            <a:endParaRPr lang="es-MX" sz="2000" dirty="0" smtClean="0"/>
          </a:p>
          <a:p>
            <a:pPr algn="just"/>
            <a:endParaRPr lang="es-MX" sz="2000" dirty="0"/>
          </a:p>
        </p:txBody>
      </p:sp>
      <p:sp>
        <p:nvSpPr>
          <p:cNvPr id="9" name="8 CuadroTexto"/>
          <p:cNvSpPr txBox="1"/>
          <p:nvPr/>
        </p:nvSpPr>
        <p:spPr>
          <a:xfrm>
            <a:off x="611560" y="2348880"/>
            <a:ext cx="8208912" cy="1877437"/>
          </a:xfrm>
          <a:prstGeom prst="rect">
            <a:avLst/>
          </a:prstGeom>
          <a:noFill/>
        </p:spPr>
        <p:txBody>
          <a:bodyPr wrap="square" rtlCol="0">
            <a:spAutoFit/>
          </a:bodyPr>
          <a:lstStyle/>
          <a:p>
            <a:pPr algn="just"/>
            <a:r>
              <a:rPr lang="es-MX" sz="2800" b="1" dirty="0" smtClean="0"/>
              <a:t>Artículo 29.-</a:t>
            </a:r>
            <a:r>
              <a:rPr lang="es-MX" sz="2800" dirty="0" smtClean="0"/>
              <a:t> Las obras en proceso deberán registrarse, invariablemente, en una cuenta contable específica del </a:t>
            </a:r>
            <a:r>
              <a:rPr lang="es-MX" sz="3200" dirty="0" smtClean="0"/>
              <a:t>activo</a:t>
            </a:r>
            <a:r>
              <a:rPr lang="es-MX" sz="2800" dirty="0" smtClean="0"/>
              <a:t>, la cual reflejará su grado de avance en forma objetiva y comprobable</a:t>
            </a:r>
            <a:endParaRPr lang="es-MX"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611560" y="116632"/>
            <a:ext cx="6176728" cy="764728"/>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s-MX" b="1" dirty="0"/>
          </a:p>
        </p:txBody>
      </p:sp>
      <p:sp>
        <p:nvSpPr>
          <p:cNvPr id="6" name="5 CuadroTexto"/>
          <p:cNvSpPr txBox="1"/>
          <p:nvPr/>
        </p:nvSpPr>
        <p:spPr>
          <a:xfrm>
            <a:off x="2195736" y="188640"/>
            <a:ext cx="3143272" cy="584775"/>
          </a:xfrm>
          <a:prstGeom prst="rect">
            <a:avLst/>
          </a:prstGeom>
          <a:noFill/>
        </p:spPr>
        <p:txBody>
          <a:bodyPr wrap="square" rtlCol="0">
            <a:spAutoFit/>
          </a:bodyPr>
          <a:lstStyle/>
          <a:p>
            <a:pPr algn="ctr"/>
            <a:r>
              <a:rPr lang="es-MX" sz="3200" b="1" dirty="0" smtClean="0">
                <a:solidFill>
                  <a:schemeClr val="bg1"/>
                </a:solidFill>
              </a:rPr>
              <a:t>CONTENIDO</a:t>
            </a:r>
            <a:endParaRPr lang="es-MX" sz="3200" b="1" dirty="0">
              <a:solidFill>
                <a:schemeClr val="bg1"/>
              </a:solidFill>
            </a:endParaRPr>
          </a:p>
        </p:txBody>
      </p:sp>
      <p:sp>
        <p:nvSpPr>
          <p:cNvPr id="8" name="7 CuadroTexto"/>
          <p:cNvSpPr txBox="1"/>
          <p:nvPr/>
        </p:nvSpPr>
        <p:spPr>
          <a:xfrm>
            <a:off x="827584" y="1055633"/>
            <a:ext cx="7920880" cy="4893647"/>
          </a:xfrm>
          <a:prstGeom prst="rect">
            <a:avLst/>
          </a:prstGeom>
          <a:noFill/>
        </p:spPr>
        <p:txBody>
          <a:bodyPr wrap="square" rtlCol="0">
            <a:spAutoFit/>
          </a:bodyPr>
          <a:lstStyle/>
          <a:p>
            <a:pPr>
              <a:buBlip>
                <a:blip r:embed="rId2"/>
              </a:buBlip>
            </a:pPr>
            <a:r>
              <a:rPr lang="es-MX" sz="2400" dirty="0" smtClean="0">
                <a:latin typeface="Cambria" pitchFamily="18" charset="0"/>
              </a:rPr>
              <a:t> Objetivos</a:t>
            </a:r>
          </a:p>
          <a:p>
            <a:pPr>
              <a:buBlip>
                <a:blip r:embed="rId2"/>
              </a:buBlip>
            </a:pPr>
            <a:endParaRPr lang="es-MX" sz="2400" dirty="0" smtClean="0">
              <a:latin typeface="Cambria" pitchFamily="18" charset="0"/>
            </a:endParaRPr>
          </a:p>
          <a:p>
            <a:pPr marL="266700" indent="-266700">
              <a:buBlip>
                <a:blip r:embed="rId2"/>
              </a:buBlip>
            </a:pPr>
            <a:r>
              <a:rPr lang="es-MX" sz="2400" dirty="0" smtClean="0">
                <a:latin typeface="Cambria" pitchFamily="18" charset="0"/>
              </a:rPr>
              <a:t>Normas y Lineamientos para el Registro</a:t>
            </a:r>
          </a:p>
          <a:p>
            <a:pPr>
              <a:buBlip>
                <a:blip r:embed="rId2"/>
              </a:buBlip>
            </a:pPr>
            <a:endParaRPr lang="es-MX" sz="2400" dirty="0" smtClean="0">
              <a:latin typeface="Cambria" pitchFamily="18" charset="0"/>
            </a:endParaRPr>
          </a:p>
          <a:p>
            <a:pPr marL="266700" indent="-266700">
              <a:buBlip>
                <a:blip r:embed="rId2"/>
              </a:buBlip>
            </a:pPr>
            <a:r>
              <a:rPr lang="es-MX" sz="2400" dirty="0" smtClean="0">
                <a:latin typeface="Cambria" pitchFamily="18" charset="0"/>
              </a:rPr>
              <a:t>Obras por Administración y Obras Contratadas</a:t>
            </a:r>
          </a:p>
          <a:p>
            <a:pPr>
              <a:buBlip>
                <a:blip r:embed="rId2"/>
              </a:buBlip>
            </a:pPr>
            <a:endParaRPr lang="es-MX" sz="2400" dirty="0" smtClean="0">
              <a:latin typeface="Cambria" pitchFamily="18" charset="0"/>
            </a:endParaRPr>
          </a:p>
          <a:p>
            <a:pPr marL="266700" indent="-266700">
              <a:buBlip>
                <a:blip r:embed="rId2"/>
              </a:buBlip>
            </a:pPr>
            <a:r>
              <a:rPr lang="es-MX" sz="2400" dirty="0" smtClean="0">
                <a:latin typeface="Cambria" pitchFamily="18" charset="0"/>
              </a:rPr>
              <a:t>Obra de Infraestructura</a:t>
            </a:r>
          </a:p>
          <a:p>
            <a:pPr>
              <a:buBlip>
                <a:blip r:embed="rId2"/>
              </a:buBlip>
            </a:pPr>
            <a:endParaRPr lang="es-MX" sz="2400" dirty="0" smtClean="0">
              <a:latin typeface="Cambria" pitchFamily="18" charset="0"/>
            </a:endParaRPr>
          </a:p>
          <a:p>
            <a:pPr>
              <a:buBlip>
                <a:blip r:embed="rId2"/>
              </a:buBlip>
            </a:pPr>
            <a:r>
              <a:rPr lang="es-MX" sz="2400" dirty="0" smtClean="0">
                <a:latin typeface="Cambria" pitchFamily="18" charset="0"/>
              </a:rPr>
              <a:t> El Gasto en la Obra Pública</a:t>
            </a:r>
          </a:p>
          <a:p>
            <a:pPr>
              <a:buBlip>
                <a:blip r:embed="rId2"/>
              </a:buBlip>
            </a:pPr>
            <a:endParaRPr lang="es-MX" sz="2400" dirty="0" smtClean="0">
              <a:latin typeface="Cambria" pitchFamily="18" charset="0"/>
            </a:endParaRPr>
          </a:p>
          <a:p>
            <a:pPr>
              <a:buBlip>
                <a:blip r:embed="rId2"/>
              </a:buBlip>
            </a:pPr>
            <a:r>
              <a:rPr lang="es-MX" sz="2400" dirty="0" smtClean="0">
                <a:latin typeface="Cambria" pitchFamily="18" charset="0"/>
              </a:rPr>
              <a:t> Momentos Contables</a:t>
            </a:r>
          </a:p>
          <a:p>
            <a:pPr>
              <a:buBlip>
                <a:blip r:embed="rId2"/>
              </a:buBlip>
            </a:pPr>
            <a:endParaRPr lang="es-MX" sz="2400" dirty="0" smtClean="0">
              <a:latin typeface="Cambria" pitchFamily="18" charset="0"/>
            </a:endParaRPr>
          </a:p>
          <a:p>
            <a:pPr>
              <a:buBlip>
                <a:blip r:embed="rId2"/>
              </a:buBlip>
            </a:pPr>
            <a:r>
              <a:rPr lang="es-MX" sz="2400" dirty="0" smtClean="0">
                <a:latin typeface="Cambria" pitchFamily="18" charset="0"/>
              </a:rPr>
              <a:t>Ejercicios Prácticos </a:t>
            </a:r>
            <a:endParaRPr lang="es-MX" sz="2400" dirty="0">
              <a:latin typeface="Cambr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643174" y="-24"/>
            <a:ext cx="6500858" cy="571504"/>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14340" name="7 CuadroTexto"/>
          <p:cNvSpPr txBox="1">
            <a:spLocks noChangeArrowheads="1"/>
          </p:cNvSpPr>
          <p:nvPr/>
        </p:nvSpPr>
        <p:spPr bwMode="auto">
          <a:xfrm>
            <a:off x="2714612" y="71414"/>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 PLAN DE CUENTAS</a:t>
            </a:r>
            <a:endParaRPr lang="es-MX" sz="2400" dirty="0">
              <a:solidFill>
                <a:schemeClr val="bg1"/>
              </a:solidFill>
              <a:cs typeface="Arial" pitchFamily="34" charset="0"/>
            </a:endParaRPr>
          </a:p>
        </p:txBody>
      </p:sp>
      <p:sp>
        <p:nvSpPr>
          <p:cNvPr id="7" name="6 CuadroTexto"/>
          <p:cNvSpPr txBox="1"/>
          <p:nvPr/>
        </p:nvSpPr>
        <p:spPr>
          <a:xfrm>
            <a:off x="755576" y="913139"/>
            <a:ext cx="7920880" cy="1015663"/>
          </a:xfrm>
          <a:prstGeom prst="rect">
            <a:avLst/>
          </a:prstGeom>
          <a:noFill/>
        </p:spPr>
        <p:txBody>
          <a:bodyPr wrap="square" rtlCol="0">
            <a:spAutoFit/>
          </a:bodyPr>
          <a:lstStyle/>
          <a:p>
            <a:pPr algn="just"/>
            <a:r>
              <a:rPr lang="es-MX" sz="2000" dirty="0" smtClean="0">
                <a:cs typeface="Arial" pitchFamily="34" charset="0"/>
              </a:rPr>
              <a:t>Comprende la numeración de cuentas ordenadas sistemáticamente e identificadas con nombres para distinguir un tipo de partida de otras, para los fines del registro contable de las transacciones.</a:t>
            </a:r>
            <a:endParaRPr lang="es-MX" sz="2000" dirty="0">
              <a:cs typeface="Arial" pitchFamily="34" charset="0"/>
            </a:endParaRPr>
          </a:p>
        </p:txBody>
      </p:sp>
      <p:graphicFrame>
        <p:nvGraphicFramePr>
          <p:cNvPr id="8" name="7 Diagrama"/>
          <p:cNvGraphicFramePr/>
          <p:nvPr/>
        </p:nvGraphicFramePr>
        <p:xfrm>
          <a:off x="3095817" y="2611446"/>
          <a:ext cx="5619768" cy="4175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Pentágono"/>
          <p:cNvSpPr/>
          <p:nvPr/>
        </p:nvSpPr>
        <p:spPr>
          <a:xfrm>
            <a:off x="2218338" y="3274445"/>
            <a:ext cx="914400" cy="124142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000" dirty="0">
              <a:solidFill>
                <a:schemeClr val="tx1"/>
              </a:solidFill>
            </a:endParaRPr>
          </a:p>
        </p:txBody>
      </p:sp>
      <p:sp>
        <p:nvSpPr>
          <p:cNvPr id="10" name="9 Elipse"/>
          <p:cNvSpPr/>
          <p:nvPr/>
        </p:nvSpPr>
        <p:spPr>
          <a:xfrm>
            <a:off x="383161" y="3131039"/>
            <a:ext cx="2515881" cy="1465120"/>
          </a:xfrm>
          <a:prstGeom prst="ellipse">
            <a:avLst/>
          </a:prstGeom>
          <a:solidFill>
            <a:schemeClr val="accent2">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000" b="1" dirty="0">
                <a:solidFill>
                  <a:srgbClr val="660066"/>
                </a:solidFill>
              </a:rPr>
              <a:t>PRIMER AGREGADO:</a:t>
            </a:r>
            <a:endParaRPr lang="es-ES_tradnl" sz="2000" dirty="0">
              <a:solidFill>
                <a:srgbClr val="660066"/>
              </a:solidFill>
            </a:endParaRPr>
          </a:p>
        </p:txBody>
      </p:sp>
      <p:sp>
        <p:nvSpPr>
          <p:cNvPr id="11" name="10 Pentágono"/>
          <p:cNvSpPr/>
          <p:nvPr/>
        </p:nvSpPr>
        <p:spPr>
          <a:xfrm>
            <a:off x="2159600" y="5017520"/>
            <a:ext cx="896938" cy="1128712"/>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000" dirty="0">
              <a:solidFill>
                <a:schemeClr val="tx1"/>
              </a:solidFill>
            </a:endParaRPr>
          </a:p>
        </p:txBody>
      </p:sp>
      <p:sp>
        <p:nvSpPr>
          <p:cNvPr id="12" name="11 Elipse"/>
          <p:cNvSpPr/>
          <p:nvPr/>
        </p:nvSpPr>
        <p:spPr>
          <a:xfrm>
            <a:off x="357158" y="4874311"/>
            <a:ext cx="2466470" cy="1461815"/>
          </a:xfrm>
          <a:prstGeom prst="ellipse">
            <a:avLst/>
          </a:prstGeom>
          <a:solidFill>
            <a:schemeClr val="accent2">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000" b="1" dirty="0">
                <a:solidFill>
                  <a:schemeClr val="accent4">
                    <a:lumMod val="50000"/>
                  </a:schemeClr>
                </a:solidFill>
              </a:rPr>
              <a:t>SEGUNDO AGREGADO:</a:t>
            </a:r>
            <a:endParaRPr lang="es-ES_tradnl" sz="2000" dirty="0">
              <a:solidFill>
                <a:schemeClr val="accent4">
                  <a:lumMod val="50000"/>
                </a:schemeClr>
              </a:solidFill>
            </a:endParaRPr>
          </a:p>
        </p:txBody>
      </p:sp>
      <p:sp>
        <p:nvSpPr>
          <p:cNvPr id="13" name="12 Rectángulo"/>
          <p:cNvSpPr/>
          <p:nvPr/>
        </p:nvSpPr>
        <p:spPr>
          <a:xfrm>
            <a:off x="3429024" y="2221048"/>
            <a:ext cx="5429256" cy="707886"/>
          </a:xfrm>
          <a:prstGeom prst="rect">
            <a:avLst/>
          </a:prstGeom>
        </p:spPr>
        <p:txBody>
          <a:bodyPr wrap="square">
            <a:spAutoFit/>
          </a:bodyPr>
          <a:lstStyle/>
          <a:p>
            <a:pPr algn="ctr"/>
            <a:r>
              <a:rPr lang="es-MX" sz="2000" b="1" dirty="0" smtClean="0">
                <a:latin typeface="Lucida Sans Unicode" pitchFamily="34" charset="0"/>
              </a:rPr>
              <a:t>Elementos de la Base de Codificación (Niveles de agregación)</a:t>
            </a:r>
            <a:endParaRPr lang="es-ES_tradnl" sz="2000" b="1" dirty="0">
              <a:latin typeface="Lucida Sans Unicode"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35 Elipse"/>
          <p:cNvSpPr/>
          <p:nvPr/>
        </p:nvSpPr>
        <p:spPr>
          <a:xfrm>
            <a:off x="-142908" y="1071546"/>
            <a:ext cx="6215106" cy="4286280"/>
          </a:xfrm>
          <a:prstGeom prst="ellipse">
            <a:avLst/>
          </a:prstGeom>
          <a:solidFill>
            <a:schemeClr val="accent4">
              <a:lumMod val="60000"/>
              <a:lumOff val="4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5" name="34 Elipse"/>
          <p:cNvSpPr/>
          <p:nvPr/>
        </p:nvSpPr>
        <p:spPr>
          <a:xfrm>
            <a:off x="500034" y="2643182"/>
            <a:ext cx="8429684" cy="4286280"/>
          </a:xfrm>
          <a:prstGeom prst="ellipse">
            <a:avLst/>
          </a:prstGeom>
          <a:solidFill>
            <a:schemeClr val="accent4">
              <a:lumMod val="60000"/>
              <a:lumOff val="4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6" name="Picture 6"/>
          <p:cNvPicPr>
            <a:picLocks noChangeAspect="1" noChangeArrowheads="1"/>
          </p:cNvPicPr>
          <p:nvPr/>
        </p:nvPicPr>
        <p:blipFill>
          <a:blip r:embed="rId2" cstate="print"/>
          <a:srcRect/>
          <a:stretch>
            <a:fillRect/>
          </a:stretch>
        </p:blipFill>
        <p:spPr bwMode="auto">
          <a:xfrm>
            <a:off x="0" y="0"/>
            <a:ext cx="2495550" cy="990600"/>
          </a:xfrm>
          <a:prstGeom prst="rect">
            <a:avLst/>
          </a:prstGeom>
          <a:noFill/>
          <a:ln w="9525">
            <a:noFill/>
            <a:miter lim="800000"/>
            <a:headEnd/>
            <a:tailEnd/>
          </a:ln>
          <a:effectLst>
            <a:softEdge rad="127000"/>
          </a:effectLst>
        </p:spPr>
      </p:pic>
      <p:sp>
        <p:nvSpPr>
          <p:cNvPr id="20" name="19 Elipse"/>
          <p:cNvSpPr/>
          <p:nvPr/>
        </p:nvSpPr>
        <p:spPr>
          <a:xfrm>
            <a:off x="928662" y="2372019"/>
            <a:ext cx="5929353" cy="342601"/>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21" name="20 Elipse"/>
          <p:cNvSpPr/>
          <p:nvPr/>
        </p:nvSpPr>
        <p:spPr>
          <a:xfrm>
            <a:off x="928662" y="1928802"/>
            <a:ext cx="3500462" cy="285752"/>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22" name="21 Elipse"/>
          <p:cNvSpPr/>
          <p:nvPr/>
        </p:nvSpPr>
        <p:spPr>
          <a:xfrm>
            <a:off x="928663" y="1500174"/>
            <a:ext cx="2928958" cy="285752"/>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23" name="22 CuadroTexto"/>
          <p:cNvSpPr txBox="1"/>
          <p:nvPr/>
        </p:nvSpPr>
        <p:spPr>
          <a:xfrm>
            <a:off x="1142976" y="1357298"/>
            <a:ext cx="7572375" cy="1477328"/>
          </a:xfrm>
          <a:prstGeom prst="rect">
            <a:avLst/>
          </a:prstGeom>
          <a:noFill/>
        </p:spPr>
        <p:txBody>
          <a:bodyPr>
            <a:spAutoFit/>
          </a:bodyPr>
          <a:lstStyle/>
          <a:p>
            <a:pPr marL="457200" indent="-457200" fontAlgn="auto">
              <a:lnSpc>
                <a:spcPct val="150000"/>
              </a:lnSpc>
              <a:spcBef>
                <a:spcPts val="0"/>
              </a:spcBef>
              <a:spcAft>
                <a:spcPts val="0"/>
              </a:spcAft>
              <a:buAutoNum type="arabicPlain"/>
              <a:defRPr/>
            </a:pPr>
            <a:r>
              <a:rPr lang="es-ES" sz="2000" b="1" dirty="0" smtClean="0">
                <a:solidFill>
                  <a:schemeClr val="bg1"/>
                </a:solidFill>
                <a:cs typeface="Arial" pitchFamily="34" charset="0"/>
              </a:rPr>
              <a:t>ACTIVO</a:t>
            </a:r>
            <a:endParaRPr lang="es-ES" sz="2000" b="1" dirty="0">
              <a:solidFill>
                <a:schemeClr val="bg1"/>
              </a:solidFill>
              <a:cs typeface="Arial" pitchFamily="34" charset="0"/>
            </a:endParaRPr>
          </a:p>
          <a:p>
            <a:pPr marL="457200" indent="-457200" fontAlgn="auto">
              <a:lnSpc>
                <a:spcPct val="150000"/>
              </a:lnSpc>
              <a:spcBef>
                <a:spcPts val="0"/>
              </a:spcBef>
              <a:spcAft>
                <a:spcPts val="0"/>
              </a:spcAft>
              <a:buAutoNum type="arabicPlain" startAt="2"/>
              <a:defRPr/>
            </a:pPr>
            <a:r>
              <a:rPr lang="es-ES" sz="2000" b="1" dirty="0" smtClean="0">
                <a:solidFill>
                  <a:schemeClr val="bg1"/>
                </a:solidFill>
                <a:latin typeface="+mn-lt"/>
              </a:rPr>
              <a:t>PASIVO</a:t>
            </a:r>
            <a:endParaRPr lang="es-ES" sz="2000" b="1" dirty="0">
              <a:solidFill>
                <a:schemeClr val="bg1"/>
              </a:solidFill>
              <a:latin typeface="+mn-lt"/>
            </a:endParaRPr>
          </a:p>
          <a:p>
            <a:pPr marL="457200" indent="-457200" fontAlgn="auto">
              <a:lnSpc>
                <a:spcPct val="150000"/>
              </a:lnSpc>
              <a:spcBef>
                <a:spcPts val="0"/>
              </a:spcBef>
              <a:spcAft>
                <a:spcPts val="0"/>
              </a:spcAft>
              <a:buFontTx/>
              <a:buAutoNum type="arabicPlain" startAt="2"/>
              <a:defRPr/>
            </a:pPr>
            <a:r>
              <a:rPr lang="es-ES" sz="2000" b="1" dirty="0" smtClean="0">
                <a:solidFill>
                  <a:schemeClr val="bg1"/>
                </a:solidFill>
                <a:latin typeface="+mn-lt"/>
              </a:rPr>
              <a:t>HACIENDA </a:t>
            </a:r>
            <a:r>
              <a:rPr lang="es-ES" sz="2000" b="1" dirty="0">
                <a:solidFill>
                  <a:schemeClr val="bg1"/>
                </a:solidFill>
                <a:latin typeface="+mn-lt"/>
              </a:rPr>
              <a:t>PUBLICA/ </a:t>
            </a:r>
            <a:r>
              <a:rPr lang="es-ES" sz="2000" b="1" dirty="0" smtClean="0">
                <a:solidFill>
                  <a:schemeClr val="bg1"/>
                </a:solidFill>
                <a:latin typeface="+mn-lt"/>
              </a:rPr>
              <a:t>PATRIMONIO</a:t>
            </a:r>
            <a:r>
              <a:rPr lang="es-ES" b="1" dirty="0">
                <a:solidFill>
                  <a:schemeClr val="bg1"/>
                </a:solidFill>
                <a:latin typeface="+mn-lt"/>
              </a:rPr>
              <a:t>	</a:t>
            </a:r>
          </a:p>
        </p:txBody>
      </p:sp>
      <p:sp>
        <p:nvSpPr>
          <p:cNvPr id="25" name="24 Elipse"/>
          <p:cNvSpPr/>
          <p:nvPr/>
        </p:nvSpPr>
        <p:spPr>
          <a:xfrm>
            <a:off x="971600" y="2780928"/>
            <a:ext cx="6120680" cy="360040"/>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26" name="25 Elipse"/>
          <p:cNvSpPr/>
          <p:nvPr/>
        </p:nvSpPr>
        <p:spPr>
          <a:xfrm>
            <a:off x="928662" y="3214686"/>
            <a:ext cx="4786345" cy="440203"/>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27" name="26 CuadroTexto"/>
          <p:cNvSpPr txBox="1"/>
          <p:nvPr/>
        </p:nvSpPr>
        <p:spPr>
          <a:xfrm>
            <a:off x="1142976" y="2714620"/>
            <a:ext cx="6286489" cy="1015663"/>
          </a:xfrm>
          <a:prstGeom prst="rect">
            <a:avLst/>
          </a:prstGeom>
          <a:noFill/>
        </p:spPr>
        <p:txBody>
          <a:bodyPr wrap="square">
            <a:spAutoFit/>
          </a:bodyPr>
          <a:lstStyle/>
          <a:p>
            <a:pPr marL="363538" indent="-363538" algn="just" fontAlgn="auto">
              <a:lnSpc>
                <a:spcPct val="150000"/>
              </a:lnSpc>
              <a:spcBef>
                <a:spcPts val="0"/>
              </a:spcBef>
              <a:spcAft>
                <a:spcPts val="0"/>
              </a:spcAft>
              <a:buFontTx/>
              <a:buAutoNum type="arabicPlain" startAt="4"/>
              <a:defRPr/>
            </a:pPr>
            <a:r>
              <a:rPr lang="es-ES" sz="2000" b="1" dirty="0" smtClean="0">
                <a:solidFill>
                  <a:schemeClr val="bg1"/>
                </a:solidFill>
                <a:latin typeface="+mn-lt"/>
              </a:rPr>
              <a:t> INGRESOS  Y OTROS BENEFICIOS</a:t>
            </a:r>
            <a:endParaRPr lang="es-ES_tradnl" sz="2000" b="1" dirty="0">
              <a:solidFill>
                <a:schemeClr val="bg1"/>
              </a:solidFill>
              <a:latin typeface="+mn-lt"/>
            </a:endParaRPr>
          </a:p>
          <a:p>
            <a:pPr marL="342900" indent="-342900" fontAlgn="auto">
              <a:lnSpc>
                <a:spcPct val="150000"/>
              </a:lnSpc>
              <a:spcBef>
                <a:spcPts val="0"/>
              </a:spcBef>
              <a:spcAft>
                <a:spcPts val="0"/>
              </a:spcAft>
              <a:buFontTx/>
              <a:buAutoNum type="arabicPlain" startAt="5"/>
              <a:defRPr/>
            </a:pPr>
            <a:r>
              <a:rPr lang="es-ES" sz="2000" b="1" dirty="0" smtClean="0">
                <a:solidFill>
                  <a:schemeClr val="bg1"/>
                </a:solidFill>
                <a:latin typeface="+mn-lt"/>
              </a:rPr>
              <a:t> GASTOS </a:t>
            </a:r>
            <a:r>
              <a:rPr lang="es-ES" sz="2000" b="1" dirty="0">
                <a:solidFill>
                  <a:schemeClr val="bg1"/>
                </a:solidFill>
                <a:latin typeface="+mn-lt"/>
              </a:rPr>
              <a:t>Y OTRAS </a:t>
            </a:r>
            <a:r>
              <a:rPr lang="es-ES" sz="2000" b="1" dirty="0" smtClean="0">
                <a:solidFill>
                  <a:schemeClr val="bg1"/>
                </a:solidFill>
                <a:latin typeface="+mn-lt"/>
              </a:rPr>
              <a:t>PERDIDAS</a:t>
            </a:r>
            <a:endParaRPr lang="es-ES_tradnl" sz="2000" b="1" dirty="0">
              <a:solidFill>
                <a:schemeClr val="bg1"/>
              </a:solidFill>
              <a:latin typeface="+mn-lt"/>
            </a:endParaRPr>
          </a:p>
        </p:txBody>
      </p:sp>
      <p:sp>
        <p:nvSpPr>
          <p:cNvPr id="28" name="27 Elipse"/>
          <p:cNvSpPr/>
          <p:nvPr/>
        </p:nvSpPr>
        <p:spPr>
          <a:xfrm>
            <a:off x="785786" y="3714752"/>
            <a:ext cx="6572296" cy="492114"/>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29" name="28 Elipse"/>
          <p:cNvSpPr/>
          <p:nvPr/>
        </p:nvSpPr>
        <p:spPr>
          <a:xfrm>
            <a:off x="857224" y="4274681"/>
            <a:ext cx="5643602" cy="440203"/>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30" name="1 CuadroTexto"/>
          <p:cNvSpPr txBox="1">
            <a:spLocks noChangeArrowheads="1"/>
          </p:cNvSpPr>
          <p:nvPr/>
        </p:nvSpPr>
        <p:spPr bwMode="auto">
          <a:xfrm>
            <a:off x="1142999" y="3786190"/>
            <a:ext cx="6858000" cy="938719"/>
          </a:xfrm>
          <a:prstGeom prst="rect">
            <a:avLst/>
          </a:prstGeom>
          <a:noFill/>
          <a:ln w="9525">
            <a:noFill/>
            <a:miter lim="800000"/>
            <a:headEnd/>
            <a:tailEnd/>
          </a:ln>
        </p:spPr>
        <p:txBody>
          <a:bodyPr>
            <a:spAutoFit/>
          </a:bodyPr>
          <a:lstStyle/>
          <a:p>
            <a:pPr marL="342900" indent="-342900" fontAlgn="auto">
              <a:spcBef>
                <a:spcPts val="0"/>
              </a:spcBef>
              <a:spcAft>
                <a:spcPts val="0"/>
              </a:spcAft>
              <a:defRPr/>
            </a:pPr>
            <a:r>
              <a:rPr lang="es-ES" sz="2000" b="1" dirty="0" smtClean="0">
                <a:solidFill>
                  <a:schemeClr val="bg1"/>
                </a:solidFill>
                <a:latin typeface="+mn-lt"/>
              </a:rPr>
              <a:t>6   CUENTAS </a:t>
            </a:r>
            <a:r>
              <a:rPr lang="es-ES" sz="2000" b="1" dirty="0">
                <a:solidFill>
                  <a:schemeClr val="bg1"/>
                </a:solidFill>
                <a:latin typeface="+mn-lt"/>
              </a:rPr>
              <a:t>DE CIERRE </a:t>
            </a:r>
            <a:r>
              <a:rPr lang="es-ES" sz="2000" b="1" dirty="0" smtClean="0">
                <a:solidFill>
                  <a:schemeClr val="bg1"/>
                </a:solidFill>
                <a:latin typeface="+mn-lt"/>
              </a:rPr>
              <a:t>CONTABLE</a:t>
            </a:r>
          </a:p>
          <a:p>
            <a:pPr marL="342900" indent="-342900" fontAlgn="auto">
              <a:spcBef>
                <a:spcPts val="0"/>
              </a:spcBef>
              <a:spcAft>
                <a:spcPts val="0"/>
              </a:spcAft>
              <a:buFontTx/>
              <a:buAutoNum type="arabicPeriod" startAt="6"/>
              <a:defRPr/>
            </a:pPr>
            <a:endParaRPr lang="es-ES" sz="600" b="1" dirty="0" smtClean="0">
              <a:solidFill>
                <a:schemeClr val="bg1"/>
              </a:solidFill>
              <a:latin typeface="+mn-lt"/>
            </a:endParaRPr>
          </a:p>
          <a:p>
            <a:pPr marL="342900" indent="-342900" fontAlgn="auto">
              <a:spcBef>
                <a:spcPts val="0"/>
              </a:spcBef>
              <a:spcAft>
                <a:spcPts val="0"/>
              </a:spcAft>
              <a:defRPr/>
            </a:pPr>
            <a:endParaRPr lang="es-ES_tradnl" sz="900" b="1" dirty="0">
              <a:solidFill>
                <a:schemeClr val="bg1"/>
              </a:solidFill>
              <a:latin typeface="+mn-lt"/>
            </a:endParaRPr>
          </a:p>
          <a:p>
            <a:pPr marL="457200" indent="-457200" fontAlgn="auto">
              <a:spcBef>
                <a:spcPts val="0"/>
              </a:spcBef>
              <a:spcAft>
                <a:spcPts val="0"/>
              </a:spcAft>
              <a:defRPr/>
            </a:pPr>
            <a:r>
              <a:rPr lang="es-ES" sz="2000" b="1" dirty="0" smtClean="0">
                <a:solidFill>
                  <a:schemeClr val="bg1"/>
                </a:solidFill>
                <a:latin typeface="+mn-lt"/>
              </a:rPr>
              <a:t>7   CUENTAS </a:t>
            </a:r>
            <a:r>
              <a:rPr lang="es-ES" sz="2000" b="1" dirty="0">
                <a:solidFill>
                  <a:schemeClr val="bg1"/>
                </a:solidFill>
                <a:latin typeface="+mn-lt"/>
              </a:rPr>
              <a:t>DE ORDEN </a:t>
            </a:r>
            <a:r>
              <a:rPr lang="es-ES" sz="2000" b="1" dirty="0" smtClean="0">
                <a:solidFill>
                  <a:schemeClr val="bg1"/>
                </a:solidFill>
                <a:latin typeface="+mn-lt"/>
              </a:rPr>
              <a:t>CONTABLES</a:t>
            </a:r>
            <a:endParaRPr lang="es-ES_tradnl" b="1" dirty="0">
              <a:solidFill>
                <a:schemeClr val="bg1"/>
              </a:solidFill>
              <a:latin typeface="+mn-lt"/>
            </a:endParaRPr>
          </a:p>
        </p:txBody>
      </p:sp>
      <p:sp>
        <p:nvSpPr>
          <p:cNvPr id="31" name="30 Elipse"/>
          <p:cNvSpPr/>
          <p:nvPr/>
        </p:nvSpPr>
        <p:spPr>
          <a:xfrm>
            <a:off x="831848" y="4796559"/>
            <a:ext cx="6643734" cy="399349"/>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32" name="1 CuadroTexto"/>
          <p:cNvSpPr txBox="1">
            <a:spLocks noChangeArrowheads="1"/>
          </p:cNvSpPr>
          <p:nvPr/>
        </p:nvSpPr>
        <p:spPr bwMode="auto">
          <a:xfrm>
            <a:off x="1142976" y="4814840"/>
            <a:ext cx="6589712" cy="400110"/>
          </a:xfrm>
          <a:prstGeom prst="rect">
            <a:avLst/>
          </a:prstGeom>
          <a:noFill/>
          <a:ln w="9525">
            <a:noFill/>
            <a:miter lim="800000"/>
            <a:headEnd/>
            <a:tailEnd/>
          </a:ln>
        </p:spPr>
        <p:txBody>
          <a:bodyPr>
            <a:spAutoFit/>
          </a:bodyPr>
          <a:lstStyle/>
          <a:p>
            <a:pPr algn="just"/>
            <a:r>
              <a:rPr lang="es-ES" sz="2000" b="1" dirty="0" smtClean="0">
                <a:solidFill>
                  <a:schemeClr val="bg1"/>
                </a:solidFill>
                <a:latin typeface="Lucida Sans Unicode" pitchFamily="34" charset="0"/>
              </a:rPr>
              <a:t>8   CUENTAS </a:t>
            </a:r>
            <a:r>
              <a:rPr lang="es-ES" sz="2000" b="1" dirty="0">
                <a:solidFill>
                  <a:schemeClr val="bg1"/>
                </a:solidFill>
                <a:latin typeface="Lucida Sans Unicode" pitchFamily="34" charset="0"/>
              </a:rPr>
              <a:t>DE ORDEN </a:t>
            </a:r>
            <a:r>
              <a:rPr lang="es-ES" sz="2000" b="1" dirty="0" smtClean="0">
                <a:solidFill>
                  <a:schemeClr val="bg1"/>
                </a:solidFill>
                <a:latin typeface="Lucida Sans Unicode" pitchFamily="34" charset="0"/>
              </a:rPr>
              <a:t>PRESUPUESTARIAS</a:t>
            </a:r>
            <a:endParaRPr lang="es-ES" b="1" dirty="0">
              <a:solidFill>
                <a:schemeClr val="bg1"/>
              </a:solidFill>
              <a:latin typeface="Lucida Sans Unicode" pitchFamily="34" charset="0"/>
            </a:endParaRPr>
          </a:p>
        </p:txBody>
      </p:sp>
      <p:sp>
        <p:nvSpPr>
          <p:cNvPr id="33" name="32 Elipse"/>
          <p:cNvSpPr/>
          <p:nvPr/>
        </p:nvSpPr>
        <p:spPr>
          <a:xfrm>
            <a:off x="857224" y="5286388"/>
            <a:ext cx="7429552" cy="500066"/>
          </a:xfrm>
          <a:prstGeom prst="ellipse">
            <a:avLst/>
          </a:prstGeom>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solidFill>
                <a:schemeClr val="bg1"/>
              </a:solidFill>
            </a:endParaRPr>
          </a:p>
        </p:txBody>
      </p:sp>
      <p:sp>
        <p:nvSpPr>
          <p:cNvPr id="34" name="1 CuadroTexto"/>
          <p:cNvSpPr txBox="1">
            <a:spLocks noChangeArrowheads="1"/>
          </p:cNvSpPr>
          <p:nvPr/>
        </p:nvSpPr>
        <p:spPr bwMode="auto">
          <a:xfrm>
            <a:off x="1142976" y="5359422"/>
            <a:ext cx="6858000" cy="400110"/>
          </a:xfrm>
          <a:prstGeom prst="rect">
            <a:avLst/>
          </a:prstGeom>
          <a:noFill/>
          <a:ln w="9525">
            <a:noFill/>
            <a:miter lim="800000"/>
            <a:headEnd/>
            <a:tailEnd/>
          </a:ln>
        </p:spPr>
        <p:txBody>
          <a:bodyPr>
            <a:spAutoFit/>
          </a:bodyPr>
          <a:lstStyle/>
          <a:p>
            <a:pPr marL="900113" indent="-900113"/>
            <a:r>
              <a:rPr lang="es-ES" sz="2000" b="1" dirty="0">
                <a:solidFill>
                  <a:schemeClr val="bg1"/>
                </a:solidFill>
                <a:latin typeface="Lucida Sans Unicode" pitchFamily="34" charset="0"/>
              </a:rPr>
              <a:t>9   </a:t>
            </a:r>
            <a:r>
              <a:rPr lang="es-ES" sz="2000" b="1" dirty="0" smtClean="0">
                <a:solidFill>
                  <a:schemeClr val="bg1"/>
                </a:solidFill>
                <a:latin typeface="Lucida Sans Unicode" pitchFamily="34" charset="0"/>
              </a:rPr>
              <a:t>CUENTAS DE CIERRE PRESUPUESTARIO</a:t>
            </a:r>
            <a:endParaRPr lang="es-ES_tradnl" sz="2000" b="1" dirty="0">
              <a:solidFill>
                <a:schemeClr val="bg1"/>
              </a:solidFill>
              <a:latin typeface="Lucida Sans Unicode" pitchFamily="34" charset="0"/>
            </a:endParaRPr>
          </a:p>
        </p:txBody>
      </p:sp>
      <p:sp>
        <p:nvSpPr>
          <p:cNvPr id="18" name="17 Rectángulo redondeado"/>
          <p:cNvSpPr/>
          <p:nvPr/>
        </p:nvSpPr>
        <p:spPr>
          <a:xfrm>
            <a:off x="2571736" y="-24"/>
            <a:ext cx="6500858" cy="71438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24" name="7 CuadroTexto"/>
          <p:cNvSpPr txBox="1">
            <a:spLocks noChangeArrowheads="1"/>
          </p:cNvSpPr>
          <p:nvPr/>
        </p:nvSpPr>
        <p:spPr bwMode="auto">
          <a:xfrm>
            <a:off x="2714612" y="71414"/>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ESTRUCTURA DEL PLAN DE CUENTAS</a:t>
            </a:r>
            <a:endParaRPr lang="es-MX" sz="2400"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643174" y="-25"/>
            <a:ext cx="6500858" cy="764729"/>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14340" name="7 CuadroTexto"/>
          <p:cNvSpPr txBox="1">
            <a:spLocks noChangeArrowheads="1"/>
          </p:cNvSpPr>
          <p:nvPr/>
        </p:nvSpPr>
        <p:spPr bwMode="auto">
          <a:xfrm>
            <a:off x="2714612" y="71414"/>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 PLAN DE CUENTAS</a:t>
            </a:r>
            <a:endParaRPr lang="es-MX" sz="2400" dirty="0">
              <a:solidFill>
                <a:schemeClr val="bg1"/>
              </a:solidFill>
              <a:cs typeface="Arial" pitchFamily="34" charset="0"/>
            </a:endParaRPr>
          </a:p>
        </p:txBody>
      </p:sp>
      <p:sp>
        <p:nvSpPr>
          <p:cNvPr id="12" name="11 CuadroTexto"/>
          <p:cNvSpPr txBox="1"/>
          <p:nvPr/>
        </p:nvSpPr>
        <p:spPr>
          <a:xfrm>
            <a:off x="467544" y="1332632"/>
            <a:ext cx="8208912" cy="4616648"/>
          </a:xfrm>
          <a:prstGeom prst="rect">
            <a:avLst/>
          </a:prstGeom>
          <a:noFill/>
        </p:spPr>
        <p:txBody>
          <a:bodyPr wrap="square" rtlCol="0">
            <a:spAutoFit/>
          </a:bodyPr>
          <a:lstStyle/>
          <a:p>
            <a:r>
              <a:rPr lang="es-MX" sz="2100" b="1" dirty="0" smtClean="0"/>
              <a:t>1	ACTIVO</a:t>
            </a:r>
            <a:endParaRPr lang="es-MX" sz="2100" dirty="0" smtClean="0"/>
          </a:p>
          <a:p>
            <a:pPr marL="630238"/>
            <a:r>
              <a:rPr lang="es-MX" sz="2100" b="1" i="1" dirty="0" smtClean="0"/>
              <a:t>1.1	ACTIVO CIRCULANTE</a:t>
            </a:r>
            <a:endParaRPr lang="es-MX" sz="2100" dirty="0" smtClean="0"/>
          </a:p>
          <a:p>
            <a:pPr marL="1260475"/>
            <a:r>
              <a:rPr lang="es-MX" sz="2100" dirty="0" smtClean="0"/>
              <a:t>1.1.1	  Efectivo y Equivalentes</a:t>
            </a:r>
          </a:p>
          <a:p>
            <a:pPr marL="1260475"/>
            <a:r>
              <a:rPr lang="es-MX" sz="2100" dirty="0" smtClean="0"/>
              <a:t>	1.1.1.1 Efectivo	  </a:t>
            </a:r>
          </a:p>
          <a:p>
            <a:pPr marL="1260475"/>
            <a:r>
              <a:rPr lang="es-MX" sz="2100" dirty="0" smtClean="0"/>
              <a:t> 	1.1.1.2 Bancos</a:t>
            </a:r>
          </a:p>
          <a:p>
            <a:pPr marL="1260475"/>
            <a:r>
              <a:rPr lang="es-MX" sz="2100" dirty="0" smtClean="0"/>
              <a:t>1.1.2 Derechos a Recibir efectivo o Equivalentes</a:t>
            </a:r>
          </a:p>
          <a:p>
            <a:pPr marL="1260475"/>
            <a:r>
              <a:rPr lang="es-MX" sz="2100" dirty="0" smtClean="0"/>
              <a:t>1.1.3 Derechos a Recibir Bienes o Servicios</a:t>
            </a:r>
          </a:p>
          <a:p>
            <a:pPr marL="2863850" indent="-977900"/>
            <a:r>
              <a:rPr lang="es-MX" sz="2100" dirty="0" smtClean="0"/>
              <a:t> 1.1.3.4  Anticipo a Contratistas por Obras Públicas a Corto Plazo</a:t>
            </a:r>
          </a:p>
          <a:p>
            <a:pPr marL="1257300"/>
            <a:r>
              <a:rPr lang="es-MX" sz="2100" dirty="0" smtClean="0"/>
              <a:t>1.1.4 Inventarios</a:t>
            </a:r>
          </a:p>
          <a:p>
            <a:pPr marL="1257300"/>
            <a:r>
              <a:rPr lang="es-MX" sz="2100" dirty="0" smtClean="0"/>
              <a:t>1.1.5 Almacenes</a:t>
            </a:r>
          </a:p>
          <a:p>
            <a:pPr marL="1257300"/>
            <a:r>
              <a:rPr lang="es-MX" sz="2100" dirty="0" smtClean="0"/>
              <a:t>1.1.6 Estimación por Pérdida o Deterioro de Activos  </a:t>
            </a:r>
          </a:p>
          <a:p>
            <a:pPr marL="1257300"/>
            <a:r>
              <a:rPr lang="es-MX" sz="2100" dirty="0" smtClean="0"/>
              <a:t>         Circulantes</a:t>
            </a:r>
          </a:p>
          <a:p>
            <a:endParaRPr lang="es-MX" sz="21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Rectángulo redondeado"/>
          <p:cNvSpPr/>
          <p:nvPr/>
        </p:nvSpPr>
        <p:spPr>
          <a:xfrm>
            <a:off x="2571736" y="-24"/>
            <a:ext cx="6500858" cy="857256"/>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 name="14 CuadroTexto"/>
          <p:cNvSpPr txBox="1"/>
          <p:nvPr/>
        </p:nvSpPr>
        <p:spPr>
          <a:xfrm>
            <a:off x="2699792" y="159023"/>
            <a:ext cx="6192688" cy="461665"/>
          </a:xfrm>
          <a:prstGeom prst="rect">
            <a:avLst/>
          </a:prstGeom>
          <a:noFill/>
        </p:spPr>
        <p:txBody>
          <a:bodyPr wrap="square" rtlCol="0">
            <a:spAutoFit/>
          </a:bodyPr>
          <a:lstStyle/>
          <a:p>
            <a:pPr algn="ctr"/>
            <a:r>
              <a:rPr lang="es-MX" sz="2400" b="1" dirty="0" smtClean="0">
                <a:solidFill>
                  <a:schemeClr val="bg1"/>
                </a:solidFill>
              </a:rPr>
              <a:t>PLAN DE CUENTAS </a:t>
            </a:r>
            <a:endParaRPr lang="es-MX" sz="2400" b="1" dirty="0">
              <a:solidFill>
                <a:schemeClr val="bg1"/>
              </a:solidFill>
            </a:endParaRPr>
          </a:p>
        </p:txBody>
      </p:sp>
      <p:sp>
        <p:nvSpPr>
          <p:cNvPr id="7" name="6 CuadroTexto"/>
          <p:cNvSpPr txBox="1"/>
          <p:nvPr/>
        </p:nvSpPr>
        <p:spPr>
          <a:xfrm>
            <a:off x="755576" y="1052736"/>
            <a:ext cx="7776864" cy="1015663"/>
          </a:xfrm>
          <a:prstGeom prst="rect">
            <a:avLst/>
          </a:prstGeom>
          <a:noFill/>
        </p:spPr>
        <p:txBody>
          <a:bodyPr wrap="square" rtlCol="0">
            <a:spAutoFit/>
          </a:bodyPr>
          <a:lstStyle/>
          <a:p>
            <a:pPr algn="just"/>
            <a:endParaRPr lang="es-MX" sz="2000" dirty="0" smtClean="0"/>
          </a:p>
          <a:p>
            <a:pPr algn="just"/>
            <a:endParaRPr lang="es-MX" sz="2000" dirty="0" smtClean="0"/>
          </a:p>
          <a:p>
            <a:pPr algn="just"/>
            <a:endParaRPr lang="es-MX" sz="2000" dirty="0"/>
          </a:p>
        </p:txBody>
      </p:sp>
      <p:sp>
        <p:nvSpPr>
          <p:cNvPr id="8" name="7 CuadroTexto"/>
          <p:cNvSpPr txBox="1"/>
          <p:nvPr/>
        </p:nvSpPr>
        <p:spPr>
          <a:xfrm>
            <a:off x="395536" y="980728"/>
            <a:ext cx="7560840" cy="984885"/>
          </a:xfrm>
          <a:prstGeom prst="rect">
            <a:avLst/>
          </a:prstGeom>
          <a:noFill/>
        </p:spPr>
        <p:txBody>
          <a:bodyPr wrap="square" rtlCol="0">
            <a:spAutoFit/>
          </a:bodyPr>
          <a:lstStyle/>
          <a:p>
            <a:r>
              <a:rPr lang="es-MX" sz="2000" b="1" dirty="0" smtClean="0"/>
              <a:t>Activo No Circulante </a:t>
            </a:r>
          </a:p>
          <a:p>
            <a:endParaRPr lang="es-MX" sz="2000" dirty="0" smtClean="0"/>
          </a:p>
          <a:p>
            <a:r>
              <a:rPr lang="es-MX" dirty="0" smtClean="0"/>
              <a:t>1.2.3 Bienes Inmuebles, Infraestructura y Construcciones en Proceso</a:t>
            </a:r>
            <a:endParaRPr lang="es-MX" dirty="0"/>
          </a:p>
        </p:txBody>
      </p:sp>
      <p:sp>
        <p:nvSpPr>
          <p:cNvPr id="11" name="10 CuadroTexto"/>
          <p:cNvSpPr txBox="1"/>
          <p:nvPr/>
        </p:nvSpPr>
        <p:spPr>
          <a:xfrm>
            <a:off x="899592" y="1917402"/>
            <a:ext cx="7920880" cy="4616648"/>
          </a:xfrm>
          <a:prstGeom prst="rect">
            <a:avLst/>
          </a:prstGeom>
          <a:noFill/>
        </p:spPr>
        <p:txBody>
          <a:bodyPr wrap="square" rtlCol="0">
            <a:spAutoFit/>
          </a:bodyPr>
          <a:lstStyle/>
          <a:p>
            <a:pPr algn="just"/>
            <a:r>
              <a:rPr lang="es-MX" dirty="0" smtClean="0"/>
              <a:t>1.2.3.5   Construcciones en Proceso en Bienes de </a:t>
            </a:r>
            <a:r>
              <a:rPr lang="es-MX" sz="2400" dirty="0" smtClean="0"/>
              <a:t>Dominio Público</a:t>
            </a:r>
          </a:p>
          <a:p>
            <a:pPr algn="just"/>
            <a:r>
              <a:rPr lang="es-MX" dirty="0" smtClean="0"/>
              <a:t>	1.2.3.5.1	Edificación Habitacional en Proceso.</a:t>
            </a:r>
          </a:p>
          <a:p>
            <a:pPr algn="just"/>
            <a:r>
              <a:rPr lang="es-MX" dirty="0" smtClean="0"/>
              <a:t>	1.2.3.5.2	Edificación no Habitacional en Proceso.</a:t>
            </a:r>
          </a:p>
          <a:p>
            <a:pPr algn="just"/>
            <a:r>
              <a:rPr lang="es-MX" dirty="0" smtClean="0"/>
              <a:t>	1.2.3.5.3	Construcción de Obras para el Abastecimiento de Agua, 	               Petróleo, Gas, Electricidad y Telecomunicaciones en  </a:t>
            </a:r>
          </a:p>
          <a:p>
            <a:pPr algn="just"/>
            <a:r>
              <a:rPr lang="es-MX" dirty="0" smtClean="0"/>
              <a:t>                             Proceso.</a:t>
            </a:r>
          </a:p>
          <a:p>
            <a:pPr algn="just"/>
            <a:r>
              <a:rPr lang="es-MX" dirty="0" smtClean="0"/>
              <a:t>	1.2.3.5.4	División de Terrenos y Construcción de Obras de 	</a:t>
            </a:r>
          </a:p>
          <a:p>
            <a:pPr algn="just"/>
            <a:r>
              <a:rPr lang="es-MX" dirty="0" smtClean="0"/>
              <a:t>                             Urbanización en Proceso.</a:t>
            </a:r>
          </a:p>
          <a:p>
            <a:pPr algn="just"/>
            <a:r>
              <a:rPr lang="es-MX" dirty="0" smtClean="0"/>
              <a:t>	1.2.3.5.5	Construcción de Vías de Comunicación en Proceso.</a:t>
            </a:r>
          </a:p>
          <a:p>
            <a:pPr algn="just"/>
            <a:r>
              <a:rPr lang="es-MX" dirty="0" smtClean="0"/>
              <a:t>	1.2.3.5.6	Otras Construcciones de Ingeniería Civil u Obra Pesada 	               en Proceso.</a:t>
            </a:r>
          </a:p>
          <a:p>
            <a:pPr algn="just"/>
            <a:r>
              <a:rPr lang="es-MX" dirty="0" smtClean="0"/>
              <a:t>	1.2.3.5.7	Instalaciones y Equipamiento en Construcciones en       </a:t>
            </a:r>
          </a:p>
          <a:p>
            <a:pPr algn="just"/>
            <a:r>
              <a:rPr lang="es-MX" dirty="0" smtClean="0"/>
              <a:t>	               Proceso.</a:t>
            </a:r>
          </a:p>
          <a:p>
            <a:pPr algn="just"/>
            <a:r>
              <a:rPr lang="es-MX" dirty="0" smtClean="0"/>
              <a:t>	1.2.3.5.9	Trabajos de Acabados en Edificaciones y Otros Trabajos </a:t>
            </a:r>
          </a:p>
          <a:p>
            <a:pPr algn="just"/>
            <a:r>
              <a:rPr lang="es-MX" dirty="0" smtClean="0"/>
              <a:t>     	               Especializados en Proceso.</a:t>
            </a:r>
          </a:p>
          <a:p>
            <a:pPr algn="just"/>
            <a:r>
              <a:rPr lang="es-MX" dirty="0"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Rectángulo redondeado"/>
          <p:cNvSpPr/>
          <p:nvPr/>
        </p:nvSpPr>
        <p:spPr>
          <a:xfrm>
            <a:off x="2571736" y="-24"/>
            <a:ext cx="6500858" cy="857256"/>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5" name="14 CuadroTexto"/>
          <p:cNvSpPr txBox="1"/>
          <p:nvPr/>
        </p:nvSpPr>
        <p:spPr>
          <a:xfrm>
            <a:off x="2699792" y="159023"/>
            <a:ext cx="6192688" cy="461665"/>
          </a:xfrm>
          <a:prstGeom prst="rect">
            <a:avLst/>
          </a:prstGeom>
          <a:noFill/>
        </p:spPr>
        <p:txBody>
          <a:bodyPr wrap="square" rtlCol="0">
            <a:spAutoFit/>
          </a:bodyPr>
          <a:lstStyle/>
          <a:p>
            <a:pPr algn="ctr"/>
            <a:r>
              <a:rPr lang="es-MX" sz="2400" b="1" dirty="0" smtClean="0">
                <a:solidFill>
                  <a:schemeClr val="bg1"/>
                </a:solidFill>
              </a:rPr>
              <a:t>PLAN DE CUENTAS </a:t>
            </a:r>
            <a:endParaRPr lang="es-MX" sz="2400" b="1" dirty="0">
              <a:solidFill>
                <a:schemeClr val="bg1"/>
              </a:solidFill>
            </a:endParaRPr>
          </a:p>
        </p:txBody>
      </p:sp>
      <p:sp>
        <p:nvSpPr>
          <p:cNvPr id="7" name="6 CuadroTexto"/>
          <p:cNvSpPr txBox="1"/>
          <p:nvPr/>
        </p:nvSpPr>
        <p:spPr>
          <a:xfrm>
            <a:off x="755576" y="1052736"/>
            <a:ext cx="7776864" cy="1015663"/>
          </a:xfrm>
          <a:prstGeom prst="rect">
            <a:avLst/>
          </a:prstGeom>
          <a:noFill/>
        </p:spPr>
        <p:txBody>
          <a:bodyPr wrap="square" rtlCol="0">
            <a:spAutoFit/>
          </a:bodyPr>
          <a:lstStyle/>
          <a:p>
            <a:pPr algn="just"/>
            <a:endParaRPr lang="es-MX" sz="2000" dirty="0" smtClean="0"/>
          </a:p>
          <a:p>
            <a:pPr algn="just"/>
            <a:endParaRPr lang="es-MX" sz="2000" dirty="0" smtClean="0"/>
          </a:p>
          <a:p>
            <a:pPr algn="just"/>
            <a:endParaRPr lang="es-MX" sz="2000" dirty="0"/>
          </a:p>
        </p:txBody>
      </p:sp>
      <p:sp>
        <p:nvSpPr>
          <p:cNvPr id="8" name="7 CuadroTexto"/>
          <p:cNvSpPr txBox="1"/>
          <p:nvPr/>
        </p:nvSpPr>
        <p:spPr>
          <a:xfrm>
            <a:off x="539552" y="980728"/>
            <a:ext cx="7560840" cy="984885"/>
          </a:xfrm>
          <a:prstGeom prst="rect">
            <a:avLst/>
          </a:prstGeom>
          <a:noFill/>
        </p:spPr>
        <p:txBody>
          <a:bodyPr wrap="square" rtlCol="0">
            <a:spAutoFit/>
          </a:bodyPr>
          <a:lstStyle/>
          <a:p>
            <a:r>
              <a:rPr lang="es-MX" sz="2000" b="1" dirty="0" smtClean="0"/>
              <a:t>Activo No Circulante </a:t>
            </a:r>
          </a:p>
          <a:p>
            <a:endParaRPr lang="es-MX" sz="2000" dirty="0" smtClean="0"/>
          </a:p>
          <a:p>
            <a:r>
              <a:rPr lang="es-MX" dirty="0" smtClean="0"/>
              <a:t>1.2.3 Bienes Inmuebles, Infraestructura y Construcciones en Proceso</a:t>
            </a:r>
            <a:endParaRPr lang="es-MX" dirty="0"/>
          </a:p>
        </p:txBody>
      </p:sp>
      <p:sp>
        <p:nvSpPr>
          <p:cNvPr id="11" name="10 CuadroTexto"/>
          <p:cNvSpPr txBox="1"/>
          <p:nvPr/>
        </p:nvSpPr>
        <p:spPr>
          <a:xfrm>
            <a:off x="1043608" y="1917402"/>
            <a:ext cx="7920880" cy="4893647"/>
          </a:xfrm>
          <a:prstGeom prst="rect">
            <a:avLst/>
          </a:prstGeom>
          <a:noFill/>
        </p:spPr>
        <p:txBody>
          <a:bodyPr wrap="square" rtlCol="0">
            <a:spAutoFit/>
          </a:bodyPr>
          <a:lstStyle/>
          <a:p>
            <a:r>
              <a:rPr lang="es-MX" dirty="0" smtClean="0"/>
              <a:t>1.2.3.6   Construcciones en Proceso en</a:t>
            </a:r>
            <a:r>
              <a:rPr lang="es-MX" sz="2400" dirty="0" smtClean="0"/>
              <a:t> Bienes Propios.</a:t>
            </a:r>
          </a:p>
          <a:p>
            <a:r>
              <a:rPr lang="es-MX" dirty="0" smtClean="0"/>
              <a:t>	1.2.3.6.1	Edificación Habitacional en Proceso.</a:t>
            </a:r>
          </a:p>
          <a:p>
            <a:r>
              <a:rPr lang="es-MX" dirty="0" smtClean="0"/>
              <a:t>	1.2.3.6.2	Edificación no Habitacional en Proceso.</a:t>
            </a:r>
          </a:p>
          <a:p>
            <a:r>
              <a:rPr lang="es-MX" dirty="0" smtClean="0"/>
              <a:t>	1.2.3.6.3	Construcción de Obras para el Abastecimiento de Agua, 	               Petróleo, Gas, Electricidad y Telecomunicaciones en </a:t>
            </a:r>
          </a:p>
          <a:p>
            <a:r>
              <a:rPr lang="es-MX" dirty="0" smtClean="0"/>
              <a:t>                             Proceso.</a:t>
            </a:r>
          </a:p>
          <a:p>
            <a:r>
              <a:rPr lang="es-MX" dirty="0" smtClean="0"/>
              <a:t>	1.2.3.6.4	División de Terrenos y Construcción de Obras de 	</a:t>
            </a:r>
          </a:p>
          <a:p>
            <a:r>
              <a:rPr lang="es-MX" dirty="0" smtClean="0"/>
              <a:t>                             Urbanización en Proceso.</a:t>
            </a:r>
          </a:p>
          <a:p>
            <a:r>
              <a:rPr lang="es-MX" dirty="0" smtClean="0"/>
              <a:t>	1.2.3.6.5	Construcción de Vías de Comunicación en Proceso.</a:t>
            </a:r>
          </a:p>
          <a:p>
            <a:r>
              <a:rPr lang="es-MX" dirty="0" smtClean="0"/>
              <a:t>	1.2.3.6.6	Otras Construcciones de Ingeniería Civil u Obra Pesada 	               en Proceso.</a:t>
            </a:r>
          </a:p>
          <a:p>
            <a:r>
              <a:rPr lang="es-MX" dirty="0" smtClean="0"/>
              <a:t>	1.2.3.6.7	Instalaciones y Equipamiento en Construcciones en 	   </a:t>
            </a:r>
          </a:p>
          <a:p>
            <a:r>
              <a:rPr lang="es-MX" dirty="0" smtClean="0"/>
              <a:t>                             Proceso.</a:t>
            </a:r>
          </a:p>
          <a:p>
            <a:r>
              <a:rPr lang="es-MX" dirty="0" smtClean="0"/>
              <a:t>	1.2.3.6.9	Trabajos de Acabados en Edificaciones y Otros Trabajos 	               Especializados en Proceso.</a:t>
            </a:r>
          </a:p>
          <a:p>
            <a:endParaRPr lang="es-MX" dirty="0" smtClean="0"/>
          </a:p>
          <a:p>
            <a:endParaRPr lang="es-MX"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643174" y="-24"/>
            <a:ext cx="6500858" cy="764728"/>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14340" name="7 CuadroTexto"/>
          <p:cNvSpPr txBox="1">
            <a:spLocks noChangeArrowheads="1"/>
          </p:cNvSpPr>
          <p:nvPr/>
        </p:nvSpPr>
        <p:spPr bwMode="auto">
          <a:xfrm>
            <a:off x="2714612" y="15902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 PLAN DE CUENTAS</a:t>
            </a:r>
            <a:endParaRPr lang="es-MX" sz="2400" dirty="0">
              <a:solidFill>
                <a:schemeClr val="bg1"/>
              </a:solidFill>
              <a:cs typeface="Arial" pitchFamily="34" charset="0"/>
            </a:endParaRPr>
          </a:p>
        </p:txBody>
      </p:sp>
      <p:sp>
        <p:nvSpPr>
          <p:cNvPr id="10" name="9 Marcador de número de diapositiva"/>
          <p:cNvSpPr>
            <a:spLocks noGrp="1"/>
          </p:cNvSpPr>
          <p:nvPr>
            <p:ph type="sldNum" sz="quarter" idx="4294967295"/>
          </p:nvPr>
        </p:nvSpPr>
        <p:spPr>
          <a:xfrm>
            <a:off x="8647113" y="6408738"/>
            <a:ext cx="366712" cy="365125"/>
          </a:xfrm>
        </p:spPr>
        <p:txBody>
          <a:bodyPr/>
          <a:lstStyle/>
          <a:p>
            <a:pPr>
              <a:defRPr/>
            </a:pPr>
            <a:fld id="{7A10B343-0AF6-4BB8-9D22-76FA9CEF7F47}" type="slidenum">
              <a:rPr lang="es-MX" smtClean="0"/>
              <a:pPr>
                <a:defRPr/>
              </a:pPr>
              <a:t>25</a:t>
            </a:fld>
            <a:endParaRPr lang="es-MX" dirty="0"/>
          </a:p>
        </p:txBody>
      </p:sp>
      <p:sp>
        <p:nvSpPr>
          <p:cNvPr id="12" name="11 CuadroTexto"/>
          <p:cNvSpPr txBox="1"/>
          <p:nvPr/>
        </p:nvSpPr>
        <p:spPr>
          <a:xfrm>
            <a:off x="0" y="980728"/>
            <a:ext cx="9144000" cy="6247864"/>
          </a:xfrm>
          <a:prstGeom prst="rect">
            <a:avLst/>
          </a:prstGeom>
          <a:noFill/>
        </p:spPr>
        <p:txBody>
          <a:bodyPr wrap="square" rtlCol="0">
            <a:spAutoFit/>
          </a:bodyPr>
          <a:lstStyle/>
          <a:p>
            <a:r>
              <a:rPr lang="es-MX" sz="2000" b="1" dirty="0" smtClean="0"/>
              <a:t>2	PASIVO</a:t>
            </a:r>
            <a:endParaRPr lang="es-MX" sz="2000" dirty="0" smtClean="0"/>
          </a:p>
          <a:p>
            <a:pPr marL="803275"/>
            <a:r>
              <a:rPr lang="es-MX" sz="2000" b="1" i="1" dirty="0" smtClean="0"/>
              <a:t>2.1	PASIVO CIRCULANTE</a:t>
            </a:r>
            <a:endParaRPr lang="es-MX" sz="2000" dirty="0" smtClean="0"/>
          </a:p>
          <a:p>
            <a:pPr marL="1435100"/>
            <a:r>
              <a:rPr lang="es-MX" sz="2000" dirty="0" smtClean="0"/>
              <a:t>2.1.1	Cuentas por Pagar a Corto Plazo</a:t>
            </a:r>
          </a:p>
          <a:p>
            <a:pPr marL="3136900" indent="-976313"/>
            <a:r>
              <a:rPr lang="es-MX" sz="2000" dirty="0" smtClean="0"/>
              <a:t>2.1.1.3	Contratistas por Obras Públicas por Pagar a Corto Plazo</a:t>
            </a:r>
          </a:p>
          <a:p>
            <a:pPr marL="3136900" indent="-976313"/>
            <a:r>
              <a:rPr lang="es-MX" sz="2000" dirty="0" smtClean="0"/>
              <a:t>2.1.1.7	Retenciones y Contribuciones por Pagar a Corto Plazo</a:t>
            </a:r>
          </a:p>
          <a:p>
            <a:pPr marL="1435100"/>
            <a:r>
              <a:rPr lang="es-MX" sz="2000" dirty="0" smtClean="0"/>
              <a:t>2.1.2	Documentos por Pagar a Corto Plazo</a:t>
            </a:r>
          </a:p>
          <a:p>
            <a:pPr marL="3136900" indent="-976313"/>
            <a:r>
              <a:rPr lang="es-MX" sz="2000" dirty="0" smtClean="0"/>
              <a:t>2.1.2.2	Documentos con Contratistas por Obras Públicas por Pagar a Corto Plazo</a:t>
            </a:r>
          </a:p>
          <a:p>
            <a:pPr marL="803275"/>
            <a:r>
              <a:rPr lang="es-MX" sz="2000" b="1" dirty="0" smtClean="0"/>
              <a:t>2.2	</a:t>
            </a:r>
            <a:r>
              <a:rPr lang="es-MX" sz="2000" b="1" i="1" dirty="0" smtClean="0"/>
              <a:t>PASIVO NO CIRCULANTE</a:t>
            </a:r>
            <a:endParaRPr lang="es-MX" sz="2000" dirty="0" smtClean="0"/>
          </a:p>
          <a:p>
            <a:pPr marL="1435100"/>
            <a:r>
              <a:rPr lang="es-MX" sz="2000" dirty="0" smtClean="0"/>
              <a:t>2.2.1	Cuentas por Pagar a Largo Plazo</a:t>
            </a:r>
          </a:p>
          <a:p>
            <a:pPr marL="2160588"/>
            <a:r>
              <a:rPr lang="es-MX" sz="2000" dirty="0" smtClean="0"/>
              <a:t>2.2.1.1   Proveedores por Pagar a Largo Plazo</a:t>
            </a:r>
          </a:p>
          <a:p>
            <a:pPr marL="3136900" indent="-976313"/>
            <a:r>
              <a:rPr lang="es-MX" sz="2000" dirty="0" smtClean="0"/>
              <a:t>2.2.1.2	Contratistas por Obras Públicas por Pagar a Largo Plazo</a:t>
            </a:r>
          </a:p>
          <a:p>
            <a:pPr marL="1435100"/>
            <a:r>
              <a:rPr lang="es-MX" sz="2000" dirty="0" smtClean="0"/>
              <a:t>2.2.2	Documentos por Pagar a Largo Plazo</a:t>
            </a:r>
          </a:p>
          <a:p>
            <a:pPr marL="2065338"/>
            <a:r>
              <a:rPr lang="es-MX" sz="2000" dirty="0" smtClean="0"/>
              <a:t>2.2.2.1     Documentos Comerciales por Pagar a Largo P.</a:t>
            </a:r>
          </a:p>
          <a:p>
            <a:pPr marL="3136900" indent="-1071563"/>
            <a:r>
              <a:rPr lang="es-MX" sz="2000" dirty="0" smtClean="0"/>
              <a:t>2.2.2.2      Documentos con Contratistas por Obras Públicas por Pagar a Largo Plazo</a:t>
            </a:r>
          </a:p>
          <a:p>
            <a:endParaRPr lang="es-MX"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643174" y="-24"/>
            <a:ext cx="6500858" cy="764728"/>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14340" name="7 CuadroTexto"/>
          <p:cNvSpPr txBox="1">
            <a:spLocks noChangeArrowheads="1"/>
          </p:cNvSpPr>
          <p:nvPr/>
        </p:nvSpPr>
        <p:spPr bwMode="auto">
          <a:xfrm>
            <a:off x="2714612" y="15902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 PLAN DE CUENTAS</a:t>
            </a:r>
            <a:endParaRPr lang="es-MX" sz="2400" dirty="0">
              <a:solidFill>
                <a:schemeClr val="bg1"/>
              </a:solidFill>
              <a:cs typeface="Arial" pitchFamily="34" charset="0"/>
            </a:endParaRPr>
          </a:p>
        </p:txBody>
      </p:sp>
      <p:sp>
        <p:nvSpPr>
          <p:cNvPr id="12" name="11 CuadroTexto"/>
          <p:cNvSpPr txBox="1"/>
          <p:nvPr/>
        </p:nvSpPr>
        <p:spPr>
          <a:xfrm>
            <a:off x="251520" y="1189196"/>
            <a:ext cx="8640960" cy="5570756"/>
          </a:xfrm>
          <a:prstGeom prst="rect">
            <a:avLst/>
          </a:prstGeom>
          <a:noFill/>
        </p:spPr>
        <p:txBody>
          <a:bodyPr wrap="square" rtlCol="0">
            <a:spAutoFit/>
          </a:bodyPr>
          <a:lstStyle/>
          <a:p>
            <a:pPr marL="457200" indent="-457200">
              <a:buAutoNum type="arabicPlain" startAt="5"/>
            </a:pPr>
            <a:r>
              <a:rPr lang="es-MX" sz="2200" b="1" dirty="0" smtClean="0"/>
              <a:t>GASTOS Y OTRAS PERDIDAS</a:t>
            </a:r>
          </a:p>
          <a:p>
            <a:pPr marL="457200" indent="-457200"/>
            <a:endParaRPr lang="es-MX" sz="2200" dirty="0" smtClean="0"/>
          </a:p>
          <a:p>
            <a:pPr marL="898525"/>
            <a:r>
              <a:rPr lang="es-MX" sz="2200" b="1" i="1" dirty="0" smtClean="0"/>
              <a:t>5.1	GASTOS DE FUNCIONAMIENTO</a:t>
            </a:r>
            <a:endParaRPr lang="es-MX" sz="2200" dirty="0" smtClean="0"/>
          </a:p>
          <a:p>
            <a:pPr marL="1703388"/>
            <a:r>
              <a:rPr lang="es-MX" sz="2200" dirty="0" smtClean="0"/>
              <a:t>5.1.1	Servicios Personales</a:t>
            </a:r>
          </a:p>
          <a:p>
            <a:pPr marL="1703388"/>
            <a:r>
              <a:rPr lang="es-MX" sz="2200" dirty="0" smtClean="0"/>
              <a:t>5.1.2	Materiales y Suministros</a:t>
            </a:r>
          </a:p>
          <a:p>
            <a:pPr marL="1703388"/>
            <a:r>
              <a:rPr lang="es-MX" sz="2200" dirty="0" smtClean="0"/>
              <a:t>5.1.3	Servicios Generales</a:t>
            </a:r>
          </a:p>
          <a:p>
            <a:pPr marL="1703388"/>
            <a:endParaRPr lang="es-MX" sz="2200" dirty="0" smtClean="0"/>
          </a:p>
          <a:p>
            <a:pPr marL="898525"/>
            <a:r>
              <a:rPr lang="es-MX" sz="2200" b="1" i="1" dirty="0" smtClean="0"/>
              <a:t>5.5	OTROS GASTOS Y PERDIDAS </a:t>
            </a:r>
          </a:p>
          <a:p>
            <a:pPr marL="898525"/>
            <a:r>
              <a:rPr lang="es-MX" sz="2200" b="1" i="1" dirty="0" smtClean="0"/>
              <a:t>            EXTRAORDINARIAS</a:t>
            </a:r>
            <a:endParaRPr lang="es-MX" sz="2200" dirty="0" smtClean="0"/>
          </a:p>
          <a:p>
            <a:pPr marL="2774950" indent="-1071563"/>
            <a:r>
              <a:rPr lang="es-MX" sz="2200" dirty="0" smtClean="0"/>
              <a:t>5.5.1	Estimaciones, Depreciaciones, Deterioros, Obsolescencia y Amortizaciones</a:t>
            </a:r>
          </a:p>
          <a:p>
            <a:pPr marL="2774950" indent="-1071563"/>
            <a:endParaRPr lang="es-MX" sz="2200" dirty="0" smtClean="0"/>
          </a:p>
          <a:p>
            <a:pPr marL="1790700" indent="-895350"/>
            <a:r>
              <a:rPr lang="es-MX" sz="2200" b="1" dirty="0" smtClean="0"/>
              <a:t>5.6	INVERSION PUBLICA</a:t>
            </a:r>
          </a:p>
          <a:p>
            <a:pPr marL="2774950" indent="-1071563"/>
            <a:r>
              <a:rPr lang="es-MX" sz="2200" dirty="0" smtClean="0"/>
              <a:t>5.6.1	Inversión Pública no Capitalizable</a:t>
            </a:r>
          </a:p>
          <a:p>
            <a:pPr marL="2774950" indent="-1071563"/>
            <a:r>
              <a:rPr lang="es-MX" sz="2400" b="1" dirty="0" smtClean="0"/>
              <a:t>5.6.1.1	Construcción en Bienes no Capitalizable</a:t>
            </a:r>
            <a:endParaRPr lang="es-MX" sz="2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251520" y="476672"/>
          <a:ext cx="8496944" cy="5904663"/>
        </p:xfrm>
        <a:graphic>
          <a:graphicData uri="http://schemas.openxmlformats.org/drawingml/2006/table">
            <a:tbl>
              <a:tblPr/>
              <a:tblGrid>
                <a:gridCol w="1080120"/>
                <a:gridCol w="3168352"/>
                <a:gridCol w="4248472"/>
              </a:tblGrid>
              <a:tr h="513449">
                <a:tc gridSpan="2">
                  <a:txBody>
                    <a:bodyPr/>
                    <a:lstStyle/>
                    <a:p>
                      <a:pPr indent="182880" algn="ctr">
                        <a:lnSpc>
                          <a:spcPts val="1080"/>
                        </a:lnSpc>
                        <a:spcAft>
                          <a:spcPts val="505"/>
                        </a:spcAft>
                      </a:pPr>
                      <a:r>
                        <a:rPr lang="es-MX" sz="1400" b="1" cap="small" dirty="0">
                          <a:solidFill>
                            <a:srgbClr val="000000"/>
                          </a:solidFill>
                          <a:latin typeface="Arial"/>
                          <a:ea typeface="Times New Roman"/>
                          <a:cs typeface="Times New Roman"/>
                        </a:rPr>
                        <a:t>Subcuentas armonizadas para dar cumplimiento con Contabilidad</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s-MX"/>
                    </a:p>
                  </a:txBody>
                  <a:tcPr/>
                </a:tc>
                <a:tc>
                  <a:txBody>
                    <a:bodyPr/>
                    <a:lstStyle/>
                    <a:p>
                      <a:pPr indent="182880" algn="ctr">
                        <a:lnSpc>
                          <a:spcPts val="1080"/>
                        </a:lnSpc>
                        <a:spcAft>
                          <a:spcPts val="505"/>
                        </a:spcAft>
                      </a:pPr>
                      <a:r>
                        <a:rPr lang="es-MX" sz="1400" b="1" cap="small" dirty="0">
                          <a:solidFill>
                            <a:srgbClr val="000000"/>
                          </a:solidFill>
                          <a:latin typeface="Arial"/>
                          <a:ea typeface="Times New Roman"/>
                          <a:cs typeface="Times New Roman"/>
                        </a:rPr>
                        <a:t>CLASIFICADOR POR OBJETO DE GASTO</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100"/>
                        </a:lnSpc>
                        <a:spcAft>
                          <a:spcPts val="505"/>
                        </a:spcAft>
                      </a:pPr>
                      <a:r>
                        <a:rPr lang="es-MX" sz="1400" b="1" dirty="0">
                          <a:latin typeface="Arial"/>
                          <a:ea typeface="Times New Roman"/>
                          <a:cs typeface="Times New Roman"/>
                        </a:rPr>
                        <a:t>1.1.5.1</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b="1" dirty="0">
                          <a:latin typeface="Arial"/>
                          <a:ea typeface="Times New Roman"/>
                          <a:cs typeface="Times New Roman"/>
                        </a:rPr>
                        <a:t>Almacén de Materiales y Suministros de Consumo </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b="1" dirty="0">
                          <a:solidFill>
                            <a:srgbClr val="000000"/>
                          </a:solidFill>
                          <a:latin typeface="Arial"/>
                          <a:ea typeface="Times New Roman"/>
                          <a:cs typeface="Times New Roman"/>
                        </a:rPr>
                        <a:t>2000 Materiales y Suministros</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100"/>
                        </a:lnSpc>
                        <a:spcAft>
                          <a:spcPts val="505"/>
                        </a:spcAft>
                      </a:pPr>
                      <a:r>
                        <a:rPr lang="es-MX" sz="1400" dirty="0">
                          <a:latin typeface="Arial"/>
                          <a:ea typeface="Times New Roman"/>
                          <a:cs typeface="Times New Roman"/>
                        </a:rPr>
                        <a:t>1.1.5.1.3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latin typeface="Arial"/>
                          <a:ea typeface="Times New Roman"/>
                          <a:cs typeface="Times New Roman"/>
                        </a:rPr>
                        <a:t>Materiales y Artículos de Construcción y de Reparación</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2400 Materiales y Artículos de Construcción y de Reparación</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100"/>
                        </a:lnSpc>
                        <a:spcAft>
                          <a:spcPts val="505"/>
                        </a:spcAft>
                      </a:pPr>
                      <a:r>
                        <a:rPr lang="es-MX" sz="1400" dirty="0">
                          <a:latin typeface="Arial"/>
                          <a:ea typeface="Times New Roman"/>
                          <a:cs typeface="Times New Roman"/>
                        </a:rPr>
                        <a:t>1.1.5.1.5</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latin typeface="Arial"/>
                          <a:ea typeface="Times New Roman"/>
                          <a:cs typeface="Times New Roman"/>
                        </a:rPr>
                        <a:t>Combustibles, Lubricantes y Aditivos </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2600 Combustibles, Lubricantes y Aditivos</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100"/>
                        </a:lnSpc>
                        <a:spcAft>
                          <a:spcPts val="505"/>
                        </a:spcAft>
                      </a:pPr>
                      <a:r>
                        <a:rPr lang="es-MX" sz="1400" dirty="0">
                          <a:latin typeface="Arial"/>
                          <a:ea typeface="Times New Roman"/>
                          <a:cs typeface="Times New Roman"/>
                        </a:rPr>
                        <a:t>1.1.5.1.8</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latin typeface="Arial"/>
                          <a:ea typeface="Times New Roman"/>
                          <a:cs typeface="Times New Roman"/>
                        </a:rPr>
                        <a:t>Herramientas, Refacciones y Accesorios Menores para Consumo </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2900 Herramientas, Refacciones y Accesorios Menores</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100"/>
                        </a:lnSpc>
                        <a:spcAft>
                          <a:spcPts val="505"/>
                        </a:spcAft>
                      </a:pPr>
                      <a:r>
                        <a:rPr lang="es-MX" sz="1400" b="1" dirty="0">
                          <a:solidFill>
                            <a:srgbClr val="000000"/>
                          </a:solidFill>
                          <a:latin typeface="Arial"/>
                          <a:ea typeface="Times New Roman"/>
                          <a:cs typeface="Times New Roman"/>
                        </a:rPr>
                        <a:t>1.2.3.5</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b="1" dirty="0">
                          <a:solidFill>
                            <a:srgbClr val="000000"/>
                          </a:solidFill>
                          <a:latin typeface="Arial"/>
                          <a:ea typeface="Times New Roman"/>
                          <a:cs typeface="Times New Roman"/>
                        </a:rPr>
                        <a:t>Construcciones en Proceso en Bienes de Dominio Público</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b="1" dirty="0">
                          <a:solidFill>
                            <a:srgbClr val="000000"/>
                          </a:solidFill>
                          <a:latin typeface="Arial"/>
                          <a:ea typeface="Times New Roman"/>
                          <a:cs typeface="Times New Roman"/>
                        </a:rPr>
                        <a:t>6100 OBRA PUBLICA EN BIENES DE DOMINIO PUBLICO</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100"/>
                        </a:lnSpc>
                        <a:spcAft>
                          <a:spcPts val="505"/>
                        </a:spcAft>
                      </a:pPr>
                      <a:r>
                        <a:rPr lang="es-MX" sz="1400" dirty="0">
                          <a:solidFill>
                            <a:srgbClr val="000000"/>
                          </a:solidFill>
                          <a:latin typeface="Arial"/>
                          <a:ea typeface="Times New Roman"/>
                          <a:cs typeface="Times New Roman"/>
                        </a:rPr>
                        <a:t>1.2.3.5.1</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Edificación Habitacional en Proceso</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611 Edificación Habitacional</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100"/>
                        </a:lnSpc>
                        <a:spcAft>
                          <a:spcPts val="505"/>
                        </a:spcAft>
                      </a:pPr>
                      <a:r>
                        <a:rPr lang="es-MX" sz="1400" dirty="0">
                          <a:solidFill>
                            <a:srgbClr val="000000"/>
                          </a:solidFill>
                          <a:latin typeface="Arial"/>
                          <a:ea typeface="Times New Roman"/>
                          <a:cs typeface="Times New Roman"/>
                        </a:rPr>
                        <a:t>1.2.3.5.2</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Edificación no Habitacional en Proceso</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612 Edificación no Habitacional</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70173">
                <a:tc>
                  <a:txBody>
                    <a:bodyPr/>
                    <a:lstStyle/>
                    <a:p>
                      <a:pPr indent="182880" algn="just">
                        <a:lnSpc>
                          <a:spcPts val="1100"/>
                        </a:lnSpc>
                        <a:spcAft>
                          <a:spcPts val="505"/>
                        </a:spcAft>
                      </a:pPr>
                      <a:r>
                        <a:rPr lang="es-MX" sz="1400" dirty="0">
                          <a:solidFill>
                            <a:srgbClr val="000000"/>
                          </a:solidFill>
                          <a:latin typeface="Arial"/>
                          <a:ea typeface="Times New Roman"/>
                          <a:cs typeface="Times New Roman"/>
                        </a:rPr>
                        <a:t>1.2.3.5.3</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Construcción de Obras para el Abastecimiento de Agua, Petróleo, Gas, Electricidad y Telecomunicaciones en Proceso</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100"/>
                        </a:lnSpc>
                        <a:spcAft>
                          <a:spcPts val="505"/>
                        </a:spcAft>
                      </a:pPr>
                      <a:r>
                        <a:rPr lang="es-MX" sz="1300" dirty="0">
                          <a:solidFill>
                            <a:srgbClr val="000000"/>
                          </a:solidFill>
                          <a:latin typeface="Arial"/>
                          <a:ea typeface="Times New Roman"/>
                          <a:cs typeface="Times New Roman"/>
                        </a:rPr>
                        <a:t>613 Construcción de Obras para el Abastecimiento de Agua, Petróleo, Gas, Electricidad y Telecomunicaciones</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080"/>
                        </a:lnSpc>
                        <a:spcAft>
                          <a:spcPts val="505"/>
                        </a:spcAft>
                      </a:pPr>
                      <a:r>
                        <a:rPr lang="es-MX" sz="1400" dirty="0">
                          <a:solidFill>
                            <a:srgbClr val="000000"/>
                          </a:solidFill>
                          <a:latin typeface="Arial"/>
                          <a:ea typeface="Times New Roman"/>
                          <a:cs typeface="Times New Roman"/>
                        </a:rPr>
                        <a:t>1.2.3.5.4</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080"/>
                        </a:lnSpc>
                        <a:spcAft>
                          <a:spcPts val="505"/>
                        </a:spcAft>
                      </a:pPr>
                      <a:r>
                        <a:rPr lang="es-MX" sz="1300" dirty="0">
                          <a:solidFill>
                            <a:srgbClr val="000000"/>
                          </a:solidFill>
                          <a:latin typeface="Arial"/>
                          <a:ea typeface="Times New Roman"/>
                          <a:cs typeface="Times New Roman"/>
                        </a:rPr>
                        <a:t>División de Terrenos y Construcción de Obras de Urbanización en Proceso</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080"/>
                        </a:lnSpc>
                        <a:spcAft>
                          <a:spcPts val="505"/>
                        </a:spcAft>
                      </a:pPr>
                      <a:r>
                        <a:rPr lang="es-MX" sz="1300" dirty="0">
                          <a:solidFill>
                            <a:srgbClr val="000000"/>
                          </a:solidFill>
                          <a:latin typeface="Arial"/>
                          <a:ea typeface="Times New Roman"/>
                          <a:cs typeface="Times New Roman"/>
                        </a:rPr>
                        <a:t>614 División de Terrenos y Construcción de Obras de Urbanización</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13449">
                <a:tc>
                  <a:txBody>
                    <a:bodyPr/>
                    <a:lstStyle/>
                    <a:p>
                      <a:pPr indent="182880" algn="just">
                        <a:lnSpc>
                          <a:spcPts val="1080"/>
                        </a:lnSpc>
                        <a:spcAft>
                          <a:spcPts val="505"/>
                        </a:spcAft>
                      </a:pPr>
                      <a:r>
                        <a:rPr lang="es-MX" sz="1400" dirty="0">
                          <a:solidFill>
                            <a:srgbClr val="000000"/>
                          </a:solidFill>
                          <a:latin typeface="Arial"/>
                          <a:ea typeface="Times New Roman"/>
                          <a:cs typeface="Times New Roman"/>
                        </a:rPr>
                        <a:t>1.2.3.5.5</a:t>
                      </a:r>
                      <a:endParaRPr lang="es-MX" sz="14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080"/>
                        </a:lnSpc>
                        <a:spcAft>
                          <a:spcPts val="505"/>
                        </a:spcAft>
                      </a:pPr>
                      <a:r>
                        <a:rPr lang="es-MX" sz="1300" dirty="0">
                          <a:solidFill>
                            <a:srgbClr val="000000"/>
                          </a:solidFill>
                          <a:latin typeface="Arial"/>
                          <a:ea typeface="Times New Roman"/>
                          <a:cs typeface="Times New Roman"/>
                        </a:rPr>
                        <a:t>Construcción de Vías de Comunicación en Proceso</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just">
                        <a:lnSpc>
                          <a:spcPts val="1080"/>
                        </a:lnSpc>
                        <a:spcAft>
                          <a:spcPts val="505"/>
                        </a:spcAft>
                      </a:pPr>
                      <a:r>
                        <a:rPr lang="es-MX" sz="1300" dirty="0">
                          <a:solidFill>
                            <a:srgbClr val="000000"/>
                          </a:solidFill>
                          <a:latin typeface="Arial"/>
                          <a:ea typeface="Times New Roman"/>
                          <a:cs typeface="Times New Roman"/>
                        </a:rPr>
                        <a:t>615 Construcción de Vías de Comunicación</a:t>
                      </a:r>
                      <a:endParaRPr lang="es-MX" sz="1300" dirty="0">
                        <a:latin typeface="Arial"/>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Tabla"/>
          <p:cNvGraphicFramePr>
            <a:graphicFrameLocks noGrp="1"/>
          </p:cNvGraphicFramePr>
          <p:nvPr/>
        </p:nvGraphicFramePr>
        <p:xfrm>
          <a:off x="785786" y="188640"/>
          <a:ext cx="7962677" cy="3755256"/>
        </p:xfrm>
        <a:graphic>
          <a:graphicData uri="http://schemas.openxmlformats.org/drawingml/2006/table">
            <a:tbl>
              <a:tblPr/>
              <a:tblGrid>
                <a:gridCol w="525009"/>
                <a:gridCol w="1823258"/>
                <a:gridCol w="626799"/>
                <a:gridCol w="787517"/>
                <a:gridCol w="1773348"/>
                <a:gridCol w="676709"/>
                <a:gridCol w="1750037"/>
              </a:tblGrid>
              <a:tr h="747796">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COG</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Nombre del COG</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Tipo</a:t>
                      </a:r>
                      <a:endParaRPr lang="es-MX" sz="900" dirty="0">
                        <a:latin typeface="Arial"/>
                        <a:ea typeface="Times New Roman"/>
                        <a:cs typeface="Times New Roman"/>
                      </a:endParaRPr>
                    </a:p>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Gasto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Cuentas Contables</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s-MX"/>
                    </a:p>
                  </a:txBody>
                  <a:tcPr/>
                </a:tc>
                <a:tc hMerge="1">
                  <a:txBody>
                    <a:bodyPr/>
                    <a:lstStyle/>
                    <a:p>
                      <a:endParaRPr lang="es-MX"/>
                    </a:p>
                  </a:txBody>
                  <a:tcPr/>
                </a:tc>
                <a:tc hMerge="1">
                  <a:txBody>
                    <a:bodyPr/>
                    <a:lstStyle/>
                    <a:p>
                      <a:endParaRPr lang="es-MX"/>
                    </a:p>
                  </a:txBody>
                  <a:tcPr/>
                </a:tc>
              </a:tr>
              <a:tr h="350032">
                <a:tc>
                  <a:txBody>
                    <a:bodyPr/>
                    <a:lstStyle/>
                    <a:p>
                      <a:pPr indent="182880" algn="ctr">
                        <a:lnSpc>
                          <a:spcPts val="1080"/>
                        </a:lnSpc>
                        <a:spcBef>
                          <a:spcPts val="200"/>
                        </a:spcBef>
                        <a:spcAft>
                          <a:spcPts val="100"/>
                        </a:spcAft>
                      </a:pPr>
                      <a:r>
                        <a:rPr lang="es-ES" sz="900" dirty="0">
                          <a:solidFill>
                            <a:srgbClr val="000000"/>
                          </a:solidFill>
                          <a:latin typeface="Arial"/>
                          <a:ea typeface="Times New Roman"/>
                          <a:cs typeface="Times New Roman"/>
                        </a:rPr>
                        <a:t>611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solidFill>
                            <a:srgbClr val="000000"/>
                          </a:solidFill>
                          <a:latin typeface="Arial"/>
                          <a:ea typeface="Times New Roman"/>
                          <a:cs typeface="Times New Roman"/>
                        </a:rPr>
                        <a:t>Edificación habitacional</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200"/>
                        </a:spcBef>
                        <a:spcAft>
                          <a:spcPts val="10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dirty="0">
                          <a:solidFill>
                            <a:srgbClr val="000000"/>
                          </a:solidFill>
                          <a:latin typeface="Arial"/>
                          <a:ea typeface="Times New Roman"/>
                          <a:cs typeface="Times New Roman"/>
                        </a:rPr>
                        <a:t>1.2.3.5.1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solidFill>
                            <a:srgbClr val="000000"/>
                          </a:solidFill>
                          <a:latin typeface="Arial"/>
                          <a:ea typeface="Times New Roman"/>
                          <a:cs typeface="Times New Roman"/>
                        </a:rPr>
                        <a:t>Edificación habitacional en Proceso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dirty="0">
                          <a:latin typeface="Arial"/>
                          <a:ea typeface="Times New Roman"/>
                          <a:cs typeface="Times New Roman"/>
                        </a:rPr>
                        <a:t>2.1.1.3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latin typeface="Arial"/>
                          <a:ea typeface="Times New Roman"/>
                          <a:cs typeface="Times New Roman"/>
                        </a:rPr>
                        <a:t>Contratistas por Obras Públicas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200"/>
                        </a:spcBef>
                        <a:spcAft>
                          <a:spcPts val="100"/>
                        </a:spcAft>
                      </a:pPr>
                      <a:r>
                        <a:rPr lang="es-ES" sz="900" dirty="0">
                          <a:solidFill>
                            <a:srgbClr val="000000"/>
                          </a:solidFill>
                          <a:latin typeface="Arial"/>
                          <a:ea typeface="Times New Roman"/>
                          <a:cs typeface="Times New Roman"/>
                        </a:rPr>
                        <a:t>612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solidFill>
                            <a:srgbClr val="000000"/>
                          </a:solidFill>
                          <a:latin typeface="Arial"/>
                          <a:ea typeface="Times New Roman"/>
                          <a:cs typeface="Times New Roman"/>
                        </a:rPr>
                        <a:t>Edificación no habitacional</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200"/>
                        </a:spcBef>
                        <a:spcAft>
                          <a:spcPts val="10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dirty="0">
                          <a:solidFill>
                            <a:srgbClr val="000000"/>
                          </a:solidFill>
                          <a:latin typeface="Arial"/>
                          <a:ea typeface="Times New Roman"/>
                          <a:cs typeface="Times New Roman"/>
                        </a:rPr>
                        <a:t>1.2.3.5.2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solidFill>
                            <a:srgbClr val="000000"/>
                          </a:solidFill>
                          <a:latin typeface="Arial"/>
                          <a:ea typeface="Times New Roman"/>
                          <a:cs typeface="Times New Roman"/>
                        </a:rPr>
                        <a:t>Edificación no habitacional en Proceso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dirty="0">
                          <a:latin typeface="Arial"/>
                          <a:ea typeface="Times New Roman"/>
                          <a:cs typeface="Times New Roman"/>
                        </a:rPr>
                        <a:t>2.1.1.3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latin typeface="Arial"/>
                          <a:ea typeface="Times New Roman"/>
                          <a:cs typeface="Times New Roman"/>
                        </a:rPr>
                        <a:t>Contratistas por Obras Públicas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64">
                <a:tc>
                  <a:txBody>
                    <a:bodyPr/>
                    <a:lstStyle/>
                    <a:p>
                      <a:pPr indent="182880" algn="ctr">
                        <a:lnSpc>
                          <a:spcPts val="1080"/>
                        </a:lnSpc>
                        <a:spcBef>
                          <a:spcPts val="200"/>
                        </a:spcBef>
                        <a:spcAft>
                          <a:spcPts val="100"/>
                        </a:spcAft>
                      </a:pPr>
                      <a:r>
                        <a:rPr lang="es-ES" sz="900" dirty="0">
                          <a:solidFill>
                            <a:srgbClr val="000000"/>
                          </a:solidFill>
                          <a:latin typeface="Arial"/>
                          <a:ea typeface="Times New Roman"/>
                          <a:cs typeface="Times New Roman"/>
                        </a:rPr>
                        <a:t>613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solidFill>
                            <a:srgbClr val="000000"/>
                          </a:solidFill>
                          <a:latin typeface="Arial"/>
                          <a:ea typeface="Times New Roman"/>
                          <a:cs typeface="Times New Roman"/>
                        </a:rPr>
                        <a:t>Construcción de obras para el abastecimiento de agua, petróleo, gas, electricidad y telecomunicaciones</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200"/>
                        </a:spcBef>
                        <a:spcAft>
                          <a:spcPts val="10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dirty="0">
                          <a:solidFill>
                            <a:srgbClr val="000000"/>
                          </a:solidFill>
                          <a:latin typeface="Arial"/>
                          <a:ea typeface="Times New Roman"/>
                          <a:cs typeface="Times New Roman"/>
                        </a:rPr>
                        <a:t>1.2.3.5.3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solidFill>
                            <a:srgbClr val="000000"/>
                          </a:solidFill>
                          <a:latin typeface="Arial"/>
                          <a:ea typeface="Times New Roman"/>
                          <a:cs typeface="Times New Roman"/>
                        </a:rPr>
                        <a:t>Construcción de Obras para el Abastecimiento de Agua, Petróleo, Gas, Electricidad y Telecomunicaciones en Proceso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dirty="0">
                          <a:latin typeface="Arial"/>
                          <a:ea typeface="Times New Roman"/>
                          <a:cs typeface="Times New Roman"/>
                        </a:rPr>
                        <a:t>2.1.1.3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latin typeface="Arial"/>
                          <a:ea typeface="Times New Roman"/>
                          <a:cs typeface="Times New Roman"/>
                        </a:rPr>
                        <a:t>Contratistas por Obras Públicas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048">
                <a:tc>
                  <a:txBody>
                    <a:bodyPr/>
                    <a:lstStyle/>
                    <a:p>
                      <a:pPr indent="182880" algn="ctr">
                        <a:lnSpc>
                          <a:spcPts val="1080"/>
                        </a:lnSpc>
                        <a:spcBef>
                          <a:spcPts val="150"/>
                        </a:spcBef>
                        <a:spcAft>
                          <a:spcPts val="100"/>
                        </a:spcAft>
                      </a:pPr>
                      <a:r>
                        <a:rPr lang="es-ES" sz="900" dirty="0">
                          <a:solidFill>
                            <a:srgbClr val="000000"/>
                          </a:solidFill>
                          <a:latin typeface="Arial"/>
                          <a:ea typeface="Times New Roman"/>
                          <a:cs typeface="Times New Roman"/>
                        </a:rPr>
                        <a:t>614</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solidFill>
                            <a:srgbClr val="000000"/>
                          </a:solidFill>
                          <a:latin typeface="Arial"/>
                          <a:ea typeface="Times New Roman"/>
                          <a:cs typeface="Times New Roman"/>
                        </a:rPr>
                        <a:t>División de terrenos y construcción de obras de urbanización</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50"/>
                        </a:spcBef>
                        <a:spcAft>
                          <a:spcPts val="10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dirty="0">
                          <a:solidFill>
                            <a:srgbClr val="000000"/>
                          </a:solidFill>
                          <a:latin typeface="Arial"/>
                          <a:ea typeface="Times New Roman"/>
                          <a:cs typeface="Times New Roman"/>
                        </a:rPr>
                        <a:t>1.2.3.5.4</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solidFill>
                            <a:srgbClr val="000000"/>
                          </a:solidFill>
                          <a:latin typeface="Arial"/>
                          <a:ea typeface="Times New Roman"/>
                          <a:cs typeface="Times New Roman"/>
                        </a:rPr>
                        <a:t>División de Terrenos y Construcción de Obras de Urbanización en Proceso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dirty="0">
                          <a:latin typeface="Arial"/>
                          <a:ea typeface="Times New Roman"/>
                          <a:cs typeface="Times New Roman"/>
                        </a:rPr>
                        <a:t>2.1.1.3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latin typeface="Arial"/>
                          <a:ea typeface="Times New Roman"/>
                          <a:cs typeface="Times New Roman"/>
                        </a:rPr>
                        <a:t>Contratistas por Obras Públicas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50"/>
                        </a:spcBef>
                        <a:spcAft>
                          <a:spcPts val="100"/>
                        </a:spcAft>
                      </a:pPr>
                      <a:r>
                        <a:rPr lang="es-ES" sz="900" dirty="0">
                          <a:solidFill>
                            <a:srgbClr val="000000"/>
                          </a:solidFill>
                          <a:latin typeface="Arial"/>
                          <a:ea typeface="Times New Roman"/>
                          <a:cs typeface="Times New Roman"/>
                        </a:rPr>
                        <a:t>615</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solidFill>
                            <a:srgbClr val="000000"/>
                          </a:solidFill>
                          <a:latin typeface="Arial"/>
                          <a:ea typeface="Times New Roman"/>
                          <a:cs typeface="Times New Roman"/>
                        </a:rPr>
                        <a:t>Construcción de vías de comunicación</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50"/>
                        </a:spcBef>
                        <a:spcAft>
                          <a:spcPts val="10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dirty="0">
                          <a:solidFill>
                            <a:srgbClr val="000000"/>
                          </a:solidFill>
                          <a:latin typeface="Arial"/>
                          <a:ea typeface="Times New Roman"/>
                          <a:cs typeface="Times New Roman"/>
                        </a:rPr>
                        <a:t>1.2.3.5.5</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solidFill>
                            <a:srgbClr val="000000"/>
                          </a:solidFill>
                          <a:latin typeface="Arial"/>
                          <a:ea typeface="Times New Roman"/>
                          <a:cs typeface="Times New Roman"/>
                        </a:rPr>
                        <a:t>Construcción de Vías de Comunicación en Proceso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dirty="0">
                          <a:latin typeface="Arial"/>
                          <a:ea typeface="Times New Roman"/>
                          <a:cs typeface="Times New Roman"/>
                        </a:rPr>
                        <a:t>2.1.1.3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latin typeface="Arial"/>
                          <a:ea typeface="Times New Roman"/>
                          <a:cs typeface="Times New Roman"/>
                        </a:rPr>
                        <a:t>Contratistas por Obras Públicas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048">
                <a:tc>
                  <a:txBody>
                    <a:bodyPr/>
                    <a:lstStyle/>
                    <a:p>
                      <a:pPr indent="182880" algn="ctr">
                        <a:lnSpc>
                          <a:spcPts val="1080"/>
                        </a:lnSpc>
                        <a:spcBef>
                          <a:spcPts val="150"/>
                        </a:spcBef>
                        <a:spcAft>
                          <a:spcPts val="100"/>
                        </a:spcAft>
                      </a:pPr>
                      <a:r>
                        <a:rPr lang="es-ES" sz="900" dirty="0">
                          <a:solidFill>
                            <a:srgbClr val="000000"/>
                          </a:solidFill>
                          <a:latin typeface="Arial"/>
                          <a:ea typeface="Times New Roman"/>
                          <a:cs typeface="Times New Roman"/>
                        </a:rPr>
                        <a:t>616</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solidFill>
                            <a:srgbClr val="000000"/>
                          </a:solidFill>
                          <a:latin typeface="Arial"/>
                          <a:ea typeface="Times New Roman"/>
                          <a:cs typeface="Times New Roman"/>
                        </a:rPr>
                        <a:t>Otras construcciones de ingeniería civil u obra pesada</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50"/>
                        </a:spcBef>
                        <a:spcAft>
                          <a:spcPts val="10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dirty="0">
                          <a:solidFill>
                            <a:srgbClr val="000000"/>
                          </a:solidFill>
                          <a:latin typeface="Arial"/>
                          <a:ea typeface="Times New Roman"/>
                          <a:cs typeface="Times New Roman"/>
                        </a:rPr>
                        <a:t>1.2.3.5.6</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solidFill>
                            <a:srgbClr val="000000"/>
                          </a:solidFill>
                          <a:latin typeface="Arial"/>
                          <a:ea typeface="Times New Roman"/>
                          <a:cs typeface="Times New Roman"/>
                        </a:rPr>
                        <a:t>Otras Construcciones de Ingeniería Civil u Obra Pesada en Proceso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dirty="0">
                          <a:latin typeface="Arial"/>
                          <a:ea typeface="Times New Roman"/>
                          <a:cs typeface="Times New Roman"/>
                        </a:rPr>
                        <a:t>2.1.1.3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latin typeface="Arial"/>
                          <a:ea typeface="Times New Roman"/>
                          <a:cs typeface="Times New Roman"/>
                        </a:rPr>
                        <a:t>Contratistas por Obras Públicas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9 Rectángulo"/>
          <p:cNvSpPr/>
          <p:nvPr/>
        </p:nvSpPr>
        <p:spPr>
          <a:xfrm>
            <a:off x="-36512" y="5157192"/>
            <a:ext cx="5436096" cy="17008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aphicFrame>
        <p:nvGraphicFramePr>
          <p:cNvPr id="9" name="8 Tabla"/>
          <p:cNvGraphicFramePr>
            <a:graphicFrameLocks noGrp="1"/>
          </p:cNvGraphicFramePr>
          <p:nvPr/>
        </p:nvGraphicFramePr>
        <p:xfrm>
          <a:off x="755577" y="3933056"/>
          <a:ext cx="8064895" cy="2497956"/>
        </p:xfrm>
        <a:graphic>
          <a:graphicData uri="http://schemas.openxmlformats.org/drawingml/2006/table">
            <a:tbl>
              <a:tblPr/>
              <a:tblGrid>
                <a:gridCol w="534473"/>
                <a:gridCol w="1841790"/>
                <a:gridCol w="576064"/>
                <a:gridCol w="878063"/>
                <a:gridCol w="1764029"/>
                <a:gridCol w="641099"/>
                <a:gridCol w="1829377"/>
              </a:tblGrid>
              <a:tr h="747796">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COG</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Nombre del COG</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Tipo</a:t>
                      </a:r>
                      <a:endParaRPr lang="es-MX" sz="900" dirty="0">
                        <a:latin typeface="Arial"/>
                        <a:ea typeface="Times New Roman"/>
                        <a:cs typeface="Times New Roman"/>
                      </a:endParaRPr>
                    </a:p>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Gasto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Cuentas Contables</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s-MX"/>
                    </a:p>
                  </a:txBody>
                  <a:tcPr/>
                </a:tc>
                <a:tc hMerge="1">
                  <a:txBody>
                    <a:bodyPr/>
                    <a:lstStyle/>
                    <a:p>
                      <a:endParaRPr lang="es-MX"/>
                    </a:p>
                  </a:txBody>
                  <a:tcPr/>
                </a:tc>
                <a:tc hMerge="1">
                  <a:txBody>
                    <a:bodyPr/>
                    <a:lstStyle/>
                    <a:p>
                      <a:endParaRPr lang="es-MX"/>
                    </a:p>
                  </a:txBody>
                  <a:tcPr/>
                </a:tc>
              </a:tr>
              <a:tr h="350032">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112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Haberes</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solidFill>
                            <a:srgbClr val="000000"/>
                          </a:solidFill>
                          <a:latin typeface="Arial"/>
                          <a:ea typeface="Times New Roman"/>
                          <a:cs typeface="Times New Roman"/>
                        </a:rPr>
                        <a:t>5.1.1.1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Remuneraciones al Personal de carácter Permanente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latin typeface="Arial"/>
                          <a:ea typeface="Times New Roman"/>
                          <a:cs typeface="Times New Roman"/>
                        </a:rPr>
                        <a:t>2.1.1.1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latin typeface="Arial"/>
                          <a:ea typeface="Times New Roman"/>
                          <a:cs typeface="Times New Roman"/>
                        </a:rPr>
                        <a:t>Servicios Personales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113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Sueldos base al personal permanente</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solidFill>
                            <a:srgbClr val="000000"/>
                          </a:solidFill>
                          <a:latin typeface="Arial"/>
                          <a:ea typeface="Times New Roman"/>
                          <a:cs typeface="Times New Roman"/>
                        </a:rPr>
                        <a:t>5.1.1.1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Remuneraciones al Personal de carácter Permanente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latin typeface="Arial"/>
                          <a:ea typeface="Times New Roman"/>
                          <a:cs typeface="Times New Roman"/>
                        </a:rPr>
                        <a:t>2.1.1.1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latin typeface="Arial"/>
                          <a:ea typeface="Times New Roman"/>
                          <a:cs typeface="Times New Roman"/>
                        </a:rPr>
                        <a:t>Servicios Personales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114</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Remuneraciones por adscripción laboral en el extranjero</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solidFill>
                            <a:srgbClr val="000000"/>
                          </a:solidFill>
                          <a:latin typeface="Arial"/>
                          <a:ea typeface="Times New Roman"/>
                          <a:cs typeface="Times New Roman"/>
                        </a:rPr>
                        <a:t>5.1.1.1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Remuneraciones al Personal de carácter Permanente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latin typeface="Arial"/>
                          <a:ea typeface="Times New Roman"/>
                          <a:cs typeface="Times New Roman"/>
                        </a:rPr>
                        <a:t>2.1.1.1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latin typeface="Arial"/>
                          <a:ea typeface="Times New Roman"/>
                          <a:cs typeface="Times New Roman"/>
                        </a:rPr>
                        <a:t>Servicios Personales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121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Honorarios asimilables a salarios</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solidFill>
                            <a:srgbClr val="000000"/>
                          </a:solidFill>
                          <a:latin typeface="Arial"/>
                          <a:ea typeface="Times New Roman"/>
                          <a:cs typeface="Times New Roman"/>
                        </a:rPr>
                        <a:t>5.1.1.2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Remuneraciones al Personal de carácter Transitorio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latin typeface="Arial"/>
                          <a:ea typeface="Times New Roman"/>
                          <a:cs typeface="Times New Roman"/>
                        </a:rPr>
                        <a:t>2.1.1.1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latin typeface="Arial"/>
                          <a:ea typeface="Times New Roman"/>
                          <a:cs typeface="Times New Roman"/>
                        </a:rPr>
                        <a:t>Servicios Personales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122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Sueldos base al personal eventual</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solidFill>
                            <a:srgbClr val="000000"/>
                          </a:solidFill>
                          <a:latin typeface="Arial"/>
                          <a:ea typeface="Times New Roman"/>
                          <a:cs typeface="Times New Roman"/>
                        </a:rPr>
                        <a:t>5.1.1.2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Remuneraciones al Personal de carácter Transitorio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latin typeface="Arial"/>
                          <a:ea typeface="Times New Roman"/>
                          <a:cs typeface="Times New Roman"/>
                        </a:rPr>
                        <a:t>2.1.1.1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latin typeface="Arial"/>
                          <a:ea typeface="Times New Roman"/>
                          <a:cs typeface="Times New Roman"/>
                        </a:rPr>
                        <a:t>Servicios Personales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0" y="-673671"/>
            <a:ext cx="4225858" cy="7559055"/>
            <a:chOff x="-85906" y="-601663"/>
            <a:chExt cx="4225858" cy="7559055"/>
          </a:xfrm>
        </p:grpSpPr>
        <p:pic>
          <p:nvPicPr>
            <p:cNvPr id="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5906" y="340637"/>
              <a:ext cx="1705578" cy="661675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AutoShape 8"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0" y="-6016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AutoShape 10"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152400" y="-4492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7" name="Picture 12" descr="http://www.indetec.gob.mx/Imagenes/Logo_5.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262710"/>
              <a:ext cx="3744415" cy="129408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4" name="13 Rectángulo"/>
          <p:cNvSpPr/>
          <p:nvPr/>
        </p:nvSpPr>
        <p:spPr>
          <a:xfrm>
            <a:off x="1547664" y="3212976"/>
            <a:ext cx="7310584" cy="273921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es-MX" sz="3600" b="1" dirty="0" smtClean="0">
                <a:ln w="11430"/>
                <a:solidFill>
                  <a:schemeClr val="accent6">
                    <a:lumMod val="50000"/>
                  </a:schemeClr>
                </a:solidFill>
                <a:effectLst>
                  <a:outerShdw blurRad="50800" dist="39000" dir="5460000" algn="tl">
                    <a:srgbClr val="000000">
                      <a:alpha val="38000"/>
                    </a:srgbClr>
                  </a:outerShdw>
                </a:effectLst>
              </a:rPr>
              <a:t>TEMA 2:</a:t>
            </a: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  </a:t>
            </a:r>
          </a:p>
          <a:p>
            <a:pPr algn="r"/>
            <a:r>
              <a:rPr lang="es-MX" sz="3200" b="1" dirty="0" smtClean="0">
                <a:ln w="11430"/>
                <a:solidFill>
                  <a:schemeClr val="accent6">
                    <a:lumMod val="50000"/>
                  </a:schemeClr>
                </a:solidFill>
                <a:effectLst>
                  <a:outerShdw blurRad="50800" dist="39000" dir="5460000" algn="tl">
                    <a:srgbClr val="000000">
                      <a:alpha val="38000"/>
                    </a:srgbClr>
                  </a:outerShdw>
                </a:effectLst>
              </a:rPr>
              <a:t>OBRAS POR ADMINISTRACIÓN</a:t>
            </a:r>
          </a:p>
          <a:p>
            <a:pPr algn="r"/>
            <a:r>
              <a:rPr lang="es-MX" sz="3200" b="1" dirty="0" smtClean="0">
                <a:ln w="11430"/>
                <a:solidFill>
                  <a:schemeClr val="accent6">
                    <a:lumMod val="50000"/>
                  </a:schemeClr>
                </a:solidFill>
                <a:effectLst>
                  <a:outerShdw blurRad="50800" dist="39000" dir="5460000" algn="tl">
                    <a:srgbClr val="000000">
                      <a:alpha val="38000"/>
                    </a:srgbClr>
                  </a:outerShdw>
                </a:effectLst>
              </a:rPr>
              <a:t>  </a:t>
            </a:r>
          </a:p>
          <a:p>
            <a:pPr algn="r"/>
            <a:r>
              <a:rPr lang="es-MX" sz="3200" b="1" dirty="0" smtClean="0">
                <a:ln w="11430"/>
                <a:solidFill>
                  <a:schemeClr val="accent6">
                    <a:lumMod val="50000"/>
                  </a:schemeClr>
                </a:solidFill>
                <a:effectLst>
                  <a:outerShdw blurRad="50800" dist="39000" dir="5460000" algn="tl">
                    <a:srgbClr val="000000">
                      <a:alpha val="38000"/>
                    </a:srgbClr>
                  </a:outerShdw>
                </a:effectLst>
              </a:rPr>
              <a:t>Y OBRAS CONTRATADAS</a:t>
            </a:r>
            <a:r>
              <a:rPr lang="es-MX" sz="3600" b="1" dirty="0" smtClean="0">
                <a:ln w="11430"/>
                <a:solidFill>
                  <a:schemeClr val="accent6">
                    <a:lumMod val="50000"/>
                  </a:schemeClr>
                </a:solidFill>
                <a:effectLst>
                  <a:outerShdw blurRad="50800" dist="39000" dir="5460000" algn="tl">
                    <a:srgbClr val="000000">
                      <a:alpha val="38000"/>
                    </a:srgbClr>
                  </a:outerShdw>
                </a:effectLst>
              </a:rPr>
              <a:t>  </a:t>
            </a:r>
            <a:endParaRPr lang="es-MX" sz="3600" b="1" dirty="0">
              <a:ln w="11430"/>
              <a:solidFill>
                <a:schemeClr val="accent6">
                  <a:lumMod val="50000"/>
                </a:schemeClr>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323528" y="1052736"/>
            <a:ext cx="8606190" cy="5170646"/>
          </a:xfrm>
          <a:prstGeom prst="rect">
            <a:avLst/>
          </a:prstGeom>
          <a:noFill/>
        </p:spPr>
        <p:txBody>
          <a:bodyPr wrap="square" rtlCol="0">
            <a:spAutoFit/>
          </a:bodyPr>
          <a:lstStyle/>
          <a:p>
            <a:pPr algn="just"/>
            <a:r>
              <a:rPr lang="es-MX" sz="2200" dirty="0" smtClean="0"/>
              <a:t> </a:t>
            </a:r>
          </a:p>
          <a:p>
            <a:pPr algn="just"/>
            <a:r>
              <a:rPr lang="es-MX" sz="2200" dirty="0" smtClean="0"/>
              <a:t>Al término del evento los participantes:</a:t>
            </a:r>
          </a:p>
          <a:p>
            <a:pPr algn="just"/>
            <a:r>
              <a:rPr lang="es-MX" sz="2200" dirty="0" smtClean="0"/>
              <a:t> </a:t>
            </a:r>
          </a:p>
          <a:p>
            <a:pPr marL="361950" lvl="0" indent="-361950" algn="just">
              <a:buFont typeface="Wingdings" pitchFamily="2" charset="2"/>
              <a:buChar char="ü"/>
            </a:pPr>
            <a:r>
              <a:rPr lang="es-MX" sz="2200" dirty="0" smtClean="0"/>
              <a:t>Conocerán los aspectos relevantes de la  normatividad y los lineamientos  aprobados por el Consejo Nacional de Armonización Contable aplicables  al registro de la Obra Pública.  </a:t>
            </a:r>
          </a:p>
          <a:p>
            <a:pPr algn="just"/>
            <a:endParaRPr lang="es-MX" sz="2200" dirty="0" smtClean="0"/>
          </a:p>
          <a:p>
            <a:pPr marL="441325" lvl="0" indent="-441325" algn="just">
              <a:buFont typeface="Wingdings" pitchFamily="2" charset="2"/>
              <a:buChar char="ü"/>
            </a:pPr>
            <a:r>
              <a:rPr lang="es-MX" sz="2200" dirty="0" smtClean="0"/>
              <a:t>Comprenderán, a través de demostraciones sencillas, el manejo de las cuentas presupuestarias y patrimoniales donde generalmente  se registran los momentos contables de los egresos.</a:t>
            </a:r>
          </a:p>
          <a:p>
            <a:pPr algn="just"/>
            <a:r>
              <a:rPr lang="es-MX" sz="2200" dirty="0" smtClean="0"/>
              <a:t> </a:t>
            </a:r>
          </a:p>
          <a:p>
            <a:pPr marL="441325" indent="-441325" algn="just">
              <a:buFont typeface="Wingdings" pitchFamily="2" charset="2"/>
              <a:buChar char="ü"/>
            </a:pPr>
            <a:r>
              <a:rPr lang="es-MX" sz="2200" dirty="0" smtClean="0"/>
              <a:t>Con el conocimiento de las normas y las demostraciones referidas, ejercitarán el registro  de los momentos contables de los egresos relacionados con la Obra Pública.</a:t>
            </a:r>
            <a:endParaRPr lang="es-MX" sz="2200" dirty="0"/>
          </a:p>
        </p:txBody>
      </p:sp>
      <p:sp>
        <p:nvSpPr>
          <p:cNvPr id="8" name="7 Rectángulo redondeado"/>
          <p:cNvSpPr/>
          <p:nvPr/>
        </p:nvSpPr>
        <p:spPr>
          <a:xfrm>
            <a:off x="303390" y="188640"/>
            <a:ext cx="5996802" cy="857256"/>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s-MX" dirty="0"/>
          </a:p>
        </p:txBody>
      </p:sp>
      <p:sp>
        <p:nvSpPr>
          <p:cNvPr id="9" name="8 CuadroTexto"/>
          <p:cNvSpPr txBox="1"/>
          <p:nvPr/>
        </p:nvSpPr>
        <p:spPr>
          <a:xfrm>
            <a:off x="1787628" y="332656"/>
            <a:ext cx="3000396" cy="584775"/>
          </a:xfrm>
          <a:prstGeom prst="rect">
            <a:avLst/>
          </a:prstGeom>
          <a:noFill/>
        </p:spPr>
        <p:txBody>
          <a:bodyPr wrap="square" rtlCol="0">
            <a:spAutoFit/>
          </a:bodyPr>
          <a:lstStyle/>
          <a:p>
            <a:pPr algn="ctr"/>
            <a:r>
              <a:rPr lang="es-MX" sz="3200" b="1" dirty="0" smtClean="0">
                <a:solidFill>
                  <a:schemeClr val="bg1"/>
                </a:solidFill>
              </a:rPr>
              <a:t>OBJETIVOS</a:t>
            </a:r>
            <a:endParaRPr lang="es-MX" sz="3200" b="1"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redondeado"/>
          <p:cNvSpPr/>
          <p:nvPr/>
        </p:nvSpPr>
        <p:spPr>
          <a:xfrm>
            <a:off x="2643174" y="4462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4" name="3 CuadroTexto"/>
          <p:cNvSpPr txBox="1">
            <a:spLocks noChangeArrowheads="1"/>
          </p:cNvSpPr>
          <p:nvPr/>
        </p:nvSpPr>
        <p:spPr bwMode="auto">
          <a:xfrm>
            <a:off x="2714612" y="233288"/>
            <a:ext cx="6429420" cy="584775"/>
          </a:xfrm>
          <a:prstGeom prst="rect">
            <a:avLst/>
          </a:prstGeom>
          <a:noFill/>
          <a:ln w="9525">
            <a:noFill/>
            <a:miter lim="800000"/>
            <a:headEnd/>
            <a:tailEnd/>
          </a:ln>
        </p:spPr>
        <p:txBody>
          <a:bodyPr wrap="square">
            <a:spAutoFit/>
          </a:bodyPr>
          <a:lstStyle/>
          <a:p>
            <a:pPr algn="ctr"/>
            <a:r>
              <a:rPr lang="es-MX" sz="1600" b="1" dirty="0" smtClean="0">
                <a:solidFill>
                  <a:schemeClr val="bg1"/>
                </a:solidFill>
              </a:rPr>
              <a:t>FORMAS DE GESTIÓN DE LA OBRA PÚBLICA</a:t>
            </a:r>
          </a:p>
          <a:p>
            <a:pPr algn="ctr"/>
            <a:endParaRPr lang="es-MX" sz="1600" dirty="0">
              <a:solidFill>
                <a:schemeClr val="bg1"/>
              </a:solidFill>
            </a:endParaRPr>
          </a:p>
        </p:txBody>
      </p:sp>
      <p:graphicFrame>
        <p:nvGraphicFramePr>
          <p:cNvPr id="5" name="4 Diagrama"/>
          <p:cNvGraphicFramePr/>
          <p:nvPr/>
        </p:nvGraphicFramePr>
        <p:xfrm>
          <a:off x="1115616" y="1412776"/>
          <a:ext cx="7560840"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4340"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8" name="7 CuadroTexto"/>
          <p:cNvSpPr txBox="1"/>
          <p:nvPr/>
        </p:nvSpPr>
        <p:spPr>
          <a:xfrm>
            <a:off x="899592" y="1052736"/>
            <a:ext cx="7715304" cy="1107996"/>
          </a:xfrm>
          <a:prstGeom prst="rect">
            <a:avLst/>
          </a:prstGeom>
          <a:noFill/>
        </p:spPr>
        <p:txBody>
          <a:bodyPr wrap="square" rtlCol="0">
            <a:spAutoFit/>
          </a:bodyPr>
          <a:lstStyle/>
          <a:p>
            <a:pPr algn="just"/>
            <a:r>
              <a:rPr lang="es-MX" sz="2200" dirty="0" smtClean="0">
                <a:cs typeface="Arial" pitchFamily="34" charset="0"/>
              </a:rPr>
              <a:t>Resume, ordena y presenta los gastos programados en el presupuesto, de acuerdo con  la naturaleza de los bienes, servicios, activo y pasivos financieros.</a:t>
            </a:r>
            <a:endParaRPr lang="es-MX" sz="2200" dirty="0">
              <a:cs typeface="Arial" pitchFamily="34" charset="0"/>
            </a:endParaRPr>
          </a:p>
        </p:txBody>
      </p:sp>
      <p:sp>
        <p:nvSpPr>
          <p:cNvPr id="12" name="11 CuadroTexto"/>
          <p:cNvSpPr txBox="1"/>
          <p:nvPr/>
        </p:nvSpPr>
        <p:spPr>
          <a:xfrm>
            <a:off x="1403648" y="2367968"/>
            <a:ext cx="6552728" cy="523220"/>
          </a:xfrm>
          <a:prstGeom prst="rect">
            <a:avLst/>
          </a:prstGeom>
          <a:noFill/>
          <a:ln>
            <a:noFill/>
          </a:ln>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MX"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CODIFICACIÓN </a:t>
            </a:r>
            <a:endParaRPr lang="es-MX"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13" name="12 Diagrama"/>
          <p:cNvGraphicFramePr/>
          <p:nvPr/>
        </p:nvGraphicFramePr>
        <p:xfrm>
          <a:off x="1323834" y="2935329"/>
          <a:ext cx="7075324" cy="27967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4" name="Group 2"/>
          <p:cNvGrpSpPr>
            <a:grpSpLocks/>
          </p:cNvGrpSpPr>
          <p:nvPr/>
        </p:nvGrpSpPr>
        <p:grpSpPr bwMode="auto">
          <a:xfrm>
            <a:off x="4643437" y="5486401"/>
            <a:ext cx="3285497" cy="1159583"/>
            <a:chOff x="5026" y="7184"/>
            <a:chExt cx="2333" cy="1369"/>
          </a:xfrm>
        </p:grpSpPr>
        <p:sp>
          <p:nvSpPr>
            <p:cNvPr id="15" name="AutoShape 3"/>
            <p:cNvSpPr>
              <a:spLocks noChangeArrowheads="1"/>
            </p:cNvSpPr>
            <p:nvPr/>
          </p:nvSpPr>
          <p:spPr bwMode="auto">
            <a:xfrm rot="16200000">
              <a:off x="4913" y="7297"/>
              <a:ext cx="742" cy="516"/>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es-MX" sz="2400" dirty="0"/>
            </a:p>
          </p:txBody>
        </p:sp>
        <p:sp>
          <p:nvSpPr>
            <p:cNvPr id="16" name="AutoShape 4"/>
            <p:cNvSpPr>
              <a:spLocks noChangeArrowheads="1"/>
            </p:cNvSpPr>
            <p:nvPr/>
          </p:nvSpPr>
          <p:spPr bwMode="auto">
            <a:xfrm>
              <a:off x="5474" y="7555"/>
              <a:ext cx="1885" cy="998"/>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s-MX" sz="2400" b="1" i="0" u="none" strike="noStrike" cap="none" normalizeH="0" baseline="0" dirty="0" smtClean="0">
                  <a:ln>
                    <a:noFill/>
                  </a:ln>
                  <a:solidFill>
                    <a:srgbClr val="984806"/>
                  </a:solidFill>
                  <a:effectLst/>
                  <a:latin typeface="Calibri" pitchFamily="34" charset="0"/>
                  <a:cs typeface="Arial" pitchFamily="34" charset="0"/>
                </a:rPr>
                <a:t>Nivel de Armonización</a:t>
              </a:r>
              <a:endParaRPr kumimoji="0" lang="es-MX" sz="2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7" name="9 Marcador de número de diapositiva"/>
          <p:cNvSpPr txBox="1">
            <a:spLocks/>
          </p:cNvSpPr>
          <p:nvPr/>
        </p:nvSpPr>
        <p:spPr>
          <a:xfrm>
            <a:off x="8777288" y="6408738"/>
            <a:ext cx="366712" cy="365125"/>
          </a:xfrm>
          <a:prstGeom prst="rect">
            <a:avLst/>
          </a:prstGeom>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tabLst/>
              <a:defRPr/>
            </a:pPr>
            <a:fld id="{7A10B343-0AF6-4BB8-9D22-76FA9CEF7F47}" type="slidenum">
              <a:rPr kumimoji="0" lang="es-MX" sz="10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s-MX" sz="1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15 Rectángulo redondeado"/>
          <p:cNvSpPr/>
          <p:nvPr/>
        </p:nvSpPr>
        <p:spPr>
          <a:xfrm>
            <a:off x="142844" y="1500174"/>
            <a:ext cx="8929718" cy="4357718"/>
          </a:xfrm>
          <a:prstGeom prst="roundRect">
            <a:avLst/>
          </a:prstGeom>
          <a:solidFill>
            <a:schemeClr val="accent5">
              <a:lumMod val="75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bg2">
                  <a:lumMod val="90000"/>
                </a:schemeClr>
              </a:solidFill>
              <a:latin typeface="Arial Rounded MT Bold" pitchFamily="34" charset="0"/>
            </a:endParaRPr>
          </a:p>
        </p:txBody>
      </p:sp>
      <p:sp>
        <p:nvSpPr>
          <p:cNvPr id="6" name="5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4340"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22" name="21 Rectángulo"/>
          <p:cNvSpPr/>
          <p:nvPr/>
        </p:nvSpPr>
        <p:spPr>
          <a:xfrm>
            <a:off x="323528" y="1775666"/>
            <a:ext cx="4251292" cy="400110"/>
          </a:xfrm>
          <a:prstGeom prst="rect">
            <a:avLst/>
          </a:prstGeom>
        </p:spPr>
        <p:txBody>
          <a:bodyPr wrap="none">
            <a:spAutoFit/>
          </a:bodyPr>
          <a:lstStyle/>
          <a:p>
            <a:r>
              <a:rPr lang="es-MX" sz="2000" b="1" dirty="0" smtClean="0">
                <a:solidFill>
                  <a:schemeClr val="bg2">
                    <a:lumMod val="90000"/>
                  </a:schemeClr>
                </a:solidFill>
                <a:latin typeface="Arial Rounded MT Bold" pitchFamily="34" charset="0"/>
              </a:rPr>
              <a:t>1000   SERVICIOS PERSONALES</a:t>
            </a:r>
            <a:endParaRPr lang="es-MX" sz="2000" dirty="0">
              <a:solidFill>
                <a:schemeClr val="bg2">
                  <a:lumMod val="90000"/>
                </a:schemeClr>
              </a:solidFill>
              <a:latin typeface="Arial Rounded MT Bold" pitchFamily="34" charset="0"/>
            </a:endParaRPr>
          </a:p>
        </p:txBody>
      </p:sp>
      <p:sp>
        <p:nvSpPr>
          <p:cNvPr id="23" name="22 Rectángulo"/>
          <p:cNvSpPr/>
          <p:nvPr/>
        </p:nvSpPr>
        <p:spPr>
          <a:xfrm>
            <a:off x="333416" y="2167644"/>
            <a:ext cx="4756302" cy="400110"/>
          </a:xfrm>
          <a:prstGeom prst="rect">
            <a:avLst/>
          </a:prstGeom>
        </p:spPr>
        <p:txBody>
          <a:bodyPr wrap="none">
            <a:spAutoFit/>
          </a:bodyPr>
          <a:lstStyle/>
          <a:p>
            <a:r>
              <a:rPr lang="es-MX" sz="2000" b="1" dirty="0" smtClean="0">
                <a:solidFill>
                  <a:schemeClr val="bg2">
                    <a:lumMod val="90000"/>
                  </a:schemeClr>
                </a:solidFill>
                <a:latin typeface="Arial Rounded MT Bold" pitchFamily="34" charset="0"/>
              </a:rPr>
              <a:t>2000   MATERIALES Y SUMINISTROS</a:t>
            </a:r>
            <a:endParaRPr lang="es-MX" sz="2000" dirty="0">
              <a:solidFill>
                <a:schemeClr val="bg2">
                  <a:lumMod val="90000"/>
                </a:schemeClr>
              </a:solidFill>
              <a:latin typeface="Arial Rounded MT Bold" pitchFamily="34" charset="0"/>
            </a:endParaRPr>
          </a:p>
        </p:txBody>
      </p:sp>
      <p:sp>
        <p:nvSpPr>
          <p:cNvPr id="24" name="23 Rectángulo"/>
          <p:cNvSpPr/>
          <p:nvPr/>
        </p:nvSpPr>
        <p:spPr>
          <a:xfrm>
            <a:off x="333416" y="2567754"/>
            <a:ext cx="6110792" cy="400110"/>
          </a:xfrm>
          <a:prstGeom prst="rect">
            <a:avLst/>
          </a:prstGeom>
        </p:spPr>
        <p:txBody>
          <a:bodyPr wrap="square">
            <a:spAutoFit/>
          </a:bodyPr>
          <a:lstStyle/>
          <a:p>
            <a:r>
              <a:rPr lang="es-ES" sz="2000" b="1" dirty="0" smtClean="0">
                <a:solidFill>
                  <a:schemeClr val="bg2">
                    <a:lumMod val="90000"/>
                  </a:schemeClr>
                </a:solidFill>
                <a:latin typeface="Arial Rounded MT Bold" pitchFamily="34" charset="0"/>
              </a:rPr>
              <a:t>3000   SERVICIOS GENERALES</a:t>
            </a:r>
            <a:endParaRPr lang="es-MX" sz="2000" dirty="0">
              <a:solidFill>
                <a:schemeClr val="bg2">
                  <a:lumMod val="90000"/>
                </a:schemeClr>
              </a:solidFill>
              <a:latin typeface="Arial Rounded MT Bold" pitchFamily="34" charset="0"/>
            </a:endParaRPr>
          </a:p>
        </p:txBody>
      </p:sp>
      <p:sp>
        <p:nvSpPr>
          <p:cNvPr id="25" name="24 Rectángulo"/>
          <p:cNvSpPr/>
          <p:nvPr/>
        </p:nvSpPr>
        <p:spPr>
          <a:xfrm>
            <a:off x="333416" y="2999802"/>
            <a:ext cx="8596302" cy="707886"/>
          </a:xfrm>
          <a:prstGeom prst="rect">
            <a:avLst/>
          </a:prstGeom>
        </p:spPr>
        <p:txBody>
          <a:bodyPr wrap="square">
            <a:spAutoFit/>
          </a:bodyPr>
          <a:lstStyle/>
          <a:p>
            <a:pPr marL="804863" indent="-804863"/>
            <a:r>
              <a:rPr lang="es-MX" sz="2000" b="1" dirty="0" smtClean="0">
                <a:solidFill>
                  <a:schemeClr val="bg2">
                    <a:lumMod val="90000"/>
                  </a:schemeClr>
                </a:solidFill>
                <a:latin typeface="Arial Rounded MT Bold" pitchFamily="34" charset="0"/>
              </a:rPr>
              <a:t>4000   TRANSFERENCIAS, ASIGNACIONES , SUBSIDIOS Y OTRAS    AYUDAS</a:t>
            </a:r>
            <a:endParaRPr lang="es-MX" sz="2000" dirty="0">
              <a:solidFill>
                <a:schemeClr val="bg2">
                  <a:lumMod val="90000"/>
                </a:schemeClr>
              </a:solidFill>
              <a:latin typeface="Arial Rounded MT Bold" pitchFamily="34" charset="0"/>
            </a:endParaRPr>
          </a:p>
        </p:txBody>
      </p:sp>
      <p:sp>
        <p:nvSpPr>
          <p:cNvPr id="26" name="25 Rectángulo"/>
          <p:cNvSpPr/>
          <p:nvPr/>
        </p:nvSpPr>
        <p:spPr>
          <a:xfrm>
            <a:off x="333416" y="3658722"/>
            <a:ext cx="6966844" cy="400110"/>
          </a:xfrm>
          <a:prstGeom prst="rect">
            <a:avLst/>
          </a:prstGeom>
        </p:spPr>
        <p:txBody>
          <a:bodyPr wrap="none">
            <a:spAutoFit/>
          </a:bodyPr>
          <a:lstStyle/>
          <a:p>
            <a:r>
              <a:rPr lang="es-MX" sz="2000" b="1" dirty="0" smtClean="0">
                <a:solidFill>
                  <a:schemeClr val="bg2">
                    <a:lumMod val="90000"/>
                  </a:schemeClr>
                </a:solidFill>
                <a:latin typeface="Arial Rounded MT Bold" pitchFamily="34" charset="0"/>
              </a:rPr>
              <a:t>5000   BIENES MUEBLES, INMUEBLES E INTANGIBLES</a:t>
            </a:r>
            <a:endParaRPr lang="es-MX" sz="2000" dirty="0">
              <a:solidFill>
                <a:schemeClr val="bg2">
                  <a:lumMod val="90000"/>
                </a:schemeClr>
              </a:solidFill>
              <a:latin typeface="Arial Rounded MT Bold" pitchFamily="34" charset="0"/>
            </a:endParaRPr>
          </a:p>
        </p:txBody>
      </p:sp>
      <p:sp>
        <p:nvSpPr>
          <p:cNvPr id="27" name="26 Rectángulo"/>
          <p:cNvSpPr/>
          <p:nvPr/>
        </p:nvSpPr>
        <p:spPr>
          <a:xfrm>
            <a:off x="323528" y="4090770"/>
            <a:ext cx="3671198" cy="400110"/>
          </a:xfrm>
          <a:prstGeom prst="rect">
            <a:avLst/>
          </a:prstGeom>
        </p:spPr>
        <p:txBody>
          <a:bodyPr wrap="none">
            <a:spAutoFit/>
          </a:bodyPr>
          <a:lstStyle/>
          <a:p>
            <a:r>
              <a:rPr lang="es-ES" sz="2000" b="1" dirty="0" smtClean="0">
                <a:solidFill>
                  <a:schemeClr val="bg2">
                    <a:lumMod val="90000"/>
                  </a:schemeClr>
                </a:solidFill>
                <a:latin typeface="Arial Rounded MT Bold" pitchFamily="34" charset="0"/>
              </a:rPr>
              <a:t>6000   INVERSION PUBLICA</a:t>
            </a:r>
            <a:endParaRPr lang="es-MX" sz="2000" b="1" dirty="0">
              <a:solidFill>
                <a:schemeClr val="bg2">
                  <a:lumMod val="90000"/>
                </a:schemeClr>
              </a:solidFill>
              <a:latin typeface="Arial Rounded MT Bold" pitchFamily="34" charset="0"/>
            </a:endParaRPr>
          </a:p>
        </p:txBody>
      </p:sp>
      <p:sp>
        <p:nvSpPr>
          <p:cNvPr id="28" name="27 Rectángulo"/>
          <p:cNvSpPr/>
          <p:nvPr/>
        </p:nvSpPr>
        <p:spPr>
          <a:xfrm>
            <a:off x="333416" y="4522818"/>
            <a:ext cx="7883312" cy="400110"/>
          </a:xfrm>
          <a:prstGeom prst="rect">
            <a:avLst/>
          </a:prstGeom>
        </p:spPr>
        <p:txBody>
          <a:bodyPr wrap="none">
            <a:spAutoFit/>
          </a:bodyPr>
          <a:lstStyle/>
          <a:p>
            <a:r>
              <a:rPr lang="es-ES" sz="2000" b="1" dirty="0" smtClean="0">
                <a:solidFill>
                  <a:schemeClr val="bg2">
                    <a:lumMod val="90000"/>
                  </a:schemeClr>
                </a:solidFill>
                <a:latin typeface="Arial Rounded MT Bold" pitchFamily="34" charset="0"/>
              </a:rPr>
              <a:t>7000   INVERSIONES FINANCIERAS Y OTRAS PROVISIONES</a:t>
            </a:r>
            <a:endParaRPr lang="es-MX" sz="2000" dirty="0">
              <a:solidFill>
                <a:schemeClr val="bg2">
                  <a:lumMod val="90000"/>
                </a:schemeClr>
              </a:solidFill>
              <a:latin typeface="Arial Rounded MT Bold" pitchFamily="34" charset="0"/>
            </a:endParaRPr>
          </a:p>
        </p:txBody>
      </p:sp>
      <p:sp>
        <p:nvSpPr>
          <p:cNvPr id="29" name="28 Rectángulo"/>
          <p:cNvSpPr/>
          <p:nvPr/>
        </p:nvSpPr>
        <p:spPr>
          <a:xfrm>
            <a:off x="362784" y="4954866"/>
            <a:ext cx="5697137" cy="400110"/>
          </a:xfrm>
          <a:prstGeom prst="rect">
            <a:avLst/>
          </a:prstGeom>
        </p:spPr>
        <p:txBody>
          <a:bodyPr wrap="none">
            <a:spAutoFit/>
          </a:bodyPr>
          <a:lstStyle/>
          <a:p>
            <a:r>
              <a:rPr lang="es-ES" sz="2000" b="1" dirty="0" smtClean="0">
                <a:solidFill>
                  <a:schemeClr val="bg2">
                    <a:lumMod val="90000"/>
                  </a:schemeClr>
                </a:solidFill>
                <a:latin typeface="Arial Rounded MT Bold" pitchFamily="34" charset="0"/>
              </a:rPr>
              <a:t>8000   PARTICIPACIONES Y APORTACIONES</a:t>
            </a:r>
            <a:endParaRPr lang="es-MX" sz="2000" b="1" dirty="0">
              <a:solidFill>
                <a:schemeClr val="bg2">
                  <a:lumMod val="90000"/>
                </a:schemeClr>
              </a:solidFill>
              <a:latin typeface="Arial Rounded MT Bold" pitchFamily="34" charset="0"/>
            </a:endParaRPr>
          </a:p>
        </p:txBody>
      </p:sp>
      <p:sp>
        <p:nvSpPr>
          <p:cNvPr id="30" name="29 Rectángulo"/>
          <p:cNvSpPr/>
          <p:nvPr/>
        </p:nvSpPr>
        <p:spPr>
          <a:xfrm>
            <a:off x="395536" y="5314906"/>
            <a:ext cx="3135667" cy="400110"/>
          </a:xfrm>
          <a:prstGeom prst="rect">
            <a:avLst/>
          </a:prstGeom>
        </p:spPr>
        <p:txBody>
          <a:bodyPr wrap="none">
            <a:spAutoFit/>
          </a:bodyPr>
          <a:lstStyle/>
          <a:p>
            <a:r>
              <a:rPr lang="es-ES" sz="2000" b="1" dirty="0" smtClean="0">
                <a:solidFill>
                  <a:schemeClr val="bg2">
                    <a:lumMod val="90000"/>
                  </a:schemeClr>
                </a:solidFill>
                <a:latin typeface="Arial Rounded MT Bold" pitchFamily="34" charset="0"/>
              </a:rPr>
              <a:t>9000   DEUDA PUBLICA</a:t>
            </a:r>
            <a:endParaRPr lang="es-MX" sz="2000" b="1" dirty="0">
              <a:solidFill>
                <a:schemeClr val="bg2">
                  <a:lumMod val="90000"/>
                </a:schemeClr>
              </a:solidFill>
              <a:latin typeface="Arial Rounded MT Bold"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196752"/>
            <a:ext cx="8676456" cy="5047536"/>
          </a:xfrm>
          <a:prstGeom prst="rect">
            <a:avLst/>
          </a:prstGeom>
          <a:noFill/>
        </p:spPr>
        <p:txBody>
          <a:bodyPr wrap="square" rtlCol="0">
            <a:spAutoFit/>
          </a:bodyPr>
          <a:lstStyle/>
          <a:p>
            <a:pPr algn="just"/>
            <a:r>
              <a:rPr lang="es-MX" sz="2200" b="1" dirty="0" smtClean="0"/>
              <a:t>OBRA PÚBLICA POR ADMINISTRACIÓN DIRECTA</a:t>
            </a:r>
          </a:p>
          <a:p>
            <a:pPr algn="just"/>
            <a:endParaRPr lang="es-MX" sz="2200" dirty="0" smtClean="0"/>
          </a:p>
          <a:p>
            <a:pPr algn="just"/>
            <a:r>
              <a:rPr lang="es-MX" sz="2200" dirty="0" smtClean="0"/>
              <a:t>Las erogaciones para Obra Pública por Administración Directa se asignan conforme al capítulo, concepto y partida genérica que corresponda</a:t>
            </a:r>
          </a:p>
          <a:p>
            <a:pPr algn="just"/>
            <a:endParaRPr lang="es-MX" sz="2200" dirty="0" smtClean="0"/>
          </a:p>
          <a:p>
            <a:pPr algn="just"/>
            <a:r>
              <a:rPr lang="es-MX" sz="2400" b="1" dirty="0" smtClean="0"/>
              <a:t>1000 SERVICIOS PERSONALES</a:t>
            </a:r>
            <a:endParaRPr lang="es-MX" sz="2400" dirty="0" smtClean="0"/>
          </a:p>
          <a:p>
            <a:pPr algn="just"/>
            <a:r>
              <a:rPr lang="es-MX" sz="2400" dirty="0" smtClean="0"/>
              <a:t>Agrupa las remuneraciones del personal al servicio de los entes públicos, tales como: sueldos, salarios, dietas, honorarios asimilables al salario, prestaciones y gastos de seguridad social, obligaciones laborales y otras prestaciones derivadas de una relación laboral; pudiendo ser de carácter permanente o transitorio.</a:t>
            </a:r>
          </a:p>
          <a:p>
            <a:pPr algn="just"/>
            <a:endParaRPr lang="es-MX" sz="22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908720"/>
            <a:ext cx="8676456" cy="6247864"/>
          </a:xfrm>
          <a:prstGeom prst="rect">
            <a:avLst/>
          </a:prstGeom>
          <a:noFill/>
        </p:spPr>
        <p:txBody>
          <a:bodyPr wrap="square" rtlCol="0">
            <a:spAutoFit/>
          </a:bodyPr>
          <a:lstStyle/>
          <a:p>
            <a:pPr algn="just"/>
            <a:r>
              <a:rPr lang="es-MX" sz="2000" b="1" dirty="0" smtClean="0"/>
              <a:t>2000 MATERIALES Y SUMINISTROS</a:t>
            </a:r>
            <a:endParaRPr lang="es-MX" sz="2000" dirty="0" smtClean="0"/>
          </a:p>
          <a:p>
            <a:pPr algn="just"/>
            <a:r>
              <a:rPr lang="es-MX" sz="2000" dirty="0" smtClean="0"/>
              <a:t>Agrupa las asignaciones destinadas a la adquisición de toda clase de insumos y suministros requeridos para la prestación de bienes y servicios y para el desempeño de las actividades administrativas.</a:t>
            </a:r>
          </a:p>
          <a:p>
            <a:pPr algn="just"/>
            <a:endParaRPr lang="es-MX" sz="2000" b="1" dirty="0" smtClean="0"/>
          </a:p>
          <a:p>
            <a:pPr algn="just"/>
            <a:r>
              <a:rPr lang="es-MX" sz="2000" b="1" dirty="0" smtClean="0"/>
              <a:t>2400 MATERIALES Y ARTICULOS DE CONSTRUCCION Y DE REPARACION</a:t>
            </a:r>
            <a:endParaRPr lang="es-MX" sz="2000" dirty="0" smtClean="0"/>
          </a:p>
          <a:p>
            <a:pPr algn="just"/>
            <a:r>
              <a:rPr lang="es-MX" sz="2000" dirty="0" smtClean="0"/>
              <a:t>Asignaciones destinadas a la adquisición de materiales y artículos utilizados en la construcción, reconstrucción, ampliación, adaptación, mejora, conservación, reparación y mantenimiento de bienes inmuebles.</a:t>
            </a:r>
          </a:p>
          <a:p>
            <a:pPr algn="just"/>
            <a:endParaRPr lang="es-MX" sz="2000" dirty="0" smtClean="0"/>
          </a:p>
          <a:p>
            <a:pPr algn="just"/>
            <a:r>
              <a:rPr lang="es-MX" sz="2000" b="1" dirty="0" smtClean="0"/>
              <a:t>241 Productos minerales no metálicos</a:t>
            </a:r>
          </a:p>
          <a:p>
            <a:pPr algn="just"/>
            <a:r>
              <a:rPr lang="es-MX" sz="2000" dirty="0" smtClean="0"/>
              <a:t>Asignaciones destinadas a la adquisición de productos de arena, grava, mármol, piedras calizas, piedras de cantera, otras piedras dimensionadas, arcillas refractarias y no refractarias y cerámica como ladrillos, bloques, tejas, losetas, pisos, azulejos, mosaicos y otros similares para la construcción; cerámica utilizada en la agricultura; loza y porcelana para diversos usos como inodoros, lavamanos, mingitorios y otros similares.</a:t>
            </a:r>
          </a:p>
          <a:p>
            <a:pPr algn="just"/>
            <a:r>
              <a:rPr lang="es-MX" sz="2000" dirty="0" smtClean="0"/>
              <a:t>.</a:t>
            </a:r>
          </a:p>
          <a:p>
            <a:pPr algn="just"/>
            <a:endParaRPr lang="es-MX"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196752"/>
            <a:ext cx="8676456" cy="4401205"/>
          </a:xfrm>
          <a:prstGeom prst="rect">
            <a:avLst/>
          </a:prstGeom>
          <a:noFill/>
        </p:spPr>
        <p:txBody>
          <a:bodyPr wrap="square" rtlCol="0">
            <a:spAutoFit/>
          </a:bodyPr>
          <a:lstStyle/>
          <a:p>
            <a:r>
              <a:rPr lang="es-MX" sz="2000" b="1" dirty="0" smtClean="0"/>
              <a:t>242 Cemento y productos de concreto</a:t>
            </a:r>
          </a:p>
          <a:p>
            <a:r>
              <a:rPr lang="es-MX" sz="2000" dirty="0" smtClean="0"/>
              <a:t>Asignaciones destinadas a la adquisición de cemento blanco, gris y especial, pega azulejo y productos de concreto.</a:t>
            </a:r>
          </a:p>
          <a:p>
            <a:endParaRPr lang="es-MX" sz="2000" dirty="0" smtClean="0"/>
          </a:p>
          <a:p>
            <a:r>
              <a:rPr lang="es-MX" sz="2000" b="1" dirty="0" smtClean="0"/>
              <a:t>243 Cal, yeso y productos de yeso</a:t>
            </a:r>
          </a:p>
          <a:p>
            <a:r>
              <a:rPr lang="es-MX" sz="2000" dirty="0" smtClean="0"/>
              <a:t>Asignaciones destinadas a la adquisición de tabla roca, plafones, paneles acústicos, columnas, molduras, estatuillas, figuras decorativas de yeso y otros productos arquitectónicos de yeso de carácter ornamental. Incluye dolomita calcinada. Cal viva, hidratada o apagada y cal para usos específicos a partir de piedra caliza triturada.</a:t>
            </a:r>
          </a:p>
          <a:p>
            <a:endParaRPr lang="es-MX" sz="2000" dirty="0" smtClean="0"/>
          </a:p>
          <a:p>
            <a:r>
              <a:rPr lang="es-MX" sz="2000" b="1" dirty="0" smtClean="0"/>
              <a:t>244 Madera y productos de madera</a:t>
            </a:r>
          </a:p>
          <a:p>
            <a:r>
              <a:rPr lang="es-MX" sz="2000" dirty="0" smtClean="0"/>
              <a:t>Asignaciones destinadas a la adquisición de madera y sus derivados.</a:t>
            </a:r>
          </a:p>
          <a:p>
            <a:pPr algn="just"/>
            <a:endParaRPr lang="es-MX" sz="2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196752"/>
            <a:ext cx="8676456" cy="4401205"/>
          </a:xfrm>
          <a:prstGeom prst="rect">
            <a:avLst/>
          </a:prstGeom>
          <a:noFill/>
        </p:spPr>
        <p:txBody>
          <a:bodyPr wrap="square" rtlCol="0">
            <a:spAutoFit/>
          </a:bodyPr>
          <a:lstStyle/>
          <a:p>
            <a:pPr algn="just"/>
            <a:r>
              <a:rPr lang="es-MX" sz="2000" b="1" dirty="0" smtClean="0"/>
              <a:t>245 Vidrio y productos de vidrio</a:t>
            </a:r>
          </a:p>
          <a:p>
            <a:pPr algn="just"/>
            <a:r>
              <a:rPr lang="es-MX" sz="2000" dirty="0" smtClean="0"/>
              <a:t>Asignaciones destinadas a la adquisición de vidrio plano, templado, inastillable y otros vidrios laminados; espejos; envases y artículos de vidrio y fibra de vidrio.</a:t>
            </a:r>
          </a:p>
          <a:p>
            <a:pPr algn="just"/>
            <a:endParaRPr lang="es-MX" sz="2000" dirty="0" smtClean="0"/>
          </a:p>
          <a:p>
            <a:pPr algn="just"/>
            <a:r>
              <a:rPr lang="es-MX" sz="2000" b="1" dirty="0" smtClean="0"/>
              <a:t>246 Material eléctrico y electrónico</a:t>
            </a:r>
          </a:p>
          <a:p>
            <a:pPr algn="just"/>
            <a:r>
              <a:rPr lang="es-MX" sz="2000" dirty="0" smtClean="0"/>
              <a:t>Asignaciones destinadas a la adquisición de todo tipo de material eléctrico y electrónico tales como: cables, interruptores, tubos fluorescentes, focos, aislantes, electrodos, transistores, alambres, lámparas, entre otros, que requieran las líneas de transmisión telegráfica, telefónica y de telecomunicaciones, sean aéreas, subterráneas o submarinas; igualmente para la adquisición de materiales necesarios en las instalaciones radiofónicas, radiotelegráficas, entre otras.</a:t>
            </a:r>
          </a:p>
          <a:p>
            <a:pPr algn="just"/>
            <a:endParaRPr lang="es-MX" sz="2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196752"/>
            <a:ext cx="8676456" cy="3785652"/>
          </a:xfrm>
          <a:prstGeom prst="rect">
            <a:avLst/>
          </a:prstGeom>
          <a:noFill/>
        </p:spPr>
        <p:txBody>
          <a:bodyPr wrap="square" rtlCol="0">
            <a:spAutoFit/>
          </a:bodyPr>
          <a:lstStyle/>
          <a:p>
            <a:r>
              <a:rPr lang="es-MX" sz="2000" b="1" dirty="0" smtClean="0"/>
              <a:t>247 Artículos metálicos para la construcción</a:t>
            </a:r>
          </a:p>
          <a:p>
            <a:r>
              <a:rPr lang="es-MX" sz="2000" dirty="0" smtClean="0"/>
              <a:t>Asignaciones destinadas a cubrir los gastos por adquisición de productos para construcción hechos de hierro, acero, aluminio, cobre, zinc, bronce y otras aleaciones, tales como: lingotes, planchas, planchones, hojalata, perfiles, alambres, varillas, ventanas y puertas metálicas, clavos, tornillos y tuercas de todo tipo; mallas ciclónicas y cercas metálicas, etc.</a:t>
            </a:r>
          </a:p>
          <a:p>
            <a:endParaRPr lang="es-MX" sz="2000" dirty="0" smtClean="0"/>
          </a:p>
          <a:p>
            <a:r>
              <a:rPr lang="es-MX" sz="2000" b="1" dirty="0" smtClean="0"/>
              <a:t>248 Materiales complementarios</a:t>
            </a:r>
          </a:p>
          <a:p>
            <a:r>
              <a:rPr lang="es-MX" sz="2000" dirty="0" smtClean="0"/>
              <a:t>Asignaciones destinadas a la adquisición de materiales para el acondicionamiento de las obras públicas y bienes inmuebles, tales como: tapices, pisos, persianas y demás accesorios.</a:t>
            </a:r>
          </a:p>
          <a:p>
            <a:pPr algn="just"/>
            <a:endParaRPr lang="es-MX"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383734"/>
            <a:ext cx="8676456" cy="4493538"/>
          </a:xfrm>
          <a:prstGeom prst="rect">
            <a:avLst/>
          </a:prstGeom>
          <a:noFill/>
        </p:spPr>
        <p:txBody>
          <a:bodyPr wrap="square" rtlCol="0">
            <a:spAutoFit/>
          </a:bodyPr>
          <a:lstStyle/>
          <a:p>
            <a:pPr algn="just"/>
            <a:r>
              <a:rPr lang="es-MX" sz="2200" b="1" dirty="0" smtClean="0"/>
              <a:t>249 Otros materiales y artículos de construcción y reparación</a:t>
            </a:r>
          </a:p>
          <a:p>
            <a:pPr algn="just"/>
            <a:endParaRPr lang="es-MX" sz="2200" b="1" dirty="0" smtClean="0"/>
          </a:p>
          <a:p>
            <a:pPr algn="just"/>
            <a:r>
              <a:rPr lang="es-MX" sz="2200" dirty="0" smtClean="0"/>
              <a:t>Asignaciones destinadas a cubrir la adquisición de otros materiales para construcción y reparación no considerados en las partidas anteriores tales como: Productos de fricción o abrasivos a partir de polvos minerales sintéticos o naturales para obtener productos como piedras amolares, esmeriles de rueda, abrasivos en polvo, lijas, entre otros; pinturas, recubrimientos, adhesivos y selladores, como barnices, lacas y esmaltes; adhesivos o pegamento, impermeabilizantes, masillas, resanadores, gomas-cemento y similares, thinner y removedores de pintura y barniz, entre otros.</a:t>
            </a:r>
          </a:p>
          <a:p>
            <a:pPr algn="just"/>
            <a:endParaRPr lang="es-MX" sz="2200" dirty="0" smtClean="0"/>
          </a:p>
          <a:p>
            <a:pPr algn="just"/>
            <a:endParaRPr lang="es-MX" sz="22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196752"/>
            <a:ext cx="8676456" cy="4708981"/>
          </a:xfrm>
          <a:prstGeom prst="rect">
            <a:avLst/>
          </a:prstGeom>
          <a:noFill/>
        </p:spPr>
        <p:txBody>
          <a:bodyPr wrap="square" rtlCol="0">
            <a:spAutoFit/>
          </a:bodyPr>
          <a:lstStyle/>
          <a:p>
            <a:pPr algn="just"/>
            <a:r>
              <a:rPr lang="es-MX" sz="2000" b="1" dirty="0" smtClean="0"/>
              <a:t>3000 SERVICIOS GENERALES</a:t>
            </a:r>
            <a:endParaRPr lang="es-MX" sz="2000" dirty="0" smtClean="0"/>
          </a:p>
          <a:p>
            <a:pPr algn="just"/>
            <a:r>
              <a:rPr lang="es-MX" sz="2000" dirty="0" smtClean="0"/>
              <a:t>Asignaciones destinadas a cubrir el costo de todo tipo de servicios que se contraten con particulares o instituciones del propio sector público; así como los servicios oficiales requeridos para el desempeño de actividades vinculadas con la función pública.</a:t>
            </a:r>
          </a:p>
          <a:p>
            <a:pPr algn="just"/>
            <a:endParaRPr lang="es-MX" sz="2000" dirty="0" smtClean="0"/>
          </a:p>
          <a:p>
            <a:pPr algn="just"/>
            <a:r>
              <a:rPr lang="es-MX" sz="2000" b="1" dirty="0" smtClean="0"/>
              <a:t>3500 SERVICIOS DE INSTALACION, REPARACION, MANTENIMIENTO Y CONSERVACION</a:t>
            </a:r>
            <a:endParaRPr lang="es-MX" sz="2000" dirty="0" smtClean="0"/>
          </a:p>
          <a:p>
            <a:pPr algn="just"/>
            <a:r>
              <a:rPr lang="es-MX" sz="2000" dirty="0" smtClean="0"/>
              <a:t>Asignaciones destinadas a cubrir erogaciones no capitalizables por contratación de servicios para la instalación, mantenimiento, reparación y conservación de toda clase de bienes muebles e inmuebles. Incluye los deducibles de seguros, así como los servicios de lavandería, limpieza, jardinería, higiene y fumigación. Excluye los gastos por concepto de mantenimiento y rehabilitación de la obra pública.</a:t>
            </a:r>
          </a:p>
          <a:p>
            <a:pPr algn="just"/>
            <a:endParaRPr lang="es-MX"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08520" y="-601663"/>
            <a:ext cx="4225858" cy="7559055"/>
            <a:chOff x="-85906" y="-601663"/>
            <a:chExt cx="4225858" cy="7559055"/>
          </a:xfrm>
        </p:grpSpPr>
        <p:pic>
          <p:nvPicPr>
            <p:cNvPr id="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5906" y="340637"/>
              <a:ext cx="1705578" cy="661675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AutoShape 8"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0" y="-6016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AutoShape 10"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152400" y="-4492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7" name="Picture 12" descr="http://www.indetec.gob.mx/Imagenes/Logo_5.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262710"/>
              <a:ext cx="3744415" cy="129408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3" name="17 CuadroTexto"/>
          <p:cNvSpPr txBox="1">
            <a:spLocks noChangeArrowheads="1"/>
          </p:cNvSpPr>
          <p:nvPr/>
        </p:nvSpPr>
        <p:spPr bwMode="auto">
          <a:xfrm>
            <a:off x="2339752" y="2996952"/>
            <a:ext cx="6552728" cy="1938992"/>
          </a:xfrm>
          <a:prstGeom prst="rect">
            <a:avLst/>
          </a:prstGeom>
          <a:noFill/>
          <a:ln w="9525">
            <a:noFill/>
            <a:miter lim="800000"/>
            <a:headEnd/>
            <a:tailEnd/>
          </a:ln>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MX" sz="4000" b="1" dirty="0" smtClean="0">
                <a:ln w="11430"/>
                <a:solidFill>
                  <a:schemeClr val="accent6">
                    <a:lumMod val="50000"/>
                  </a:schemeClr>
                </a:solidFill>
                <a:effectLst>
                  <a:outerShdw blurRad="50800" dist="39000" dir="5460000" algn="tl">
                    <a:srgbClr val="000000">
                      <a:alpha val="38000"/>
                    </a:srgbClr>
                  </a:outerShdw>
                </a:effectLst>
              </a:rPr>
              <a:t>1. NORMAS Y LINEAMIENTOS PARA EL REGISTRO</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562016"/>
            <a:ext cx="8676456" cy="1938992"/>
          </a:xfrm>
          <a:prstGeom prst="rect">
            <a:avLst/>
          </a:prstGeom>
          <a:noFill/>
        </p:spPr>
        <p:txBody>
          <a:bodyPr wrap="square" rtlCol="0">
            <a:spAutoFit/>
          </a:bodyPr>
          <a:lstStyle/>
          <a:p>
            <a:pPr algn="just"/>
            <a:r>
              <a:rPr lang="es-MX" sz="2000" b="1" dirty="0" smtClean="0"/>
              <a:t>351 Conservación y mantenimiento menor de inmuebles</a:t>
            </a:r>
          </a:p>
          <a:p>
            <a:pPr algn="just"/>
            <a:r>
              <a:rPr lang="es-MX" sz="2000" dirty="0" smtClean="0"/>
              <a:t>Asignaciones destinadas a cubrir los gastos por servicios de conservación y mantenimiento menor de edificios, locales, terrenos, predios, áreas verdes y caminos de acceso, propiedad de la Nación o al servicio de los entes públicos, cuando se efectúen por cuenta de terceros, incluido el pago de deducibles de seguros.</a:t>
            </a:r>
            <a:endParaRPr lang="es-MX" sz="2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196752"/>
            <a:ext cx="8676456" cy="3785652"/>
          </a:xfrm>
          <a:prstGeom prst="rect">
            <a:avLst/>
          </a:prstGeom>
          <a:noFill/>
        </p:spPr>
        <p:txBody>
          <a:bodyPr wrap="square" rtlCol="0">
            <a:spAutoFit/>
          </a:bodyPr>
          <a:lstStyle/>
          <a:p>
            <a:pPr algn="just"/>
            <a:r>
              <a:rPr lang="es-MX" sz="2000" b="1" dirty="0" smtClean="0"/>
              <a:t>3900 OTROS SERVICIOS GENERALES</a:t>
            </a:r>
            <a:endParaRPr lang="es-MX" sz="2000" dirty="0" smtClean="0"/>
          </a:p>
          <a:p>
            <a:pPr algn="just"/>
            <a:r>
              <a:rPr lang="es-MX" sz="2000" dirty="0" smtClean="0"/>
              <a:t>Asignaciones destinadas a cubrir los servicios que correspondan a este capítulo, no previstos expresamente en las partidas antes descritas.</a:t>
            </a:r>
          </a:p>
          <a:p>
            <a:pPr algn="just"/>
            <a:endParaRPr lang="es-MX" sz="2000" dirty="0" smtClean="0"/>
          </a:p>
          <a:p>
            <a:pPr algn="just"/>
            <a:r>
              <a:rPr lang="es-MX" sz="2000" b="1" dirty="0" smtClean="0"/>
              <a:t>395 Penas, multas, accesorios y actualizaciones</a:t>
            </a:r>
          </a:p>
          <a:p>
            <a:pPr algn="just"/>
            <a:r>
              <a:rPr lang="es-MX" sz="2000" dirty="0" smtClean="0"/>
              <a:t>Asignaciones destinadas a cubrir las erogaciones derivadas del pago extemporáneo de pasivos fiscales, adeudos u obligaciones de pago, como multas, actualizaciones, intereses y demás accesorios por dichos pagos. Incluye los gastos financieros por pago extemporáneo de estimaciones y de ajuste de costos de obra pública, así como los gastos no recuperables derivados de la terminación anticipada de contratos de adquisiciones u obras públicas. Excluye causas imputables a servidores públicos.</a:t>
            </a:r>
            <a:endParaRPr lang="es-MX" sz="20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124744"/>
            <a:ext cx="8676456" cy="4832092"/>
          </a:xfrm>
          <a:prstGeom prst="rect">
            <a:avLst/>
          </a:prstGeom>
          <a:noFill/>
        </p:spPr>
        <p:txBody>
          <a:bodyPr wrap="square" rtlCol="0">
            <a:spAutoFit/>
          </a:bodyPr>
          <a:lstStyle/>
          <a:p>
            <a:pPr algn="just"/>
            <a:r>
              <a:rPr lang="es-MX" sz="2200" b="1" dirty="0" smtClean="0"/>
              <a:t>OBRA PUBLICA POR CONTRATO</a:t>
            </a:r>
          </a:p>
          <a:p>
            <a:pPr algn="just"/>
            <a:endParaRPr lang="es-MX" sz="2200" b="1" dirty="0" smtClean="0"/>
          </a:p>
          <a:p>
            <a:pPr algn="just"/>
            <a:r>
              <a:rPr lang="es-MX" sz="2200" b="1" dirty="0" smtClean="0"/>
              <a:t>6000 INVERSION PUBLICA</a:t>
            </a:r>
            <a:endParaRPr lang="es-MX" sz="2200" dirty="0" smtClean="0"/>
          </a:p>
          <a:p>
            <a:pPr algn="just"/>
            <a:r>
              <a:rPr lang="es-MX" sz="2200" dirty="0" smtClean="0"/>
              <a:t>Asignaciones destinadas a obras por contrato y proyectos productivos y acciones de fomento. Incluye los gastos en estudios de pre-inversión y preparación del proyecto.</a:t>
            </a:r>
          </a:p>
          <a:p>
            <a:pPr algn="just"/>
            <a:endParaRPr lang="es-MX" sz="2200" dirty="0" smtClean="0"/>
          </a:p>
          <a:p>
            <a:pPr algn="just"/>
            <a:endParaRPr lang="es-MX" sz="2200" dirty="0" smtClean="0"/>
          </a:p>
          <a:p>
            <a:pPr algn="just"/>
            <a:endParaRPr lang="es-MX" sz="2200" dirty="0" smtClean="0"/>
          </a:p>
          <a:p>
            <a:pPr algn="just"/>
            <a:r>
              <a:rPr lang="es-MX" sz="2200" b="1" dirty="0" smtClean="0"/>
              <a:t>OBRA PÚBLICA POR ADMINISTRACIÓN DIRECTA</a:t>
            </a:r>
          </a:p>
          <a:p>
            <a:pPr algn="just"/>
            <a:endParaRPr lang="es-MX" sz="2200" dirty="0" smtClean="0"/>
          </a:p>
          <a:p>
            <a:pPr algn="just"/>
            <a:r>
              <a:rPr lang="es-MX" sz="2200" dirty="0" smtClean="0"/>
              <a:t>Las erogaciones para Obra Pública por Administración Directa se asignan conforme al capítulo, concepto y partida genérica que corresponda</a:t>
            </a:r>
            <a:endParaRPr lang="es-MX" sz="2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88032" y="980728"/>
            <a:ext cx="8676456" cy="5632311"/>
          </a:xfrm>
          <a:prstGeom prst="rect">
            <a:avLst/>
          </a:prstGeom>
          <a:noFill/>
        </p:spPr>
        <p:txBody>
          <a:bodyPr wrap="square" rtlCol="0">
            <a:spAutoFit/>
          </a:bodyPr>
          <a:lstStyle/>
          <a:p>
            <a:pPr algn="just"/>
            <a:endParaRPr lang="es-MX" sz="2000" b="1" dirty="0" smtClean="0"/>
          </a:p>
          <a:p>
            <a:pPr algn="just"/>
            <a:r>
              <a:rPr lang="es-MX" sz="2000" b="1" dirty="0" smtClean="0"/>
              <a:t>6000 INVERSION PUBLICA</a:t>
            </a:r>
            <a:endParaRPr lang="es-MX" sz="2000" dirty="0" smtClean="0"/>
          </a:p>
          <a:p>
            <a:pPr algn="just"/>
            <a:r>
              <a:rPr lang="es-MX" sz="2000" dirty="0" smtClean="0"/>
              <a:t>Asignaciones destinadas a obras por contrato y proyectos productivos y acciones de fomento. Incluye los gastos en estudios de pre-inversión y preparación del proyecto.</a:t>
            </a:r>
          </a:p>
          <a:p>
            <a:pPr algn="just"/>
            <a:endParaRPr lang="es-MX" sz="2000" b="1" dirty="0" smtClean="0"/>
          </a:p>
          <a:p>
            <a:pPr algn="just"/>
            <a:r>
              <a:rPr lang="es-MX" sz="2000" b="1" dirty="0" smtClean="0">
                <a:solidFill>
                  <a:srgbClr val="FF0000"/>
                </a:solidFill>
              </a:rPr>
              <a:t>6100 OBRA PUBLICA EN BIENES DE DOMINIO PUBLICO</a:t>
            </a:r>
          </a:p>
          <a:p>
            <a:pPr algn="just"/>
            <a:r>
              <a:rPr lang="es-MX" sz="2000" dirty="0" smtClean="0"/>
              <a:t>Asignaciones destinadas para construcciones en bienes de dominio público de acuerdo con lo establecido en el art. 7 de la Ley General de Bienes Nacionales y otras leyes aplicables. Incluye los gastos en estudios de pre-inversión y preparación del proyecto.</a:t>
            </a:r>
          </a:p>
          <a:p>
            <a:pPr algn="just"/>
            <a:endParaRPr lang="es-MX" sz="2000" dirty="0" smtClean="0"/>
          </a:p>
          <a:p>
            <a:pPr algn="just"/>
            <a:r>
              <a:rPr lang="es-MX" sz="2000" b="1" dirty="0" smtClean="0"/>
              <a:t>611 EDIFICACION HABITACIONAL</a:t>
            </a:r>
          </a:p>
          <a:p>
            <a:pPr algn="just"/>
            <a:r>
              <a:rPr lang="es-MX" sz="2000" dirty="0" smtClean="0"/>
              <a:t>Asignaciones destinadas a obras para vivienda, ya sean unifamiliares o multifamiliares. Incluye construcción nueva, ampliación, remodelación, mantenimiento o reparación integral de las construcciones, así como los gastos en estudios de pre-inversión y preparación del proyecto.</a:t>
            </a:r>
          </a:p>
          <a:p>
            <a:pPr algn="just"/>
            <a:endParaRPr lang="es-MX" sz="20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484784"/>
            <a:ext cx="8676456" cy="4401205"/>
          </a:xfrm>
          <a:prstGeom prst="rect">
            <a:avLst/>
          </a:prstGeom>
          <a:noFill/>
        </p:spPr>
        <p:txBody>
          <a:bodyPr wrap="square" rtlCol="0">
            <a:spAutoFit/>
          </a:bodyPr>
          <a:lstStyle/>
          <a:p>
            <a:pPr algn="just"/>
            <a:r>
              <a:rPr lang="es-MX" sz="2000" b="1" dirty="0" smtClean="0"/>
              <a:t>612 Edificación no habitacional</a:t>
            </a:r>
          </a:p>
          <a:p>
            <a:pPr algn="just"/>
            <a:r>
              <a:rPr lang="es-MX" sz="2000" dirty="0" smtClean="0"/>
              <a:t>Asignaciones destinadas para la construcción de edificios no residenciales para fines industriales, comerciales, institucionales y de servicios. Incluye construcción nueva, ampliación, remodelación, mantenimiento o reparación integral de las construcciones, así como, los gastos en estudios de pre-inversión y preparación del proyecto.</a:t>
            </a:r>
          </a:p>
          <a:p>
            <a:pPr algn="just"/>
            <a:endParaRPr lang="es-MX" sz="2000" dirty="0" smtClean="0"/>
          </a:p>
          <a:p>
            <a:pPr algn="just"/>
            <a:r>
              <a:rPr lang="es-MX" sz="2000" b="1" dirty="0" smtClean="0"/>
              <a:t>613 Construcción de obras para el abastecimiento de agua, petróleo, gas, electricidad y telecomunicaciones</a:t>
            </a:r>
          </a:p>
          <a:p>
            <a:pPr algn="just"/>
            <a:r>
              <a:rPr lang="es-MX" sz="2000" dirty="0" smtClean="0"/>
              <a:t>Asignaciones destinadas a la construcción de obras para el abastecimiento de agua, petróleo y gas y a la construcción de obras para la generación y construcción de energía eléctrica y para las telecomunicaciones. Incluye los gastos en estudios de pre-inversión y preparación del proyecto.</a:t>
            </a:r>
          </a:p>
          <a:p>
            <a:pPr algn="just"/>
            <a:endParaRPr lang="es-MX" sz="2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484784"/>
            <a:ext cx="8676456" cy="4401205"/>
          </a:xfrm>
          <a:prstGeom prst="rect">
            <a:avLst/>
          </a:prstGeom>
          <a:noFill/>
        </p:spPr>
        <p:txBody>
          <a:bodyPr wrap="square" rtlCol="0">
            <a:spAutoFit/>
          </a:bodyPr>
          <a:lstStyle/>
          <a:p>
            <a:pPr algn="just"/>
            <a:r>
              <a:rPr lang="es-MX" sz="2000" b="1" dirty="0" smtClean="0"/>
              <a:t>614 División de terrenos y construcción de obras de urbanización</a:t>
            </a:r>
          </a:p>
          <a:p>
            <a:pPr algn="just"/>
            <a:r>
              <a:rPr lang="es-MX" sz="2000" dirty="0" smtClean="0"/>
              <a:t>Asignaciones destinadas a la división de terrenos y construcción de obras de urbanización en lotes, construcción de obras integrales para la dotación de servicios, tales como: guarniciones, banquetas, redes de energía, agua potable y alcantarillado. Incluye construcción nueva, ampliación, remodelación, mantenimiento o reparación integral de las construcciones y los gastos en estudios de pre inversión y preparación  del proyecto.</a:t>
            </a:r>
          </a:p>
          <a:p>
            <a:pPr algn="just"/>
            <a:endParaRPr lang="es-MX" sz="2000" dirty="0" smtClean="0"/>
          </a:p>
          <a:p>
            <a:pPr algn="just"/>
            <a:r>
              <a:rPr lang="es-MX" sz="2000" b="1" dirty="0" smtClean="0"/>
              <a:t>615 Construcción de vías de comunicación</a:t>
            </a:r>
          </a:p>
          <a:p>
            <a:pPr algn="just"/>
            <a:r>
              <a:rPr lang="es-MX" sz="2000" dirty="0" smtClean="0"/>
              <a:t>Asignaciones destinadas a la construcción de carreteras, autopistas, terracerías, puentes, pasos a desnivel y aeropistas. Incluye construcción nueva, ampliación, remodelación, mantenimiento o reparación integral de las construcciones y los gastos en estudios de pre inversión y preparación del proyecto.</a:t>
            </a:r>
            <a:endParaRPr lang="es-MX"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484784"/>
            <a:ext cx="8676456" cy="4401205"/>
          </a:xfrm>
          <a:prstGeom prst="rect">
            <a:avLst/>
          </a:prstGeom>
          <a:noFill/>
        </p:spPr>
        <p:txBody>
          <a:bodyPr wrap="square" rtlCol="0">
            <a:spAutoFit/>
          </a:bodyPr>
          <a:lstStyle/>
          <a:p>
            <a:pPr algn="just"/>
            <a:r>
              <a:rPr lang="es-MX" sz="2000" b="1" dirty="0" smtClean="0"/>
              <a:t>616 Otras construcciones de ingeniería civil u obra pesada</a:t>
            </a:r>
          </a:p>
          <a:p>
            <a:pPr algn="just"/>
            <a:r>
              <a:rPr lang="es-MX" sz="2000" dirty="0" smtClean="0"/>
              <a:t>Asignaciones destinadas a la construcción de presas y represas, obras marítimas, fluviales y subacuáticas, obras para el transporte eléctrico y ferroviario y otras construcciones de ingeniería civil u obra pesada no clasificada en otra parte. Incluye los gastos en estudios de pre inversión y preparación  del proyecto.</a:t>
            </a:r>
          </a:p>
          <a:p>
            <a:pPr algn="just"/>
            <a:endParaRPr lang="es-MX" sz="2000" dirty="0" smtClean="0"/>
          </a:p>
          <a:p>
            <a:pPr algn="just"/>
            <a:r>
              <a:rPr lang="es-MX" sz="2000" b="1" dirty="0" smtClean="0"/>
              <a:t>617 Instalaciones y equipamiento en construcciones</a:t>
            </a:r>
          </a:p>
          <a:p>
            <a:pPr algn="just"/>
            <a:r>
              <a:rPr lang="es-MX" sz="2000" dirty="0" smtClean="0"/>
              <a:t>Asignaciones destinadas a la realización de instalaciones eléctricas, hidrosanitarias, de gas, aire acondicionado, calefacción, instalaciones electromecánicas y otras instalaciones de construcciones, Incluye los gastos en estudios de pre-inversión y preparación del proyecto.</a:t>
            </a:r>
          </a:p>
          <a:p>
            <a:pPr algn="just"/>
            <a:endParaRPr lang="es-MX" sz="2000" dirty="0" smtClean="0"/>
          </a:p>
          <a:p>
            <a:pPr algn="just"/>
            <a:endParaRPr lang="es-MX" sz="2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6" name="5 CuadroTexto"/>
          <p:cNvSpPr txBox="1"/>
          <p:nvPr/>
        </p:nvSpPr>
        <p:spPr>
          <a:xfrm>
            <a:off x="539552" y="1412776"/>
            <a:ext cx="8064896" cy="3170099"/>
          </a:xfrm>
          <a:prstGeom prst="rect">
            <a:avLst/>
          </a:prstGeom>
          <a:noFill/>
        </p:spPr>
        <p:txBody>
          <a:bodyPr wrap="square" rtlCol="0">
            <a:spAutoFit/>
          </a:bodyPr>
          <a:lstStyle/>
          <a:p>
            <a:pPr algn="just"/>
            <a:r>
              <a:rPr lang="es-MX" sz="2000" b="1" dirty="0" smtClean="0"/>
              <a:t>619 Trabajos de acabados en edificaciones y otros trabajos especializados</a:t>
            </a:r>
          </a:p>
          <a:p>
            <a:pPr algn="just"/>
            <a:r>
              <a:rPr lang="es-MX" sz="2000" dirty="0" smtClean="0"/>
              <a:t>Asignaciones destinadas a la preparación de terrenos para la construcción, excavación, demolición de edificios y estructuras; alquiler de maquinaria y equipo para la construcción con operador, colocación de muros falsos, trabajos de enyesado, pintura y otros cubrimientos de paredes, colocación de pisos y azulejos, instalación de productos de carpintería, cancelería de aluminio e impermeabilización Incluye los gastos en estudios de pre inversión y preparación del proyecto</a:t>
            </a:r>
            <a:endParaRPr lang="es-MX" sz="2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124744"/>
            <a:ext cx="8676456" cy="5324535"/>
          </a:xfrm>
          <a:prstGeom prst="rect">
            <a:avLst/>
          </a:prstGeom>
          <a:noFill/>
        </p:spPr>
        <p:txBody>
          <a:bodyPr wrap="square" rtlCol="0">
            <a:spAutoFit/>
          </a:bodyPr>
          <a:lstStyle/>
          <a:p>
            <a:pPr algn="just"/>
            <a:r>
              <a:rPr lang="es-MX" sz="2000" b="1" dirty="0" smtClean="0">
                <a:solidFill>
                  <a:srgbClr val="FF0000"/>
                </a:solidFill>
              </a:rPr>
              <a:t>6200 OBRA PUBLICA EN BIENES PROPIOS</a:t>
            </a:r>
            <a:endParaRPr lang="es-MX" sz="2000" dirty="0" smtClean="0">
              <a:solidFill>
                <a:srgbClr val="FF0000"/>
              </a:solidFill>
            </a:endParaRPr>
          </a:p>
          <a:p>
            <a:pPr algn="just"/>
            <a:r>
              <a:rPr lang="es-MX" sz="2000" dirty="0" smtClean="0"/>
              <a:t>Asignaciones para construcciones en bienes inmuebles propiedad de los entes públicos. Incluye los gastos en estudios de pre inversión y preparación del proyecto.</a:t>
            </a:r>
          </a:p>
          <a:p>
            <a:pPr algn="just"/>
            <a:endParaRPr lang="es-MX" sz="2000" dirty="0" smtClean="0"/>
          </a:p>
          <a:p>
            <a:pPr algn="just"/>
            <a:r>
              <a:rPr lang="es-MX" sz="2000" b="1" dirty="0" smtClean="0"/>
              <a:t>621 Edificación habitacional</a:t>
            </a:r>
          </a:p>
          <a:p>
            <a:pPr algn="just"/>
            <a:r>
              <a:rPr lang="es-MX" sz="2000" dirty="0" smtClean="0"/>
              <a:t>Asignaciones destinadas a obras para vivienda, ya sean unifamiliares o multifamiliares. Incluye construcción nueva, ampliación, remodelación, mantenimiento o reparación integral de las construcciones, así como los gastos en estudios de pre-inversión y preparación del proyecto.</a:t>
            </a:r>
          </a:p>
          <a:p>
            <a:pPr algn="just"/>
            <a:endParaRPr lang="es-MX" sz="2000" b="1" dirty="0" smtClean="0"/>
          </a:p>
          <a:p>
            <a:pPr algn="just"/>
            <a:r>
              <a:rPr lang="es-MX" sz="2000" b="1" dirty="0" smtClean="0"/>
              <a:t>622 Edificación no habitacional</a:t>
            </a:r>
          </a:p>
          <a:p>
            <a:pPr algn="just"/>
            <a:r>
              <a:rPr lang="es-MX" sz="2000" dirty="0" smtClean="0"/>
              <a:t>Asignaciones destinadas para la construcción de edificios no residenciales para fines industriales, comerciales, institucionales y de servicios. Incluye construcción nueva, ampliación, remodelación, mantenimiento o reparación integral de las construcciones, así como, los gastos en estudios de pre-inversión y preparación del proyecto.</a:t>
            </a:r>
            <a:endParaRPr lang="es-MX" sz="2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484784"/>
            <a:ext cx="8676456" cy="4401205"/>
          </a:xfrm>
          <a:prstGeom prst="rect">
            <a:avLst/>
          </a:prstGeom>
          <a:noFill/>
        </p:spPr>
        <p:txBody>
          <a:bodyPr wrap="square" rtlCol="0">
            <a:spAutoFit/>
          </a:bodyPr>
          <a:lstStyle/>
          <a:p>
            <a:pPr algn="just"/>
            <a:r>
              <a:rPr lang="es-MX" sz="2000" b="1" dirty="0" smtClean="0"/>
              <a:t>623 Construcción de obras para el abastecimiento de agua, petróleo, gas, electricidad y telecomunicaciones</a:t>
            </a:r>
          </a:p>
          <a:p>
            <a:pPr algn="just"/>
            <a:r>
              <a:rPr lang="es-MX" sz="2000" dirty="0" smtClean="0"/>
              <a:t>Asignaciones destinadas a la construcción de obras para el abastecimiento de agua, petróleo y gas y a la construcción de obras para la generación y construcción de energía eléctrica y para las telecomunicaciones. Incluye los gastos en estudios de pre-inversión y preparación del proyecto.</a:t>
            </a:r>
          </a:p>
          <a:p>
            <a:pPr algn="just"/>
            <a:endParaRPr lang="es-MX" sz="2000" dirty="0" smtClean="0"/>
          </a:p>
          <a:p>
            <a:pPr algn="just"/>
            <a:r>
              <a:rPr lang="es-MX" sz="2000" b="1" dirty="0" smtClean="0"/>
              <a:t>624 División de terrenos y construcción de obras de urbanización</a:t>
            </a:r>
          </a:p>
          <a:p>
            <a:pPr algn="just"/>
            <a:r>
              <a:rPr lang="es-MX" sz="2000" dirty="0" smtClean="0"/>
              <a:t>Asignaciones destinadas a la división de terrenos y construcción de obras de urbanización en lotes, construcción de obras integrales para la dotación de servicios, tales como: guarniciones, banquetas, redes de energía, agua potable y alcantarillado. Incluye construcción nueva, ampliación, remodelación, mantenimiento o reparación integral de las construcciones y los gastos en estudios de pre inversión y preparación del proyecto.</a:t>
            </a:r>
            <a:endParaRPr lang="es-MX"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467544" y="1988840"/>
            <a:ext cx="3816424" cy="4032448"/>
          </a:xfrm>
          <a:noFill/>
          <a:ln>
            <a:noFill/>
          </a:ln>
        </p:spPr>
        <p:style>
          <a:lnRef idx="1">
            <a:schemeClr val="accent6"/>
          </a:lnRef>
          <a:fillRef idx="3">
            <a:schemeClr val="accent6"/>
          </a:fillRef>
          <a:effectRef idx="2">
            <a:schemeClr val="accent6"/>
          </a:effectRef>
          <a:fontRef idx="minor">
            <a:schemeClr val="lt1"/>
          </a:fontRef>
        </p:style>
        <p:txBody>
          <a:bodyPr/>
          <a:lstStyle/>
          <a:p>
            <a:pPr marL="0" indent="0" algn="just">
              <a:buNone/>
            </a:pPr>
            <a:r>
              <a:rPr lang="es-MX" sz="1800" b="1" dirty="0" smtClean="0">
                <a:solidFill>
                  <a:srgbClr val="7030A0"/>
                </a:solidFill>
                <a:latin typeface="Arial" pitchFamily="34" charset="0"/>
              </a:rPr>
              <a:t>Los trabajos relacionados con bienes inmuebles  que tengan por objeto: </a:t>
            </a:r>
          </a:p>
          <a:p>
            <a:pPr marL="255588" lvl="1" indent="0" algn="just">
              <a:buNone/>
            </a:pPr>
            <a:r>
              <a:rPr lang="es-MX" sz="1800" b="1" dirty="0" smtClean="0">
                <a:solidFill>
                  <a:srgbClr val="7030A0"/>
                </a:solidFill>
                <a:latin typeface="Arial" pitchFamily="34" charset="0"/>
              </a:rPr>
              <a:t>construir, </a:t>
            </a:r>
          </a:p>
          <a:p>
            <a:pPr marL="255588" lvl="1" indent="0" algn="just">
              <a:buNone/>
            </a:pPr>
            <a:r>
              <a:rPr lang="es-MX" sz="1800" b="1" dirty="0" smtClean="0">
                <a:solidFill>
                  <a:srgbClr val="7030A0"/>
                </a:solidFill>
                <a:latin typeface="Arial" pitchFamily="34" charset="0"/>
              </a:rPr>
              <a:t>instalar, </a:t>
            </a:r>
          </a:p>
          <a:p>
            <a:pPr marL="255588" lvl="1" indent="0" algn="just">
              <a:buNone/>
            </a:pPr>
            <a:r>
              <a:rPr lang="es-MX" sz="1800" b="1" dirty="0" smtClean="0">
                <a:solidFill>
                  <a:srgbClr val="7030A0"/>
                </a:solidFill>
                <a:latin typeface="Arial" pitchFamily="34" charset="0"/>
              </a:rPr>
              <a:t>ampliar,</a:t>
            </a:r>
          </a:p>
          <a:p>
            <a:pPr marL="255588" lvl="1" indent="0" algn="just">
              <a:buNone/>
            </a:pPr>
            <a:r>
              <a:rPr lang="es-MX" sz="1800" b="1" dirty="0" smtClean="0">
                <a:solidFill>
                  <a:srgbClr val="7030A0"/>
                </a:solidFill>
                <a:latin typeface="Arial" pitchFamily="34" charset="0"/>
              </a:rPr>
              <a:t>adecuar,</a:t>
            </a:r>
          </a:p>
          <a:p>
            <a:pPr marL="255588" lvl="1" indent="0" algn="just">
              <a:buNone/>
            </a:pPr>
            <a:r>
              <a:rPr lang="es-MX" sz="1800" b="1" dirty="0" smtClean="0">
                <a:solidFill>
                  <a:srgbClr val="7030A0"/>
                </a:solidFill>
                <a:latin typeface="Arial" pitchFamily="34" charset="0"/>
              </a:rPr>
              <a:t>remodelar,</a:t>
            </a:r>
          </a:p>
          <a:p>
            <a:pPr marL="255588" lvl="1" indent="0" algn="just">
              <a:buNone/>
            </a:pPr>
            <a:r>
              <a:rPr lang="es-MX" sz="1800" b="1" dirty="0" smtClean="0">
                <a:solidFill>
                  <a:srgbClr val="7030A0"/>
                </a:solidFill>
                <a:latin typeface="Arial" pitchFamily="34" charset="0"/>
              </a:rPr>
              <a:t>restaurar, </a:t>
            </a:r>
          </a:p>
          <a:p>
            <a:pPr marL="255588" lvl="1" indent="0" algn="just">
              <a:buNone/>
            </a:pPr>
            <a:r>
              <a:rPr lang="es-MX" sz="1800" b="1" dirty="0" smtClean="0">
                <a:solidFill>
                  <a:srgbClr val="7030A0"/>
                </a:solidFill>
                <a:latin typeface="Arial" pitchFamily="34" charset="0"/>
              </a:rPr>
              <a:t>conservar, </a:t>
            </a:r>
          </a:p>
          <a:p>
            <a:pPr marL="255588" lvl="1" indent="0" algn="just">
              <a:buNone/>
            </a:pPr>
            <a:r>
              <a:rPr lang="es-MX" sz="1800" b="1" dirty="0" smtClean="0">
                <a:solidFill>
                  <a:srgbClr val="7030A0"/>
                </a:solidFill>
                <a:latin typeface="Arial" pitchFamily="34" charset="0"/>
              </a:rPr>
              <a:t>mantener, </a:t>
            </a:r>
          </a:p>
          <a:p>
            <a:pPr marL="255588" lvl="1" indent="0" algn="just">
              <a:buNone/>
            </a:pPr>
            <a:r>
              <a:rPr lang="es-MX" sz="1800" b="1" dirty="0" smtClean="0">
                <a:solidFill>
                  <a:srgbClr val="7030A0"/>
                </a:solidFill>
                <a:latin typeface="Arial" pitchFamily="34" charset="0"/>
              </a:rPr>
              <a:t>modificar, y</a:t>
            </a:r>
          </a:p>
          <a:p>
            <a:pPr marL="255588" lvl="1" indent="0" algn="just">
              <a:buNone/>
            </a:pPr>
            <a:r>
              <a:rPr lang="es-MX" sz="1800" b="1" dirty="0" smtClean="0">
                <a:solidFill>
                  <a:srgbClr val="7030A0"/>
                </a:solidFill>
                <a:latin typeface="Arial" pitchFamily="34" charset="0"/>
              </a:rPr>
              <a:t>demoler. </a:t>
            </a:r>
            <a:endParaRPr lang="es-MX" sz="1800" b="1" dirty="0">
              <a:solidFill>
                <a:srgbClr val="7030A0"/>
              </a:solidFill>
              <a:latin typeface="Arial" pitchFamily="34" charset="0"/>
            </a:endParaRPr>
          </a:p>
        </p:txBody>
      </p:sp>
      <p:sp>
        <p:nvSpPr>
          <p:cNvPr id="4" name="3 Rectángulo redondeado"/>
          <p:cNvSpPr/>
          <p:nvPr/>
        </p:nvSpPr>
        <p:spPr>
          <a:xfrm>
            <a:off x="2643174" y="4462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5" name="7 CuadroTexto"/>
          <p:cNvSpPr txBox="1">
            <a:spLocks noChangeArrowheads="1"/>
          </p:cNvSpPr>
          <p:nvPr/>
        </p:nvSpPr>
        <p:spPr bwMode="auto">
          <a:xfrm>
            <a:off x="2714612" y="203671"/>
            <a:ext cx="6429420" cy="461665"/>
          </a:xfrm>
          <a:prstGeom prst="rect">
            <a:avLst/>
          </a:prstGeom>
          <a:noFill/>
          <a:ln w="9525">
            <a:noFill/>
            <a:miter lim="800000"/>
            <a:headEnd/>
            <a:tailEnd/>
          </a:ln>
        </p:spPr>
        <p:txBody>
          <a:bodyPr wrap="square">
            <a:spAutoFit/>
          </a:bodyPr>
          <a:lstStyle/>
          <a:p>
            <a:pPr algn="ctr"/>
            <a:r>
              <a:rPr lang="es-MX" sz="2400" b="1" dirty="0" smtClean="0">
                <a:solidFill>
                  <a:schemeClr val="bg1"/>
                </a:solidFill>
                <a:cs typeface="Arial" pitchFamily="34" charset="0"/>
              </a:rPr>
              <a:t>OBRA PÚBLICA</a:t>
            </a:r>
            <a:endParaRPr lang="es-MX" sz="2400" dirty="0">
              <a:solidFill>
                <a:schemeClr val="bg1"/>
              </a:solidFill>
              <a:cs typeface="Arial" pitchFamily="34" charset="0"/>
            </a:endParaRPr>
          </a:p>
        </p:txBody>
      </p:sp>
      <p:sp>
        <p:nvSpPr>
          <p:cNvPr id="6" name="5 CuadroTexto"/>
          <p:cNvSpPr txBox="1"/>
          <p:nvPr/>
        </p:nvSpPr>
        <p:spPr>
          <a:xfrm>
            <a:off x="611560" y="1052736"/>
            <a:ext cx="3600400" cy="923330"/>
          </a:xfrm>
          <a:prstGeom prst="rect">
            <a:avLst/>
          </a:prstGeom>
          <a:noFill/>
        </p:spPr>
        <p:txBody>
          <a:bodyPr wrap="square" rtlCol="0">
            <a:spAutoFit/>
          </a:bodyPr>
          <a:lstStyle/>
          <a:p>
            <a:pPr algn="ctr"/>
            <a:r>
              <a:rPr lang="es-MX" b="1" dirty="0" smtClean="0">
                <a:solidFill>
                  <a:srgbClr val="7030A0"/>
                </a:solidFill>
              </a:rPr>
              <a:t>LEY DE OBRAS PÚBLICAS  Y SERVICIOS RELACIONADOS CON LAS MISMAS (FEDERAL) </a:t>
            </a:r>
            <a:endParaRPr lang="es-MX" b="1" dirty="0"/>
          </a:p>
        </p:txBody>
      </p:sp>
      <p:sp>
        <p:nvSpPr>
          <p:cNvPr id="7" name="6 CuadroTexto"/>
          <p:cNvSpPr txBox="1"/>
          <p:nvPr/>
        </p:nvSpPr>
        <p:spPr>
          <a:xfrm>
            <a:off x="4788024" y="1065510"/>
            <a:ext cx="3600400" cy="646331"/>
          </a:xfrm>
          <a:prstGeom prst="rect">
            <a:avLst/>
          </a:prstGeom>
          <a:noFill/>
        </p:spPr>
        <p:txBody>
          <a:bodyPr wrap="square" rtlCol="0">
            <a:spAutoFit/>
          </a:bodyPr>
          <a:lstStyle/>
          <a:p>
            <a:pPr algn="ctr"/>
            <a:r>
              <a:rPr lang="es-MX" b="1" dirty="0" smtClean="0">
                <a:solidFill>
                  <a:srgbClr val="FF0000"/>
                </a:solidFill>
              </a:rPr>
              <a:t>LEY DE OBRA PÚBLICA DEL ESTADO DE ZACATECAS</a:t>
            </a:r>
            <a:endParaRPr lang="es-MX" b="1" dirty="0">
              <a:solidFill>
                <a:srgbClr val="FF0000"/>
              </a:solidFill>
              <a:cs typeface="Arial" pitchFamily="34" charset="0"/>
            </a:endParaRPr>
          </a:p>
        </p:txBody>
      </p:sp>
      <p:sp>
        <p:nvSpPr>
          <p:cNvPr id="8" name="7 CuadroTexto"/>
          <p:cNvSpPr txBox="1"/>
          <p:nvPr/>
        </p:nvSpPr>
        <p:spPr>
          <a:xfrm>
            <a:off x="4932040" y="1916832"/>
            <a:ext cx="3600400" cy="3785652"/>
          </a:xfrm>
          <a:prstGeom prst="rect">
            <a:avLst/>
          </a:prstGeom>
          <a:noFill/>
        </p:spPr>
        <p:txBody>
          <a:bodyPr wrap="square" rtlCol="0">
            <a:spAutoFit/>
          </a:bodyPr>
          <a:lstStyle/>
          <a:p>
            <a:r>
              <a:rPr lang="es-ES" b="1" dirty="0" smtClean="0">
                <a:solidFill>
                  <a:srgbClr val="FF0000"/>
                </a:solidFill>
              </a:rPr>
              <a:t>Los trabajos relacionados con bienes inmuebles que tengan por objeto:</a:t>
            </a:r>
          </a:p>
          <a:p>
            <a:pPr lvl="1"/>
            <a:r>
              <a:rPr lang="es-ES" sz="2400" b="1" dirty="0" smtClean="0">
                <a:solidFill>
                  <a:srgbClr val="FF0000"/>
                </a:solidFill>
              </a:rPr>
              <a:t>construir, </a:t>
            </a:r>
          </a:p>
          <a:p>
            <a:pPr lvl="1"/>
            <a:r>
              <a:rPr lang="es-ES" b="1" dirty="0" smtClean="0">
                <a:solidFill>
                  <a:srgbClr val="FF0000"/>
                </a:solidFill>
              </a:rPr>
              <a:t>conservar, </a:t>
            </a:r>
          </a:p>
          <a:p>
            <a:pPr lvl="1"/>
            <a:r>
              <a:rPr lang="es-ES" b="1" dirty="0" smtClean="0">
                <a:solidFill>
                  <a:srgbClr val="FF0000"/>
                </a:solidFill>
              </a:rPr>
              <a:t>reparar, </a:t>
            </a:r>
          </a:p>
          <a:p>
            <a:pPr lvl="1"/>
            <a:r>
              <a:rPr lang="es-ES" b="1" dirty="0" smtClean="0">
                <a:solidFill>
                  <a:srgbClr val="FF0000"/>
                </a:solidFill>
              </a:rPr>
              <a:t>instalar,</a:t>
            </a:r>
          </a:p>
          <a:p>
            <a:pPr lvl="1"/>
            <a:r>
              <a:rPr lang="es-ES" b="1" dirty="0" smtClean="0">
                <a:solidFill>
                  <a:srgbClr val="FF0000"/>
                </a:solidFill>
              </a:rPr>
              <a:t>ampliar,</a:t>
            </a:r>
          </a:p>
          <a:p>
            <a:pPr lvl="1"/>
            <a:r>
              <a:rPr lang="es-ES" b="1" dirty="0" smtClean="0">
                <a:solidFill>
                  <a:srgbClr val="FF0000"/>
                </a:solidFill>
              </a:rPr>
              <a:t>remodelar,</a:t>
            </a:r>
          </a:p>
          <a:p>
            <a:pPr lvl="1"/>
            <a:r>
              <a:rPr lang="es-ES" b="1" dirty="0" smtClean="0">
                <a:solidFill>
                  <a:srgbClr val="FF0000"/>
                </a:solidFill>
              </a:rPr>
              <a:t>rehabilitar,</a:t>
            </a:r>
          </a:p>
          <a:p>
            <a:pPr lvl="1"/>
            <a:r>
              <a:rPr lang="es-ES" b="1" dirty="0" smtClean="0">
                <a:solidFill>
                  <a:srgbClr val="FF0000"/>
                </a:solidFill>
              </a:rPr>
              <a:t>restaurar,</a:t>
            </a:r>
          </a:p>
          <a:p>
            <a:pPr lvl="1"/>
            <a:r>
              <a:rPr lang="es-ES" b="1" dirty="0" smtClean="0">
                <a:solidFill>
                  <a:srgbClr val="FF0000"/>
                </a:solidFill>
              </a:rPr>
              <a:t>reconstruir, o </a:t>
            </a:r>
          </a:p>
          <a:p>
            <a:pPr lvl="1"/>
            <a:r>
              <a:rPr lang="es-ES" b="1" dirty="0" smtClean="0">
                <a:solidFill>
                  <a:srgbClr val="FF0000"/>
                </a:solidFill>
              </a:rPr>
              <a:t>demoler</a:t>
            </a:r>
          </a:p>
        </p:txBody>
      </p:sp>
    </p:spTree>
    <p:extLst>
      <p:ext uri="{BB962C8B-B14F-4D97-AF65-F5344CB8AC3E}">
        <p14:creationId xmlns:p14="http://schemas.microsoft.com/office/powerpoint/2010/main" xmlns="" val="3815606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484784"/>
            <a:ext cx="8676456" cy="4093428"/>
          </a:xfrm>
          <a:prstGeom prst="rect">
            <a:avLst/>
          </a:prstGeom>
          <a:noFill/>
        </p:spPr>
        <p:txBody>
          <a:bodyPr wrap="square" rtlCol="0">
            <a:spAutoFit/>
          </a:bodyPr>
          <a:lstStyle/>
          <a:p>
            <a:pPr algn="just"/>
            <a:r>
              <a:rPr lang="es-MX" sz="2000" b="1" dirty="0" smtClean="0"/>
              <a:t>625 Construcción de vías de comunicación</a:t>
            </a:r>
          </a:p>
          <a:p>
            <a:pPr algn="just"/>
            <a:r>
              <a:rPr lang="es-MX" sz="2000" dirty="0" smtClean="0"/>
              <a:t>Asignaciones destinadas a la construcción de carreteras, autopistas, terracerías, puentes, pasos a desnivel y aeropistas. Incluye construcción nueva, ampliación, remodelación, mantenimiento o reparación integral de las construcciones y los gastos en estudios de pre inversión y preparación del proyecto.</a:t>
            </a:r>
          </a:p>
          <a:p>
            <a:pPr algn="just"/>
            <a:endParaRPr lang="es-MX" sz="2000" dirty="0" smtClean="0"/>
          </a:p>
          <a:p>
            <a:pPr algn="just"/>
            <a:r>
              <a:rPr lang="es-MX" sz="2000" b="1" dirty="0" smtClean="0"/>
              <a:t>626 Otras construcciones de ingeniería civil u obra pesada</a:t>
            </a:r>
          </a:p>
          <a:p>
            <a:pPr algn="just"/>
            <a:r>
              <a:rPr lang="es-MX" sz="2000" dirty="0" smtClean="0"/>
              <a:t>Asignaciones destinadas a la construcción de presas y represas, obras marítimas, fluviales y subacuáticas, obras para el transporte eléctrico y ferroviario y otras construcciones de ingeniería civil u obra pesada no clasificada en otra parte. Incluye los gastos en estudios de pre inversión y preparación del proyecto.</a:t>
            </a:r>
            <a:endParaRPr lang="es-MX" sz="2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340768"/>
            <a:ext cx="8676456" cy="4708981"/>
          </a:xfrm>
          <a:prstGeom prst="rect">
            <a:avLst/>
          </a:prstGeom>
          <a:noFill/>
        </p:spPr>
        <p:txBody>
          <a:bodyPr wrap="square" rtlCol="0">
            <a:spAutoFit/>
          </a:bodyPr>
          <a:lstStyle/>
          <a:p>
            <a:pPr algn="just"/>
            <a:r>
              <a:rPr lang="es-MX" sz="2000" b="1" dirty="0" smtClean="0"/>
              <a:t>627 Instalaciones y equipamiento en construcciones</a:t>
            </a:r>
          </a:p>
          <a:p>
            <a:pPr algn="just"/>
            <a:r>
              <a:rPr lang="es-MX" sz="2000" dirty="0" smtClean="0"/>
              <a:t>Asignaciones destinadas a la realización de instalaciones eléctricas, hidro-sanitarias, de gas, aire acondicionado, calefacción, instalaciones electromecánicas y otras instalaciones de construcciones. Incluye los gastos en estudios de pre-inversión y preparación del proyecto.</a:t>
            </a:r>
          </a:p>
          <a:p>
            <a:pPr algn="just"/>
            <a:endParaRPr lang="es-MX" sz="2000" dirty="0" smtClean="0"/>
          </a:p>
          <a:p>
            <a:pPr algn="just"/>
            <a:r>
              <a:rPr lang="es-MX" sz="2000" b="1" dirty="0" smtClean="0"/>
              <a:t>629 Trabajos de acabados en edificaciones y otros trabajos especializados</a:t>
            </a:r>
          </a:p>
          <a:p>
            <a:pPr algn="just"/>
            <a:r>
              <a:rPr lang="es-MX" sz="2000" dirty="0" smtClean="0"/>
              <a:t>Asignaciones destinadas a la preparación de terrenos para la construcción, excavación, demolición de edificios y estructuras; alquiler de maquinaria y equipo para la construcción con operador, colocación de muros falsos, trabajos de enyesado, pintura y otros cubrimientos de paredes, colocación de pisos y azulejos, instalación de productos de carpintería, cancelería de aluminio e impermeabilización. Incluye los gastos en estudios de pre inversión y preparación del proyecto</a:t>
            </a:r>
            <a:endParaRPr lang="es-MX" sz="2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484784"/>
            <a:ext cx="8676456" cy="4401205"/>
          </a:xfrm>
          <a:prstGeom prst="rect">
            <a:avLst/>
          </a:prstGeom>
          <a:noFill/>
        </p:spPr>
        <p:txBody>
          <a:bodyPr wrap="square" rtlCol="0">
            <a:spAutoFit/>
          </a:bodyPr>
          <a:lstStyle/>
          <a:p>
            <a:pPr algn="just"/>
            <a:r>
              <a:rPr lang="es-MX" sz="2000" b="1" dirty="0" smtClean="0"/>
              <a:t>6300 PROYECTOS PRODUCTIVOS Y ACCIONES DE FOMENTO</a:t>
            </a:r>
            <a:endParaRPr lang="es-MX" sz="2000" dirty="0" smtClean="0"/>
          </a:p>
          <a:p>
            <a:pPr algn="just"/>
            <a:r>
              <a:rPr lang="es-MX" sz="2000" dirty="0" smtClean="0"/>
              <a:t>Erogaciones realizadas por los entes públicos con la finalidad de ejecutar proyectos de desarrollo productivo, económico y social y otros. Incluye el costo de la preparación de proyectos.</a:t>
            </a:r>
          </a:p>
          <a:p>
            <a:pPr algn="just"/>
            <a:endParaRPr lang="es-MX" sz="2000" dirty="0" smtClean="0"/>
          </a:p>
          <a:p>
            <a:pPr algn="just"/>
            <a:r>
              <a:rPr lang="es-MX" sz="2000" b="1" dirty="0" smtClean="0"/>
              <a:t>631 Estudios, formulación y evaluación de proyectos productivos no incluidos en conceptos anteriores de este capítulo</a:t>
            </a:r>
          </a:p>
          <a:p>
            <a:pPr algn="just"/>
            <a:r>
              <a:rPr lang="es-MX" sz="2000" dirty="0" smtClean="0"/>
              <a:t>Asignaciones destinadas a los estudios, formulación y evaluación de proyectos productivos no incluidos en conceptos anteriores de este capítulo (PPS), denominados, esquemas de inversión donde participan los sectores público y privado, desde las concesiones que se otorgan a particulares, hasta los proyectos de infraestructura productiva de largo plazo, en los sectores de energía eléctrica, de carretera y de agua potable, entre otros.</a:t>
            </a:r>
            <a:endParaRPr lang="es-MX" sz="20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2643142" y="0"/>
            <a:ext cx="6500858"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11" name="7 CuadroTexto"/>
          <p:cNvSpPr txBox="1">
            <a:spLocks noChangeArrowheads="1"/>
          </p:cNvSpPr>
          <p:nvPr/>
        </p:nvSpPr>
        <p:spPr bwMode="auto">
          <a:xfrm>
            <a:off x="2714612" y="18125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CLASIFICADOR POR OBJETO DEL GASTO</a:t>
            </a:r>
            <a:endParaRPr lang="es-MX" sz="2400" dirty="0">
              <a:solidFill>
                <a:schemeClr val="bg1"/>
              </a:solidFill>
              <a:cs typeface="Arial" pitchFamily="34" charset="0"/>
            </a:endParaRPr>
          </a:p>
        </p:txBody>
      </p:sp>
      <p:sp>
        <p:nvSpPr>
          <p:cNvPr id="12" name="11 CuadroTexto"/>
          <p:cNvSpPr txBox="1"/>
          <p:nvPr/>
        </p:nvSpPr>
        <p:spPr>
          <a:xfrm>
            <a:off x="251520" y="1882567"/>
            <a:ext cx="8676456" cy="2554545"/>
          </a:xfrm>
          <a:prstGeom prst="rect">
            <a:avLst/>
          </a:prstGeom>
          <a:noFill/>
        </p:spPr>
        <p:txBody>
          <a:bodyPr wrap="square" rtlCol="0">
            <a:spAutoFit/>
          </a:bodyPr>
          <a:lstStyle/>
          <a:p>
            <a:pPr algn="just"/>
            <a:r>
              <a:rPr lang="es-MX" sz="2000" b="1" dirty="0" smtClean="0"/>
              <a:t>632 Ejecución de proyectos productivos no incluidos en conceptos anteriores de este capítulo</a:t>
            </a:r>
          </a:p>
          <a:p>
            <a:pPr algn="just"/>
            <a:r>
              <a:rPr lang="es-MX" sz="2000" dirty="0" smtClean="0"/>
              <a:t>Asignaciones destinadas a la Ejecución de Proyectos Productivos no incluidos en conceptos anteriores de este capítulo PPS, denominados, esquemas de inversión donde participan los sectores público y privado, desde las concesiones que se otorgan a particulares hasta los proyectos de infraestructura productiva de largo plazo, en los sectores de energía eléctrica, de carretera y de agua potable, entre otros.</a:t>
            </a:r>
            <a:endParaRPr lang="es-MX" sz="20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14340" name="7 CuadroTexto"/>
          <p:cNvSpPr txBox="1">
            <a:spLocks noChangeArrowheads="1"/>
          </p:cNvSpPr>
          <p:nvPr/>
        </p:nvSpPr>
        <p:spPr bwMode="auto">
          <a:xfrm>
            <a:off x="2714612" y="159023"/>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 CLASIFICADOR POR TIPO DE GASTO</a:t>
            </a:r>
            <a:endParaRPr lang="es-MX" sz="2400" dirty="0">
              <a:solidFill>
                <a:schemeClr val="bg1"/>
              </a:solidFill>
              <a:cs typeface="Arial" pitchFamily="34" charset="0"/>
            </a:endParaRPr>
          </a:p>
        </p:txBody>
      </p:sp>
      <p:sp>
        <p:nvSpPr>
          <p:cNvPr id="10" name="9 CuadroTexto"/>
          <p:cNvSpPr txBox="1"/>
          <p:nvPr/>
        </p:nvSpPr>
        <p:spPr>
          <a:xfrm>
            <a:off x="467544" y="1784137"/>
            <a:ext cx="8460432" cy="2292935"/>
          </a:xfrm>
          <a:prstGeom prst="rect">
            <a:avLst/>
          </a:prstGeom>
          <a:noFill/>
        </p:spPr>
        <p:txBody>
          <a:bodyPr wrap="square" rtlCol="0">
            <a:spAutoFit/>
          </a:bodyPr>
          <a:lstStyle/>
          <a:p>
            <a:pPr algn="just"/>
            <a:r>
              <a:rPr lang="es-MX" sz="2400" b="1" dirty="0" smtClean="0"/>
              <a:t>2. Gasto de Capital</a:t>
            </a:r>
            <a:endParaRPr lang="es-MX" sz="2400" dirty="0" smtClean="0"/>
          </a:p>
          <a:p>
            <a:pPr algn="just"/>
            <a:r>
              <a:rPr lang="es-MX" sz="2400" dirty="0" smtClean="0"/>
              <a:t>Son los gastos destinados a la inversión de capital y las transferencias a los otros componentes institucionales del sistema económico que se efectúan para financiar gastos de éstos con tal propósito.</a:t>
            </a:r>
          </a:p>
          <a:p>
            <a:pPr algn="just"/>
            <a:r>
              <a:rPr lang="es-MX" sz="2300" dirty="0" smtClean="0">
                <a:cs typeface="Arial" pitchFamily="34" charset="0"/>
              </a:rPr>
              <a:t>.</a:t>
            </a:r>
            <a:endParaRPr lang="es-MX" sz="2300" dirty="0">
              <a:cs typeface="Arial"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643142" y="0"/>
            <a:ext cx="6500858" cy="764704"/>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14340" name="7 CuadroTexto"/>
          <p:cNvSpPr txBox="1">
            <a:spLocks noChangeArrowheads="1"/>
          </p:cNvSpPr>
          <p:nvPr/>
        </p:nvSpPr>
        <p:spPr bwMode="auto">
          <a:xfrm>
            <a:off x="2714612" y="188640"/>
            <a:ext cx="6429420"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 CLASIFICADOR POR TIPO DE GASTO</a:t>
            </a:r>
            <a:endParaRPr lang="es-MX" sz="2400" dirty="0">
              <a:solidFill>
                <a:schemeClr val="bg1"/>
              </a:solidFill>
              <a:cs typeface="Arial" pitchFamily="34" charset="0"/>
            </a:endParaRPr>
          </a:p>
        </p:txBody>
      </p:sp>
      <p:sp>
        <p:nvSpPr>
          <p:cNvPr id="10" name="9 CuadroTexto"/>
          <p:cNvSpPr txBox="1"/>
          <p:nvPr/>
        </p:nvSpPr>
        <p:spPr>
          <a:xfrm>
            <a:off x="785786" y="988954"/>
            <a:ext cx="7460332" cy="1154162"/>
          </a:xfrm>
          <a:prstGeom prst="rect">
            <a:avLst/>
          </a:prstGeom>
          <a:noFill/>
        </p:spPr>
        <p:txBody>
          <a:bodyPr wrap="square" rtlCol="0">
            <a:spAutoFit/>
          </a:bodyPr>
          <a:lstStyle/>
          <a:p>
            <a:pPr algn="just"/>
            <a:r>
              <a:rPr lang="es-MX" sz="2300" dirty="0" smtClean="0">
                <a:cs typeface="Arial" pitchFamily="34" charset="0"/>
              </a:rPr>
              <a:t>Relaciona las transacciones públicas que generan gastos con los grandes agregados de la clasificación económica presentándolos en:</a:t>
            </a:r>
            <a:endParaRPr lang="es-MX" sz="2300" dirty="0">
              <a:cs typeface="Arial" pitchFamily="34" charset="0"/>
            </a:endParaRPr>
          </a:p>
        </p:txBody>
      </p:sp>
      <p:graphicFrame>
        <p:nvGraphicFramePr>
          <p:cNvPr id="19" name="18 Diagrama"/>
          <p:cNvGraphicFramePr/>
          <p:nvPr/>
        </p:nvGraphicFramePr>
        <p:xfrm>
          <a:off x="1500166" y="2084401"/>
          <a:ext cx="4786346" cy="4643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Pentágono"/>
          <p:cNvSpPr/>
          <p:nvPr/>
        </p:nvSpPr>
        <p:spPr>
          <a:xfrm>
            <a:off x="6710965" y="2367291"/>
            <a:ext cx="861431" cy="788680"/>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000" dirty="0">
              <a:solidFill>
                <a:srgbClr val="FFFFD9"/>
              </a:solidFill>
            </a:endParaRPr>
          </a:p>
        </p:txBody>
      </p:sp>
      <p:sp>
        <p:nvSpPr>
          <p:cNvPr id="12" name="11 Elipse"/>
          <p:cNvSpPr/>
          <p:nvPr/>
        </p:nvSpPr>
        <p:spPr>
          <a:xfrm>
            <a:off x="4857752" y="2295322"/>
            <a:ext cx="2370143" cy="930794"/>
          </a:xfrm>
          <a:prstGeom prst="ellipse">
            <a:avLst/>
          </a:prstGeom>
          <a:solidFill>
            <a:schemeClr val="accent6">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000" b="1" dirty="0" smtClean="0">
                <a:solidFill>
                  <a:srgbClr val="FFFFD9"/>
                </a:solidFill>
              </a:rPr>
              <a:t>Corriente</a:t>
            </a:r>
            <a:endParaRPr lang="es-ES_tradnl" sz="2000" dirty="0">
              <a:solidFill>
                <a:srgbClr val="FFFFD9"/>
              </a:solidFill>
            </a:endParaRPr>
          </a:p>
        </p:txBody>
      </p:sp>
      <p:sp>
        <p:nvSpPr>
          <p:cNvPr id="14" name="13 Pentágono"/>
          <p:cNvSpPr/>
          <p:nvPr/>
        </p:nvSpPr>
        <p:spPr>
          <a:xfrm>
            <a:off x="6929454" y="4438830"/>
            <a:ext cx="916419" cy="860281"/>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000" dirty="0">
              <a:solidFill>
                <a:srgbClr val="FFFFD9"/>
              </a:solidFill>
            </a:endParaRPr>
          </a:p>
        </p:txBody>
      </p:sp>
      <p:sp>
        <p:nvSpPr>
          <p:cNvPr id="15" name="14 Elipse"/>
          <p:cNvSpPr/>
          <p:nvPr/>
        </p:nvSpPr>
        <p:spPr>
          <a:xfrm>
            <a:off x="4788024" y="4231348"/>
            <a:ext cx="2643206" cy="1285884"/>
          </a:xfrm>
          <a:prstGeom prst="ellipse">
            <a:avLst/>
          </a:prstGeom>
          <a:solidFill>
            <a:schemeClr val="accent6">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b="1" dirty="0" smtClean="0">
                <a:solidFill>
                  <a:srgbClr val="FFFFD9"/>
                </a:solidFill>
              </a:rPr>
              <a:t>Amortización Deuda y Disminución Pasivos</a:t>
            </a:r>
            <a:endParaRPr lang="es-ES_tradnl" dirty="0">
              <a:solidFill>
                <a:srgbClr val="FFFFD9"/>
              </a:solidFill>
            </a:endParaRPr>
          </a:p>
        </p:txBody>
      </p:sp>
      <p:sp>
        <p:nvSpPr>
          <p:cNvPr id="16" name="15 Pentágono"/>
          <p:cNvSpPr/>
          <p:nvPr/>
        </p:nvSpPr>
        <p:spPr>
          <a:xfrm>
            <a:off x="6643703" y="3352600"/>
            <a:ext cx="1000132" cy="788680"/>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000" dirty="0">
              <a:solidFill>
                <a:srgbClr val="FFFFD9"/>
              </a:solidFill>
            </a:endParaRPr>
          </a:p>
        </p:txBody>
      </p:sp>
      <p:sp>
        <p:nvSpPr>
          <p:cNvPr id="17" name="16 Elipse"/>
          <p:cNvSpPr/>
          <p:nvPr/>
        </p:nvSpPr>
        <p:spPr>
          <a:xfrm>
            <a:off x="4857752" y="3284024"/>
            <a:ext cx="2370143" cy="930794"/>
          </a:xfrm>
          <a:prstGeom prst="ellipse">
            <a:avLst/>
          </a:prstGeom>
          <a:solidFill>
            <a:schemeClr val="accent6">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2000" b="1" dirty="0" smtClean="0">
                <a:solidFill>
                  <a:srgbClr val="FFFFD9"/>
                </a:solidFill>
              </a:rPr>
              <a:t>De Capital</a:t>
            </a:r>
            <a:endParaRPr lang="es-ES_tradnl" sz="2000" dirty="0">
              <a:solidFill>
                <a:srgbClr val="FFFFD9"/>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08520" y="-601663"/>
            <a:ext cx="4225858" cy="7559055"/>
            <a:chOff x="-85906" y="-601663"/>
            <a:chExt cx="4225858" cy="7559055"/>
          </a:xfrm>
        </p:grpSpPr>
        <p:pic>
          <p:nvPicPr>
            <p:cNvPr id="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5906" y="340637"/>
              <a:ext cx="1705578" cy="661675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AutoShape 8"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0" y="-6016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AutoShape 10"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152400" y="-4492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7" name="Picture 12" descr="http://www.indetec.gob.mx/Imagenes/Logo_5.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262710"/>
              <a:ext cx="3744415" cy="129408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2" name="11 Rectángulo"/>
          <p:cNvSpPr/>
          <p:nvPr/>
        </p:nvSpPr>
        <p:spPr>
          <a:xfrm>
            <a:off x="1835696" y="3938665"/>
            <a:ext cx="6879676" cy="2308324"/>
          </a:xfrm>
          <a:prstGeom prst="rect">
            <a:avLst/>
          </a:prstGeom>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a:r>
              <a:rPr lang="es-MX" sz="3600" b="1" dirty="0" smtClean="0">
                <a:ln w="11430"/>
                <a:solidFill>
                  <a:schemeClr val="accent6">
                    <a:lumMod val="50000"/>
                  </a:schemeClr>
                </a:solidFill>
                <a:effectLst>
                  <a:outerShdw blurRad="50800" dist="39000" dir="5460000" algn="tl">
                    <a:srgbClr val="000000">
                      <a:alpha val="38000"/>
                    </a:srgbClr>
                  </a:outerShdw>
                </a:effectLst>
              </a:rPr>
              <a:t>TEMA 3:</a:t>
            </a: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 </a:t>
            </a: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OBRA DE</a:t>
            </a: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 INFRAESTRUCTURA</a:t>
            </a:r>
            <a:endParaRPr lang="es-MX" sz="3600" b="1" dirty="0">
              <a:ln w="11430"/>
              <a:solidFill>
                <a:schemeClr val="accent6">
                  <a:lumMod val="50000"/>
                </a:schemeClr>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68" y="-27384"/>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830997"/>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 sz="2400" b="1" dirty="0" smtClean="0">
                <a:solidFill>
                  <a:schemeClr val="bg1"/>
                </a:solidFill>
                <a:cs typeface="Arial" pitchFamily="34" charset="0"/>
              </a:rPr>
              <a:t>LA INFRAESTRUCTURA SON ACTIVOS NO CIRCULANTES QUE:</a:t>
            </a:r>
            <a:endParaRPr lang="es-ES_tradnl" sz="2400" dirty="0">
              <a:solidFill>
                <a:schemeClr val="bg1"/>
              </a:solidFill>
              <a:cs typeface="Arial" pitchFamily="34" charset="0"/>
            </a:endParaRPr>
          </a:p>
        </p:txBody>
      </p:sp>
      <p:sp>
        <p:nvSpPr>
          <p:cNvPr id="7" name="6 CuadroTexto"/>
          <p:cNvSpPr txBox="1"/>
          <p:nvPr/>
        </p:nvSpPr>
        <p:spPr>
          <a:xfrm>
            <a:off x="179512" y="1000108"/>
            <a:ext cx="8496944" cy="5878532"/>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lvl="0" indent="-174625" algn="just">
              <a:buFont typeface="Arial" pitchFamily="34" charset="0"/>
              <a:buChar char="•"/>
            </a:pPr>
            <a:r>
              <a:rPr lang="es-ES" sz="2400" dirty="0" smtClean="0"/>
              <a:t>Se materializan por obras de ingeniería civil o en inmuebles; </a:t>
            </a:r>
            <a:endParaRPr lang="es-MX" sz="2400" dirty="0" smtClean="0"/>
          </a:p>
          <a:p>
            <a:pPr marL="625475" lvl="0" indent="-174625" algn="just">
              <a:buFont typeface="Arial" pitchFamily="34" charset="0"/>
              <a:buChar char="•"/>
            </a:pPr>
            <a:endParaRPr lang="es-ES" sz="2400" dirty="0" smtClean="0"/>
          </a:p>
          <a:p>
            <a:pPr marL="625475" lvl="0" indent="-174625" algn="just">
              <a:buFont typeface="Arial" pitchFamily="34" charset="0"/>
              <a:buChar char="•"/>
            </a:pPr>
            <a:r>
              <a:rPr lang="es-ES" sz="2400" dirty="0" smtClean="0"/>
              <a:t>Son utilizados por la generalidad de los ciudadanos o destinados a la prestación de servicios públicos;</a:t>
            </a:r>
            <a:endParaRPr lang="es-MX" sz="2400" dirty="0" smtClean="0"/>
          </a:p>
          <a:p>
            <a:pPr marL="625475" lvl="0" indent="-174625" algn="just">
              <a:buFont typeface="Arial" pitchFamily="34" charset="0"/>
              <a:buChar char="•"/>
            </a:pPr>
            <a:endParaRPr lang="es-ES" sz="2400" dirty="0" smtClean="0"/>
          </a:p>
          <a:p>
            <a:pPr marL="625475" lvl="0" indent="-174625" algn="just">
              <a:buFont typeface="Arial" pitchFamily="34" charset="0"/>
              <a:buChar char="•"/>
            </a:pPr>
            <a:r>
              <a:rPr lang="es-ES" sz="2400" dirty="0" smtClean="0"/>
              <a:t>Son obtenidos a título oneroso o gratuito, o construidos por el ente público;</a:t>
            </a:r>
            <a:endParaRPr lang="es-MX" sz="2400" dirty="0" smtClean="0"/>
          </a:p>
          <a:p>
            <a:pPr marL="625475" indent="-174625" algn="just">
              <a:buFont typeface="Arial" pitchFamily="34" charset="0"/>
              <a:buChar char="•"/>
            </a:pPr>
            <a:endParaRPr lang="es-MX" sz="2200" dirty="0" smtClean="0">
              <a:cs typeface="Arial" pitchFamily="34" charset="0"/>
            </a:endParaRPr>
          </a:p>
          <a:p>
            <a:pPr marL="625475" lvl="0" indent="-174625" algn="just">
              <a:buFont typeface="Arial" pitchFamily="34" charset="0"/>
              <a:buChar char="•"/>
            </a:pPr>
            <a:r>
              <a:rPr lang="es-ES" sz="2400" dirty="0" smtClean="0"/>
              <a:t>Son parte de un sistema o red, y</a:t>
            </a:r>
            <a:endParaRPr lang="es-MX" sz="2400" dirty="0" smtClean="0"/>
          </a:p>
          <a:p>
            <a:pPr marL="625475" lvl="0" indent="-174625" algn="just">
              <a:buFont typeface="Arial" pitchFamily="34" charset="0"/>
              <a:buChar char="•"/>
            </a:pPr>
            <a:endParaRPr lang="es-ES" sz="2400" dirty="0" smtClean="0"/>
          </a:p>
          <a:p>
            <a:pPr marL="625475" lvl="0" indent="-174625" algn="just">
              <a:buFont typeface="Arial" pitchFamily="34" charset="0"/>
              <a:buChar char="•"/>
            </a:pPr>
            <a:r>
              <a:rPr lang="es-ES" sz="2400" dirty="0" smtClean="0"/>
              <a:t>Tienen una finalidad específica que no suele admitir otros usos alternativos.</a:t>
            </a:r>
            <a:endParaRPr lang="es-MX" sz="2400" dirty="0" smtClean="0"/>
          </a:p>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endParaRPr lang="es-MX" sz="2200" dirty="0" smtClean="0">
              <a:cs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68" y="-27384"/>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830997"/>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 sz="2400" b="1" dirty="0" smtClean="0">
                <a:solidFill>
                  <a:schemeClr val="bg1"/>
                </a:solidFill>
                <a:cs typeface="Arial" pitchFamily="34" charset="0"/>
              </a:rPr>
              <a:t>LA INFRAESTRUCTURA SON ACTIVOS NO CIRCULANTES QUE:</a:t>
            </a:r>
            <a:endParaRPr lang="es-ES_tradnl" sz="2400" dirty="0">
              <a:solidFill>
                <a:schemeClr val="bg1"/>
              </a:solidFill>
              <a:cs typeface="Arial" pitchFamily="34" charset="0"/>
            </a:endParaRPr>
          </a:p>
        </p:txBody>
      </p:sp>
      <p:sp>
        <p:nvSpPr>
          <p:cNvPr id="7" name="6 CuadroTexto"/>
          <p:cNvSpPr txBox="1"/>
          <p:nvPr/>
        </p:nvSpPr>
        <p:spPr>
          <a:xfrm>
            <a:off x="179512" y="1000108"/>
            <a:ext cx="8496944" cy="5232202"/>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r>
              <a:rPr lang="es-ES" sz="2400" dirty="0" smtClean="0"/>
              <a:t>Una vez concluida, si la inversión es realizada en:</a:t>
            </a:r>
          </a:p>
          <a:p>
            <a:pPr marL="625475" indent="-174625" algn="just">
              <a:buFont typeface="Arial" pitchFamily="34" charset="0"/>
              <a:buChar char="•"/>
            </a:pPr>
            <a:endParaRPr lang="es-ES" sz="2400" dirty="0" smtClean="0"/>
          </a:p>
          <a:p>
            <a:pPr marL="625475" indent="-174625" algn="just"/>
            <a:r>
              <a:rPr lang="es-ES" sz="2400" dirty="0" smtClean="0"/>
              <a:t> </a:t>
            </a:r>
          </a:p>
          <a:p>
            <a:pPr marL="625475" indent="-174625" algn="just"/>
            <a:endParaRPr lang="es-ES" sz="2400" dirty="0" smtClean="0"/>
          </a:p>
          <a:p>
            <a:pPr marL="625475" indent="-174625" algn="just">
              <a:buFont typeface="Arial" pitchFamily="34" charset="0"/>
              <a:buChar char="•"/>
            </a:pPr>
            <a:r>
              <a:rPr lang="es-ES" sz="2800" dirty="0" smtClean="0">
                <a:solidFill>
                  <a:srgbClr val="FF0000"/>
                </a:solidFill>
              </a:rPr>
              <a:t>Obras Capitalizables</a:t>
            </a:r>
            <a:r>
              <a:rPr lang="es-ES" sz="2400" dirty="0" smtClean="0"/>
              <a:t>: En este caso, cuando se concluya la obra, se deberá transferir el saldo al activo no circulante que corresponda y el soporte documental del registro contable será el establecido por la autoridad competente (acta de entrega-recepción o el documento que acredite su conclusión).</a:t>
            </a:r>
            <a:endParaRPr lang="es-MX" sz="2400" dirty="0" smtClean="0"/>
          </a:p>
          <a:p>
            <a:pPr marL="625475" lvl="0" indent="-174625" algn="just">
              <a:buFont typeface="Arial" pitchFamily="34" charset="0"/>
              <a:buChar char="•"/>
            </a:pPr>
            <a:endParaRPr lang="es-MX" sz="2400" dirty="0" smtClean="0"/>
          </a:p>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endParaRPr lang="es-MX" sz="2200" dirty="0" smtClean="0">
              <a:cs typeface="Arial" pitchFamily="34" charset="0"/>
            </a:endParaRPr>
          </a:p>
        </p:txBody>
      </p:sp>
      <p:sp>
        <p:nvSpPr>
          <p:cNvPr id="24577" name="Rectangle 1"/>
          <p:cNvSpPr>
            <a:spLocks noChangeArrowheads="1"/>
          </p:cNvSpPr>
          <p:nvPr/>
        </p:nvSpPr>
        <p:spPr bwMode="auto">
          <a:xfrm>
            <a:off x="0" y="0"/>
            <a:ext cx="369332"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82563" algn="ctr" defTabSz="914400" rtl="0" eaLnBrk="1" fontAlgn="base" latinLnBrk="0" hangingPunct="1">
              <a:lnSpc>
                <a:spcPct val="100000"/>
              </a:lnSpc>
              <a:spcBef>
                <a:spcPct val="0"/>
              </a:spcBef>
              <a:spcAft>
                <a:spcPct val="0"/>
              </a:spcAft>
              <a:buClrTx/>
              <a:buSzTx/>
              <a:buFontTx/>
              <a:buNone/>
              <a:tabLst/>
            </a:pP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2563" algn="ctr"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68" y="-27384"/>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461665"/>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 sz="2400" b="1" dirty="0" smtClean="0">
                <a:solidFill>
                  <a:schemeClr val="bg1"/>
                </a:solidFill>
                <a:cs typeface="Arial" pitchFamily="34" charset="0"/>
              </a:rPr>
              <a:t> REGISTRO Y VALORACIÓN DEL PATRIMONIO</a:t>
            </a:r>
            <a:endParaRPr lang="es-ES_tradnl" sz="2400" dirty="0">
              <a:solidFill>
                <a:schemeClr val="bg1"/>
              </a:solidFill>
              <a:cs typeface="Arial" pitchFamily="34" charset="0"/>
            </a:endParaRPr>
          </a:p>
        </p:txBody>
      </p:sp>
      <p:sp>
        <p:nvSpPr>
          <p:cNvPr id="7" name="6 CuadroTexto"/>
          <p:cNvSpPr txBox="1"/>
          <p:nvPr/>
        </p:nvSpPr>
        <p:spPr>
          <a:xfrm>
            <a:off x="179512" y="1196752"/>
            <a:ext cx="8496944" cy="5170646"/>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r>
              <a:rPr lang="es-MX" sz="2200" dirty="0" smtClean="0">
                <a:cs typeface="Arial" pitchFamily="34" charset="0"/>
              </a:rPr>
              <a:t>Registrar obra pública capitalizable  al activo no circulante una vez concluida. </a:t>
            </a:r>
          </a:p>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r>
              <a:rPr lang="es-MX" sz="2200" dirty="0" smtClean="0">
                <a:cs typeface="Arial" pitchFamily="34" charset="0"/>
              </a:rPr>
              <a:t>Registrar  la obra de dominio público, concluida,  a los gastos del periodo o a resultados de ejercicios anteriores, según corresponda</a:t>
            </a:r>
          </a:p>
          <a:p>
            <a:pPr marL="625475" indent="-174625" algn="just"/>
            <a:endParaRPr lang="es-MX" sz="2200" dirty="0" smtClean="0">
              <a:cs typeface="Arial" pitchFamily="34" charset="0"/>
            </a:endParaRPr>
          </a:p>
          <a:p>
            <a:pPr marL="625475" indent="-174625" algn="just">
              <a:buFont typeface="Arial" pitchFamily="34" charset="0"/>
              <a:buChar char="•"/>
            </a:pPr>
            <a:r>
              <a:rPr lang="es-MX" sz="2200" dirty="0" smtClean="0">
                <a:cs typeface="Arial" pitchFamily="34" charset="0"/>
              </a:rPr>
              <a:t>Podrá registrarse infraestructura no reconocida en los últimos 5 años reconociéndola en resultados de ejercicios anteriores.</a:t>
            </a:r>
          </a:p>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r>
              <a:rPr lang="es-MX" sz="2200" dirty="0" smtClean="0">
                <a:cs typeface="Arial" pitchFamily="34" charset="0"/>
              </a:rPr>
              <a:t>Registrar la obra transferible como activo no circulante y una vez que se transfiera se reclasificará a gastos del periodo o a resultados de ejercicios  anteriores, según corresponda.</a:t>
            </a:r>
          </a:p>
          <a:p>
            <a:pPr marL="625475" indent="-174625" algn="just">
              <a:buFont typeface="Arial" pitchFamily="34" charset="0"/>
              <a:buChar char="•"/>
            </a:pPr>
            <a:endParaRPr lang="es-MX" sz="2200" dirty="0" smtClean="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395536" y="2348880"/>
            <a:ext cx="8426933" cy="4176464"/>
          </a:xfrm>
          <a:solidFill>
            <a:schemeClr val="accent1">
              <a:lumMod val="40000"/>
              <a:lumOff val="60000"/>
            </a:schemeClr>
          </a:solidFill>
          <a:ln>
            <a:noFill/>
          </a:ln>
        </p:spPr>
        <p:style>
          <a:lnRef idx="1">
            <a:schemeClr val="accent3"/>
          </a:lnRef>
          <a:fillRef idx="2">
            <a:schemeClr val="accent3"/>
          </a:fillRef>
          <a:effectRef idx="1">
            <a:schemeClr val="accent3"/>
          </a:effectRef>
          <a:fontRef idx="minor">
            <a:schemeClr val="dk1"/>
          </a:fontRef>
        </p:style>
        <p:txBody>
          <a:bodyPr/>
          <a:lstStyle/>
          <a:p>
            <a:pPr marL="0" indent="0" algn="just">
              <a:buNone/>
            </a:pPr>
            <a:endParaRPr lang="es-MX" sz="2000" dirty="0" smtClean="0"/>
          </a:p>
          <a:p>
            <a:pPr marL="266700" indent="-266700" algn="just">
              <a:buClrTx/>
            </a:pPr>
            <a:r>
              <a:rPr lang="es-MX" sz="2000" dirty="0" smtClean="0"/>
              <a:t>El </a:t>
            </a:r>
            <a:r>
              <a:rPr lang="es-MX" sz="2000" dirty="0" smtClean="0">
                <a:solidFill>
                  <a:schemeClr val="tx1"/>
                </a:solidFill>
              </a:rPr>
              <a:t>mantenimiento y la restauración de bienes muebles incorporados o adheridos a un </a:t>
            </a:r>
            <a:r>
              <a:rPr lang="es-MX" sz="2000" dirty="0" smtClean="0"/>
              <a:t>inmueble, cuando implique modificación al propio inmueble;</a:t>
            </a:r>
          </a:p>
          <a:p>
            <a:pPr marL="266700" indent="-266700" algn="just">
              <a:buClrTx/>
              <a:buNone/>
            </a:pPr>
            <a:endParaRPr lang="es-MX" sz="2000" dirty="0" smtClean="0"/>
          </a:p>
          <a:p>
            <a:pPr marL="266700" indent="-266700" algn="just">
              <a:buClrTx/>
            </a:pPr>
            <a:r>
              <a:rPr lang="es-MX" sz="2000" dirty="0" smtClean="0">
                <a:solidFill>
                  <a:schemeClr val="tx1"/>
                </a:solidFill>
                <a:latin typeface="Arial" charset="0"/>
              </a:rPr>
              <a:t>Los proyectos integrales</a:t>
            </a:r>
            <a:r>
              <a:rPr lang="es-MX" sz="2000" dirty="0" smtClean="0">
                <a:solidFill>
                  <a:srgbClr val="FF0000"/>
                </a:solidFill>
                <a:latin typeface="Arial" charset="0"/>
              </a:rPr>
              <a:t>, </a:t>
            </a:r>
            <a:r>
              <a:rPr lang="es-MX" sz="2000" dirty="0" smtClean="0">
                <a:solidFill>
                  <a:prstClr val="black"/>
                </a:solidFill>
                <a:latin typeface="Arial" charset="0"/>
              </a:rPr>
              <a:t>en los cuales el contratista se obliga desde el diseño de la obra hasta su terminación total,</a:t>
            </a:r>
            <a:r>
              <a:rPr lang="es-ES" sz="2000" dirty="0" smtClean="0"/>
              <a:t> </a:t>
            </a:r>
            <a:r>
              <a:rPr lang="es-ES" sz="2000" b="1" dirty="0" smtClean="0">
                <a:solidFill>
                  <a:srgbClr val="FF0000"/>
                </a:solidFill>
              </a:rPr>
              <a:t>incluyéndose, cuando se requiera, la transferencia de tecnología;</a:t>
            </a:r>
          </a:p>
          <a:p>
            <a:pPr marL="266700" indent="-266700" algn="just">
              <a:buClrTx/>
              <a:buNone/>
            </a:pPr>
            <a:endParaRPr lang="es-ES" sz="2000" dirty="0" smtClean="0">
              <a:solidFill>
                <a:srgbClr val="FF0000"/>
              </a:solidFill>
            </a:endParaRPr>
          </a:p>
          <a:p>
            <a:pPr marL="266700" indent="-266700" algn="just">
              <a:buClrTx/>
            </a:pPr>
            <a:r>
              <a:rPr lang="es-MX" sz="2000" b="1" dirty="0" smtClean="0">
                <a:solidFill>
                  <a:srgbClr val="7030A0"/>
                </a:solidFill>
              </a:rPr>
              <a:t>Instalación de islas artificiales y plataformas utilizadas directa o indirectamente en la explotación de recursos naturales;</a:t>
            </a:r>
          </a:p>
          <a:p>
            <a:pPr marL="0" indent="0" algn="just">
              <a:buNone/>
            </a:pPr>
            <a:endParaRPr lang="es-MX" sz="2000" dirty="0" smtClean="0">
              <a:solidFill>
                <a:prstClr val="black"/>
              </a:solidFill>
              <a:latin typeface="Arial" charset="0"/>
            </a:endParaRPr>
          </a:p>
          <a:p>
            <a:pPr marL="0" indent="0" algn="just">
              <a:buNone/>
            </a:pPr>
            <a:endParaRPr lang="es-MX" sz="2000" dirty="0" smtClean="0"/>
          </a:p>
          <a:p>
            <a:pPr marL="0" indent="0" algn="just">
              <a:buNone/>
            </a:pPr>
            <a:endParaRPr lang="es-MX" sz="2000" dirty="0" smtClean="0"/>
          </a:p>
          <a:p>
            <a:pPr marL="0" lvl="0" indent="0" algn="just">
              <a:buNone/>
            </a:pPr>
            <a:endParaRPr lang="es-MX" sz="2000" dirty="0" smtClean="0">
              <a:solidFill>
                <a:prstClr val="black"/>
              </a:solidFill>
              <a:latin typeface="Arial" charset="0"/>
            </a:endParaRPr>
          </a:p>
          <a:p>
            <a:pPr marL="400050" indent="-400050" algn="just">
              <a:buNone/>
            </a:pPr>
            <a:endParaRPr lang="es-MX" sz="2000" dirty="0" smtClean="0"/>
          </a:p>
          <a:p>
            <a:pPr marL="0" indent="0" algn="just">
              <a:buNone/>
            </a:pPr>
            <a:endParaRPr lang="es-MX" sz="2000" dirty="0" smtClean="0"/>
          </a:p>
          <a:p>
            <a:pPr marL="0" indent="0" algn="just">
              <a:buNone/>
            </a:pPr>
            <a:endParaRPr lang="es-MX" sz="2000" dirty="0"/>
          </a:p>
        </p:txBody>
      </p:sp>
      <p:sp>
        <p:nvSpPr>
          <p:cNvPr id="4" name="3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5" name="7 CuadroTexto"/>
          <p:cNvSpPr txBox="1">
            <a:spLocks noChangeArrowheads="1"/>
          </p:cNvSpPr>
          <p:nvPr/>
        </p:nvSpPr>
        <p:spPr bwMode="auto">
          <a:xfrm>
            <a:off x="2714612" y="159023"/>
            <a:ext cx="6429420" cy="461665"/>
          </a:xfrm>
          <a:prstGeom prst="rect">
            <a:avLst/>
          </a:prstGeom>
          <a:noFill/>
          <a:ln w="9525">
            <a:noFill/>
            <a:miter lim="800000"/>
            <a:headEnd/>
            <a:tailEnd/>
          </a:ln>
        </p:spPr>
        <p:txBody>
          <a:bodyPr wrap="square">
            <a:spAutoFit/>
          </a:bodyPr>
          <a:lstStyle/>
          <a:p>
            <a:pPr algn="ctr"/>
            <a:r>
              <a:rPr lang="es-MX" sz="2400" b="1" dirty="0" smtClean="0">
                <a:solidFill>
                  <a:schemeClr val="bg1"/>
                </a:solidFill>
                <a:cs typeface="Arial" pitchFamily="34" charset="0"/>
              </a:rPr>
              <a:t>OBRA PÚBLICA</a:t>
            </a:r>
            <a:endParaRPr lang="es-MX" sz="2400" dirty="0">
              <a:solidFill>
                <a:schemeClr val="bg1"/>
              </a:solidFill>
              <a:cs typeface="Arial" pitchFamily="34" charset="0"/>
            </a:endParaRPr>
          </a:p>
        </p:txBody>
      </p:sp>
      <p:sp>
        <p:nvSpPr>
          <p:cNvPr id="7" name="6 CuadroTexto"/>
          <p:cNvSpPr txBox="1"/>
          <p:nvPr/>
        </p:nvSpPr>
        <p:spPr>
          <a:xfrm>
            <a:off x="7164288" y="5877272"/>
            <a:ext cx="1656184" cy="584775"/>
          </a:xfrm>
          <a:prstGeom prst="rect">
            <a:avLst/>
          </a:prstGeom>
          <a:noFill/>
        </p:spPr>
        <p:txBody>
          <a:bodyPr wrap="square" rtlCol="0">
            <a:spAutoFit/>
          </a:bodyPr>
          <a:lstStyle/>
          <a:p>
            <a:r>
              <a:rPr lang="es-MX" sz="3200" dirty="0" smtClean="0"/>
              <a:t>……</a:t>
            </a:r>
            <a:endParaRPr lang="es-MX" sz="3200" dirty="0"/>
          </a:p>
        </p:txBody>
      </p:sp>
      <p:sp>
        <p:nvSpPr>
          <p:cNvPr id="8" name="7 CuadroTexto"/>
          <p:cNvSpPr txBox="1"/>
          <p:nvPr/>
        </p:nvSpPr>
        <p:spPr>
          <a:xfrm>
            <a:off x="0" y="910461"/>
            <a:ext cx="9144000" cy="646331"/>
          </a:xfrm>
          <a:prstGeom prst="rect">
            <a:avLst/>
          </a:prstGeom>
          <a:noFill/>
        </p:spPr>
        <p:txBody>
          <a:bodyPr wrap="square" rtlCol="0">
            <a:spAutoFit/>
          </a:bodyPr>
          <a:lstStyle/>
          <a:p>
            <a:r>
              <a:rPr lang="es-MX" dirty="0" smtClean="0"/>
              <a:t>Asimismo, quedan comprendidos dentro de las obras públicas los siguientes conceptos:</a:t>
            </a:r>
          </a:p>
          <a:p>
            <a:endParaRPr lang="es-MX" dirty="0"/>
          </a:p>
        </p:txBody>
      </p:sp>
      <p:sp>
        <p:nvSpPr>
          <p:cNvPr id="9" name="8 CuadroTexto"/>
          <p:cNvSpPr txBox="1"/>
          <p:nvPr/>
        </p:nvSpPr>
        <p:spPr>
          <a:xfrm>
            <a:off x="611560" y="1425550"/>
            <a:ext cx="3600400" cy="923330"/>
          </a:xfrm>
          <a:prstGeom prst="rect">
            <a:avLst/>
          </a:prstGeom>
          <a:noFill/>
        </p:spPr>
        <p:txBody>
          <a:bodyPr wrap="square" rtlCol="0">
            <a:spAutoFit/>
          </a:bodyPr>
          <a:lstStyle/>
          <a:p>
            <a:pPr algn="ctr"/>
            <a:r>
              <a:rPr lang="es-MX" b="1" dirty="0" smtClean="0">
                <a:solidFill>
                  <a:srgbClr val="7030A0"/>
                </a:solidFill>
              </a:rPr>
              <a:t>LEY DE OBRAS PÚBLICAS  Y SERVICIOS RELACIONADOS CON LAS MISMAS (FEDERAL) </a:t>
            </a:r>
            <a:endParaRPr lang="es-MX" b="1" dirty="0"/>
          </a:p>
        </p:txBody>
      </p:sp>
      <p:sp>
        <p:nvSpPr>
          <p:cNvPr id="10" name="9 CuadroTexto"/>
          <p:cNvSpPr txBox="1"/>
          <p:nvPr/>
        </p:nvSpPr>
        <p:spPr>
          <a:xfrm>
            <a:off x="4788024" y="1486525"/>
            <a:ext cx="3600400" cy="646331"/>
          </a:xfrm>
          <a:prstGeom prst="rect">
            <a:avLst/>
          </a:prstGeom>
          <a:noFill/>
        </p:spPr>
        <p:txBody>
          <a:bodyPr wrap="square" rtlCol="0">
            <a:spAutoFit/>
          </a:bodyPr>
          <a:lstStyle/>
          <a:p>
            <a:pPr algn="ctr"/>
            <a:r>
              <a:rPr lang="es-MX" b="1" dirty="0" smtClean="0">
                <a:solidFill>
                  <a:srgbClr val="FF0000"/>
                </a:solidFill>
              </a:rPr>
              <a:t>LEY DE OBRA PÚBLICA DEL ESTADO DE ZACATECAS</a:t>
            </a:r>
            <a:endParaRPr lang="es-MX" b="1" dirty="0">
              <a:solidFill>
                <a:srgbClr val="FF0000"/>
              </a:solidFill>
              <a:cs typeface="Arial" pitchFamily="34" charset="0"/>
            </a:endParaRPr>
          </a:p>
        </p:txBody>
      </p:sp>
    </p:spTree>
    <p:extLst>
      <p:ext uri="{BB962C8B-B14F-4D97-AF65-F5344CB8AC3E}">
        <p14:creationId xmlns:p14="http://schemas.microsoft.com/office/powerpoint/2010/main" xmlns="" val="3815606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08520" y="-601663"/>
            <a:ext cx="4225858" cy="7559055"/>
            <a:chOff x="-85906" y="-601663"/>
            <a:chExt cx="4225858" cy="7559055"/>
          </a:xfrm>
        </p:grpSpPr>
        <p:pic>
          <p:nvPicPr>
            <p:cNvPr id="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5906" y="340637"/>
              <a:ext cx="1705578" cy="661675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AutoShape 8"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0" y="-6016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AutoShape 10"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152400" y="-4492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7" name="Picture 12" descr="http://www.indetec.gob.mx/Imagenes/Logo_5.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262710"/>
              <a:ext cx="3744415" cy="129408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2" name="11 Rectángulo"/>
          <p:cNvSpPr/>
          <p:nvPr/>
        </p:nvSpPr>
        <p:spPr>
          <a:xfrm>
            <a:off x="1835696" y="3938665"/>
            <a:ext cx="6879676" cy="2308324"/>
          </a:xfrm>
          <a:prstGeom prst="rect">
            <a:avLst/>
          </a:prstGeom>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a:r>
              <a:rPr lang="es-MX" sz="3600" b="1" dirty="0" smtClean="0">
                <a:ln w="11430"/>
                <a:solidFill>
                  <a:schemeClr val="accent6">
                    <a:lumMod val="50000"/>
                  </a:schemeClr>
                </a:solidFill>
                <a:effectLst>
                  <a:outerShdw blurRad="50800" dist="39000" dir="5460000" algn="tl">
                    <a:srgbClr val="000000">
                      <a:alpha val="38000"/>
                    </a:srgbClr>
                  </a:outerShdw>
                </a:effectLst>
              </a:rPr>
              <a:t>TEMA 4:</a:t>
            </a: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 </a:t>
            </a: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EL GASTO EN LA OBRA PÚBLICA </a:t>
            </a:r>
            <a:endParaRPr lang="es-MX" sz="3600" b="1" dirty="0">
              <a:ln w="11430"/>
              <a:solidFill>
                <a:schemeClr val="accent6">
                  <a:lumMod val="50000"/>
                </a:schemeClr>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36" y="0"/>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461665"/>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_tradnl" sz="2400" dirty="0" smtClean="0">
                <a:solidFill>
                  <a:schemeClr val="bg1"/>
                </a:solidFill>
                <a:cs typeface="Arial" pitchFamily="34" charset="0"/>
              </a:rPr>
              <a:t>EL GASTO EN LA OBRA PÚBLICA</a:t>
            </a:r>
            <a:endParaRPr lang="es-ES_tradnl" sz="2400" dirty="0">
              <a:solidFill>
                <a:schemeClr val="bg1"/>
              </a:solidFill>
              <a:cs typeface="Arial" pitchFamily="34" charset="0"/>
            </a:endParaRPr>
          </a:p>
        </p:txBody>
      </p:sp>
      <p:sp>
        <p:nvSpPr>
          <p:cNvPr id="7" name="6 CuadroTexto"/>
          <p:cNvSpPr txBox="1"/>
          <p:nvPr/>
        </p:nvSpPr>
        <p:spPr>
          <a:xfrm>
            <a:off x="179512" y="1000108"/>
            <a:ext cx="8496944" cy="5232202"/>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endParaRPr lang="es-MX" sz="2400" dirty="0" smtClean="0"/>
          </a:p>
          <a:p>
            <a:r>
              <a:rPr lang="es-ES" sz="2400" b="1" dirty="0" smtClean="0"/>
              <a:t>4.</a:t>
            </a:r>
            <a:r>
              <a:rPr lang="es-ES" sz="2400" b="1" i="1" dirty="0" smtClean="0"/>
              <a:t> </a:t>
            </a:r>
            <a:r>
              <a:rPr lang="es-ES" sz="2400" b="1" dirty="0" smtClean="0"/>
              <a:t>Reparaciones, Adaptaciones o Mejoras, Reconstrucciones y Gastos por Catástrofes.</a:t>
            </a:r>
            <a:endParaRPr lang="es-MX" sz="2400" dirty="0" smtClean="0"/>
          </a:p>
          <a:p>
            <a:endParaRPr lang="es-ES" sz="2400" dirty="0" smtClean="0"/>
          </a:p>
          <a:p>
            <a:pPr>
              <a:buFont typeface="Arial" pitchFamily="34" charset="0"/>
              <a:buChar char="•"/>
            </a:pPr>
            <a:r>
              <a:rPr lang="es-ES" sz="2400" dirty="0" smtClean="0"/>
              <a:t>Las reparaciones no son capitalizables debido a que su efecto es conservar el activo en condiciones normales de servicio. Su importe debe aplicarse a los gastos del período.</a:t>
            </a:r>
            <a:endParaRPr lang="es-MX" sz="2400" dirty="0" smtClean="0"/>
          </a:p>
          <a:p>
            <a:endParaRPr lang="es-ES" sz="2400" dirty="0" smtClean="0"/>
          </a:p>
          <a:p>
            <a:pPr>
              <a:buFont typeface="Arial" pitchFamily="34" charset="0"/>
              <a:buChar char="•"/>
            </a:pPr>
            <a:r>
              <a:rPr lang="es-ES" sz="2400" dirty="0" smtClean="0"/>
              <a:t>Las adaptaciones o mejoras, será capitalizable el costo incurrido cuando prolongue la vida útil del bien, por lo tanto incrementan su valor.</a:t>
            </a:r>
            <a:endParaRPr lang="es-MX" sz="2400" dirty="0" smtClean="0"/>
          </a:p>
          <a:p>
            <a:pPr marL="625475" lvl="0" indent="-174625" algn="just">
              <a:buFont typeface="Arial" pitchFamily="34" charset="0"/>
              <a:buChar char="•"/>
            </a:pPr>
            <a:endParaRPr lang="es-ES" sz="2400" dirty="0" smtClean="0"/>
          </a:p>
          <a:p>
            <a:pPr marL="625475" lvl="0" indent="-174625" algn="just"/>
            <a:r>
              <a:rPr lang="es-ES" sz="2400" b="1" dirty="0" smtClean="0"/>
              <a:t>    </a:t>
            </a:r>
            <a:r>
              <a:rPr lang="es-ES" sz="1200" b="1" dirty="0" smtClean="0"/>
              <a:t>Reglas específicas del Registro y Valoración del Patrimonio   13/12/2011  modificado DOF 22/12/2014</a:t>
            </a:r>
            <a:endParaRPr lang="es-ES" sz="2400" b="1"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36" y="0"/>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461665"/>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_tradnl" sz="2400" dirty="0" smtClean="0">
                <a:solidFill>
                  <a:schemeClr val="bg1"/>
                </a:solidFill>
                <a:cs typeface="Arial" pitchFamily="34" charset="0"/>
              </a:rPr>
              <a:t>EL GASTO EN LA OBRA PÚBLICA</a:t>
            </a:r>
            <a:endParaRPr lang="es-ES_tradnl" sz="2400" dirty="0">
              <a:solidFill>
                <a:schemeClr val="bg1"/>
              </a:solidFill>
              <a:cs typeface="Arial" pitchFamily="34" charset="0"/>
            </a:endParaRPr>
          </a:p>
        </p:txBody>
      </p:sp>
      <p:sp>
        <p:nvSpPr>
          <p:cNvPr id="7" name="6 CuadroTexto"/>
          <p:cNvSpPr txBox="1"/>
          <p:nvPr/>
        </p:nvSpPr>
        <p:spPr>
          <a:xfrm>
            <a:off x="179512" y="1000108"/>
            <a:ext cx="8496944" cy="6155531"/>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endParaRPr lang="es-MX" sz="2400" dirty="0" smtClean="0"/>
          </a:p>
          <a:p>
            <a:pPr>
              <a:buFont typeface="Arial" pitchFamily="34" charset="0"/>
              <a:buChar char="•"/>
            </a:pPr>
            <a:r>
              <a:rPr lang="es-ES" sz="2400" dirty="0" smtClean="0"/>
              <a:t>Las reconstrucciones, es un caso común en edificios y cierto tipo de máquinas que sufren modificaciones tan completas que más que adaptaciones o reparaciones son reconstrucciones, con lo que aumenta el valor del activo, ya que la vida de servicio de la unidad reconstruida será considerablemente mayor al remanente de la vida útil estimada en un principio para la unidad original.</a:t>
            </a:r>
            <a:endParaRPr lang="es-MX" sz="2400" dirty="0" smtClean="0"/>
          </a:p>
          <a:p>
            <a:endParaRPr lang="es-ES" sz="2400" dirty="0" smtClean="0"/>
          </a:p>
          <a:p>
            <a:pPr>
              <a:buFont typeface="Arial" pitchFamily="34" charset="0"/>
              <a:buChar char="•"/>
            </a:pPr>
            <a:r>
              <a:rPr lang="es-ES" sz="2400" dirty="0" smtClean="0"/>
              <a:t>Los gastos por catástrofes no deben capitalizarse en virtud de que las erogaciones son para restablecer el funcionamiento original de los bienes.</a:t>
            </a:r>
            <a:endParaRPr lang="es-MX" sz="2400" dirty="0" smtClean="0"/>
          </a:p>
          <a:p>
            <a:pPr marL="625475" indent="-174625" algn="just"/>
            <a:endParaRPr lang="es-ES" sz="1200" b="1" dirty="0" smtClean="0"/>
          </a:p>
          <a:p>
            <a:pPr marL="625475" indent="-174625" algn="just"/>
            <a:endParaRPr lang="es-ES" sz="1200" b="1" dirty="0" smtClean="0"/>
          </a:p>
          <a:p>
            <a:pPr marL="625475" indent="-174625" algn="just"/>
            <a:r>
              <a:rPr lang="es-ES" sz="1200" b="1" dirty="0" smtClean="0"/>
              <a:t>           Reglas específicas del Registro y Valoración del Patrimonio   13/12/2011  modificado DOF 22/12/2014</a:t>
            </a:r>
          </a:p>
          <a:p>
            <a:pPr marL="625475" lvl="0" indent="-174625" algn="just"/>
            <a:endParaRPr lang="es-ES" sz="2400" dirty="0" smtClean="0"/>
          </a:p>
          <a:p>
            <a:pPr marL="625475" lvl="0" indent="-174625" algn="just">
              <a:buFont typeface="Arial" pitchFamily="34" charset="0"/>
              <a:buChar char="•"/>
            </a:pPr>
            <a:endParaRPr lang="es-ES" sz="2400"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36" y="0"/>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461665"/>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_tradnl" sz="2400" dirty="0" smtClean="0">
                <a:solidFill>
                  <a:schemeClr val="bg1"/>
                </a:solidFill>
                <a:cs typeface="Arial" pitchFamily="34" charset="0"/>
              </a:rPr>
              <a:t>OBRA PÚBLICA NO CAPITALIZABLE</a:t>
            </a:r>
            <a:endParaRPr lang="es-ES_tradnl" sz="2400" dirty="0">
              <a:solidFill>
                <a:schemeClr val="bg1"/>
              </a:solidFill>
              <a:cs typeface="Arial" pitchFamily="34" charset="0"/>
            </a:endParaRPr>
          </a:p>
        </p:txBody>
      </p:sp>
      <p:sp>
        <p:nvSpPr>
          <p:cNvPr id="7" name="6 CuadroTexto"/>
          <p:cNvSpPr txBox="1"/>
          <p:nvPr/>
        </p:nvSpPr>
        <p:spPr>
          <a:xfrm>
            <a:off x="179512" y="1000108"/>
            <a:ext cx="8496944" cy="4862870"/>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endParaRPr lang="es-MX" sz="2400" dirty="0" smtClean="0"/>
          </a:p>
          <a:p>
            <a:pPr marL="625475" indent="-174625" algn="just">
              <a:buFont typeface="Arial" pitchFamily="34" charset="0"/>
              <a:buChar char="•"/>
            </a:pPr>
            <a:endParaRPr lang="es-MX" sz="2400" dirty="0" smtClean="0"/>
          </a:p>
          <a:p>
            <a:pPr marL="625475" indent="-174625" algn="just">
              <a:buFont typeface="Arial" pitchFamily="34" charset="0"/>
              <a:buChar char="•"/>
            </a:pPr>
            <a:r>
              <a:rPr lang="es-MX" sz="2400" dirty="0" smtClean="0"/>
              <a:t>Son aquellas obras, en donde su realización no aumentan el valor ni la vida útil del bien y por lo tanto son </a:t>
            </a:r>
            <a:r>
              <a:rPr lang="es-MX" sz="2400" dirty="0" smtClean="0">
                <a:solidFill>
                  <a:srgbClr val="FF0000"/>
                </a:solidFill>
              </a:rPr>
              <a:t>Gastos del Período </a:t>
            </a:r>
            <a:r>
              <a:rPr lang="es-MX" sz="2400" dirty="0" smtClean="0"/>
              <a:t>y representan deducciones del patrimonio.</a:t>
            </a:r>
            <a:endParaRPr lang="es-ES" sz="2400" dirty="0" smtClean="0"/>
          </a:p>
          <a:p>
            <a:pPr marL="625475" indent="-174625" algn="just"/>
            <a:endParaRPr lang="es-MX" sz="2400" dirty="0" smtClean="0"/>
          </a:p>
          <a:p>
            <a:pPr marL="625475" indent="-174625" algn="just"/>
            <a:endParaRPr lang="es-ES" sz="2400" dirty="0" smtClean="0"/>
          </a:p>
          <a:p>
            <a:pPr marL="625475" indent="-174625" algn="just">
              <a:buFont typeface="Arial" pitchFamily="34" charset="0"/>
              <a:buChar char="•"/>
            </a:pPr>
            <a:r>
              <a:rPr lang="es-ES" sz="2400" dirty="0" smtClean="0"/>
              <a:t>Las Reglas Específicas del Registro y Valoración del Activo nos indican cuales son las obras públicas que se consideran como gasto:</a:t>
            </a:r>
          </a:p>
          <a:p>
            <a:pPr marL="625475" lvl="0" indent="-174625" algn="just">
              <a:buFont typeface="Arial" pitchFamily="34" charset="0"/>
              <a:buChar char="•"/>
            </a:pPr>
            <a:endParaRPr lang="es-ES" sz="2400"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36" y="0"/>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461665"/>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_tradnl" sz="2400" dirty="0" smtClean="0">
                <a:solidFill>
                  <a:schemeClr val="bg1"/>
                </a:solidFill>
                <a:cs typeface="Arial" pitchFamily="34" charset="0"/>
              </a:rPr>
              <a:t>OBRA PÚBLICA NO CAPITALIZABLE</a:t>
            </a:r>
            <a:endParaRPr lang="es-ES_tradnl" sz="2400" dirty="0">
              <a:solidFill>
                <a:schemeClr val="bg1"/>
              </a:solidFill>
              <a:cs typeface="Arial" pitchFamily="34" charset="0"/>
            </a:endParaRPr>
          </a:p>
        </p:txBody>
      </p:sp>
      <p:sp>
        <p:nvSpPr>
          <p:cNvPr id="7" name="6 CuadroTexto"/>
          <p:cNvSpPr txBox="1"/>
          <p:nvPr/>
        </p:nvSpPr>
        <p:spPr>
          <a:xfrm>
            <a:off x="179512" y="1000108"/>
            <a:ext cx="8496944" cy="5601533"/>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endParaRPr lang="es-MX" sz="2400" dirty="0" smtClean="0"/>
          </a:p>
          <a:p>
            <a:pPr marL="625475" indent="-174625" algn="just">
              <a:buFont typeface="Arial" pitchFamily="34" charset="0"/>
              <a:buChar char="•"/>
            </a:pPr>
            <a:endParaRPr lang="es-MX" sz="2400" dirty="0" smtClean="0"/>
          </a:p>
          <a:p>
            <a:pPr marL="625475" indent="-174625" algn="just">
              <a:buFont typeface="Arial" pitchFamily="34" charset="0"/>
              <a:buChar char="•"/>
            </a:pPr>
            <a:r>
              <a:rPr lang="es-MX" sz="2400" dirty="0" smtClean="0"/>
              <a:t>Son aquellas obras, en donde su realización no aumentan el valor ni la vida útil del bien y por lo tanto son </a:t>
            </a:r>
            <a:r>
              <a:rPr lang="es-MX" sz="2400" dirty="0" smtClean="0">
                <a:solidFill>
                  <a:srgbClr val="FF0000"/>
                </a:solidFill>
              </a:rPr>
              <a:t>Gastos del Período </a:t>
            </a:r>
            <a:r>
              <a:rPr lang="es-MX" sz="2400" dirty="0" smtClean="0"/>
              <a:t>y representan deducciones del patrimonio.</a:t>
            </a:r>
            <a:endParaRPr lang="es-ES" sz="2400" dirty="0" smtClean="0"/>
          </a:p>
          <a:p>
            <a:pPr marL="625475" indent="-174625" algn="just"/>
            <a:endParaRPr lang="es-MX" sz="2400" dirty="0" smtClean="0"/>
          </a:p>
          <a:p>
            <a:pPr marL="625475" indent="-174625" algn="just"/>
            <a:endParaRPr lang="es-ES" sz="2400" dirty="0" smtClean="0"/>
          </a:p>
          <a:p>
            <a:pPr marL="625475" indent="-174625" algn="just">
              <a:buFont typeface="Arial" pitchFamily="34" charset="0"/>
              <a:buChar char="•"/>
            </a:pPr>
            <a:r>
              <a:rPr lang="es-ES" sz="2400" dirty="0" smtClean="0"/>
              <a:t>Las Reglas Específicas del Registro y Valoración del Activo nos indican cuales son las obras públicas que se consideran como gasto:</a:t>
            </a:r>
          </a:p>
          <a:p>
            <a:pPr marL="625475" lvl="0" indent="-174625" algn="just">
              <a:buFont typeface="Arial" pitchFamily="34" charset="0"/>
              <a:buChar char="•"/>
            </a:pPr>
            <a:endParaRPr lang="es-ES" sz="2400" dirty="0" smtClean="0"/>
          </a:p>
          <a:p>
            <a:pPr marL="625475" indent="-174625" algn="just"/>
            <a:r>
              <a:rPr lang="es-ES" sz="1200" b="1" dirty="0" smtClean="0"/>
              <a:t>             </a:t>
            </a:r>
          </a:p>
          <a:p>
            <a:pPr marL="625475" lvl="0" indent="-174625" algn="just">
              <a:buFont typeface="Arial" pitchFamily="34" charset="0"/>
              <a:buChar char="•"/>
            </a:pPr>
            <a:endParaRPr lang="es-ES" sz="24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36" y="0"/>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461665"/>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_tradnl" sz="2400" dirty="0" smtClean="0">
                <a:solidFill>
                  <a:schemeClr val="bg1"/>
                </a:solidFill>
                <a:cs typeface="Arial" pitchFamily="34" charset="0"/>
              </a:rPr>
              <a:t>OBRA PÚBLICA NO CAPITALIZABLE</a:t>
            </a:r>
            <a:endParaRPr lang="es-ES_tradnl" sz="2400" dirty="0">
              <a:solidFill>
                <a:schemeClr val="bg1"/>
              </a:solidFill>
              <a:cs typeface="Arial" pitchFamily="34" charset="0"/>
            </a:endParaRPr>
          </a:p>
        </p:txBody>
      </p:sp>
      <p:sp>
        <p:nvSpPr>
          <p:cNvPr id="7" name="6 CuadroTexto"/>
          <p:cNvSpPr txBox="1"/>
          <p:nvPr/>
        </p:nvSpPr>
        <p:spPr>
          <a:xfrm>
            <a:off x="179512" y="1000108"/>
            <a:ext cx="8496944" cy="6278642"/>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endParaRPr lang="es-ES" sz="2400" dirty="0" smtClean="0"/>
          </a:p>
          <a:p>
            <a:pPr marL="625475" indent="-174625" algn="just">
              <a:buFont typeface="Arial" pitchFamily="34" charset="0"/>
              <a:buChar char="•"/>
            </a:pPr>
            <a:r>
              <a:rPr lang="es-ES" sz="2400" dirty="0" smtClean="0"/>
              <a:t>Una vez concluida, si la inversión es realizada en:</a:t>
            </a:r>
          </a:p>
          <a:p>
            <a:pPr marL="625475" indent="-174625" algn="just">
              <a:buFont typeface="Arial" pitchFamily="34" charset="0"/>
              <a:buChar char="•"/>
            </a:pPr>
            <a:endParaRPr lang="es-ES" sz="2800" dirty="0" smtClean="0">
              <a:solidFill>
                <a:srgbClr val="FF0000"/>
              </a:solidFill>
            </a:endParaRPr>
          </a:p>
          <a:p>
            <a:pPr marL="625475" indent="-174625" algn="just">
              <a:buFont typeface="Arial" pitchFamily="34" charset="0"/>
              <a:buChar char="•"/>
            </a:pPr>
            <a:r>
              <a:rPr lang="es-ES" sz="2800" dirty="0" smtClean="0">
                <a:solidFill>
                  <a:srgbClr val="FF0000"/>
                </a:solidFill>
              </a:rPr>
              <a:t>Bienes de dominio público en los bienes de uso común, o que sean consideradas obras del dominio público</a:t>
            </a:r>
            <a:r>
              <a:rPr lang="es-ES" sz="2400" dirty="0" smtClean="0"/>
              <a:t>,  se deberá transferir el saldo a los </a:t>
            </a:r>
            <a:r>
              <a:rPr lang="es-ES" sz="2800" b="1" dirty="0" smtClean="0"/>
              <a:t>gastos</a:t>
            </a:r>
            <a:r>
              <a:rPr lang="es-ES" sz="2400" dirty="0" smtClean="0"/>
              <a:t> del período en el caso que corresponda al presupuesto del mismo ejercicio, por lo que se refiere a erogaciones de presupuestos de años anteriores se deberá reconocer en el resultado de ejercicios anteriores para mostrar el resultado real de las operaciones del ente público a una fecha determinada.</a:t>
            </a:r>
            <a:endParaRPr lang="es-MX" sz="2400" dirty="0" smtClean="0"/>
          </a:p>
          <a:p>
            <a:pPr marL="625475" indent="-174625" algn="just">
              <a:buFont typeface="Arial" pitchFamily="34" charset="0"/>
              <a:buChar char="•"/>
            </a:pPr>
            <a:endParaRPr lang="es-ES" sz="2400" dirty="0" smtClean="0"/>
          </a:p>
          <a:p>
            <a:pPr marL="625475" lvl="0" indent="-174625" algn="just">
              <a:buFont typeface="Arial" pitchFamily="34" charset="0"/>
              <a:buChar char="•"/>
            </a:pPr>
            <a:endParaRPr lang="es-ES" sz="2400" dirty="0" smtClean="0"/>
          </a:p>
          <a:p>
            <a:pPr marL="625475" lvl="0" indent="-174625" algn="just">
              <a:buFont typeface="Arial" pitchFamily="34" charset="0"/>
              <a:buChar char="•"/>
            </a:pPr>
            <a:endParaRPr lang="es-ES" sz="2400"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483768" y="-27384"/>
            <a:ext cx="6660264" cy="1008112"/>
          </a:xfrm>
          <a:prstGeom prst="round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latin typeface="Arial" pitchFamily="34" charset="0"/>
              <a:cs typeface="Arial" pitchFamily="34" charset="0"/>
            </a:endParaRPr>
          </a:p>
        </p:txBody>
      </p:sp>
      <p:sp>
        <p:nvSpPr>
          <p:cNvPr id="5" name="5 CuadroTexto"/>
          <p:cNvSpPr txBox="1">
            <a:spLocks noChangeArrowheads="1"/>
          </p:cNvSpPr>
          <p:nvPr/>
        </p:nvSpPr>
        <p:spPr bwMode="auto">
          <a:xfrm>
            <a:off x="2339752" y="188640"/>
            <a:ext cx="7073502" cy="830997"/>
          </a:xfrm>
          <a:prstGeom prst="rect">
            <a:avLst/>
          </a:prstGeom>
          <a:noFill/>
          <a:ln w="9525">
            <a:noFill/>
            <a:miter lim="800000"/>
            <a:headEnd/>
            <a:tailEnd/>
          </a:ln>
          <a:effectLst>
            <a:reflection blurRad="6350" stA="52000" endA="300" endPos="35000" dir="5400000" sy="-100000" algn="bl" rotWithShape="0"/>
          </a:effectLst>
        </p:spPr>
        <p:txBody>
          <a:bodyPr wrap="square">
            <a:spAutoFit/>
          </a:bodyPr>
          <a:lstStyle/>
          <a:p>
            <a:pPr algn="ctr" fontAlgn="auto">
              <a:spcBef>
                <a:spcPts val="0"/>
              </a:spcBef>
              <a:spcAft>
                <a:spcPts val="0"/>
              </a:spcAft>
              <a:defRPr/>
            </a:pPr>
            <a:r>
              <a:rPr lang="es-ES" sz="2400" b="1" dirty="0" smtClean="0">
                <a:solidFill>
                  <a:schemeClr val="bg1"/>
                </a:solidFill>
                <a:cs typeface="Arial" pitchFamily="34" charset="0"/>
              </a:rPr>
              <a:t>LA INFRAESTRUCTURA SON ACTIVOS NO CIRCULANTES QUE:</a:t>
            </a:r>
            <a:endParaRPr lang="es-ES_tradnl" sz="2400" dirty="0">
              <a:solidFill>
                <a:schemeClr val="bg1"/>
              </a:solidFill>
              <a:cs typeface="Arial" pitchFamily="34" charset="0"/>
            </a:endParaRPr>
          </a:p>
        </p:txBody>
      </p:sp>
      <p:sp>
        <p:nvSpPr>
          <p:cNvPr id="7" name="6 CuadroTexto"/>
          <p:cNvSpPr txBox="1"/>
          <p:nvPr/>
        </p:nvSpPr>
        <p:spPr>
          <a:xfrm>
            <a:off x="179512" y="1000108"/>
            <a:ext cx="8496944" cy="7386638"/>
          </a:xfrm>
          <a:prstGeom prst="rect">
            <a:avLst/>
          </a:prstGeom>
          <a:noFill/>
        </p:spPr>
        <p:txBody>
          <a:bodyPr wrap="square" rtlCol="0">
            <a:spAutoFit/>
          </a:bodyPr>
          <a:lstStyle/>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r>
              <a:rPr lang="es-ES" sz="2400" dirty="0" smtClean="0"/>
              <a:t>Una vez concluida, si la inversión es realizada en:</a:t>
            </a:r>
          </a:p>
          <a:p>
            <a:pPr marL="625475" indent="-174625" algn="just"/>
            <a:endParaRPr lang="es-ES" sz="2400" dirty="0" smtClean="0"/>
          </a:p>
          <a:p>
            <a:pPr marL="625475" indent="-174625" algn="just">
              <a:buFont typeface="Arial" pitchFamily="34" charset="0"/>
              <a:buChar char="•"/>
            </a:pPr>
            <a:r>
              <a:rPr lang="es-ES" sz="2400" dirty="0" smtClean="0">
                <a:solidFill>
                  <a:srgbClr val="FF0000"/>
                </a:solidFill>
              </a:rPr>
              <a:t>Obras Transferibles</a:t>
            </a:r>
            <a:r>
              <a:rPr lang="es-ES" sz="2400" dirty="0" smtClean="0"/>
              <a:t>: éstas deberán permanecer como construcciones en proceso hasta concluir la obra, en ese momento, con el acta de entrega-recepción o con la documentación justificativa o comprobatoria como soporte, se deberán reclasificar al activo no circulante que corresponda, y una vez aprobada su transferencia, se dará de baja el activo, reconociéndose en gastos del período en el caso que corresponda al presupuesto del mismo ejercicio, por lo que se refiere a erogaciones de presupuestos de años anteriores se deberá reconocer en el resultado de ejercicios anteriores.</a:t>
            </a:r>
            <a:endParaRPr lang="es-MX" sz="2400" dirty="0" smtClean="0"/>
          </a:p>
          <a:p>
            <a:pPr marL="625475" indent="-174625" algn="just">
              <a:buFont typeface="Arial" pitchFamily="34" charset="0"/>
              <a:buChar char="•"/>
            </a:pPr>
            <a:r>
              <a:rPr lang="es-ES" sz="2400" dirty="0" smtClean="0"/>
              <a:t> </a:t>
            </a:r>
          </a:p>
          <a:p>
            <a:pPr marL="625475" indent="-174625" algn="just">
              <a:buFont typeface="Arial" pitchFamily="34" charset="0"/>
              <a:buChar char="•"/>
            </a:pPr>
            <a:endParaRPr lang="es-ES" sz="2400" dirty="0" smtClean="0"/>
          </a:p>
          <a:p>
            <a:pPr marL="625475" indent="-174625" algn="just">
              <a:buFont typeface="Arial" pitchFamily="34" charset="0"/>
              <a:buChar char="•"/>
            </a:pPr>
            <a:endParaRPr lang="es-ES" sz="2400" dirty="0" smtClean="0"/>
          </a:p>
          <a:p>
            <a:pPr marL="625475" lvl="0" indent="-174625" algn="just">
              <a:buFont typeface="Arial" pitchFamily="34" charset="0"/>
              <a:buChar char="•"/>
            </a:pPr>
            <a:endParaRPr lang="es-MX" sz="2400" dirty="0" smtClean="0"/>
          </a:p>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endParaRPr lang="es-MX" sz="2200" dirty="0" smtClean="0">
              <a:cs typeface="Arial" pitchFamily="34" charset="0"/>
            </a:endParaRPr>
          </a:p>
        </p:txBody>
      </p:sp>
      <p:sp>
        <p:nvSpPr>
          <p:cNvPr id="24577" name="Rectangle 1"/>
          <p:cNvSpPr>
            <a:spLocks noChangeArrowheads="1"/>
          </p:cNvSpPr>
          <p:nvPr/>
        </p:nvSpPr>
        <p:spPr bwMode="auto">
          <a:xfrm>
            <a:off x="0" y="0"/>
            <a:ext cx="369332"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82563" algn="ctr" defTabSz="914400" rtl="0" eaLnBrk="1" fontAlgn="base" latinLnBrk="0" hangingPunct="1">
              <a:lnSpc>
                <a:spcPct val="100000"/>
              </a:lnSpc>
              <a:spcBef>
                <a:spcPct val="0"/>
              </a:spcBef>
              <a:spcAft>
                <a:spcPct val="0"/>
              </a:spcAft>
              <a:buClrTx/>
              <a:buSzTx/>
              <a:buFontTx/>
              <a:buNone/>
              <a:tabLst/>
            </a:pP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82563" algn="ctr"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08520" y="-601663"/>
            <a:ext cx="4225858" cy="7559055"/>
            <a:chOff x="-85906" y="-601663"/>
            <a:chExt cx="4225858" cy="7559055"/>
          </a:xfrm>
        </p:grpSpPr>
        <p:pic>
          <p:nvPicPr>
            <p:cNvPr id="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5906" y="340637"/>
              <a:ext cx="1705578" cy="661675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AutoShape 8"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0" y="-6016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AutoShape 10"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152400" y="-4492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7" name="Picture 12" descr="http://www.indetec.gob.mx/Imagenes/Logo_5.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262710"/>
              <a:ext cx="3744415" cy="129408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2" name="11 Rectángulo"/>
          <p:cNvSpPr/>
          <p:nvPr/>
        </p:nvSpPr>
        <p:spPr>
          <a:xfrm>
            <a:off x="1835696" y="3938665"/>
            <a:ext cx="6879676" cy="2308324"/>
          </a:xfrm>
          <a:prstGeom prst="rect">
            <a:avLst/>
          </a:prstGeom>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a:r>
              <a:rPr lang="es-MX" sz="3600" b="1" dirty="0" smtClean="0">
                <a:ln w="11430"/>
                <a:solidFill>
                  <a:schemeClr val="accent6">
                    <a:lumMod val="50000"/>
                  </a:schemeClr>
                </a:solidFill>
                <a:effectLst>
                  <a:outerShdw blurRad="50800" dist="39000" dir="5460000" algn="tl">
                    <a:srgbClr val="000000">
                      <a:alpha val="38000"/>
                    </a:srgbClr>
                  </a:outerShdw>
                </a:effectLst>
              </a:rPr>
              <a:t>TEMA 5: </a:t>
            </a: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REGISTRO GENERAL DE LOS MOMENTOS CONTABLES DE LOS EGRESOS</a:t>
            </a:r>
            <a:endParaRPr lang="es-MX" sz="3600" b="1" dirty="0">
              <a:ln w="11430"/>
              <a:solidFill>
                <a:schemeClr val="accent6">
                  <a:lumMod val="50000"/>
                </a:schemeClr>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448240" y="0"/>
            <a:ext cx="6732272"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14340" name="7 CuadroTexto"/>
          <p:cNvSpPr txBox="1">
            <a:spLocks noChangeArrowheads="1"/>
          </p:cNvSpPr>
          <p:nvPr/>
        </p:nvSpPr>
        <p:spPr bwMode="auto">
          <a:xfrm>
            <a:off x="2376232" y="181253"/>
            <a:ext cx="6948296"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MOMENTOS CONTABLES DE LOS EGRESOS</a:t>
            </a:r>
            <a:endParaRPr lang="es-MX" sz="2400" dirty="0">
              <a:solidFill>
                <a:schemeClr val="bg1"/>
              </a:solidFill>
              <a:cs typeface="Arial" pitchFamily="34" charset="0"/>
            </a:endParaRPr>
          </a:p>
        </p:txBody>
      </p:sp>
      <p:sp>
        <p:nvSpPr>
          <p:cNvPr id="4" name="3 CuadroTexto"/>
          <p:cNvSpPr txBox="1"/>
          <p:nvPr/>
        </p:nvSpPr>
        <p:spPr>
          <a:xfrm>
            <a:off x="611560" y="3127027"/>
            <a:ext cx="8175282" cy="2462213"/>
          </a:xfrm>
          <a:prstGeom prst="rect">
            <a:avLst/>
          </a:prstGeom>
          <a:noFill/>
        </p:spPr>
        <p:txBody>
          <a:bodyPr wrap="square" rtlCol="0">
            <a:spAutoFit/>
          </a:bodyPr>
          <a:lstStyle/>
          <a:p>
            <a:pPr marL="457200" indent="-457200" algn="just"/>
            <a:endParaRPr lang="es-MX" sz="2200" dirty="0" smtClean="0">
              <a:cs typeface="Arial" pitchFamily="34" charset="0"/>
            </a:endParaRPr>
          </a:p>
          <a:p>
            <a:pPr marL="625475" indent="-174625" algn="just">
              <a:buFont typeface="Arial" pitchFamily="34" charset="0"/>
              <a:buChar char="•"/>
            </a:pPr>
            <a:r>
              <a:rPr lang="es-MX" sz="2200" dirty="0" smtClean="0">
                <a:cs typeface="Arial" pitchFamily="34" charset="0"/>
              </a:rPr>
              <a:t>Determinar los documentos con los cuales se registraran los momentos contables del gasto.</a:t>
            </a:r>
          </a:p>
          <a:p>
            <a:pPr marL="625475" indent="-174625" algn="just">
              <a:buFont typeface="Arial" pitchFamily="34" charset="0"/>
              <a:buChar char="•"/>
            </a:pPr>
            <a:endParaRPr lang="es-MX" sz="2200" dirty="0" smtClean="0">
              <a:cs typeface="Arial" pitchFamily="34" charset="0"/>
            </a:endParaRPr>
          </a:p>
          <a:p>
            <a:pPr marL="625475" indent="-174625" algn="just">
              <a:buFont typeface="Arial" pitchFamily="34" charset="0"/>
              <a:buChar char="•"/>
            </a:pPr>
            <a:r>
              <a:rPr lang="es-MX" sz="2200" dirty="0" smtClean="0">
                <a:cs typeface="Arial" pitchFamily="34" charset="0"/>
              </a:rPr>
              <a:t>Desarrollar en detalle y a nivel de cada partida del Clasificador por Objeto del Gasto, la correspondiente metodología analítica de registro (clave presupuestaria).</a:t>
            </a:r>
            <a:endParaRPr lang="es-MX" sz="2200" dirty="0">
              <a:cs typeface="Arial" pitchFamily="34" charset="0"/>
            </a:endParaRPr>
          </a:p>
        </p:txBody>
      </p:sp>
      <p:sp>
        <p:nvSpPr>
          <p:cNvPr id="5" name="4 CuadroTexto"/>
          <p:cNvSpPr txBox="1"/>
          <p:nvPr/>
        </p:nvSpPr>
        <p:spPr>
          <a:xfrm>
            <a:off x="611560" y="2638073"/>
            <a:ext cx="6523088" cy="430887"/>
          </a:xfrm>
          <a:prstGeom prst="rect">
            <a:avLst/>
          </a:prstGeom>
          <a:noFill/>
        </p:spPr>
        <p:txBody>
          <a:bodyPr wrap="square" rtlCol="0">
            <a:spAutoFit/>
          </a:bodyPr>
          <a:lstStyle/>
          <a:p>
            <a:r>
              <a:rPr lang="es-MX" sz="2200" dirty="0" smtClean="0">
                <a:cs typeface="Arial" pitchFamily="34" charset="0"/>
              </a:rPr>
              <a:t>ACCIONES RELEVANTES A DESARROLLAR:</a:t>
            </a:r>
            <a:endParaRPr lang="es-MX" sz="2200" dirty="0">
              <a:cs typeface="Arial" pitchFamily="34" charset="0"/>
            </a:endParaRPr>
          </a:p>
        </p:txBody>
      </p:sp>
      <p:sp>
        <p:nvSpPr>
          <p:cNvPr id="8" name="7 CuadroTexto"/>
          <p:cNvSpPr txBox="1"/>
          <p:nvPr/>
        </p:nvSpPr>
        <p:spPr>
          <a:xfrm>
            <a:off x="611560" y="1168876"/>
            <a:ext cx="7848872" cy="1107996"/>
          </a:xfrm>
          <a:prstGeom prst="rect">
            <a:avLst/>
          </a:prstGeom>
          <a:noFill/>
        </p:spPr>
        <p:txBody>
          <a:bodyPr wrap="square" rtlCol="0">
            <a:spAutoFit/>
          </a:bodyPr>
          <a:lstStyle/>
          <a:p>
            <a:pPr algn="just"/>
            <a:r>
              <a:rPr lang="es-MX" sz="2200" dirty="0" smtClean="0">
                <a:cs typeface="Arial" pitchFamily="34" charset="0"/>
              </a:rPr>
              <a:t>Muestra las etapas presupuestales del gasto las cuales deben reflejar el aprobado, modificado, comprometido, devengado, ejercido  y pagado.</a:t>
            </a:r>
            <a:endParaRPr lang="es-MX" sz="2200" dirty="0">
              <a:cs typeface="Arial"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2448240" y="0"/>
            <a:ext cx="6732272"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14340" name="7 CuadroTexto"/>
          <p:cNvSpPr txBox="1">
            <a:spLocks noChangeArrowheads="1"/>
          </p:cNvSpPr>
          <p:nvPr/>
        </p:nvSpPr>
        <p:spPr bwMode="auto">
          <a:xfrm>
            <a:off x="2232216" y="181253"/>
            <a:ext cx="6948296"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MOMENTOS CONTABLES DE LOS EGRESOS</a:t>
            </a:r>
            <a:endParaRPr lang="es-MX" sz="2400" dirty="0">
              <a:solidFill>
                <a:schemeClr val="bg1"/>
              </a:solidFill>
              <a:cs typeface="Arial" pitchFamily="34" charset="0"/>
            </a:endParaRPr>
          </a:p>
        </p:txBody>
      </p:sp>
      <p:sp>
        <p:nvSpPr>
          <p:cNvPr id="8" name="7 CuadroTexto"/>
          <p:cNvSpPr txBox="1"/>
          <p:nvPr/>
        </p:nvSpPr>
        <p:spPr>
          <a:xfrm>
            <a:off x="611560" y="982469"/>
            <a:ext cx="7848872" cy="769441"/>
          </a:xfrm>
          <a:prstGeom prst="rect">
            <a:avLst/>
          </a:prstGeom>
          <a:noFill/>
        </p:spPr>
        <p:txBody>
          <a:bodyPr wrap="square" rtlCol="0">
            <a:spAutoFit/>
          </a:bodyPr>
          <a:lstStyle/>
          <a:p>
            <a:pPr algn="just"/>
            <a:r>
              <a:rPr lang="es-MX" sz="2200" dirty="0" smtClean="0">
                <a:cs typeface="Arial" pitchFamily="34" charset="0"/>
              </a:rPr>
              <a:t>Muestra las etapas presupuestales del gasto las cuales deben reflejar:</a:t>
            </a:r>
            <a:endParaRPr lang="es-MX" sz="2200" dirty="0">
              <a:cs typeface="Arial" pitchFamily="34" charset="0"/>
            </a:endParaRPr>
          </a:p>
        </p:txBody>
      </p:sp>
      <p:sp>
        <p:nvSpPr>
          <p:cNvPr id="10" name="9 Rectángulo redondeado"/>
          <p:cNvSpPr/>
          <p:nvPr/>
        </p:nvSpPr>
        <p:spPr>
          <a:xfrm>
            <a:off x="2839514" y="2230947"/>
            <a:ext cx="3875422" cy="581444"/>
          </a:xfrm>
          <a:prstGeom prst="roundRect">
            <a:avLst/>
          </a:prstGeom>
          <a:solidFill>
            <a:schemeClr val="accent6">
              <a:lumMod val="75000"/>
            </a:schemeClr>
          </a:solidFill>
          <a:ln>
            <a:noFill/>
          </a:ln>
          <a:effectLst>
            <a:innerShdw blurRad="63500" dist="50800" dir="13500000">
              <a:prstClr val="black">
                <a:alpha val="50000"/>
              </a:prstClr>
            </a:innerShdw>
            <a:softEdge rad="12700"/>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2000" b="1" dirty="0">
                <a:solidFill>
                  <a:schemeClr val="tx1"/>
                </a:solidFill>
              </a:rPr>
              <a:t>	</a:t>
            </a:r>
          </a:p>
          <a:p>
            <a:pPr fontAlgn="auto">
              <a:spcBef>
                <a:spcPts val="0"/>
              </a:spcBef>
              <a:spcAft>
                <a:spcPts val="0"/>
              </a:spcAft>
              <a:defRPr/>
            </a:pPr>
            <a:r>
              <a:rPr lang="es-MX" sz="2000" b="1" dirty="0">
                <a:solidFill>
                  <a:schemeClr val="tx1"/>
                </a:solidFill>
              </a:rPr>
              <a:t>    </a:t>
            </a:r>
            <a:r>
              <a:rPr lang="es-ES" sz="2000" b="1" dirty="0">
                <a:solidFill>
                  <a:schemeClr val="tx1"/>
                </a:solidFill>
              </a:rPr>
              <a:t>Gasto Aprobado</a:t>
            </a:r>
          </a:p>
          <a:p>
            <a:pPr fontAlgn="auto">
              <a:spcBef>
                <a:spcPts val="0"/>
              </a:spcBef>
              <a:spcAft>
                <a:spcPts val="0"/>
              </a:spcAft>
              <a:defRPr/>
            </a:pPr>
            <a:endParaRPr lang="es-MX" sz="2000" b="1" dirty="0">
              <a:solidFill>
                <a:schemeClr val="tx1"/>
              </a:solidFill>
            </a:endParaRPr>
          </a:p>
        </p:txBody>
      </p:sp>
      <p:sp>
        <p:nvSpPr>
          <p:cNvPr id="11" name="10 Elipse"/>
          <p:cNvSpPr/>
          <p:nvPr/>
        </p:nvSpPr>
        <p:spPr>
          <a:xfrm>
            <a:off x="2286000" y="2219326"/>
            <a:ext cx="666750" cy="5937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s-MX" sz="3200" dirty="0">
                <a:effectLst>
                  <a:outerShdw blurRad="38100" dist="38100" dir="2700000" algn="tl">
                    <a:srgbClr val="000000">
                      <a:alpha val="43137"/>
                    </a:srgbClr>
                  </a:outerShdw>
                </a:effectLst>
                <a:latin typeface="Arial" pitchFamily="34" charset="0"/>
                <a:cs typeface="Arial" pitchFamily="34" charset="0"/>
              </a:rPr>
              <a:t>1</a:t>
            </a:r>
          </a:p>
        </p:txBody>
      </p:sp>
      <p:sp>
        <p:nvSpPr>
          <p:cNvPr id="12" name="11 Rectángulo redondeado"/>
          <p:cNvSpPr/>
          <p:nvPr/>
        </p:nvSpPr>
        <p:spPr>
          <a:xfrm>
            <a:off x="3069971" y="2885142"/>
            <a:ext cx="3875422" cy="581444"/>
          </a:xfrm>
          <a:prstGeom prst="roundRect">
            <a:avLst/>
          </a:prstGeom>
          <a:solidFill>
            <a:schemeClr val="accent6">
              <a:lumMod val="75000"/>
            </a:schemeClr>
          </a:solidFill>
          <a:ln>
            <a:noFill/>
          </a:ln>
          <a:effectLst>
            <a:innerShdw blurRad="63500" dist="50800" dir="13500000">
              <a:prstClr val="black">
                <a:alpha val="50000"/>
              </a:prstClr>
            </a:innerShdw>
            <a:softEdge rad="12700"/>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2000" b="1" dirty="0">
                <a:solidFill>
                  <a:schemeClr val="tx1"/>
                </a:solidFill>
              </a:rPr>
              <a:t>	</a:t>
            </a:r>
          </a:p>
          <a:p>
            <a:pPr fontAlgn="auto">
              <a:spcBef>
                <a:spcPts val="0"/>
              </a:spcBef>
              <a:spcAft>
                <a:spcPts val="0"/>
              </a:spcAft>
              <a:defRPr/>
            </a:pPr>
            <a:r>
              <a:rPr lang="es-MX" sz="2000" b="1" dirty="0">
                <a:solidFill>
                  <a:schemeClr val="tx1"/>
                </a:solidFill>
              </a:rPr>
              <a:t>    </a:t>
            </a:r>
            <a:r>
              <a:rPr lang="es-ES" sz="2000" b="1" dirty="0">
                <a:solidFill>
                  <a:schemeClr val="tx1"/>
                </a:solidFill>
              </a:rPr>
              <a:t>Gasto Modificado</a:t>
            </a:r>
          </a:p>
          <a:p>
            <a:pPr fontAlgn="auto">
              <a:spcBef>
                <a:spcPts val="0"/>
              </a:spcBef>
              <a:spcAft>
                <a:spcPts val="0"/>
              </a:spcAft>
              <a:defRPr/>
            </a:pPr>
            <a:endParaRPr lang="es-MX" sz="2000" b="1" dirty="0">
              <a:solidFill>
                <a:schemeClr val="tx1"/>
              </a:solidFill>
            </a:endParaRPr>
          </a:p>
        </p:txBody>
      </p:sp>
      <p:sp>
        <p:nvSpPr>
          <p:cNvPr id="13" name="12 Elipse"/>
          <p:cNvSpPr/>
          <p:nvPr/>
        </p:nvSpPr>
        <p:spPr>
          <a:xfrm>
            <a:off x="2516188" y="2873376"/>
            <a:ext cx="666750" cy="5937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s-MX" sz="3200" dirty="0">
                <a:effectLst>
                  <a:outerShdw blurRad="38100" dist="38100" dir="2700000" algn="tl">
                    <a:srgbClr val="000000">
                      <a:alpha val="43137"/>
                    </a:srgbClr>
                  </a:outerShdw>
                </a:effectLst>
                <a:latin typeface="Arial" pitchFamily="34" charset="0"/>
                <a:cs typeface="Arial" pitchFamily="34" charset="0"/>
              </a:rPr>
              <a:t>2</a:t>
            </a:r>
          </a:p>
        </p:txBody>
      </p:sp>
      <p:sp>
        <p:nvSpPr>
          <p:cNvPr id="14" name="13 Rectángulo redondeado"/>
          <p:cNvSpPr/>
          <p:nvPr/>
        </p:nvSpPr>
        <p:spPr>
          <a:xfrm>
            <a:off x="3326444" y="3531900"/>
            <a:ext cx="3875422" cy="581444"/>
          </a:xfrm>
          <a:prstGeom prst="roundRect">
            <a:avLst/>
          </a:prstGeom>
          <a:solidFill>
            <a:schemeClr val="accent6">
              <a:lumMod val="75000"/>
            </a:schemeClr>
          </a:solidFill>
          <a:ln>
            <a:noFill/>
          </a:ln>
          <a:effectLst>
            <a:innerShdw blurRad="63500" dist="50800" dir="13500000">
              <a:prstClr val="black">
                <a:alpha val="50000"/>
              </a:prstClr>
            </a:innerShdw>
            <a:softEdge rad="12700"/>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2000" b="1" dirty="0">
                <a:solidFill>
                  <a:schemeClr val="tx1"/>
                </a:solidFill>
              </a:rPr>
              <a:t>	</a:t>
            </a:r>
          </a:p>
          <a:p>
            <a:pPr fontAlgn="auto">
              <a:spcBef>
                <a:spcPts val="0"/>
              </a:spcBef>
              <a:spcAft>
                <a:spcPts val="0"/>
              </a:spcAft>
              <a:defRPr/>
            </a:pPr>
            <a:r>
              <a:rPr lang="es-MX" sz="2000" b="1" dirty="0">
                <a:solidFill>
                  <a:schemeClr val="tx1"/>
                </a:solidFill>
              </a:rPr>
              <a:t>    </a:t>
            </a:r>
            <a:r>
              <a:rPr lang="es-ES" sz="2000" b="1" dirty="0">
                <a:solidFill>
                  <a:schemeClr val="tx1"/>
                </a:solidFill>
              </a:rPr>
              <a:t>Gasto Comprometido</a:t>
            </a:r>
          </a:p>
          <a:p>
            <a:pPr fontAlgn="auto">
              <a:spcBef>
                <a:spcPts val="0"/>
              </a:spcBef>
              <a:spcAft>
                <a:spcPts val="0"/>
              </a:spcAft>
              <a:defRPr/>
            </a:pPr>
            <a:endParaRPr lang="es-MX" sz="2000" b="1" dirty="0">
              <a:solidFill>
                <a:schemeClr val="tx1"/>
              </a:solidFill>
            </a:endParaRPr>
          </a:p>
        </p:txBody>
      </p:sp>
      <p:sp>
        <p:nvSpPr>
          <p:cNvPr id="15" name="14 Elipse"/>
          <p:cNvSpPr/>
          <p:nvPr/>
        </p:nvSpPr>
        <p:spPr>
          <a:xfrm>
            <a:off x="2773363" y="3521076"/>
            <a:ext cx="666750" cy="59213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s-MX" sz="3200" dirty="0">
                <a:effectLst>
                  <a:outerShdw blurRad="38100" dist="38100" dir="2700000" algn="tl">
                    <a:srgbClr val="000000">
                      <a:alpha val="43137"/>
                    </a:srgbClr>
                  </a:outerShdw>
                </a:effectLst>
                <a:latin typeface="Arial" pitchFamily="34" charset="0"/>
                <a:cs typeface="Arial" pitchFamily="34" charset="0"/>
              </a:rPr>
              <a:t>3</a:t>
            </a:r>
          </a:p>
        </p:txBody>
      </p:sp>
      <p:sp>
        <p:nvSpPr>
          <p:cNvPr id="16" name="15 Rectángulo redondeado"/>
          <p:cNvSpPr/>
          <p:nvPr/>
        </p:nvSpPr>
        <p:spPr>
          <a:xfrm>
            <a:off x="3638672" y="4178658"/>
            <a:ext cx="3875422" cy="581444"/>
          </a:xfrm>
          <a:prstGeom prst="roundRect">
            <a:avLst/>
          </a:prstGeom>
          <a:solidFill>
            <a:schemeClr val="accent6">
              <a:lumMod val="75000"/>
            </a:schemeClr>
          </a:solidFill>
          <a:ln>
            <a:noFill/>
          </a:ln>
          <a:effectLst>
            <a:innerShdw blurRad="63500" dist="50800" dir="13500000">
              <a:prstClr val="black">
                <a:alpha val="50000"/>
              </a:prstClr>
            </a:innerShdw>
            <a:softEdge rad="12700"/>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2000" b="1" dirty="0">
                <a:solidFill>
                  <a:schemeClr val="tx1"/>
                </a:solidFill>
              </a:rPr>
              <a:t>	</a:t>
            </a:r>
          </a:p>
          <a:p>
            <a:pPr fontAlgn="auto">
              <a:spcBef>
                <a:spcPts val="0"/>
              </a:spcBef>
              <a:spcAft>
                <a:spcPts val="0"/>
              </a:spcAft>
              <a:defRPr/>
            </a:pPr>
            <a:r>
              <a:rPr lang="es-MX" sz="2000" b="1" dirty="0">
                <a:solidFill>
                  <a:schemeClr val="tx1"/>
                </a:solidFill>
              </a:rPr>
              <a:t>    </a:t>
            </a:r>
            <a:r>
              <a:rPr lang="es-ES" sz="2000" b="1" dirty="0">
                <a:solidFill>
                  <a:schemeClr val="tx1"/>
                </a:solidFill>
              </a:rPr>
              <a:t>Gasto Devengado</a:t>
            </a:r>
          </a:p>
          <a:p>
            <a:pPr fontAlgn="auto">
              <a:spcBef>
                <a:spcPts val="0"/>
              </a:spcBef>
              <a:spcAft>
                <a:spcPts val="0"/>
              </a:spcAft>
              <a:defRPr/>
            </a:pPr>
            <a:endParaRPr lang="es-MX" sz="2000" b="1" dirty="0">
              <a:solidFill>
                <a:schemeClr val="tx1"/>
              </a:solidFill>
            </a:endParaRPr>
          </a:p>
        </p:txBody>
      </p:sp>
      <p:sp>
        <p:nvSpPr>
          <p:cNvPr id="17" name="16 Elipse"/>
          <p:cNvSpPr/>
          <p:nvPr/>
        </p:nvSpPr>
        <p:spPr>
          <a:xfrm>
            <a:off x="3084513" y="4167189"/>
            <a:ext cx="668337" cy="59213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s-MX" sz="3200" dirty="0">
                <a:effectLst>
                  <a:outerShdw blurRad="38100" dist="38100" dir="2700000" algn="tl">
                    <a:srgbClr val="000000">
                      <a:alpha val="43137"/>
                    </a:srgbClr>
                  </a:outerShdw>
                </a:effectLst>
                <a:latin typeface="Arial" pitchFamily="34" charset="0"/>
                <a:cs typeface="Arial" pitchFamily="34" charset="0"/>
              </a:rPr>
              <a:t>4</a:t>
            </a:r>
          </a:p>
        </p:txBody>
      </p:sp>
      <p:sp>
        <p:nvSpPr>
          <p:cNvPr id="18" name="17 Rectángulo redondeado"/>
          <p:cNvSpPr/>
          <p:nvPr/>
        </p:nvSpPr>
        <p:spPr>
          <a:xfrm>
            <a:off x="3869129" y="4821702"/>
            <a:ext cx="3875422" cy="581444"/>
          </a:xfrm>
          <a:prstGeom prst="roundRect">
            <a:avLst/>
          </a:prstGeom>
          <a:solidFill>
            <a:schemeClr val="accent6">
              <a:lumMod val="75000"/>
            </a:schemeClr>
          </a:solidFill>
          <a:ln>
            <a:noFill/>
          </a:ln>
          <a:effectLst>
            <a:innerShdw blurRad="63500" dist="50800" dir="13500000">
              <a:prstClr val="black">
                <a:alpha val="50000"/>
              </a:prstClr>
            </a:innerShdw>
            <a:softEdge rad="12700"/>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2000" b="1" dirty="0">
                <a:solidFill>
                  <a:schemeClr val="tx1"/>
                </a:solidFill>
              </a:rPr>
              <a:t>	</a:t>
            </a:r>
          </a:p>
          <a:p>
            <a:pPr fontAlgn="auto">
              <a:spcBef>
                <a:spcPts val="0"/>
              </a:spcBef>
              <a:spcAft>
                <a:spcPts val="0"/>
              </a:spcAft>
              <a:defRPr/>
            </a:pPr>
            <a:r>
              <a:rPr lang="es-MX" sz="2000" b="1" dirty="0">
                <a:solidFill>
                  <a:schemeClr val="tx1"/>
                </a:solidFill>
              </a:rPr>
              <a:t>    </a:t>
            </a:r>
            <a:r>
              <a:rPr lang="es-ES" sz="2000" b="1" dirty="0">
                <a:solidFill>
                  <a:schemeClr val="tx1"/>
                </a:solidFill>
              </a:rPr>
              <a:t>Gasto Ejercido</a:t>
            </a:r>
          </a:p>
          <a:p>
            <a:pPr fontAlgn="auto">
              <a:spcBef>
                <a:spcPts val="0"/>
              </a:spcBef>
              <a:spcAft>
                <a:spcPts val="0"/>
              </a:spcAft>
              <a:defRPr/>
            </a:pPr>
            <a:endParaRPr lang="es-MX" sz="2000" b="1" dirty="0">
              <a:solidFill>
                <a:schemeClr val="tx1"/>
              </a:solidFill>
            </a:endParaRPr>
          </a:p>
        </p:txBody>
      </p:sp>
      <p:sp>
        <p:nvSpPr>
          <p:cNvPr id="19" name="18 Elipse"/>
          <p:cNvSpPr/>
          <p:nvPr/>
        </p:nvSpPr>
        <p:spPr>
          <a:xfrm>
            <a:off x="3314700" y="4810126"/>
            <a:ext cx="668338" cy="5937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s-MX" sz="3200" dirty="0">
                <a:effectLst>
                  <a:outerShdw blurRad="38100" dist="38100" dir="2700000" algn="tl">
                    <a:srgbClr val="000000">
                      <a:alpha val="43137"/>
                    </a:srgbClr>
                  </a:outerShdw>
                </a:effectLst>
                <a:latin typeface="Arial" pitchFamily="34" charset="0"/>
                <a:cs typeface="Arial" pitchFamily="34" charset="0"/>
              </a:rPr>
              <a:t>5</a:t>
            </a:r>
          </a:p>
        </p:txBody>
      </p:sp>
      <p:sp>
        <p:nvSpPr>
          <p:cNvPr id="20" name="19 Rectángulo redondeado"/>
          <p:cNvSpPr/>
          <p:nvPr/>
        </p:nvSpPr>
        <p:spPr>
          <a:xfrm>
            <a:off x="4125602" y="5490762"/>
            <a:ext cx="3875422" cy="581444"/>
          </a:xfrm>
          <a:prstGeom prst="roundRect">
            <a:avLst/>
          </a:prstGeom>
          <a:solidFill>
            <a:schemeClr val="accent6">
              <a:lumMod val="75000"/>
            </a:schemeClr>
          </a:solidFill>
          <a:ln>
            <a:noFill/>
          </a:ln>
          <a:effectLst>
            <a:innerShdw blurRad="63500" dist="50800" dir="13500000">
              <a:prstClr val="black">
                <a:alpha val="50000"/>
              </a:prstClr>
            </a:innerShdw>
            <a:softEdge rad="12700"/>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s-MX" sz="2000" b="1" dirty="0">
                <a:solidFill>
                  <a:schemeClr val="tx1"/>
                </a:solidFill>
              </a:rPr>
              <a:t>	</a:t>
            </a:r>
          </a:p>
          <a:p>
            <a:pPr fontAlgn="auto">
              <a:spcBef>
                <a:spcPts val="0"/>
              </a:spcBef>
              <a:spcAft>
                <a:spcPts val="0"/>
              </a:spcAft>
              <a:defRPr/>
            </a:pPr>
            <a:r>
              <a:rPr lang="es-MX" sz="2000" b="1" dirty="0">
                <a:solidFill>
                  <a:schemeClr val="tx1"/>
                </a:solidFill>
              </a:rPr>
              <a:t>    </a:t>
            </a:r>
            <a:r>
              <a:rPr lang="es-ES" sz="2000" b="1" dirty="0">
                <a:solidFill>
                  <a:schemeClr val="tx1"/>
                </a:solidFill>
              </a:rPr>
              <a:t>Gasto Pagado</a:t>
            </a:r>
          </a:p>
          <a:p>
            <a:pPr fontAlgn="auto">
              <a:spcBef>
                <a:spcPts val="0"/>
              </a:spcBef>
              <a:spcAft>
                <a:spcPts val="0"/>
              </a:spcAft>
              <a:defRPr/>
            </a:pPr>
            <a:endParaRPr lang="es-MX" sz="2000" b="1" dirty="0">
              <a:solidFill>
                <a:schemeClr val="tx1"/>
              </a:solidFill>
            </a:endParaRPr>
          </a:p>
        </p:txBody>
      </p:sp>
      <p:sp>
        <p:nvSpPr>
          <p:cNvPr id="21" name="20 Elipse"/>
          <p:cNvSpPr/>
          <p:nvPr/>
        </p:nvSpPr>
        <p:spPr>
          <a:xfrm>
            <a:off x="3571875" y="5478464"/>
            <a:ext cx="666750" cy="5937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r>
              <a:rPr lang="es-MX" sz="3200" dirty="0">
                <a:effectLst>
                  <a:outerShdw blurRad="38100" dist="38100" dir="2700000" algn="tl">
                    <a:srgbClr val="000000">
                      <a:alpha val="43137"/>
                    </a:srgbClr>
                  </a:outerShdw>
                </a:effectLst>
                <a:latin typeface="Arial" pitchFamily="34" charset="0"/>
                <a:cs typeface="Arial" pitchFamily="34" charset="0"/>
              </a:rPr>
              <a:t>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4294967295"/>
          </p:nvPr>
        </p:nvSpPr>
        <p:spPr>
          <a:xfrm>
            <a:off x="323528" y="1844824"/>
            <a:ext cx="8424936" cy="482453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solidFill>
              <a:srgbClr val="FFC000"/>
            </a:solidFill>
          </a:ln>
          <a:effectLst>
            <a:softEdge rad="12700"/>
          </a:effectLst>
        </p:spPr>
        <p:txBody>
          <a:bodyPr/>
          <a:lstStyle/>
          <a:p>
            <a:pPr marL="0" indent="0" algn="just">
              <a:buNone/>
            </a:pPr>
            <a:r>
              <a:rPr lang="es-MX" sz="2000" b="1" dirty="0" smtClean="0">
                <a:solidFill>
                  <a:srgbClr val="7030A0"/>
                </a:solidFill>
              </a:rPr>
              <a:t>Los trabajos de exploración, localización y perforación distintos a los de extracción de petróleo y gas; mejoramiento del suelo y subsuelo; desmontes; extracción y aquellos similares, que se encuentren en el suelo o en el subsuelo.</a:t>
            </a:r>
          </a:p>
          <a:p>
            <a:pPr marL="0" indent="0" algn="just">
              <a:buNone/>
            </a:pPr>
            <a:endParaRPr lang="es-MX" sz="2000" b="1" dirty="0" smtClean="0">
              <a:solidFill>
                <a:srgbClr val="7030A0"/>
              </a:solidFill>
            </a:endParaRPr>
          </a:p>
          <a:p>
            <a:pPr marL="0" lvl="0" indent="0" algn="just">
              <a:buNone/>
            </a:pPr>
            <a:endParaRPr lang="es-MX" sz="2000" b="1" dirty="0" smtClean="0">
              <a:solidFill>
                <a:srgbClr val="7030A0"/>
              </a:solidFill>
            </a:endParaRPr>
          </a:p>
          <a:p>
            <a:pPr marL="0" lvl="0" indent="0" algn="just">
              <a:buNone/>
            </a:pPr>
            <a:r>
              <a:rPr lang="es-MX" sz="2000" b="1" dirty="0" smtClean="0">
                <a:solidFill>
                  <a:srgbClr val="7030A0"/>
                </a:solidFill>
              </a:rPr>
              <a:t>Los trabajos de infraestructura agropecuaria;</a:t>
            </a:r>
          </a:p>
          <a:p>
            <a:pPr marL="0" lvl="0" indent="0" algn="just">
              <a:buNone/>
            </a:pPr>
            <a:endParaRPr lang="es-ES" sz="2000" dirty="0" smtClean="0">
              <a:solidFill>
                <a:srgbClr val="FF0000"/>
              </a:solidFill>
            </a:endParaRPr>
          </a:p>
          <a:p>
            <a:pPr marL="0" lvl="0" indent="0" algn="just">
              <a:buNone/>
            </a:pPr>
            <a:r>
              <a:rPr lang="es-MX" sz="2000" b="1" dirty="0" smtClean="0">
                <a:solidFill>
                  <a:srgbClr val="FF0000"/>
                </a:solidFill>
              </a:rPr>
              <a:t>La construcción, instalación, conservación, mantenimiento, reparación y demolición de los bienes a que se refiere este artículo, incluidos los que tiendan a mejorar y utilizar los recursos agropecuarios del Estado, así como los trabajos que tengan por objeto la explotación y desarrollo de los recursos naturales que se encuentren en el suelo;</a:t>
            </a:r>
          </a:p>
          <a:p>
            <a:pPr marL="0" lvl="0" indent="0" algn="just">
              <a:buNone/>
            </a:pPr>
            <a:endParaRPr lang="es-MX" sz="2000" b="1" dirty="0" smtClean="0">
              <a:solidFill>
                <a:srgbClr val="FF0000"/>
              </a:solidFill>
            </a:endParaRPr>
          </a:p>
          <a:p>
            <a:pPr marL="0" lvl="0" indent="0" algn="just">
              <a:buNone/>
            </a:pPr>
            <a:endParaRPr lang="es-MX" sz="2000" b="1" dirty="0" smtClean="0">
              <a:solidFill>
                <a:srgbClr val="7030A0"/>
              </a:solidFill>
            </a:endParaRPr>
          </a:p>
          <a:p>
            <a:pPr marL="0" lvl="0" indent="0" algn="just">
              <a:buNone/>
            </a:pPr>
            <a:endParaRPr lang="es-MX" sz="2000" b="1" dirty="0" smtClean="0">
              <a:solidFill>
                <a:srgbClr val="7030A0"/>
              </a:solidFill>
            </a:endParaRPr>
          </a:p>
          <a:p>
            <a:pPr marL="0" lvl="0" indent="0" algn="just">
              <a:buNone/>
            </a:pPr>
            <a:endParaRPr lang="es-MX" sz="2000" dirty="0" smtClean="0">
              <a:solidFill>
                <a:prstClr val="black"/>
              </a:solidFill>
            </a:endParaRPr>
          </a:p>
          <a:p>
            <a:pPr marL="0" lvl="0" indent="0" algn="just">
              <a:buNone/>
            </a:pPr>
            <a:endParaRPr lang="es-MX" sz="2000" dirty="0">
              <a:solidFill>
                <a:prstClr val="black"/>
              </a:solidFill>
            </a:endParaRPr>
          </a:p>
          <a:p>
            <a:pPr marL="0" lvl="0" indent="0" algn="just">
              <a:buNone/>
            </a:pPr>
            <a:endParaRPr lang="es-MX" sz="2000" dirty="0">
              <a:solidFill>
                <a:prstClr val="black"/>
              </a:solidFill>
              <a:latin typeface="+mn-lt"/>
            </a:endParaRPr>
          </a:p>
        </p:txBody>
      </p:sp>
      <p:sp>
        <p:nvSpPr>
          <p:cNvPr id="3" name="2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4" name="7 CuadroTexto"/>
          <p:cNvSpPr txBox="1">
            <a:spLocks noChangeArrowheads="1"/>
          </p:cNvSpPr>
          <p:nvPr/>
        </p:nvSpPr>
        <p:spPr bwMode="auto">
          <a:xfrm>
            <a:off x="2714612" y="159023"/>
            <a:ext cx="6429420" cy="461665"/>
          </a:xfrm>
          <a:prstGeom prst="rect">
            <a:avLst/>
          </a:prstGeom>
          <a:noFill/>
          <a:ln w="9525">
            <a:noFill/>
            <a:miter lim="800000"/>
            <a:headEnd/>
            <a:tailEnd/>
          </a:ln>
        </p:spPr>
        <p:txBody>
          <a:bodyPr wrap="square">
            <a:spAutoFit/>
          </a:bodyPr>
          <a:lstStyle/>
          <a:p>
            <a:pPr algn="ctr"/>
            <a:r>
              <a:rPr lang="es-MX" sz="2400" b="1" dirty="0" smtClean="0">
                <a:solidFill>
                  <a:schemeClr val="bg1"/>
                </a:solidFill>
                <a:cs typeface="Arial" pitchFamily="34" charset="0"/>
              </a:rPr>
              <a:t>OBRA PÚBLICA</a:t>
            </a:r>
            <a:endParaRPr lang="es-MX" sz="2400" dirty="0">
              <a:solidFill>
                <a:schemeClr val="bg1"/>
              </a:solidFill>
              <a:cs typeface="Arial" pitchFamily="34" charset="0"/>
            </a:endParaRPr>
          </a:p>
        </p:txBody>
      </p:sp>
      <p:sp>
        <p:nvSpPr>
          <p:cNvPr id="7" name="6 CuadroTexto"/>
          <p:cNvSpPr txBox="1"/>
          <p:nvPr/>
        </p:nvSpPr>
        <p:spPr>
          <a:xfrm>
            <a:off x="611560" y="908720"/>
            <a:ext cx="3600400" cy="923330"/>
          </a:xfrm>
          <a:prstGeom prst="rect">
            <a:avLst/>
          </a:prstGeom>
          <a:noFill/>
        </p:spPr>
        <p:txBody>
          <a:bodyPr wrap="square" rtlCol="0">
            <a:spAutoFit/>
          </a:bodyPr>
          <a:lstStyle/>
          <a:p>
            <a:pPr algn="ctr"/>
            <a:r>
              <a:rPr lang="es-MX" b="1" dirty="0" smtClean="0">
                <a:solidFill>
                  <a:srgbClr val="7030A0"/>
                </a:solidFill>
              </a:rPr>
              <a:t>LEY DE OBRAS PÚBLICAS  Y SERVICIOS RELACIONADOS CON LAS MISMAS (FEDERAL) </a:t>
            </a:r>
            <a:endParaRPr lang="es-MX" b="1" dirty="0"/>
          </a:p>
        </p:txBody>
      </p:sp>
      <p:sp>
        <p:nvSpPr>
          <p:cNvPr id="8" name="7 CuadroTexto"/>
          <p:cNvSpPr txBox="1"/>
          <p:nvPr/>
        </p:nvSpPr>
        <p:spPr>
          <a:xfrm>
            <a:off x="4788024" y="969695"/>
            <a:ext cx="3600400" cy="646331"/>
          </a:xfrm>
          <a:prstGeom prst="rect">
            <a:avLst/>
          </a:prstGeom>
          <a:noFill/>
        </p:spPr>
        <p:txBody>
          <a:bodyPr wrap="square" rtlCol="0">
            <a:spAutoFit/>
          </a:bodyPr>
          <a:lstStyle/>
          <a:p>
            <a:pPr algn="ctr"/>
            <a:r>
              <a:rPr lang="es-MX" b="1" dirty="0" smtClean="0">
                <a:solidFill>
                  <a:srgbClr val="FF0000"/>
                </a:solidFill>
              </a:rPr>
              <a:t>LEY DE OBRA PÚBLICA DEL ESTADO DE ZACATECAS</a:t>
            </a:r>
            <a:endParaRPr lang="es-MX" b="1" dirty="0">
              <a:solidFill>
                <a:srgbClr val="FF0000"/>
              </a:solidFill>
              <a:cs typeface="Arial" pitchFamily="34" charset="0"/>
            </a:endParaRPr>
          </a:p>
        </p:txBody>
      </p:sp>
    </p:spTree>
    <p:extLst>
      <p:ext uri="{BB962C8B-B14F-4D97-AF65-F5344CB8AC3E}">
        <p14:creationId xmlns:p14="http://schemas.microsoft.com/office/powerpoint/2010/main" xmlns="" val="1632885821"/>
      </p:ext>
    </p:extLst>
  </p:cSld>
  <p:clrMapOvr>
    <a:masterClrMapping/>
  </p:clrMapOvr>
  <p:transition>
    <p:fade thruBlk="1"/>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a:spLocks noChangeArrowheads="1"/>
          </p:cNvSpPr>
          <p:nvPr/>
        </p:nvSpPr>
        <p:spPr bwMode="auto">
          <a:xfrm>
            <a:off x="1378544" y="2639490"/>
            <a:ext cx="6299200" cy="2677656"/>
          </a:xfrm>
          <a:prstGeom prst="rect">
            <a:avLst/>
          </a:prstGeom>
          <a:noFill/>
          <a:ln w="9525">
            <a:noFill/>
            <a:miter lim="800000"/>
            <a:headEnd/>
            <a:tailEnd/>
          </a:ln>
        </p:spPr>
        <p:txBody>
          <a:bodyPr>
            <a:spAutoFit/>
          </a:bodyPr>
          <a:lstStyle/>
          <a:p>
            <a:pPr algn="just">
              <a:lnSpc>
                <a:spcPct val="150000"/>
              </a:lnSpc>
            </a:pPr>
            <a:r>
              <a:rPr lang="es-ES" sz="2800" dirty="0">
                <a:latin typeface="Arial Narrow" pitchFamily="34" charset="0"/>
              </a:rPr>
              <a:t>El momento contable del gasto aprobado es el que refleja las </a:t>
            </a:r>
            <a:r>
              <a:rPr lang="es-ES" sz="2800" u="sng" dirty="0">
                <a:latin typeface="Arial Narrow" pitchFamily="34" charset="0"/>
              </a:rPr>
              <a:t>asignaciones presupuestarias</a:t>
            </a:r>
            <a:r>
              <a:rPr lang="es-ES" sz="2800" dirty="0">
                <a:latin typeface="Arial Narrow" pitchFamily="34" charset="0"/>
              </a:rPr>
              <a:t> anuales comprometidas en el Presupuesto de Egresos.</a:t>
            </a:r>
            <a:endParaRPr lang="es-ES_tradnl" sz="2800" dirty="0">
              <a:latin typeface="Arial Narrow" pitchFamily="34" charset="0"/>
            </a:endParaRPr>
          </a:p>
        </p:txBody>
      </p:sp>
      <p:sp>
        <p:nvSpPr>
          <p:cNvPr id="7" name="6 CuadroTexto"/>
          <p:cNvSpPr txBox="1">
            <a:spLocks noChangeArrowheads="1"/>
          </p:cNvSpPr>
          <p:nvPr/>
        </p:nvSpPr>
        <p:spPr bwMode="auto">
          <a:xfrm>
            <a:off x="981000" y="1847402"/>
            <a:ext cx="3486155" cy="461665"/>
          </a:xfrm>
          <a:prstGeom prst="rect">
            <a:avLst/>
          </a:prstGeom>
          <a:noFill/>
          <a:ln w="9525">
            <a:noFill/>
            <a:miter lim="800000"/>
            <a:headEnd/>
            <a:tailEnd/>
          </a:ln>
        </p:spPr>
        <p:txBody>
          <a:bodyPr wrap="square">
            <a:spAutoFit/>
          </a:bodyPr>
          <a:lstStyle/>
          <a:p>
            <a:r>
              <a:rPr lang="es-ES" sz="2400" b="1" dirty="0">
                <a:latin typeface="Arial Black" pitchFamily="34" charset="0"/>
              </a:rPr>
              <a:t>Gasto Aprobado:</a:t>
            </a:r>
          </a:p>
        </p:txBody>
      </p:sp>
      <p:sp>
        <p:nvSpPr>
          <p:cNvPr id="8" name="7 Rectángulo redondeado"/>
          <p:cNvSpPr/>
          <p:nvPr/>
        </p:nvSpPr>
        <p:spPr>
          <a:xfrm>
            <a:off x="2448240" y="0"/>
            <a:ext cx="6732272"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9" name="7 CuadroTexto"/>
          <p:cNvSpPr txBox="1">
            <a:spLocks noChangeArrowheads="1"/>
          </p:cNvSpPr>
          <p:nvPr/>
        </p:nvSpPr>
        <p:spPr bwMode="auto">
          <a:xfrm>
            <a:off x="2232216" y="181253"/>
            <a:ext cx="6948296"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MOMENTOS CONTABLES DE LOS EGRESOS</a:t>
            </a:r>
            <a:endParaRPr lang="es-MX" sz="2400"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a:spLocks noChangeArrowheads="1"/>
          </p:cNvSpPr>
          <p:nvPr/>
        </p:nvSpPr>
        <p:spPr bwMode="auto">
          <a:xfrm>
            <a:off x="857224" y="1571612"/>
            <a:ext cx="3773487" cy="588879"/>
          </a:xfrm>
          <a:prstGeom prst="rect">
            <a:avLst/>
          </a:prstGeom>
          <a:noFill/>
          <a:ln w="9525">
            <a:noFill/>
            <a:miter lim="800000"/>
            <a:headEnd/>
            <a:tailEnd/>
          </a:ln>
        </p:spPr>
        <p:txBody>
          <a:bodyPr>
            <a:spAutoFit/>
          </a:bodyPr>
          <a:lstStyle/>
          <a:p>
            <a:pPr marL="342900" indent="-342900">
              <a:lnSpc>
                <a:spcPct val="150000"/>
              </a:lnSpc>
            </a:pPr>
            <a:r>
              <a:rPr lang="es-ES" sz="2400" b="1" dirty="0">
                <a:latin typeface="Arial Black" pitchFamily="34" charset="0"/>
              </a:rPr>
              <a:t>Gasto Modificado:</a:t>
            </a:r>
          </a:p>
        </p:txBody>
      </p:sp>
      <p:sp>
        <p:nvSpPr>
          <p:cNvPr id="6" name="6 CuadroTexto"/>
          <p:cNvSpPr txBox="1">
            <a:spLocks noChangeArrowheads="1"/>
          </p:cNvSpPr>
          <p:nvPr/>
        </p:nvSpPr>
        <p:spPr bwMode="auto">
          <a:xfrm>
            <a:off x="1449280" y="2603258"/>
            <a:ext cx="6429375" cy="2238433"/>
          </a:xfrm>
          <a:prstGeom prst="rect">
            <a:avLst/>
          </a:prstGeom>
          <a:noFill/>
          <a:ln w="9525">
            <a:noFill/>
            <a:miter lim="800000"/>
            <a:headEnd/>
            <a:tailEnd/>
          </a:ln>
        </p:spPr>
        <p:txBody>
          <a:bodyPr>
            <a:spAutoFit/>
          </a:bodyPr>
          <a:lstStyle/>
          <a:p>
            <a:pPr algn="just">
              <a:lnSpc>
                <a:spcPct val="150000"/>
              </a:lnSpc>
            </a:pPr>
            <a:r>
              <a:rPr lang="es-ES" sz="2400" dirty="0">
                <a:latin typeface="Arial Narrow" pitchFamily="34" charset="0"/>
              </a:rPr>
              <a:t>El gasto modificado es el momento contable que refleja la asignación presupuestaria que resulta de incorporar, en su caso, las </a:t>
            </a:r>
            <a:r>
              <a:rPr lang="es-ES" sz="2400" u="sng" dirty="0">
                <a:latin typeface="Arial Narrow" pitchFamily="34" charset="0"/>
              </a:rPr>
              <a:t>adecuaciones presupuestarias </a:t>
            </a:r>
            <a:r>
              <a:rPr lang="es-ES" sz="2400" dirty="0">
                <a:latin typeface="Arial Narrow" pitchFamily="34" charset="0"/>
              </a:rPr>
              <a:t>al presupuesto aprobado.</a:t>
            </a:r>
          </a:p>
        </p:txBody>
      </p:sp>
      <p:sp>
        <p:nvSpPr>
          <p:cNvPr id="8" name="7 Rectángulo redondeado"/>
          <p:cNvSpPr/>
          <p:nvPr/>
        </p:nvSpPr>
        <p:spPr>
          <a:xfrm>
            <a:off x="2448240" y="0"/>
            <a:ext cx="6732272"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9" name="7 CuadroTexto"/>
          <p:cNvSpPr txBox="1">
            <a:spLocks noChangeArrowheads="1"/>
          </p:cNvSpPr>
          <p:nvPr/>
        </p:nvSpPr>
        <p:spPr bwMode="auto">
          <a:xfrm>
            <a:off x="2232216" y="181253"/>
            <a:ext cx="6948296"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MOMENTOS CONTABLES DE LOS EGRESOS</a:t>
            </a:r>
            <a:endParaRPr lang="es-MX" sz="2400"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a:spLocks noChangeArrowheads="1"/>
          </p:cNvSpPr>
          <p:nvPr/>
        </p:nvSpPr>
        <p:spPr bwMode="auto">
          <a:xfrm>
            <a:off x="638350" y="1484784"/>
            <a:ext cx="4725738" cy="646331"/>
          </a:xfrm>
          <a:prstGeom prst="rect">
            <a:avLst/>
          </a:prstGeom>
          <a:noFill/>
          <a:ln w="9525">
            <a:noFill/>
            <a:miter lim="800000"/>
            <a:headEnd/>
            <a:tailEnd/>
          </a:ln>
        </p:spPr>
        <p:txBody>
          <a:bodyPr wrap="square">
            <a:spAutoFit/>
          </a:bodyPr>
          <a:lstStyle/>
          <a:p>
            <a:pPr marL="342900" indent="-342900">
              <a:lnSpc>
                <a:spcPct val="150000"/>
              </a:lnSpc>
            </a:pPr>
            <a:r>
              <a:rPr lang="es-ES" sz="2400" b="1" dirty="0">
                <a:latin typeface="Arial Black" pitchFamily="34" charset="0"/>
              </a:rPr>
              <a:t>Gasto Comprometido:</a:t>
            </a:r>
          </a:p>
        </p:txBody>
      </p:sp>
      <p:sp>
        <p:nvSpPr>
          <p:cNvPr id="6" name="6 CuadroTexto"/>
          <p:cNvSpPr txBox="1">
            <a:spLocks noChangeArrowheads="1"/>
          </p:cNvSpPr>
          <p:nvPr/>
        </p:nvSpPr>
        <p:spPr bwMode="auto">
          <a:xfrm>
            <a:off x="513998" y="2461311"/>
            <a:ext cx="8172806" cy="3808735"/>
          </a:xfrm>
          <a:prstGeom prst="rect">
            <a:avLst/>
          </a:prstGeom>
          <a:noFill/>
          <a:ln w="9525">
            <a:noFill/>
            <a:miter lim="800000"/>
            <a:headEnd/>
            <a:tailEnd/>
          </a:ln>
        </p:spPr>
        <p:txBody>
          <a:bodyPr wrap="square">
            <a:spAutoFit/>
          </a:bodyPr>
          <a:lstStyle/>
          <a:p>
            <a:pPr algn="just">
              <a:lnSpc>
                <a:spcPct val="150000"/>
              </a:lnSpc>
            </a:pPr>
            <a:r>
              <a:rPr lang="es-ES" sz="2300" dirty="0">
                <a:latin typeface="Arial Narrow" pitchFamily="34" charset="0"/>
              </a:rPr>
              <a:t>El gasto comprometido es el momento contable que </a:t>
            </a:r>
            <a:r>
              <a:rPr lang="es-ES" sz="2300" b="1" u="sng" dirty="0">
                <a:latin typeface="Arial Narrow" pitchFamily="34" charset="0"/>
              </a:rPr>
              <a:t>refleja la aprobación por autoridad competente de un acto administrativo, u otro instrumento jurídico que formaliza una relación jurídica con terceros para la adquisición de bienes y servicios o ejecución de obras</a:t>
            </a:r>
            <a:r>
              <a:rPr lang="es-ES" sz="2300" dirty="0">
                <a:latin typeface="Arial Narrow" pitchFamily="34" charset="0"/>
              </a:rPr>
              <a:t>. En el caso de las obras a ejecutarse o de bienes y servicios a recibirse durante varios ejercicios, el compromiso será registrado por la parte que se ejecutará o recibirá, durante cada ejercicio.</a:t>
            </a:r>
            <a:endParaRPr lang="es-ES_tradnl" sz="2300" dirty="0">
              <a:latin typeface="Arial Narrow" pitchFamily="34" charset="0"/>
            </a:endParaRPr>
          </a:p>
        </p:txBody>
      </p:sp>
      <p:sp>
        <p:nvSpPr>
          <p:cNvPr id="8" name="7 Rectángulo redondeado"/>
          <p:cNvSpPr/>
          <p:nvPr/>
        </p:nvSpPr>
        <p:spPr>
          <a:xfrm>
            <a:off x="2448240" y="0"/>
            <a:ext cx="6732272"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9" name="7 CuadroTexto"/>
          <p:cNvSpPr txBox="1">
            <a:spLocks noChangeArrowheads="1"/>
          </p:cNvSpPr>
          <p:nvPr/>
        </p:nvSpPr>
        <p:spPr bwMode="auto">
          <a:xfrm>
            <a:off x="2232216" y="181253"/>
            <a:ext cx="6948296"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MOMENTOS CONTABLES DE LOS EGRESOS</a:t>
            </a:r>
            <a:endParaRPr lang="es-MX" sz="2400"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a:spLocks noChangeArrowheads="1"/>
          </p:cNvSpPr>
          <p:nvPr/>
        </p:nvSpPr>
        <p:spPr bwMode="auto">
          <a:xfrm>
            <a:off x="827584" y="1471969"/>
            <a:ext cx="4216574" cy="588879"/>
          </a:xfrm>
          <a:prstGeom prst="rect">
            <a:avLst/>
          </a:prstGeom>
          <a:noFill/>
          <a:ln w="9525">
            <a:noFill/>
            <a:miter lim="800000"/>
            <a:headEnd/>
            <a:tailEnd/>
          </a:ln>
        </p:spPr>
        <p:txBody>
          <a:bodyPr wrap="square">
            <a:spAutoFit/>
          </a:bodyPr>
          <a:lstStyle/>
          <a:p>
            <a:pPr marL="342900" indent="-342900">
              <a:lnSpc>
                <a:spcPct val="150000"/>
              </a:lnSpc>
            </a:pPr>
            <a:r>
              <a:rPr lang="es-ES" sz="2400" b="1" dirty="0">
                <a:latin typeface="Arial Black" pitchFamily="34" charset="0"/>
              </a:rPr>
              <a:t>Gasto Devengado:</a:t>
            </a:r>
          </a:p>
        </p:txBody>
      </p:sp>
      <p:sp>
        <p:nvSpPr>
          <p:cNvPr id="6" name="6 CuadroTexto"/>
          <p:cNvSpPr txBox="1">
            <a:spLocks noChangeArrowheads="1"/>
          </p:cNvSpPr>
          <p:nvPr/>
        </p:nvSpPr>
        <p:spPr bwMode="auto">
          <a:xfrm>
            <a:off x="1138642" y="2569184"/>
            <a:ext cx="7200800" cy="3416320"/>
          </a:xfrm>
          <a:prstGeom prst="rect">
            <a:avLst/>
          </a:prstGeom>
          <a:noFill/>
          <a:ln w="9525">
            <a:noFill/>
            <a:miter lim="800000"/>
            <a:headEnd/>
            <a:tailEnd/>
          </a:ln>
        </p:spPr>
        <p:txBody>
          <a:bodyPr wrap="square">
            <a:spAutoFit/>
          </a:bodyPr>
          <a:lstStyle/>
          <a:p>
            <a:pPr algn="just">
              <a:lnSpc>
                <a:spcPct val="150000"/>
              </a:lnSpc>
            </a:pPr>
            <a:r>
              <a:rPr lang="es-ES" sz="2400" dirty="0">
                <a:latin typeface="Arial Narrow" pitchFamily="34" charset="0"/>
              </a:rPr>
              <a:t>El gasto devengado es el momento contable que </a:t>
            </a:r>
            <a:r>
              <a:rPr lang="es-ES" sz="2400" u="sng" dirty="0">
                <a:latin typeface="Arial Narrow" pitchFamily="34" charset="0"/>
              </a:rPr>
              <a:t>refleja el reconocimiento de una obligación de pago a favor de terceros por la recepción</a:t>
            </a:r>
            <a:r>
              <a:rPr lang="es-ES" sz="2400" dirty="0">
                <a:latin typeface="Arial Narrow" pitchFamily="34" charset="0"/>
              </a:rPr>
              <a:t> de conformidad </a:t>
            </a:r>
            <a:r>
              <a:rPr lang="es-ES" sz="2400" u="sng" dirty="0">
                <a:latin typeface="Arial Narrow" pitchFamily="34" charset="0"/>
              </a:rPr>
              <a:t>de bienes, servicios y obras </a:t>
            </a:r>
            <a:r>
              <a:rPr lang="es-ES" sz="2400" dirty="0">
                <a:latin typeface="Arial Narrow" pitchFamily="34" charset="0"/>
              </a:rPr>
              <a:t>oportunamente contratados; así como de las obligaciones que derivan de tratados, leyes, decretos, resoluciones y sentencias definitivas.</a:t>
            </a:r>
            <a:endParaRPr lang="es-ES_tradnl" sz="2400" dirty="0">
              <a:latin typeface="Arial Narrow" pitchFamily="34" charset="0"/>
            </a:endParaRPr>
          </a:p>
        </p:txBody>
      </p:sp>
      <p:sp>
        <p:nvSpPr>
          <p:cNvPr id="8" name="7 Rectángulo redondeado"/>
          <p:cNvSpPr/>
          <p:nvPr/>
        </p:nvSpPr>
        <p:spPr>
          <a:xfrm>
            <a:off x="2448240" y="0"/>
            <a:ext cx="6732272"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9" name="7 CuadroTexto"/>
          <p:cNvSpPr txBox="1">
            <a:spLocks noChangeArrowheads="1"/>
          </p:cNvSpPr>
          <p:nvPr/>
        </p:nvSpPr>
        <p:spPr bwMode="auto">
          <a:xfrm>
            <a:off x="2232216" y="181253"/>
            <a:ext cx="6948296"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MOMENTOS CONTABLES DE LOS EGRESOS</a:t>
            </a:r>
            <a:endParaRPr lang="es-MX" sz="2400"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a:spLocks noChangeArrowheads="1"/>
          </p:cNvSpPr>
          <p:nvPr/>
        </p:nvSpPr>
        <p:spPr bwMode="auto">
          <a:xfrm>
            <a:off x="942724" y="1930361"/>
            <a:ext cx="4138538" cy="588879"/>
          </a:xfrm>
          <a:prstGeom prst="rect">
            <a:avLst/>
          </a:prstGeom>
          <a:noFill/>
          <a:ln w="9525">
            <a:noFill/>
            <a:miter lim="800000"/>
            <a:headEnd/>
            <a:tailEnd/>
          </a:ln>
        </p:spPr>
        <p:txBody>
          <a:bodyPr wrap="square">
            <a:spAutoFit/>
          </a:bodyPr>
          <a:lstStyle/>
          <a:p>
            <a:pPr marL="342900" indent="-342900">
              <a:lnSpc>
                <a:spcPct val="150000"/>
              </a:lnSpc>
            </a:pPr>
            <a:r>
              <a:rPr lang="es-ES" sz="2400" b="1" dirty="0">
                <a:latin typeface="Arial Black" pitchFamily="34" charset="0"/>
              </a:rPr>
              <a:t>Gasto Ejercido:</a:t>
            </a:r>
          </a:p>
        </p:txBody>
      </p:sp>
      <p:sp>
        <p:nvSpPr>
          <p:cNvPr id="6" name="6 CuadroTexto"/>
          <p:cNvSpPr txBox="1">
            <a:spLocks noChangeArrowheads="1"/>
          </p:cNvSpPr>
          <p:nvPr/>
        </p:nvSpPr>
        <p:spPr bwMode="auto">
          <a:xfrm>
            <a:off x="1297173" y="2817704"/>
            <a:ext cx="6883127" cy="2308324"/>
          </a:xfrm>
          <a:prstGeom prst="rect">
            <a:avLst/>
          </a:prstGeom>
          <a:noFill/>
          <a:ln w="9525">
            <a:noFill/>
            <a:miter lim="800000"/>
            <a:headEnd/>
            <a:tailEnd/>
          </a:ln>
        </p:spPr>
        <p:txBody>
          <a:bodyPr wrap="square">
            <a:spAutoFit/>
          </a:bodyPr>
          <a:lstStyle/>
          <a:p>
            <a:pPr algn="just">
              <a:lnSpc>
                <a:spcPct val="150000"/>
              </a:lnSpc>
            </a:pPr>
            <a:r>
              <a:rPr lang="es-ES" sz="2400" dirty="0">
                <a:latin typeface="Arial Narrow" pitchFamily="34" charset="0"/>
              </a:rPr>
              <a:t>El gasto ejercido es el momento contable que </a:t>
            </a:r>
            <a:r>
              <a:rPr lang="es-ES" sz="2400" u="sng" dirty="0">
                <a:latin typeface="Arial Narrow" pitchFamily="34" charset="0"/>
              </a:rPr>
              <a:t>refleja la emisión de una cuenta por liquidar certificada o documento equivalente debidamente aprobado </a:t>
            </a:r>
            <a:r>
              <a:rPr lang="es-ES" sz="2400" dirty="0">
                <a:latin typeface="Arial Narrow" pitchFamily="34" charset="0"/>
              </a:rPr>
              <a:t>por la autoridad competente </a:t>
            </a:r>
            <a:r>
              <a:rPr lang="es-ES" sz="2400" u="sng" dirty="0">
                <a:latin typeface="Arial Narrow" pitchFamily="34" charset="0"/>
              </a:rPr>
              <a:t>(como la Orden de Pago) </a:t>
            </a:r>
            <a:r>
              <a:rPr lang="es-ES" sz="2400" dirty="0">
                <a:latin typeface="Arial Narrow" pitchFamily="34" charset="0"/>
              </a:rPr>
              <a:t>.</a:t>
            </a:r>
            <a:endParaRPr lang="es-ES_tradnl" sz="2400" dirty="0">
              <a:latin typeface="Arial Narrow" pitchFamily="34" charset="0"/>
            </a:endParaRPr>
          </a:p>
        </p:txBody>
      </p:sp>
      <p:sp>
        <p:nvSpPr>
          <p:cNvPr id="8" name="7 Rectángulo redondeado"/>
          <p:cNvSpPr/>
          <p:nvPr/>
        </p:nvSpPr>
        <p:spPr>
          <a:xfrm>
            <a:off x="2448240" y="0"/>
            <a:ext cx="6732272"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9" name="7 CuadroTexto"/>
          <p:cNvSpPr txBox="1">
            <a:spLocks noChangeArrowheads="1"/>
          </p:cNvSpPr>
          <p:nvPr/>
        </p:nvSpPr>
        <p:spPr bwMode="auto">
          <a:xfrm>
            <a:off x="2232216" y="181253"/>
            <a:ext cx="6948296"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MOMENTOS CONTABLES DE LOS EGRESOS</a:t>
            </a:r>
            <a:endParaRPr lang="es-MX" sz="2400"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a:spLocks noChangeArrowheads="1"/>
          </p:cNvSpPr>
          <p:nvPr/>
        </p:nvSpPr>
        <p:spPr bwMode="auto">
          <a:xfrm>
            <a:off x="1170202" y="1937795"/>
            <a:ext cx="4177556" cy="588879"/>
          </a:xfrm>
          <a:prstGeom prst="rect">
            <a:avLst/>
          </a:prstGeom>
          <a:noFill/>
          <a:ln w="9525">
            <a:noFill/>
            <a:miter lim="800000"/>
            <a:headEnd/>
            <a:tailEnd/>
          </a:ln>
        </p:spPr>
        <p:txBody>
          <a:bodyPr wrap="square">
            <a:spAutoFit/>
          </a:bodyPr>
          <a:lstStyle/>
          <a:p>
            <a:pPr marL="342900" indent="-342900">
              <a:lnSpc>
                <a:spcPct val="150000"/>
              </a:lnSpc>
            </a:pPr>
            <a:r>
              <a:rPr lang="es-ES" sz="2400" b="1" dirty="0">
                <a:latin typeface="Arial Black" pitchFamily="34" charset="0"/>
              </a:rPr>
              <a:t>Gasto Pagado:</a:t>
            </a:r>
          </a:p>
        </p:txBody>
      </p:sp>
      <p:sp>
        <p:nvSpPr>
          <p:cNvPr id="6" name="6 CuadroTexto"/>
          <p:cNvSpPr txBox="1">
            <a:spLocks noChangeArrowheads="1"/>
          </p:cNvSpPr>
          <p:nvPr/>
        </p:nvSpPr>
        <p:spPr bwMode="auto">
          <a:xfrm>
            <a:off x="1279919" y="3283530"/>
            <a:ext cx="6667104" cy="2238433"/>
          </a:xfrm>
          <a:prstGeom prst="rect">
            <a:avLst/>
          </a:prstGeom>
          <a:noFill/>
          <a:ln w="9525">
            <a:noFill/>
            <a:miter lim="800000"/>
            <a:headEnd/>
            <a:tailEnd/>
          </a:ln>
        </p:spPr>
        <p:txBody>
          <a:bodyPr wrap="square">
            <a:spAutoFit/>
          </a:bodyPr>
          <a:lstStyle/>
          <a:p>
            <a:pPr algn="just">
              <a:lnSpc>
                <a:spcPct val="150000"/>
              </a:lnSpc>
            </a:pPr>
            <a:r>
              <a:rPr lang="es-ES" sz="2400" dirty="0">
                <a:latin typeface="Arial Narrow" pitchFamily="34" charset="0"/>
              </a:rPr>
              <a:t>El gasto pagado es el momento contable que </a:t>
            </a:r>
            <a:r>
              <a:rPr lang="es-ES" sz="2400" u="sng" dirty="0">
                <a:latin typeface="Arial Narrow" pitchFamily="34" charset="0"/>
              </a:rPr>
              <a:t>refleja la cancelación total o parcial de las obligaciones de pago</a:t>
            </a:r>
            <a:r>
              <a:rPr lang="es-ES" sz="2400" dirty="0">
                <a:latin typeface="Arial Narrow" pitchFamily="34" charset="0"/>
              </a:rPr>
              <a:t>, que se concreta </a:t>
            </a:r>
            <a:r>
              <a:rPr lang="es-ES" sz="2400" u="sng" dirty="0">
                <a:latin typeface="Arial Narrow" pitchFamily="34" charset="0"/>
              </a:rPr>
              <a:t>mediante el desembolso de efectivo o cualquier otro medio de pago.</a:t>
            </a:r>
            <a:endParaRPr lang="es-ES_tradnl" sz="2400" u="sng" dirty="0">
              <a:latin typeface="Arial Narrow" pitchFamily="34" charset="0"/>
            </a:endParaRPr>
          </a:p>
        </p:txBody>
      </p:sp>
      <p:sp>
        <p:nvSpPr>
          <p:cNvPr id="8" name="7 Rectángulo redondeado"/>
          <p:cNvSpPr/>
          <p:nvPr/>
        </p:nvSpPr>
        <p:spPr>
          <a:xfrm>
            <a:off x="2448240" y="0"/>
            <a:ext cx="6732272" cy="836712"/>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9" name="7 CuadroTexto"/>
          <p:cNvSpPr txBox="1">
            <a:spLocks noChangeArrowheads="1"/>
          </p:cNvSpPr>
          <p:nvPr/>
        </p:nvSpPr>
        <p:spPr bwMode="auto">
          <a:xfrm>
            <a:off x="2232216" y="181253"/>
            <a:ext cx="6948296" cy="461665"/>
          </a:xfrm>
          <a:prstGeom prst="rect">
            <a:avLst/>
          </a:prstGeom>
          <a:noFill/>
          <a:ln w="9525">
            <a:noFill/>
            <a:miter lim="800000"/>
            <a:headEnd/>
            <a:tailEnd/>
          </a:ln>
        </p:spPr>
        <p:txBody>
          <a:bodyPr wrap="square">
            <a:spAutoFit/>
          </a:bodyPr>
          <a:lstStyle/>
          <a:p>
            <a:pPr algn="ctr"/>
            <a:r>
              <a:rPr lang="es-ES" sz="2400" b="1" dirty="0" smtClean="0">
                <a:solidFill>
                  <a:schemeClr val="bg1"/>
                </a:solidFill>
                <a:cs typeface="Arial" pitchFamily="34" charset="0"/>
              </a:rPr>
              <a:t>MOMENTOS CONTABLES DE LOS EGRESOS</a:t>
            </a:r>
            <a:endParaRPr lang="es-MX" sz="2400" dirty="0">
              <a:solidFill>
                <a:schemeClr val="bg1"/>
              </a:solidFill>
              <a:cs typeface="Arial"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79 Rectángulo"/>
          <p:cNvSpPr/>
          <p:nvPr/>
        </p:nvSpPr>
        <p:spPr>
          <a:xfrm>
            <a:off x="0" y="1052736"/>
            <a:ext cx="91440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pSp>
        <p:nvGrpSpPr>
          <p:cNvPr id="2" name="25 Grupo"/>
          <p:cNvGrpSpPr/>
          <p:nvPr/>
        </p:nvGrpSpPr>
        <p:grpSpPr>
          <a:xfrm>
            <a:off x="755576" y="2060848"/>
            <a:ext cx="1584176" cy="864096"/>
            <a:chOff x="3563888" y="1700808"/>
            <a:chExt cx="1584176" cy="864096"/>
          </a:xfrm>
        </p:grpSpPr>
        <p:cxnSp>
          <p:nvCxnSpPr>
            <p:cNvPr id="27" name="2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28 Grupo"/>
          <p:cNvGrpSpPr/>
          <p:nvPr/>
        </p:nvGrpSpPr>
        <p:grpSpPr>
          <a:xfrm>
            <a:off x="755576" y="3861048"/>
            <a:ext cx="1584176" cy="864096"/>
            <a:chOff x="3563888" y="1700808"/>
            <a:chExt cx="1584176" cy="864096"/>
          </a:xfrm>
        </p:grpSpPr>
        <p:cxnSp>
          <p:nvCxnSpPr>
            <p:cNvPr id="30" name="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 name="31 Grupo"/>
          <p:cNvGrpSpPr/>
          <p:nvPr/>
        </p:nvGrpSpPr>
        <p:grpSpPr>
          <a:xfrm>
            <a:off x="2627784" y="2060848"/>
            <a:ext cx="1584176" cy="864096"/>
            <a:chOff x="3563888" y="1700808"/>
            <a:chExt cx="1584176" cy="864096"/>
          </a:xfrm>
        </p:grpSpPr>
        <p:cxnSp>
          <p:nvCxnSpPr>
            <p:cNvPr id="33" name="3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34 Grupo"/>
          <p:cNvGrpSpPr/>
          <p:nvPr/>
        </p:nvGrpSpPr>
        <p:grpSpPr>
          <a:xfrm>
            <a:off x="4644008" y="2060848"/>
            <a:ext cx="1584176" cy="864096"/>
            <a:chOff x="3563888" y="1700808"/>
            <a:chExt cx="1584176" cy="864096"/>
          </a:xfrm>
        </p:grpSpPr>
        <p:cxnSp>
          <p:nvCxnSpPr>
            <p:cNvPr id="36" name="35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37 Grupo"/>
          <p:cNvGrpSpPr/>
          <p:nvPr/>
        </p:nvGrpSpPr>
        <p:grpSpPr>
          <a:xfrm>
            <a:off x="6660232" y="2060848"/>
            <a:ext cx="1584176" cy="864096"/>
            <a:chOff x="3563888" y="1700808"/>
            <a:chExt cx="1584176" cy="864096"/>
          </a:xfrm>
        </p:grpSpPr>
        <p:cxnSp>
          <p:nvCxnSpPr>
            <p:cNvPr id="39" name="38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0 Grupo"/>
          <p:cNvGrpSpPr/>
          <p:nvPr/>
        </p:nvGrpSpPr>
        <p:grpSpPr>
          <a:xfrm>
            <a:off x="6732240" y="3861048"/>
            <a:ext cx="1584176" cy="864096"/>
            <a:chOff x="3563888" y="1700808"/>
            <a:chExt cx="1584176" cy="864096"/>
          </a:xfrm>
        </p:grpSpPr>
        <p:cxnSp>
          <p:nvCxnSpPr>
            <p:cNvPr id="42" name="4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3 Grupo"/>
          <p:cNvGrpSpPr/>
          <p:nvPr/>
        </p:nvGrpSpPr>
        <p:grpSpPr>
          <a:xfrm>
            <a:off x="4716016" y="3861048"/>
            <a:ext cx="1584176" cy="864096"/>
            <a:chOff x="3563888" y="1700808"/>
            <a:chExt cx="1584176" cy="864096"/>
          </a:xfrm>
        </p:grpSpPr>
        <p:cxnSp>
          <p:nvCxnSpPr>
            <p:cNvPr id="45" name="44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 name="46 Grupo"/>
          <p:cNvGrpSpPr/>
          <p:nvPr/>
        </p:nvGrpSpPr>
        <p:grpSpPr>
          <a:xfrm>
            <a:off x="2627784" y="3861048"/>
            <a:ext cx="1584176" cy="864096"/>
            <a:chOff x="3563888" y="1700808"/>
            <a:chExt cx="1584176" cy="864096"/>
          </a:xfrm>
        </p:grpSpPr>
        <p:cxnSp>
          <p:nvCxnSpPr>
            <p:cNvPr id="48" name="4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49 Grupo"/>
          <p:cNvGrpSpPr/>
          <p:nvPr/>
        </p:nvGrpSpPr>
        <p:grpSpPr>
          <a:xfrm>
            <a:off x="755576" y="5805264"/>
            <a:ext cx="1584176" cy="864096"/>
            <a:chOff x="3563888" y="1700808"/>
            <a:chExt cx="1584176" cy="864096"/>
          </a:xfrm>
        </p:grpSpPr>
        <p:cxnSp>
          <p:nvCxnSpPr>
            <p:cNvPr id="51" name="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53 CuadroTexto"/>
          <p:cNvSpPr txBox="1"/>
          <p:nvPr/>
        </p:nvSpPr>
        <p:spPr>
          <a:xfrm>
            <a:off x="539552" y="1322184"/>
            <a:ext cx="1944216" cy="738664"/>
          </a:xfrm>
          <a:prstGeom prst="rect">
            <a:avLst/>
          </a:prstGeom>
          <a:noFill/>
        </p:spPr>
        <p:txBody>
          <a:bodyPr wrap="square" rtlCol="0">
            <a:spAutoFit/>
          </a:bodyPr>
          <a:lstStyle/>
          <a:p>
            <a:pPr algn="ctr"/>
            <a:r>
              <a:rPr lang="es-MX" sz="1400" dirty="0" smtClean="0"/>
              <a:t>821</a:t>
            </a:r>
          </a:p>
          <a:p>
            <a:pPr algn="ctr"/>
            <a:r>
              <a:rPr lang="es-MX" sz="1400" dirty="0" smtClean="0"/>
              <a:t>Presupuesto  de</a:t>
            </a:r>
          </a:p>
          <a:p>
            <a:pPr algn="ctr"/>
            <a:r>
              <a:rPr lang="es-MX" sz="1400" dirty="0" smtClean="0"/>
              <a:t> Egresos Aprobado</a:t>
            </a:r>
            <a:endParaRPr lang="es-MX" sz="1400" dirty="0"/>
          </a:p>
        </p:txBody>
      </p:sp>
      <p:sp>
        <p:nvSpPr>
          <p:cNvPr id="55" name="54 CuadroTexto"/>
          <p:cNvSpPr txBox="1"/>
          <p:nvPr/>
        </p:nvSpPr>
        <p:spPr>
          <a:xfrm>
            <a:off x="2411760" y="1322184"/>
            <a:ext cx="1944216" cy="738664"/>
          </a:xfrm>
          <a:prstGeom prst="rect">
            <a:avLst/>
          </a:prstGeom>
          <a:noFill/>
        </p:spPr>
        <p:txBody>
          <a:bodyPr wrap="square" rtlCol="0">
            <a:spAutoFit/>
          </a:bodyPr>
          <a:lstStyle/>
          <a:p>
            <a:pPr algn="ctr"/>
            <a:r>
              <a:rPr lang="es-MX" sz="1400" dirty="0" smtClean="0"/>
              <a:t>822</a:t>
            </a:r>
          </a:p>
          <a:p>
            <a:pPr algn="ctr"/>
            <a:r>
              <a:rPr lang="es-MX" sz="1400" dirty="0" smtClean="0"/>
              <a:t>Presupuesto de</a:t>
            </a:r>
          </a:p>
          <a:p>
            <a:pPr algn="ctr"/>
            <a:r>
              <a:rPr lang="es-MX" sz="1400" dirty="0" smtClean="0"/>
              <a:t> Egresos por Ejercer</a:t>
            </a:r>
            <a:endParaRPr lang="es-MX" sz="1400" dirty="0"/>
          </a:p>
        </p:txBody>
      </p:sp>
      <p:sp>
        <p:nvSpPr>
          <p:cNvPr id="56" name="55 CuadroTexto"/>
          <p:cNvSpPr txBox="1"/>
          <p:nvPr/>
        </p:nvSpPr>
        <p:spPr>
          <a:xfrm>
            <a:off x="1691680" y="2060848"/>
            <a:ext cx="432048" cy="307777"/>
          </a:xfrm>
          <a:prstGeom prst="rect">
            <a:avLst/>
          </a:prstGeom>
          <a:noFill/>
        </p:spPr>
        <p:txBody>
          <a:bodyPr wrap="square" rtlCol="0">
            <a:spAutoFit/>
          </a:bodyPr>
          <a:lstStyle/>
          <a:p>
            <a:r>
              <a:rPr lang="es-MX" sz="1400" dirty="0" smtClean="0"/>
              <a:t>(1)</a:t>
            </a:r>
            <a:endParaRPr lang="es-MX" sz="1400" dirty="0"/>
          </a:p>
        </p:txBody>
      </p:sp>
      <p:sp>
        <p:nvSpPr>
          <p:cNvPr id="57" name="56 CuadroTexto"/>
          <p:cNvSpPr txBox="1"/>
          <p:nvPr/>
        </p:nvSpPr>
        <p:spPr>
          <a:xfrm>
            <a:off x="2771800" y="2041103"/>
            <a:ext cx="432048" cy="307777"/>
          </a:xfrm>
          <a:prstGeom prst="rect">
            <a:avLst/>
          </a:prstGeom>
          <a:noFill/>
        </p:spPr>
        <p:txBody>
          <a:bodyPr wrap="square" rtlCol="0">
            <a:spAutoFit/>
          </a:bodyPr>
          <a:lstStyle/>
          <a:p>
            <a:r>
              <a:rPr lang="es-MX" sz="1400" dirty="0" smtClean="0"/>
              <a:t>(1)</a:t>
            </a:r>
            <a:endParaRPr lang="es-MX" sz="1400" dirty="0"/>
          </a:p>
        </p:txBody>
      </p:sp>
      <p:sp>
        <p:nvSpPr>
          <p:cNvPr id="58" name="57 CuadroTexto"/>
          <p:cNvSpPr txBox="1"/>
          <p:nvPr/>
        </p:nvSpPr>
        <p:spPr>
          <a:xfrm>
            <a:off x="4427984" y="1106741"/>
            <a:ext cx="1944216" cy="954107"/>
          </a:xfrm>
          <a:prstGeom prst="rect">
            <a:avLst/>
          </a:prstGeom>
          <a:noFill/>
        </p:spPr>
        <p:txBody>
          <a:bodyPr wrap="square" rtlCol="0">
            <a:spAutoFit/>
          </a:bodyPr>
          <a:lstStyle/>
          <a:p>
            <a:pPr algn="ctr"/>
            <a:r>
              <a:rPr lang="es-MX" sz="1400" dirty="0" smtClean="0"/>
              <a:t>823</a:t>
            </a:r>
          </a:p>
          <a:p>
            <a:pPr algn="ctr"/>
            <a:r>
              <a:rPr lang="es-MX" sz="1400" dirty="0" smtClean="0"/>
              <a:t>Modificaciones al  Presupuesto Egresos Aprobado</a:t>
            </a:r>
            <a:endParaRPr lang="es-MX" sz="1400" dirty="0"/>
          </a:p>
        </p:txBody>
      </p:sp>
      <p:sp>
        <p:nvSpPr>
          <p:cNvPr id="59" name="58 CuadroTexto"/>
          <p:cNvSpPr txBox="1"/>
          <p:nvPr/>
        </p:nvSpPr>
        <p:spPr>
          <a:xfrm>
            <a:off x="5580112" y="2113111"/>
            <a:ext cx="432048" cy="307777"/>
          </a:xfrm>
          <a:prstGeom prst="rect">
            <a:avLst/>
          </a:prstGeom>
          <a:noFill/>
        </p:spPr>
        <p:txBody>
          <a:bodyPr wrap="square" rtlCol="0">
            <a:spAutoFit/>
          </a:bodyPr>
          <a:lstStyle/>
          <a:p>
            <a:r>
              <a:rPr lang="es-MX" sz="1400" dirty="0" smtClean="0"/>
              <a:t>(2)</a:t>
            </a:r>
            <a:endParaRPr lang="es-MX" sz="1400" dirty="0"/>
          </a:p>
        </p:txBody>
      </p:sp>
      <p:sp>
        <p:nvSpPr>
          <p:cNvPr id="60" name="59 CuadroTexto"/>
          <p:cNvSpPr txBox="1"/>
          <p:nvPr/>
        </p:nvSpPr>
        <p:spPr>
          <a:xfrm>
            <a:off x="2771800" y="2276872"/>
            <a:ext cx="432048" cy="307777"/>
          </a:xfrm>
          <a:prstGeom prst="rect">
            <a:avLst/>
          </a:prstGeom>
          <a:noFill/>
        </p:spPr>
        <p:txBody>
          <a:bodyPr wrap="square" rtlCol="0">
            <a:spAutoFit/>
          </a:bodyPr>
          <a:lstStyle/>
          <a:p>
            <a:r>
              <a:rPr lang="es-MX" sz="1400" dirty="0" smtClean="0"/>
              <a:t>(2)</a:t>
            </a:r>
            <a:endParaRPr lang="es-MX" sz="1400" dirty="0"/>
          </a:p>
        </p:txBody>
      </p:sp>
      <p:sp>
        <p:nvSpPr>
          <p:cNvPr id="61" name="60 CuadroTexto"/>
          <p:cNvSpPr txBox="1"/>
          <p:nvPr/>
        </p:nvSpPr>
        <p:spPr>
          <a:xfrm>
            <a:off x="2771800" y="2545159"/>
            <a:ext cx="648072" cy="307777"/>
          </a:xfrm>
          <a:prstGeom prst="rect">
            <a:avLst/>
          </a:prstGeom>
          <a:noFill/>
        </p:spPr>
        <p:txBody>
          <a:bodyPr wrap="square" rtlCol="0">
            <a:spAutoFit/>
          </a:bodyPr>
          <a:lstStyle/>
          <a:p>
            <a:r>
              <a:rPr lang="es-MX" sz="1400" dirty="0" smtClean="0">
                <a:solidFill>
                  <a:srgbClr val="FF0000"/>
                </a:solidFill>
              </a:rPr>
              <a:t>(3) R</a:t>
            </a:r>
            <a:endParaRPr lang="es-MX" sz="1400" dirty="0">
              <a:solidFill>
                <a:srgbClr val="FF0000"/>
              </a:solidFill>
            </a:endParaRPr>
          </a:p>
        </p:txBody>
      </p:sp>
      <p:sp>
        <p:nvSpPr>
          <p:cNvPr id="62" name="61 CuadroTexto"/>
          <p:cNvSpPr txBox="1"/>
          <p:nvPr/>
        </p:nvSpPr>
        <p:spPr>
          <a:xfrm>
            <a:off x="4860032" y="2113111"/>
            <a:ext cx="432048" cy="307777"/>
          </a:xfrm>
          <a:prstGeom prst="rect">
            <a:avLst/>
          </a:prstGeom>
          <a:noFill/>
        </p:spPr>
        <p:txBody>
          <a:bodyPr wrap="square" rtlCol="0">
            <a:spAutoFit/>
          </a:bodyPr>
          <a:lstStyle/>
          <a:p>
            <a:r>
              <a:rPr lang="es-MX" sz="1400" dirty="0" smtClean="0"/>
              <a:t>(3) </a:t>
            </a:r>
            <a:endParaRPr lang="es-MX" sz="1400" dirty="0"/>
          </a:p>
        </p:txBody>
      </p:sp>
      <p:sp>
        <p:nvSpPr>
          <p:cNvPr id="63" name="62 CuadroTexto"/>
          <p:cNvSpPr txBox="1"/>
          <p:nvPr/>
        </p:nvSpPr>
        <p:spPr>
          <a:xfrm>
            <a:off x="6804248" y="2113111"/>
            <a:ext cx="432048" cy="307777"/>
          </a:xfrm>
          <a:prstGeom prst="rect">
            <a:avLst/>
          </a:prstGeom>
          <a:noFill/>
        </p:spPr>
        <p:txBody>
          <a:bodyPr wrap="square" rtlCol="0">
            <a:spAutoFit/>
          </a:bodyPr>
          <a:lstStyle/>
          <a:p>
            <a:r>
              <a:rPr lang="es-MX" sz="1400" dirty="0" smtClean="0"/>
              <a:t>(4)</a:t>
            </a:r>
            <a:endParaRPr lang="es-MX" sz="1400" dirty="0"/>
          </a:p>
        </p:txBody>
      </p:sp>
      <p:sp>
        <p:nvSpPr>
          <p:cNvPr id="64" name="63 CuadroTexto"/>
          <p:cNvSpPr txBox="1"/>
          <p:nvPr/>
        </p:nvSpPr>
        <p:spPr>
          <a:xfrm>
            <a:off x="3563888" y="2060848"/>
            <a:ext cx="432048" cy="307777"/>
          </a:xfrm>
          <a:prstGeom prst="rect">
            <a:avLst/>
          </a:prstGeom>
          <a:noFill/>
        </p:spPr>
        <p:txBody>
          <a:bodyPr wrap="square" rtlCol="0">
            <a:spAutoFit/>
          </a:bodyPr>
          <a:lstStyle/>
          <a:p>
            <a:r>
              <a:rPr lang="es-MX" sz="1400" dirty="0" smtClean="0"/>
              <a:t>(4)</a:t>
            </a:r>
            <a:endParaRPr lang="es-MX" sz="1400" dirty="0"/>
          </a:p>
        </p:txBody>
      </p:sp>
      <p:sp>
        <p:nvSpPr>
          <p:cNvPr id="65" name="64 CuadroTexto"/>
          <p:cNvSpPr txBox="1"/>
          <p:nvPr/>
        </p:nvSpPr>
        <p:spPr>
          <a:xfrm>
            <a:off x="6444208" y="1124744"/>
            <a:ext cx="1944216" cy="738664"/>
          </a:xfrm>
          <a:prstGeom prst="rect">
            <a:avLst/>
          </a:prstGeom>
          <a:noFill/>
        </p:spPr>
        <p:txBody>
          <a:bodyPr wrap="square" rtlCol="0">
            <a:spAutoFit/>
          </a:bodyPr>
          <a:lstStyle/>
          <a:p>
            <a:pPr algn="ctr"/>
            <a:r>
              <a:rPr lang="es-MX" sz="1400" dirty="0" smtClean="0"/>
              <a:t>824</a:t>
            </a:r>
          </a:p>
          <a:p>
            <a:pPr algn="ctr"/>
            <a:r>
              <a:rPr lang="es-MX" sz="1400" dirty="0" smtClean="0"/>
              <a:t>Presupuesto de Egresos Comprometido</a:t>
            </a:r>
            <a:endParaRPr lang="es-MX" sz="1400" dirty="0"/>
          </a:p>
        </p:txBody>
      </p:sp>
      <p:sp>
        <p:nvSpPr>
          <p:cNvPr id="66" name="65 CuadroTexto"/>
          <p:cNvSpPr txBox="1"/>
          <p:nvPr/>
        </p:nvSpPr>
        <p:spPr>
          <a:xfrm>
            <a:off x="539552" y="3122384"/>
            <a:ext cx="1944216" cy="738664"/>
          </a:xfrm>
          <a:prstGeom prst="rect">
            <a:avLst/>
          </a:prstGeom>
          <a:noFill/>
        </p:spPr>
        <p:txBody>
          <a:bodyPr wrap="square" rtlCol="0">
            <a:spAutoFit/>
          </a:bodyPr>
          <a:lstStyle/>
          <a:p>
            <a:pPr algn="ctr"/>
            <a:r>
              <a:rPr lang="es-MX" sz="1400" dirty="0" smtClean="0"/>
              <a:t>825</a:t>
            </a:r>
          </a:p>
          <a:p>
            <a:pPr algn="ctr"/>
            <a:r>
              <a:rPr lang="es-MX" sz="1400" dirty="0" smtClean="0"/>
              <a:t>Presupuesto de Egresos Devengado</a:t>
            </a:r>
            <a:endParaRPr lang="es-MX" sz="1400" dirty="0"/>
          </a:p>
        </p:txBody>
      </p:sp>
      <p:sp>
        <p:nvSpPr>
          <p:cNvPr id="67" name="66 CuadroTexto"/>
          <p:cNvSpPr txBox="1"/>
          <p:nvPr/>
        </p:nvSpPr>
        <p:spPr>
          <a:xfrm>
            <a:off x="971600" y="3933056"/>
            <a:ext cx="432048" cy="307777"/>
          </a:xfrm>
          <a:prstGeom prst="rect">
            <a:avLst/>
          </a:prstGeom>
          <a:noFill/>
        </p:spPr>
        <p:txBody>
          <a:bodyPr wrap="square" rtlCol="0">
            <a:spAutoFit/>
          </a:bodyPr>
          <a:lstStyle/>
          <a:p>
            <a:r>
              <a:rPr lang="es-MX" sz="1400" dirty="0" smtClean="0"/>
              <a:t>(5)</a:t>
            </a:r>
            <a:endParaRPr lang="es-MX" sz="1400" dirty="0"/>
          </a:p>
        </p:txBody>
      </p:sp>
      <p:sp>
        <p:nvSpPr>
          <p:cNvPr id="68" name="67 CuadroTexto"/>
          <p:cNvSpPr txBox="1"/>
          <p:nvPr/>
        </p:nvSpPr>
        <p:spPr>
          <a:xfrm>
            <a:off x="7596336" y="2113111"/>
            <a:ext cx="432048" cy="307777"/>
          </a:xfrm>
          <a:prstGeom prst="rect">
            <a:avLst/>
          </a:prstGeom>
          <a:noFill/>
        </p:spPr>
        <p:txBody>
          <a:bodyPr wrap="square" rtlCol="0">
            <a:spAutoFit/>
          </a:bodyPr>
          <a:lstStyle/>
          <a:p>
            <a:r>
              <a:rPr lang="es-MX" sz="1400" dirty="0" smtClean="0"/>
              <a:t>(5)</a:t>
            </a:r>
            <a:endParaRPr lang="es-MX" sz="1400" dirty="0"/>
          </a:p>
        </p:txBody>
      </p:sp>
      <p:sp>
        <p:nvSpPr>
          <p:cNvPr id="69" name="68 CuadroTexto"/>
          <p:cNvSpPr txBox="1"/>
          <p:nvPr/>
        </p:nvSpPr>
        <p:spPr>
          <a:xfrm>
            <a:off x="2483768" y="3122384"/>
            <a:ext cx="1800200" cy="738664"/>
          </a:xfrm>
          <a:prstGeom prst="rect">
            <a:avLst/>
          </a:prstGeom>
          <a:noFill/>
        </p:spPr>
        <p:txBody>
          <a:bodyPr wrap="square" rtlCol="0">
            <a:spAutoFit/>
          </a:bodyPr>
          <a:lstStyle/>
          <a:p>
            <a:pPr algn="ctr"/>
            <a:r>
              <a:rPr lang="es-MX" sz="1400" dirty="0" smtClean="0"/>
              <a:t>826</a:t>
            </a:r>
          </a:p>
          <a:p>
            <a:pPr algn="ctr"/>
            <a:r>
              <a:rPr lang="es-MX" sz="1400" dirty="0" smtClean="0"/>
              <a:t>Presupuesto de Egresos Ejercido</a:t>
            </a:r>
            <a:endParaRPr lang="es-MX" sz="1400" dirty="0"/>
          </a:p>
        </p:txBody>
      </p:sp>
      <p:sp>
        <p:nvSpPr>
          <p:cNvPr id="70" name="69 CuadroTexto"/>
          <p:cNvSpPr txBox="1"/>
          <p:nvPr/>
        </p:nvSpPr>
        <p:spPr>
          <a:xfrm>
            <a:off x="2843808" y="3933056"/>
            <a:ext cx="432048" cy="307777"/>
          </a:xfrm>
          <a:prstGeom prst="rect">
            <a:avLst/>
          </a:prstGeom>
          <a:noFill/>
        </p:spPr>
        <p:txBody>
          <a:bodyPr wrap="square" rtlCol="0">
            <a:spAutoFit/>
          </a:bodyPr>
          <a:lstStyle/>
          <a:p>
            <a:r>
              <a:rPr lang="es-MX" sz="1400" dirty="0" smtClean="0"/>
              <a:t>(6)</a:t>
            </a:r>
            <a:endParaRPr lang="es-MX" sz="1400" dirty="0"/>
          </a:p>
        </p:txBody>
      </p:sp>
      <p:sp>
        <p:nvSpPr>
          <p:cNvPr id="71" name="70 CuadroTexto"/>
          <p:cNvSpPr txBox="1"/>
          <p:nvPr/>
        </p:nvSpPr>
        <p:spPr>
          <a:xfrm>
            <a:off x="1691680" y="3933056"/>
            <a:ext cx="432048" cy="307777"/>
          </a:xfrm>
          <a:prstGeom prst="rect">
            <a:avLst/>
          </a:prstGeom>
          <a:noFill/>
        </p:spPr>
        <p:txBody>
          <a:bodyPr wrap="square" rtlCol="0">
            <a:spAutoFit/>
          </a:bodyPr>
          <a:lstStyle/>
          <a:p>
            <a:r>
              <a:rPr lang="es-MX" sz="1400" dirty="0" smtClean="0"/>
              <a:t>(6)</a:t>
            </a:r>
            <a:endParaRPr lang="es-MX" sz="1400" dirty="0"/>
          </a:p>
        </p:txBody>
      </p:sp>
      <p:sp>
        <p:nvSpPr>
          <p:cNvPr id="72" name="71 CuadroTexto"/>
          <p:cNvSpPr txBox="1"/>
          <p:nvPr/>
        </p:nvSpPr>
        <p:spPr>
          <a:xfrm>
            <a:off x="4572000" y="3122384"/>
            <a:ext cx="1872208" cy="738664"/>
          </a:xfrm>
          <a:prstGeom prst="rect">
            <a:avLst/>
          </a:prstGeom>
          <a:noFill/>
        </p:spPr>
        <p:txBody>
          <a:bodyPr wrap="square" rtlCol="0">
            <a:spAutoFit/>
          </a:bodyPr>
          <a:lstStyle/>
          <a:p>
            <a:pPr algn="ctr"/>
            <a:r>
              <a:rPr lang="es-MX" sz="1400" dirty="0" smtClean="0"/>
              <a:t>827</a:t>
            </a:r>
          </a:p>
          <a:p>
            <a:pPr algn="ctr"/>
            <a:r>
              <a:rPr lang="es-MX" sz="1400" dirty="0" smtClean="0"/>
              <a:t>Presupuesto de Egresos Pagado</a:t>
            </a:r>
            <a:endParaRPr lang="es-MX" sz="1400" dirty="0"/>
          </a:p>
        </p:txBody>
      </p:sp>
      <p:sp>
        <p:nvSpPr>
          <p:cNvPr id="73" name="72 CuadroTexto"/>
          <p:cNvSpPr txBox="1"/>
          <p:nvPr/>
        </p:nvSpPr>
        <p:spPr>
          <a:xfrm>
            <a:off x="5076056" y="3933056"/>
            <a:ext cx="432048" cy="307777"/>
          </a:xfrm>
          <a:prstGeom prst="rect">
            <a:avLst/>
          </a:prstGeom>
          <a:noFill/>
        </p:spPr>
        <p:txBody>
          <a:bodyPr wrap="square" rtlCol="0">
            <a:spAutoFit/>
          </a:bodyPr>
          <a:lstStyle/>
          <a:p>
            <a:r>
              <a:rPr lang="es-MX" sz="1400" dirty="0" smtClean="0"/>
              <a:t>(7)</a:t>
            </a:r>
            <a:endParaRPr lang="es-MX" sz="1400" dirty="0"/>
          </a:p>
        </p:txBody>
      </p:sp>
      <p:sp>
        <p:nvSpPr>
          <p:cNvPr id="74" name="73 CuadroTexto"/>
          <p:cNvSpPr txBox="1"/>
          <p:nvPr/>
        </p:nvSpPr>
        <p:spPr>
          <a:xfrm>
            <a:off x="3563888" y="3933056"/>
            <a:ext cx="432048" cy="307777"/>
          </a:xfrm>
          <a:prstGeom prst="rect">
            <a:avLst/>
          </a:prstGeom>
          <a:noFill/>
        </p:spPr>
        <p:txBody>
          <a:bodyPr wrap="square" rtlCol="0">
            <a:spAutoFit/>
          </a:bodyPr>
          <a:lstStyle/>
          <a:p>
            <a:r>
              <a:rPr lang="es-MX" sz="1400" dirty="0" smtClean="0"/>
              <a:t>(7)</a:t>
            </a:r>
            <a:endParaRPr lang="es-MX" sz="1400" dirty="0"/>
          </a:p>
        </p:txBody>
      </p:sp>
      <p:sp>
        <p:nvSpPr>
          <p:cNvPr id="75" name="74 CuadroTexto"/>
          <p:cNvSpPr txBox="1"/>
          <p:nvPr/>
        </p:nvSpPr>
        <p:spPr>
          <a:xfrm>
            <a:off x="6516216" y="3122384"/>
            <a:ext cx="1944216" cy="738664"/>
          </a:xfrm>
          <a:prstGeom prst="rect">
            <a:avLst/>
          </a:prstGeom>
          <a:noFill/>
        </p:spPr>
        <p:txBody>
          <a:bodyPr wrap="square" rtlCol="0">
            <a:spAutoFit/>
          </a:bodyPr>
          <a:lstStyle/>
          <a:p>
            <a:pPr algn="ctr"/>
            <a:r>
              <a:rPr lang="es-MX" sz="1400" dirty="0" smtClean="0"/>
              <a:t>5126</a:t>
            </a:r>
          </a:p>
          <a:p>
            <a:pPr algn="ctr"/>
            <a:r>
              <a:rPr lang="es-MX" sz="1400" dirty="0" smtClean="0"/>
              <a:t>Combustibles, Lubricantes y Aditivos</a:t>
            </a:r>
            <a:endParaRPr lang="es-MX" sz="1400" dirty="0"/>
          </a:p>
        </p:txBody>
      </p:sp>
      <p:sp>
        <p:nvSpPr>
          <p:cNvPr id="76" name="75 CuadroTexto"/>
          <p:cNvSpPr txBox="1"/>
          <p:nvPr/>
        </p:nvSpPr>
        <p:spPr>
          <a:xfrm>
            <a:off x="611560" y="4869160"/>
            <a:ext cx="1800200" cy="738664"/>
          </a:xfrm>
          <a:prstGeom prst="rect">
            <a:avLst/>
          </a:prstGeom>
          <a:noFill/>
        </p:spPr>
        <p:txBody>
          <a:bodyPr wrap="square" rtlCol="0">
            <a:spAutoFit/>
          </a:bodyPr>
          <a:lstStyle/>
          <a:p>
            <a:pPr algn="ctr"/>
            <a:r>
              <a:rPr lang="es-MX" sz="1400" dirty="0" smtClean="0"/>
              <a:t>2112</a:t>
            </a:r>
          </a:p>
          <a:p>
            <a:pPr algn="ctr"/>
            <a:r>
              <a:rPr lang="es-MX" sz="1400" dirty="0" smtClean="0"/>
              <a:t>Proveedores por Pagar  a Corto Plazo</a:t>
            </a:r>
            <a:endParaRPr lang="es-MX" sz="1400" dirty="0"/>
          </a:p>
        </p:txBody>
      </p:sp>
      <p:sp>
        <p:nvSpPr>
          <p:cNvPr id="77" name="76 CuadroTexto"/>
          <p:cNvSpPr txBox="1"/>
          <p:nvPr/>
        </p:nvSpPr>
        <p:spPr>
          <a:xfrm>
            <a:off x="1619672" y="5857527"/>
            <a:ext cx="567680" cy="307777"/>
          </a:xfrm>
          <a:prstGeom prst="rect">
            <a:avLst/>
          </a:prstGeom>
          <a:noFill/>
        </p:spPr>
        <p:txBody>
          <a:bodyPr wrap="square" rtlCol="0">
            <a:spAutoFit/>
          </a:bodyPr>
          <a:lstStyle/>
          <a:p>
            <a:r>
              <a:rPr lang="es-MX" sz="1400" dirty="0" smtClean="0"/>
              <a:t>(5 a)</a:t>
            </a:r>
            <a:endParaRPr lang="es-MX" sz="1400" dirty="0"/>
          </a:p>
        </p:txBody>
      </p:sp>
      <p:sp>
        <p:nvSpPr>
          <p:cNvPr id="79" name="78 CuadroTexto"/>
          <p:cNvSpPr txBox="1"/>
          <p:nvPr/>
        </p:nvSpPr>
        <p:spPr>
          <a:xfrm>
            <a:off x="4644008" y="4782051"/>
            <a:ext cx="4464496" cy="2031325"/>
          </a:xfrm>
          <a:prstGeom prst="rect">
            <a:avLst/>
          </a:prstGeom>
          <a:noFill/>
        </p:spPr>
        <p:txBody>
          <a:bodyPr wrap="square" rtlCol="0">
            <a:spAutoFit/>
          </a:bodyPr>
          <a:lstStyle/>
          <a:p>
            <a:pPr marL="342900" indent="-342900">
              <a:buAutoNum type="arabicParenBoth"/>
            </a:pPr>
            <a:r>
              <a:rPr lang="es-MX" sz="1400" dirty="0" smtClean="0"/>
              <a:t>Presupuesto de Egresos Aprobado </a:t>
            </a:r>
          </a:p>
          <a:p>
            <a:pPr marL="342900" indent="-342900">
              <a:buAutoNum type="arabicParenBoth"/>
            </a:pPr>
            <a:r>
              <a:rPr lang="es-MX" sz="1400" dirty="0" smtClean="0"/>
              <a:t>Modificación positiva al Presupuesto de Egresos</a:t>
            </a:r>
          </a:p>
          <a:p>
            <a:pPr marL="342900" indent="-342900">
              <a:buAutoNum type="arabicParenBoth"/>
            </a:pPr>
            <a:r>
              <a:rPr lang="es-MX" sz="1400" dirty="0" smtClean="0"/>
              <a:t>Modificación Negativa al Presupuesto de Egresos</a:t>
            </a:r>
          </a:p>
          <a:p>
            <a:pPr marL="342900" indent="-342900">
              <a:buAutoNum type="arabicParenBoth"/>
            </a:pPr>
            <a:r>
              <a:rPr lang="es-MX" sz="1400" dirty="0" smtClean="0"/>
              <a:t>Se finca pedido de lubricantes</a:t>
            </a:r>
          </a:p>
          <a:p>
            <a:pPr marL="342900" indent="-342900">
              <a:buAutoNum type="arabicParenBoth"/>
            </a:pPr>
            <a:r>
              <a:rPr lang="es-MX" sz="1400" dirty="0" smtClean="0"/>
              <a:t>Se reciben de conformidad los lubricantes</a:t>
            </a:r>
          </a:p>
          <a:p>
            <a:pPr marL="342900" indent="-342900"/>
            <a:r>
              <a:rPr lang="es-MX" sz="1400" dirty="0" smtClean="0"/>
              <a:t>(5 a) Registro automático del devengo patrimonial</a:t>
            </a:r>
          </a:p>
          <a:p>
            <a:pPr marL="342900" indent="-342900"/>
            <a:r>
              <a:rPr lang="es-MX" sz="1400" dirty="0" smtClean="0"/>
              <a:t>(6)    Se ordena el pago al proveedor</a:t>
            </a:r>
          </a:p>
          <a:p>
            <a:pPr marL="342900" indent="-342900">
              <a:buAutoNum type="arabicParenBoth" startAt="7"/>
            </a:pPr>
            <a:r>
              <a:rPr lang="es-MX" sz="1400" dirty="0" smtClean="0"/>
              <a:t>Se extiende el cheque de pago al proveedor</a:t>
            </a:r>
          </a:p>
          <a:p>
            <a:pPr marL="342900" indent="-342900"/>
            <a:r>
              <a:rPr lang="es-MX" sz="1400" dirty="0" smtClean="0"/>
              <a:t>(7 a)  Registro automático del pago patrimonial</a:t>
            </a:r>
            <a:endParaRPr lang="es-MX" sz="1400" dirty="0"/>
          </a:p>
        </p:txBody>
      </p:sp>
      <p:sp>
        <p:nvSpPr>
          <p:cNvPr id="83" name="82 CuadroTexto"/>
          <p:cNvSpPr txBox="1"/>
          <p:nvPr/>
        </p:nvSpPr>
        <p:spPr>
          <a:xfrm>
            <a:off x="2843808" y="5066600"/>
            <a:ext cx="1800200" cy="523220"/>
          </a:xfrm>
          <a:prstGeom prst="rect">
            <a:avLst/>
          </a:prstGeom>
          <a:noFill/>
        </p:spPr>
        <p:txBody>
          <a:bodyPr wrap="square" rtlCol="0">
            <a:spAutoFit/>
          </a:bodyPr>
          <a:lstStyle/>
          <a:p>
            <a:pPr algn="ctr"/>
            <a:r>
              <a:rPr lang="es-MX" sz="1400" dirty="0" smtClean="0"/>
              <a:t>1112</a:t>
            </a:r>
          </a:p>
          <a:p>
            <a:pPr algn="ctr"/>
            <a:r>
              <a:rPr lang="es-MX" sz="1400" dirty="0" smtClean="0"/>
              <a:t>Bancos / Tesorería</a:t>
            </a:r>
            <a:endParaRPr lang="es-MX" sz="1400" dirty="0"/>
          </a:p>
        </p:txBody>
      </p:sp>
      <p:sp>
        <p:nvSpPr>
          <p:cNvPr id="84" name="83 CuadroTexto"/>
          <p:cNvSpPr txBox="1"/>
          <p:nvPr/>
        </p:nvSpPr>
        <p:spPr>
          <a:xfrm>
            <a:off x="3707904" y="5877272"/>
            <a:ext cx="648072" cy="307777"/>
          </a:xfrm>
          <a:prstGeom prst="rect">
            <a:avLst/>
          </a:prstGeom>
          <a:noFill/>
        </p:spPr>
        <p:txBody>
          <a:bodyPr wrap="square" rtlCol="0">
            <a:spAutoFit/>
          </a:bodyPr>
          <a:lstStyle/>
          <a:p>
            <a:r>
              <a:rPr lang="es-MX" sz="1400" dirty="0" smtClean="0"/>
              <a:t>(7 a)</a:t>
            </a:r>
            <a:endParaRPr lang="es-MX" sz="1400" dirty="0"/>
          </a:p>
        </p:txBody>
      </p:sp>
      <p:sp>
        <p:nvSpPr>
          <p:cNvPr id="85" name="84 CuadroTexto"/>
          <p:cNvSpPr txBox="1"/>
          <p:nvPr/>
        </p:nvSpPr>
        <p:spPr>
          <a:xfrm>
            <a:off x="971600" y="5857527"/>
            <a:ext cx="648072" cy="307777"/>
          </a:xfrm>
          <a:prstGeom prst="rect">
            <a:avLst/>
          </a:prstGeom>
          <a:noFill/>
        </p:spPr>
        <p:txBody>
          <a:bodyPr wrap="square" rtlCol="0">
            <a:spAutoFit/>
          </a:bodyPr>
          <a:lstStyle/>
          <a:p>
            <a:r>
              <a:rPr lang="es-MX" sz="1400" dirty="0" smtClean="0"/>
              <a:t>(7 a)</a:t>
            </a:r>
            <a:endParaRPr lang="es-MX" sz="1400" dirty="0"/>
          </a:p>
        </p:txBody>
      </p:sp>
      <p:sp>
        <p:nvSpPr>
          <p:cNvPr id="86" name="85 CuadroTexto"/>
          <p:cNvSpPr txBox="1"/>
          <p:nvPr/>
        </p:nvSpPr>
        <p:spPr>
          <a:xfrm>
            <a:off x="6956648" y="3861048"/>
            <a:ext cx="567680" cy="307777"/>
          </a:xfrm>
          <a:prstGeom prst="rect">
            <a:avLst/>
          </a:prstGeom>
          <a:noFill/>
        </p:spPr>
        <p:txBody>
          <a:bodyPr wrap="square" rtlCol="0">
            <a:spAutoFit/>
          </a:bodyPr>
          <a:lstStyle/>
          <a:p>
            <a:r>
              <a:rPr lang="es-MX" sz="1400" dirty="0" smtClean="0"/>
              <a:t>(5 a)</a:t>
            </a:r>
            <a:endParaRPr lang="es-MX" sz="1400" dirty="0"/>
          </a:p>
        </p:txBody>
      </p:sp>
      <p:grpSp>
        <p:nvGrpSpPr>
          <p:cNvPr id="11" name="79 Grupo"/>
          <p:cNvGrpSpPr/>
          <p:nvPr/>
        </p:nvGrpSpPr>
        <p:grpSpPr>
          <a:xfrm>
            <a:off x="2915816" y="5733256"/>
            <a:ext cx="1584176" cy="864096"/>
            <a:chOff x="3563888" y="1700808"/>
            <a:chExt cx="1584176" cy="864096"/>
          </a:xfrm>
        </p:grpSpPr>
        <p:cxnSp>
          <p:nvCxnSpPr>
            <p:cNvPr id="88" name="8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82" name="81 Elipse"/>
          <p:cNvSpPr/>
          <p:nvPr/>
        </p:nvSpPr>
        <p:spPr>
          <a:xfrm>
            <a:off x="827584" y="3861048"/>
            <a:ext cx="648072" cy="648072"/>
          </a:xfrm>
          <a:prstGeom prst="ellipse">
            <a:avLst/>
          </a:prstGeom>
          <a:noFill/>
          <a:ln w="444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0" name="89 Elipse"/>
          <p:cNvSpPr/>
          <p:nvPr/>
        </p:nvSpPr>
        <p:spPr>
          <a:xfrm>
            <a:off x="6876256" y="3789040"/>
            <a:ext cx="648072" cy="648072"/>
          </a:xfrm>
          <a:prstGeom prst="ellipse">
            <a:avLst/>
          </a:prstGeom>
          <a:noFill/>
          <a:ln w="444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1" name="90 Elipse"/>
          <p:cNvSpPr/>
          <p:nvPr/>
        </p:nvSpPr>
        <p:spPr>
          <a:xfrm>
            <a:off x="1547664" y="5805264"/>
            <a:ext cx="648072" cy="648072"/>
          </a:xfrm>
          <a:prstGeom prst="ellipse">
            <a:avLst/>
          </a:prstGeom>
          <a:noFill/>
          <a:ln w="444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2" name="91 Elipse"/>
          <p:cNvSpPr/>
          <p:nvPr/>
        </p:nvSpPr>
        <p:spPr>
          <a:xfrm>
            <a:off x="3635896" y="5733256"/>
            <a:ext cx="648072" cy="648072"/>
          </a:xfrm>
          <a:prstGeom prst="ellipse">
            <a:avLst/>
          </a:prstGeom>
          <a:noFill/>
          <a:ln w="444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3" name="92 Elipse"/>
          <p:cNvSpPr/>
          <p:nvPr/>
        </p:nvSpPr>
        <p:spPr>
          <a:xfrm>
            <a:off x="4932040" y="3861048"/>
            <a:ext cx="648072" cy="648072"/>
          </a:xfrm>
          <a:prstGeom prst="ellipse">
            <a:avLst/>
          </a:prstGeom>
          <a:noFill/>
          <a:ln w="444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4" name="93 Elipse"/>
          <p:cNvSpPr/>
          <p:nvPr/>
        </p:nvSpPr>
        <p:spPr>
          <a:xfrm>
            <a:off x="899592" y="5805264"/>
            <a:ext cx="648072" cy="648072"/>
          </a:xfrm>
          <a:prstGeom prst="ellipse">
            <a:avLst/>
          </a:prstGeom>
          <a:noFill/>
          <a:ln w="444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81" name="80 Grupo"/>
          <p:cNvGrpSpPr/>
          <p:nvPr/>
        </p:nvGrpSpPr>
        <p:grpSpPr>
          <a:xfrm>
            <a:off x="2123728" y="-27384"/>
            <a:ext cx="6984776" cy="864096"/>
            <a:chOff x="2123728" y="-27384"/>
            <a:chExt cx="6984776" cy="864096"/>
          </a:xfrm>
        </p:grpSpPr>
        <p:sp>
          <p:nvSpPr>
            <p:cNvPr id="78" name="77 Rectángulo redondeado"/>
            <p:cNvSpPr/>
            <p:nvPr/>
          </p:nvSpPr>
          <p:spPr>
            <a:xfrm>
              <a:off x="2339752" y="-24"/>
              <a:ext cx="6732272" cy="836736"/>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53" name="52 CuadroTexto"/>
            <p:cNvSpPr txBox="1"/>
            <p:nvPr/>
          </p:nvSpPr>
          <p:spPr>
            <a:xfrm>
              <a:off x="2123728" y="-27384"/>
              <a:ext cx="6984776" cy="830997"/>
            </a:xfrm>
            <a:prstGeom prst="rect">
              <a:avLst/>
            </a:prstGeom>
            <a:noFill/>
          </p:spPr>
          <p:txBody>
            <a:bodyPr wrap="square" rtlCol="0">
              <a:spAutoFit/>
            </a:bodyPr>
            <a:lstStyle/>
            <a:p>
              <a:pPr algn="ctr"/>
              <a:r>
                <a:rPr lang="es-MX" sz="2400" b="1" u="sng" dirty="0" smtClean="0">
                  <a:solidFill>
                    <a:schemeClr val="bg1"/>
                  </a:solidFill>
                </a:rPr>
                <a:t>Ejercicio 1</a:t>
              </a:r>
            </a:p>
            <a:p>
              <a:pPr algn="ctr"/>
              <a:r>
                <a:rPr lang="es-MX" sz="2400" b="1" dirty="0" smtClean="0">
                  <a:solidFill>
                    <a:schemeClr val="bg1"/>
                  </a:solidFill>
                </a:rPr>
                <a:t>Momentos Contables de los Egresos</a:t>
              </a:r>
              <a:endParaRPr lang="es-MX" sz="2400" b="1" dirty="0">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box(in)">
                                      <p:cBhvr>
                                        <p:cTn id="7" dur="500"/>
                                        <p:tgtEl>
                                          <p:spTgt spid="8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par>
                                <p:cTn id="13" presetID="4" presetClass="entr" presetSubtype="16"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ox(in)">
                                      <p:cBhvr>
                                        <p:cTn id="15" dur="500"/>
                                        <p:tgtEl>
                                          <p:spTgt spid="3"/>
                                        </p:tgtEl>
                                      </p:cBhvr>
                                    </p:animEffect>
                                  </p:childTnLst>
                                </p:cTn>
                              </p:par>
                              <p:par>
                                <p:cTn id="16" presetID="4" presetClass="entr" presetSubtype="16"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ox(in)">
                                      <p:cBhvr>
                                        <p:cTn id="18" dur="500"/>
                                        <p:tgtEl>
                                          <p:spTgt spid="4"/>
                                        </p:tgtEl>
                                      </p:cBhvr>
                                    </p:animEffect>
                                  </p:childTnLst>
                                </p:cTn>
                              </p:par>
                              <p:par>
                                <p:cTn id="19" presetID="4" presetClass="entr" presetSubtype="16"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500"/>
                                        <p:tgtEl>
                                          <p:spTgt spid="5"/>
                                        </p:tgtEl>
                                      </p:cBhvr>
                                    </p:animEffect>
                                  </p:childTnLst>
                                </p:cTn>
                              </p:par>
                              <p:par>
                                <p:cTn id="22" presetID="4" presetClass="entr" presetSubtype="16"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ox(in)">
                                      <p:cBhvr>
                                        <p:cTn id="24" dur="500"/>
                                        <p:tgtEl>
                                          <p:spTgt spid="6"/>
                                        </p:tgtEl>
                                      </p:cBhvr>
                                    </p:animEffect>
                                  </p:childTnLst>
                                </p:cTn>
                              </p:par>
                              <p:par>
                                <p:cTn id="25" presetID="4" presetClass="entr" presetSubtype="16"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500"/>
                                        <p:tgtEl>
                                          <p:spTgt spid="7"/>
                                        </p:tgtEl>
                                      </p:cBhvr>
                                    </p:animEffect>
                                  </p:childTnLst>
                                </p:cTn>
                              </p:par>
                              <p:par>
                                <p:cTn id="28" presetID="4" presetClass="entr" presetSubtype="16" fill="hold"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ox(in)">
                                      <p:cBhvr>
                                        <p:cTn id="30" dur="500"/>
                                        <p:tgtEl>
                                          <p:spTgt spid="8"/>
                                        </p:tgtEl>
                                      </p:cBhvr>
                                    </p:animEffect>
                                  </p:childTnLst>
                                </p:cTn>
                              </p:par>
                              <p:par>
                                <p:cTn id="31" presetID="4" presetClass="entr" presetSubtype="16"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ox(in)">
                                      <p:cBhvr>
                                        <p:cTn id="33" dur="500"/>
                                        <p:tgtEl>
                                          <p:spTgt spid="9"/>
                                        </p:tgtEl>
                                      </p:cBhvr>
                                    </p:animEffect>
                                  </p:childTnLst>
                                </p:cTn>
                              </p:par>
                              <p:par>
                                <p:cTn id="34" presetID="4" presetClass="entr" presetSubtype="16"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ox(in)">
                                      <p:cBhvr>
                                        <p:cTn id="36" dur="500"/>
                                        <p:tgtEl>
                                          <p:spTgt spid="10"/>
                                        </p:tgtEl>
                                      </p:cBhvr>
                                    </p:animEffect>
                                  </p:childTnLst>
                                </p:cTn>
                              </p:par>
                              <p:par>
                                <p:cTn id="37" presetID="4" presetClass="entr" presetSubtype="16"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ox(in)">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box(in)">
                                      <p:cBhvr>
                                        <p:cTn id="44" dur="500"/>
                                        <p:tgtEl>
                                          <p:spTgt spid="54"/>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55"/>
                                        </p:tgtEl>
                                        <p:attrNameLst>
                                          <p:attrName>style.visibility</p:attrName>
                                        </p:attrNameLst>
                                      </p:cBhvr>
                                      <p:to>
                                        <p:strVal val="visible"/>
                                      </p:to>
                                    </p:set>
                                    <p:animEffect transition="in" filter="box(in)">
                                      <p:cBhvr>
                                        <p:cTn id="49" dur="500"/>
                                        <p:tgtEl>
                                          <p:spTgt spid="55"/>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56"/>
                                        </p:tgtEl>
                                        <p:attrNameLst>
                                          <p:attrName>style.visibility</p:attrName>
                                        </p:attrNameLst>
                                      </p:cBhvr>
                                      <p:to>
                                        <p:strVal val="visible"/>
                                      </p:to>
                                    </p:set>
                                    <p:animEffect transition="in" filter="box(in)">
                                      <p:cBhvr>
                                        <p:cTn id="54" dur="500"/>
                                        <p:tgtEl>
                                          <p:spTgt spid="56"/>
                                        </p:tgtEl>
                                      </p:cBhvr>
                                    </p:animEffect>
                                  </p:childTnLst>
                                </p:cTn>
                              </p:par>
                              <p:par>
                                <p:cTn id="55" presetID="4" presetClass="entr" presetSubtype="16" fill="hold" grpId="0" nodeType="withEffect">
                                  <p:stCondLst>
                                    <p:cond delay="0"/>
                                  </p:stCondLst>
                                  <p:childTnLst>
                                    <p:set>
                                      <p:cBhvr>
                                        <p:cTn id="56" dur="1" fill="hold">
                                          <p:stCondLst>
                                            <p:cond delay="0"/>
                                          </p:stCondLst>
                                        </p:cTn>
                                        <p:tgtEl>
                                          <p:spTgt spid="57"/>
                                        </p:tgtEl>
                                        <p:attrNameLst>
                                          <p:attrName>style.visibility</p:attrName>
                                        </p:attrNameLst>
                                      </p:cBhvr>
                                      <p:to>
                                        <p:strVal val="visible"/>
                                      </p:to>
                                    </p:set>
                                    <p:animEffect transition="in" filter="box(in)">
                                      <p:cBhvr>
                                        <p:cTn id="57" dur="500"/>
                                        <p:tgtEl>
                                          <p:spTgt spid="57"/>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58"/>
                                        </p:tgtEl>
                                        <p:attrNameLst>
                                          <p:attrName>style.visibility</p:attrName>
                                        </p:attrNameLst>
                                      </p:cBhvr>
                                      <p:to>
                                        <p:strVal val="visible"/>
                                      </p:to>
                                    </p:set>
                                    <p:animEffect transition="in" filter="box(in)">
                                      <p:cBhvr>
                                        <p:cTn id="62" dur="500"/>
                                        <p:tgtEl>
                                          <p:spTgt spid="58"/>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60"/>
                                        </p:tgtEl>
                                        <p:attrNameLst>
                                          <p:attrName>style.visibility</p:attrName>
                                        </p:attrNameLst>
                                      </p:cBhvr>
                                      <p:to>
                                        <p:strVal val="visible"/>
                                      </p:to>
                                    </p:set>
                                    <p:animEffect transition="in" filter="box(in)">
                                      <p:cBhvr>
                                        <p:cTn id="67" dur="500"/>
                                        <p:tgtEl>
                                          <p:spTgt spid="60"/>
                                        </p:tgtEl>
                                      </p:cBhvr>
                                    </p:animEffect>
                                  </p:childTnLst>
                                </p:cTn>
                              </p:par>
                              <p:par>
                                <p:cTn id="68" presetID="4" presetClass="entr" presetSubtype="16" fill="hold" grpId="0" nodeType="withEffect">
                                  <p:stCondLst>
                                    <p:cond delay="0"/>
                                  </p:stCondLst>
                                  <p:childTnLst>
                                    <p:set>
                                      <p:cBhvr>
                                        <p:cTn id="69" dur="1" fill="hold">
                                          <p:stCondLst>
                                            <p:cond delay="0"/>
                                          </p:stCondLst>
                                        </p:cTn>
                                        <p:tgtEl>
                                          <p:spTgt spid="59"/>
                                        </p:tgtEl>
                                        <p:attrNameLst>
                                          <p:attrName>style.visibility</p:attrName>
                                        </p:attrNameLst>
                                      </p:cBhvr>
                                      <p:to>
                                        <p:strVal val="visible"/>
                                      </p:to>
                                    </p:set>
                                    <p:animEffect transition="in" filter="box(in)">
                                      <p:cBhvr>
                                        <p:cTn id="70" dur="500"/>
                                        <p:tgtEl>
                                          <p:spTgt spid="59"/>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62"/>
                                        </p:tgtEl>
                                        <p:attrNameLst>
                                          <p:attrName>style.visibility</p:attrName>
                                        </p:attrNameLst>
                                      </p:cBhvr>
                                      <p:to>
                                        <p:strVal val="visible"/>
                                      </p:to>
                                    </p:set>
                                    <p:animEffect transition="in" filter="box(in)">
                                      <p:cBhvr>
                                        <p:cTn id="75" dur="500"/>
                                        <p:tgtEl>
                                          <p:spTgt spid="62"/>
                                        </p:tgtEl>
                                      </p:cBhvr>
                                    </p:animEffect>
                                  </p:childTnLst>
                                </p:cTn>
                              </p:par>
                              <p:par>
                                <p:cTn id="76" presetID="4" presetClass="entr" presetSubtype="16" fill="hold" grpId="0" nodeType="with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box(in)">
                                      <p:cBhvr>
                                        <p:cTn id="78" dur="500"/>
                                        <p:tgtEl>
                                          <p:spTgt spid="61"/>
                                        </p:tgtEl>
                                      </p:cBhvr>
                                    </p:animEffect>
                                  </p:childTnLst>
                                </p:cTn>
                              </p:par>
                            </p:childTnLst>
                          </p:cTn>
                        </p:par>
                      </p:childTnLst>
                    </p:cTn>
                  </p:par>
                  <p:par>
                    <p:cTn id="79" fill="hold">
                      <p:stCondLst>
                        <p:cond delay="indefinite"/>
                      </p:stCondLst>
                      <p:childTnLst>
                        <p:par>
                          <p:cTn id="80" fill="hold">
                            <p:stCondLst>
                              <p:cond delay="0"/>
                            </p:stCondLst>
                            <p:childTnLst>
                              <p:par>
                                <p:cTn id="81" presetID="4" presetClass="entr" presetSubtype="16" fill="hold" grpId="0" nodeType="clickEffect">
                                  <p:stCondLst>
                                    <p:cond delay="0"/>
                                  </p:stCondLst>
                                  <p:childTnLst>
                                    <p:set>
                                      <p:cBhvr>
                                        <p:cTn id="82" dur="1" fill="hold">
                                          <p:stCondLst>
                                            <p:cond delay="0"/>
                                          </p:stCondLst>
                                        </p:cTn>
                                        <p:tgtEl>
                                          <p:spTgt spid="65"/>
                                        </p:tgtEl>
                                        <p:attrNameLst>
                                          <p:attrName>style.visibility</p:attrName>
                                        </p:attrNameLst>
                                      </p:cBhvr>
                                      <p:to>
                                        <p:strVal val="visible"/>
                                      </p:to>
                                    </p:set>
                                    <p:animEffect transition="in" filter="box(in)">
                                      <p:cBhvr>
                                        <p:cTn id="83" dur="500"/>
                                        <p:tgtEl>
                                          <p:spTgt spid="65"/>
                                        </p:tgtEl>
                                      </p:cBhvr>
                                    </p:animEffect>
                                  </p:childTnLst>
                                </p:cTn>
                              </p:par>
                            </p:childTnLst>
                          </p:cTn>
                        </p:par>
                      </p:childTnLst>
                    </p:cTn>
                  </p:par>
                  <p:par>
                    <p:cTn id="84" fill="hold">
                      <p:stCondLst>
                        <p:cond delay="indefinite"/>
                      </p:stCondLst>
                      <p:childTnLst>
                        <p:par>
                          <p:cTn id="85" fill="hold">
                            <p:stCondLst>
                              <p:cond delay="0"/>
                            </p:stCondLst>
                            <p:childTnLst>
                              <p:par>
                                <p:cTn id="86" presetID="4" presetClass="entr" presetSubtype="16" fill="hold" grpId="0" nodeType="clickEffect">
                                  <p:stCondLst>
                                    <p:cond delay="0"/>
                                  </p:stCondLst>
                                  <p:childTnLst>
                                    <p:set>
                                      <p:cBhvr>
                                        <p:cTn id="87" dur="1" fill="hold">
                                          <p:stCondLst>
                                            <p:cond delay="0"/>
                                          </p:stCondLst>
                                        </p:cTn>
                                        <p:tgtEl>
                                          <p:spTgt spid="63"/>
                                        </p:tgtEl>
                                        <p:attrNameLst>
                                          <p:attrName>style.visibility</p:attrName>
                                        </p:attrNameLst>
                                      </p:cBhvr>
                                      <p:to>
                                        <p:strVal val="visible"/>
                                      </p:to>
                                    </p:set>
                                    <p:animEffect transition="in" filter="box(in)">
                                      <p:cBhvr>
                                        <p:cTn id="88" dur="500"/>
                                        <p:tgtEl>
                                          <p:spTgt spid="63"/>
                                        </p:tgtEl>
                                      </p:cBhvr>
                                    </p:animEffect>
                                  </p:childTnLst>
                                </p:cTn>
                              </p:par>
                              <p:par>
                                <p:cTn id="89" presetID="4" presetClass="entr" presetSubtype="16"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box(in)">
                                      <p:cBhvr>
                                        <p:cTn id="91" dur="500"/>
                                        <p:tgtEl>
                                          <p:spTgt spid="64"/>
                                        </p:tgtEl>
                                      </p:cBhvr>
                                    </p:animEffect>
                                  </p:childTnLst>
                                </p:cTn>
                              </p:par>
                            </p:childTnLst>
                          </p:cTn>
                        </p:par>
                      </p:childTnLst>
                    </p:cTn>
                  </p:par>
                  <p:par>
                    <p:cTn id="92" fill="hold">
                      <p:stCondLst>
                        <p:cond delay="indefinite"/>
                      </p:stCondLst>
                      <p:childTnLst>
                        <p:par>
                          <p:cTn id="93" fill="hold">
                            <p:stCondLst>
                              <p:cond delay="0"/>
                            </p:stCondLst>
                            <p:childTnLst>
                              <p:par>
                                <p:cTn id="94" presetID="4" presetClass="entr" presetSubtype="16" fill="hold" grpId="0" nodeType="clickEffect">
                                  <p:stCondLst>
                                    <p:cond delay="0"/>
                                  </p:stCondLst>
                                  <p:childTnLst>
                                    <p:set>
                                      <p:cBhvr>
                                        <p:cTn id="95" dur="1" fill="hold">
                                          <p:stCondLst>
                                            <p:cond delay="0"/>
                                          </p:stCondLst>
                                        </p:cTn>
                                        <p:tgtEl>
                                          <p:spTgt spid="66"/>
                                        </p:tgtEl>
                                        <p:attrNameLst>
                                          <p:attrName>style.visibility</p:attrName>
                                        </p:attrNameLst>
                                      </p:cBhvr>
                                      <p:to>
                                        <p:strVal val="visible"/>
                                      </p:to>
                                    </p:set>
                                    <p:animEffect transition="in" filter="box(in)">
                                      <p:cBhvr>
                                        <p:cTn id="96" dur="500"/>
                                        <p:tgtEl>
                                          <p:spTgt spid="66"/>
                                        </p:tgtEl>
                                      </p:cBhvr>
                                    </p:animEffect>
                                  </p:childTnLst>
                                </p:cTn>
                              </p:par>
                            </p:childTnLst>
                          </p:cTn>
                        </p:par>
                      </p:childTnLst>
                    </p:cTn>
                  </p:par>
                  <p:par>
                    <p:cTn id="97" fill="hold">
                      <p:stCondLst>
                        <p:cond delay="indefinite"/>
                      </p:stCondLst>
                      <p:childTnLst>
                        <p:par>
                          <p:cTn id="98" fill="hold">
                            <p:stCondLst>
                              <p:cond delay="0"/>
                            </p:stCondLst>
                            <p:childTnLst>
                              <p:par>
                                <p:cTn id="99" presetID="4" presetClass="entr" presetSubtype="16" fill="hold" grpId="0" nodeType="clickEffect">
                                  <p:stCondLst>
                                    <p:cond delay="0"/>
                                  </p:stCondLst>
                                  <p:childTnLst>
                                    <p:set>
                                      <p:cBhvr>
                                        <p:cTn id="100" dur="1" fill="hold">
                                          <p:stCondLst>
                                            <p:cond delay="0"/>
                                          </p:stCondLst>
                                        </p:cTn>
                                        <p:tgtEl>
                                          <p:spTgt spid="67"/>
                                        </p:tgtEl>
                                        <p:attrNameLst>
                                          <p:attrName>style.visibility</p:attrName>
                                        </p:attrNameLst>
                                      </p:cBhvr>
                                      <p:to>
                                        <p:strVal val="visible"/>
                                      </p:to>
                                    </p:set>
                                    <p:animEffect transition="in" filter="box(in)">
                                      <p:cBhvr>
                                        <p:cTn id="101" dur="500"/>
                                        <p:tgtEl>
                                          <p:spTgt spid="67"/>
                                        </p:tgtEl>
                                      </p:cBhvr>
                                    </p:animEffect>
                                  </p:childTnLst>
                                </p:cTn>
                              </p:par>
                            </p:childTnLst>
                          </p:cTn>
                        </p:par>
                      </p:childTnLst>
                    </p:cTn>
                  </p:par>
                  <p:par>
                    <p:cTn id="102" fill="hold">
                      <p:stCondLst>
                        <p:cond delay="indefinite"/>
                      </p:stCondLst>
                      <p:childTnLst>
                        <p:par>
                          <p:cTn id="103" fill="hold">
                            <p:stCondLst>
                              <p:cond delay="0"/>
                            </p:stCondLst>
                            <p:childTnLst>
                              <p:par>
                                <p:cTn id="104" presetID="4" presetClass="entr" presetSubtype="16" fill="hold" grpId="0" nodeType="clickEffect">
                                  <p:stCondLst>
                                    <p:cond delay="0"/>
                                  </p:stCondLst>
                                  <p:childTnLst>
                                    <p:set>
                                      <p:cBhvr>
                                        <p:cTn id="105" dur="1" fill="hold">
                                          <p:stCondLst>
                                            <p:cond delay="0"/>
                                          </p:stCondLst>
                                        </p:cTn>
                                        <p:tgtEl>
                                          <p:spTgt spid="68"/>
                                        </p:tgtEl>
                                        <p:attrNameLst>
                                          <p:attrName>style.visibility</p:attrName>
                                        </p:attrNameLst>
                                      </p:cBhvr>
                                      <p:to>
                                        <p:strVal val="visible"/>
                                      </p:to>
                                    </p:set>
                                    <p:animEffect transition="in" filter="box(in)">
                                      <p:cBhvr>
                                        <p:cTn id="106" dur="500"/>
                                        <p:tgtEl>
                                          <p:spTgt spid="68"/>
                                        </p:tgtEl>
                                      </p:cBhvr>
                                    </p:animEffect>
                                  </p:childTnLst>
                                </p:cTn>
                              </p:par>
                            </p:childTnLst>
                          </p:cTn>
                        </p:par>
                      </p:childTnLst>
                    </p:cTn>
                  </p:par>
                  <p:par>
                    <p:cTn id="107" fill="hold">
                      <p:stCondLst>
                        <p:cond delay="indefinite"/>
                      </p:stCondLst>
                      <p:childTnLst>
                        <p:par>
                          <p:cTn id="108" fill="hold">
                            <p:stCondLst>
                              <p:cond delay="0"/>
                            </p:stCondLst>
                            <p:childTnLst>
                              <p:par>
                                <p:cTn id="109" presetID="4" presetClass="entr" presetSubtype="16" fill="hold" grpId="0" nodeType="clickEffect">
                                  <p:stCondLst>
                                    <p:cond delay="0"/>
                                  </p:stCondLst>
                                  <p:childTnLst>
                                    <p:set>
                                      <p:cBhvr>
                                        <p:cTn id="110" dur="1" fill="hold">
                                          <p:stCondLst>
                                            <p:cond delay="0"/>
                                          </p:stCondLst>
                                        </p:cTn>
                                        <p:tgtEl>
                                          <p:spTgt spid="75"/>
                                        </p:tgtEl>
                                        <p:attrNameLst>
                                          <p:attrName>style.visibility</p:attrName>
                                        </p:attrNameLst>
                                      </p:cBhvr>
                                      <p:to>
                                        <p:strVal val="visible"/>
                                      </p:to>
                                    </p:set>
                                    <p:animEffect transition="in" filter="box(in)">
                                      <p:cBhvr>
                                        <p:cTn id="111" dur="500"/>
                                        <p:tgtEl>
                                          <p:spTgt spid="75"/>
                                        </p:tgtEl>
                                      </p:cBhvr>
                                    </p:animEffect>
                                  </p:childTnLst>
                                </p:cTn>
                              </p:par>
                            </p:childTnLst>
                          </p:cTn>
                        </p:par>
                      </p:childTnLst>
                    </p:cTn>
                  </p:par>
                  <p:par>
                    <p:cTn id="112" fill="hold">
                      <p:stCondLst>
                        <p:cond delay="indefinite"/>
                      </p:stCondLst>
                      <p:childTnLst>
                        <p:par>
                          <p:cTn id="113" fill="hold">
                            <p:stCondLst>
                              <p:cond delay="0"/>
                            </p:stCondLst>
                            <p:childTnLst>
                              <p:par>
                                <p:cTn id="114" presetID="4" presetClass="entr" presetSubtype="16" fill="hold" grpId="0" nodeType="clickEffect">
                                  <p:stCondLst>
                                    <p:cond delay="0"/>
                                  </p:stCondLst>
                                  <p:childTnLst>
                                    <p:set>
                                      <p:cBhvr>
                                        <p:cTn id="115" dur="1" fill="hold">
                                          <p:stCondLst>
                                            <p:cond delay="0"/>
                                          </p:stCondLst>
                                        </p:cTn>
                                        <p:tgtEl>
                                          <p:spTgt spid="86"/>
                                        </p:tgtEl>
                                        <p:attrNameLst>
                                          <p:attrName>style.visibility</p:attrName>
                                        </p:attrNameLst>
                                      </p:cBhvr>
                                      <p:to>
                                        <p:strVal val="visible"/>
                                      </p:to>
                                    </p:set>
                                    <p:animEffect transition="in" filter="box(in)">
                                      <p:cBhvr>
                                        <p:cTn id="116" dur="500"/>
                                        <p:tgtEl>
                                          <p:spTgt spid="86"/>
                                        </p:tgtEl>
                                      </p:cBhvr>
                                    </p:animEffect>
                                  </p:childTnLst>
                                </p:cTn>
                              </p:par>
                            </p:childTnLst>
                          </p:cTn>
                        </p:par>
                      </p:childTnLst>
                    </p:cTn>
                  </p:par>
                  <p:par>
                    <p:cTn id="117" fill="hold">
                      <p:stCondLst>
                        <p:cond delay="indefinite"/>
                      </p:stCondLst>
                      <p:childTnLst>
                        <p:par>
                          <p:cTn id="118" fill="hold">
                            <p:stCondLst>
                              <p:cond delay="0"/>
                            </p:stCondLst>
                            <p:childTnLst>
                              <p:par>
                                <p:cTn id="119" presetID="4" presetClass="entr" presetSubtype="16" fill="hold" grpId="0" nodeType="clickEffect">
                                  <p:stCondLst>
                                    <p:cond delay="0"/>
                                  </p:stCondLst>
                                  <p:childTnLst>
                                    <p:set>
                                      <p:cBhvr>
                                        <p:cTn id="120" dur="1" fill="hold">
                                          <p:stCondLst>
                                            <p:cond delay="0"/>
                                          </p:stCondLst>
                                        </p:cTn>
                                        <p:tgtEl>
                                          <p:spTgt spid="76"/>
                                        </p:tgtEl>
                                        <p:attrNameLst>
                                          <p:attrName>style.visibility</p:attrName>
                                        </p:attrNameLst>
                                      </p:cBhvr>
                                      <p:to>
                                        <p:strVal val="visible"/>
                                      </p:to>
                                    </p:set>
                                    <p:animEffect transition="in" filter="box(in)">
                                      <p:cBhvr>
                                        <p:cTn id="121" dur="500"/>
                                        <p:tgtEl>
                                          <p:spTgt spid="76"/>
                                        </p:tgtEl>
                                      </p:cBhvr>
                                    </p:animEffect>
                                  </p:childTnLst>
                                </p:cTn>
                              </p:par>
                            </p:childTnLst>
                          </p:cTn>
                        </p:par>
                      </p:childTnLst>
                    </p:cTn>
                  </p:par>
                  <p:par>
                    <p:cTn id="122" fill="hold">
                      <p:stCondLst>
                        <p:cond delay="indefinite"/>
                      </p:stCondLst>
                      <p:childTnLst>
                        <p:par>
                          <p:cTn id="123" fill="hold">
                            <p:stCondLst>
                              <p:cond delay="0"/>
                            </p:stCondLst>
                            <p:childTnLst>
                              <p:par>
                                <p:cTn id="124" presetID="4" presetClass="entr" presetSubtype="16" fill="hold" grpId="0" nodeType="clickEffect">
                                  <p:stCondLst>
                                    <p:cond delay="0"/>
                                  </p:stCondLst>
                                  <p:childTnLst>
                                    <p:set>
                                      <p:cBhvr>
                                        <p:cTn id="125" dur="1" fill="hold">
                                          <p:stCondLst>
                                            <p:cond delay="0"/>
                                          </p:stCondLst>
                                        </p:cTn>
                                        <p:tgtEl>
                                          <p:spTgt spid="77"/>
                                        </p:tgtEl>
                                        <p:attrNameLst>
                                          <p:attrName>style.visibility</p:attrName>
                                        </p:attrNameLst>
                                      </p:cBhvr>
                                      <p:to>
                                        <p:strVal val="visible"/>
                                      </p:to>
                                    </p:set>
                                    <p:animEffect transition="in" filter="box(in)">
                                      <p:cBhvr>
                                        <p:cTn id="126" dur="500"/>
                                        <p:tgtEl>
                                          <p:spTgt spid="77"/>
                                        </p:tgtEl>
                                      </p:cBhvr>
                                    </p:animEffect>
                                  </p:childTnLst>
                                </p:cTn>
                              </p:par>
                            </p:childTnLst>
                          </p:cTn>
                        </p:par>
                      </p:childTnLst>
                    </p:cTn>
                  </p:par>
                  <p:par>
                    <p:cTn id="127" fill="hold">
                      <p:stCondLst>
                        <p:cond delay="indefinite"/>
                      </p:stCondLst>
                      <p:childTnLst>
                        <p:par>
                          <p:cTn id="128" fill="hold">
                            <p:stCondLst>
                              <p:cond delay="0"/>
                            </p:stCondLst>
                            <p:childTnLst>
                              <p:par>
                                <p:cTn id="129" presetID="4" presetClass="entr" presetSubtype="16" fill="hold" grpId="0" nodeType="clickEffect">
                                  <p:stCondLst>
                                    <p:cond delay="0"/>
                                  </p:stCondLst>
                                  <p:childTnLst>
                                    <p:set>
                                      <p:cBhvr>
                                        <p:cTn id="130" dur="1" fill="hold">
                                          <p:stCondLst>
                                            <p:cond delay="0"/>
                                          </p:stCondLst>
                                        </p:cTn>
                                        <p:tgtEl>
                                          <p:spTgt spid="69"/>
                                        </p:tgtEl>
                                        <p:attrNameLst>
                                          <p:attrName>style.visibility</p:attrName>
                                        </p:attrNameLst>
                                      </p:cBhvr>
                                      <p:to>
                                        <p:strVal val="visible"/>
                                      </p:to>
                                    </p:set>
                                    <p:animEffect transition="in" filter="box(in)">
                                      <p:cBhvr>
                                        <p:cTn id="131" dur="500"/>
                                        <p:tgtEl>
                                          <p:spTgt spid="69"/>
                                        </p:tgtEl>
                                      </p:cBhvr>
                                    </p:animEffect>
                                  </p:childTnLst>
                                </p:cTn>
                              </p:par>
                            </p:childTnLst>
                          </p:cTn>
                        </p:par>
                      </p:childTnLst>
                    </p:cTn>
                  </p:par>
                  <p:par>
                    <p:cTn id="132" fill="hold">
                      <p:stCondLst>
                        <p:cond delay="indefinite"/>
                      </p:stCondLst>
                      <p:childTnLst>
                        <p:par>
                          <p:cTn id="133" fill="hold">
                            <p:stCondLst>
                              <p:cond delay="0"/>
                            </p:stCondLst>
                            <p:childTnLst>
                              <p:par>
                                <p:cTn id="134" presetID="4" presetClass="entr" presetSubtype="16" fill="hold" grpId="0" nodeType="clickEffect">
                                  <p:stCondLst>
                                    <p:cond delay="0"/>
                                  </p:stCondLst>
                                  <p:childTnLst>
                                    <p:set>
                                      <p:cBhvr>
                                        <p:cTn id="135" dur="1" fill="hold">
                                          <p:stCondLst>
                                            <p:cond delay="0"/>
                                          </p:stCondLst>
                                        </p:cTn>
                                        <p:tgtEl>
                                          <p:spTgt spid="70"/>
                                        </p:tgtEl>
                                        <p:attrNameLst>
                                          <p:attrName>style.visibility</p:attrName>
                                        </p:attrNameLst>
                                      </p:cBhvr>
                                      <p:to>
                                        <p:strVal val="visible"/>
                                      </p:to>
                                    </p:set>
                                    <p:animEffect transition="in" filter="box(in)">
                                      <p:cBhvr>
                                        <p:cTn id="136" dur="500"/>
                                        <p:tgtEl>
                                          <p:spTgt spid="70"/>
                                        </p:tgtEl>
                                      </p:cBhvr>
                                    </p:animEffect>
                                  </p:childTnLst>
                                </p:cTn>
                              </p:par>
                            </p:childTnLst>
                          </p:cTn>
                        </p:par>
                      </p:childTnLst>
                    </p:cTn>
                  </p:par>
                  <p:par>
                    <p:cTn id="137" fill="hold">
                      <p:stCondLst>
                        <p:cond delay="indefinite"/>
                      </p:stCondLst>
                      <p:childTnLst>
                        <p:par>
                          <p:cTn id="138" fill="hold">
                            <p:stCondLst>
                              <p:cond delay="0"/>
                            </p:stCondLst>
                            <p:childTnLst>
                              <p:par>
                                <p:cTn id="139" presetID="4" presetClass="entr" presetSubtype="16" fill="hold" grpId="0" nodeType="clickEffect">
                                  <p:stCondLst>
                                    <p:cond delay="0"/>
                                  </p:stCondLst>
                                  <p:childTnLst>
                                    <p:set>
                                      <p:cBhvr>
                                        <p:cTn id="140" dur="1" fill="hold">
                                          <p:stCondLst>
                                            <p:cond delay="0"/>
                                          </p:stCondLst>
                                        </p:cTn>
                                        <p:tgtEl>
                                          <p:spTgt spid="71"/>
                                        </p:tgtEl>
                                        <p:attrNameLst>
                                          <p:attrName>style.visibility</p:attrName>
                                        </p:attrNameLst>
                                      </p:cBhvr>
                                      <p:to>
                                        <p:strVal val="visible"/>
                                      </p:to>
                                    </p:set>
                                    <p:animEffect transition="in" filter="box(in)">
                                      <p:cBhvr>
                                        <p:cTn id="141" dur="500"/>
                                        <p:tgtEl>
                                          <p:spTgt spid="71"/>
                                        </p:tgtEl>
                                      </p:cBhvr>
                                    </p:animEffect>
                                  </p:childTnLst>
                                </p:cTn>
                              </p:par>
                            </p:childTnLst>
                          </p:cTn>
                        </p:par>
                      </p:childTnLst>
                    </p:cTn>
                  </p:par>
                  <p:par>
                    <p:cTn id="142" fill="hold">
                      <p:stCondLst>
                        <p:cond delay="indefinite"/>
                      </p:stCondLst>
                      <p:childTnLst>
                        <p:par>
                          <p:cTn id="143" fill="hold">
                            <p:stCondLst>
                              <p:cond delay="0"/>
                            </p:stCondLst>
                            <p:childTnLst>
                              <p:par>
                                <p:cTn id="144" presetID="4" presetClass="entr" presetSubtype="16" fill="hold" grpId="0" nodeType="clickEffect">
                                  <p:stCondLst>
                                    <p:cond delay="0"/>
                                  </p:stCondLst>
                                  <p:childTnLst>
                                    <p:set>
                                      <p:cBhvr>
                                        <p:cTn id="145" dur="1" fill="hold">
                                          <p:stCondLst>
                                            <p:cond delay="0"/>
                                          </p:stCondLst>
                                        </p:cTn>
                                        <p:tgtEl>
                                          <p:spTgt spid="72"/>
                                        </p:tgtEl>
                                        <p:attrNameLst>
                                          <p:attrName>style.visibility</p:attrName>
                                        </p:attrNameLst>
                                      </p:cBhvr>
                                      <p:to>
                                        <p:strVal val="visible"/>
                                      </p:to>
                                    </p:set>
                                    <p:animEffect transition="in" filter="box(in)">
                                      <p:cBhvr>
                                        <p:cTn id="146" dur="500"/>
                                        <p:tgtEl>
                                          <p:spTgt spid="72"/>
                                        </p:tgtEl>
                                      </p:cBhvr>
                                    </p:animEffect>
                                  </p:childTnLst>
                                </p:cTn>
                              </p:par>
                            </p:childTnLst>
                          </p:cTn>
                        </p:par>
                      </p:childTnLst>
                    </p:cTn>
                  </p:par>
                  <p:par>
                    <p:cTn id="147" fill="hold">
                      <p:stCondLst>
                        <p:cond delay="indefinite"/>
                      </p:stCondLst>
                      <p:childTnLst>
                        <p:par>
                          <p:cTn id="148" fill="hold">
                            <p:stCondLst>
                              <p:cond delay="0"/>
                            </p:stCondLst>
                            <p:childTnLst>
                              <p:par>
                                <p:cTn id="149" presetID="4" presetClass="entr" presetSubtype="16" fill="hold" grpId="0" nodeType="click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box(in)">
                                      <p:cBhvr>
                                        <p:cTn id="151" dur="500"/>
                                        <p:tgtEl>
                                          <p:spTgt spid="73"/>
                                        </p:tgtEl>
                                      </p:cBhvr>
                                    </p:animEffec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grpId="1" nodeType="clickEffect">
                                  <p:stCondLst>
                                    <p:cond delay="0"/>
                                  </p:stCondLst>
                                  <p:childTnLst>
                                    <p:set>
                                      <p:cBhvr>
                                        <p:cTn id="155" dur="1" fill="hold">
                                          <p:stCondLst>
                                            <p:cond delay="0"/>
                                          </p:stCondLst>
                                        </p:cTn>
                                        <p:tgtEl>
                                          <p:spTgt spid="74"/>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4" presetClass="entr" presetSubtype="16" fill="hold" grpId="0" nodeType="clickEffect">
                                  <p:stCondLst>
                                    <p:cond delay="0"/>
                                  </p:stCondLst>
                                  <p:childTnLst>
                                    <p:set>
                                      <p:cBhvr>
                                        <p:cTn id="159" dur="1" fill="hold">
                                          <p:stCondLst>
                                            <p:cond delay="0"/>
                                          </p:stCondLst>
                                        </p:cTn>
                                        <p:tgtEl>
                                          <p:spTgt spid="83"/>
                                        </p:tgtEl>
                                        <p:attrNameLst>
                                          <p:attrName>style.visibility</p:attrName>
                                        </p:attrNameLst>
                                      </p:cBhvr>
                                      <p:to>
                                        <p:strVal val="visible"/>
                                      </p:to>
                                    </p:set>
                                    <p:animEffect transition="in" filter="box(in)">
                                      <p:cBhvr>
                                        <p:cTn id="160" dur="500"/>
                                        <p:tgtEl>
                                          <p:spTgt spid="83"/>
                                        </p:tgtEl>
                                      </p:cBhvr>
                                    </p:animEffect>
                                  </p:childTnLst>
                                </p:cTn>
                              </p:par>
                            </p:childTnLst>
                          </p:cTn>
                        </p:par>
                      </p:childTnLst>
                    </p:cTn>
                  </p:par>
                  <p:par>
                    <p:cTn id="161" fill="hold">
                      <p:stCondLst>
                        <p:cond delay="indefinite"/>
                      </p:stCondLst>
                      <p:childTnLst>
                        <p:par>
                          <p:cTn id="162" fill="hold">
                            <p:stCondLst>
                              <p:cond delay="0"/>
                            </p:stCondLst>
                            <p:childTnLst>
                              <p:par>
                                <p:cTn id="163" presetID="4" presetClass="entr" presetSubtype="16" fill="hold" grpId="0" nodeType="clickEffect">
                                  <p:stCondLst>
                                    <p:cond delay="0"/>
                                  </p:stCondLst>
                                  <p:childTnLst>
                                    <p:set>
                                      <p:cBhvr>
                                        <p:cTn id="164" dur="1" fill="hold">
                                          <p:stCondLst>
                                            <p:cond delay="0"/>
                                          </p:stCondLst>
                                        </p:cTn>
                                        <p:tgtEl>
                                          <p:spTgt spid="85"/>
                                        </p:tgtEl>
                                        <p:attrNameLst>
                                          <p:attrName>style.visibility</p:attrName>
                                        </p:attrNameLst>
                                      </p:cBhvr>
                                      <p:to>
                                        <p:strVal val="visible"/>
                                      </p:to>
                                    </p:set>
                                    <p:animEffect transition="in" filter="box(in)">
                                      <p:cBhvr>
                                        <p:cTn id="165" dur="500"/>
                                        <p:tgtEl>
                                          <p:spTgt spid="85"/>
                                        </p:tgtEl>
                                      </p:cBhvr>
                                    </p:animEffect>
                                  </p:childTnLst>
                                </p:cTn>
                              </p:par>
                            </p:childTnLst>
                          </p:cTn>
                        </p:par>
                      </p:childTnLst>
                    </p:cTn>
                  </p:par>
                  <p:par>
                    <p:cTn id="166" fill="hold">
                      <p:stCondLst>
                        <p:cond delay="indefinite"/>
                      </p:stCondLst>
                      <p:childTnLst>
                        <p:par>
                          <p:cTn id="167" fill="hold">
                            <p:stCondLst>
                              <p:cond delay="0"/>
                            </p:stCondLst>
                            <p:childTnLst>
                              <p:par>
                                <p:cTn id="168" presetID="4" presetClass="entr" presetSubtype="16" fill="hold" grpId="0" nodeType="clickEffect">
                                  <p:stCondLst>
                                    <p:cond delay="0"/>
                                  </p:stCondLst>
                                  <p:childTnLst>
                                    <p:set>
                                      <p:cBhvr>
                                        <p:cTn id="169" dur="1" fill="hold">
                                          <p:stCondLst>
                                            <p:cond delay="0"/>
                                          </p:stCondLst>
                                        </p:cTn>
                                        <p:tgtEl>
                                          <p:spTgt spid="84"/>
                                        </p:tgtEl>
                                        <p:attrNameLst>
                                          <p:attrName>style.visibility</p:attrName>
                                        </p:attrNameLst>
                                      </p:cBhvr>
                                      <p:to>
                                        <p:strVal val="visible"/>
                                      </p:to>
                                    </p:set>
                                    <p:animEffect transition="in" filter="box(in)">
                                      <p:cBhvr>
                                        <p:cTn id="170" dur="500"/>
                                        <p:tgtEl>
                                          <p:spTgt spid="84"/>
                                        </p:tgtEl>
                                      </p:cBhvr>
                                    </p:animEffect>
                                  </p:childTnLst>
                                </p:cTn>
                              </p:par>
                            </p:childTnLst>
                          </p:cTn>
                        </p:par>
                      </p:childTnLst>
                    </p:cTn>
                  </p:par>
                  <p:par>
                    <p:cTn id="171" fill="hold">
                      <p:stCondLst>
                        <p:cond delay="indefinite"/>
                      </p:stCondLst>
                      <p:childTnLst>
                        <p:par>
                          <p:cTn id="172" fill="hold">
                            <p:stCondLst>
                              <p:cond delay="0"/>
                            </p:stCondLst>
                            <p:childTnLst>
                              <p:par>
                                <p:cTn id="173" presetID="4" presetClass="entr" presetSubtype="16" fill="hold" grpId="0" nodeType="clickEffect">
                                  <p:stCondLst>
                                    <p:cond delay="0"/>
                                  </p:stCondLst>
                                  <p:childTnLst>
                                    <p:set>
                                      <p:cBhvr>
                                        <p:cTn id="174" dur="1" fill="hold">
                                          <p:stCondLst>
                                            <p:cond delay="0"/>
                                          </p:stCondLst>
                                        </p:cTn>
                                        <p:tgtEl>
                                          <p:spTgt spid="82"/>
                                        </p:tgtEl>
                                        <p:attrNameLst>
                                          <p:attrName>style.visibility</p:attrName>
                                        </p:attrNameLst>
                                      </p:cBhvr>
                                      <p:to>
                                        <p:strVal val="visible"/>
                                      </p:to>
                                    </p:set>
                                    <p:animEffect transition="in" filter="box(in)">
                                      <p:cBhvr>
                                        <p:cTn id="175" dur="500"/>
                                        <p:tgtEl>
                                          <p:spTgt spid="82"/>
                                        </p:tgtEl>
                                      </p:cBhvr>
                                    </p:animEffect>
                                  </p:childTnLst>
                                </p:cTn>
                              </p:par>
                              <p:par>
                                <p:cTn id="176" presetID="4" presetClass="entr" presetSubtype="16" fill="hold" grpId="0" nodeType="withEffect">
                                  <p:stCondLst>
                                    <p:cond delay="0"/>
                                  </p:stCondLst>
                                  <p:childTnLst>
                                    <p:set>
                                      <p:cBhvr>
                                        <p:cTn id="177" dur="1" fill="hold">
                                          <p:stCondLst>
                                            <p:cond delay="0"/>
                                          </p:stCondLst>
                                        </p:cTn>
                                        <p:tgtEl>
                                          <p:spTgt spid="90"/>
                                        </p:tgtEl>
                                        <p:attrNameLst>
                                          <p:attrName>style.visibility</p:attrName>
                                        </p:attrNameLst>
                                      </p:cBhvr>
                                      <p:to>
                                        <p:strVal val="visible"/>
                                      </p:to>
                                    </p:set>
                                    <p:animEffect transition="in" filter="box(in)">
                                      <p:cBhvr>
                                        <p:cTn id="178" dur="500"/>
                                        <p:tgtEl>
                                          <p:spTgt spid="90"/>
                                        </p:tgtEl>
                                      </p:cBhvr>
                                    </p:animEffect>
                                  </p:childTnLst>
                                </p:cTn>
                              </p:par>
                              <p:par>
                                <p:cTn id="179" presetID="4" presetClass="entr" presetSubtype="16" fill="hold" grpId="0" nodeType="withEffect">
                                  <p:stCondLst>
                                    <p:cond delay="0"/>
                                  </p:stCondLst>
                                  <p:childTnLst>
                                    <p:set>
                                      <p:cBhvr>
                                        <p:cTn id="180" dur="1" fill="hold">
                                          <p:stCondLst>
                                            <p:cond delay="0"/>
                                          </p:stCondLst>
                                        </p:cTn>
                                        <p:tgtEl>
                                          <p:spTgt spid="91"/>
                                        </p:tgtEl>
                                        <p:attrNameLst>
                                          <p:attrName>style.visibility</p:attrName>
                                        </p:attrNameLst>
                                      </p:cBhvr>
                                      <p:to>
                                        <p:strVal val="visible"/>
                                      </p:to>
                                    </p:set>
                                    <p:animEffect transition="in" filter="box(in)">
                                      <p:cBhvr>
                                        <p:cTn id="181" dur="500"/>
                                        <p:tgtEl>
                                          <p:spTgt spid="91"/>
                                        </p:tgtEl>
                                      </p:cBhvr>
                                    </p:animEffect>
                                  </p:childTnLst>
                                </p:cTn>
                              </p:par>
                            </p:childTnLst>
                          </p:cTn>
                        </p:par>
                      </p:childTnLst>
                    </p:cTn>
                  </p:par>
                  <p:par>
                    <p:cTn id="182" fill="hold">
                      <p:stCondLst>
                        <p:cond delay="indefinite"/>
                      </p:stCondLst>
                      <p:childTnLst>
                        <p:par>
                          <p:cTn id="183" fill="hold">
                            <p:stCondLst>
                              <p:cond delay="0"/>
                            </p:stCondLst>
                            <p:childTnLst>
                              <p:par>
                                <p:cTn id="184" presetID="4" presetClass="entr" presetSubtype="16" fill="hold" grpId="0" nodeType="clickEffect">
                                  <p:stCondLst>
                                    <p:cond delay="0"/>
                                  </p:stCondLst>
                                  <p:childTnLst>
                                    <p:set>
                                      <p:cBhvr>
                                        <p:cTn id="185" dur="1" fill="hold">
                                          <p:stCondLst>
                                            <p:cond delay="0"/>
                                          </p:stCondLst>
                                        </p:cTn>
                                        <p:tgtEl>
                                          <p:spTgt spid="93"/>
                                        </p:tgtEl>
                                        <p:attrNameLst>
                                          <p:attrName>style.visibility</p:attrName>
                                        </p:attrNameLst>
                                      </p:cBhvr>
                                      <p:to>
                                        <p:strVal val="visible"/>
                                      </p:to>
                                    </p:set>
                                    <p:animEffect transition="in" filter="box(in)">
                                      <p:cBhvr>
                                        <p:cTn id="186" dur="500"/>
                                        <p:tgtEl>
                                          <p:spTgt spid="93"/>
                                        </p:tgtEl>
                                      </p:cBhvr>
                                    </p:animEffect>
                                  </p:childTnLst>
                                </p:cTn>
                              </p:par>
                              <p:par>
                                <p:cTn id="187" presetID="4" presetClass="entr" presetSubtype="16" fill="hold" grpId="0" nodeType="withEffect">
                                  <p:stCondLst>
                                    <p:cond delay="0"/>
                                  </p:stCondLst>
                                  <p:childTnLst>
                                    <p:set>
                                      <p:cBhvr>
                                        <p:cTn id="188" dur="1" fill="hold">
                                          <p:stCondLst>
                                            <p:cond delay="0"/>
                                          </p:stCondLst>
                                        </p:cTn>
                                        <p:tgtEl>
                                          <p:spTgt spid="94"/>
                                        </p:tgtEl>
                                        <p:attrNameLst>
                                          <p:attrName>style.visibility</p:attrName>
                                        </p:attrNameLst>
                                      </p:cBhvr>
                                      <p:to>
                                        <p:strVal val="visible"/>
                                      </p:to>
                                    </p:set>
                                    <p:animEffect transition="in" filter="box(in)">
                                      <p:cBhvr>
                                        <p:cTn id="189" dur="500"/>
                                        <p:tgtEl>
                                          <p:spTgt spid="94"/>
                                        </p:tgtEl>
                                      </p:cBhvr>
                                    </p:animEffect>
                                  </p:childTnLst>
                                </p:cTn>
                              </p:par>
                              <p:par>
                                <p:cTn id="190" presetID="4" presetClass="entr" presetSubtype="16" fill="hold" grpId="0" nodeType="withEffect">
                                  <p:stCondLst>
                                    <p:cond delay="0"/>
                                  </p:stCondLst>
                                  <p:childTnLst>
                                    <p:set>
                                      <p:cBhvr>
                                        <p:cTn id="191" dur="1" fill="hold">
                                          <p:stCondLst>
                                            <p:cond delay="0"/>
                                          </p:stCondLst>
                                        </p:cTn>
                                        <p:tgtEl>
                                          <p:spTgt spid="92"/>
                                        </p:tgtEl>
                                        <p:attrNameLst>
                                          <p:attrName>style.visibility</p:attrName>
                                        </p:attrNameLst>
                                      </p:cBhvr>
                                      <p:to>
                                        <p:strVal val="visible"/>
                                      </p:to>
                                    </p:set>
                                    <p:animEffect transition="in" filter="box(in)">
                                      <p:cBhvr>
                                        <p:cTn id="192" dur="500"/>
                                        <p:tgtEl>
                                          <p:spTgt spid="92"/>
                                        </p:tgtEl>
                                      </p:cBhvr>
                                    </p:animEffect>
                                  </p:childTnLst>
                                </p:cTn>
                              </p:par>
                            </p:childTnLst>
                          </p:cTn>
                        </p:par>
                      </p:childTnLst>
                    </p:cTn>
                  </p:par>
                  <p:par>
                    <p:cTn id="193" fill="hold">
                      <p:stCondLst>
                        <p:cond delay="indefinite"/>
                      </p:stCondLst>
                      <p:childTnLst>
                        <p:par>
                          <p:cTn id="194" fill="hold">
                            <p:stCondLst>
                              <p:cond delay="0"/>
                            </p:stCondLst>
                            <p:childTnLst>
                              <p:par>
                                <p:cTn id="195" presetID="4" presetClass="entr" presetSubtype="16" fill="hold" grpId="0" nodeType="clickEffect">
                                  <p:stCondLst>
                                    <p:cond delay="0"/>
                                  </p:stCondLst>
                                  <p:childTnLst>
                                    <p:set>
                                      <p:cBhvr>
                                        <p:cTn id="196" dur="1" fill="hold">
                                          <p:stCondLst>
                                            <p:cond delay="0"/>
                                          </p:stCondLst>
                                        </p:cTn>
                                        <p:tgtEl>
                                          <p:spTgt spid="79"/>
                                        </p:tgtEl>
                                        <p:attrNameLst>
                                          <p:attrName>style.visibility</p:attrName>
                                        </p:attrNameLst>
                                      </p:cBhvr>
                                      <p:to>
                                        <p:strVal val="visible"/>
                                      </p:to>
                                    </p:set>
                                    <p:animEffect transition="in" filter="box(in)">
                                      <p:cBhvr>
                                        <p:cTn id="197"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P spid="68" grpId="0"/>
      <p:bldP spid="69" grpId="0"/>
      <p:bldP spid="70" grpId="0"/>
      <p:bldP spid="71" grpId="0"/>
      <p:bldP spid="72" grpId="0"/>
      <p:bldP spid="73" grpId="0"/>
      <p:bldP spid="74" grpId="1"/>
      <p:bldP spid="75" grpId="0"/>
      <p:bldP spid="76" grpId="0"/>
      <p:bldP spid="77" grpId="0"/>
      <p:bldP spid="79" grpId="0"/>
      <p:bldP spid="83" grpId="0"/>
      <p:bldP spid="84" grpId="0"/>
      <p:bldP spid="85" grpId="0"/>
      <p:bldP spid="86" grpId="0"/>
      <p:bldP spid="82" grpId="0" animBg="1"/>
      <p:bldP spid="90" grpId="0" animBg="1"/>
      <p:bldP spid="91" grpId="0" animBg="1"/>
      <p:bldP spid="92" grpId="0" animBg="1"/>
      <p:bldP spid="93" grpId="0" animBg="1"/>
      <p:bldP spid="94"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79 Rectángulo"/>
          <p:cNvSpPr/>
          <p:nvPr/>
        </p:nvSpPr>
        <p:spPr>
          <a:xfrm>
            <a:off x="0" y="1195636"/>
            <a:ext cx="91440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pSp>
        <p:nvGrpSpPr>
          <p:cNvPr id="2" name="25 Grupo"/>
          <p:cNvGrpSpPr/>
          <p:nvPr/>
        </p:nvGrpSpPr>
        <p:grpSpPr>
          <a:xfrm>
            <a:off x="755576" y="2179748"/>
            <a:ext cx="1584176" cy="864096"/>
            <a:chOff x="3563888" y="1700808"/>
            <a:chExt cx="1584176" cy="864096"/>
          </a:xfrm>
        </p:grpSpPr>
        <p:cxnSp>
          <p:nvCxnSpPr>
            <p:cNvPr id="27" name="2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28 Grupo"/>
          <p:cNvGrpSpPr/>
          <p:nvPr/>
        </p:nvGrpSpPr>
        <p:grpSpPr>
          <a:xfrm>
            <a:off x="755576" y="4065126"/>
            <a:ext cx="1584176" cy="864096"/>
            <a:chOff x="3563888" y="1700808"/>
            <a:chExt cx="1584176" cy="864096"/>
          </a:xfrm>
        </p:grpSpPr>
        <p:cxnSp>
          <p:nvCxnSpPr>
            <p:cNvPr id="30" name="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 name="31 Grupo"/>
          <p:cNvGrpSpPr/>
          <p:nvPr/>
        </p:nvGrpSpPr>
        <p:grpSpPr>
          <a:xfrm>
            <a:off x="2627784" y="2179748"/>
            <a:ext cx="1584176" cy="864096"/>
            <a:chOff x="3563888" y="1700808"/>
            <a:chExt cx="1584176" cy="864096"/>
          </a:xfrm>
        </p:grpSpPr>
        <p:cxnSp>
          <p:nvCxnSpPr>
            <p:cNvPr id="33" name="3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34 Grupo"/>
          <p:cNvGrpSpPr/>
          <p:nvPr/>
        </p:nvGrpSpPr>
        <p:grpSpPr>
          <a:xfrm>
            <a:off x="4644008" y="2179748"/>
            <a:ext cx="1584176" cy="864096"/>
            <a:chOff x="3563888" y="1700808"/>
            <a:chExt cx="1584176" cy="864096"/>
          </a:xfrm>
        </p:grpSpPr>
        <p:cxnSp>
          <p:nvCxnSpPr>
            <p:cNvPr id="36" name="35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37 Grupo"/>
          <p:cNvGrpSpPr/>
          <p:nvPr/>
        </p:nvGrpSpPr>
        <p:grpSpPr>
          <a:xfrm>
            <a:off x="6660232" y="2179748"/>
            <a:ext cx="1584176" cy="864096"/>
            <a:chOff x="3563888" y="1700808"/>
            <a:chExt cx="1584176" cy="864096"/>
          </a:xfrm>
        </p:grpSpPr>
        <p:cxnSp>
          <p:nvCxnSpPr>
            <p:cNvPr id="39" name="38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0 Grupo"/>
          <p:cNvGrpSpPr/>
          <p:nvPr/>
        </p:nvGrpSpPr>
        <p:grpSpPr>
          <a:xfrm>
            <a:off x="6732240" y="4065126"/>
            <a:ext cx="1584176" cy="864096"/>
            <a:chOff x="3563888" y="1700808"/>
            <a:chExt cx="1584176" cy="864096"/>
          </a:xfrm>
        </p:grpSpPr>
        <p:cxnSp>
          <p:nvCxnSpPr>
            <p:cNvPr id="42" name="4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3 Grupo"/>
          <p:cNvGrpSpPr/>
          <p:nvPr/>
        </p:nvGrpSpPr>
        <p:grpSpPr>
          <a:xfrm>
            <a:off x="4716016" y="4065126"/>
            <a:ext cx="1584176" cy="864096"/>
            <a:chOff x="3563888" y="1700808"/>
            <a:chExt cx="1584176" cy="864096"/>
          </a:xfrm>
        </p:grpSpPr>
        <p:cxnSp>
          <p:nvCxnSpPr>
            <p:cNvPr id="45" name="44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 name="46 Grupo"/>
          <p:cNvGrpSpPr/>
          <p:nvPr/>
        </p:nvGrpSpPr>
        <p:grpSpPr>
          <a:xfrm>
            <a:off x="2627784" y="4065126"/>
            <a:ext cx="1584176" cy="864096"/>
            <a:chOff x="3563888" y="1700808"/>
            <a:chExt cx="1584176" cy="864096"/>
          </a:xfrm>
        </p:grpSpPr>
        <p:cxnSp>
          <p:nvCxnSpPr>
            <p:cNvPr id="48" name="4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49 Grupo"/>
          <p:cNvGrpSpPr/>
          <p:nvPr/>
        </p:nvGrpSpPr>
        <p:grpSpPr>
          <a:xfrm>
            <a:off x="755576" y="5948164"/>
            <a:ext cx="1584176" cy="864096"/>
            <a:chOff x="3563888" y="1700808"/>
            <a:chExt cx="1584176" cy="864096"/>
          </a:xfrm>
        </p:grpSpPr>
        <p:cxnSp>
          <p:nvCxnSpPr>
            <p:cNvPr id="51" name="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53 CuadroTexto"/>
          <p:cNvSpPr txBox="1"/>
          <p:nvPr/>
        </p:nvSpPr>
        <p:spPr>
          <a:xfrm>
            <a:off x="642910" y="1144138"/>
            <a:ext cx="1840858" cy="738664"/>
          </a:xfrm>
          <a:prstGeom prst="rect">
            <a:avLst/>
          </a:prstGeom>
          <a:noFill/>
        </p:spPr>
        <p:txBody>
          <a:bodyPr wrap="square" rtlCol="0">
            <a:spAutoFit/>
          </a:bodyPr>
          <a:lstStyle/>
          <a:p>
            <a:pPr algn="ctr"/>
            <a:r>
              <a:rPr lang="es-MX" sz="1400" dirty="0" smtClean="0"/>
              <a:t>821</a:t>
            </a:r>
          </a:p>
          <a:p>
            <a:pPr algn="ctr"/>
            <a:r>
              <a:rPr lang="es-MX" sz="1400" dirty="0" smtClean="0"/>
              <a:t>Presupuesto  de</a:t>
            </a:r>
          </a:p>
          <a:p>
            <a:pPr algn="ctr"/>
            <a:r>
              <a:rPr lang="es-MX" sz="1400" dirty="0" smtClean="0"/>
              <a:t> Egresos Aprobado</a:t>
            </a:r>
          </a:p>
        </p:txBody>
      </p:sp>
      <p:sp>
        <p:nvSpPr>
          <p:cNvPr id="55" name="54 CuadroTexto"/>
          <p:cNvSpPr txBox="1"/>
          <p:nvPr/>
        </p:nvSpPr>
        <p:spPr>
          <a:xfrm>
            <a:off x="2411760" y="1119008"/>
            <a:ext cx="1944216" cy="738664"/>
          </a:xfrm>
          <a:prstGeom prst="rect">
            <a:avLst/>
          </a:prstGeom>
          <a:noFill/>
        </p:spPr>
        <p:txBody>
          <a:bodyPr wrap="square" rtlCol="0">
            <a:spAutoFit/>
          </a:bodyPr>
          <a:lstStyle/>
          <a:p>
            <a:pPr algn="ctr"/>
            <a:r>
              <a:rPr lang="es-MX" sz="1400" dirty="0" smtClean="0"/>
              <a:t>822</a:t>
            </a:r>
          </a:p>
          <a:p>
            <a:pPr algn="ctr"/>
            <a:r>
              <a:rPr lang="es-MX" sz="1400" dirty="0" smtClean="0"/>
              <a:t>Presupuesto de</a:t>
            </a:r>
          </a:p>
          <a:p>
            <a:pPr algn="ctr"/>
            <a:r>
              <a:rPr lang="es-MX" sz="1400" dirty="0" smtClean="0"/>
              <a:t> Egresos por Ejercer </a:t>
            </a:r>
            <a:endParaRPr lang="es-MX" sz="1000" dirty="0"/>
          </a:p>
        </p:txBody>
      </p:sp>
      <p:sp>
        <p:nvSpPr>
          <p:cNvPr id="56" name="55 CuadroTexto"/>
          <p:cNvSpPr txBox="1"/>
          <p:nvPr/>
        </p:nvSpPr>
        <p:spPr>
          <a:xfrm>
            <a:off x="1691680" y="2179748"/>
            <a:ext cx="432048" cy="307777"/>
          </a:xfrm>
          <a:prstGeom prst="rect">
            <a:avLst/>
          </a:prstGeom>
          <a:noFill/>
        </p:spPr>
        <p:txBody>
          <a:bodyPr wrap="square" rtlCol="0">
            <a:spAutoFit/>
          </a:bodyPr>
          <a:lstStyle/>
          <a:p>
            <a:r>
              <a:rPr lang="es-MX" sz="1400" dirty="0" smtClean="0"/>
              <a:t>(1)</a:t>
            </a:r>
            <a:endParaRPr lang="es-MX" sz="1400" dirty="0"/>
          </a:p>
        </p:txBody>
      </p:sp>
      <p:sp>
        <p:nvSpPr>
          <p:cNvPr id="57" name="56 CuadroTexto"/>
          <p:cNvSpPr txBox="1"/>
          <p:nvPr/>
        </p:nvSpPr>
        <p:spPr>
          <a:xfrm>
            <a:off x="2771800" y="2160003"/>
            <a:ext cx="432048" cy="307777"/>
          </a:xfrm>
          <a:prstGeom prst="rect">
            <a:avLst/>
          </a:prstGeom>
          <a:noFill/>
        </p:spPr>
        <p:txBody>
          <a:bodyPr wrap="square" rtlCol="0">
            <a:spAutoFit/>
          </a:bodyPr>
          <a:lstStyle/>
          <a:p>
            <a:r>
              <a:rPr lang="es-MX" sz="1400" dirty="0" smtClean="0"/>
              <a:t>(1)</a:t>
            </a:r>
            <a:endParaRPr lang="es-MX" sz="1400" dirty="0"/>
          </a:p>
        </p:txBody>
      </p:sp>
      <p:sp>
        <p:nvSpPr>
          <p:cNvPr id="58" name="57 CuadroTexto"/>
          <p:cNvSpPr txBox="1"/>
          <p:nvPr/>
        </p:nvSpPr>
        <p:spPr>
          <a:xfrm>
            <a:off x="4427984" y="928694"/>
            <a:ext cx="1944216" cy="954107"/>
          </a:xfrm>
          <a:prstGeom prst="rect">
            <a:avLst/>
          </a:prstGeom>
          <a:noFill/>
        </p:spPr>
        <p:txBody>
          <a:bodyPr wrap="square" rtlCol="0">
            <a:spAutoFit/>
          </a:bodyPr>
          <a:lstStyle/>
          <a:p>
            <a:pPr algn="ctr"/>
            <a:r>
              <a:rPr lang="es-MX" sz="1400" dirty="0" smtClean="0"/>
              <a:t>823</a:t>
            </a:r>
          </a:p>
          <a:p>
            <a:pPr algn="ctr"/>
            <a:r>
              <a:rPr lang="es-MX" sz="1400" dirty="0" smtClean="0"/>
              <a:t>Modificaciones al  Presupuesto Egresos Aprobado</a:t>
            </a:r>
            <a:r>
              <a:rPr lang="es-MX" sz="1000" dirty="0" smtClean="0"/>
              <a:t> </a:t>
            </a:r>
            <a:endParaRPr lang="es-MX" sz="1000" dirty="0"/>
          </a:p>
        </p:txBody>
      </p:sp>
      <p:sp>
        <p:nvSpPr>
          <p:cNvPr id="59" name="58 CuadroTexto"/>
          <p:cNvSpPr txBox="1"/>
          <p:nvPr/>
        </p:nvSpPr>
        <p:spPr>
          <a:xfrm>
            <a:off x="5580112" y="2232011"/>
            <a:ext cx="432048" cy="307777"/>
          </a:xfrm>
          <a:prstGeom prst="rect">
            <a:avLst/>
          </a:prstGeom>
          <a:noFill/>
        </p:spPr>
        <p:txBody>
          <a:bodyPr wrap="square" rtlCol="0">
            <a:spAutoFit/>
          </a:bodyPr>
          <a:lstStyle/>
          <a:p>
            <a:r>
              <a:rPr lang="es-MX" sz="1400" dirty="0" smtClean="0"/>
              <a:t>(2)</a:t>
            </a:r>
            <a:endParaRPr lang="es-MX" sz="1400" dirty="0"/>
          </a:p>
        </p:txBody>
      </p:sp>
      <p:sp>
        <p:nvSpPr>
          <p:cNvPr id="60" name="59 CuadroTexto"/>
          <p:cNvSpPr txBox="1"/>
          <p:nvPr/>
        </p:nvSpPr>
        <p:spPr>
          <a:xfrm>
            <a:off x="2771800" y="2395772"/>
            <a:ext cx="432048" cy="307777"/>
          </a:xfrm>
          <a:prstGeom prst="rect">
            <a:avLst/>
          </a:prstGeom>
          <a:noFill/>
        </p:spPr>
        <p:txBody>
          <a:bodyPr wrap="square" rtlCol="0">
            <a:spAutoFit/>
          </a:bodyPr>
          <a:lstStyle/>
          <a:p>
            <a:r>
              <a:rPr lang="es-MX" sz="1400" dirty="0" smtClean="0"/>
              <a:t>(2)</a:t>
            </a:r>
            <a:endParaRPr lang="es-MX" sz="1400" dirty="0"/>
          </a:p>
        </p:txBody>
      </p:sp>
      <p:sp>
        <p:nvSpPr>
          <p:cNvPr id="61" name="60 CuadroTexto"/>
          <p:cNvSpPr txBox="1"/>
          <p:nvPr/>
        </p:nvSpPr>
        <p:spPr>
          <a:xfrm>
            <a:off x="2771800" y="2725237"/>
            <a:ext cx="648072" cy="307777"/>
          </a:xfrm>
          <a:prstGeom prst="rect">
            <a:avLst/>
          </a:prstGeom>
          <a:noFill/>
        </p:spPr>
        <p:txBody>
          <a:bodyPr wrap="square" rtlCol="0">
            <a:spAutoFit/>
          </a:bodyPr>
          <a:lstStyle/>
          <a:p>
            <a:r>
              <a:rPr lang="es-MX" sz="1400" dirty="0" smtClean="0">
                <a:solidFill>
                  <a:srgbClr val="FF0000"/>
                </a:solidFill>
              </a:rPr>
              <a:t>(3) R</a:t>
            </a:r>
            <a:endParaRPr lang="es-MX" sz="1400" dirty="0">
              <a:solidFill>
                <a:srgbClr val="FF0000"/>
              </a:solidFill>
            </a:endParaRPr>
          </a:p>
        </p:txBody>
      </p:sp>
      <p:sp>
        <p:nvSpPr>
          <p:cNvPr id="62" name="61 CuadroTexto"/>
          <p:cNvSpPr txBox="1"/>
          <p:nvPr/>
        </p:nvSpPr>
        <p:spPr>
          <a:xfrm>
            <a:off x="4860032" y="2232011"/>
            <a:ext cx="432048" cy="307777"/>
          </a:xfrm>
          <a:prstGeom prst="rect">
            <a:avLst/>
          </a:prstGeom>
          <a:noFill/>
        </p:spPr>
        <p:txBody>
          <a:bodyPr wrap="square" rtlCol="0">
            <a:spAutoFit/>
          </a:bodyPr>
          <a:lstStyle/>
          <a:p>
            <a:r>
              <a:rPr lang="es-MX" sz="1400" dirty="0" smtClean="0"/>
              <a:t>(3) </a:t>
            </a:r>
            <a:endParaRPr lang="es-MX" sz="1400" dirty="0"/>
          </a:p>
        </p:txBody>
      </p:sp>
      <p:sp>
        <p:nvSpPr>
          <p:cNvPr id="63" name="62 CuadroTexto"/>
          <p:cNvSpPr txBox="1"/>
          <p:nvPr/>
        </p:nvSpPr>
        <p:spPr>
          <a:xfrm>
            <a:off x="6804248" y="2232011"/>
            <a:ext cx="432048" cy="307777"/>
          </a:xfrm>
          <a:prstGeom prst="rect">
            <a:avLst/>
          </a:prstGeom>
          <a:noFill/>
        </p:spPr>
        <p:txBody>
          <a:bodyPr wrap="square" rtlCol="0">
            <a:spAutoFit/>
          </a:bodyPr>
          <a:lstStyle/>
          <a:p>
            <a:r>
              <a:rPr lang="es-MX" sz="1400" dirty="0" smtClean="0"/>
              <a:t>(4)</a:t>
            </a:r>
            <a:endParaRPr lang="es-MX" sz="1400" dirty="0"/>
          </a:p>
        </p:txBody>
      </p:sp>
      <p:sp>
        <p:nvSpPr>
          <p:cNvPr id="64" name="63 CuadroTexto"/>
          <p:cNvSpPr txBox="1"/>
          <p:nvPr/>
        </p:nvSpPr>
        <p:spPr>
          <a:xfrm>
            <a:off x="3563888" y="2179748"/>
            <a:ext cx="432048" cy="307777"/>
          </a:xfrm>
          <a:prstGeom prst="rect">
            <a:avLst/>
          </a:prstGeom>
          <a:noFill/>
        </p:spPr>
        <p:txBody>
          <a:bodyPr wrap="square" rtlCol="0">
            <a:spAutoFit/>
          </a:bodyPr>
          <a:lstStyle/>
          <a:p>
            <a:r>
              <a:rPr lang="es-MX" sz="1400" dirty="0" smtClean="0"/>
              <a:t>(4)</a:t>
            </a:r>
            <a:endParaRPr lang="es-MX" sz="1400" dirty="0"/>
          </a:p>
        </p:txBody>
      </p:sp>
      <p:sp>
        <p:nvSpPr>
          <p:cNvPr id="65" name="64 CuadroTexto"/>
          <p:cNvSpPr txBox="1"/>
          <p:nvPr/>
        </p:nvSpPr>
        <p:spPr>
          <a:xfrm>
            <a:off x="6444208" y="1082582"/>
            <a:ext cx="2199758" cy="738664"/>
          </a:xfrm>
          <a:prstGeom prst="rect">
            <a:avLst/>
          </a:prstGeom>
          <a:noFill/>
        </p:spPr>
        <p:txBody>
          <a:bodyPr wrap="square" rtlCol="0">
            <a:spAutoFit/>
          </a:bodyPr>
          <a:lstStyle/>
          <a:p>
            <a:pPr algn="ctr"/>
            <a:r>
              <a:rPr lang="es-MX" sz="1400" dirty="0" smtClean="0"/>
              <a:t>824</a:t>
            </a:r>
          </a:p>
          <a:p>
            <a:pPr algn="ctr"/>
            <a:r>
              <a:rPr lang="es-MX" sz="1400" dirty="0" smtClean="0"/>
              <a:t>Presupuesto de Egresos Comprometido </a:t>
            </a:r>
            <a:endParaRPr lang="es-MX" sz="1000" dirty="0"/>
          </a:p>
        </p:txBody>
      </p:sp>
      <p:sp>
        <p:nvSpPr>
          <p:cNvPr id="66" name="65 CuadroTexto"/>
          <p:cNvSpPr txBox="1"/>
          <p:nvPr/>
        </p:nvSpPr>
        <p:spPr>
          <a:xfrm>
            <a:off x="539552" y="2990136"/>
            <a:ext cx="1944216" cy="738664"/>
          </a:xfrm>
          <a:prstGeom prst="rect">
            <a:avLst/>
          </a:prstGeom>
          <a:noFill/>
        </p:spPr>
        <p:txBody>
          <a:bodyPr wrap="square" rtlCol="0">
            <a:spAutoFit/>
          </a:bodyPr>
          <a:lstStyle/>
          <a:p>
            <a:pPr algn="ctr"/>
            <a:r>
              <a:rPr lang="es-MX" sz="1400" dirty="0" smtClean="0"/>
              <a:t>825</a:t>
            </a:r>
          </a:p>
          <a:p>
            <a:pPr algn="ctr"/>
            <a:r>
              <a:rPr lang="es-MX" sz="1400" dirty="0" smtClean="0"/>
              <a:t>Presupuesto de Egresos Devengado</a:t>
            </a:r>
            <a:endParaRPr lang="es-MX" sz="1000" dirty="0"/>
          </a:p>
        </p:txBody>
      </p:sp>
      <p:sp>
        <p:nvSpPr>
          <p:cNvPr id="67" name="66 CuadroTexto"/>
          <p:cNvSpPr txBox="1"/>
          <p:nvPr/>
        </p:nvSpPr>
        <p:spPr>
          <a:xfrm>
            <a:off x="971600" y="4137134"/>
            <a:ext cx="432048" cy="307777"/>
          </a:xfrm>
          <a:prstGeom prst="rect">
            <a:avLst/>
          </a:prstGeom>
          <a:noFill/>
        </p:spPr>
        <p:txBody>
          <a:bodyPr wrap="square" rtlCol="0">
            <a:spAutoFit/>
          </a:bodyPr>
          <a:lstStyle/>
          <a:p>
            <a:r>
              <a:rPr lang="es-MX" sz="1400" dirty="0" smtClean="0"/>
              <a:t>(5)</a:t>
            </a:r>
            <a:endParaRPr lang="es-MX" sz="1400" dirty="0"/>
          </a:p>
        </p:txBody>
      </p:sp>
      <p:sp>
        <p:nvSpPr>
          <p:cNvPr id="68" name="67 CuadroTexto"/>
          <p:cNvSpPr txBox="1"/>
          <p:nvPr/>
        </p:nvSpPr>
        <p:spPr>
          <a:xfrm>
            <a:off x="7596336" y="2232011"/>
            <a:ext cx="432048" cy="307777"/>
          </a:xfrm>
          <a:prstGeom prst="rect">
            <a:avLst/>
          </a:prstGeom>
          <a:noFill/>
        </p:spPr>
        <p:txBody>
          <a:bodyPr wrap="square" rtlCol="0">
            <a:spAutoFit/>
          </a:bodyPr>
          <a:lstStyle/>
          <a:p>
            <a:r>
              <a:rPr lang="es-MX" sz="1400" dirty="0" smtClean="0"/>
              <a:t>(5)</a:t>
            </a:r>
            <a:endParaRPr lang="es-MX" sz="1400" dirty="0"/>
          </a:p>
        </p:txBody>
      </p:sp>
      <p:sp>
        <p:nvSpPr>
          <p:cNvPr id="69" name="68 CuadroTexto"/>
          <p:cNvSpPr txBox="1"/>
          <p:nvPr/>
        </p:nvSpPr>
        <p:spPr>
          <a:xfrm>
            <a:off x="2483768" y="2990136"/>
            <a:ext cx="1800200" cy="738664"/>
          </a:xfrm>
          <a:prstGeom prst="rect">
            <a:avLst/>
          </a:prstGeom>
          <a:noFill/>
        </p:spPr>
        <p:txBody>
          <a:bodyPr wrap="square" rtlCol="0">
            <a:spAutoFit/>
          </a:bodyPr>
          <a:lstStyle/>
          <a:p>
            <a:pPr algn="ctr"/>
            <a:r>
              <a:rPr lang="es-MX" sz="1400" dirty="0" smtClean="0"/>
              <a:t>826</a:t>
            </a:r>
          </a:p>
          <a:p>
            <a:pPr algn="ctr"/>
            <a:r>
              <a:rPr lang="es-MX" sz="1400" dirty="0" smtClean="0"/>
              <a:t>Presupuesto de Egresos Ejercido</a:t>
            </a:r>
          </a:p>
        </p:txBody>
      </p:sp>
      <p:sp>
        <p:nvSpPr>
          <p:cNvPr id="70" name="69 CuadroTexto"/>
          <p:cNvSpPr txBox="1"/>
          <p:nvPr/>
        </p:nvSpPr>
        <p:spPr>
          <a:xfrm>
            <a:off x="2843808" y="4137134"/>
            <a:ext cx="432048" cy="307777"/>
          </a:xfrm>
          <a:prstGeom prst="rect">
            <a:avLst/>
          </a:prstGeom>
          <a:noFill/>
        </p:spPr>
        <p:txBody>
          <a:bodyPr wrap="square" rtlCol="0">
            <a:spAutoFit/>
          </a:bodyPr>
          <a:lstStyle/>
          <a:p>
            <a:r>
              <a:rPr lang="es-MX" sz="1400" dirty="0" smtClean="0"/>
              <a:t>(6)</a:t>
            </a:r>
            <a:endParaRPr lang="es-MX" sz="1400" dirty="0"/>
          </a:p>
        </p:txBody>
      </p:sp>
      <p:sp>
        <p:nvSpPr>
          <p:cNvPr id="71" name="70 CuadroTexto"/>
          <p:cNvSpPr txBox="1"/>
          <p:nvPr/>
        </p:nvSpPr>
        <p:spPr>
          <a:xfrm>
            <a:off x="1691680" y="4137134"/>
            <a:ext cx="432048" cy="307777"/>
          </a:xfrm>
          <a:prstGeom prst="rect">
            <a:avLst/>
          </a:prstGeom>
          <a:noFill/>
        </p:spPr>
        <p:txBody>
          <a:bodyPr wrap="square" rtlCol="0">
            <a:spAutoFit/>
          </a:bodyPr>
          <a:lstStyle/>
          <a:p>
            <a:r>
              <a:rPr lang="es-MX" sz="1400" dirty="0" smtClean="0"/>
              <a:t>(6)</a:t>
            </a:r>
            <a:endParaRPr lang="es-MX" sz="1400" dirty="0"/>
          </a:p>
        </p:txBody>
      </p:sp>
      <p:sp>
        <p:nvSpPr>
          <p:cNvPr id="72" name="71 CuadroTexto"/>
          <p:cNvSpPr txBox="1"/>
          <p:nvPr/>
        </p:nvSpPr>
        <p:spPr>
          <a:xfrm>
            <a:off x="4572000" y="3071834"/>
            <a:ext cx="1872208" cy="738664"/>
          </a:xfrm>
          <a:prstGeom prst="rect">
            <a:avLst/>
          </a:prstGeom>
          <a:noFill/>
        </p:spPr>
        <p:txBody>
          <a:bodyPr wrap="square" rtlCol="0">
            <a:spAutoFit/>
          </a:bodyPr>
          <a:lstStyle/>
          <a:p>
            <a:pPr algn="ctr"/>
            <a:r>
              <a:rPr lang="es-MX" sz="1400" dirty="0" smtClean="0"/>
              <a:t>827</a:t>
            </a:r>
          </a:p>
          <a:p>
            <a:pPr algn="ctr"/>
            <a:r>
              <a:rPr lang="es-MX" sz="1400" dirty="0" smtClean="0"/>
              <a:t>Presupuesto de Egresos Pagado</a:t>
            </a:r>
          </a:p>
        </p:txBody>
      </p:sp>
      <p:sp>
        <p:nvSpPr>
          <p:cNvPr id="73" name="72 CuadroTexto"/>
          <p:cNvSpPr txBox="1"/>
          <p:nvPr/>
        </p:nvSpPr>
        <p:spPr>
          <a:xfrm>
            <a:off x="5076056" y="4137134"/>
            <a:ext cx="432048" cy="307777"/>
          </a:xfrm>
          <a:prstGeom prst="rect">
            <a:avLst/>
          </a:prstGeom>
          <a:noFill/>
        </p:spPr>
        <p:txBody>
          <a:bodyPr wrap="square" rtlCol="0">
            <a:spAutoFit/>
          </a:bodyPr>
          <a:lstStyle/>
          <a:p>
            <a:r>
              <a:rPr lang="es-MX" sz="1400" dirty="0" smtClean="0"/>
              <a:t>(7)</a:t>
            </a:r>
            <a:endParaRPr lang="es-MX" sz="1400" dirty="0"/>
          </a:p>
        </p:txBody>
      </p:sp>
      <p:sp>
        <p:nvSpPr>
          <p:cNvPr id="74" name="73 CuadroTexto"/>
          <p:cNvSpPr txBox="1"/>
          <p:nvPr/>
        </p:nvSpPr>
        <p:spPr>
          <a:xfrm>
            <a:off x="3563888" y="4137134"/>
            <a:ext cx="432048" cy="307777"/>
          </a:xfrm>
          <a:prstGeom prst="rect">
            <a:avLst/>
          </a:prstGeom>
          <a:noFill/>
        </p:spPr>
        <p:txBody>
          <a:bodyPr wrap="square" rtlCol="0">
            <a:spAutoFit/>
          </a:bodyPr>
          <a:lstStyle/>
          <a:p>
            <a:r>
              <a:rPr lang="es-MX" sz="1400" dirty="0" smtClean="0"/>
              <a:t>(7)</a:t>
            </a:r>
            <a:endParaRPr lang="es-MX" sz="1400" dirty="0"/>
          </a:p>
        </p:txBody>
      </p:sp>
      <p:sp>
        <p:nvSpPr>
          <p:cNvPr id="75" name="74 CuadroTexto"/>
          <p:cNvSpPr txBox="1"/>
          <p:nvPr/>
        </p:nvSpPr>
        <p:spPr>
          <a:xfrm>
            <a:off x="6357950" y="3333302"/>
            <a:ext cx="2500330" cy="738664"/>
          </a:xfrm>
          <a:prstGeom prst="rect">
            <a:avLst/>
          </a:prstGeom>
          <a:noFill/>
        </p:spPr>
        <p:txBody>
          <a:bodyPr wrap="square" rtlCol="0">
            <a:spAutoFit/>
          </a:bodyPr>
          <a:lstStyle/>
          <a:p>
            <a:pPr algn="ctr"/>
            <a:r>
              <a:rPr lang="es-MX" sz="1400" dirty="0" smtClean="0"/>
              <a:t>1151 Almacén Mat. Y Sumin. Consumo</a:t>
            </a:r>
          </a:p>
          <a:p>
            <a:pPr algn="ctr"/>
            <a:r>
              <a:rPr lang="es-MX" sz="1400" dirty="0" smtClean="0"/>
              <a:t>11512 Alimentos y Utensilios</a:t>
            </a:r>
            <a:endParaRPr lang="es-MX" sz="1400" dirty="0"/>
          </a:p>
        </p:txBody>
      </p:sp>
      <p:sp>
        <p:nvSpPr>
          <p:cNvPr id="76" name="75 CuadroTexto"/>
          <p:cNvSpPr txBox="1"/>
          <p:nvPr/>
        </p:nvSpPr>
        <p:spPr>
          <a:xfrm>
            <a:off x="611560" y="5012060"/>
            <a:ext cx="1800200" cy="738664"/>
          </a:xfrm>
          <a:prstGeom prst="rect">
            <a:avLst/>
          </a:prstGeom>
          <a:noFill/>
        </p:spPr>
        <p:txBody>
          <a:bodyPr wrap="square" rtlCol="0">
            <a:spAutoFit/>
          </a:bodyPr>
          <a:lstStyle/>
          <a:p>
            <a:pPr algn="ctr"/>
            <a:r>
              <a:rPr lang="es-MX" sz="1400" dirty="0" smtClean="0"/>
              <a:t>2112</a:t>
            </a:r>
          </a:p>
          <a:p>
            <a:pPr algn="ctr"/>
            <a:r>
              <a:rPr lang="es-MX" sz="1400" dirty="0" smtClean="0"/>
              <a:t>Proveedores por Pagar  a Corto Plazo</a:t>
            </a:r>
            <a:endParaRPr lang="es-MX" sz="1400" dirty="0"/>
          </a:p>
        </p:txBody>
      </p:sp>
      <p:sp>
        <p:nvSpPr>
          <p:cNvPr id="77" name="76 CuadroTexto"/>
          <p:cNvSpPr txBox="1"/>
          <p:nvPr/>
        </p:nvSpPr>
        <p:spPr>
          <a:xfrm>
            <a:off x="1619672" y="6000427"/>
            <a:ext cx="567680" cy="307777"/>
          </a:xfrm>
          <a:prstGeom prst="rect">
            <a:avLst/>
          </a:prstGeom>
          <a:noFill/>
        </p:spPr>
        <p:txBody>
          <a:bodyPr wrap="square" rtlCol="0">
            <a:spAutoFit/>
          </a:bodyPr>
          <a:lstStyle/>
          <a:p>
            <a:r>
              <a:rPr lang="es-MX" sz="1400" dirty="0" smtClean="0"/>
              <a:t>(5 a)</a:t>
            </a:r>
            <a:endParaRPr lang="es-MX" sz="1400" dirty="0"/>
          </a:p>
        </p:txBody>
      </p:sp>
      <p:sp>
        <p:nvSpPr>
          <p:cNvPr id="83" name="82 CuadroTexto"/>
          <p:cNvSpPr txBox="1"/>
          <p:nvPr/>
        </p:nvSpPr>
        <p:spPr>
          <a:xfrm>
            <a:off x="2843808" y="5209500"/>
            <a:ext cx="1800200" cy="523220"/>
          </a:xfrm>
          <a:prstGeom prst="rect">
            <a:avLst/>
          </a:prstGeom>
          <a:noFill/>
        </p:spPr>
        <p:txBody>
          <a:bodyPr wrap="square" rtlCol="0">
            <a:spAutoFit/>
          </a:bodyPr>
          <a:lstStyle/>
          <a:p>
            <a:pPr algn="ctr"/>
            <a:r>
              <a:rPr lang="es-MX" sz="1400" dirty="0" smtClean="0"/>
              <a:t>1112</a:t>
            </a:r>
          </a:p>
          <a:p>
            <a:pPr algn="ctr"/>
            <a:r>
              <a:rPr lang="es-MX" sz="1400" dirty="0" smtClean="0"/>
              <a:t>Bancos / Tesorería</a:t>
            </a:r>
            <a:endParaRPr lang="es-MX" sz="1400" dirty="0"/>
          </a:p>
        </p:txBody>
      </p:sp>
      <p:sp>
        <p:nvSpPr>
          <p:cNvPr id="84" name="83 CuadroTexto"/>
          <p:cNvSpPr txBox="1"/>
          <p:nvPr/>
        </p:nvSpPr>
        <p:spPr>
          <a:xfrm>
            <a:off x="3707904" y="6020172"/>
            <a:ext cx="648072" cy="307777"/>
          </a:xfrm>
          <a:prstGeom prst="rect">
            <a:avLst/>
          </a:prstGeom>
          <a:noFill/>
        </p:spPr>
        <p:txBody>
          <a:bodyPr wrap="square" rtlCol="0">
            <a:spAutoFit/>
          </a:bodyPr>
          <a:lstStyle/>
          <a:p>
            <a:r>
              <a:rPr lang="es-MX" sz="1400" dirty="0" smtClean="0"/>
              <a:t>(7 a)</a:t>
            </a:r>
            <a:endParaRPr lang="es-MX" sz="1400" dirty="0"/>
          </a:p>
        </p:txBody>
      </p:sp>
      <p:sp>
        <p:nvSpPr>
          <p:cNvPr id="85" name="84 CuadroTexto"/>
          <p:cNvSpPr txBox="1"/>
          <p:nvPr/>
        </p:nvSpPr>
        <p:spPr>
          <a:xfrm>
            <a:off x="971600" y="6000427"/>
            <a:ext cx="648072" cy="307777"/>
          </a:xfrm>
          <a:prstGeom prst="rect">
            <a:avLst/>
          </a:prstGeom>
          <a:noFill/>
        </p:spPr>
        <p:txBody>
          <a:bodyPr wrap="square" rtlCol="0">
            <a:spAutoFit/>
          </a:bodyPr>
          <a:lstStyle/>
          <a:p>
            <a:r>
              <a:rPr lang="es-MX" sz="1400" dirty="0" smtClean="0"/>
              <a:t>(7 a)</a:t>
            </a:r>
            <a:endParaRPr lang="es-MX" sz="1400" dirty="0"/>
          </a:p>
        </p:txBody>
      </p:sp>
      <p:sp>
        <p:nvSpPr>
          <p:cNvPr id="86" name="85 CuadroTexto"/>
          <p:cNvSpPr txBox="1"/>
          <p:nvPr/>
        </p:nvSpPr>
        <p:spPr>
          <a:xfrm>
            <a:off x="6956648" y="4065126"/>
            <a:ext cx="567680" cy="307777"/>
          </a:xfrm>
          <a:prstGeom prst="rect">
            <a:avLst/>
          </a:prstGeom>
          <a:noFill/>
        </p:spPr>
        <p:txBody>
          <a:bodyPr wrap="square" rtlCol="0">
            <a:spAutoFit/>
          </a:bodyPr>
          <a:lstStyle/>
          <a:p>
            <a:r>
              <a:rPr lang="es-MX" sz="1400" dirty="0" smtClean="0"/>
              <a:t>(5 a)</a:t>
            </a:r>
            <a:endParaRPr lang="es-MX" sz="1400" dirty="0"/>
          </a:p>
        </p:txBody>
      </p:sp>
      <p:grpSp>
        <p:nvGrpSpPr>
          <p:cNvPr id="11" name="79 Grupo"/>
          <p:cNvGrpSpPr/>
          <p:nvPr/>
        </p:nvGrpSpPr>
        <p:grpSpPr>
          <a:xfrm>
            <a:off x="2915816" y="5876156"/>
            <a:ext cx="1584176" cy="864096"/>
            <a:chOff x="3563888" y="1700808"/>
            <a:chExt cx="1584176" cy="864096"/>
          </a:xfrm>
        </p:grpSpPr>
        <p:cxnSp>
          <p:nvCxnSpPr>
            <p:cNvPr id="88" name="8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82" name="81 Elipse"/>
          <p:cNvSpPr/>
          <p:nvPr/>
        </p:nvSpPr>
        <p:spPr>
          <a:xfrm>
            <a:off x="827584" y="4065126"/>
            <a:ext cx="648072" cy="648072"/>
          </a:xfrm>
          <a:prstGeom prst="ellipse">
            <a:avLst/>
          </a:prstGeom>
          <a:noFill/>
          <a:ln w="444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0" name="89 Elipse"/>
          <p:cNvSpPr/>
          <p:nvPr/>
        </p:nvSpPr>
        <p:spPr>
          <a:xfrm>
            <a:off x="6876256" y="3993118"/>
            <a:ext cx="648072" cy="648072"/>
          </a:xfrm>
          <a:prstGeom prst="ellipse">
            <a:avLst/>
          </a:prstGeom>
          <a:noFill/>
          <a:ln w="444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1" name="90 Elipse"/>
          <p:cNvSpPr/>
          <p:nvPr/>
        </p:nvSpPr>
        <p:spPr>
          <a:xfrm>
            <a:off x="1547664" y="5948164"/>
            <a:ext cx="648072" cy="648072"/>
          </a:xfrm>
          <a:prstGeom prst="ellipse">
            <a:avLst/>
          </a:prstGeom>
          <a:noFill/>
          <a:ln w="4445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2" name="91 Elipse"/>
          <p:cNvSpPr/>
          <p:nvPr/>
        </p:nvSpPr>
        <p:spPr>
          <a:xfrm>
            <a:off x="3635896" y="5876156"/>
            <a:ext cx="648072" cy="648072"/>
          </a:xfrm>
          <a:prstGeom prst="ellipse">
            <a:avLst/>
          </a:prstGeom>
          <a:noFill/>
          <a:ln w="444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3" name="92 Elipse"/>
          <p:cNvSpPr/>
          <p:nvPr/>
        </p:nvSpPr>
        <p:spPr>
          <a:xfrm>
            <a:off x="4932040" y="4065126"/>
            <a:ext cx="648072" cy="648072"/>
          </a:xfrm>
          <a:prstGeom prst="ellipse">
            <a:avLst/>
          </a:prstGeom>
          <a:noFill/>
          <a:ln w="444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4" name="93 Elipse"/>
          <p:cNvSpPr/>
          <p:nvPr/>
        </p:nvSpPr>
        <p:spPr>
          <a:xfrm>
            <a:off x="899592" y="5948164"/>
            <a:ext cx="648072" cy="648072"/>
          </a:xfrm>
          <a:prstGeom prst="ellipse">
            <a:avLst/>
          </a:prstGeom>
          <a:noFill/>
          <a:ln w="444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12" name="80 Grupo"/>
          <p:cNvGrpSpPr/>
          <p:nvPr/>
        </p:nvGrpSpPr>
        <p:grpSpPr>
          <a:xfrm>
            <a:off x="1714480" y="44871"/>
            <a:ext cx="7377494" cy="836736"/>
            <a:chOff x="2123728" y="0"/>
            <a:chExt cx="6984776" cy="836736"/>
          </a:xfrm>
        </p:grpSpPr>
        <p:sp>
          <p:nvSpPr>
            <p:cNvPr id="78" name="77 Rectángulo redondeado"/>
            <p:cNvSpPr/>
            <p:nvPr/>
          </p:nvSpPr>
          <p:spPr>
            <a:xfrm>
              <a:off x="2357422" y="0"/>
              <a:ext cx="6732272" cy="836736"/>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sz="2200" dirty="0"/>
            </a:p>
          </p:txBody>
        </p:sp>
        <p:sp>
          <p:nvSpPr>
            <p:cNvPr id="53" name="52 CuadroTexto"/>
            <p:cNvSpPr txBox="1"/>
            <p:nvPr/>
          </p:nvSpPr>
          <p:spPr>
            <a:xfrm>
              <a:off x="2123728" y="0"/>
              <a:ext cx="6984776" cy="800219"/>
            </a:xfrm>
            <a:prstGeom prst="rect">
              <a:avLst/>
            </a:prstGeom>
            <a:noFill/>
          </p:spPr>
          <p:txBody>
            <a:bodyPr wrap="square" rtlCol="0">
              <a:spAutoFit/>
            </a:bodyPr>
            <a:lstStyle/>
            <a:p>
              <a:pPr algn="ctr"/>
              <a:r>
                <a:rPr lang="es-MX" sz="2400" b="1" u="sng" dirty="0" smtClean="0">
                  <a:solidFill>
                    <a:schemeClr val="bg1"/>
                  </a:solidFill>
                </a:rPr>
                <a:t>Ejercicio 2</a:t>
              </a:r>
            </a:p>
            <a:p>
              <a:pPr algn="ctr"/>
              <a:r>
                <a:rPr lang="es-MX" sz="2200" b="1" dirty="0" smtClean="0">
                  <a:solidFill>
                    <a:schemeClr val="bg1"/>
                  </a:solidFill>
                </a:rPr>
                <a:t>  Momentos Contables de los Egresos con Almacén</a:t>
              </a:r>
              <a:endParaRPr lang="es-MX" sz="2200" b="1" dirty="0">
                <a:solidFill>
                  <a:schemeClr val="bg1"/>
                </a:solidFill>
              </a:endParaRPr>
            </a:p>
          </p:txBody>
        </p:sp>
      </p:grpSp>
      <p:sp>
        <p:nvSpPr>
          <p:cNvPr id="87" name="86 CuadroTexto"/>
          <p:cNvSpPr txBox="1"/>
          <p:nvPr/>
        </p:nvSpPr>
        <p:spPr>
          <a:xfrm>
            <a:off x="571472" y="1857388"/>
            <a:ext cx="1857388" cy="338554"/>
          </a:xfrm>
          <a:prstGeom prst="rect">
            <a:avLst/>
          </a:prstGeom>
          <a:noFill/>
        </p:spPr>
        <p:txBody>
          <a:bodyPr wrap="square" rtlCol="0">
            <a:spAutoFit/>
          </a:bodyPr>
          <a:lstStyle/>
          <a:p>
            <a:pPr algn="ctr"/>
            <a:r>
              <a:rPr lang="es-MX" sz="800" dirty="0" smtClean="0"/>
              <a:t>(221 Productos alimenticios para personas)</a:t>
            </a:r>
            <a:endParaRPr lang="es-MX" sz="800" dirty="0"/>
          </a:p>
        </p:txBody>
      </p:sp>
      <p:sp>
        <p:nvSpPr>
          <p:cNvPr id="95" name="94 CuadroTexto"/>
          <p:cNvSpPr txBox="1"/>
          <p:nvPr/>
        </p:nvSpPr>
        <p:spPr>
          <a:xfrm>
            <a:off x="2577451" y="1857388"/>
            <a:ext cx="1708797" cy="338554"/>
          </a:xfrm>
          <a:prstGeom prst="rect">
            <a:avLst/>
          </a:prstGeom>
          <a:noFill/>
        </p:spPr>
        <p:txBody>
          <a:bodyPr wrap="square" rtlCol="0">
            <a:spAutoFit/>
          </a:bodyPr>
          <a:lstStyle/>
          <a:p>
            <a:pPr algn="ctr"/>
            <a:r>
              <a:rPr lang="es-MX" sz="800" dirty="0" smtClean="0"/>
              <a:t>(221 Productos alimenticios para personas)</a:t>
            </a:r>
            <a:endParaRPr lang="es-MX" sz="800" dirty="0"/>
          </a:p>
        </p:txBody>
      </p:sp>
      <p:sp>
        <p:nvSpPr>
          <p:cNvPr id="96" name="95 CuadroTexto"/>
          <p:cNvSpPr txBox="1"/>
          <p:nvPr/>
        </p:nvSpPr>
        <p:spPr>
          <a:xfrm>
            <a:off x="4574858" y="1857388"/>
            <a:ext cx="1783092" cy="338554"/>
          </a:xfrm>
          <a:prstGeom prst="rect">
            <a:avLst/>
          </a:prstGeom>
          <a:noFill/>
        </p:spPr>
        <p:txBody>
          <a:bodyPr wrap="square" rtlCol="0">
            <a:spAutoFit/>
          </a:bodyPr>
          <a:lstStyle/>
          <a:p>
            <a:pPr algn="ctr"/>
            <a:r>
              <a:rPr lang="es-MX" sz="800" dirty="0" smtClean="0"/>
              <a:t>(221 Productos alimenticios para personas)</a:t>
            </a:r>
            <a:endParaRPr lang="es-MX" sz="800" dirty="0"/>
          </a:p>
        </p:txBody>
      </p:sp>
      <p:sp>
        <p:nvSpPr>
          <p:cNvPr id="97" name="96 CuadroTexto"/>
          <p:cNvSpPr txBox="1"/>
          <p:nvPr/>
        </p:nvSpPr>
        <p:spPr>
          <a:xfrm>
            <a:off x="6575122" y="1857388"/>
            <a:ext cx="1783092" cy="338554"/>
          </a:xfrm>
          <a:prstGeom prst="rect">
            <a:avLst/>
          </a:prstGeom>
          <a:noFill/>
        </p:spPr>
        <p:txBody>
          <a:bodyPr wrap="square" rtlCol="0">
            <a:spAutoFit/>
          </a:bodyPr>
          <a:lstStyle/>
          <a:p>
            <a:pPr algn="ctr"/>
            <a:r>
              <a:rPr lang="es-MX" sz="800" dirty="0" smtClean="0"/>
              <a:t>(221 Productos alimenticios para personas)</a:t>
            </a:r>
            <a:endParaRPr lang="es-MX" sz="800" dirty="0"/>
          </a:p>
        </p:txBody>
      </p:sp>
      <p:sp>
        <p:nvSpPr>
          <p:cNvPr id="98" name="97 CuadroTexto"/>
          <p:cNvSpPr txBox="1"/>
          <p:nvPr/>
        </p:nvSpPr>
        <p:spPr>
          <a:xfrm>
            <a:off x="571472" y="3714752"/>
            <a:ext cx="1857388" cy="338554"/>
          </a:xfrm>
          <a:prstGeom prst="rect">
            <a:avLst/>
          </a:prstGeom>
          <a:noFill/>
        </p:spPr>
        <p:txBody>
          <a:bodyPr wrap="square" rtlCol="0">
            <a:spAutoFit/>
          </a:bodyPr>
          <a:lstStyle/>
          <a:p>
            <a:pPr algn="ctr"/>
            <a:r>
              <a:rPr lang="es-MX" sz="800" dirty="0" smtClean="0"/>
              <a:t>(221 Productos alimenticios para personas)</a:t>
            </a:r>
            <a:endParaRPr lang="es-MX" sz="800" dirty="0"/>
          </a:p>
        </p:txBody>
      </p:sp>
      <p:sp>
        <p:nvSpPr>
          <p:cNvPr id="99" name="98 CuadroTexto"/>
          <p:cNvSpPr txBox="1"/>
          <p:nvPr/>
        </p:nvSpPr>
        <p:spPr>
          <a:xfrm>
            <a:off x="2506013" y="3714752"/>
            <a:ext cx="1708797" cy="338554"/>
          </a:xfrm>
          <a:prstGeom prst="rect">
            <a:avLst/>
          </a:prstGeom>
          <a:noFill/>
        </p:spPr>
        <p:txBody>
          <a:bodyPr wrap="square" rtlCol="0">
            <a:spAutoFit/>
          </a:bodyPr>
          <a:lstStyle/>
          <a:p>
            <a:pPr algn="ctr"/>
            <a:r>
              <a:rPr lang="es-MX" sz="800" dirty="0" smtClean="0"/>
              <a:t>(221 Productos alimenticios para personas)</a:t>
            </a:r>
            <a:endParaRPr lang="es-MX" sz="800" dirty="0"/>
          </a:p>
        </p:txBody>
      </p:sp>
      <p:sp>
        <p:nvSpPr>
          <p:cNvPr id="100" name="99 CuadroTexto"/>
          <p:cNvSpPr txBox="1"/>
          <p:nvPr/>
        </p:nvSpPr>
        <p:spPr>
          <a:xfrm>
            <a:off x="4649153" y="3714776"/>
            <a:ext cx="1708797" cy="338554"/>
          </a:xfrm>
          <a:prstGeom prst="rect">
            <a:avLst/>
          </a:prstGeom>
          <a:noFill/>
        </p:spPr>
        <p:txBody>
          <a:bodyPr wrap="square" rtlCol="0">
            <a:spAutoFit/>
          </a:bodyPr>
          <a:lstStyle/>
          <a:p>
            <a:pPr algn="ctr"/>
            <a:r>
              <a:rPr lang="es-MX" sz="800" dirty="0" smtClean="0"/>
              <a:t>(221 Productos alimenticios para personas)</a:t>
            </a:r>
            <a:endParaRPr lang="es-MX" sz="800" dirty="0"/>
          </a:p>
        </p:txBody>
      </p:sp>
      <p:grpSp>
        <p:nvGrpSpPr>
          <p:cNvPr id="13" name="79 Grupo"/>
          <p:cNvGrpSpPr/>
          <p:nvPr/>
        </p:nvGrpSpPr>
        <p:grpSpPr>
          <a:xfrm>
            <a:off x="4845212" y="5857916"/>
            <a:ext cx="1584176" cy="864096"/>
            <a:chOff x="3563888" y="1700808"/>
            <a:chExt cx="1584176" cy="864096"/>
          </a:xfrm>
        </p:grpSpPr>
        <p:cxnSp>
          <p:nvCxnSpPr>
            <p:cNvPr id="101" name="10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10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0" name="109 CuadroTexto"/>
          <p:cNvSpPr txBox="1"/>
          <p:nvPr/>
        </p:nvSpPr>
        <p:spPr>
          <a:xfrm>
            <a:off x="4643438" y="5190690"/>
            <a:ext cx="2357454" cy="738664"/>
          </a:xfrm>
          <a:prstGeom prst="rect">
            <a:avLst/>
          </a:prstGeom>
          <a:noFill/>
        </p:spPr>
        <p:txBody>
          <a:bodyPr wrap="square" rtlCol="0">
            <a:spAutoFit/>
          </a:bodyPr>
          <a:lstStyle/>
          <a:p>
            <a:pPr algn="ctr"/>
            <a:r>
              <a:rPr lang="es-MX" sz="1400" dirty="0" smtClean="0"/>
              <a:t>5122 Alimentos y Utensilios</a:t>
            </a:r>
          </a:p>
          <a:p>
            <a:pPr algn="ctr"/>
            <a:r>
              <a:rPr lang="es-MX" sz="1400" dirty="0" smtClean="0"/>
              <a:t>221 productos alimenticios para personas</a:t>
            </a:r>
            <a:endParaRPr lang="es-MX" sz="1400" dirty="0"/>
          </a:p>
        </p:txBody>
      </p:sp>
      <p:sp>
        <p:nvSpPr>
          <p:cNvPr id="111" name="110 CuadroTexto"/>
          <p:cNvSpPr txBox="1"/>
          <p:nvPr/>
        </p:nvSpPr>
        <p:spPr>
          <a:xfrm>
            <a:off x="7640414" y="4071966"/>
            <a:ext cx="432048" cy="307777"/>
          </a:xfrm>
          <a:prstGeom prst="rect">
            <a:avLst/>
          </a:prstGeom>
          <a:noFill/>
        </p:spPr>
        <p:txBody>
          <a:bodyPr wrap="square" rtlCol="0">
            <a:spAutoFit/>
          </a:bodyPr>
          <a:lstStyle/>
          <a:p>
            <a:r>
              <a:rPr lang="es-MX" sz="1400" dirty="0" smtClean="0"/>
              <a:t>(8)</a:t>
            </a:r>
            <a:endParaRPr lang="es-MX" sz="1400" dirty="0"/>
          </a:p>
        </p:txBody>
      </p:sp>
      <p:sp>
        <p:nvSpPr>
          <p:cNvPr id="112" name="111 CuadroTexto"/>
          <p:cNvSpPr txBox="1"/>
          <p:nvPr/>
        </p:nvSpPr>
        <p:spPr>
          <a:xfrm>
            <a:off x="5072066" y="5929354"/>
            <a:ext cx="432048" cy="307777"/>
          </a:xfrm>
          <a:prstGeom prst="rect">
            <a:avLst/>
          </a:prstGeom>
          <a:noFill/>
        </p:spPr>
        <p:txBody>
          <a:bodyPr wrap="square" rtlCol="0">
            <a:spAutoFit/>
          </a:bodyPr>
          <a:lstStyle/>
          <a:p>
            <a:r>
              <a:rPr lang="es-MX" sz="1400" dirty="0" smtClean="0"/>
              <a:t>(8)</a:t>
            </a:r>
            <a:endParaRPr lang="es-MX" sz="1400" dirty="0"/>
          </a:p>
        </p:txBody>
      </p:sp>
      <p:cxnSp>
        <p:nvCxnSpPr>
          <p:cNvPr id="114" name="113 Conector recto de flecha"/>
          <p:cNvCxnSpPr/>
          <p:nvPr/>
        </p:nvCxnSpPr>
        <p:spPr>
          <a:xfrm rot="10800000" flipV="1">
            <a:off x="5429256" y="4500570"/>
            <a:ext cx="2428892" cy="164307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17" name="116 CuadroTexto"/>
          <p:cNvSpPr txBox="1"/>
          <p:nvPr/>
        </p:nvSpPr>
        <p:spPr>
          <a:xfrm>
            <a:off x="6786578" y="6072206"/>
            <a:ext cx="2357454" cy="584775"/>
          </a:xfrm>
          <a:prstGeom prst="rect">
            <a:avLst/>
          </a:prstGeom>
          <a:noFill/>
        </p:spPr>
        <p:txBody>
          <a:bodyPr wrap="square" rtlCol="0">
            <a:spAutoFit/>
          </a:bodyPr>
          <a:lstStyle/>
          <a:p>
            <a:r>
              <a:rPr lang="es-MX" sz="1600" dirty="0" smtClean="0"/>
              <a:t>Operación:</a:t>
            </a:r>
          </a:p>
          <a:p>
            <a:r>
              <a:rPr lang="es-MX" sz="1600" dirty="0" smtClean="0"/>
              <a:t>(8)   salida de almacén</a:t>
            </a:r>
            <a:endParaRPr lang="es-MX"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box(in)">
                                      <p:cBhvr>
                                        <p:cTn id="7" dur="500"/>
                                        <p:tgtEl>
                                          <p:spTgt spid="7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6"/>
                                        </p:tgtEl>
                                        <p:attrNameLst>
                                          <p:attrName>style.visibility</p:attrName>
                                        </p:attrNameLst>
                                      </p:cBhvr>
                                      <p:to>
                                        <p:strVal val="visible"/>
                                      </p:to>
                                    </p:set>
                                    <p:animEffect transition="in" filter="box(in)">
                                      <p:cBhvr>
                                        <p:cTn id="12" dur="500"/>
                                        <p:tgtEl>
                                          <p:spTgt spid="7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6"/>
                                        </p:tgtEl>
                                        <p:attrNameLst>
                                          <p:attrName>style.visibility</p:attrName>
                                        </p:attrNameLst>
                                      </p:cBhvr>
                                      <p:to>
                                        <p:strVal val="visible"/>
                                      </p:to>
                                    </p:set>
                                    <p:animEffect transition="in" filter="box(in)">
                                      <p:cBhvr>
                                        <p:cTn id="17" dur="500"/>
                                        <p:tgtEl>
                                          <p:spTgt spid="86"/>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77"/>
                                        </p:tgtEl>
                                        <p:attrNameLst>
                                          <p:attrName>style.visibility</p:attrName>
                                        </p:attrNameLst>
                                      </p:cBhvr>
                                      <p:to>
                                        <p:strVal val="visible"/>
                                      </p:to>
                                    </p:set>
                                    <p:animEffect transition="in" filter="box(in)">
                                      <p:cBhvr>
                                        <p:cTn id="20" dur="500"/>
                                        <p:tgtEl>
                                          <p:spTgt spid="77"/>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box(in)">
                                      <p:cBhvr>
                                        <p:cTn id="25" dur="500"/>
                                        <p:tgtEl>
                                          <p:spTgt spid="82"/>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90"/>
                                        </p:tgtEl>
                                        <p:attrNameLst>
                                          <p:attrName>style.visibility</p:attrName>
                                        </p:attrNameLst>
                                      </p:cBhvr>
                                      <p:to>
                                        <p:strVal val="visible"/>
                                      </p:to>
                                    </p:set>
                                    <p:animEffect transition="in" filter="box(in)">
                                      <p:cBhvr>
                                        <p:cTn id="28" dur="500"/>
                                        <p:tgtEl>
                                          <p:spTgt spid="90"/>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91"/>
                                        </p:tgtEl>
                                        <p:attrNameLst>
                                          <p:attrName>style.visibility</p:attrName>
                                        </p:attrNameLst>
                                      </p:cBhvr>
                                      <p:to>
                                        <p:strVal val="visible"/>
                                      </p:to>
                                    </p:set>
                                    <p:animEffect transition="in" filter="box(in)">
                                      <p:cBhvr>
                                        <p:cTn id="31" dur="500"/>
                                        <p:tgtEl>
                                          <p:spTgt spid="91"/>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box(in)">
                                      <p:cBhvr>
                                        <p:cTn id="36" dur="500"/>
                                        <p:tgtEl>
                                          <p:spTgt spid="83"/>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84"/>
                                        </p:tgtEl>
                                        <p:attrNameLst>
                                          <p:attrName>style.visibility</p:attrName>
                                        </p:attrNameLst>
                                      </p:cBhvr>
                                      <p:to>
                                        <p:strVal val="visible"/>
                                      </p:to>
                                    </p:set>
                                    <p:animEffect transition="in" filter="box(in)">
                                      <p:cBhvr>
                                        <p:cTn id="41" dur="500"/>
                                        <p:tgtEl>
                                          <p:spTgt spid="84"/>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85"/>
                                        </p:tgtEl>
                                        <p:attrNameLst>
                                          <p:attrName>style.visibility</p:attrName>
                                        </p:attrNameLst>
                                      </p:cBhvr>
                                      <p:to>
                                        <p:strVal val="visible"/>
                                      </p:to>
                                    </p:set>
                                    <p:animEffect transition="in" filter="box(in)">
                                      <p:cBhvr>
                                        <p:cTn id="44" dur="500"/>
                                        <p:tgtEl>
                                          <p:spTgt spid="85"/>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93"/>
                                        </p:tgtEl>
                                        <p:attrNameLst>
                                          <p:attrName>style.visibility</p:attrName>
                                        </p:attrNameLst>
                                      </p:cBhvr>
                                      <p:to>
                                        <p:strVal val="visible"/>
                                      </p:to>
                                    </p:set>
                                    <p:animEffect transition="in" filter="box(in)">
                                      <p:cBhvr>
                                        <p:cTn id="49" dur="500"/>
                                        <p:tgtEl>
                                          <p:spTgt spid="93"/>
                                        </p:tgtEl>
                                      </p:cBhvr>
                                    </p:animEffect>
                                  </p:childTnLst>
                                </p:cTn>
                              </p:par>
                              <p:par>
                                <p:cTn id="50" presetID="4" presetClass="entr" presetSubtype="16" fill="hold" grpId="0" nodeType="withEffect">
                                  <p:stCondLst>
                                    <p:cond delay="0"/>
                                  </p:stCondLst>
                                  <p:childTnLst>
                                    <p:set>
                                      <p:cBhvr>
                                        <p:cTn id="51" dur="1" fill="hold">
                                          <p:stCondLst>
                                            <p:cond delay="0"/>
                                          </p:stCondLst>
                                        </p:cTn>
                                        <p:tgtEl>
                                          <p:spTgt spid="94"/>
                                        </p:tgtEl>
                                        <p:attrNameLst>
                                          <p:attrName>style.visibility</p:attrName>
                                        </p:attrNameLst>
                                      </p:cBhvr>
                                      <p:to>
                                        <p:strVal val="visible"/>
                                      </p:to>
                                    </p:set>
                                    <p:animEffect transition="in" filter="box(in)">
                                      <p:cBhvr>
                                        <p:cTn id="52" dur="500"/>
                                        <p:tgtEl>
                                          <p:spTgt spid="94"/>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92"/>
                                        </p:tgtEl>
                                        <p:attrNameLst>
                                          <p:attrName>style.visibility</p:attrName>
                                        </p:attrNameLst>
                                      </p:cBhvr>
                                      <p:to>
                                        <p:strVal val="visible"/>
                                      </p:to>
                                    </p:set>
                                    <p:animEffect transition="in" filter="box(in)">
                                      <p:cBhvr>
                                        <p:cTn id="55" dur="500"/>
                                        <p:tgtEl>
                                          <p:spTgt spid="92"/>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110"/>
                                        </p:tgtEl>
                                        <p:attrNameLst>
                                          <p:attrName>style.visibility</p:attrName>
                                        </p:attrNameLst>
                                      </p:cBhvr>
                                      <p:to>
                                        <p:strVal val="visible"/>
                                      </p:to>
                                    </p:set>
                                    <p:animEffect transition="in" filter="box(in)">
                                      <p:cBhvr>
                                        <p:cTn id="60" dur="500"/>
                                        <p:tgtEl>
                                          <p:spTgt spid="110"/>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111"/>
                                        </p:tgtEl>
                                        <p:attrNameLst>
                                          <p:attrName>style.visibility</p:attrName>
                                        </p:attrNameLst>
                                      </p:cBhvr>
                                      <p:to>
                                        <p:strVal val="visible"/>
                                      </p:to>
                                    </p:set>
                                    <p:animEffect transition="in" filter="box(in)">
                                      <p:cBhvr>
                                        <p:cTn id="65" dur="500"/>
                                        <p:tgtEl>
                                          <p:spTgt spid="111"/>
                                        </p:tgtEl>
                                      </p:cBhvr>
                                    </p:animEffect>
                                  </p:childTnLst>
                                </p:cTn>
                              </p:par>
                              <p:par>
                                <p:cTn id="66" presetID="4" presetClass="entr" presetSubtype="16" fill="hold" grpId="0" nodeType="withEffect">
                                  <p:stCondLst>
                                    <p:cond delay="0"/>
                                  </p:stCondLst>
                                  <p:childTnLst>
                                    <p:set>
                                      <p:cBhvr>
                                        <p:cTn id="67" dur="1" fill="hold">
                                          <p:stCondLst>
                                            <p:cond delay="0"/>
                                          </p:stCondLst>
                                        </p:cTn>
                                        <p:tgtEl>
                                          <p:spTgt spid="112"/>
                                        </p:tgtEl>
                                        <p:attrNameLst>
                                          <p:attrName>style.visibility</p:attrName>
                                        </p:attrNameLst>
                                      </p:cBhvr>
                                      <p:to>
                                        <p:strVal val="visible"/>
                                      </p:to>
                                    </p:set>
                                    <p:animEffect transition="in" filter="box(in)">
                                      <p:cBhvr>
                                        <p:cTn id="68" dur="500"/>
                                        <p:tgtEl>
                                          <p:spTgt spid="112"/>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nodeType="click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box(in)">
                                      <p:cBhvr>
                                        <p:cTn id="73" dur="500"/>
                                        <p:tgtEl>
                                          <p:spTgt spid="114"/>
                                        </p:tgtEl>
                                      </p:cBhvr>
                                    </p:animEffect>
                                  </p:childTnLst>
                                </p:cTn>
                              </p:par>
                            </p:childTnLst>
                          </p:cTn>
                        </p:par>
                      </p:childTnLst>
                    </p:cTn>
                  </p:par>
                  <p:par>
                    <p:cTn id="74" fill="hold">
                      <p:stCondLst>
                        <p:cond delay="indefinite"/>
                      </p:stCondLst>
                      <p:childTnLst>
                        <p:par>
                          <p:cTn id="75" fill="hold">
                            <p:stCondLst>
                              <p:cond delay="0"/>
                            </p:stCondLst>
                            <p:childTnLst>
                              <p:par>
                                <p:cTn id="76" presetID="4" presetClass="entr" presetSubtype="16" fill="hold" grpId="0" nodeType="clickEffect">
                                  <p:stCondLst>
                                    <p:cond delay="0"/>
                                  </p:stCondLst>
                                  <p:childTnLst>
                                    <p:set>
                                      <p:cBhvr>
                                        <p:cTn id="77" dur="1" fill="hold">
                                          <p:stCondLst>
                                            <p:cond delay="0"/>
                                          </p:stCondLst>
                                        </p:cTn>
                                        <p:tgtEl>
                                          <p:spTgt spid="117"/>
                                        </p:tgtEl>
                                        <p:attrNameLst>
                                          <p:attrName>style.visibility</p:attrName>
                                        </p:attrNameLst>
                                      </p:cBhvr>
                                      <p:to>
                                        <p:strVal val="visible"/>
                                      </p:to>
                                    </p:set>
                                    <p:animEffect transition="in" filter="box(in)">
                                      <p:cBhvr>
                                        <p:cTn id="78"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6" grpId="0"/>
      <p:bldP spid="77" grpId="0"/>
      <p:bldP spid="83" grpId="0"/>
      <p:bldP spid="84" grpId="0"/>
      <p:bldP spid="85" grpId="0"/>
      <p:bldP spid="86" grpId="0"/>
      <p:bldP spid="82" grpId="0" animBg="1"/>
      <p:bldP spid="90" grpId="0" animBg="1"/>
      <p:bldP spid="91" grpId="0" animBg="1"/>
      <p:bldP spid="92" grpId="0" animBg="1"/>
      <p:bldP spid="93" grpId="0" animBg="1"/>
      <p:bldP spid="94" grpId="0" animBg="1"/>
      <p:bldP spid="110" grpId="0"/>
      <p:bldP spid="111" grpId="0"/>
      <p:bldP spid="112" grpId="0"/>
      <p:bldP spid="117"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08520" y="-601663"/>
            <a:ext cx="4225858" cy="7559055"/>
            <a:chOff x="-85906" y="-601663"/>
            <a:chExt cx="4225858" cy="7559055"/>
          </a:xfrm>
        </p:grpSpPr>
        <p:pic>
          <p:nvPicPr>
            <p:cNvPr id="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5906" y="340637"/>
              <a:ext cx="1705578" cy="661675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AutoShape 8"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0" y="-6016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AutoShape 10"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152400" y="-4492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7" name="Picture 12" descr="http://www.indetec.gob.mx/Imagenes/Logo_5.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262710"/>
              <a:ext cx="3744415" cy="129408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4" name="13 Rectángulo"/>
          <p:cNvSpPr/>
          <p:nvPr/>
        </p:nvSpPr>
        <p:spPr>
          <a:xfrm>
            <a:off x="1763688" y="2708920"/>
            <a:ext cx="7095162" cy="2308324"/>
          </a:xfrm>
          <a:prstGeom prst="rect">
            <a:avLst/>
          </a:prstGeom>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a:r>
              <a:rPr lang="es-MX" sz="3600" b="1" dirty="0" smtClean="0">
                <a:ln w="11430"/>
                <a:solidFill>
                  <a:schemeClr val="accent6">
                    <a:lumMod val="50000"/>
                  </a:schemeClr>
                </a:solidFill>
                <a:effectLst>
                  <a:outerShdw blurRad="50800" dist="39000" dir="5460000" algn="tl">
                    <a:srgbClr val="000000">
                      <a:alpha val="38000"/>
                    </a:srgbClr>
                  </a:outerShdw>
                </a:effectLst>
              </a:rPr>
              <a:t> </a:t>
            </a:r>
          </a:p>
          <a:p>
            <a:pPr algn="r"/>
            <a:endParaRPr lang="es-MX" sz="3600" b="1" dirty="0" smtClean="0">
              <a:ln w="11430"/>
              <a:solidFill>
                <a:schemeClr val="accent6">
                  <a:lumMod val="50000"/>
                </a:schemeClr>
              </a:solidFill>
              <a:effectLst>
                <a:outerShdw blurRad="50800" dist="39000" dir="5460000" algn="tl">
                  <a:srgbClr val="000000">
                    <a:alpha val="38000"/>
                  </a:srgbClr>
                </a:outerShdw>
              </a:effectLst>
            </a:endParaRPr>
          </a:p>
          <a:p>
            <a:pPr algn="r"/>
            <a:endParaRPr lang="es-MX" sz="3600" b="1" dirty="0" smtClean="0">
              <a:ln w="11430"/>
              <a:solidFill>
                <a:schemeClr val="accent6">
                  <a:lumMod val="50000"/>
                </a:schemeClr>
              </a:solidFill>
              <a:effectLst>
                <a:outerShdw blurRad="50800" dist="39000" dir="5460000" algn="tl">
                  <a:srgbClr val="000000">
                    <a:alpha val="38000"/>
                  </a:srgbClr>
                </a:outerShdw>
              </a:effectLst>
            </a:endParaRP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 EJEMPLO.</a:t>
            </a:r>
            <a:endParaRPr lang="es-MX" sz="3600" b="1" dirty="0">
              <a:ln w="11430"/>
              <a:solidFill>
                <a:schemeClr val="accent6">
                  <a:lumMod val="50000"/>
                </a:schemeClr>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0" y="-1"/>
          <a:ext cx="9144000" cy="6858002"/>
        </p:xfrm>
        <a:graphic>
          <a:graphicData uri="http://schemas.openxmlformats.org/drawingml/2006/table">
            <a:tbl>
              <a:tblPr firstRow="1" bandRow="1">
                <a:tableStyleId>{16D9F66E-5EB9-4882-86FB-DCBF35E3C3E4}</a:tableStyleId>
              </a:tblPr>
              <a:tblGrid>
                <a:gridCol w="7567512"/>
                <a:gridCol w="1576488"/>
              </a:tblGrid>
              <a:tr h="685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OPERACIONES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t>OBRA CONTRATADA  CAPITALIZABLE</a:t>
                      </a:r>
                      <a:endParaRPr lang="es-MX" dirty="0"/>
                    </a:p>
                  </a:txBody>
                  <a:tcPr anchor="ctr"/>
                </a:tc>
                <a:tc>
                  <a:txBody>
                    <a:bodyPr/>
                    <a:lstStyle/>
                    <a:p>
                      <a:r>
                        <a:rPr lang="es-MX" dirty="0" smtClean="0"/>
                        <a:t>CANTIDAD</a:t>
                      </a:r>
                      <a:r>
                        <a:rPr lang="es-MX" baseline="0" dirty="0" smtClean="0"/>
                        <a:t> </a:t>
                      </a:r>
                    </a:p>
                    <a:p>
                      <a:pPr algn="ctr"/>
                      <a:r>
                        <a:rPr lang="es-MX" baseline="0" dirty="0" smtClean="0"/>
                        <a:t>$</a:t>
                      </a:r>
                      <a:endParaRPr lang="es-MX" dirty="0"/>
                    </a:p>
                  </a:txBody>
                  <a:tcPr/>
                </a:tc>
              </a:tr>
              <a:tr h="685800">
                <a:tc>
                  <a:txBody>
                    <a:bodyPr/>
                    <a:lstStyle/>
                    <a:p>
                      <a:pPr marL="449263" indent="-449263"/>
                      <a:r>
                        <a:rPr lang="es-MX" dirty="0" smtClean="0"/>
                        <a:t>1.- Presupuesto aprobado Obra Pública introducción de agua potable</a:t>
                      </a:r>
                      <a:endParaRPr lang="es-MX" dirty="0"/>
                    </a:p>
                  </a:txBody>
                  <a:tcPr anchor="ctr"/>
                </a:tc>
                <a:tc>
                  <a:txBody>
                    <a:bodyPr/>
                    <a:lstStyle/>
                    <a:p>
                      <a:pPr algn="ctr"/>
                      <a:r>
                        <a:rPr lang="es-MX" dirty="0" smtClean="0"/>
                        <a:t>3,000</a:t>
                      </a:r>
                      <a:endParaRPr lang="es-MX" dirty="0"/>
                    </a:p>
                  </a:txBody>
                  <a:tcPr/>
                </a:tc>
              </a:tr>
              <a:tr h="391886">
                <a:tc>
                  <a:txBody>
                    <a:bodyPr/>
                    <a:lstStyle/>
                    <a:p>
                      <a:r>
                        <a:rPr lang="es-MX" dirty="0" smtClean="0"/>
                        <a:t>2.- Firma de Contrato con el Contratista</a:t>
                      </a:r>
                      <a:endParaRPr lang="es-MX" dirty="0"/>
                    </a:p>
                  </a:txBody>
                  <a:tcPr/>
                </a:tc>
                <a:tc>
                  <a:txBody>
                    <a:bodyPr/>
                    <a:lstStyle/>
                    <a:p>
                      <a:pPr algn="ctr"/>
                      <a:r>
                        <a:rPr lang="es-MX" dirty="0" smtClean="0"/>
                        <a:t>1,000</a:t>
                      </a:r>
                      <a:endParaRPr lang="es-MX" dirty="0"/>
                    </a:p>
                  </a:txBody>
                  <a:tcPr/>
                </a:tc>
              </a:tr>
              <a:tr h="391886">
                <a:tc>
                  <a:txBody>
                    <a:bodyPr/>
                    <a:lstStyle/>
                    <a:p>
                      <a:r>
                        <a:rPr lang="es-MX" dirty="0" smtClean="0"/>
                        <a:t>3.- Pago</a:t>
                      </a:r>
                      <a:r>
                        <a:rPr lang="es-MX" baseline="0" dirty="0" smtClean="0"/>
                        <a:t> de anticipo a Contratista</a:t>
                      </a:r>
                      <a:endParaRPr lang="es-MX" dirty="0" smtClean="0"/>
                    </a:p>
                  </a:txBody>
                  <a:tcPr/>
                </a:tc>
                <a:tc>
                  <a:txBody>
                    <a:bodyPr/>
                    <a:lstStyle/>
                    <a:p>
                      <a:pPr algn="ctr"/>
                      <a:r>
                        <a:rPr lang="es-MX" dirty="0" smtClean="0"/>
                        <a:t>200</a:t>
                      </a:r>
                      <a:endParaRPr lang="es-MX" dirty="0"/>
                    </a:p>
                  </a:txBody>
                  <a:tcPr/>
                </a:tc>
              </a:tr>
              <a:tr h="391886">
                <a:tc>
                  <a:txBody>
                    <a:bodyPr/>
                    <a:lstStyle/>
                    <a:p>
                      <a:r>
                        <a:rPr lang="es-MX" dirty="0" smtClean="0"/>
                        <a:t>4.- Se</a:t>
                      </a:r>
                      <a:r>
                        <a:rPr lang="es-MX" baseline="0" dirty="0" smtClean="0"/>
                        <a:t> recibe la primera estimación de la obra</a:t>
                      </a:r>
                      <a:endParaRPr lang="es-MX" dirty="0"/>
                    </a:p>
                  </a:txBody>
                  <a:tcPr/>
                </a:tc>
                <a:tc>
                  <a:txBody>
                    <a:bodyPr/>
                    <a:lstStyle/>
                    <a:p>
                      <a:pPr algn="ctr"/>
                      <a:r>
                        <a:rPr lang="es-MX" dirty="0" smtClean="0"/>
                        <a:t>300</a:t>
                      </a:r>
                      <a:endParaRPr lang="es-MX" dirty="0"/>
                    </a:p>
                  </a:txBody>
                  <a:tcPr/>
                </a:tc>
              </a:tr>
              <a:tr h="685800">
                <a:tc>
                  <a:txBody>
                    <a:bodyPr/>
                    <a:lstStyle/>
                    <a:p>
                      <a:pPr marL="449263" indent="-449263"/>
                      <a:r>
                        <a:rPr lang="es-MX" dirty="0" smtClean="0"/>
                        <a:t>5.-</a:t>
                      </a:r>
                      <a:r>
                        <a:rPr lang="es-MX" baseline="0" dirty="0" smtClean="0"/>
                        <a:t> Se elabora la orden de pago de la primera estimación de la obra</a:t>
                      </a:r>
                      <a:endParaRPr lang="es-MX" dirty="0"/>
                    </a:p>
                  </a:txBody>
                  <a:tcPr/>
                </a:tc>
                <a:tc>
                  <a:txBody>
                    <a:bodyPr/>
                    <a:lstStyle/>
                    <a:p>
                      <a:pPr algn="ctr"/>
                      <a:r>
                        <a:rPr lang="es-MX" dirty="0" smtClean="0"/>
                        <a:t>300</a:t>
                      </a:r>
                      <a:endParaRPr lang="es-MX" dirty="0"/>
                    </a:p>
                  </a:txBody>
                  <a:tcPr/>
                </a:tc>
              </a:tr>
              <a:tr h="391886">
                <a:tc>
                  <a:txBody>
                    <a:bodyPr/>
                    <a:lstStyle/>
                    <a:p>
                      <a:r>
                        <a:rPr lang="es-MX" dirty="0" smtClean="0"/>
                        <a:t>6.- Se realiza el pago de la </a:t>
                      </a:r>
                      <a:r>
                        <a:rPr lang="es-MX" baseline="0" dirty="0" smtClean="0"/>
                        <a:t>primera</a:t>
                      </a:r>
                      <a:r>
                        <a:rPr lang="es-MX" dirty="0" smtClean="0"/>
                        <a:t> estimación</a:t>
                      </a:r>
                      <a:r>
                        <a:rPr lang="es-MX" baseline="0" dirty="0" smtClean="0"/>
                        <a:t> de la obra</a:t>
                      </a:r>
                      <a:endParaRPr lang="es-MX" dirty="0"/>
                    </a:p>
                  </a:txBody>
                  <a:tcPr/>
                </a:tc>
                <a:tc>
                  <a:txBody>
                    <a:bodyPr/>
                    <a:lstStyle/>
                    <a:p>
                      <a:pPr algn="ctr"/>
                      <a:r>
                        <a:rPr lang="es-MX" dirty="0" smtClean="0"/>
                        <a:t>300</a:t>
                      </a:r>
                      <a:endParaRPr lang="es-MX" dirty="0"/>
                    </a:p>
                  </a:txBody>
                  <a:tcPr/>
                </a:tc>
              </a:tr>
              <a:tr h="685800">
                <a:tc>
                  <a:txBody>
                    <a:bodyPr/>
                    <a:lstStyle/>
                    <a:p>
                      <a:r>
                        <a:rPr lang="es-MX" dirty="0" smtClean="0"/>
                        <a:t>6ª.-Amortización del anticipo</a:t>
                      </a:r>
                      <a:r>
                        <a:rPr lang="es-MX" baseline="0" dirty="0" smtClean="0"/>
                        <a:t> con base en la estimación</a:t>
                      </a:r>
                      <a:r>
                        <a:rPr lang="es-MX" dirty="0" smtClean="0"/>
                        <a:t> entregada por el Contratista</a:t>
                      </a:r>
                      <a:endParaRPr lang="es-MX" dirty="0"/>
                    </a:p>
                  </a:txBody>
                  <a:tcPr/>
                </a:tc>
                <a:tc>
                  <a:txBody>
                    <a:bodyPr/>
                    <a:lstStyle/>
                    <a:p>
                      <a:pPr algn="ctr"/>
                      <a:r>
                        <a:rPr lang="es-MX" dirty="0" smtClean="0"/>
                        <a:t>30 %</a:t>
                      </a:r>
                      <a:endParaRPr lang="es-MX" dirty="0"/>
                    </a:p>
                  </a:txBody>
                  <a:tcPr/>
                </a:tc>
              </a:tr>
              <a:tr h="391886">
                <a:tc>
                  <a:txBody>
                    <a:bodyPr/>
                    <a:lstStyle/>
                    <a:p>
                      <a:r>
                        <a:rPr lang="es-MX" dirty="0" smtClean="0"/>
                        <a:t>7.- Se recibe la segunda</a:t>
                      </a:r>
                      <a:r>
                        <a:rPr lang="es-MX" baseline="0" dirty="0" smtClean="0"/>
                        <a:t> estimación de la obra</a:t>
                      </a:r>
                      <a:endParaRPr lang="es-MX" dirty="0"/>
                    </a:p>
                  </a:txBody>
                  <a:tcPr/>
                </a:tc>
                <a:tc>
                  <a:txBody>
                    <a:bodyPr/>
                    <a:lstStyle/>
                    <a:p>
                      <a:pPr algn="ctr"/>
                      <a:r>
                        <a:rPr lang="es-MX" dirty="0" smtClean="0"/>
                        <a:t>700</a:t>
                      </a:r>
                      <a:endParaRPr lang="es-MX" dirty="0"/>
                    </a:p>
                  </a:txBody>
                  <a:tcPr/>
                </a:tc>
              </a:tr>
              <a:tr h="685800">
                <a:tc>
                  <a:txBody>
                    <a:bodyPr/>
                    <a:lstStyle/>
                    <a:p>
                      <a:pPr marL="361950" indent="-361950"/>
                      <a:r>
                        <a:rPr lang="es-MX" dirty="0" smtClean="0"/>
                        <a:t>8.-Se elabora</a:t>
                      </a:r>
                      <a:r>
                        <a:rPr lang="es-MX" baseline="0" dirty="0" smtClean="0"/>
                        <a:t> la orden de pago de la </a:t>
                      </a:r>
                      <a:r>
                        <a:rPr lang="es-MX" dirty="0" smtClean="0"/>
                        <a:t>segunda</a:t>
                      </a:r>
                      <a:r>
                        <a:rPr lang="es-MX" baseline="0" dirty="0" smtClean="0"/>
                        <a:t> estimación de la obra</a:t>
                      </a:r>
                      <a:endParaRPr lang="es-MX" dirty="0"/>
                    </a:p>
                  </a:txBody>
                  <a:tcPr/>
                </a:tc>
                <a:tc>
                  <a:txBody>
                    <a:bodyPr/>
                    <a:lstStyle/>
                    <a:p>
                      <a:pPr algn="ctr"/>
                      <a:r>
                        <a:rPr lang="es-MX" dirty="0" smtClean="0"/>
                        <a:t>700</a:t>
                      </a:r>
                      <a:endParaRPr lang="es-MX" dirty="0"/>
                    </a:p>
                  </a:txBody>
                  <a:tcPr/>
                </a:tc>
              </a:tr>
              <a:tr h="391886">
                <a:tc>
                  <a:txBody>
                    <a:bodyPr/>
                    <a:lstStyle/>
                    <a:p>
                      <a:r>
                        <a:rPr lang="es-MX" dirty="0" smtClean="0"/>
                        <a:t>9.- Se realiza el pago de la segunda estimación de</a:t>
                      </a:r>
                      <a:r>
                        <a:rPr lang="es-MX" baseline="0" dirty="0" smtClean="0"/>
                        <a:t> la obra</a:t>
                      </a:r>
                      <a:r>
                        <a:rPr lang="es-MX" dirty="0" smtClean="0"/>
                        <a:t> </a:t>
                      </a:r>
                      <a:endParaRPr lang="es-MX" dirty="0"/>
                    </a:p>
                  </a:txBody>
                  <a:tcPr/>
                </a:tc>
                <a:tc>
                  <a:txBody>
                    <a:bodyPr/>
                    <a:lstStyle/>
                    <a:p>
                      <a:pPr algn="ctr"/>
                      <a:r>
                        <a:rPr lang="es-MX" dirty="0" smtClean="0"/>
                        <a:t>700</a:t>
                      </a:r>
                      <a:endParaRPr lang="es-MX" dirty="0"/>
                    </a:p>
                  </a:txBody>
                  <a:tcPr/>
                </a:tc>
              </a:tr>
              <a:tr h="685800">
                <a:tc>
                  <a:txBody>
                    <a:bodyPr/>
                    <a:lstStyle/>
                    <a:p>
                      <a:r>
                        <a:rPr lang="es-MX" dirty="0" smtClean="0"/>
                        <a:t>9ª.- Amortización del resto del anticipo entregado al Contratista con base en la estimación</a:t>
                      </a:r>
                      <a:r>
                        <a:rPr lang="es-MX" baseline="0" dirty="0" smtClean="0"/>
                        <a:t> recibida</a:t>
                      </a:r>
                      <a:endParaRPr lang="es-MX" dirty="0"/>
                    </a:p>
                  </a:txBody>
                  <a:tcPr/>
                </a:tc>
                <a:tc>
                  <a:txBody>
                    <a:bodyPr/>
                    <a:lstStyle/>
                    <a:p>
                      <a:pPr algn="ctr"/>
                      <a:endParaRPr lang="es-MX" dirty="0"/>
                    </a:p>
                  </a:txBody>
                  <a:tcPr/>
                </a:tc>
              </a:tr>
              <a:tr h="391886">
                <a:tc>
                  <a:txBody>
                    <a:bodyPr/>
                    <a:lstStyle/>
                    <a:p>
                      <a:r>
                        <a:rPr lang="es-MX" dirty="0" smtClean="0"/>
                        <a:t>10.- Recepción</a:t>
                      </a:r>
                      <a:r>
                        <a:rPr lang="es-MX" baseline="0" dirty="0" smtClean="0"/>
                        <a:t> de la obra terminada (capitalizable)</a:t>
                      </a:r>
                      <a:endParaRPr lang="es-MX" dirty="0"/>
                    </a:p>
                  </a:txBody>
                  <a:tcPr/>
                </a:tc>
                <a:tc>
                  <a:txBody>
                    <a:bodyPr/>
                    <a:lstStyle/>
                    <a:p>
                      <a:pPr algn="r"/>
                      <a:endParaRPr lang="es-MX"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5" name="7 CuadroTexto"/>
          <p:cNvSpPr txBox="1">
            <a:spLocks noChangeArrowheads="1"/>
          </p:cNvSpPr>
          <p:nvPr/>
        </p:nvSpPr>
        <p:spPr bwMode="auto">
          <a:xfrm>
            <a:off x="2714612" y="273586"/>
            <a:ext cx="6429420" cy="461665"/>
          </a:xfrm>
          <a:prstGeom prst="rect">
            <a:avLst/>
          </a:prstGeom>
          <a:noFill/>
          <a:ln w="9525">
            <a:noFill/>
            <a:miter lim="800000"/>
            <a:headEnd/>
            <a:tailEnd/>
          </a:ln>
        </p:spPr>
        <p:txBody>
          <a:bodyPr wrap="square">
            <a:spAutoFit/>
          </a:bodyPr>
          <a:lstStyle/>
          <a:p>
            <a:pPr algn="ctr"/>
            <a:r>
              <a:rPr lang="es-MX" sz="2400" b="1" dirty="0" smtClean="0">
                <a:solidFill>
                  <a:schemeClr val="bg1"/>
                </a:solidFill>
                <a:cs typeface="Arial" pitchFamily="34" charset="0"/>
              </a:rPr>
              <a:t>OBRA PÚBLICA</a:t>
            </a:r>
            <a:endParaRPr lang="es-MX" sz="2400" dirty="0">
              <a:solidFill>
                <a:schemeClr val="bg1"/>
              </a:solidFill>
              <a:cs typeface="Arial" pitchFamily="34" charset="0"/>
            </a:endParaRPr>
          </a:p>
        </p:txBody>
      </p:sp>
      <p:sp>
        <p:nvSpPr>
          <p:cNvPr id="6" name="5 CuadroTexto"/>
          <p:cNvSpPr txBox="1"/>
          <p:nvPr/>
        </p:nvSpPr>
        <p:spPr>
          <a:xfrm>
            <a:off x="323528" y="1716186"/>
            <a:ext cx="8640960" cy="8048357"/>
          </a:xfrm>
          <a:prstGeom prst="rect">
            <a:avLst/>
          </a:prstGeom>
          <a:noFill/>
        </p:spPr>
        <p:txBody>
          <a:bodyPr wrap="square" rtlCol="0">
            <a:spAutoFit/>
          </a:bodyPr>
          <a:lstStyle/>
          <a:p>
            <a:pPr algn="just"/>
            <a:endParaRPr lang="es-MX" dirty="0" smtClean="0"/>
          </a:p>
          <a:p>
            <a:pPr algn="just"/>
            <a:r>
              <a:rPr lang="es-MX" dirty="0" smtClean="0"/>
              <a:t>La instalación, montaje, colocación o aplicación, incluyendo las pruebas de operación de bienes muebles que deban incorporarse, adherirse o destinarse a un inmueble…</a:t>
            </a:r>
            <a:endParaRPr lang="es-ES" b="1" dirty="0" smtClean="0">
              <a:solidFill>
                <a:srgbClr val="FF0000"/>
              </a:solidFill>
            </a:endParaRPr>
          </a:p>
          <a:p>
            <a:pPr algn="just"/>
            <a:endParaRPr lang="es-ES" b="1" dirty="0" smtClean="0">
              <a:solidFill>
                <a:srgbClr val="FF0000"/>
              </a:solidFill>
            </a:endParaRPr>
          </a:p>
          <a:p>
            <a:pPr algn="just"/>
            <a:r>
              <a:rPr lang="es-MX" b="1" dirty="0" smtClean="0">
                <a:solidFill>
                  <a:srgbClr val="FF0000"/>
                </a:solidFill>
              </a:rPr>
              <a:t>La incorporación de bienes muebles que deban destinarse a un inmueble, necesarios para la realización de obras públicas, se regirá por las disposiciones de esta Ley, sin perjuicio de que en adquisición se regule por el derecho aplicable a esa materia, en la inteligencia de que las consecuencias de la incorporación susodicha serán las que establece el Código Civil vigente en el Estado. </a:t>
            </a:r>
          </a:p>
          <a:p>
            <a:pPr marL="0" lvl="0" indent="0" algn="just">
              <a:buNone/>
            </a:pPr>
            <a:endParaRPr lang="es-MX" dirty="0" smtClean="0">
              <a:solidFill>
                <a:srgbClr val="7030A0"/>
              </a:solidFill>
            </a:endParaRPr>
          </a:p>
          <a:p>
            <a:pPr marL="0" lvl="0" indent="0" algn="just">
              <a:buNone/>
            </a:pPr>
            <a:r>
              <a:rPr lang="es-MX" b="1" dirty="0" smtClean="0">
                <a:solidFill>
                  <a:srgbClr val="7030A0"/>
                </a:solidFill>
              </a:rPr>
              <a:t>Las asociadas a proyectos de infraestructura que impliquen inversión a largo plazo y amortización programada en los términos de esta Ley</a:t>
            </a:r>
            <a:r>
              <a:rPr lang="es-MX" dirty="0" smtClean="0">
                <a:solidFill>
                  <a:srgbClr val="7030A0"/>
                </a:solidFill>
              </a:rPr>
              <a:t>.</a:t>
            </a:r>
          </a:p>
          <a:p>
            <a:pPr marL="0" lvl="0" indent="0" algn="just">
              <a:buNone/>
            </a:pPr>
            <a:endParaRPr lang="es-MX" dirty="0" smtClean="0">
              <a:solidFill>
                <a:prstClr val="black"/>
              </a:solidFill>
            </a:endParaRPr>
          </a:p>
          <a:p>
            <a:pPr marL="0" lvl="0" indent="0" algn="just">
              <a:buNone/>
            </a:pPr>
            <a:r>
              <a:rPr lang="es-MX" dirty="0" smtClean="0">
                <a:solidFill>
                  <a:prstClr val="black"/>
                </a:solidFill>
              </a:rPr>
              <a:t>Todos aquellos </a:t>
            </a:r>
            <a:r>
              <a:rPr lang="es-MX" dirty="0" smtClean="0"/>
              <a:t>de naturaleza análoga, </a:t>
            </a:r>
            <a:r>
              <a:rPr lang="es-MX" b="1" dirty="0" smtClean="0">
                <a:solidFill>
                  <a:srgbClr val="7030A0"/>
                </a:solidFill>
              </a:rPr>
              <a:t>salvo que su contratación se encuentre regulada en forma específica por otras disposiciones legales. </a:t>
            </a:r>
          </a:p>
          <a:p>
            <a:pPr lvl="0"/>
            <a:endParaRPr lang="es-ES" dirty="0" smtClean="0">
              <a:solidFill>
                <a:srgbClr val="FF0000"/>
              </a:solidFill>
            </a:endParaRPr>
          </a:p>
          <a:p>
            <a:pPr lvl="0"/>
            <a:endParaRPr lang="es-ES" dirty="0" smtClean="0"/>
          </a:p>
          <a:p>
            <a:pPr lvl="0"/>
            <a:endParaRPr lang="es-MX" dirty="0" smtClean="0"/>
          </a:p>
          <a:p>
            <a:pPr algn="just"/>
            <a:endParaRPr lang="es-MX" dirty="0" smtClean="0"/>
          </a:p>
          <a:p>
            <a:pPr algn="just"/>
            <a:endParaRPr lang="es-MX" dirty="0" smtClean="0"/>
          </a:p>
          <a:p>
            <a:pPr algn="just"/>
            <a:endParaRPr lang="es-MX" dirty="0" smtClean="0"/>
          </a:p>
          <a:p>
            <a:pPr algn="just"/>
            <a:endParaRPr lang="es-MX" dirty="0" smtClean="0"/>
          </a:p>
          <a:p>
            <a:pPr algn="just"/>
            <a:endParaRPr lang="es-MX" dirty="0" smtClean="0"/>
          </a:p>
          <a:p>
            <a:pPr algn="just"/>
            <a:endParaRPr lang="es-MX" dirty="0" smtClean="0"/>
          </a:p>
          <a:p>
            <a:r>
              <a:rPr lang="es-ES" dirty="0" smtClean="0"/>
              <a:t> </a:t>
            </a:r>
            <a:endParaRPr lang="es-MX" dirty="0" smtClean="0"/>
          </a:p>
          <a:p>
            <a:pPr algn="just"/>
            <a:endParaRPr lang="es-MX" dirty="0" smtClean="0"/>
          </a:p>
        </p:txBody>
      </p:sp>
      <p:sp>
        <p:nvSpPr>
          <p:cNvPr id="7" name="6 CuadroTexto"/>
          <p:cNvSpPr txBox="1"/>
          <p:nvPr/>
        </p:nvSpPr>
        <p:spPr>
          <a:xfrm>
            <a:off x="611560" y="908720"/>
            <a:ext cx="3600400" cy="923330"/>
          </a:xfrm>
          <a:prstGeom prst="rect">
            <a:avLst/>
          </a:prstGeom>
          <a:noFill/>
        </p:spPr>
        <p:txBody>
          <a:bodyPr wrap="square" rtlCol="0">
            <a:spAutoFit/>
          </a:bodyPr>
          <a:lstStyle/>
          <a:p>
            <a:pPr algn="ctr"/>
            <a:r>
              <a:rPr lang="es-MX" b="1" dirty="0" smtClean="0">
                <a:solidFill>
                  <a:srgbClr val="7030A0"/>
                </a:solidFill>
              </a:rPr>
              <a:t>LEY DE OBRAS PÚBLICAS  Y SERVICIOS RELACIONADOS CON LAS MISMAS (FEDERAL) </a:t>
            </a:r>
            <a:endParaRPr lang="es-MX" b="1" dirty="0"/>
          </a:p>
        </p:txBody>
      </p:sp>
      <p:sp>
        <p:nvSpPr>
          <p:cNvPr id="8" name="7 CuadroTexto"/>
          <p:cNvSpPr txBox="1"/>
          <p:nvPr/>
        </p:nvSpPr>
        <p:spPr>
          <a:xfrm>
            <a:off x="4788024" y="969695"/>
            <a:ext cx="3600400" cy="646331"/>
          </a:xfrm>
          <a:prstGeom prst="rect">
            <a:avLst/>
          </a:prstGeom>
          <a:noFill/>
        </p:spPr>
        <p:txBody>
          <a:bodyPr wrap="square" rtlCol="0">
            <a:spAutoFit/>
          </a:bodyPr>
          <a:lstStyle/>
          <a:p>
            <a:pPr algn="ctr"/>
            <a:r>
              <a:rPr lang="es-MX" b="1" dirty="0" smtClean="0">
                <a:solidFill>
                  <a:srgbClr val="FF0000"/>
                </a:solidFill>
              </a:rPr>
              <a:t>LEY DE OBRA PÚBLICA DEL ESTADO DE ZACATECAS</a:t>
            </a:r>
            <a:endParaRPr lang="es-MX" b="1" dirty="0">
              <a:solidFill>
                <a:srgbClr val="FF0000"/>
              </a:solidFill>
              <a:cs typeface="Arial" pitchFamily="34"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79 Rectángulo"/>
          <p:cNvSpPr/>
          <p:nvPr/>
        </p:nvSpPr>
        <p:spPr>
          <a:xfrm>
            <a:off x="0" y="1152128"/>
            <a:ext cx="9144000" cy="5805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 name="25 Grupo"/>
          <p:cNvGrpSpPr/>
          <p:nvPr/>
        </p:nvGrpSpPr>
        <p:grpSpPr>
          <a:xfrm>
            <a:off x="770396" y="2036848"/>
            <a:ext cx="1584176" cy="864096"/>
            <a:chOff x="3563888" y="1700808"/>
            <a:chExt cx="1584176" cy="864096"/>
          </a:xfrm>
        </p:grpSpPr>
        <p:cxnSp>
          <p:nvCxnSpPr>
            <p:cNvPr id="27" name="2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28 Grupo"/>
          <p:cNvGrpSpPr/>
          <p:nvPr/>
        </p:nvGrpSpPr>
        <p:grpSpPr>
          <a:xfrm>
            <a:off x="6772898" y="2003660"/>
            <a:ext cx="1584176" cy="864096"/>
            <a:chOff x="3563888" y="1700808"/>
            <a:chExt cx="1584176" cy="864096"/>
          </a:xfrm>
        </p:grpSpPr>
        <p:cxnSp>
          <p:nvCxnSpPr>
            <p:cNvPr id="30" name="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 name="31 Grupo"/>
          <p:cNvGrpSpPr/>
          <p:nvPr/>
        </p:nvGrpSpPr>
        <p:grpSpPr>
          <a:xfrm>
            <a:off x="2642604" y="2036848"/>
            <a:ext cx="1584176" cy="864096"/>
            <a:chOff x="3563888" y="1700808"/>
            <a:chExt cx="1584176" cy="864096"/>
          </a:xfrm>
        </p:grpSpPr>
        <p:cxnSp>
          <p:nvCxnSpPr>
            <p:cNvPr id="33" name="3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37 Grupo"/>
          <p:cNvGrpSpPr/>
          <p:nvPr/>
        </p:nvGrpSpPr>
        <p:grpSpPr>
          <a:xfrm>
            <a:off x="4731406" y="2036848"/>
            <a:ext cx="1584176" cy="864096"/>
            <a:chOff x="3563888" y="1700808"/>
            <a:chExt cx="1584176" cy="864096"/>
          </a:xfrm>
        </p:grpSpPr>
        <p:cxnSp>
          <p:nvCxnSpPr>
            <p:cNvPr id="39" name="38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0 Grupo"/>
          <p:cNvGrpSpPr/>
          <p:nvPr/>
        </p:nvGrpSpPr>
        <p:grpSpPr>
          <a:xfrm>
            <a:off x="4803414" y="3922226"/>
            <a:ext cx="1584176" cy="864096"/>
            <a:chOff x="3563888" y="1700808"/>
            <a:chExt cx="1584176" cy="864096"/>
          </a:xfrm>
        </p:grpSpPr>
        <p:cxnSp>
          <p:nvCxnSpPr>
            <p:cNvPr id="42" name="4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3 Grupo"/>
          <p:cNvGrpSpPr/>
          <p:nvPr/>
        </p:nvGrpSpPr>
        <p:grpSpPr>
          <a:xfrm>
            <a:off x="2803720" y="3922226"/>
            <a:ext cx="1584176" cy="864096"/>
            <a:chOff x="3563888" y="1700808"/>
            <a:chExt cx="1584176" cy="864096"/>
          </a:xfrm>
        </p:grpSpPr>
        <p:cxnSp>
          <p:nvCxnSpPr>
            <p:cNvPr id="45" name="44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6 Grupo"/>
          <p:cNvGrpSpPr/>
          <p:nvPr/>
        </p:nvGrpSpPr>
        <p:grpSpPr>
          <a:xfrm>
            <a:off x="715488" y="3922226"/>
            <a:ext cx="1584176" cy="864096"/>
            <a:chOff x="3563888" y="1700808"/>
            <a:chExt cx="1584176" cy="864096"/>
          </a:xfrm>
        </p:grpSpPr>
        <p:cxnSp>
          <p:nvCxnSpPr>
            <p:cNvPr id="48" name="4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 name="49 Grupo"/>
          <p:cNvGrpSpPr/>
          <p:nvPr/>
        </p:nvGrpSpPr>
        <p:grpSpPr>
          <a:xfrm>
            <a:off x="7059790" y="3936476"/>
            <a:ext cx="1584176" cy="864096"/>
            <a:chOff x="3563888" y="1700808"/>
            <a:chExt cx="1584176" cy="864096"/>
          </a:xfrm>
        </p:grpSpPr>
        <p:cxnSp>
          <p:nvCxnSpPr>
            <p:cNvPr id="51" name="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53 CuadroTexto"/>
          <p:cNvSpPr txBox="1"/>
          <p:nvPr/>
        </p:nvSpPr>
        <p:spPr>
          <a:xfrm>
            <a:off x="657730" y="836712"/>
            <a:ext cx="1840858" cy="738664"/>
          </a:xfrm>
          <a:prstGeom prst="rect">
            <a:avLst/>
          </a:prstGeom>
          <a:noFill/>
        </p:spPr>
        <p:txBody>
          <a:bodyPr wrap="square" rtlCol="0">
            <a:spAutoFit/>
          </a:bodyPr>
          <a:lstStyle/>
          <a:p>
            <a:pPr algn="ctr"/>
            <a:r>
              <a:rPr lang="es-MX" sz="1400" dirty="0" smtClean="0"/>
              <a:t>821</a:t>
            </a:r>
          </a:p>
          <a:p>
            <a:pPr algn="ctr"/>
            <a:r>
              <a:rPr lang="es-MX" sz="1400" dirty="0" smtClean="0"/>
              <a:t>Presupuesto  de</a:t>
            </a:r>
          </a:p>
          <a:p>
            <a:pPr algn="ctr"/>
            <a:r>
              <a:rPr lang="es-MX" sz="1400" dirty="0" smtClean="0"/>
              <a:t> Egresos Aprobado</a:t>
            </a:r>
          </a:p>
        </p:txBody>
      </p:sp>
      <p:sp>
        <p:nvSpPr>
          <p:cNvPr id="55" name="54 CuadroTexto"/>
          <p:cNvSpPr txBox="1"/>
          <p:nvPr/>
        </p:nvSpPr>
        <p:spPr>
          <a:xfrm>
            <a:off x="2426580" y="908720"/>
            <a:ext cx="1944216" cy="738664"/>
          </a:xfrm>
          <a:prstGeom prst="rect">
            <a:avLst/>
          </a:prstGeom>
          <a:noFill/>
        </p:spPr>
        <p:txBody>
          <a:bodyPr wrap="square" rtlCol="0">
            <a:spAutoFit/>
          </a:bodyPr>
          <a:lstStyle/>
          <a:p>
            <a:pPr algn="ctr"/>
            <a:r>
              <a:rPr lang="es-MX" sz="1400" dirty="0" smtClean="0"/>
              <a:t>822</a:t>
            </a:r>
          </a:p>
          <a:p>
            <a:pPr algn="ctr"/>
            <a:r>
              <a:rPr lang="es-MX" sz="1400" dirty="0" smtClean="0"/>
              <a:t>Presupuesto de</a:t>
            </a:r>
          </a:p>
          <a:p>
            <a:pPr algn="ctr"/>
            <a:r>
              <a:rPr lang="es-MX" sz="1400" dirty="0" smtClean="0"/>
              <a:t> Egresos por Ejercer </a:t>
            </a:r>
            <a:endParaRPr lang="es-MX" sz="1000" dirty="0"/>
          </a:p>
        </p:txBody>
      </p:sp>
      <p:sp>
        <p:nvSpPr>
          <p:cNvPr id="56" name="55 CuadroTexto"/>
          <p:cNvSpPr txBox="1"/>
          <p:nvPr/>
        </p:nvSpPr>
        <p:spPr>
          <a:xfrm>
            <a:off x="1571604" y="2036848"/>
            <a:ext cx="1056180" cy="307777"/>
          </a:xfrm>
          <a:prstGeom prst="rect">
            <a:avLst/>
          </a:prstGeom>
          <a:noFill/>
        </p:spPr>
        <p:txBody>
          <a:bodyPr wrap="square" rtlCol="0">
            <a:spAutoFit/>
          </a:bodyPr>
          <a:lstStyle/>
          <a:p>
            <a:r>
              <a:rPr lang="es-MX" sz="1400" dirty="0" smtClean="0"/>
              <a:t>3000 (1)</a:t>
            </a:r>
            <a:endParaRPr lang="es-MX" sz="1400" dirty="0"/>
          </a:p>
        </p:txBody>
      </p:sp>
      <p:sp>
        <p:nvSpPr>
          <p:cNvPr id="57" name="56 CuadroTexto"/>
          <p:cNvSpPr txBox="1"/>
          <p:nvPr/>
        </p:nvSpPr>
        <p:spPr>
          <a:xfrm>
            <a:off x="2483768" y="2017103"/>
            <a:ext cx="945224" cy="307777"/>
          </a:xfrm>
          <a:prstGeom prst="rect">
            <a:avLst/>
          </a:prstGeom>
          <a:noFill/>
        </p:spPr>
        <p:txBody>
          <a:bodyPr wrap="square" rtlCol="0">
            <a:spAutoFit/>
          </a:bodyPr>
          <a:lstStyle/>
          <a:p>
            <a:r>
              <a:rPr lang="es-MX" sz="1400" dirty="0" smtClean="0"/>
              <a:t>(1) 3000</a:t>
            </a:r>
            <a:endParaRPr lang="es-MX" sz="1400" dirty="0"/>
          </a:p>
        </p:txBody>
      </p:sp>
      <p:sp>
        <p:nvSpPr>
          <p:cNvPr id="63" name="62 CuadroTexto"/>
          <p:cNvSpPr txBox="1"/>
          <p:nvPr/>
        </p:nvSpPr>
        <p:spPr>
          <a:xfrm>
            <a:off x="4714876" y="2071678"/>
            <a:ext cx="857256" cy="307777"/>
          </a:xfrm>
          <a:prstGeom prst="rect">
            <a:avLst/>
          </a:prstGeom>
          <a:noFill/>
        </p:spPr>
        <p:txBody>
          <a:bodyPr wrap="square" rtlCol="0">
            <a:spAutoFit/>
          </a:bodyPr>
          <a:lstStyle/>
          <a:p>
            <a:r>
              <a:rPr lang="es-MX" sz="1400" dirty="0" smtClean="0"/>
              <a:t>(2) 1000</a:t>
            </a:r>
            <a:endParaRPr lang="es-MX" sz="1400" dirty="0"/>
          </a:p>
        </p:txBody>
      </p:sp>
      <p:sp>
        <p:nvSpPr>
          <p:cNvPr id="64" name="63 CuadroTexto"/>
          <p:cNvSpPr txBox="1"/>
          <p:nvPr/>
        </p:nvSpPr>
        <p:spPr>
          <a:xfrm>
            <a:off x="3428992" y="2036848"/>
            <a:ext cx="926984" cy="307777"/>
          </a:xfrm>
          <a:prstGeom prst="rect">
            <a:avLst/>
          </a:prstGeom>
          <a:noFill/>
        </p:spPr>
        <p:txBody>
          <a:bodyPr wrap="square" rtlCol="0">
            <a:spAutoFit/>
          </a:bodyPr>
          <a:lstStyle/>
          <a:p>
            <a:r>
              <a:rPr lang="es-MX" sz="1400" dirty="0" smtClean="0"/>
              <a:t>1000 (2)</a:t>
            </a:r>
            <a:endParaRPr lang="es-MX" sz="1400" dirty="0"/>
          </a:p>
        </p:txBody>
      </p:sp>
      <p:sp>
        <p:nvSpPr>
          <p:cNvPr id="65" name="64 CuadroTexto"/>
          <p:cNvSpPr txBox="1"/>
          <p:nvPr/>
        </p:nvSpPr>
        <p:spPr>
          <a:xfrm>
            <a:off x="4515382" y="908720"/>
            <a:ext cx="2199758" cy="738664"/>
          </a:xfrm>
          <a:prstGeom prst="rect">
            <a:avLst/>
          </a:prstGeom>
          <a:noFill/>
        </p:spPr>
        <p:txBody>
          <a:bodyPr wrap="square" rtlCol="0">
            <a:spAutoFit/>
          </a:bodyPr>
          <a:lstStyle/>
          <a:p>
            <a:pPr algn="ctr"/>
            <a:r>
              <a:rPr lang="es-MX" sz="1400" dirty="0" smtClean="0"/>
              <a:t>824</a:t>
            </a:r>
          </a:p>
          <a:p>
            <a:pPr algn="ctr"/>
            <a:r>
              <a:rPr lang="es-MX" sz="1400" dirty="0" smtClean="0"/>
              <a:t>Presupuesto de Egresos Comprometido </a:t>
            </a:r>
            <a:endParaRPr lang="es-MX" sz="1000" dirty="0"/>
          </a:p>
        </p:txBody>
      </p:sp>
      <p:sp>
        <p:nvSpPr>
          <p:cNvPr id="66" name="65 CuadroTexto"/>
          <p:cNvSpPr txBox="1"/>
          <p:nvPr/>
        </p:nvSpPr>
        <p:spPr>
          <a:xfrm>
            <a:off x="6556874" y="836712"/>
            <a:ext cx="1944216" cy="738664"/>
          </a:xfrm>
          <a:prstGeom prst="rect">
            <a:avLst/>
          </a:prstGeom>
          <a:noFill/>
        </p:spPr>
        <p:txBody>
          <a:bodyPr wrap="square" rtlCol="0">
            <a:spAutoFit/>
          </a:bodyPr>
          <a:lstStyle/>
          <a:p>
            <a:pPr algn="ctr"/>
            <a:r>
              <a:rPr lang="es-MX" sz="1400" dirty="0" smtClean="0"/>
              <a:t>825</a:t>
            </a:r>
          </a:p>
          <a:p>
            <a:pPr algn="ctr"/>
            <a:r>
              <a:rPr lang="es-MX" sz="1400" dirty="0" smtClean="0"/>
              <a:t>Presupuesto de Egresos Devengado</a:t>
            </a:r>
            <a:endParaRPr lang="es-MX" sz="1000" dirty="0"/>
          </a:p>
        </p:txBody>
      </p:sp>
      <p:sp>
        <p:nvSpPr>
          <p:cNvPr id="67" name="66 CuadroTexto"/>
          <p:cNvSpPr txBox="1"/>
          <p:nvPr/>
        </p:nvSpPr>
        <p:spPr>
          <a:xfrm>
            <a:off x="6588224" y="2075668"/>
            <a:ext cx="912734" cy="307777"/>
          </a:xfrm>
          <a:prstGeom prst="rect">
            <a:avLst/>
          </a:prstGeom>
          <a:noFill/>
        </p:spPr>
        <p:txBody>
          <a:bodyPr wrap="square" rtlCol="0">
            <a:spAutoFit/>
          </a:bodyPr>
          <a:lstStyle/>
          <a:p>
            <a:r>
              <a:rPr lang="es-MX" sz="1400" dirty="0" smtClean="0"/>
              <a:t>(4) 300</a:t>
            </a:r>
            <a:endParaRPr lang="es-MX" sz="1400" dirty="0"/>
          </a:p>
        </p:txBody>
      </p:sp>
      <p:sp>
        <p:nvSpPr>
          <p:cNvPr id="68" name="67 CuadroTexto"/>
          <p:cNvSpPr txBox="1"/>
          <p:nvPr/>
        </p:nvSpPr>
        <p:spPr>
          <a:xfrm>
            <a:off x="5500694" y="2089111"/>
            <a:ext cx="857256" cy="307777"/>
          </a:xfrm>
          <a:prstGeom prst="rect">
            <a:avLst/>
          </a:prstGeom>
          <a:noFill/>
        </p:spPr>
        <p:txBody>
          <a:bodyPr wrap="square" rtlCol="0">
            <a:spAutoFit/>
          </a:bodyPr>
          <a:lstStyle/>
          <a:p>
            <a:r>
              <a:rPr lang="es-MX" sz="1400" dirty="0" smtClean="0"/>
              <a:t>300 (4)</a:t>
            </a:r>
            <a:endParaRPr lang="es-MX" sz="1400" dirty="0"/>
          </a:p>
        </p:txBody>
      </p:sp>
      <p:sp>
        <p:nvSpPr>
          <p:cNvPr id="69" name="68 CuadroTexto"/>
          <p:cNvSpPr txBox="1"/>
          <p:nvPr/>
        </p:nvSpPr>
        <p:spPr>
          <a:xfrm>
            <a:off x="571472" y="2906360"/>
            <a:ext cx="1800200" cy="738664"/>
          </a:xfrm>
          <a:prstGeom prst="rect">
            <a:avLst/>
          </a:prstGeom>
          <a:noFill/>
        </p:spPr>
        <p:txBody>
          <a:bodyPr wrap="square" rtlCol="0">
            <a:spAutoFit/>
          </a:bodyPr>
          <a:lstStyle/>
          <a:p>
            <a:pPr algn="ctr"/>
            <a:r>
              <a:rPr lang="es-MX" sz="1400" dirty="0" smtClean="0"/>
              <a:t>826</a:t>
            </a:r>
          </a:p>
          <a:p>
            <a:pPr algn="ctr"/>
            <a:r>
              <a:rPr lang="es-MX" sz="1400" dirty="0" smtClean="0"/>
              <a:t>Presupuesto de Egresos Ejercido</a:t>
            </a:r>
          </a:p>
        </p:txBody>
      </p:sp>
      <p:sp>
        <p:nvSpPr>
          <p:cNvPr id="70" name="69 CuadroTexto"/>
          <p:cNvSpPr txBox="1"/>
          <p:nvPr/>
        </p:nvSpPr>
        <p:spPr>
          <a:xfrm>
            <a:off x="683568" y="3994234"/>
            <a:ext cx="864096" cy="307777"/>
          </a:xfrm>
          <a:prstGeom prst="rect">
            <a:avLst/>
          </a:prstGeom>
          <a:noFill/>
        </p:spPr>
        <p:txBody>
          <a:bodyPr wrap="square" rtlCol="0">
            <a:spAutoFit/>
          </a:bodyPr>
          <a:lstStyle/>
          <a:p>
            <a:r>
              <a:rPr lang="es-MX" sz="1400" dirty="0" smtClean="0"/>
              <a:t>(5) 300</a:t>
            </a:r>
            <a:endParaRPr lang="es-MX" sz="1400" dirty="0"/>
          </a:p>
        </p:txBody>
      </p:sp>
      <p:sp>
        <p:nvSpPr>
          <p:cNvPr id="71" name="70 CuadroTexto"/>
          <p:cNvSpPr txBox="1"/>
          <p:nvPr/>
        </p:nvSpPr>
        <p:spPr>
          <a:xfrm>
            <a:off x="7643834" y="2075668"/>
            <a:ext cx="1032622" cy="307777"/>
          </a:xfrm>
          <a:prstGeom prst="rect">
            <a:avLst/>
          </a:prstGeom>
          <a:noFill/>
        </p:spPr>
        <p:txBody>
          <a:bodyPr wrap="square" rtlCol="0">
            <a:spAutoFit/>
          </a:bodyPr>
          <a:lstStyle/>
          <a:p>
            <a:r>
              <a:rPr lang="es-MX" sz="1400" dirty="0" smtClean="0"/>
              <a:t>300 (5)</a:t>
            </a:r>
            <a:endParaRPr lang="es-MX" sz="1400" dirty="0"/>
          </a:p>
        </p:txBody>
      </p:sp>
      <p:sp>
        <p:nvSpPr>
          <p:cNvPr id="72" name="71 CuadroTexto"/>
          <p:cNvSpPr txBox="1"/>
          <p:nvPr/>
        </p:nvSpPr>
        <p:spPr>
          <a:xfrm>
            <a:off x="2659704" y="2928934"/>
            <a:ext cx="1872208" cy="738664"/>
          </a:xfrm>
          <a:prstGeom prst="rect">
            <a:avLst/>
          </a:prstGeom>
          <a:noFill/>
        </p:spPr>
        <p:txBody>
          <a:bodyPr wrap="square" rtlCol="0">
            <a:spAutoFit/>
          </a:bodyPr>
          <a:lstStyle/>
          <a:p>
            <a:pPr algn="ctr"/>
            <a:r>
              <a:rPr lang="es-MX" sz="1400" dirty="0" smtClean="0"/>
              <a:t>827</a:t>
            </a:r>
          </a:p>
          <a:p>
            <a:pPr algn="ctr"/>
            <a:r>
              <a:rPr lang="es-MX" sz="1400" dirty="0" smtClean="0"/>
              <a:t>Presupuesto de Egresos Pagado</a:t>
            </a:r>
          </a:p>
        </p:txBody>
      </p:sp>
      <p:sp>
        <p:nvSpPr>
          <p:cNvPr id="73" name="72 CuadroTexto"/>
          <p:cNvSpPr txBox="1"/>
          <p:nvPr/>
        </p:nvSpPr>
        <p:spPr>
          <a:xfrm>
            <a:off x="2786050" y="3994234"/>
            <a:ext cx="809758" cy="307777"/>
          </a:xfrm>
          <a:prstGeom prst="rect">
            <a:avLst/>
          </a:prstGeom>
          <a:noFill/>
        </p:spPr>
        <p:txBody>
          <a:bodyPr wrap="square" rtlCol="0">
            <a:spAutoFit/>
          </a:bodyPr>
          <a:lstStyle/>
          <a:p>
            <a:r>
              <a:rPr lang="es-MX" sz="1400" dirty="0" smtClean="0"/>
              <a:t> (6) 300</a:t>
            </a:r>
            <a:endParaRPr lang="es-MX" sz="1400" dirty="0"/>
          </a:p>
        </p:txBody>
      </p:sp>
      <p:sp>
        <p:nvSpPr>
          <p:cNvPr id="74" name="73 CuadroTexto"/>
          <p:cNvSpPr txBox="1"/>
          <p:nvPr/>
        </p:nvSpPr>
        <p:spPr>
          <a:xfrm>
            <a:off x="1651592" y="3994234"/>
            <a:ext cx="1048200" cy="307777"/>
          </a:xfrm>
          <a:prstGeom prst="rect">
            <a:avLst/>
          </a:prstGeom>
          <a:noFill/>
        </p:spPr>
        <p:txBody>
          <a:bodyPr wrap="square" rtlCol="0">
            <a:spAutoFit/>
          </a:bodyPr>
          <a:lstStyle/>
          <a:p>
            <a:r>
              <a:rPr lang="es-MX" sz="1400" dirty="0" smtClean="0"/>
              <a:t>300 (6)</a:t>
            </a:r>
            <a:endParaRPr lang="es-MX" sz="1400" dirty="0"/>
          </a:p>
        </p:txBody>
      </p:sp>
      <p:sp>
        <p:nvSpPr>
          <p:cNvPr id="75" name="74 CuadroTexto"/>
          <p:cNvSpPr txBox="1"/>
          <p:nvPr/>
        </p:nvSpPr>
        <p:spPr>
          <a:xfrm>
            <a:off x="4429124" y="2996952"/>
            <a:ext cx="2357454" cy="738664"/>
          </a:xfrm>
          <a:prstGeom prst="rect">
            <a:avLst/>
          </a:prstGeom>
          <a:noFill/>
        </p:spPr>
        <p:txBody>
          <a:bodyPr wrap="square" rtlCol="0">
            <a:spAutoFit/>
          </a:bodyPr>
          <a:lstStyle/>
          <a:p>
            <a:pPr algn="ctr"/>
            <a:r>
              <a:rPr lang="es-MX" sz="1400" dirty="0" smtClean="0"/>
              <a:t>1134</a:t>
            </a:r>
          </a:p>
          <a:p>
            <a:pPr algn="ctr"/>
            <a:r>
              <a:rPr lang="es-MX" sz="1400" dirty="0" smtClean="0"/>
              <a:t>Anticipo a Contratistas por Obras Públicas a Corto Plazo</a:t>
            </a:r>
            <a:endParaRPr lang="es-MX" sz="1400" dirty="0"/>
          </a:p>
        </p:txBody>
      </p:sp>
      <p:sp>
        <p:nvSpPr>
          <p:cNvPr id="76" name="75 CuadroTexto"/>
          <p:cNvSpPr txBox="1"/>
          <p:nvPr/>
        </p:nvSpPr>
        <p:spPr>
          <a:xfrm>
            <a:off x="285720" y="5042284"/>
            <a:ext cx="2428892" cy="815608"/>
          </a:xfrm>
          <a:prstGeom prst="rect">
            <a:avLst/>
          </a:prstGeom>
          <a:noFill/>
        </p:spPr>
        <p:txBody>
          <a:bodyPr wrap="square" rtlCol="0">
            <a:spAutoFit/>
          </a:bodyPr>
          <a:lstStyle/>
          <a:p>
            <a:pPr algn="ctr"/>
            <a:r>
              <a:rPr lang="es-MX" sz="1400" dirty="0" smtClean="0"/>
              <a:t>12353</a:t>
            </a:r>
          </a:p>
          <a:p>
            <a:pPr algn="ctr"/>
            <a:r>
              <a:rPr lang="es-MX" sz="1100" dirty="0" smtClean="0"/>
              <a:t>Constr. De </a:t>
            </a:r>
            <a:r>
              <a:rPr lang="es-MX" sz="1100" dirty="0"/>
              <a:t>O</a:t>
            </a:r>
            <a:r>
              <a:rPr lang="es-MX" sz="1100" dirty="0" smtClean="0"/>
              <a:t>bras p/Abastecimiento de Agua, Petróleo, Gas, </a:t>
            </a:r>
            <a:r>
              <a:rPr lang="es-MX" sz="1100" dirty="0" err="1" smtClean="0"/>
              <a:t>Elec</a:t>
            </a:r>
            <a:r>
              <a:rPr lang="es-MX" sz="1100" dirty="0" smtClean="0"/>
              <a:t>  y Telecomunicaciones en </a:t>
            </a:r>
            <a:r>
              <a:rPr lang="es-MX" sz="1100" b="1" u="sng" dirty="0" smtClean="0"/>
              <a:t>Proceso</a:t>
            </a:r>
            <a:r>
              <a:rPr lang="es-MX" sz="1100" b="1" dirty="0" smtClean="0"/>
              <a:t> </a:t>
            </a:r>
            <a:endParaRPr lang="es-MX" sz="1100" b="1" dirty="0"/>
          </a:p>
        </p:txBody>
      </p:sp>
      <p:sp>
        <p:nvSpPr>
          <p:cNvPr id="77" name="76 CuadroTexto"/>
          <p:cNvSpPr txBox="1"/>
          <p:nvPr/>
        </p:nvSpPr>
        <p:spPr>
          <a:xfrm>
            <a:off x="7851878" y="3929066"/>
            <a:ext cx="863526" cy="307777"/>
          </a:xfrm>
          <a:prstGeom prst="rect">
            <a:avLst/>
          </a:prstGeom>
          <a:noFill/>
        </p:spPr>
        <p:txBody>
          <a:bodyPr wrap="square" rtlCol="0">
            <a:spAutoFit/>
          </a:bodyPr>
          <a:lstStyle/>
          <a:p>
            <a:r>
              <a:rPr lang="es-MX" sz="1400" dirty="0" smtClean="0"/>
              <a:t>200   (3)</a:t>
            </a:r>
            <a:endParaRPr lang="es-MX" sz="1400" dirty="0"/>
          </a:p>
        </p:txBody>
      </p:sp>
      <p:sp>
        <p:nvSpPr>
          <p:cNvPr id="83" name="82 CuadroTexto"/>
          <p:cNvSpPr txBox="1"/>
          <p:nvPr/>
        </p:nvSpPr>
        <p:spPr>
          <a:xfrm>
            <a:off x="6986642" y="3334408"/>
            <a:ext cx="1800200" cy="523220"/>
          </a:xfrm>
          <a:prstGeom prst="rect">
            <a:avLst/>
          </a:prstGeom>
          <a:noFill/>
        </p:spPr>
        <p:txBody>
          <a:bodyPr wrap="square" rtlCol="0">
            <a:spAutoFit/>
          </a:bodyPr>
          <a:lstStyle/>
          <a:p>
            <a:pPr algn="ctr"/>
            <a:r>
              <a:rPr lang="es-MX" sz="1400" dirty="0" smtClean="0"/>
              <a:t>1112</a:t>
            </a:r>
          </a:p>
          <a:p>
            <a:pPr algn="ctr"/>
            <a:r>
              <a:rPr lang="es-MX" sz="1400" dirty="0" smtClean="0"/>
              <a:t>Bancos / Tesorería</a:t>
            </a:r>
            <a:endParaRPr lang="es-MX" sz="1400" dirty="0"/>
          </a:p>
        </p:txBody>
      </p:sp>
      <p:sp>
        <p:nvSpPr>
          <p:cNvPr id="84" name="83 CuadroTexto"/>
          <p:cNvSpPr txBox="1"/>
          <p:nvPr/>
        </p:nvSpPr>
        <p:spPr>
          <a:xfrm>
            <a:off x="539552" y="5857892"/>
            <a:ext cx="889176" cy="307777"/>
          </a:xfrm>
          <a:prstGeom prst="rect">
            <a:avLst/>
          </a:prstGeom>
          <a:noFill/>
        </p:spPr>
        <p:txBody>
          <a:bodyPr wrap="square" rtlCol="0">
            <a:spAutoFit/>
          </a:bodyPr>
          <a:lstStyle/>
          <a:p>
            <a:r>
              <a:rPr lang="es-MX" sz="1400" dirty="0" smtClean="0"/>
              <a:t>(4a) 300</a:t>
            </a:r>
            <a:endParaRPr lang="es-MX" sz="1400" dirty="0"/>
          </a:p>
        </p:txBody>
      </p:sp>
      <p:sp>
        <p:nvSpPr>
          <p:cNvPr id="86" name="85 CuadroTexto"/>
          <p:cNvSpPr txBox="1"/>
          <p:nvPr/>
        </p:nvSpPr>
        <p:spPr>
          <a:xfrm>
            <a:off x="4716016" y="3978479"/>
            <a:ext cx="879486" cy="307777"/>
          </a:xfrm>
          <a:prstGeom prst="rect">
            <a:avLst/>
          </a:prstGeom>
          <a:noFill/>
        </p:spPr>
        <p:txBody>
          <a:bodyPr wrap="square" rtlCol="0">
            <a:spAutoFit/>
          </a:bodyPr>
          <a:lstStyle/>
          <a:p>
            <a:r>
              <a:rPr lang="es-MX" sz="1400" dirty="0" smtClean="0"/>
              <a:t>(</a:t>
            </a:r>
            <a:r>
              <a:rPr lang="es-MX" sz="1400" dirty="0"/>
              <a:t>3</a:t>
            </a:r>
            <a:r>
              <a:rPr lang="es-MX" sz="1400" dirty="0" smtClean="0"/>
              <a:t>) 200</a:t>
            </a:r>
            <a:endParaRPr lang="es-MX" sz="1400" dirty="0"/>
          </a:p>
        </p:txBody>
      </p:sp>
      <p:grpSp>
        <p:nvGrpSpPr>
          <p:cNvPr id="10" name="79 Grupo"/>
          <p:cNvGrpSpPr/>
          <p:nvPr/>
        </p:nvGrpSpPr>
        <p:grpSpPr>
          <a:xfrm>
            <a:off x="714918" y="5851052"/>
            <a:ext cx="1584176" cy="864096"/>
            <a:chOff x="3563888" y="1700808"/>
            <a:chExt cx="1584176" cy="864096"/>
          </a:xfrm>
        </p:grpSpPr>
        <p:cxnSp>
          <p:nvCxnSpPr>
            <p:cNvPr id="88" name="8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3" name="52 CuadroTexto"/>
          <p:cNvSpPr txBox="1"/>
          <p:nvPr/>
        </p:nvSpPr>
        <p:spPr>
          <a:xfrm>
            <a:off x="2214546" y="-71462"/>
            <a:ext cx="6984776" cy="958660"/>
          </a:xfrm>
          <a:prstGeom prst="rect">
            <a:avLst/>
          </a:prstGeom>
          <a:noFill/>
        </p:spPr>
        <p:txBody>
          <a:bodyPr wrap="square" rtlCol="0">
            <a:spAutoFit/>
          </a:bodyPr>
          <a:lstStyle/>
          <a:p>
            <a:pPr algn="r">
              <a:lnSpc>
                <a:spcPct val="150000"/>
              </a:lnSpc>
            </a:pPr>
            <a:r>
              <a:rPr lang="es-MX"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Momentos Contables de los Egresos </a:t>
            </a:r>
          </a:p>
          <a:p>
            <a:pPr algn="r">
              <a:lnSpc>
                <a:spcPct val="150000"/>
              </a:lnSpc>
            </a:pPr>
            <a:r>
              <a:rPr lang="es-MX"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OBRA CONTRATADA CAPITALIZABLE </a:t>
            </a:r>
            <a:endParaRPr lang="es-MX"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7" name="86 CuadroTexto"/>
          <p:cNvSpPr txBox="1"/>
          <p:nvPr/>
        </p:nvSpPr>
        <p:spPr>
          <a:xfrm>
            <a:off x="657730" y="1547500"/>
            <a:ext cx="1785950" cy="369332"/>
          </a:xfrm>
          <a:prstGeom prst="rect">
            <a:avLst/>
          </a:prstGeom>
          <a:noFill/>
        </p:spPr>
        <p:txBody>
          <a:bodyPr wrap="square" rtlCol="0">
            <a:spAutoFit/>
          </a:bodyPr>
          <a:lstStyle/>
          <a:p>
            <a:pPr algn="ctr"/>
            <a:r>
              <a:rPr lang="es-MX" sz="900" dirty="0" smtClean="0"/>
              <a:t>(613 Construcción de obras para abastecimiento de  agua…..)</a:t>
            </a:r>
            <a:endParaRPr lang="es-MX" sz="900" dirty="0"/>
          </a:p>
        </p:txBody>
      </p:sp>
      <p:sp>
        <p:nvSpPr>
          <p:cNvPr id="95" name="94 CuadroTexto"/>
          <p:cNvSpPr txBox="1"/>
          <p:nvPr/>
        </p:nvSpPr>
        <p:spPr>
          <a:xfrm>
            <a:off x="2443680" y="1700808"/>
            <a:ext cx="1857388" cy="369332"/>
          </a:xfrm>
          <a:prstGeom prst="rect">
            <a:avLst/>
          </a:prstGeom>
          <a:noFill/>
        </p:spPr>
        <p:txBody>
          <a:bodyPr wrap="square" rtlCol="0">
            <a:spAutoFit/>
          </a:bodyPr>
          <a:lstStyle/>
          <a:p>
            <a:pPr algn="ctr"/>
            <a:r>
              <a:rPr lang="es-MX" sz="900" dirty="0" smtClean="0"/>
              <a:t>(613 Construcción de obras para abastecimiento de  agua…..)</a:t>
            </a:r>
            <a:endParaRPr lang="es-MX" sz="900" dirty="0"/>
          </a:p>
        </p:txBody>
      </p:sp>
      <p:sp>
        <p:nvSpPr>
          <p:cNvPr id="97" name="96 CuadroTexto"/>
          <p:cNvSpPr txBox="1"/>
          <p:nvPr/>
        </p:nvSpPr>
        <p:spPr>
          <a:xfrm>
            <a:off x="4714876" y="1556792"/>
            <a:ext cx="1714512" cy="369332"/>
          </a:xfrm>
          <a:prstGeom prst="rect">
            <a:avLst/>
          </a:prstGeom>
          <a:noFill/>
        </p:spPr>
        <p:txBody>
          <a:bodyPr wrap="square" rtlCol="0">
            <a:spAutoFit/>
          </a:bodyPr>
          <a:lstStyle/>
          <a:p>
            <a:pPr algn="ctr"/>
            <a:r>
              <a:rPr lang="es-MX" sz="900" dirty="0" smtClean="0"/>
              <a:t>(613 Construcción de obras para abastecimiento de  agua…..)</a:t>
            </a:r>
            <a:endParaRPr lang="es-MX" sz="900" dirty="0"/>
          </a:p>
        </p:txBody>
      </p:sp>
      <p:sp>
        <p:nvSpPr>
          <p:cNvPr id="98" name="97 CuadroTexto"/>
          <p:cNvSpPr txBox="1"/>
          <p:nvPr/>
        </p:nvSpPr>
        <p:spPr>
          <a:xfrm>
            <a:off x="6660232" y="1484784"/>
            <a:ext cx="1785950" cy="369332"/>
          </a:xfrm>
          <a:prstGeom prst="rect">
            <a:avLst/>
          </a:prstGeom>
          <a:noFill/>
        </p:spPr>
        <p:txBody>
          <a:bodyPr wrap="square" rtlCol="0">
            <a:spAutoFit/>
          </a:bodyPr>
          <a:lstStyle/>
          <a:p>
            <a:pPr algn="ctr"/>
            <a:r>
              <a:rPr lang="es-MX" sz="900" dirty="0" smtClean="0"/>
              <a:t>(613 Construcción de obras para abastecimiento de  agua…..)</a:t>
            </a:r>
            <a:endParaRPr lang="es-MX" sz="900" dirty="0"/>
          </a:p>
        </p:txBody>
      </p:sp>
      <p:sp>
        <p:nvSpPr>
          <p:cNvPr id="99" name="98 CuadroTexto"/>
          <p:cNvSpPr txBox="1"/>
          <p:nvPr/>
        </p:nvSpPr>
        <p:spPr>
          <a:xfrm>
            <a:off x="539552" y="3563724"/>
            <a:ext cx="1905838" cy="369332"/>
          </a:xfrm>
          <a:prstGeom prst="rect">
            <a:avLst/>
          </a:prstGeom>
          <a:noFill/>
        </p:spPr>
        <p:txBody>
          <a:bodyPr wrap="square" rtlCol="0">
            <a:spAutoFit/>
          </a:bodyPr>
          <a:lstStyle/>
          <a:p>
            <a:pPr algn="ctr"/>
            <a:r>
              <a:rPr lang="es-MX" sz="900" dirty="0" smtClean="0"/>
              <a:t>(613 Construcción de obras para abastecimiento de  agua…..)</a:t>
            </a:r>
            <a:endParaRPr lang="es-MX" sz="900" dirty="0"/>
          </a:p>
        </p:txBody>
      </p:sp>
      <p:sp>
        <p:nvSpPr>
          <p:cNvPr id="100" name="99 CuadroTexto"/>
          <p:cNvSpPr txBox="1"/>
          <p:nvPr/>
        </p:nvSpPr>
        <p:spPr>
          <a:xfrm>
            <a:off x="2483768" y="3571876"/>
            <a:ext cx="1961886" cy="507831"/>
          </a:xfrm>
          <a:prstGeom prst="rect">
            <a:avLst/>
          </a:prstGeom>
          <a:noFill/>
        </p:spPr>
        <p:txBody>
          <a:bodyPr wrap="square" rtlCol="0">
            <a:spAutoFit/>
          </a:bodyPr>
          <a:lstStyle/>
          <a:p>
            <a:pPr algn="ctr"/>
            <a:r>
              <a:rPr lang="es-MX" sz="900" dirty="0" smtClean="0"/>
              <a:t>(613 Construcción de obras para abastecimiento de  agua…..)</a:t>
            </a:r>
          </a:p>
          <a:p>
            <a:pPr algn="ctr"/>
            <a:endParaRPr lang="es-MX" sz="900" dirty="0"/>
          </a:p>
        </p:txBody>
      </p:sp>
      <p:grpSp>
        <p:nvGrpSpPr>
          <p:cNvPr id="11" name="40 Grupo"/>
          <p:cNvGrpSpPr/>
          <p:nvPr/>
        </p:nvGrpSpPr>
        <p:grpSpPr>
          <a:xfrm>
            <a:off x="3059262" y="5832812"/>
            <a:ext cx="1584176" cy="864096"/>
            <a:chOff x="3563888" y="1700808"/>
            <a:chExt cx="1584176" cy="864096"/>
          </a:xfrm>
        </p:grpSpPr>
        <p:cxnSp>
          <p:nvCxnSpPr>
            <p:cNvPr id="101" name="10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10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 name="40 Grupo"/>
          <p:cNvGrpSpPr/>
          <p:nvPr/>
        </p:nvGrpSpPr>
        <p:grpSpPr>
          <a:xfrm>
            <a:off x="5130964" y="5825972"/>
            <a:ext cx="1584176" cy="864096"/>
            <a:chOff x="3563888" y="1700808"/>
            <a:chExt cx="1584176" cy="864096"/>
          </a:xfrm>
        </p:grpSpPr>
        <p:cxnSp>
          <p:nvCxnSpPr>
            <p:cNvPr id="104" name="103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6" name="105 CuadroTexto"/>
          <p:cNvSpPr txBox="1"/>
          <p:nvPr/>
        </p:nvSpPr>
        <p:spPr>
          <a:xfrm>
            <a:off x="5500694" y="2357430"/>
            <a:ext cx="857256" cy="307777"/>
          </a:xfrm>
          <a:prstGeom prst="rect">
            <a:avLst/>
          </a:prstGeom>
          <a:noFill/>
        </p:spPr>
        <p:txBody>
          <a:bodyPr wrap="square" rtlCol="0">
            <a:spAutoFit/>
          </a:bodyPr>
          <a:lstStyle/>
          <a:p>
            <a:r>
              <a:rPr lang="es-MX" sz="1400" dirty="0" smtClean="0"/>
              <a:t>700 (7)</a:t>
            </a:r>
            <a:endParaRPr lang="es-MX" sz="1400" dirty="0"/>
          </a:p>
        </p:txBody>
      </p:sp>
      <p:sp>
        <p:nvSpPr>
          <p:cNvPr id="107" name="106 CuadroTexto"/>
          <p:cNvSpPr txBox="1"/>
          <p:nvPr/>
        </p:nvSpPr>
        <p:spPr>
          <a:xfrm>
            <a:off x="6660232" y="2335405"/>
            <a:ext cx="840726" cy="307777"/>
          </a:xfrm>
          <a:prstGeom prst="rect">
            <a:avLst/>
          </a:prstGeom>
          <a:noFill/>
        </p:spPr>
        <p:txBody>
          <a:bodyPr wrap="square" rtlCol="0">
            <a:spAutoFit/>
          </a:bodyPr>
          <a:lstStyle/>
          <a:p>
            <a:r>
              <a:rPr lang="es-MX" sz="1400" dirty="0" smtClean="0"/>
              <a:t>(7) </a:t>
            </a:r>
            <a:r>
              <a:rPr lang="es-MX" sz="1400" dirty="0"/>
              <a:t>7</a:t>
            </a:r>
            <a:r>
              <a:rPr lang="es-MX" sz="1400" dirty="0" smtClean="0"/>
              <a:t>00</a:t>
            </a:r>
            <a:endParaRPr lang="es-MX" sz="1400" dirty="0"/>
          </a:p>
        </p:txBody>
      </p:sp>
      <p:sp>
        <p:nvSpPr>
          <p:cNvPr id="108" name="107 CuadroTexto"/>
          <p:cNvSpPr txBox="1"/>
          <p:nvPr/>
        </p:nvSpPr>
        <p:spPr>
          <a:xfrm>
            <a:off x="7643834" y="2335405"/>
            <a:ext cx="960614" cy="307777"/>
          </a:xfrm>
          <a:prstGeom prst="rect">
            <a:avLst/>
          </a:prstGeom>
          <a:noFill/>
        </p:spPr>
        <p:txBody>
          <a:bodyPr wrap="square" rtlCol="0">
            <a:spAutoFit/>
          </a:bodyPr>
          <a:lstStyle/>
          <a:p>
            <a:r>
              <a:rPr lang="es-MX" sz="1400" dirty="0"/>
              <a:t>7</a:t>
            </a:r>
            <a:r>
              <a:rPr lang="es-MX" sz="1400" dirty="0" smtClean="0"/>
              <a:t>00 (8)</a:t>
            </a:r>
            <a:endParaRPr lang="es-MX" sz="1400" dirty="0"/>
          </a:p>
        </p:txBody>
      </p:sp>
      <p:sp>
        <p:nvSpPr>
          <p:cNvPr id="109" name="108 CuadroTexto"/>
          <p:cNvSpPr txBox="1"/>
          <p:nvPr/>
        </p:nvSpPr>
        <p:spPr>
          <a:xfrm>
            <a:off x="657918" y="4264231"/>
            <a:ext cx="889746" cy="307777"/>
          </a:xfrm>
          <a:prstGeom prst="rect">
            <a:avLst/>
          </a:prstGeom>
          <a:noFill/>
        </p:spPr>
        <p:txBody>
          <a:bodyPr wrap="square" rtlCol="0">
            <a:spAutoFit/>
          </a:bodyPr>
          <a:lstStyle/>
          <a:p>
            <a:r>
              <a:rPr lang="es-MX" sz="1400" dirty="0" smtClean="0"/>
              <a:t>(8) 700</a:t>
            </a:r>
            <a:endParaRPr lang="es-MX" sz="1400" dirty="0"/>
          </a:p>
        </p:txBody>
      </p:sp>
      <p:sp>
        <p:nvSpPr>
          <p:cNvPr id="110" name="109 CuadroTexto"/>
          <p:cNvSpPr txBox="1"/>
          <p:nvPr/>
        </p:nvSpPr>
        <p:spPr>
          <a:xfrm>
            <a:off x="1643042" y="4221088"/>
            <a:ext cx="840726" cy="307777"/>
          </a:xfrm>
          <a:prstGeom prst="rect">
            <a:avLst/>
          </a:prstGeom>
          <a:noFill/>
        </p:spPr>
        <p:txBody>
          <a:bodyPr wrap="square" rtlCol="0">
            <a:spAutoFit/>
          </a:bodyPr>
          <a:lstStyle/>
          <a:p>
            <a:r>
              <a:rPr lang="es-MX" sz="1400" dirty="0" smtClean="0"/>
              <a:t>700 (9)</a:t>
            </a:r>
            <a:endParaRPr lang="es-MX" sz="1400" dirty="0"/>
          </a:p>
        </p:txBody>
      </p:sp>
      <p:sp>
        <p:nvSpPr>
          <p:cNvPr id="111" name="110 CuadroTexto"/>
          <p:cNvSpPr txBox="1"/>
          <p:nvPr/>
        </p:nvSpPr>
        <p:spPr>
          <a:xfrm>
            <a:off x="2786050" y="4214818"/>
            <a:ext cx="809758" cy="307777"/>
          </a:xfrm>
          <a:prstGeom prst="rect">
            <a:avLst/>
          </a:prstGeom>
          <a:noFill/>
        </p:spPr>
        <p:txBody>
          <a:bodyPr wrap="square" rtlCol="0">
            <a:spAutoFit/>
          </a:bodyPr>
          <a:lstStyle/>
          <a:p>
            <a:r>
              <a:rPr lang="es-MX" sz="1400" dirty="0" smtClean="0"/>
              <a:t> (9) 700</a:t>
            </a:r>
            <a:endParaRPr lang="es-MX" sz="1400" dirty="0"/>
          </a:p>
        </p:txBody>
      </p:sp>
      <p:sp>
        <p:nvSpPr>
          <p:cNvPr id="112" name="111 CuadroTexto"/>
          <p:cNvSpPr txBox="1"/>
          <p:nvPr/>
        </p:nvSpPr>
        <p:spPr>
          <a:xfrm>
            <a:off x="2714612" y="4929198"/>
            <a:ext cx="2357454" cy="954107"/>
          </a:xfrm>
          <a:prstGeom prst="rect">
            <a:avLst/>
          </a:prstGeom>
          <a:noFill/>
        </p:spPr>
        <p:txBody>
          <a:bodyPr wrap="square" rtlCol="0">
            <a:spAutoFit/>
          </a:bodyPr>
          <a:lstStyle/>
          <a:p>
            <a:pPr algn="ctr"/>
            <a:r>
              <a:rPr lang="es-MX" sz="1400" dirty="0" smtClean="0"/>
              <a:t>2113</a:t>
            </a:r>
          </a:p>
          <a:p>
            <a:pPr algn="ctr"/>
            <a:r>
              <a:rPr lang="es-MX" sz="1400" dirty="0" smtClean="0"/>
              <a:t>Contratistas por Obras Públicas por Pagar a Corto Plazo</a:t>
            </a:r>
            <a:endParaRPr lang="es-MX" sz="1400" dirty="0"/>
          </a:p>
        </p:txBody>
      </p:sp>
      <p:sp>
        <p:nvSpPr>
          <p:cNvPr id="113" name="112 CuadroTexto"/>
          <p:cNvSpPr txBox="1"/>
          <p:nvPr/>
        </p:nvSpPr>
        <p:spPr>
          <a:xfrm>
            <a:off x="5620200" y="4000504"/>
            <a:ext cx="952064" cy="307777"/>
          </a:xfrm>
          <a:prstGeom prst="rect">
            <a:avLst/>
          </a:prstGeom>
          <a:noFill/>
        </p:spPr>
        <p:txBody>
          <a:bodyPr wrap="square" rtlCol="0">
            <a:spAutoFit/>
          </a:bodyPr>
          <a:lstStyle/>
          <a:p>
            <a:r>
              <a:rPr lang="es-MX" sz="1400" dirty="0" smtClean="0"/>
              <a:t>90    (6a) </a:t>
            </a:r>
            <a:endParaRPr lang="es-MX" sz="1400" dirty="0"/>
          </a:p>
        </p:txBody>
      </p:sp>
      <p:sp>
        <p:nvSpPr>
          <p:cNvPr id="114" name="113 CuadroTexto"/>
          <p:cNvSpPr txBox="1"/>
          <p:nvPr/>
        </p:nvSpPr>
        <p:spPr>
          <a:xfrm>
            <a:off x="5620200" y="4264231"/>
            <a:ext cx="880626" cy="307777"/>
          </a:xfrm>
          <a:prstGeom prst="rect">
            <a:avLst/>
          </a:prstGeom>
          <a:noFill/>
        </p:spPr>
        <p:txBody>
          <a:bodyPr wrap="square" rtlCol="0">
            <a:spAutoFit/>
          </a:bodyPr>
          <a:lstStyle/>
          <a:p>
            <a:r>
              <a:rPr lang="es-MX" sz="1400" dirty="0" smtClean="0"/>
              <a:t>110 (9a) </a:t>
            </a:r>
            <a:endParaRPr lang="es-MX" sz="1400" dirty="0"/>
          </a:p>
        </p:txBody>
      </p:sp>
      <p:sp>
        <p:nvSpPr>
          <p:cNvPr id="115" name="114 CuadroTexto"/>
          <p:cNvSpPr txBox="1"/>
          <p:nvPr/>
        </p:nvSpPr>
        <p:spPr>
          <a:xfrm>
            <a:off x="7858148" y="4192793"/>
            <a:ext cx="1106340" cy="307777"/>
          </a:xfrm>
          <a:prstGeom prst="rect">
            <a:avLst/>
          </a:prstGeom>
          <a:noFill/>
        </p:spPr>
        <p:txBody>
          <a:bodyPr wrap="square" rtlCol="0">
            <a:spAutoFit/>
          </a:bodyPr>
          <a:lstStyle/>
          <a:p>
            <a:r>
              <a:rPr lang="es-MX" sz="1400" dirty="0" smtClean="0"/>
              <a:t>210  (6a)</a:t>
            </a:r>
            <a:endParaRPr lang="es-MX" sz="1400" dirty="0"/>
          </a:p>
        </p:txBody>
      </p:sp>
      <p:sp>
        <p:nvSpPr>
          <p:cNvPr id="116" name="115 CuadroTexto"/>
          <p:cNvSpPr txBox="1"/>
          <p:nvPr/>
        </p:nvSpPr>
        <p:spPr>
          <a:xfrm>
            <a:off x="7858148" y="4437112"/>
            <a:ext cx="1106340" cy="307777"/>
          </a:xfrm>
          <a:prstGeom prst="rect">
            <a:avLst/>
          </a:prstGeom>
          <a:noFill/>
        </p:spPr>
        <p:txBody>
          <a:bodyPr wrap="square" rtlCol="0">
            <a:spAutoFit/>
          </a:bodyPr>
          <a:lstStyle/>
          <a:p>
            <a:r>
              <a:rPr lang="es-MX" sz="1400" dirty="0" smtClean="0"/>
              <a:t>590  (9a)</a:t>
            </a:r>
            <a:endParaRPr lang="es-MX" sz="1400" dirty="0"/>
          </a:p>
        </p:txBody>
      </p:sp>
      <p:sp>
        <p:nvSpPr>
          <p:cNvPr id="118" name="117 CuadroTexto"/>
          <p:cNvSpPr txBox="1"/>
          <p:nvPr/>
        </p:nvSpPr>
        <p:spPr>
          <a:xfrm>
            <a:off x="514472" y="6072206"/>
            <a:ext cx="961184" cy="307777"/>
          </a:xfrm>
          <a:prstGeom prst="rect">
            <a:avLst/>
          </a:prstGeom>
          <a:noFill/>
        </p:spPr>
        <p:txBody>
          <a:bodyPr wrap="square" rtlCol="0">
            <a:spAutoFit/>
          </a:bodyPr>
          <a:lstStyle/>
          <a:p>
            <a:r>
              <a:rPr lang="es-MX" sz="1400" dirty="0" smtClean="0"/>
              <a:t>(7a) 700</a:t>
            </a:r>
            <a:endParaRPr lang="es-MX" sz="1400" dirty="0"/>
          </a:p>
        </p:txBody>
      </p:sp>
      <p:cxnSp>
        <p:nvCxnSpPr>
          <p:cNvPr id="120" name="119 Conector recto"/>
          <p:cNvCxnSpPr/>
          <p:nvPr/>
        </p:nvCxnSpPr>
        <p:spPr>
          <a:xfrm>
            <a:off x="642910" y="6357958"/>
            <a:ext cx="164307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2" name="121 CuadroTexto"/>
          <p:cNvSpPr txBox="1"/>
          <p:nvPr/>
        </p:nvSpPr>
        <p:spPr>
          <a:xfrm>
            <a:off x="467544" y="6335933"/>
            <a:ext cx="961184" cy="307777"/>
          </a:xfrm>
          <a:prstGeom prst="rect">
            <a:avLst/>
          </a:prstGeom>
          <a:noFill/>
        </p:spPr>
        <p:txBody>
          <a:bodyPr wrap="square" rtlCol="0">
            <a:spAutoFit/>
          </a:bodyPr>
          <a:lstStyle/>
          <a:p>
            <a:r>
              <a:rPr lang="es-MX" sz="1400" b="1" dirty="0" smtClean="0">
                <a:solidFill>
                  <a:schemeClr val="accent5">
                    <a:lumMod val="75000"/>
                  </a:schemeClr>
                </a:solidFill>
              </a:rPr>
              <a:t>S)  1000</a:t>
            </a:r>
            <a:endParaRPr lang="es-MX" sz="1400" b="1" dirty="0">
              <a:solidFill>
                <a:schemeClr val="accent5">
                  <a:lumMod val="75000"/>
                </a:schemeClr>
              </a:solidFill>
            </a:endParaRPr>
          </a:p>
        </p:txBody>
      </p:sp>
      <p:sp>
        <p:nvSpPr>
          <p:cNvPr id="123" name="122 CuadroTexto"/>
          <p:cNvSpPr txBox="1"/>
          <p:nvPr/>
        </p:nvSpPr>
        <p:spPr>
          <a:xfrm>
            <a:off x="1508716" y="6335933"/>
            <a:ext cx="991582" cy="307777"/>
          </a:xfrm>
          <a:prstGeom prst="rect">
            <a:avLst/>
          </a:prstGeom>
          <a:noFill/>
        </p:spPr>
        <p:txBody>
          <a:bodyPr wrap="square" rtlCol="0">
            <a:spAutoFit/>
          </a:bodyPr>
          <a:lstStyle/>
          <a:p>
            <a:r>
              <a:rPr lang="es-MX" sz="1400" b="1" dirty="0" smtClean="0"/>
              <a:t>1000 (10)</a:t>
            </a:r>
            <a:endParaRPr lang="es-MX" sz="1400" b="1" dirty="0"/>
          </a:p>
        </p:txBody>
      </p:sp>
      <p:sp>
        <p:nvSpPr>
          <p:cNvPr id="124" name="123 CuadroTexto"/>
          <p:cNvSpPr txBox="1"/>
          <p:nvPr/>
        </p:nvSpPr>
        <p:spPr>
          <a:xfrm>
            <a:off x="4860032" y="5929330"/>
            <a:ext cx="1132178" cy="307777"/>
          </a:xfrm>
          <a:prstGeom prst="rect">
            <a:avLst/>
          </a:prstGeom>
          <a:noFill/>
        </p:spPr>
        <p:txBody>
          <a:bodyPr wrap="square" rtlCol="0">
            <a:spAutoFit/>
          </a:bodyPr>
          <a:lstStyle/>
          <a:p>
            <a:r>
              <a:rPr lang="es-MX" sz="1400" b="1" dirty="0" smtClean="0"/>
              <a:t> (10)  1000</a:t>
            </a:r>
            <a:endParaRPr lang="es-MX" sz="1400" b="1" dirty="0"/>
          </a:p>
        </p:txBody>
      </p:sp>
      <p:sp>
        <p:nvSpPr>
          <p:cNvPr id="125" name="124 CuadroTexto"/>
          <p:cNvSpPr txBox="1"/>
          <p:nvPr/>
        </p:nvSpPr>
        <p:spPr>
          <a:xfrm>
            <a:off x="2916386" y="5857892"/>
            <a:ext cx="869796" cy="307777"/>
          </a:xfrm>
          <a:prstGeom prst="rect">
            <a:avLst/>
          </a:prstGeom>
          <a:noFill/>
        </p:spPr>
        <p:txBody>
          <a:bodyPr wrap="square" rtlCol="0">
            <a:spAutoFit/>
          </a:bodyPr>
          <a:lstStyle/>
          <a:p>
            <a:r>
              <a:rPr lang="es-MX" sz="1400" dirty="0" smtClean="0"/>
              <a:t>(6a) 300</a:t>
            </a:r>
            <a:endParaRPr lang="es-MX" sz="1400" dirty="0"/>
          </a:p>
        </p:txBody>
      </p:sp>
      <p:sp>
        <p:nvSpPr>
          <p:cNvPr id="126" name="125 CuadroTexto"/>
          <p:cNvSpPr txBox="1"/>
          <p:nvPr/>
        </p:nvSpPr>
        <p:spPr>
          <a:xfrm>
            <a:off x="3937608" y="5857892"/>
            <a:ext cx="848706" cy="307777"/>
          </a:xfrm>
          <a:prstGeom prst="rect">
            <a:avLst/>
          </a:prstGeom>
          <a:noFill/>
        </p:spPr>
        <p:txBody>
          <a:bodyPr wrap="square" rtlCol="0">
            <a:spAutoFit/>
          </a:bodyPr>
          <a:lstStyle/>
          <a:p>
            <a:r>
              <a:rPr lang="es-MX" sz="1400" dirty="0" smtClean="0"/>
              <a:t>300 (4a)</a:t>
            </a:r>
            <a:endParaRPr lang="es-MX" sz="1400" dirty="0"/>
          </a:p>
        </p:txBody>
      </p:sp>
      <p:sp>
        <p:nvSpPr>
          <p:cNvPr id="127" name="126 CuadroTexto"/>
          <p:cNvSpPr txBox="1"/>
          <p:nvPr/>
        </p:nvSpPr>
        <p:spPr>
          <a:xfrm>
            <a:off x="2916386" y="6127889"/>
            <a:ext cx="863526" cy="307777"/>
          </a:xfrm>
          <a:prstGeom prst="rect">
            <a:avLst/>
          </a:prstGeom>
          <a:noFill/>
        </p:spPr>
        <p:txBody>
          <a:bodyPr wrap="square" rtlCol="0">
            <a:spAutoFit/>
          </a:bodyPr>
          <a:lstStyle/>
          <a:p>
            <a:r>
              <a:rPr lang="es-MX" sz="1400" dirty="0" smtClean="0"/>
              <a:t>(9a) 700</a:t>
            </a:r>
            <a:endParaRPr lang="es-MX" sz="1400" dirty="0"/>
          </a:p>
        </p:txBody>
      </p:sp>
      <p:sp>
        <p:nvSpPr>
          <p:cNvPr id="128" name="127 CuadroTexto"/>
          <p:cNvSpPr txBox="1"/>
          <p:nvPr/>
        </p:nvSpPr>
        <p:spPr>
          <a:xfrm>
            <a:off x="3929058" y="6127889"/>
            <a:ext cx="850986" cy="307777"/>
          </a:xfrm>
          <a:prstGeom prst="rect">
            <a:avLst/>
          </a:prstGeom>
          <a:noFill/>
        </p:spPr>
        <p:txBody>
          <a:bodyPr wrap="square" rtlCol="0">
            <a:spAutoFit/>
          </a:bodyPr>
          <a:lstStyle/>
          <a:p>
            <a:r>
              <a:rPr lang="es-MX" sz="1400" dirty="0" smtClean="0"/>
              <a:t>700 (7a)</a:t>
            </a:r>
            <a:endParaRPr lang="es-MX" sz="1400" dirty="0"/>
          </a:p>
        </p:txBody>
      </p:sp>
      <p:sp>
        <p:nvSpPr>
          <p:cNvPr id="129" name="128 CuadroTexto"/>
          <p:cNvSpPr txBox="1"/>
          <p:nvPr/>
        </p:nvSpPr>
        <p:spPr>
          <a:xfrm>
            <a:off x="4786314" y="4970846"/>
            <a:ext cx="2286016" cy="815608"/>
          </a:xfrm>
          <a:prstGeom prst="rect">
            <a:avLst/>
          </a:prstGeom>
          <a:noFill/>
        </p:spPr>
        <p:txBody>
          <a:bodyPr wrap="square" rtlCol="0">
            <a:spAutoFit/>
          </a:bodyPr>
          <a:lstStyle/>
          <a:p>
            <a:pPr algn="ctr"/>
            <a:r>
              <a:rPr lang="es-MX" sz="1400" dirty="0" smtClean="0"/>
              <a:t>12346</a:t>
            </a:r>
          </a:p>
          <a:p>
            <a:pPr algn="ctr"/>
            <a:r>
              <a:rPr lang="es-MX" sz="1100" dirty="0" smtClean="0"/>
              <a:t>Infraestructura de Agua Potable, saneamiento, </a:t>
            </a:r>
            <a:r>
              <a:rPr lang="es-MX" sz="1100" dirty="0" err="1" smtClean="0"/>
              <a:t>Hidroagrícola</a:t>
            </a:r>
            <a:r>
              <a:rPr lang="es-MX" sz="1100" dirty="0" smtClean="0"/>
              <a:t> y Control de Inundaciones</a:t>
            </a:r>
            <a:endParaRPr lang="es-MX" sz="1100" dirty="0"/>
          </a:p>
        </p:txBody>
      </p:sp>
      <p:cxnSp>
        <p:nvCxnSpPr>
          <p:cNvPr id="151" name="150 Conector recto de flecha"/>
          <p:cNvCxnSpPr/>
          <p:nvPr/>
        </p:nvCxnSpPr>
        <p:spPr>
          <a:xfrm flipV="1">
            <a:off x="1643042" y="6286520"/>
            <a:ext cx="3786214" cy="35719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in)">
                                      <p:cBhvr>
                                        <p:cTn id="10" dur="500"/>
                                        <p:tgtEl>
                                          <p:spTgt spid="3"/>
                                        </p:tgtEl>
                                      </p:cBhvr>
                                    </p:animEffect>
                                  </p:childTnLst>
                                </p:cTn>
                              </p:par>
                              <p:par>
                                <p:cTn id="11" presetID="4" presetClass="entr" presetSubtype="16"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par>
                                <p:cTn id="14" presetID="4" presetClass="entr" presetSubtype="16"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ox(in)">
                                      <p:cBhvr>
                                        <p:cTn id="16" dur="500"/>
                                        <p:tgtEl>
                                          <p:spTgt spid="5"/>
                                        </p:tgtEl>
                                      </p:cBhvr>
                                    </p:animEffect>
                                  </p:childTnLst>
                                </p:cTn>
                              </p:par>
                              <p:par>
                                <p:cTn id="17" presetID="4" presetClass="entr" presetSubtype="16"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ox(in)">
                                      <p:cBhvr>
                                        <p:cTn id="19" dur="500"/>
                                        <p:tgtEl>
                                          <p:spTgt spid="6"/>
                                        </p:tgtEl>
                                      </p:cBhvr>
                                    </p:animEffect>
                                  </p:childTnLst>
                                </p:cTn>
                              </p:par>
                              <p:par>
                                <p:cTn id="20" presetID="4" presetClass="entr" presetSubtype="16"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par>
                                <p:cTn id="23" presetID="4" presetClass="entr" presetSubtype="16"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ox(in)">
                                      <p:cBhvr>
                                        <p:cTn id="25" dur="500"/>
                                        <p:tgtEl>
                                          <p:spTgt spid="8"/>
                                        </p:tgtEl>
                                      </p:cBhvr>
                                    </p:animEffect>
                                  </p:childTnLst>
                                </p:cTn>
                              </p:par>
                              <p:par>
                                <p:cTn id="26" presetID="4" presetClass="entr" presetSubtype="16"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ox(in)">
                                      <p:cBhvr>
                                        <p:cTn id="28" dur="500"/>
                                        <p:tgtEl>
                                          <p:spTgt spid="9"/>
                                        </p:tgtEl>
                                      </p:cBhvr>
                                    </p:animEffect>
                                  </p:childTnLst>
                                </p:cTn>
                              </p:par>
                              <p:par>
                                <p:cTn id="29" presetID="4" presetClass="entr" presetSubtype="16"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ox(in)">
                                      <p:cBhvr>
                                        <p:cTn id="31" dur="500"/>
                                        <p:tgtEl>
                                          <p:spTgt spid="10"/>
                                        </p:tgtEl>
                                      </p:cBhvr>
                                    </p:animEffect>
                                  </p:childTnLst>
                                </p:cTn>
                              </p:par>
                              <p:par>
                                <p:cTn id="32" presetID="4" presetClass="entr" presetSubtype="16"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ox(in)">
                                      <p:cBhvr>
                                        <p:cTn id="34" dur="500"/>
                                        <p:tgtEl>
                                          <p:spTgt spid="11"/>
                                        </p:tgtEl>
                                      </p:cBhvr>
                                    </p:animEffect>
                                  </p:childTnLst>
                                </p:cTn>
                              </p:par>
                              <p:par>
                                <p:cTn id="35" presetID="4" presetClass="entr" presetSubtype="16"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ox(i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box(in)">
                                      <p:cBhvr>
                                        <p:cTn id="42" dur="500"/>
                                        <p:tgtEl>
                                          <p:spTgt spid="54"/>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87"/>
                                        </p:tgtEl>
                                        <p:attrNameLst>
                                          <p:attrName>style.visibility</p:attrName>
                                        </p:attrNameLst>
                                      </p:cBhvr>
                                      <p:to>
                                        <p:strVal val="visible"/>
                                      </p:to>
                                    </p:set>
                                    <p:animEffect transition="in" filter="box(in)">
                                      <p:cBhvr>
                                        <p:cTn id="47" dur="500"/>
                                        <p:tgtEl>
                                          <p:spTgt spid="87"/>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box(in)">
                                      <p:cBhvr>
                                        <p:cTn id="52" dur="500"/>
                                        <p:tgtEl>
                                          <p:spTgt spid="55"/>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95"/>
                                        </p:tgtEl>
                                        <p:attrNameLst>
                                          <p:attrName>style.visibility</p:attrName>
                                        </p:attrNameLst>
                                      </p:cBhvr>
                                      <p:to>
                                        <p:strVal val="visible"/>
                                      </p:to>
                                    </p:set>
                                    <p:animEffect transition="in" filter="box(in)">
                                      <p:cBhvr>
                                        <p:cTn id="55" dur="500"/>
                                        <p:tgtEl>
                                          <p:spTgt spid="95"/>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box(in)">
                                      <p:cBhvr>
                                        <p:cTn id="60" dur="500"/>
                                        <p:tgtEl>
                                          <p:spTgt spid="56"/>
                                        </p:tgtEl>
                                      </p:cBhvr>
                                    </p:animEffect>
                                  </p:childTnLst>
                                </p:cTn>
                              </p:par>
                              <p:par>
                                <p:cTn id="61" presetID="4" presetClass="entr" presetSubtype="16" fill="hold" grpId="0" nodeType="with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box(in)">
                                      <p:cBhvr>
                                        <p:cTn id="63" dur="500"/>
                                        <p:tgtEl>
                                          <p:spTgt spid="57"/>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65"/>
                                        </p:tgtEl>
                                        <p:attrNameLst>
                                          <p:attrName>style.visibility</p:attrName>
                                        </p:attrNameLst>
                                      </p:cBhvr>
                                      <p:to>
                                        <p:strVal val="visible"/>
                                      </p:to>
                                    </p:set>
                                    <p:animEffect transition="in" filter="box(in)">
                                      <p:cBhvr>
                                        <p:cTn id="68" dur="500"/>
                                        <p:tgtEl>
                                          <p:spTgt spid="65"/>
                                        </p:tgtEl>
                                      </p:cBhvr>
                                    </p:animEffect>
                                  </p:childTnLst>
                                </p:cTn>
                              </p:par>
                              <p:par>
                                <p:cTn id="69" presetID="4" presetClass="entr" presetSubtype="16" fill="hold" grpId="0" nodeType="withEffect">
                                  <p:stCondLst>
                                    <p:cond delay="0"/>
                                  </p:stCondLst>
                                  <p:childTnLst>
                                    <p:set>
                                      <p:cBhvr>
                                        <p:cTn id="70" dur="1" fill="hold">
                                          <p:stCondLst>
                                            <p:cond delay="0"/>
                                          </p:stCondLst>
                                        </p:cTn>
                                        <p:tgtEl>
                                          <p:spTgt spid="97"/>
                                        </p:tgtEl>
                                        <p:attrNameLst>
                                          <p:attrName>style.visibility</p:attrName>
                                        </p:attrNameLst>
                                      </p:cBhvr>
                                      <p:to>
                                        <p:strVal val="visible"/>
                                      </p:to>
                                    </p:set>
                                    <p:animEffect transition="in" filter="box(in)">
                                      <p:cBhvr>
                                        <p:cTn id="71" dur="500"/>
                                        <p:tgtEl>
                                          <p:spTgt spid="97"/>
                                        </p:tgtEl>
                                      </p:cBhvr>
                                    </p:animEffect>
                                  </p:childTnLst>
                                </p:cTn>
                              </p:par>
                            </p:childTnLst>
                          </p:cTn>
                        </p:par>
                      </p:childTnLst>
                    </p:cTn>
                  </p:par>
                  <p:par>
                    <p:cTn id="72" fill="hold">
                      <p:stCondLst>
                        <p:cond delay="indefinite"/>
                      </p:stCondLst>
                      <p:childTnLst>
                        <p:par>
                          <p:cTn id="73" fill="hold">
                            <p:stCondLst>
                              <p:cond delay="0"/>
                            </p:stCondLst>
                            <p:childTnLst>
                              <p:par>
                                <p:cTn id="74" presetID="4" presetClass="entr" presetSubtype="16" fill="hold" grpId="0" nodeType="clickEffect">
                                  <p:stCondLst>
                                    <p:cond delay="0"/>
                                  </p:stCondLst>
                                  <p:childTnLst>
                                    <p:set>
                                      <p:cBhvr>
                                        <p:cTn id="75" dur="1" fill="hold">
                                          <p:stCondLst>
                                            <p:cond delay="0"/>
                                          </p:stCondLst>
                                        </p:cTn>
                                        <p:tgtEl>
                                          <p:spTgt spid="63"/>
                                        </p:tgtEl>
                                        <p:attrNameLst>
                                          <p:attrName>style.visibility</p:attrName>
                                        </p:attrNameLst>
                                      </p:cBhvr>
                                      <p:to>
                                        <p:strVal val="visible"/>
                                      </p:to>
                                    </p:set>
                                    <p:animEffect transition="in" filter="box(in)">
                                      <p:cBhvr>
                                        <p:cTn id="76" dur="500"/>
                                        <p:tgtEl>
                                          <p:spTgt spid="63"/>
                                        </p:tgtEl>
                                      </p:cBhvr>
                                    </p:animEffect>
                                  </p:childTnLst>
                                </p:cTn>
                              </p:par>
                              <p:par>
                                <p:cTn id="77" presetID="4" presetClass="entr" presetSubtype="16" fill="hold" grpId="0" nodeType="withEffect">
                                  <p:stCondLst>
                                    <p:cond delay="0"/>
                                  </p:stCondLst>
                                  <p:childTnLst>
                                    <p:set>
                                      <p:cBhvr>
                                        <p:cTn id="78" dur="1" fill="hold">
                                          <p:stCondLst>
                                            <p:cond delay="0"/>
                                          </p:stCondLst>
                                        </p:cTn>
                                        <p:tgtEl>
                                          <p:spTgt spid="64"/>
                                        </p:tgtEl>
                                        <p:attrNameLst>
                                          <p:attrName>style.visibility</p:attrName>
                                        </p:attrNameLst>
                                      </p:cBhvr>
                                      <p:to>
                                        <p:strVal val="visible"/>
                                      </p:to>
                                    </p:set>
                                    <p:animEffect transition="in" filter="box(in)">
                                      <p:cBhvr>
                                        <p:cTn id="79" dur="500"/>
                                        <p:tgtEl>
                                          <p:spTgt spid="64"/>
                                        </p:tgtEl>
                                      </p:cBhvr>
                                    </p:animEffect>
                                  </p:childTnLst>
                                </p:cTn>
                              </p:par>
                            </p:childTnLst>
                          </p:cTn>
                        </p:par>
                      </p:childTnLst>
                    </p:cTn>
                  </p:par>
                  <p:par>
                    <p:cTn id="80" fill="hold">
                      <p:stCondLst>
                        <p:cond delay="indefinite"/>
                      </p:stCondLst>
                      <p:childTnLst>
                        <p:par>
                          <p:cTn id="81" fill="hold">
                            <p:stCondLst>
                              <p:cond delay="0"/>
                            </p:stCondLst>
                            <p:childTnLst>
                              <p:par>
                                <p:cTn id="82" presetID="4" presetClass="entr" presetSubtype="16" fill="hold" grpId="0" nodeType="clickEffect">
                                  <p:stCondLst>
                                    <p:cond delay="0"/>
                                  </p:stCondLst>
                                  <p:childTnLst>
                                    <p:set>
                                      <p:cBhvr>
                                        <p:cTn id="83" dur="1" fill="hold">
                                          <p:stCondLst>
                                            <p:cond delay="0"/>
                                          </p:stCondLst>
                                        </p:cTn>
                                        <p:tgtEl>
                                          <p:spTgt spid="75"/>
                                        </p:tgtEl>
                                        <p:attrNameLst>
                                          <p:attrName>style.visibility</p:attrName>
                                        </p:attrNameLst>
                                      </p:cBhvr>
                                      <p:to>
                                        <p:strVal val="visible"/>
                                      </p:to>
                                    </p:set>
                                    <p:animEffect transition="in" filter="box(in)">
                                      <p:cBhvr>
                                        <p:cTn id="84" dur="500"/>
                                        <p:tgtEl>
                                          <p:spTgt spid="75"/>
                                        </p:tgtEl>
                                      </p:cBhvr>
                                    </p:animEffect>
                                  </p:childTnLst>
                                </p:cTn>
                              </p:par>
                            </p:childTnLst>
                          </p:cTn>
                        </p:par>
                      </p:childTnLst>
                    </p:cTn>
                  </p:par>
                  <p:par>
                    <p:cTn id="85" fill="hold">
                      <p:stCondLst>
                        <p:cond delay="indefinite"/>
                      </p:stCondLst>
                      <p:childTnLst>
                        <p:par>
                          <p:cTn id="86" fill="hold">
                            <p:stCondLst>
                              <p:cond delay="0"/>
                            </p:stCondLst>
                            <p:childTnLst>
                              <p:par>
                                <p:cTn id="87" presetID="4" presetClass="entr" presetSubtype="16" fill="hold" grpId="0" nodeType="clickEffect">
                                  <p:stCondLst>
                                    <p:cond delay="0"/>
                                  </p:stCondLst>
                                  <p:childTnLst>
                                    <p:set>
                                      <p:cBhvr>
                                        <p:cTn id="88" dur="1" fill="hold">
                                          <p:stCondLst>
                                            <p:cond delay="0"/>
                                          </p:stCondLst>
                                        </p:cTn>
                                        <p:tgtEl>
                                          <p:spTgt spid="83"/>
                                        </p:tgtEl>
                                        <p:attrNameLst>
                                          <p:attrName>style.visibility</p:attrName>
                                        </p:attrNameLst>
                                      </p:cBhvr>
                                      <p:to>
                                        <p:strVal val="visible"/>
                                      </p:to>
                                    </p:set>
                                    <p:animEffect transition="in" filter="box(in)">
                                      <p:cBhvr>
                                        <p:cTn id="89" dur="500"/>
                                        <p:tgtEl>
                                          <p:spTgt spid="83"/>
                                        </p:tgtEl>
                                      </p:cBhvr>
                                    </p:animEffect>
                                  </p:childTnLst>
                                </p:cTn>
                              </p:par>
                            </p:childTnLst>
                          </p:cTn>
                        </p:par>
                      </p:childTnLst>
                    </p:cTn>
                  </p:par>
                  <p:par>
                    <p:cTn id="90" fill="hold">
                      <p:stCondLst>
                        <p:cond delay="indefinite"/>
                      </p:stCondLst>
                      <p:childTnLst>
                        <p:par>
                          <p:cTn id="91" fill="hold">
                            <p:stCondLst>
                              <p:cond delay="0"/>
                            </p:stCondLst>
                            <p:childTnLst>
                              <p:par>
                                <p:cTn id="92" presetID="4" presetClass="entr" presetSubtype="16" fill="hold" grpId="0" nodeType="clickEffect">
                                  <p:stCondLst>
                                    <p:cond delay="0"/>
                                  </p:stCondLst>
                                  <p:childTnLst>
                                    <p:set>
                                      <p:cBhvr>
                                        <p:cTn id="93" dur="1" fill="hold">
                                          <p:stCondLst>
                                            <p:cond delay="0"/>
                                          </p:stCondLst>
                                        </p:cTn>
                                        <p:tgtEl>
                                          <p:spTgt spid="86"/>
                                        </p:tgtEl>
                                        <p:attrNameLst>
                                          <p:attrName>style.visibility</p:attrName>
                                        </p:attrNameLst>
                                      </p:cBhvr>
                                      <p:to>
                                        <p:strVal val="visible"/>
                                      </p:to>
                                    </p:set>
                                    <p:animEffect transition="in" filter="box(in)">
                                      <p:cBhvr>
                                        <p:cTn id="94" dur="500"/>
                                        <p:tgtEl>
                                          <p:spTgt spid="86"/>
                                        </p:tgtEl>
                                      </p:cBhvr>
                                    </p:animEffect>
                                  </p:childTnLst>
                                </p:cTn>
                              </p:par>
                              <p:par>
                                <p:cTn id="95" presetID="4" presetClass="entr" presetSubtype="16" fill="hold" grpId="0" nodeType="withEffect">
                                  <p:stCondLst>
                                    <p:cond delay="0"/>
                                  </p:stCondLst>
                                  <p:childTnLst>
                                    <p:set>
                                      <p:cBhvr>
                                        <p:cTn id="96" dur="1" fill="hold">
                                          <p:stCondLst>
                                            <p:cond delay="0"/>
                                          </p:stCondLst>
                                        </p:cTn>
                                        <p:tgtEl>
                                          <p:spTgt spid="77"/>
                                        </p:tgtEl>
                                        <p:attrNameLst>
                                          <p:attrName>style.visibility</p:attrName>
                                        </p:attrNameLst>
                                      </p:cBhvr>
                                      <p:to>
                                        <p:strVal val="visible"/>
                                      </p:to>
                                    </p:set>
                                    <p:animEffect transition="in" filter="box(in)">
                                      <p:cBhvr>
                                        <p:cTn id="97" dur="500"/>
                                        <p:tgtEl>
                                          <p:spTgt spid="77"/>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66"/>
                                        </p:tgtEl>
                                        <p:attrNameLst>
                                          <p:attrName>style.visibility</p:attrName>
                                        </p:attrNameLst>
                                      </p:cBhvr>
                                      <p:to>
                                        <p:strVal val="visible"/>
                                      </p:to>
                                    </p:set>
                                    <p:animEffect transition="in" filter="box(in)">
                                      <p:cBhvr>
                                        <p:cTn id="102" dur="500"/>
                                        <p:tgtEl>
                                          <p:spTgt spid="66"/>
                                        </p:tgtEl>
                                      </p:cBhvr>
                                    </p:animEffect>
                                  </p:childTnLst>
                                </p:cTn>
                              </p:par>
                              <p:par>
                                <p:cTn id="103" presetID="4" presetClass="entr" presetSubtype="16" fill="hold" grpId="0" nodeType="withEffect">
                                  <p:stCondLst>
                                    <p:cond delay="0"/>
                                  </p:stCondLst>
                                  <p:childTnLst>
                                    <p:set>
                                      <p:cBhvr>
                                        <p:cTn id="104" dur="1" fill="hold">
                                          <p:stCondLst>
                                            <p:cond delay="0"/>
                                          </p:stCondLst>
                                        </p:cTn>
                                        <p:tgtEl>
                                          <p:spTgt spid="98"/>
                                        </p:tgtEl>
                                        <p:attrNameLst>
                                          <p:attrName>style.visibility</p:attrName>
                                        </p:attrNameLst>
                                      </p:cBhvr>
                                      <p:to>
                                        <p:strVal val="visible"/>
                                      </p:to>
                                    </p:set>
                                    <p:animEffect transition="in" filter="box(in)">
                                      <p:cBhvr>
                                        <p:cTn id="105" dur="500"/>
                                        <p:tgtEl>
                                          <p:spTgt spid="98"/>
                                        </p:tgtEl>
                                      </p:cBhvr>
                                    </p:animEffect>
                                  </p:childTnLst>
                                </p:cTn>
                              </p:par>
                            </p:childTnLst>
                          </p:cTn>
                        </p:par>
                      </p:childTnLst>
                    </p:cTn>
                  </p:par>
                  <p:par>
                    <p:cTn id="106" fill="hold">
                      <p:stCondLst>
                        <p:cond delay="indefinite"/>
                      </p:stCondLst>
                      <p:childTnLst>
                        <p:par>
                          <p:cTn id="107" fill="hold">
                            <p:stCondLst>
                              <p:cond delay="0"/>
                            </p:stCondLst>
                            <p:childTnLst>
                              <p:par>
                                <p:cTn id="108" presetID="4" presetClass="entr" presetSubtype="16" fill="hold" grpId="0" nodeType="click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box(in)">
                                      <p:cBhvr>
                                        <p:cTn id="110" dur="500"/>
                                        <p:tgtEl>
                                          <p:spTgt spid="67"/>
                                        </p:tgtEl>
                                      </p:cBhvr>
                                    </p:animEffect>
                                  </p:childTnLst>
                                </p:cTn>
                              </p:par>
                              <p:par>
                                <p:cTn id="111" presetID="4" presetClass="entr" presetSubtype="16" fill="hold" grpId="0" nodeType="withEffect">
                                  <p:stCondLst>
                                    <p:cond delay="0"/>
                                  </p:stCondLst>
                                  <p:childTnLst>
                                    <p:set>
                                      <p:cBhvr>
                                        <p:cTn id="112" dur="1" fill="hold">
                                          <p:stCondLst>
                                            <p:cond delay="0"/>
                                          </p:stCondLst>
                                        </p:cTn>
                                        <p:tgtEl>
                                          <p:spTgt spid="68"/>
                                        </p:tgtEl>
                                        <p:attrNameLst>
                                          <p:attrName>style.visibility</p:attrName>
                                        </p:attrNameLst>
                                      </p:cBhvr>
                                      <p:to>
                                        <p:strVal val="visible"/>
                                      </p:to>
                                    </p:set>
                                    <p:animEffect transition="in" filter="box(in)">
                                      <p:cBhvr>
                                        <p:cTn id="113" dur="500"/>
                                        <p:tgtEl>
                                          <p:spTgt spid="68"/>
                                        </p:tgtEl>
                                      </p:cBhvr>
                                    </p:animEffect>
                                  </p:childTnLst>
                                </p:cTn>
                              </p:par>
                            </p:childTnLst>
                          </p:cTn>
                        </p:par>
                      </p:childTnLst>
                    </p:cTn>
                  </p:par>
                  <p:par>
                    <p:cTn id="114" fill="hold">
                      <p:stCondLst>
                        <p:cond delay="indefinite"/>
                      </p:stCondLst>
                      <p:childTnLst>
                        <p:par>
                          <p:cTn id="115" fill="hold">
                            <p:stCondLst>
                              <p:cond delay="0"/>
                            </p:stCondLst>
                            <p:childTnLst>
                              <p:par>
                                <p:cTn id="116" presetID="4" presetClass="entr" presetSubtype="16" fill="hold" grpId="0" nodeType="clickEffect">
                                  <p:stCondLst>
                                    <p:cond delay="0"/>
                                  </p:stCondLst>
                                  <p:childTnLst>
                                    <p:set>
                                      <p:cBhvr>
                                        <p:cTn id="117" dur="1" fill="hold">
                                          <p:stCondLst>
                                            <p:cond delay="0"/>
                                          </p:stCondLst>
                                        </p:cTn>
                                        <p:tgtEl>
                                          <p:spTgt spid="76"/>
                                        </p:tgtEl>
                                        <p:attrNameLst>
                                          <p:attrName>style.visibility</p:attrName>
                                        </p:attrNameLst>
                                      </p:cBhvr>
                                      <p:to>
                                        <p:strVal val="visible"/>
                                      </p:to>
                                    </p:set>
                                    <p:animEffect transition="in" filter="box(in)">
                                      <p:cBhvr>
                                        <p:cTn id="118" dur="500"/>
                                        <p:tgtEl>
                                          <p:spTgt spid="76"/>
                                        </p:tgtEl>
                                      </p:cBhvr>
                                    </p:animEffect>
                                  </p:childTnLst>
                                </p:cTn>
                              </p:par>
                            </p:childTnLst>
                          </p:cTn>
                        </p:par>
                      </p:childTnLst>
                    </p:cTn>
                  </p:par>
                  <p:par>
                    <p:cTn id="119" fill="hold">
                      <p:stCondLst>
                        <p:cond delay="indefinite"/>
                      </p:stCondLst>
                      <p:childTnLst>
                        <p:par>
                          <p:cTn id="120" fill="hold">
                            <p:stCondLst>
                              <p:cond delay="0"/>
                            </p:stCondLst>
                            <p:childTnLst>
                              <p:par>
                                <p:cTn id="121" presetID="4" presetClass="entr" presetSubtype="16" fill="hold" grpId="0" nodeType="clickEffect">
                                  <p:stCondLst>
                                    <p:cond delay="0"/>
                                  </p:stCondLst>
                                  <p:childTnLst>
                                    <p:set>
                                      <p:cBhvr>
                                        <p:cTn id="122" dur="1" fill="hold">
                                          <p:stCondLst>
                                            <p:cond delay="0"/>
                                          </p:stCondLst>
                                        </p:cTn>
                                        <p:tgtEl>
                                          <p:spTgt spid="112"/>
                                        </p:tgtEl>
                                        <p:attrNameLst>
                                          <p:attrName>style.visibility</p:attrName>
                                        </p:attrNameLst>
                                      </p:cBhvr>
                                      <p:to>
                                        <p:strVal val="visible"/>
                                      </p:to>
                                    </p:set>
                                    <p:animEffect transition="in" filter="box(in)">
                                      <p:cBhvr>
                                        <p:cTn id="123" dur="500"/>
                                        <p:tgtEl>
                                          <p:spTgt spid="112"/>
                                        </p:tgtEl>
                                      </p:cBhvr>
                                    </p:animEffect>
                                  </p:childTnLst>
                                </p:cTn>
                              </p:par>
                            </p:childTnLst>
                          </p:cTn>
                        </p:par>
                      </p:childTnLst>
                    </p:cTn>
                  </p:par>
                  <p:par>
                    <p:cTn id="124" fill="hold">
                      <p:stCondLst>
                        <p:cond delay="indefinite"/>
                      </p:stCondLst>
                      <p:childTnLst>
                        <p:par>
                          <p:cTn id="125" fill="hold">
                            <p:stCondLst>
                              <p:cond delay="0"/>
                            </p:stCondLst>
                            <p:childTnLst>
                              <p:par>
                                <p:cTn id="126" presetID="4" presetClass="entr" presetSubtype="16" fill="hold" grpId="0" nodeType="clickEffect">
                                  <p:stCondLst>
                                    <p:cond delay="0"/>
                                  </p:stCondLst>
                                  <p:childTnLst>
                                    <p:set>
                                      <p:cBhvr>
                                        <p:cTn id="127" dur="1" fill="hold">
                                          <p:stCondLst>
                                            <p:cond delay="0"/>
                                          </p:stCondLst>
                                        </p:cTn>
                                        <p:tgtEl>
                                          <p:spTgt spid="126"/>
                                        </p:tgtEl>
                                        <p:attrNameLst>
                                          <p:attrName>style.visibility</p:attrName>
                                        </p:attrNameLst>
                                      </p:cBhvr>
                                      <p:to>
                                        <p:strVal val="visible"/>
                                      </p:to>
                                    </p:set>
                                    <p:animEffect transition="in" filter="box(in)">
                                      <p:cBhvr>
                                        <p:cTn id="128" dur="500"/>
                                        <p:tgtEl>
                                          <p:spTgt spid="126"/>
                                        </p:tgtEl>
                                      </p:cBhvr>
                                    </p:animEffect>
                                  </p:childTnLst>
                                </p:cTn>
                              </p:par>
                              <p:par>
                                <p:cTn id="129" presetID="4" presetClass="entr" presetSubtype="16" fill="hold" grpId="0" nodeType="withEffect">
                                  <p:stCondLst>
                                    <p:cond delay="0"/>
                                  </p:stCondLst>
                                  <p:childTnLst>
                                    <p:set>
                                      <p:cBhvr>
                                        <p:cTn id="130" dur="1" fill="hold">
                                          <p:stCondLst>
                                            <p:cond delay="0"/>
                                          </p:stCondLst>
                                        </p:cTn>
                                        <p:tgtEl>
                                          <p:spTgt spid="84"/>
                                        </p:tgtEl>
                                        <p:attrNameLst>
                                          <p:attrName>style.visibility</p:attrName>
                                        </p:attrNameLst>
                                      </p:cBhvr>
                                      <p:to>
                                        <p:strVal val="visible"/>
                                      </p:to>
                                    </p:set>
                                    <p:animEffect transition="in" filter="box(in)">
                                      <p:cBhvr>
                                        <p:cTn id="131" dur="500"/>
                                        <p:tgtEl>
                                          <p:spTgt spid="84"/>
                                        </p:tgtEl>
                                      </p:cBhvr>
                                    </p:animEffect>
                                  </p:childTnLst>
                                </p:cTn>
                              </p:par>
                            </p:childTnLst>
                          </p:cTn>
                        </p:par>
                      </p:childTnLst>
                    </p:cTn>
                  </p:par>
                  <p:par>
                    <p:cTn id="132" fill="hold">
                      <p:stCondLst>
                        <p:cond delay="indefinite"/>
                      </p:stCondLst>
                      <p:childTnLst>
                        <p:par>
                          <p:cTn id="133" fill="hold">
                            <p:stCondLst>
                              <p:cond delay="0"/>
                            </p:stCondLst>
                            <p:childTnLst>
                              <p:par>
                                <p:cTn id="134" presetID="4" presetClass="entr" presetSubtype="16" fill="hold" grpId="0" nodeType="click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box(in)">
                                      <p:cBhvr>
                                        <p:cTn id="136" dur="500"/>
                                        <p:tgtEl>
                                          <p:spTgt spid="69"/>
                                        </p:tgtEl>
                                      </p:cBhvr>
                                    </p:animEffect>
                                  </p:childTnLst>
                                </p:cTn>
                              </p:par>
                              <p:par>
                                <p:cTn id="137" presetID="4" presetClass="entr" presetSubtype="16" fill="hold" grpId="0" nodeType="withEffect">
                                  <p:stCondLst>
                                    <p:cond delay="0"/>
                                  </p:stCondLst>
                                  <p:childTnLst>
                                    <p:set>
                                      <p:cBhvr>
                                        <p:cTn id="138" dur="1" fill="hold">
                                          <p:stCondLst>
                                            <p:cond delay="0"/>
                                          </p:stCondLst>
                                        </p:cTn>
                                        <p:tgtEl>
                                          <p:spTgt spid="99"/>
                                        </p:tgtEl>
                                        <p:attrNameLst>
                                          <p:attrName>style.visibility</p:attrName>
                                        </p:attrNameLst>
                                      </p:cBhvr>
                                      <p:to>
                                        <p:strVal val="visible"/>
                                      </p:to>
                                    </p:set>
                                    <p:animEffect transition="in" filter="box(in)">
                                      <p:cBhvr>
                                        <p:cTn id="139" dur="500"/>
                                        <p:tgtEl>
                                          <p:spTgt spid="99"/>
                                        </p:tgtEl>
                                      </p:cBhvr>
                                    </p:animEffect>
                                  </p:childTnLst>
                                </p:cTn>
                              </p:par>
                            </p:childTnLst>
                          </p:cTn>
                        </p:par>
                      </p:childTnLst>
                    </p:cTn>
                  </p:par>
                  <p:par>
                    <p:cTn id="140" fill="hold">
                      <p:stCondLst>
                        <p:cond delay="indefinite"/>
                      </p:stCondLst>
                      <p:childTnLst>
                        <p:par>
                          <p:cTn id="141" fill="hold">
                            <p:stCondLst>
                              <p:cond delay="0"/>
                            </p:stCondLst>
                            <p:childTnLst>
                              <p:par>
                                <p:cTn id="142" presetID="4" presetClass="entr" presetSubtype="16" fill="hold" grpId="0" nodeType="clickEffect">
                                  <p:stCondLst>
                                    <p:cond delay="0"/>
                                  </p:stCondLst>
                                  <p:childTnLst>
                                    <p:set>
                                      <p:cBhvr>
                                        <p:cTn id="143" dur="1" fill="hold">
                                          <p:stCondLst>
                                            <p:cond delay="0"/>
                                          </p:stCondLst>
                                        </p:cTn>
                                        <p:tgtEl>
                                          <p:spTgt spid="70"/>
                                        </p:tgtEl>
                                        <p:attrNameLst>
                                          <p:attrName>style.visibility</p:attrName>
                                        </p:attrNameLst>
                                      </p:cBhvr>
                                      <p:to>
                                        <p:strVal val="visible"/>
                                      </p:to>
                                    </p:set>
                                    <p:animEffect transition="in" filter="box(in)">
                                      <p:cBhvr>
                                        <p:cTn id="144" dur="500"/>
                                        <p:tgtEl>
                                          <p:spTgt spid="70"/>
                                        </p:tgtEl>
                                      </p:cBhvr>
                                    </p:animEffect>
                                  </p:childTnLst>
                                </p:cTn>
                              </p:par>
                              <p:par>
                                <p:cTn id="145" presetID="4" presetClass="entr" presetSubtype="16" fill="hold" grpId="0" nodeType="withEffect">
                                  <p:stCondLst>
                                    <p:cond delay="0"/>
                                  </p:stCondLst>
                                  <p:childTnLst>
                                    <p:set>
                                      <p:cBhvr>
                                        <p:cTn id="146" dur="1" fill="hold">
                                          <p:stCondLst>
                                            <p:cond delay="0"/>
                                          </p:stCondLst>
                                        </p:cTn>
                                        <p:tgtEl>
                                          <p:spTgt spid="71"/>
                                        </p:tgtEl>
                                        <p:attrNameLst>
                                          <p:attrName>style.visibility</p:attrName>
                                        </p:attrNameLst>
                                      </p:cBhvr>
                                      <p:to>
                                        <p:strVal val="visible"/>
                                      </p:to>
                                    </p:set>
                                    <p:animEffect transition="in" filter="box(in)">
                                      <p:cBhvr>
                                        <p:cTn id="147" dur="500"/>
                                        <p:tgtEl>
                                          <p:spTgt spid="71"/>
                                        </p:tgtEl>
                                      </p:cBhvr>
                                    </p:animEffect>
                                  </p:childTnLst>
                                </p:cTn>
                              </p:par>
                            </p:childTnLst>
                          </p:cTn>
                        </p:par>
                      </p:childTnLst>
                    </p:cTn>
                  </p:par>
                  <p:par>
                    <p:cTn id="148" fill="hold">
                      <p:stCondLst>
                        <p:cond delay="indefinite"/>
                      </p:stCondLst>
                      <p:childTnLst>
                        <p:par>
                          <p:cTn id="149" fill="hold">
                            <p:stCondLst>
                              <p:cond delay="0"/>
                            </p:stCondLst>
                            <p:childTnLst>
                              <p:par>
                                <p:cTn id="150" presetID="4" presetClass="entr" presetSubtype="16" fill="hold" grpId="0" nodeType="clickEffect">
                                  <p:stCondLst>
                                    <p:cond delay="0"/>
                                  </p:stCondLst>
                                  <p:childTnLst>
                                    <p:set>
                                      <p:cBhvr>
                                        <p:cTn id="151" dur="1" fill="hold">
                                          <p:stCondLst>
                                            <p:cond delay="0"/>
                                          </p:stCondLst>
                                        </p:cTn>
                                        <p:tgtEl>
                                          <p:spTgt spid="72"/>
                                        </p:tgtEl>
                                        <p:attrNameLst>
                                          <p:attrName>style.visibility</p:attrName>
                                        </p:attrNameLst>
                                      </p:cBhvr>
                                      <p:to>
                                        <p:strVal val="visible"/>
                                      </p:to>
                                    </p:set>
                                    <p:animEffect transition="in" filter="box(in)">
                                      <p:cBhvr>
                                        <p:cTn id="152" dur="500"/>
                                        <p:tgtEl>
                                          <p:spTgt spid="72"/>
                                        </p:tgtEl>
                                      </p:cBhvr>
                                    </p:animEffect>
                                  </p:childTnLst>
                                </p:cTn>
                              </p:par>
                              <p:par>
                                <p:cTn id="153" presetID="4" presetClass="entr" presetSubtype="16" fill="hold" grpId="0" nodeType="withEffect">
                                  <p:stCondLst>
                                    <p:cond delay="0"/>
                                  </p:stCondLst>
                                  <p:childTnLst>
                                    <p:set>
                                      <p:cBhvr>
                                        <p:cTn id="154" dur="1" fill="hold">
                                          <p:stCondLst>
                                            <p:cond delay="0"/>
                                          </p:stCondLst>
                                        </p:cTn>
                                        <p:tgtEl>
                                          <p:spTgt spid="100"/>
                                        </p:tgtEl>
                                        <p:attrNameLst>
                                          <p:attrName>style.visibility</p:attrName>
                                        </p:attrNameLst>
                                      </p:cBhvr>
                                      <p:to>
                                        <p:strVal val="visible"/>
                                      </p:to>
                                    </p:set>
                                    <p:animEffect transition="in" filter="box(in)">
                                      <p:cBhvr>
                                        <p:cTn id="155" dur="500"/>
                                        <p:tgtEl>
                                          <p:spTgt spid="100"/>
                                        </p:tgtEl>
                                      </p:cBhvr>
                                    </p:animEffect>
                                  </p:childTnLst>
                                </p:cTn>
                              </p:par>
                            </p:childTnLst>
                          </p:cTn>
                        </p:par>
                      </p:childTnLst>
                    </p:cTn>
                  </p:par>
                  <p:par>
                    <p:cTn id="156" fill="hold">
                      <p:stCondLst>
                        <p:cond delay="indefinite"/>
                      </p:stCondLst>
                      <p:childTnLst>
                        <p:par>
                          <p:cTn id="157" fill="hold">
                            <p:stCondLst>
                              <p:cond delay="0"/>
                            </p:stCondLst>
                            <p:childTnLst>
                              <p:par>
                                <p:cTn id="158" presetID="4" presetClass="entr" presetSubtype="16" fill="hold" grpId="0" nodeType="clickEffect">
                                  <p:stCondLst>
                                    <p:cond delay="0"/>
                                  </p:stCondLst>
                                  <p:childTnLst>
                                    <p:set>
                                      <p:cBhvr>
                                        <p:cTn id="159" dur="1" fill="hold">
                                          <p:stCondLst>
                                            <p:cond delay="0"/>
                                          </p:stCondLst>
                                        </p:cTn>
                                        <p:tgtEl>
                                          <p:spTgt spid="73"/>
                                        </p:tgtEl>
                                        <p:attrNameLst>
                                          <p:attrName>style.visibility</p:attrName>
                                        </p:attrNameLst>
                                      </p:cBhvr>
                                      <p:to>
                                        <p:strVal val="visible"/>
                                      </p:to>
                                    </p:set>
                                    <p:animEffect transition="in" filter="box(in)">
                                      <p:cBhvr>
                                        <p:cTn id="160" dur="500"/>
                                        <p:tgtEl>
                                          <p:spTgt spid="73"/>
                                        </p:tgtEl>
                                      </p:cBhvr>
                                    </p:animEffect>
                                  </p:childTnLst>
                                </p:cTn>
                              </p:par>
                              <p:par>
                                <p:cTn id="161" presetID="4" presetClass="entr" presetSubtype="16" fill="hold" grpId="0" nodeType="withEffect">
                                  <p:stCondLst>
                                    <p:cond delay="0"/>
                                  </p:stCondLst>
                                  <p:childTnLst>
                                    <p:set>
                                      <p:cBhvr>
                                        <p:cTn id="162" dur="1" fill="hold">
                                          <p:stCondLst>
                                            <p:cond delay="0"/>
                                          </p:stCondLst>
                                        </p:cTn>
                                        <p:tgtEl>
                                          <p:spTgt spid="74"/>
                                        </p:tgtEl>
                                        <p:attrNameLst>
                                          <p:attrName>style.visibility</p:attrName>
                                        </p:attrNameLst>
                                      </p:cBhvr>
                                      <p:to>
                                        <p:strVal val="visible"/>
                                      </p:to>
                                    </p:set>
                                    <p:animEffect transition="in" filter="box(in)">
                                      <p:cBhvr>
                                        <p:cTn id="163" dur="500"/>
                                        <p:tgtEl>
                                          <p:spTgt spid="74"/>
                                        </p:tgtEl>
                                      </p:cBhvr>
                                    </p:animEffect>
                                  </p:childTnLst>
                                </p:cTn>
                              </p:par>
                            </p:childTnLst>
                          </p:cTn>
                        </p:par>
                      </p:childTnLst>
                    </p:cTn>
                  </p:par>
                  <p:par>
                    <p:cTn id="164" fill="hold">
                      <p:stCondLst>
                        <p:cond delay="indefinite"/>
                      </p:stCondLst>
                      <p:childTnLst>
                        <p:par>
                          <p:cTn id="165" fill="hold">
                            <p:stCondLst>
                              <p:cond delay="0"/>
                            </p:stCondLst>
                            <p:childTnLst>
                              <p:par>
                                <p:cTn id="166" presetID="4" presetClass="entr" presetSubtype="16" fill="hold" grpId="0" nodeType="clickEffect">
                                  <p:stCondLst>
                                    <p:cond delay="0"/>
                                  </p:stCondLst>
                                  <p:childTnLst>
                                    <p:set>
                                      <p:cBhvr>
                                        <p:cTn id="167" dur="1" fill="hold">
                                          <p:stCondLst>
                                            <p:cond delay="0"/>
                                          </p:stCondLst>
                                        </p:cTn>
                                        <p:tgtEl>
                                          <p:spTgt spid="125"/>
                                        </p:tgtEl>
                                        <p:attrNameLst>
                                          <p:attrName>style.visibility</p:attrName>
                                        </p:attrNameLst>
                                      </p:cBhvr>
                                      <p:to>
                                        <p:strVal val="visible"/>
                                      </p:to>
                                    </p:set>
                                    <p:animEffect transition="in" filter="box(in)">
                                      <p:cBhvr>
                                        <p:cTn id="168" dur="500"/>
                                        <p:tgtEl>
                                          <p:spTgt spid="125"/>
                                        </p:tgtEl>
                                      </p:cBhvr>
                                    </p:animEffect>
                                  </p:childTnLst>
                                </p:cTn>
                              </p:par>
                            </p:childTnLst>
                          </p:cTn>
                        </p:par>
                      </p:childTnLst>
                    </p:cTn>
                  </p:par>
                  <p:par>
                    <p:cTn id="169" fill="hold">
                      <p:stCondLst>
                        <p:cond delay="indefinite"/>
                      </p:stCondLst>
                      <p:childTnLst>
                        <p:par>
                          <p:cTn id="170" fill="hold">
                            <p:stCondLst>
                              <p:cond delay="0"/>
                            </p:stCondLst>
                            <p:childTnLst>
                              <p:par>
                                <p:cTn id="171" presetID="4" presetClass="entr" presetSubtype="16" fill="hold" grpId="0" nodeType="clickEffect">
                                  <p:stCondLst>
                                    <p:cond delay="0"/>
                                  </p:stCondLst>
                                  <p:childTnLst>
                                    <p:set>
                                      <p:cBhvr>
                                        <p:cTn id="172" dur="1" fill="hold">
                                          <p:stCondLst>
                                            <p:cond delay="0"/>
                                          </p:stCondLst>
                                        </p:cTn>
                                        <p:tgtEl>
                                          <p:spTgt spid="113"/>
                                        </p:tgtEl>
                                        <p:attrNameLst>
                                          <p:attrName>style.visibility</p:attrName>
                                        </p:attrNameLst>
                                      </p:cBhvr>
                                      <p:to>
                                        <p:strVal val="visible"/>
                                      </p:to>
                                    </p:set>
                                    <p:animEffect transition="in" filter="box(in)">
                                      <p:cBhvr>
                                        <p:cTn id="173" dur="500"/>
                                        <p:tgtEl>
                                          <p:spTgt spid="113"/>
                                        </p:tgtEl>
                                      </p:cBhvr>
                                    </p:animEffect>
                                  </p:childTnLst>
                                </p:cTn>
                              </p:par>
                              <p:par>
                                <p:cTn id="174" presetID="4" presetClass="entr" presetSubtype="16" fill="hold" grpId="0" nodeType="withEffect">
                                  <p:stCondLst>
                                    <p:cond delay="0"/>
                                  </p:stCondLst>
                                  <p:childTnLst>
                                    <p:set>
                                      <p:cBhvr>
                                        <p:cTn id="175" dur="1" fill="hold">
                                          <p:stCondLst>
                                            <p:cond delay="0"/>
                                          </p:stCondLst>
                                        </p:cTn>
                                        <p:tgtEl>
                                          <p:spTgt spid="115"/>
                                        </p:tgtEl>
                                        <p:attrNameLst>
                                          <p:attrName>style.visibility</p:attrName>
                                        </p:attrNameLst>
                                      </p:cBhvr>
                                      <p:to>
                                        <p:strVal val="visible"/>
                                      </p:to>
                                    </p:set>
                                    <p:animEffect transition="in" filter="box(in)">
                                      <p:cBhvr>
                                        <p:cTn id="176" dur="500"/>
                                        <p:tgtEl>
                                          <p:spTgt spid="115"/>
                                        </p:tgtEl>
                                      </p:cBhvr>
                                    </p:animEffect>
                                  </p:childTnLst>
                                </p:cTn>
                              </p:par>
                            </p:childTnLst>
                          </p:cTn>
                        </p:par>
                      </p:childTnLst>
                    </p:cTn>
                  </p:par>
                  <p:par>
                    <p:cTn id="177" fill="hold">
                      <p:stCondLst>
                        <p:cond delay="indefinite"/>
                      </p:stCondLst>
                      <p:childTnLst>
                        <p:par>
                          <p:cTn id="178" fill="hold">
                            <p:stCondLst>
                              <p:cond delay="0"/>
                            </p:stCondLst>
                            <p:childTnLst>
                              <p:par>
                                <p:cTn id="179" presetID="4" presetClass="entr" presetSubtype="16" fill="hold" grpId="0" nodeType="clickEffect">
                                  <p:stCondLst>
                                    <p:cond delay="0"/>
                                  </p:stCondLst>
                                  <p:childTnLst>
                                    <p:set>
                                      <p:cBhvr>
                                        <p:cTn id="180" dur="1" fill="hold">
                                          <p:stCondLst>
                                            <p:cond delay="0"/>
                                          </p:stCondLst>
                                        </p:cTn>
                                        <p:tgtEl>
                                          <p:spTgt spid="106"/>
                                        </p:tgtEl>
                                        <p:attrNameLst>
                                          <p:attrName>style.visibility</p:attrName>
                                        </p:attrNameLst>
                                      </p:cBhvr>
                                      <p:to>
                                        <p:strVal val="visible"/>
                                      </p:to>
                                    </p:set>
                                    <p:animEffect transition="in" filter="box(in)">
                                      <p:cBhvr>
                                        <p:cTn id="181" dur="500"/>
                                        <p:tgtEl>
                                          <p:spTgt spid="106"/>
                                        </p:tgtEl>
                                      </p:cBhvr>
                                    </p:animEffect>
                                  </p:childTnLst>
                                </p:cTn>
                              </p:par>
                              <p:par>
                                <p:cTn id="182" presetID="4" presetClass="entr" presetSubtype="16" fill="hold" grpId="0" nodeType="withEffect">
                                  <p:stCondLst>
                                    <p:cond delay="0"/>
                                  </p:stCondLst>
                                  <p:childTnLst>
                                    <p:set>
                                      <p:cBhvr>
                                        <p:cTn id="183" dur="1" fill="hold">
                                          <p:stCondLst>
                                            <p:cond delay="0"/>
                                          </p:stCondLst>
                                        </p:cTn>
                                        <p:tgtEl>
                                          <p:spTgt spid="107"/>
                                        </p:tgtEl>
                                        <p:attrNameLst>
                                          <p:attrName>style.visibility</p:attrName>
                                        </p:attrNameLst>
                                      </p:cBhvr>
                                      <p:to>
                                        <p:strVal val="visible"/>
                                      </p:to>
                                    </p:set>
                                    <p:animEffect transition="in" filter="box(in)">
                                      <p:cBhvr>
                                        <p:cTn id="184" dur="500"/>
                                        <p:tgtEl>
                                          <p:spTgt spid="107"/>
                                        </p:tgtEl>
                                      </p:cBhvr>
                                    </p:animEffect>
                                  </p:childTnLst>
                                </p:cTn>
                              </p:par>
                            </p:childTnLst>
                          </p:cTn>
                        </p:par>
                      </p:childTnLst>
                    </p:cTn>
                  </p:par>
                  <p:par>
                    <p:cTn id="185" fill="hold">
                      <p:stCondLst>
                        <p:cond delay="indefinite"/>
                      </p:stCondLst>
                      <p:childTnLst>
                        <p:par>
                          <p:cTn id="186" fill="hold">
                            <p:stCondLst>
                              <p:cond delay="0"/>
                            </p:stCondLst>
                            <p:childTnLst>
                              <p:par>
                                <p:cTn id="187" presetID="4" presetClass="entr" presetSubtype="16" fill="hold" grpId="0" nodeType="click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box(in)">
                                      <p:cBhvr>
                                        <p:cTn id="189" dur="500"/>
                                        <p:tgtEl>
                                          <p:spTgt spid="128"/>
                                        </p:tgtEl>
                                      </p:cBhvr>
                                    </p:animEffect>
                                  </p:childTnLst>
                                </p:cTn>
                              </p:par>
                              <p:par>
                                <p:cTn id="190" presetID="4" presetClass="entr" presetSubtype="16" fill="hold" grpId="0" nodeType="withEffect">
                                  <p:stCondLst>
                                    <p:cond delay="0"/>
                                  </p:stCondLst>
                                  <p:childTnLst>
                                    <p:set>
                                      <p:cBhvr>
                                        <p:cTn id="191" dur="1" fill="hold">
                                          <p:stCondLst>
                                            <p:cond delay="0"/>
                                          </p:stCondLst>
                                        </p:cTn>
                                        <p:tgtEl>
                                          <p:spTgt spid="118"/>
                                        </p:tgtEl>
                                        <p:attrNameLst>
                                          <p:attrName>style.visibility</p:attrName>
                                        </p:attrNameLst>
                                      </p:cBhvr>
                                      <p:to>
                                        <p:strVal val="visible"/>
                                      </p:to>
                                    </p:set>
                                    <p:animEffect transition="in" filter="box(in)">
                                      <p:cBhvr>
                                        <p:cTn id="192" dur="500"/>
                                        <p:tgtEl>
                                          <p:spTgt spid="118"/>
                                        </p:tgtEl>
                                      </p:cBhvr>
                                    </p:animEffect>
                                  </p:childTnLst>
                                </p:cTn>
                              </p:par>
                            </p:childTnLst>
                          </p:cTn>
                        </p:par>
                      </p:childTnLst>
                    </p:cTn>
                  </p:par>
                  <p:par>
                    <p:cTn id="193" fill="hold">
                      <p:stCondLst>
                        <p:cond delay="indefinite"/>
                      </p:stCondLst>
                      <p:childTnLst>
                        <p:par>
                          <p:cTn id="194" fill="hold">
                            <p:stCondLst>
                              <p:cond delay="0"/>
                            </p:stCondLst>
                            <p:childTnLst>
                              <p:par>
                                <p:cTn id="195" presetID="4" presetClass="entr" presetSubtype="16" fill="hold" grpId="0" nodeType="clickEffect">
                                  <p:stCondLst>
                                    <p:cond delay="0"/>
                                  </p:stCondLst>
                                  <p:childTnLst>
                                    <p:set>
                                      <p:cBhvr>
                                        <p:cTn id="196" dur="1" fill="hold">
                                          <p:stCondLst>
                                            <p:cond delay="0"/>
                                          </p:stCondLst>
                                        </p:cTn>
                                        <p:tgtEl>
                                          <p:spTgt spid="108"/>
                                        </p:tgtEl>
                                        <p:attrNameLst>
                                          <p:attrName>style.visibility</p:attrName>
                                        </p:attrNameLst>
                                      </p:cBhvr>
                                      <p:to>
                                        <p:strVal val="visible"/>
                                      </p:to>
                                    </p:set>
                                    <p:animEffect transition="in" filter="box(in)">
                                      <p:cBhvr>
                                        <p:cTn id="197" dur="500"/>
                                        <p:tgtEl>
                                          <p:spTgt spid="108"/>
                                        </p:tgtEl>
                                      </p:cBhvr>
                                    </p:animEffect>
                                  </p:childTnLst>
                                </p:cTn>
                              </p:par>
                              <p:par>
                                <p:cTn id="198" presetID="4" presetClass="entr" presetSubtype="16" fill="hold" grpId="0" nodeType="withEffect">
                                  <p:stCondLst>
                                    <p:cond delay="0"/>
                                  </p:stCondLst>
                                  <p:childTnLst>
                                    <p:set>
                                      <p:cBhvr>
                                        <p:cTn id="199" dur="1" fill="hold">
                                          <p:stCondLst>
                                            <p:cond delay="0"/>
                                          </p:stCondLst>
                                        </p:cTn>
                                        <p:tgtEl>
                                          <p:spTgt spid="109"/>
                                        </p:tgtEl>
                                        <p:attrNameLst>
                                          <p:attrName>style.visibility</p:attrName>
                                        </p:attrNameLst>
                                      </p:cBhvr>
                                      <p:to>
                                        <p:strVal val="visible"/>
                                      </p:to>
                                    </p:set>
                                    <p:animEffect transition="in" filter="box(in)">
                                      <p:cBhvr>
                                        <p:cTn id="200" dur="500"/>
                                        <p:tgtEl>
                                          <p:spTgt spid="109"/>
                                        </p:tgtEl>
                                      </p:cBhvr>
                                    </p:animEffect>
                                  </p:childTnLst>
                                </p:cTn>
                              </p:par>
                            </p:childTnLst>
                          </p:cTn>
                        </p:par>
                      </p:childTnLst>
                    </p:cTn>
                  </p:par>
                  <p:par>
                    <p:cTn id="201" fill="hold">
                      <p:stCondLst>
                        <p:cond delay="indefinite"/>
                      </p:stCondLst>
                      <p:childTnLst>
                        <p:par>
                          <p:cTn id="202" fill="hold">
                            <p:stCondLst>
                              <p:cond delay="0"/>
                            </p:stCondLst>
                            <p:childTnLst>
                              <p:par>
                                <p:cTn id="203" presetID="4" presetClass="entr" presetSubtype="16" fill="hold" grpId="0" nodeType="clickEffect">
                                  <p:stCondLst>
                                    <p:cond delay="0"/>
                                  </p:stCondLst>
                                  <p:childTnLst>
                                    <p:set>
                                      <p:cBhvr>
                                        <p:cTn id="204" dur="1" fill="hold">
                                          <p:stCondLst>
                                            <p:cond delay="0"/>
                                          </p:stCondLst>
                                        </p:cTn>
                                        <p:tgtEl>
                                          <p:spTgt spid="110"/>
                                        </p:tgtEl>
                                        <p:attrNameLst>
                                          <p:attrName>style.visibility</p:attrName>
                                        </p:attrNameLst>
                                      </p:cBhvr>
                                      <p:to>
                                        <p:strVal val="visible"/>
                                      </p:to>
                                    </p:set>
                                    <p:animEffect transition="in" filter="box(in)">
                                      <p:cBhvr>
                                        <p:cTn id="205" dur="500"/>
                                        <p:tgtEl>
                                          <p:spTgt spid="110"/>
                                        </p:tgtEl>
                                      </p:cBhvr>
                                    </p:animEffect>
                                  </p:childTnLst>
                                </p:cTn>
                              </p:par>
                              <p:par>
                                <p:cTn id="206" presetID="4" presetClass="entr" presetSubtype="16" fill="hold" grpId="0" nodeType="withEffect">
                                  <p:stCondLst>
                                    <p:cond delay="0"/>
                                  </p:stCondLst>
                                  <p:childTnLst>
                                    <p:set>
                                      <p:cBhvr>
                                        <p:cTn id="207" dur="1" fill="hold">
                                          <p:stCondLst>
                                            <p:cond delay="0"/>
                                          </p:stCondLst>
                                        </p:cTn>
                                        <p:tgtEl>
                                          <p:spTgt spid="111"/>
                                        </p:tgtEl>
                                        <p:attrNameLst>
                                          <p:attrName>style.visibility</p:attrName>
                                        </p:attrNameLst>
                                      </p:cBhvr>
                                      <p:to>
                                        <p:strVal val="visible"/>
                                      </p:to>
                                    </p:set>
                                    <p:animEffect transition="in" filter="box(in)">
                                      <p:cBhvr>
                                        <p:cTn id="208" dur="500"/>
                                        <p:tgtEl>
                                          <p:spTgt spid="111"/>
                                        </p:tgtEl>
                                      </p:cBhvr>
                                    </p:animEffect>
                                  </p:childTnLst>
                                </p:cTn>
                              </p:par>
                            </p:childTnLst>
                          </p:cTn>
                        </p:par>
                      </p:childTnLst>
                    </p:cTn>
                  </p:par>
                  <p:par>
                    <p:cTn id="209" fill="hold">
                      <p:stCondLst>
                        <p:cond delay="indefinite"/>
                      </p:stCondLst>
                      <p:childTnLst>
                        <p:par>
                          <p:cTn id="210" fill="hold">
                            <p:stCondLst>
                              <p:cond delay="0"/>
                            </p:stCondLst>
                            <p:childTnLst>
                              <p:par>
                                <p:cTn id="211" presetID="4" presetClass="entr" presetSubtype="16" fill="hold" grpId="0" nodeType="clickEffect">
                                  <p:stCondLst>
                                    <p:cond delay="0"/>
                                  </p:stCondLst>
                                  <p:childTnLst>
                                    <p:set>
                                      <p:cBhvr>
                                        <p:cTn id="212" dur="1" fill="hold">
                                          <p:stCondLst>
                                            <p:cond delay="0"/>
                                          </p:stCondLst>
                                        </p:cTn>
                                        <p:tgtEl>
                                          <p:spTgt spid="127"/>
                                        </p:tgtEl>
                                        <p:attrNameLst>
                                          <p:attrName>style.visibility</p:attrName>
                                        </p:attrNameLst>
                                      </p:cBhvr>
                                      <p:to>
                                        <p:strVal val="visible"/>
                                      </p:to>
                                    </p:set>
                                    <p:animEffect transition="in" filter="box(in)">
                                      <p:cBhvr>
                                        <p:cTn id="213" dur="500"/>
                                        <p:tgtEl>
                                          <p:spTgt spid="127"/>
                                        </p:tgtEl>
                                      </p:cBhvr>
                                    </p:animEffect>
                                  </p:childTnLst>
                                </p:cTn>
                              </p:par>
                            </p:childTnLst>
                          </p:cTn>
                        </p:par>
                      </p:childTnLst>
                    </p:cTn>
                  </p:par>
                  <p:par>
                    <p:cTn id="214" fill="hold">
                      <p:stCondLst>
                        <p:cond delay="indefinite"/>
                      </p:stCondLst>
                      <p:childTnLst>
                        <p:par>
                          <p:cTn id="215" fill="hold">
                            <p:stCondLst>
                              <p:cond delay="0"/>
                            </p:stCondLst>
                            <p:childTnLst>
                              <p:par>
                                <p:cTn id="216" presetID="4" presetClass="entr" presetSubtype="16" fill="hold" grpId="0" nodeType="clickEffect">
                                  <p:stCondLst>
                                    <p:cond delay="0"/>
                                  </p:stCondLst>
                                  <p:childTnLst>
                                    <p:set>
                                      <p:cBhvr>
                                        <p:cTn id="217" dur="1" fill="hold">
                                          <p:stCondLst>
                                            <p:cond delay="0"/>
                                          </p:stCondLst>
                                        </p:cTn>
                                        <p:tgtEl>
                                          <p:spTgt spid="114"/>
                                        </p:tgtEl>
                                        <p:attrNameLst>
                                          <p:attrName>style.visibility</p:attrName>
                                        </p:attrNameLst>
                                      </p:cBhvr>
                                      <p:to>
                                        <p:strVal val="visible"/>
                                      </p:to>
                                    </p:set>
                                    <p:animEffect transition="in" filter="box(in)">
                                      <p:cBhvr>
                                        <p:cTn id="218" dur="500"/>
                                        <p:tgtEl>
                                          <p:spTgt spid="114"/>
                                        </p:tgtEl>
                                      </p:cBhvr>
                                    </p:animEffect>
                                  </p:childTnLst>
                                </p:cTn>
                              </p:par>
                              <p:par>
                                <p:cTn id="219" presetID="4" presetClass="entr" presetSubtype="16" fill="hold" grpId="0" nodeType="withEffect">
                                  <p:stCondLst>
                                    <p:cond delay="0"/>
                                  </p:stCondLst>
                                  <p:childTnLst>
                                    <p:set>
                                      <p:cBhvr>
                                        <p:cTn id="220" dur="1" fill="hold">
                                          <p:stCondLst>
                                            <p:cond delay="0"/>
                                          </p:stCondLst>
                                        </p:cTn>
                                        <p:tgtEl>
                                          <p:spTgt spid="116"/>
                                        </p:tgtEl>
                                        <p:attrNameLst>
                                          <p:attrName>style.visibility</p:attrName>
                                        </p:attrNameLst>
                                      </p:cBhvr>
                                      <p:to>
                                        <p:strVal val="visible"/>
                                      </p:to>
                                    </p:set>
                                    <p:animEffect transition="in" filter="box(in)">
                                      <p:cBhvr>
                                        <p:cTn id="221" dur="500"/>
                                        <p:tgtEl>
                                          <p:spTgt spid="116"/>
                                        </p:tgtEl>
                                      </p:cBhvr>
                                    </p:animEffect>
                                  </p:childTnLst>
                                </p:cTn>
                              </p:par>
                            </p:childTnLst>
                          </p:cTn>
                        </p:par>
                      </p:childTnLst>
                    </p:cTn>
                  </p:par>
                  <p:par>
                    <p:cTn id="222" fill="hold">
                      <p:stCondLst>
                        <p:cond delay="indefinite"/>
                      </p:stCondLst>
                      <p:childTnLst>
                        <p:par>
                          <p:cTn id="223" fill="hold">
                            <p:stCondLst>
                              <p:cond delay="0"/>
                            </p:stCondLst>
                            <p:childTnLst>
                              <p:par>
                                <p:cTn id="224" presetID="4" presetClass="entr" presetSubtype="16" fill="hold" nodeType="clickEffect">
                                  <p:stCondLst>
                                    <p:cond delay="0"/>
                                  </p:stCondLst>
                                  <p:childTnLst>
                                    <p:set>
                                      <p:cBhvr>
                                        <p:cTn id="225" dur="1" fill="hold">
                                          <p:stCondLst>
                                            <p:cond delay="0"/>
                                          </p:stCondLst>
                                        </p:cTn>
                                        <p:tgtEl>
                                          <p:spTgt spid="120"/>
                                        </p:tgtEl>
                                        <p:attrNameLst>
                                          <p:attrName>style.visibility</p:attrName>
                                        </p:attrNameLst>
                                      </p:cBhvr>
                                      <p:to>
                                        <p:strVal val="visible"/>
                                      </p:to>
                                    </p:set>
                                    <p:animEffect transition="in" filter="box(in)">
                                      <p:cBhvr>
                                        <p:cTn id="226" dur="500"/>
                                        <p:tgtEl>
                                          <p:spTgt spid="120"/>
                                        </p:tgtEl>
                                      </p:cBhvr>
                                    </p:animEffect>
                                  </p:childTnLst>
                                </p:cTn>
                              </p:par>
                              <p:par>
                                <p:cTn id="227" presetID="4" presetClass="entr" presetSubtype="16" fill="hold" grpId="0" nodeType="withEffect">
                                  <p:stCondLst>
                                    <p:cond delay="0"/>
                                  </p:stCondLst>
                                  <p:childTnLst>
                                    <p:set>
                                      <p:cBhvr>
                                        <p:cTn id="228" dur="1" fill="hold">
                                          <p:stCondLst>
                                            <p:cond delay="0"/>
                                          </p:stCondLst>
                                        </p:cTn>
                                        <p:tgtEl>
                                          <p:spTgt spid="122"/>
                                        </p:tgtEl>
                                        <p:attrNameLst>
                                          <p:attrName>style.visibility</p:attrName>
                                        </p:attrNameLst>
                                      </p:cBhvr>
                                      <p:to>
                                        <p:strVal val="visible"/>
                                      </p:to>
                                    </p:set>
                                    <p:animEffect transition="in" filter="box(in)">
                                      <p:cBhvr>
                                        <p:cTn id="229" dur="500"/>
                                        <p:tgtEl>
                                          <p:spTgt spid="122"/>
                                        </p:tgtEl>
                                      </p:cBhvr>
                                    </p:animEffect>
                                  </p:childTnLst>
                                </p:cTn>
                              </p:par>
                            </p:childTnLst>
                          </p:cTn>
                        </p:par>
                      </p:childTnLst>
                    </p:cTn>
                  </p:par>
                  <p:par>
                    <p:cTn id="230" fill="hold">
                      <p:stCondLst>
                        <p:cond delay="indefinite"/>
                      </p:stCondLst>
                      <p:childTnLst>
                        <p:par>
                          <p:cTn id="231" fill="hold">
                            <p:stCondLst>
                              <p:cond delay="0"/>
                            </p:stCondLst>
                            <p:childTnLst>
                              <p:par>
                                <p:cTn id="232" presetID="4" presetClass="entr" presetSubtype="16" fill="hold" grpId="0" nodeType="clickEffect">
                                  <p:stCondLst>
                                    <p:cond delay="0"/>
                                  </p:stCondLst>
                                  <p:childTnLst>
                                    <p:set>
                                      <p:cBhvr>
                                        <p:cTn id="233" dur="1" fill="hold">
                                          <p:stCondLst>
                                            <p:cond delay="0"/>
                                          </p:stCondLst>
                                        </p:cTn>
                                        <p:tgtEl>
                                          <p:spTgt spid="129"/>
                                        </p:tgtEl>
                                        <p:attrNameLst>
                                          <p:attrName>style.visibility</p:attrName>
                                        </p:attrNameLst>
                                      </p:cBhvr>
                                      <p:to>
                                        <p:strVal val="visible"/>
                                      </p:to>
                                    </p:set>
                                    <p:animEffect transition="in" filter="box(in)">
                                      <p:cBhvr>
                                        <p:cTn id="234" dur="500"/>
                                        <p:tgtEl>
                                          <p:spTgt spid="129"/>
                                        </p:tgtEl>
                                      </p:cBhvr>
                                    </p:animEffect>
                                  </p:childTnLst>
                                </p:cTn>
                              </p:par>
                            </p:childTnLst>
                          </p:cTn>
                        </p:par>
                      </p:childTnLst>
                    </p:cTn>
                  </p:par>
                  <p:par>
                    <p:cTn id="235" fill="hold">
                      <p:stCondLst>
                        <p:cond delay="indefinite"/>
                      </p:stCondLst>
                      <p:childTnLst>
                        <p:par>
                          <p:cTn id="236" fill="hold">
                            <p:stCondLst>
                              <p:cond delay="0"/>
                            </p:stCondLst>
                            <p:childTnLst>
                              <p:par>
                                <p:cTn id="237" presetID="4" presetClass="entr" presetSubtype="16" fill="hold" grpId="0" nodeType="clickEffect">
                                  <p:stCondLst>
                                    <p:cond delay="0"/>
                                  </p:stCondLst>
                                  <p:childTnLst>
                                    <p:set>
                                      <p:cBhvr>
                                        <p:cTn id="238" dur="1" fill="hold">
                                          <p:stCondLst>
                                            <p:cond delay="0"/>
                                          </p:stCondLst>
                                        </p:cTn>
                                        <p:tgtEl>
                                          <p:spTgt spid="123"/>
                                        </p:tgtEl>
                                        <p:attrNameLst>
                                          <p:attrName>style.visibility</p:attrName>
                                        </p:attrNameLst>
                                      </p:cBhvr>
                                      <p:to>
                                        <p:strVal val="visible"/>
                                      </p:to>
                                    </p:set>
                                    <p:animEffect transition="in" filter="box(in)">
                                      <p:cBhvr>
                                        <p:cTn id="239" dur="500"/>
                                        <p:tgtEl>
                                          <p:spTgt spid="123"/>
                                        </p:tgtEl>
                                      </p:cBhvr>
                                    </p:animEffect>
                                  </p:childTnLst>
                                </p:cTn>
                              </p:par>
                              <p:par>
                                <p:cTn id="240" presetID="4" presetClass="entr" presetSubtype="16" fill="hold" grpId="0" nodeType="withEffect">
                                  <p:stCondLst>
                                    <p:cond delay="0"/>
                                  </p:stCondLst>
                                  <p:childTnLst>
                                    <p:set>
                                      <p:cBhvr>
                                        <p:cTn id="241" dur="1" fill="hold">
                                          <p:stCondLst>
                                            <p:cond delay="0"/>
                                          </p:stCondLst>
                                        </p:cTn>
                                        <p:tgtEl>
                                          <p:spTgt spid="124"/>
                                        </p:tgtEl>
                                        <p:attrNameLst>
                                          <p:attrName>style.visibility</p:attrName>
                                        </p:attrNameLst>
                                      </p:cBhvr>
                                      <p:to>
                                        <p:strVal val="visible"/>
                                      </p:to>
                                    </p:set>
                                    <p:animEffect transition="in" filter="box(in)">
                                      <p:cBhvr>
                                        <p:cTn id="242" dur="500"/>
                                        <p:tgtEl>
                                          <p:spTgt spid="124"/>
                                        </p:tgtEl>
                                      </p:cBhvr>
                                    </p:animEffect>
                                  </p:childTnLst>
                                </p:cTn>
                              </p:par>
                            </p:childTnLst>
                          </p:cTn>
                        </p:par>
                      </p:childTnLst>
                    </p:cTn>
                  </p:par>
                  <p:par>
                    <p:cTn id="243" fill="hold">
                      <p:stCondLst>
                        <p:cond delay="indefinite"/>
                      </p:stCondLst>
                      <p:childTnLst>
                        <p:par>
                          <p:cTn id="244" fill="hold">
                            <p:stCondLst>
                              <p:cond delay="0"/>
                            </p:stCondLst>
                            <p:childTnLst>
                              <p:par>
                                <p:cTn id="245" presetID="4" presetClass="entr" presetSubtype="16" fill="hold" nodeType="clickEffect">
                                  <p:stCondLst>
                                    <p:cond delay="0"/>
                                  </p:stCondLst>
                                  <p:childTnLst>
                                    <p:set>
                                      <p:cBhvr>
                                        <p:cTn id="246" dur="1" fill="hold">
                                          <p:stCondLst>
                                            <p:cond delay="0"/>
                                          </p:stCondLst>
                                        </p:cTn>
                                        <p:tgtEl>
                                          <p:spTgt spid="151"/>
                                        </p:tgtEl>
                                        <p:attrNameLst>
                                          <p:attrName>style.visibility</p:attrName>
                                        </p:attrNameLst>
                                      </p:cBhvr>
                                      <p:to>
                                        <p:strVal val="visible"/>
                                      </p:to>
                                    </p:set>
                                    <p:animEffect transition="in" filter="box(in)">
                                      <p:cBhvr>
                                        <p:cTn id="247" dur="500"/>
                                        <p:tgtEl>
                                          <p:spTgt spid="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p:bldP spid="63" grpId="0"/>
      <p:bldP spid="64" grpId="0"/>
      <p:bldP spid="65" grpId="0"/>
      <p:bldP spid="66" grpId="0"/>
      <p:bldP spid="67" grpId="0"/>
      <p:bldP spid="68" grpId="0"/>
      <p:bldP spid="69" grpId="0"/>
      <p:bldP spid="70" grpId="0"/>
      <p:bldP spid="71" grpId="0"/>
      <p:bldP spid="72" grpId="0"/>
      <p:bldP spid="73" grpId="0"/>
      <p:bldP spid="74" grpId="0"/>
      <p:bldP spid="75" grpId="0"/>
      <p:bldP spid="76" grpId="0"/>
      <p:bldP spid="77" grpId="0"/>
      <p:bldP spid="83" grpId="0"/>
      <p:bldP spid="84" grpId="0"/>
      <p:bldP spid="86" grpId="0"/>
      <p:bldP spid="87" grpId="0"/>
      <p:bldP spid="95" grpId="0"/>
      <p:bldP spid="97" grpId="0"/>
      <p:bldP spid="98" grpId="0"/>
      <p:bldP spid="99" grpId="0"/>
      <p:bldP spid="100" grpId="0"/>
      <p:bldP spid="106" grpId="0"/>
      <p:bldP spid="107" grpId="0"/>
      <p:bldP spid="108" grpId="0"/>
      <p:bldP spid="109" grpId="0"/>
      <p:bldP spid="110" grpId="0"/>
      <p:bldP spid="111" grpId="0"/>
      <p:bldP spid="112" grpId="0"/>
      <p:bldP spid="113" grpId="0"/>
      <p:bldP spid="114" grpId="0"/>
      <p:bldP spid="115" grpId="0"/>
      <p:bldP spid="116" grpId="0"/>
      <p:bldP spid="118" grpId="0"/>
      <p:bldP spid="122" grpId="0"/>
      <p:bldP spid="123" grpId="0"/>
      <p:bldP spid="124" grpId="0"/>
      <p:bldP spid="125" grpId="0"/>
      <p:bldP spid="126" grpId="0"/>
      <p:bldP spid="127" grpId="0"/>
      <p:bldP spid="128" grpId="0"/>
      <p:bldP spid="129"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32" y="1595045"/>
            <a:ext cx="9143999" cy="5262979"/>
          </a:xfrm>
          <a:prstGeom prst="rect">
            <a:avLst/>
          </a:prstGeom>
          <a:ln>
            <a:headEnd/>
            <a:tailEnd/>
          </a:ln>
          <a:scene3d>
            <a:camera prst="orthographicFront"/>
            <a:lightRig rig="threePt" dir="t"/>
          </a:scene3d>
          <a:sp3d>
            <a:bevelT w="165100" prst="coolSlant"/>
          </a:sp3d>
        </p:spPr>
        <p:style>
          <a:lnRef idx="1">
            <a:schemeClr val="accent6"/>
          </a:lnRef>
          <a:fillRef idx="2">
            <a:schemeClr val="accent6"/>
          </a:fillRef>
          <a:effectRef idx="1">
            <a:schemeClr val="accent6"/>
          </a:effectRef>
          <a:fontRef idx="minor">
            <a:schemeClr val="dk1"/>
          </a:fontRef>
        </p:style>
        <p:txBody>
          <a:bodyPr wrap="square" anchor="ctr">
            <a:spAutoFit/>
          </a:bodyPr>
          <a:lstStyle/>
          <a:p>
            <a:pPr marL="266700" indent="-266700" algn="just" eaLnBrk="0" hangingPunct="0">
              <a:lnSpc>
                <a:spcPct val="150000"/>
              </a:lnSpc>
              <a:defRPr/>
            </a:pPr>
            <a:r>
              <a:rPr lang="es-MX" sz="1400" dirty="0" smtClean="0">
                <a:solidFill>
                  <a:schemeClr val="tx1">
                    <a:lumMod val="95000"/>
                    <a:lumOff val="5000"/>
                  </a:schemeClr>
                </a:solidFill>
                <a:latin typeface="+mn-lt"/>
                <a:cs typeface="Calibri" pitchFamily="34" charset="0"/>
              </a:rPr>
              <a:t>1</a:t>
            </a:r>
            <a:r>
              <a:rPr lang="es-MX" sz="1400" dirty="0">
                <a:solidFill>
                  <a:schemeClr val="tx1">
                    <a:lumMod val="95000"/>
                    <a:lumOff val="5000"/>
                  </a:schemeClr>
                </a:solidFill>
                <a:latin typeface="+mn-lt"/>
                <a:cs typeface="Calibri" pitchFamily="34" charset="0"/>
              </a:rPr>
              <a:t>.- El presupuesto anual </a:t>
            </a:r>
            <a:r>
              <a:rPr lang="es-MX" sz="1400" dirty="0" smtClean="0">
                <a:solidFill>
                  <a:schemeClr val="tx1">
                    <a:lumMod val="95000"/>
                    <a:lumOff val="5000"/>
                  </a:schemeClr>
                </a:solidFill>
                <a:latin typeface="+mn-lt"/>
                <a:cs typeface="Calibri" pitchFamily="34" charset="0"/>
              </a:rPr>
              <a:t>autorizado contempla en el Capítulo 6000 una asignación de $ 5,000 para </a:t>
            </a:r>
            <a:r>
              <a:rPr lang="es-MX" sz="1400" dirty="0">
                <a:solidFill>
                  <a:schemeClr val="tx1">
                    <a:lumMod val="95000"/>
                    <a:lumOff val="5000"/>
                  </a:schemeClr>
                </a:solidFill>
                <a:latin typeface="+mn-lt"/>
                <a:cs typeface="Calibri" pitchFamily="34" charset="0"/>
              </a:rPr>
              <a:t>la realización de obra pública por </a:t>
            </a:r>
            <a:r>
              <a:rPr lang="es-MX" sz="1400" dirty="0" smtClean="0">
                <a:solidFill>
                  <a:schemeClr val="tx1">
                    <a:lumMod val="95000"/>
                    <a:lumOff val="5000"/>
                  </a:schemeClr>
                </a:solidFill>
                <a:latin typeface="+mn-lt"/>
                <a:cs typeface="Calibri" pitchFamily="34" charset="0"/>
              </a:rPr>
              <a:t>contrato.</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2.- Previa licitación para contratación de la obra, se firma contrato con la constructora </a:t>
            </a:r>
            <a:r>
              <a:rPr lang="es-MX" sz="1400" dirty="0" smtClean="0">
                <a:solidFill>
                  <a:schemeClr val="tx1">
                    <a:lumMod val="95000"/>
                    <a:lumOff val="5000"/>
                  </a:schemeClr>
                </a:solidFill>
                <a:latin typeface="+mn-lt"/>
                <a:cs typeface="Calibri" pitchFamily="34" charset="0"/>
              </a:rPr>
              <a:t>“Quality Obras, </a:t>
            </a:r>
            <a:r>
              <a:rPr lang="es-MX" sz="1400" dirty="0">
                <a:solidFill>
                  <a:schemeClr val="tx1">
                    <a:lumMod val="95000"/>
                    <a:lumOff val="5000"/>
                  </a:schemeClr>
                </a:solidFill>
                <a:latin typeface="+mn-lt"/>
                <a:cs typeface="Calibri" pitchFamily="34" charset="0"/>
              </a:rPr>
              <a:t>S.A. de C.V.”, que consiste en un proyecto </a:t>
            </a:r>
            <a:r>
              <a:rPr lang="es-MX" sz="1400" dirty="0" smtClean="0">
                <a:solidFill>
                  <a:schemeClr val="tx1">
                    <a:lumMod val="95000"/>
                    <a:lumOff val="5000"/>
                  </a:schemeClr>
                </a:solidFill>
                <a:latin typeface="+mn-lt"/>
                <a:cs typeface="Calibri" pitchFamily="34" charset="0"/>
              </a:rPr>
              <a:t>para pavimentación de las calles del municipio, en asfalto, por valor de </a:t>
            </a:r>
            <a:r>
              <a:rPr lang="es-MX" sz="1400" dirty="0">
                <a:solidFill>
                  <a:schemeClr val="tx1">
                    <a:lumMod val="95000"/>
                    <a:lumOff val="5000"/>
                  </a:schemeClr>
                </a:solidFill>
                <a:latin typeface="+mn-lt"/>
                <a:cs typeface="Calibri" pitchFamily="34" charset="0"/>
              </a:rPr>
              <a:t>$ </a:t>
            </a:r>
            <a:r>
              <a:rPr lang="es-MX" sz="1400" dirty="0" smtClean="0">
                <a:solidFill>
                  <a:schemeClr val="tx1">
                    <a:lumMod val="95000"/>
                    <a:lumOff val="5000"/>
                  </a:schemeClr>
                </a:solidFill>
                <a:latin typeface="+mn-lt"/>
                <a:cs typeface="Calibri" pitchFamily="34" charset="0"/>
              </a:rPr>
              <a:t>2,000.</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3.- Se entrega  un anticipo al contratista por la cantidad de $ </a:t>
            </a:r>
            <a:r>
              <a:rPr lang="es-MX" sz="1400" dirty="0" smtClean="0">
                <a:solidFill>
                  <a:schemeClr val="tx1">
                    <a:lumMod val="95000"/>
                    <a:lumOff val="5000"/>
                  </a:schemeClr>
                </a:solidFill>
                <a:latin typeface="+mn-lt"/>
                <a:cs typeface="Calibri" pitchFamily="34" charset="0"/>
              </a:rPr>
              <a:t>500</a:t>
            </a:r>
            <a:r>
              <a:rPr lang="es-MX" sz="1400" dirty="0">
                <a:solidFill>
                  <a:schemeClr val="tx1">
                    <a:lumMod val="95000"/>
                    <a:lumOff val="5000"/>
                  </a:schemeClr>
                </a:solidFill>
                <a:latin typeface="+mn-lt"/>
                <a:cs typeface="Calibri" pitchFamily="34" charset="0"/>
              </a:rPr>
              <a:t>, equivalente al 25% del valor del contrato.</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4.- Se recibe la primera estimación de la obra por un valor de $ </a:t>
            </a:r>
            <a:r>
              <a:rPr lang="es-MX" sz="1400" dirty="0" smtClean="0">
                <a:solidFill>
                  <a:schemeClr val="tx1">
                    <a:lumMod val="95000"/>
                    <a:lumOff val="5000"/>
                  </a:schemeClr>
                </a:solidFill>
                <a:latin typeface="+mn-lt"/>
                <a:cs typeface="Calibri" pitchFamily="34" charset="0"/>
              </a:rPr>
              <a:t>800. </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5.- Se ordena el pago de la primera estimación de la obra.</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6.- Se realiza el pago de la primera estimación de la obra y se amortiza el </a:t>
            </a:r>
            <a:r>
              <a:rPr lang="es-MX" sz="1400" dirty="0" smtClean="0">
                <a:solidFill>
                  <a:schemeClr val="tx1">
                    <a:lumMod val="95000"/>
                    <a:lumOff val="5000"/>
                  </a:schemeClr>
                </a:solidFill>
                <a:latin typeface="+mn-lt"/>
                <a:cs typeface="Calibri" pitchFamily="34" charset="0"/>
              </a:rPr>
              <a:t>40% </a:t>
            </a:r>
            <a:r>
              <a:rPr lang="es-MX" sz="1400" dirty="0">
                <a:solidFill>
                  <a:schemeClr val="tx1">
                    <a:lumMod val="95000"/>
                    <a:lumOff val="5000"/>
                  </a:schemeClr>
                </a:solidFill>
                <a:latin typeface="+mn-lt"/>
                <a:cs typeface="Calibri" pitchFamily="34" charset="0"/>
              </a:rPr>
              <a:t>del valor de la estimación. </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7.- Se recibe la segunda estimación de la obra por un valor de $ </a:t>
            </a:r>
            <a:r>
              <a:rPr lang="es-MX" sz="1400" dirty="0" smtClean="0">
                <a:solidFill>
                  <a:schemeClr val="tx1">
                    <a:lumMod val="95000"/>
                    <a:lumOff val="5000"/>
                  </a:schemeClr>
                </a:solidFill>
                <a:latin typeface="+mn-lt"/>
                <a:cs typeface="Calibri" pitchFamily="34" charset="0"/>
              </a:rPr>
              <a:t>1,200.</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8.-Se ordena el pago de la segunda estimación de la obra.</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9.- Se realiza el pago de la segunda estimación de la obra y se amortiza el resto del anticipo entregado al contratista. </a:t>
            </a:r>
            <a:endParaRPr lang="es-MX" sz="1400" dirty="0">
              <a:solidFill>
                <a:schemeClr val="tx1">
                  <a:lumMod val="95000"/>
                  <a:lumOff val="5000"/>
                </a:schemeClr>
              </a:solidFill>
              <a:latin typeface="+mn-lt"/>
            </a:endParaRPr>
          </a:p>
          <a:p>
            <a:pPr marL="266700" indent="-266700" algn="just" eaLnBrk="0" hangingPunct="0">
              <a:lnSpc>
                <a:spcPct val="150000"/>
              </a:lnSpc>
              <a:defRPr/>
            </a:pPr>
            <a:r>
              <a:rPr lang="es-MX" sz="1400" dirty="0">
                <a:solidFill>
                  <a:schemeClr val="tx1">
                    <a:lumMod val="95000"/>
                    <a:lumOff val="5000"/>
                  </a:schemeClr>
                </a:solidFill>
                <a:latin typeface="+mn-lt"/>
                <a:cs typeface="Calibri" pitchFamily="34" charset="0"/>
              </a:rPr>
              <a:t>10.- Se hace la entrega recepción de la obra, misma que inició y concluyó en el mismo ejercicio fiscal.</a:t>
            </a:r>
            <a:endParaRPr lang="es-MX" sz="1400" dirty="0">
              <a:solidFill>
                <a:schemeClr val="tx1">
                  <a:lumMod val="95000"/>
                  <a:lumOff val="5000"/>
                </a:schemeClr>
              </a:solidFill>
              <a:latin typeface="+mn-lt"/>
            </a:endParaRPr>
          </a:p>
        </p:txBody>
      </p:sp>
      <p:sp>
        <p:nvSpPr>
          <p:cNvPr id="6" name="5 CuadroTexto"/>
          <p:cNvSpPr txBox="1"/>
          <p:nvPr/>
        </p:nvSpPr>
        <p:spPr>
          <a:xfrm>
            <a:off x="1142976" y="1142984"/>
            <a:ext cx="6984776" cy="461665"/>
          </a:xfrm>
          <a:prstGeom prst="rect">
            <a:avLst/>
          </a:prstGeom>
          <a:solidFill>
            <a:schemeClr val="accent6">
              <a:lumMod val="20000"/>
              <a:lumOff val="80000"/>
            </a:schemeClr>
          </a:solidFill>
          <a:scene3d>
            <a:camera prst="orthographicFront"/>
            <a:lightRig rig="threePt" dir="t"/>
          </a:scene3d>
          <a:sp3d>
            <a:bevelT w="165100" prst="coolSlant"/>
          </a:sp3d>
        </p:spPr>
        <p:txBody>
          <a:bodyPr wrap="square" rtlCol="0">
            <a:spAutoFit/>
          </a:bodyPr>
          <a:lstStyle/>
          <a:p>
            <a:pPr algn="ctr"/>
            <a:r>
              <a:rPr lang="es-MX"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OBRA CONTRATADA NO CAPITALIZABLE </a:t>
            </a:r>
            <a:endParaRPr lang="es-MX"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thruBlk="1"/>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79 Rectángulo"/>
          <p:cNvSpPr/>
          <p:nvPr/>
        </p:nvSpPr>
        <p:spPr>
          <a:xfrm>
            <a:off x="15240" y="1052512"/>
            <a:ext cx="9144000" cy="5805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dirty="0"/>
          </a:p>
        </p:txBody>
      </p:sp>
      <p:sp>
        <p:nvSpPr>
          <p:cNvPr id="186432" name="Rectangle 1"/>
          <p:cNvSpPr>
            <a:spLocks noChangeArrowheads="1"/>
          </p:cNvSpPr>
          <p:nvPr/>
        </p:nvSpPr>
        <p:spPr bwMode="auto">
          <a:xfrm>
            <a:off x="2000250" y="114449"/>
            <a:ext cx="6715125" cy="461665"/>
          </a:xfrm>
          <a:prstGeom prst="rect">
            <a:avLst/>
          </a:prstGeom>
          <a:noFill/>
          <a:ln w="9525">
            <a:noFill/>
            <a:miter lim="800000"/>
            <a:headEnd/>
            <a:tailEnd/>
          </a:ln>
        </p:spPr>
        <p:txBody>
          <a:bodyPr anchor="ctr">
            <a:spAutoFit/>
          </a:bodyPr>
          <a:lstStyle/>
          <a:p>
            <a:pPr algn="ctr" eaLnBrk="0" hangingPunct="0"/>
            <a:r>
              <a:rPr lang="es-MX" sz="1200" b="1" dirty="0" smtClean="0">
                <a:cs typeface="Calibri" pitchFamily="34" charset="0"/>
              </a:rPr>
              <a:t>OPERACIONES </a:t>
            </a:r>
            <a:r>
              <a:rPr lang="es-MX" sz="1200" b="1" dirty="0">
                <a:cs typeface="Calibri" pitchFamily="34" charset="0"/>
              </a:rPr>
              <a:t>RELACIONADAS CON OBRA P</a:t>
            </a:r>
            <a:r>
              <a:rPr lang="es-MX" sz="1200" b="1" dirty="0">
                <a:latin typeface="Calibri" pitchFamily="34" charset="0"/>
                <a:cs typeface="Calibri" pitchFamily="34" charset="0"/>
              </a:rPr>
              <a:t>Ú</a:t>
            </a:r>
            <a:r>
              <a:rPr lang="es-MX" sz="1200" b="1" dirty="0">
                <a:cs typeface="Calibri" pitchFamily="34" charset="0"/>
              </a:rPr>
              <a:t>BLICA </a:t>
            </a:r>
            <a:r>
              <a:rPr lang="es-MX" sz="1200" b="1" dirty="0" smtClean="0">
                <a:cs typeface="Calibri" pitchFamily="34" charset="0"/>
              </a:rPr>
              <a:t>CONTRATADA       </a:t>
            </a:r>
          </a:p>
          <a:p>
            <a:pPr algn="ctr" eaLnBrk="0" hangingPunct="0"/>
            <a:r>
              <a:rPr lang="es-MX" sz="1200" b="1" dirty="0" smtClean="0">
                <a:cs typeface="Calibri" pitchFamily="34" charset="0"/>
              </a:rPr>
              <a:t>NO CAPITALIZABLE</a:t>
            </a:r>
            <a:endParaRPr lang="es-MX" dirty="0"/>
          </a:p>
        </p:txBody>
      </p:sp>
      <p:grpSp>
        <p:nvGrpSpPr>
          <p:cNvPr id="2" name="25 Grupo"/>
          <p:cNvGrpSpPr>
            <a:grpSpLocks/>
          </p:cNvGrpSpPr>
          <p:nvPr/>
        </p:nvGrpSpPr>
        <p:grpSpPr bwMode="auto">
          <a:xfrm>
            <a:off x="769938" y="2036763"/>
            <a:ext cx="1584325" cy="797877"/>
            <a:chOff x="3563888" y="1700808"/>
            <a:chExt cx="1584176" cy="864096"/>
          </a:xfrm>
        </p:grpSpPr>
        <p:cxnSp>
          <p:nvCxnSpPr>
            <p:cNvPr id="205" name="204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205 Conector recto"/>
            <p:cNvCxnSpPr/>
            <p:nvPr/>
          </p:nvCxnSpPr>
          <p:spPr>
            <a:xfrm>
              <a:off x="4338515" y="1700808"/>
              <a:ext cx="17460"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28 Grupo"/>
          <p:cNvGrpSpPr>
            <a:grpSpLocks/>
          </p:cNvGrpSpPr>
          <p:nvPr/>
        </p:nvGrpSpPr>
        <p:grpSpPr bwMode="auto">
          <a:xfrm>
            <a:off x="6772275" y="2003425"/>
            <a:ext cx="1584325" cy="863600"/>
            <a:chOff x="3563888" y="1700808"/>
            <a:chExt cx="1584176" cy="864096"/>
          </a:xfrm>
        </p:grpSpPr>
        <p:cxnSp>
          <p:nvCxnSpPr>
            <p:cNvPr id="208" name="20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208 Conector recto"/>
            <p:cNvCxnSpPr/>
            <p:nvPr/>
          </p:nvCxnSpPr>
          <p:spPr>
            <a:xfrm>
              <a:off x="4338515" y="1700808"/>
              <a:ext cx="17461"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 name="31 Grupo"/>
          <p:cNvGrpSpPr>
            <a:grpSpLocks/>
          </p:cNvGrpSpPr>
          <p:nvPr/>
        </p:nvGrpSpPr>
        <p:grpSpPr bwMode="auto">
          <a:xfrm>
            <a:off x="2643188" y="2036763"/>
            <a:ext cx="1584325" cy="805497"/>
            <a:chOff x="3563888" y="1700808"/>
            <a:chExt cx="1584176" cy="864096"/>
          </a:xfrm>
        </p:grpSpPr>
        <p:cxnSp>
          <p:nvCxnSpPr>
            <p:cNvPr id="211" name="21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211 Conector recto"/>
            <p:cNvCxnSpPr/>
            <p:nvPr/>
          </p:nvCxnSpPr>
          <p:spPr>
            <a:xfrm>
              <a:off x="4338515" y="1700808"/>
              <a:ext cx="17460"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37 Grupo"/>
          <p:cNvGrpSpPr>
            <a:grpSpLocks/>
          </p:cNvGrpSpPr>
          <p:nvPr/>
        </p:nvGrpSpPr>
        <p:grpSpPr bwMode="auto">
          <a:xfrm>
            <a:off x="4730750" y="2036763"/>
            <a:ext cx="1584325" cy="863600"/>
            <a:chOff x="3563888" y="1700808"/>
            <a:chExt cx="1584176" cy="864096"/>
          </a:xfrm>
        </p:grpSpPr>
        <p:cxnSp>
          <p:nvCxnSpPr>
            <p:cNvPr id="214" name="213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214 Conector recto"/>
            <p:cNvCxnSpPr/>
            <p:nvPr/>
          </p:nvCxnSpPr>
          <p:spPr>
            <a:xfrm>
              <a:off x="4338515" y="1700808"/>
              <a:ext cx="17461"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0 Grupo"/>
          <p:cNvGrpSpPr>
            <a:grpSpLocks/>
          </p:cNvGrpSpPr>
          <p:nvPr/>
        </p:nvGrpSpPr>
        <p:grpSpPr bwMode="auto">
          <a:xfrm>
            <a:off x="4803775" y="3922713"/>
            <a:ext cx="1584325" cy="863600"/>
            <a:chOff x="3563888" y="1700808"/>
            <a:chExt cx="1584176" cy="864096"/>
          </a:xfrm>
        </p:grpSpPr>
        <p:cxnSp>
          <p:nvCxnSpPr>
            <p:cNvPr id="217" name="21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8" name="217 Conector recto"/>
            <p:cNvCxnSpPr/>
            <p:nvPr/>
          </p:nvCxnSpPr>
          <p:spPr>
            <a:xfrm>
              <a:off x="4338515" y="1700808"/>
              <a:ext cx="17461"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3 Grupo"/>
          <p:cNvGrpSpPr>
            <a:grpSpLocks/>
          </p:cNvGrpSpPr>
          <p:nvPr/>
        </p:nvGrpSpPr>
        <p:grpSpPr bwMode="auto">
          <a:xfrm>
            <a:off x="2803525" y="3922713"/>
            <a:ext cx="1584325" cy="863600"/>
            <a:chOff x="3563888" y="1700808"/>
            <a:chExt cx="1584176" cy="864096"/>
          </a:xfrm>
        </p:grpSpPr>
        <p:cxnSp>
          <p:nvCxnSpPr>
            <p:cNvPr id="220" name="21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1" name="220 Conector recto"/>
            <p:cNvCxnSpPr/>
            <p:nvPr/>
          </p:nvCxnSpPr>
          <p:spPr>
            <a:xfrm>
              <a:off x="4338515" y="1700808"/>
              <a:ext cx="17461"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6 Grupo"/>
          <p:cNvGrpSpPr>
            <a:grpSpLocks/>
          </p:cNvGrpSpPr>
          <p:nvPr/>
        </p:nvGrpSpPr>
        <p:grpSpPr bwMode="auto">
          <a:xfrm>
            <a:off x="715963" y="3922713"/>
            <a:ext cx="1584325" cy="863600"/>
            <a:chOff x="3563888" y="1700808"/>
            <a:chExt cx="1584176" cy="864096"/>
          </a:xfrm>
        </p:grpSpPr>
        <p:cxnSp>
          <p:nvCxnSpPr>
            <p:cNvPr id="223" name="22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4" name="223 Conector recto"/>
            <p:cNvCxnSpPr/>
            <p:nvPr/>
          </p:nvCxnSpPr>
          <p:spPr>
            <a:xfrm>
              <a:off x="4338515" y="1700808"/>
              <a:ext cx="17460"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 name="49 Grupo"/>
          <p:cNvGrpSpPr>
            <a:grpSpLocks/>
          </p:cNvGrpSpPr>
          <p:nvPr/>
        </p:nvGrpSpPr>
        <p:grpSpPr bwMode="auto">
          <a:xfrm>
            <a:off x="7059613" y="3937000"/>
            <a:ext cx="1584325" cy="863600"/>
            <a:chOff x="3563888" y="1700808"/>
            <a:chExt cx="1584176" cy="864096"/>
          </a:xfrm>
        </p:grpSpPr>
        <p:cxnSp>
          <p:nvCxnSpPr>
            <p:cNvPr id="226" name="225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7" name="226 Conector recto"/>
            <p:cNvCxnSpPr/>
            <p:nvPr/>
          </p:nvCxnSpPr>
          <p:spPr>
            <a:xfrm>
              <a:off x="4338515" y="1700808"/>
              <a:ext cx="17460"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228" name="227 CuadroTexto"/>
          <p:cNvSpPr txBox="1">
            <a:spLocks noChangeArrowheads="1"/>
          </p:cNvSpPr>
          <p:nvPr/>
        </p:nvSpPr>
        <p:spPr bwMode="auto">
          <a:xfrm>
            <a:off x="657225" y="836613"/>
            <a:ext cx="1841500" cy="738187"/>
          </a:xfrm>
          <a:prstGeom prst="rect">
            <a:avLst/>
          </a:prstGeom>
          <a:noFill/>
          <a:ln w="9525">
            <a:noFill/>
            <a:miter lim="800000"/>
            <a:headEnd/>
            <a:tailEnd/>
          </a:ln>
        </p:spPr>
        <p:txBody>
          <a:bodyPr>
            <a:spAutoFit/>
          </a:bodyPr>
          <a:lstStyle/>
          <a:p>
            <a:pPr algn="ctr"/>
            <a:r>
              <a:rPr lang="es-MX" sz="1400" dirty="0"/>
              <a:t>821</a:t>
            </a:r>
          </a:p>
          <a:p>
            <a:pPr algn="ctr"/>
            <a:r>
              <a:rPr lang="es-MX" sz="1400" dirty="0"/>
              <a:t>Presupuesto  de</a:t>
            </a:r>
          </a:p>
          <a:p>
            <a:pPr algn="ctr"/>
            <a:r>
              <a:rPr lang="es-MX" sz="1400" dirty="0"/>
              <a:t> Egresos Aprobado</a:t>
            </a:r>
          </a:p>
        </p:txBody>
      </p:sp>
      <p:sp>
        <p:nvSpPr>
          <p:cNvPr id="229" name="228 CuadroTexto"/>
          <p:cNvSpPr txBox="1">
            <a:spLocks noChangeArrowheads="1"/>
          </p:cNvSpPr>
          <p:nvPr/>
        </p:nvSpPr>
        <p:spPr bwMode="auto">
          <a:xfrm>
            <a:off x="2427288" y="908050"/>
            <a:ext cx="1943100" cy="739775"/>
          </a:xfrm>
          <a:prstGeom prst="rect">
            <a:avLst/>
          </a:prstGeom>
          <a:noFill/>
          <a:ln w="9525">
            <a:noFill/>
            <a:miter lim="800000"/>
            <a:headEnd/>
            <a:tailEnd/>
          </a:ln>
        </p:spPr>
        <p:txBody>
          <a:bodyPr>
            <a:spAutoFit/>
          </a:bodyPr>
          <a:lstStyle/>
          <a:p>
            <a:pPr algn="ctr"/>
            <a:r>
              <a:rPr lang="es-MX" sz="1400" dirty="0"/>
              <a:t>822</a:t>
            </a:r>
          </a:p>
          <a:p>
            <a:pPr algn="ctr"/>
            <a:r>
              <a:rPr lang="es-MX" sz="1400" dirty="0"/>
              <a:t>Presupuesto de</a:t>
            </a:r>
          </a:p>
          <a:p>
            <a:pPr algn="ctr"/>
            <a:r>
              <a:rPr lang="es-MX" sz="1400" dirty="0"/>
              <a:t> Egresos por Ejercer </a:t>
            </a:r>
            <a:endParaRPr lang="es-MX" sz="1000" dirty="0"/>
          </a:p>
        </p:txBody>
      </p:sp>
      <p:sp>
        <p:nvSpPr>
          <p:cNvPr id="230" name="229 CuadroTexto"/>
          <p:cNvSpPr txBox="1">
            <a:spLocks noChangeArrowheads="1"/>
          </p:cNvSpPr>
          <p:nvPr/>
        </p:nvSpPr>
        <p:spPr bwMode="auto">
          <a:xfrm>
            <a:off x="1571625" y="2036763"/>
            <a:ext cx="1055688" cy="307975"/>
          </a:xfrm>
          <a:prstGeom prst="rect">
            <a:avLst/>
          </a:prstGeom>
          <a:noFill/>
          <a:ln w="9525">
            <a:noFill/>
            <a:miter lim="800000"/>
            <a:headEnd/>
            <a:tailEnd/>
          </a:ln>
        </p:spPr>
        <p:txBody>
          <a:bodyPr>
            <a:spAutoFit/>
          </a:bodyPr>
          <a:lstStyle/>
          <a:p>
            <a:r>
              <a:rPr lang="es-MX" sz="1400" dirty="0" smtClean="0"/>
              <a:t>5000 </a:t>
            </a:r>
            <a:r>
              <a:rPr lang="es-MX" sz="1400" dirty="0"/>
              <a:t>(1)</a:t>
            </a:r>
          </a:p>
        </p:txBody>
      </p:sp>
      <p:sp>
        <p:nvSpPr>
          <p:cNvPr id="231" name="230 CuadroTexto"/>
          <p:cNvSpPr txBox="1">
            <a:spLocks noChangeArrowheads="1"/>
          </p:cNvSpPr>
          <p:nvPr/>
        </p:nvSpPr>
        <p:spPr bwMode="auto">
          <a:xfrm>
            <a:off x="2484438" y="2017713"/>
            <a:ext cx="944562" cy="306387"/>
          </a:xfrm>
          <a:prstGeom prst="rect">
            <a:avLst/>
          </a:prstGeom>
          <a:noFill/>
          <a:ln w="9525">
            <a:noFill/>
            <a:miter lim="800000"/>
            <a:headEnd/>
            <a:tailEnd/>
          </a:ln>
        </p:spPr>
        <p:txBody>
          <a:bodyPr>
            <a:spAutoFit/>
          </a:bodyPr>
          <a:lstStyle/>
          <a:p>
            <a:r>
              <a:rPr lang="es-MX" sz="1400" dirty="0"/>
              <a:t>(1) </a:t>
            </a:r>
            <a:r>
              <a:rPr lang="es-MX" sz="1400" dirty="0" smtClean="0"/>
              <a:t>5000</a:t>
            </a:r>
            <a:endParaRPr lang="es-MX" sz="1400" dirty="0"/>
          </a:p>
        </p:txBody>
      </p:sp>
      <p:sp>
        <p:nvSpPr>
          <p:cNvPr id="232" name="231 CuadroTexto"/>
          <p:cNvSpPr txBox="1">
            <a:spLocks noChangeArrowheads="1"/>
          </p:cNvSpPr>
          <p:nvPr/>
        </p:nvSpPr>
        <p:spPr bwMode="auto">
          <a:xfrm>
            <a:off x="4714875" y="2071688"/>
            <a:ext cx="857250" cy="307975"/>
          </a:xfrm>
          <a:prstGeom prst="rect">
            <a:avLst/>
          </a:prstGeom>
          <a:noFill/>
          <a:ln w="9525">
            <a:noFill/>
            <a:miter lim="800000"/>
            <a:headEnd/>
            <a:tailEnd/>
          </a:ln>
        </p:spPr>
        <p:txBody>
          <a:bodyPr>
            <a:spAutoFit/>
          </a:bodyPr>
          <a:lstStyle/>
          <a:p>
            <a:r>
              <a:rPr lang="es-MX" sz="1400" dirty="0"/>
              <a:t>(2) </a:t>
            </a:r>
            <a:r>
              <a:rPr lang="es-MX" sz="1400" dirty="0" smtClean="0"/>
              <a:t>2000</a:t>
            </a:r>
            <a:endParaRPr lang="es-MX" sz="1400" dirty="0"/>
          </a:p>
        </p:txBody>
      </p:sp>
      <p:sp>
        <p:nvSpPr>
          <p:cNvPr id="233" name="232 CuadroTexto"/>
          <p:cNvSpPr txBox="1">
            <a:spLocks noChangeArrowheads="1"/>
          </p:cNvSpPr>
          <p:nvPr/>
        </p:nvSpPr>
        <p:spPr bwMode="auto">
          <a:xfrm>
            <a:off x="3429000" y="2036763"/>
            <a:ext cx="927100" cy="307975"/>
          </a:xfrm>
          <a:prstGeom prst="rect">
            <a:avLst/>
          </a:prstGeom>
          <a:noFill/>
          <a:ln w="9525">
            <a:noFill/>
            <a:miter lim="800000"/>
            <a:headEnd/>
            <a:tailEnd/>
          </a:ln>
        </p:spPr>
        <p:txBody>
          <a:bodyPr>
            <a:spAutoFit/>
          </a:bodyPr>
          <a:lstStyle/>
          <a:p>
            <a:r>
              <a:rPr lang="es-MX" sz="1400" dirty="0" smtClean="0"/>
              <a:t>2000 </a:t>
            </a:r>
            <a:r>
              <a:rPr lang="es-MX" sz="1400" dirty="0"/>
              <a:t>(2)</a:t>
            </a:r>
          </a:p>
        </p:txBody>
      </p:sp>
      <p:sp>
        <p:nvSpPr>
          <p:cNvPr id="234" name="233 CuadroTexto"/>
          <p:cNvSpPr txBox="1">
            <a:spLocks noChangeArrowheads="1"/>
          </p:cNvSpPr>
          <p:nvPr/>
        </p:nvSpPr>
        <p:spPr bwMode="auto">
          <a:xfrm>
            <a:off x="4514850" y="908050"/>
            <a:ext cx="2200275" cy="739775"/>
          </a:xfrm>
          <a:prstGeom prst="rect">
            <a:avLst/>
          </a:prstGeom>
          <a:noFill/>
          <a:ln w="9525">
            <a:noFill/>
            <a:miter lim="800000"/>
            <a:headEnd/>
            <a:tailEnd/>
          </a:ln>
        </p:spPr>
        <p:txBody>
          <a:bodyPr>
            <a:spAutoFit/>
          </a:bodyPr>
          <a:lstStyle/>
          <a:p>
            <a:pPr algn="ctr"/>
            <a:r>
              <a:rPr lang="es-MX" sz="1400" dirty="0"/>
              <a:t>824</a:t>
            </a:r>
          </a:p>
          <a:p>
            <a:pPr algn="ctr"/>
            <a:r>
              <a:rPr lang="es-MX" sz="1400" dirty="0"/>
              <a:t>Presupuesto de Egresos Comprometido </a:t>
            </a:r>
            <a:endParaRPr lang="es-MX" sz="1000" dirty="0"/>
          </a:p>
        </p:txBody>
      </p:sp>
      <p:sp>
        <p:nvSpPr>
          <p:cNvPr id="235" name="234 CuadroTexto"/>
          <p:cNvSpPr txBox="1">
            <a:spLocks noChangeArrowheads="1"/>
          </p:cNvSpPr>
          <p:nvPr/>
        </p:nvSpPr>
        <p:spPr bwMode="auto">
          <a:xfrm>
            <a:off x="6556375" y="836613"/>
            <a:ext cx="1944688" cy="738187"/>
          </a:xfrm>
          <a:prstGeom prst="rect">
            <a:avLst/>
          </a:prstGeom>
          <a:noFill/>
          <a:ln w="9525">
            <a:noFill/>
            <a:miter lim="800000"/>
            <a:headEnd/>
            <a:tailEnd/>
          </a:ln>
        </p:spPr>
        <p:txBody>
          <a:bodyPr>
            <a:spAutoFit/>
          </a:bodyPr>
          <a:lstStyle/>
          <a:p>
            <a:pPr algn="ctr"/>
            <a:r>
              <a:rPr lang="es-MX" sz="1400" dirty="0"/>
              <a:t>825</a:t>
            </a:r>
          </a:p>
          <a:p>
            <a:pPr algn="ctr"/>
            <a:r>
              <a:rPr lang="es-MX" sz="1400" dirty="0"/>
              <a:t>Presupuesto de Egresos Devengado</a:t>
            </a:r>
            <a:endParaRPr lang="es-MX" sz="1000" dirty="0"/>
          </a:p>
        </p:txBody>
      </p:sp>
      <p:sp>
        <p:nvSpPr>
          <p:cNvPr id="236" name="235 CuadroTexto"/>
          <p:cNvSpPr txBox="1">
            <a:spLocks noChangeArrowheads="1"/>
          </p:cNvSpPr>
          <p:nvPr/>
        </p:nvSpPr>
        <p:spPr bwMode="auto">
          <a:xfrm>
            <a:off x="6588125" y="2076450"/>
            <a:ext cx="912813" cy="306388"/>
          </a:xfrm>
          <a:prstGeom prst="rect">
            <a:avLst/>
          </a:prstGeom>
          <a:noFill/>
          <a:ln w="9525">
            <a:noFill/>
            <a:miter lim="800000"/>
            <a:headEnd/>
            <a:tailEnd/>
          </a:ln>
        </p:spPr>
        <p:txBody>
          <a:bodyPr>
            <a:spAutoFit/>
          </a:bodyPr>
          <a:lstStyle/>
          <a:p>
            <a:r>
              <a:rPr lang="es-MX" sz="1400" dirty="0"/>
              <a:t>(4) </a:t>
            </a:r>
            <a:r>
              <a:rPr lang="es-MX" sz="1400" dirty="0" smtClean="0"/>
              <a:t>800</a:t>
            </a:r>
            <a:endParaRPr lang="es-MX" sz="1400" dirty="0"/>
          </a:p>
        </p:txBody>
      </p:sp>
      <p:sp>
        <p:nvSpPr>
          <p:cNvPr id="237" name="236 CuadroTexto"/>
          <p:cNvSpPr txBox="1">
            <a:spLocks noChangeArrowheads="1"/>
          </p:cNvSpPr>
          <p:nvPr/>
        </p:nvSpPr>
        <p:spPr bwMode="auto">
          <a:xfrm>
            <a:off x="5500688" y="2089150"/>
            <a:ext cx="857250" cy="307975"/>
          </a:xfrm>
          <a:prstGeom prst="rect">
            <a:avLst/>
          </a:prstGeom>
          <a:noFill/>
          <a:ln w="9525">
            <a:noFill/>
            <a:miter lim="800000"/>
            <a:headEnd/>
            <a:tailEnd/>
          </a:ln>
        </p:spPr>
        <p:txBody>
          <a:bodyPr>
            <a:spAutoFit/>
          </a:bodyPr>
          <a:lstStyle/>
          <a:p>
            <a:r>
              <a:rPr lang="es-MX" sz="1400" dirty="0" smtClean="0"/>
              <a:t>800 </a:t>
            </a:r>
            <a:r>
              <a:rPr lang="es-MX" sz="1400" dirty="0"/>
              <a:t>(4)</a:t>
            </a:r>
          </a:p>
        </p:txBody>
      </p:sp>
      <p:sp>
        <p:nvSpPr>
          <p:cNvPr id="238" name="237 CuadroTexto"/>
          <p:cNvSpPr txBox="1">
            <a:spLocks noChangeArrowheads="1"/>
          </p:cNvSpPr>
          <p:nvPr/>
        </p:nvSpPr>
        <p:spPr bwMode="auto">
          <a:xfrm>
            <a:off x="617220" y="2838133"/>
            <a:ext cx="1800225" cy="738187"/>
          </a:xfrm>
          <a:prstGeom prst="rect">
            <a:avLst/>
          </a:prstGeom>
          <a:noFill/>
          <a:ln w="9525">
            <a:noFill/>
            <a:miter lim="800000"/>
            <a:headEnd/>
            <a:tailEnd/>
          </a:ln>
        </p:spPr>
        <p:txBody>
          <a:bodyPr>
            <a:spAutoFit/>
          </a:bodyPr>
          <a:lstStyle/>
          <a:p>
            <a:pPr algn="ctr"/>
            <a:r>
              <a:rPr lang="es-MX" sz="1400" dirty="0"/>
              <a:t>826</a:t>
            </a:r>
          </a:p>
          <a:p>
            <a:pPr algn="ctr"/>
            <a:r>
              <a:rPr lang="es-MX" sz="1400" dirty="0"/>
              <a:t>Presupuesto de Egresos Ejercido</a:t>
            </a:r>
          </a:p>
        </p:txBody>
      </p:sp>
      <p:sp>
        <p:nvSpPr>
          <p:cNvPr id="239" name="238 CuadroTexto"/>
          <p:cNvSpPr txBox="1">
            <a:spLocks noChangeArrowheads="1"/>
          </p:cNvSpPr>
          <p:nvPr/>
        </p:nvSpPr>
        <p:spPr bwMode="auto">
          <a:xfrm>
            <a:off x="684213" y="3994150"/>
            <a:ext cx="863600" cy="307975"/>
          </a:xfrm>
          <a:prstGeom prst="rect">
            <a:avLst/>
          </a:prstGeom>
          <a:noFill/>
          <a:ln w="9525">
            <a:noFill/>
            <a:miter lim="800000"/>
            <a:headEnd/>
            <a:tailEnd/>
          </a:ln>
        </p:spPr>
        <p:txBody>
          <a:bodyPr>
            <a:spAutoFit/>
          </a:bodyPr>
          <a:lstStyle/>
          <a:p>
            <a:r>
              <a:rPr lang="es-MX" sz="1400" dirty="0"/>
              <a:t>(5) </a:t>
            </a:r>
            <a:r>
              <a:rPr lang="es-MX" sz="1400" dirty="0" smtClean="0"/>
              <a:t>800</a:t>
            </a:r>
            <a:endParaRPr lang="es-MX" sz="1400" dirty="0"/>
          </a:p>
        </p:txBody>
      </p:sp>
      <p:sp>
        <p:nvSpPr>
          <p:cNvPr id="240" name="239 CuadroTexto"/>
          <p:cNvSpPr txBox="1">
            <a:spLocks noChangeArrowheads="1"/>
          </p:cNvSpPr>
          <p:nvPr/>
        </p:nvSpPr>
        <p:spPr bwMode="auto">
          <a:xfrm>
            <a:off x="7643813" y="2076450"/>
            <a:ext cx="1031875" cy="306388"/>
          </a:xfrm>
          <a:prstGeom prst="rect">
            <a:avLst/>
          </a:prstGeom>
          <a:noFill/>
          <a:ln w="9525">
            <a:noFill/>
            <a:miter lim="800000"/>
            <a:headEnd/>
            <a:tailEnd/>
          </a:ln>
        </p:spPr>
        <p:txBody>
          <a:bodyPr>
            <a:spAutoFit/>
          </a:bodyPr>
          <a:lstStyle/>
          <a:p>
            <a:r>
              <a:rPr lang="es-MX" sz="1400" dirty="0" smtClean="0"/>
              <a:t>800 </a:t>
            </a:r>
            <a:r>
              <a:rPr lang="es-MX" sz="1400" dirty="0"/>
              <a:t>(5)</a:t>
            </a:r>
          </a:p>
        </p:txBody>
      </p:sp>
      <p:sp>
        <p:nvSpPr>
          <p:cNvPr id="241" name="240 CuadroTexto"/>
          <p:cNvSpPr txBox="1">
            <a:spLocks noChangeArrowheads="1"/>
          </p:cNvSpPr>
          <p:nvPr/>
        </p:nvSpPr>
        <p:spPr bwMode="auto">
          <a:xfrm>
            <a:off x="2659063" y="2852738"/>
            <a:ext cx="1873250" cy="738187"/>
          </a:xfrm>
          <a:prstGeom prst="rect">
            <a:avLst/>
          </a:prstGeom>
          <a:noFill/>
          <a:ln w="9525">
            <a:noFill/>
            <a:miter lim="800000"/>
            <a:headEnd/>
            <a:tailEnd/>
          </a:ln>
        </p:spPr>
        <p:txBody>
          <a:bodyPr>
            <a:spAutoFit/>
          </a:bodyPr>
          <a:lstStyle/>
          <a:p>
            <a:pPr algn="ctr"/>
            <a:r>
              <a:rPr lang="es-MX" sz="1400" dirty="0"/>
              <a:t>827</a:t>
            </a:r>
          </a:p>
          <a:p>
            <a:pPr algn="ctr"/>
            <a:r>
              <a:rPr lang="es-MX" sz="1400" dirty="0"/>
              <a:t>Presupuesto de Egresos Pagado</a:t>
            </a:r>
          </a:p>
        </p:txBody>
      </p:sp>
      <p:sp>
        <p:nvSpPr>
          <p:cNvPr id="242" name="241 CuadroTexto"/>
          <p:cNvSpPr txBox="1">
            <a:spLocks noChangeArrowheads="1"/>
          </p:cNvSpPr>
          <p:nvPr/>
        </p:nvSpPr>
        <p:spPr bwMode="auto">
          <a:xfrm>
            <a:off x="2786063" y="3994150"/>
            <a:ext cx="809625" cy="307975"/>
          </a:xfrm>
          <a:prstGeom prst="rect">
            <a:avLst/>
          </a:prstGeom>
          <a:noFill/>
          <a:ln w="9525">
            <a:noFill/>
            <a:miter lim="800000"/>
            <a:headEnd/>
            <a:tailEnd/>
          </a:ln>
        </p:spPr>
        <p:txBody>
          <a:bodyPr>
            <a:spAutoFit/>
          </a:bodyPr>
          <a:lstStyle/>
          <a:p>
            <a:r>
              <a:rPr lang="es-MX" sz="1400" dirty="0"/>
              <a:t> (6) </a:t>
            </a:r>
            <a:r>
              <a:rPr lang="es-MX" sz="1400" dirty="0" smtClean="0"/>
              <a:t>800</a:t>
            </a:r>
            <a:endParaRPr lang="es-MX" sz="1400" dirty="0"/>
          </a:p>
        </p:txBody>
      </p:sp>
      <p:sp>
        <p:nvSpPr>
          <p:cNvPr id="243" name="242 CuadroTexto"/>
          <p:cNvSpPr txBox="1">
            <a:spLocks noChangeArrowheads="1"/>
          </p:cNvSpPr>
          <p:nvPr/>
        </p:nvSpPr>
        <p:spPr bwMode="auto">
          <a:xfrm>
            <a:off x="1651000" y="3994150"/>
            <a:ext cx="1049338" cy="307975"/>
          </a:xfrm>
          <a:prstGeom prst="rect">
            <a:avLst/>
          </a:prstGeom>
          <a:noFill/>
          <a:ln w="9525">
            <a:noFill/>
            <a:miter lim="800000"/>
            <a:headEnd/>
            <a:tailEnd/>
          </a:ln>
        </p:spPr>
        <p:txBody>
          <a:bodyPr>
            <a:spAutoFit/>
          </a:bodyPr>
          <a:lstStyle/>
          <a:p>
            <a:r>
              <a:rPr lang="es-MX" sz="1400" dirty="0" smtClean="0"/>
              <a:t>800 </a:t>
            </a:r>
            <a:r>
              <a:rPr lang="es-MX" sz="1400" dirty="0"/>
              <a:t>(6)</a:t>
            </a:r>
          </a:p>
        </p:txBody>
      </p:sp>
      <p:sp>
        <p:nvSpPr>
          <p:cNvPr id="244" name="243 CuadroTexto"/>
          <p:cNvSpPr txBox="1">
            <a:spLocks noChangeArrowheads="1"/>
          </p:cNvSpPr>
          <p:nvPr/>
        </p:nvSpPr>
        <p:spPr bwMode="auto">
          <a:xfrm>
            <a:off x="4429125" y="2997200"/>
            <a:ext cx="2357438" cy="738188"/>
          </a:xfrm>
          <a:prstGeom prst="rect">
            <a:avLst/>
          </a:prstGeom>
          <a:noFill/>
          <a:ln w="9525">
            <a:noFill/>
            <a:miter lim="800000"/>
            <a:headEnd/>
            <a:tailEnd/>
          </a:ln>
        </p:spPr>
        <p:txBody>
          <a:bodyPr>
            <a:spAutoFit/>
          </a:bodyPr>
          <a:lstStyle/>
          <a:p>
            <a:pPr algn="ctr"/>
            <a:r>
              <a:rPr lang="es-MX" sz="1400" dirty="0"/>
              <a:t>1134</a:t>
            </a:r>
          </a:p>
          <a:p>
            <a:pPr algn="ctr"/>
            <a:r>
              <a:rPr lang="es-MX" sz="1400" dirty="0"/>
              <a:t>Anticipo a Contratistas por Obras Públicas a Corto Plazo</a:t>
            </a:r>
          </a:p>
        </p:txBody>
      </p:sp>
      <p:sp>
        <p:nvSpPr>
          <p:cNvPr id="245" name="244 CuadroTexto"/>
          <p:cNvSpPr txBox="1">
            <a:spLocks noChangeArrowheads="1"/>
          </p:cNvSpPr>
          <p:nvPr/>
        </p:nvSpPr>
        <p:spPr bwMode="auto">
          <a:xfrm>
            <a:off x="285750" y="5041900"/>
            <a:ext cx="2428875" cy="815608"/>
          </a:xfrm>
          <a:prstGeom prst="rect">
            <a:avLst/>
          </a:prstGeom>
          <a:noFill/>
          <a:ln w="9525">
            <a:noFill/>
            <a:miter lim="800000"/>
            <a:headEnd/>
            <a:tailEnd/>
          </a:ln>
        </p:spPr>
        <p:txBody>
          <a:bodyPr>
            <a:spAutoFit/>
          </a:bodyPr>
          <a:lstStyle/>
          <a:p>
            <a:pPr algn="ctr"/>
            <a:r>
              <a:rPr lang="es-MX" sz="1400" dirty="0" smtClean="0"/>
              <a:t>12354</a:t>
            </a:r>
            <a:endParaRPr lang="es-MX" sz="1400" dirty="0"/>
          </a:p>
          <a:p>
            <a:pPr algn="ctr"/>
            <a:r>
              <a:rPr lang="es-ES" sz="1100" dirty="0"/>
              <a:t>División de Terrenos y Construcción de Obras de Urbanización </a:t>
            </a:r>
            <a:r>
              <a:rPr lang="es-ES" sz="1100" b="1" u="sng" dirty="0"/>
              <a:t>en Proceso</a:t>
            </a:r>
            <a:endParaRPr lang="es-MX" sz="1100" b="1" u="sng" dirty="0"/>
          </a:p>
        </p:txBody>
      </p:sp>
      <p:sp>
        <p:nvSpPr>
          <p:cNvPr id="246" name="245 CuadroTexto"/>
          <p:cNvSpPr txBox="1">
            <a:spLocks noChangeArrowheads="1"/>
          </p:cNvSpPr>
          <p:nvPr/>
        </p:nvSpPr>
        <p:spPr bwMode="auto">
          <a:xfrm>
            <a:off x="7851774" y="3929063"/>
            <a:ext cx="1040705" cy="307777"/>
          </a:xfrm>
          <a:prstGeom prst="rect">
            <a:avLst/>
          </a:prstGeom>
          <a:noFill/>
          <a:ln w="9525">
            <a:noFill/>
            <a:miter lim="800000"/>
            <a:headEnd/>
            <a:tailEnd/>
          </a:ln>
        </p:spPr>
        <p:txBody>
          <a:bodyPr wrap="square">
            <a:spAutoFit/>
          </a:bodyPr>
          <a:lstStyle/>
          <a:p>
            <a:r>
              <a:rPr lang="es-MX" sz="1400" dirty="0" smtClean="0"/>
              <a:t>500     </a:t>
            </a:r>
            <a:r>
              <a:rPr lang="es-MX" sz="1400" dirty="0"/>
              <a:t>(3)</a:t>
            </a:r>
          </a:p>
        </p:txBody>
      </p:sp>
      <p:sp>
        <p:nvSpPr>
          <p:cNvPr id="247" name="246 CuadroTexto"/>
          <p:cNvSpPr txBox="1">
            <a:spLocks noChangeArrowheads="1"/>
          </p:cNvSpPr>
          <p:nvPr/>
        </p:nvSpPr>
        <p:spPr bwMode="auto">
          <a:xfrm>
            <a:off x="6986588" y="3333750"/>
            <a:ext cx="1800225" cy="523875"/>
          </a:xfrm>
          <a:prstGeom prst="rect">
            <a:avLst/>
          </a:prstGeom>
          <a:noFill/>
          <a:ln w="9525">
            <a:noFill/>
            <a:miter lim="800000"/>
            <a:headEnd/>
            <a:tailEnd/>
          </a:ln>
        </p:spPr>
        <p:txBody>
          <a:bodyPr>
            <a:spAutoFit/>
          </a:bodyPr>
          <a:lstStyle/>
          <a:p>
            <a:pPr algn="ctr"/>
            <a:r>
              <a:rPr lang="es-MX" sz="1400" dirty="0"/>
              <a:t>1112</a:t>
            </a:r>
          </a:p>
          <a:p>
            <a:pPr algn="ctr"/>
            <a:r>
              <a:rPr lang="es-MX" sz="1400" dirty="0"/>
              <a:t>Bancos / Tesorería</a:t>
            </a:r>
          </a:p>
        </p:txBody>
      </p:sp>
      <p:sp>
        <p:nvSpPr>
          <p:cNvPr id="248" name="247 CuadroTexto"/>
          <p:cNvSpPr txBox="1">
            <a:spLocks noChangeArrowheads="1"/>
          </p:cNvSpPr>
          <p:nvPr/>
        </p:nvSpPr>
        <p:spPr bwMode="auto">
          <a:xfrm>
            <a:off x="539750" y="5857875"/>
            <a:ext cx="889000" cy="307975"/>
          </a:xfrm>
          <a:prstGeom prst="rect">
            <a:avLst/>
          </a:prstGeom>
          <a:noFill/>
          <a:ln w="9525">
            <a:noFill/>
            <a:miter lim="800000"/>
            <a:headEnd/>
            <a:tailEnd/>
          </a:ln>
        </p:spPr>
        <p:txBody>
          <a:bodyPr>
            <a:spAutoFit/>
          </a:bodyPr>
          <a:lstStyle/>
          <a:p>
            <a:r>
              <a:rPr lang="es-MX" sz="1400" dirty="0"/>
              <a:t>(4a) </a:t>
            </a:r>
            <a:r>
              <a:rPr lang="es-MX" sz="1400" dirty="0" smtClean="0"/>
              <a:t>800</a:t>
            </a:r>
            <a:endParaRPr lang="es-MX" sz="1400" dirty="0"/>
          </a:p>
        </p:txBody>
      </p:sp>
      <p:sp>
        <p:nvSpPr>
          <p:cNvPr id="249" name="248 CuadroTexto"/>
          <p:cNvSpPr txBox="1">
            <a:spLocks noChangeArrowheads="1"/>
          </p:cNvSpPr>
          <p:nvPr/>
        </p:nvSpPr>
        <p:spPr bwMode="auto">
          <a:xfrm>
            <a:off x="4716463" y="3978275"/>
            <a:ext cx="879475" cy="307975"/>
          </a:xfrm>
          <a:prstGeom prst="rect">
            <a:avLst/>
          </a:prstGeom>
          <a:noFill/>
          <a:ln w="9525">
            <a:noFill/>
            <a:miter lim="800000"/>
            <a:headEnd/>
            <a:tailEnd/>
          </a:ln>
        </p:spPr>
        <p:txBody>
          <a:bodyPr>
            <a:spAutoFit/>
          </a:bodyPr>
          <a:lstStyle/>
          <a:p>
            <a:r>
              <a:rPr lang="es-MX" sz="1400" dirty="0"/>
              <a:t>(3) </a:t>
            </a:r>
            <a:r>
              <a:rPr lang="es-MX" sz="1400" dirty="0" smtClean="0"/>
              <a:t>500</a:t>
            </a:r>
            <a:endParaRPr lang="es-MX" sz="1400" dirty="0"/>
          </a:p>
        </p:txBody>
      </p:sp>
      <p:grpSp>
        <p:nvGrpSpPr>
          <p:cNvPr id="10" name="79 Grupo"/>
          <p:cNvGrpSpPr>
            <a:grpSpLocks/>
          </p:cNvGrpSpPr>
          <p:nvPr/>
        </p:nvGrpSpPr>
        <p:grpSpPr bwMode="auto">
          <a:xfrm>
            <a:off x="714375" y="5851525"/>
            <a:ext cx="1584325" cy="863600"/>
            <a:chOff x="3563888" y="1700808"/>
            <a:chExt cx="1584176" cy="864096"/>
          </a:xfrm>
        </p:grpSpPr>
        <p:cxnSp>
          <p:nvCxnSpPr>
            <p:cNvPr id="251" name="2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251 Conector recto"/>
            <p:cNvCxnSpPr/>
            <p:nvPr/>
          </p:nvCxnSpPr>
          <p:spPr>
            <a:xfrm>
              <a:off x="4338515" y="1700808"/>
              <a:ext cx="17461"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253" name="252 CuadroTexto"/>
          <p:cNvSpPr txBox="1">
            <a:spLocks noChangeArrowheads="1"/>
          </p:cNvSpPr>
          <p:nvPr/>
        </p:nvSpPr>
        <p:spPr bwMode="auto">
          <a:xfrm>
            <a:off x="611505" y="1555433"/>
            <a:ext cx="1785938" cy="507831"/>
          </a:xfrm>
          <a:prstGeom prst="rect">
            <a:avLst/>
          </a:prstGeom>
          <a:noFill/>
          <a:ln w="9525">
            <a:noFill/>
            <a:miter lim="800000"/>
            <a:headEnd/>
            <a:tailEnd/>
          </a:ln>
        </p:spPr>
        <p:txBody>
          <a:bodyPr>
            <a:spAutoFit/>
          </a:bodyPr>
          <a:lstStyle/>
          <a:p>
            <a:pPr algn="ctr"/>
            <a:r>
              <a:rPr lang="es-MX" sz="900" dirty="0" smtClean="0"/>
              <a:t>(614 División </a:t>
            </a:r>
            <a:r>
              <a:rPr lang="es-MX" sz="900" dirty="0"/>
              <a:t>de terrenos y construcción de obras de </a:t>
            </a:r>
            <a:r>
              <a:rPr lang="es-MX" sz="900" dirty="0" smtClean="0"/>
              <a:t>urbanización)</a:t>
            </a:r>
            <a:endParaRPr lang="es-MX" sz="900" dirty="0"/>
          </a:p>
        </p:txBody>
      </p:sp>
      <p:grpSp>
        <p:nvGrpSpPr>
          <p:cNvPr id="11" name="40 Grupo"/>
          <p:cNvGrpSpPr>
            <a:grpSpLocks/>
          </p:cNvGrpSpPr>
          <p:nvPr/>
        </p:nvGrpSpPr>
        <p:grpSpPr bwMode="auto">
          <a:xfrm>
            <a:off x="3059113" y="5832475"/>
            <a:ext cx="1584325" cy="865188"/>
            <a:chOff x="3563888" y="1700808"/>
            <a:chExt cx="1584176" cy="864096"/>
          </a:xfrm>
        </p:grpSpPr>
        <p:cxnSp>
          <p:nvCxnSpPr>
            <p:cNvPr id="260" name="25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260 Conector recto"/>
            <p:cNvCxnSpPr/>
            <p:nvPr/>
          </p:nvCxnSpPr>
          <p:spPr>
            <a:xfrm>
              <a:off x="4338515" y="1700808"/>
              <a:ext cx="17460"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 name="40 Grupo"/>
          <p:cNvGrpSpPr>
            <a:grpSpLocks/>
          </p:cNvGrpSpPr>
          <p:nvPr/>
        </p:nvGrpSpPr>
        <p:grpSpPr bwMode="auto">
          <a:xfrm>
            <a:off x="5130800" y="5826125"/>
            <a:ext cx="1584325" cy="863600"/>
            <a:chOff x="3563888" y="1700808"/>
            <a:chExt cx="1584176" cy="864096"/>
          </a:xfrm>
        </p:grpSpPr>
        <p:cxnSp>
          <p:nvCxnSpPr>
            <p:cNvPr id="263" name="26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263 Conector recto"/>
            <p:cNvCxnSpPr/>
            <p:nvPr/>
          </p:nvCxnSpPr>
          <p:spPr>
            <a:xfrm>
              <a:off x="4338515" y="1700808"/>
              <a:ext cx="17461"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265" name="264 CuadroTexto"/>
          <p:cNvSpPr txBox="1">
            <a:spLocks noChangeArrowheads="1"/>
          </p:cNvSpPr>
          <p:nvPr/>
        </p:nvSpPr>
        <p:spPr bwMode="auto">
          <a:xfrm>
            <a:off x="5500688" y="2357438"/>
            <a:ext cx="915352" cy="307777"/>
          </a:xfrm>
          <a:prstGeom prst="rect">
            <a:avLst/>
          </a:prstGeom>
          <a:noFill/>
          <a:ln w="9525">
            <a:noFill/>
            <a:miter lim="800000"/>
            <a:headEnd/>
            <a:tailEnd/>
          </a:ln>
        </p:spPr>
        <p:txBody>
          <a:bodyPr wrap="square">
            <a:spAutoFit/>
          </a:bodyPr>
          <a:lstStyle/>
          <a:p>
            <a:r>
              <a:rPr lang="es-MX" sz="1400" dirty="0" smtClean="0"/>
              <a:t>1,200 </a:t>
            </a:r>
            <a:r>
              <a:rPr lang="es-MX" sz="1400" dirty="0"/>
              <a:t>(7)</a:t>
            </a:r>
          </a:p>
        </p:txBody>
      </p:sp>
      <p:sp>
        <p:nvSpPr>
          <p:cNvPr id="266" name="265 CuadroTexto"/>
          <p:cNvSpPr txBox="1">
            <a:spLocks noChangeArrowheads="1"/>
          </p:cNvSpPr>
          <p:nvPr/>
        </p:nvSpPr>
        <p:spPr bwMode="auto">
          <a:xfrm>
            <a:off x="6583680" y="2335213"/>
            <a:ext cx="917259" cy="307777"/>
          </a:xfrm>
          <a:prstGeom prst="rect">
            <a:avLst/>
          </a:prstGeom>
          <a:noFill/>
          <a:ln w="9525">
            <a:noFill/>
            <a:miter lim="800000"/>
            <a:headEnd/>
            <a:tailEnd/>
          </a:ln>
        </p:spPr>
        <p:txBody>
          <a:bodyPr wrap="square">
            <a:spAutoFit/>
          </a:bodyPr>
          <a:lstStyle/>
          <a:p>
            <a:r>
              <a:rPr lang="es-MX" sz="1400" dirty="0"/>
              <a:t>(7) </a:t>
            </a:r>
            <a:r>
              <a:rPr lang="es-MX" sz="1400" dirty="0" smtClean="0"/>
              <a:t>1,200</a:t>
            </a:r>
            <a:endParaRPr lang="es-MX" sz="1400" dirty="0"/>
          </a:p>
        </p:txBody>
      </p:sp>
      <p:sp>
        <p:nvSpPr>
          <p:cNvPr id="267" name="266 CuadroTexto"/>
          <p:cNvSpPr txBox="1">
            <a:spLocks noChangeArrowheads="1"/>
          </p:cNvSpPr>
          <p:nvPr/>
        </p:nvSpPr>
        <p:spPr bwMode="auto">
          <a:xfrm>
            <a:off x="7643813" y="2335213"/>
            <a:ext cx="960437" cy="307777"/>
          </a:xfrm>
          <a:prstGeom prst="rect">
            <a:avLst/>
          </a:prstGeom>
          <a:noFill/>
          <a:ln w="9525">
            <a:noFill/>
            <a:miter lim="800000"/>
            <a:headEnd/>
            <a:tailEnd/>
          </a:ln>
        </p:spPr>
        <p:txBody>
          <a:bodyPr>
            <a:spAutoFit/>
          </a:bodyPr>
          <a:lstStyle/>
          <a:p>
            <a:r>
              <a:rPr lang="es-MX" sz="1400" dirty="0" smtClean="0"/>
              <a:t>1,200 </a:t>
            </a:r>
            <a:r>
              <a:rPr lang="es-MX" sz="1400" dirty="0"/>
              <a:t>(8)</a:t>
            </a:r>
          </a:p>
        </p:txBody>
      </p:sp>
      <p:sp>
        <p:nvSpPr>
          <p:cNvPr id="268" name="267 CuadroTexto"/>
          <p:cNvSpPr txBox="1">
            <a:spLocks noChangeArrowheads="1"/>
          </p:cNvSpPr>
          <p:nvPr/>
        </p:nvSpPr>
        <p:spPr bwMode="auto">
          <a:xfrm>
            <a:off x="525780" y="4264025"/>
            <a:ext cx="1022033" cy="307777"/>
          </a:xfrm>
          <a:prstGeom prst="rect">
            <a:avLst/>
          </a:prstGeom>
          <a:noFill/>
          <a:ln w="9525">
            <a:noFill/>
            <a:miter lim="800000"/>
            <a:headEnd/>
            <a:tailEnd/>
          </a:ln>
        </p:spPr>
        <p:txBody>
          <a:bodyPr wrap="square">
            <a:spAutoFit/>
          </a:bodyPr>
          <a:lstStyle/>
          <a:p>
            <a:r>
              <a:rPr lang="es-MX" sz="1400" dirty="0"/>
              <a:t>(8) </a:t>
            </a:r>
            <a:r>
              <a:rPr lang="es-MX" sz="1400" dirty="0" smtClean="0"/>
              <a:t>1,200</a:t>
            </a:r>
            <a:endParaRPr lang="es-MX" sz="1400" dirty="0"/>
          </a:p>
        </p:txBody>
      </p:sp>
      <p:sp>
        <p:nvSpPr>
          <p:cNvPr id="269" name="268 CuadroTexto"/>
          <p:cNvSpPr txBox="1">
            <a:spLocks noChangeArrowheads="1"/>
          </p:cNvSpPr>
          <p:nvPr/>
        </p:nvSpPr>
        <p:spPr bwMode="auto">
          <a:xfrm>
            <a:off x="1643063" y="4221163"/>
            <a:ext cx="955357" cy="307777"/>
          </a:xfrm>
          <a:prstGeom prst="rect">
            <a:avLst/>
          </a:prstGeom>
          <a:noFill/>
          <a:ln w="9525">
            <a:noFill/>
            <a:miter lim="800000"/>
            <a:headEnd/>
            <a:tailEnd/>
          </a:ln>
        </p:spPr>
        <p:txBody>
          <a:bodyPr wrap="square">
            <a:spAutoFit/>
          </a:bodyPr>
          <a:lstStyle/>
          <a:p>
            <a:r>
              <a:rPr lang="es-MX" sz="1400" dirty="0" smtClean="0"/>
              <a:t>1,200 (9</a:t>
            </a:r>
            <a:r>
              <a:rPr lang="es-MX" sz="1400" dirty="0"/>
              <a:t>)</a:t>
            </a:r>
          </a:p>
        </p:txBody>
      </p:sp>
      <p:sp>
        <p:nvSpPr>
          <p:cNvPr id="270" name="269 CuadroTexto"/>
          <p:cNvSpPr txBox="1">
            <a:spLocks noChangeArrowheads="1"/>
          </p:cNvSpPr>
          <p:nvPr/>
        </p:nvSpPr>
        <p:spPr bwMode="auto">
          <a:xfrm>
            <a:off x="2651760" y="4214813"/>
            <a:ext cx="943929" cy="307777"/>
          </a:xfrm>
          <a:prstGeom prst="rect">
            <a:avLst/>
          </a:prstGeom>
          <a:noFill/>
          <a:ln w="9525">
            <a:noFill/>
            <a:miter lim="800000"/>
            <a:headEnd/>
            <a:tailEnd/>
          </a:ln>
        </p:spPr>
        <p:txBody>
          <a:bodyPr wrap="square">
            <a:spAutoFit/>
          </a:bodyPr>
          <a:lstStyle/>
          <a:p>
            <a:r>
              <a:rPr lang="es-MX" sz="1400" dirty="0"/>
              <a:t> (9) </a:t>
            </a:r>
            <a:r>
              <a:rPr lang="es-MX" sz="1400" dirty="0" smtClean="0"/>
              <a:t>1,200</a:t>
            </a:r>
            <a:endParaRPr lang="es-MX" sz="1400" dirty="0"/>
          </a:p>
        </p:txBody>
      </p:sp>
      <p:sp>
        <p:nvSpPr>
          <p:cNvPr id="271" name="270 CuadroTexto"/>
          <p:cNvSpPr txBox="1">
            <a:spLocks noChangeArrowheads="1"/>
          </p:cNvSpPr>
          <p:nvPr/>
        </p:nvSpPr>
        <p:spPr bwMode="auto">
          <a:xfrm>
            <a:off x="2714625" y="4929188"/>
            <a:ext cx="2357438" cy="954087"/>
          </a:xfrm>
          <a:prstGeom prst="rect">
            <a:avLst/>
          </a:prstGeom>
          <a:noFill/>
          <a:ln w="9525">
            <a:noFill/>
            <a:miter lim="800000"/>
            <a:headEnd/>
            <a:tailEnd/>
          </a:ln>
        </p:spPr>
        <p:txBody>
          <a:bodyPr>
            <a:spAutoFit/>
          </a:bodyPr>
          <a:lstStyle/>
          <a:p>
            <a:pPr algn="ctr"/>
            <a:r>
              <a:rPr lang="es-MX" sz="1400" dirty="0"/>
              <a:t>2113</a:t>
            </a:r>
          </a:p>
          <a:p>
            <a:pPr algn="ctr"/>
            <a:r>
              <a:rPr lang="es-MX" sz="1400" dirty="0"/>
              <a:t>Contratistas por Obras Públicas por Pagar a Corto Plazo</a:t>
            </a:r>
          </a:p>
        </p:txBody>
      </p:sp>
      <p:sp>
        <p:nvSpPr>
          <p:cNvPr id="272" name="271 CuadroTexto"/>
          <p:cNvSpPr txBox="1">
            <a:spLocks noChangeArrowheads="1"/>
          </p:cNvSpPr>
          <p:nvPr/>
        </p:nvSpPr>
        <p:spPr bwMode="auto">
          <a:xfrm>
            <a:off x="5619750" y="4000500"/>
            <a:ext cx="952500" cy="307777"/>
          </a:xfrm>
          <a:prstGeom prst="rect">
            <a:avLst/>
          </a:prstGeom>
          <a:noFill/>
          <a:ln w="9525">
            <a:noFill/>
            <a:miter lim="800000"/>
            <a:headEnd/>
            <a:tailEnd/>
          </a:ln>
        </p:spPr>
        <p:txBody>
          <a:bodyPr>
            <a:spAutoFit/>
          </a:bodyPr>
          <a:lstStyle/>
          <a:p>
            <a:r>
              <a:rPr lang="es-MX" sz="1400" dirty="0" smtClean="0"/>
              <a:t>320 </a:t>
            </a:r>
            <a:r>
              <a:rPr lang="es-MX" sz="1400" dirty="0"/>
              <a:t>(6a) </a:t>
            </a:r>
          </a:p>
        </p:txBody>
      </p:sp>
      <p:sp>
        <p:nvSpPr>
          <p:cNvPr id="273" name="272 CuadroTexto"/>
          <p:cNvSpPr txBox="1">
            <a:spLocks noChangeArrowheads="1"/>
          </p:cNvSpPr>
          <p:nvPr/>
        </p:nvSpPr>
        <p:spPr bwMode="auto">
          <a:xfrm>
            <a:off x="5619750" y="4264025"/>
            <a:ext cx="881063" cy="307777"/>
          </a:xfrm>
          <a:prstGeom prst="rect">
            <a:avLst/>
          </a:prstGeom>
          <a:noFill/>
          <a:ln w="9525">
            <a:noFill/>
            <a:miter lim="800000"/>
            <a:headEnd/>
            <a:tailEnd/>
          </a:ln>
        </p:spPr>
        <p:txBody>
          <a:bodyPr>
            <a:spAutoFit/>
          </a:bodyPr>
          <a:lstStyle/>
          <a:p>
            <a:r>
              <a:rPr lang="es-MX" sz="1400" dirty="0" smtClean="0"/>
              <a:t>180 </a:t>
            </a:r>
            <a:r>
              <a:rPr lang="es-MX" sz="1400" dirty="0"/>
              <a:t>(9a) </a:t>
            </a:r>
          </a:p>
        </p:txBody>
      </p:sp>
      <p:sp>
        <p:nvSpPr>
          <p:cNvPr id="274" name="273 CuadroTexto"/>
          <p:cNvSpPr txBox="1">
            <a:spLocks noChangeArrowheads="1"/>
          </p:cNvSpPr>
          <p:nvPr/>
        </p:nvSpPr>
        <p:spPr bwMode="auto">
          <a:xfrm>
            <a:off x="7858125" y="4192588"/>
            <a:ext cx="1106488" cy="307975"/>
          </a:xfrm>
          <a:prstGeom prst="rect">
            <a:avLst/>
          </a:prstGeom>
          <a:noFill/>
          <a:ln w="9525">
            <a:noFill/>
            <a:miter lim="800000"/>
            <a:headEnd/>
            <a:tailEnd/>
          </a:ln>
        </p:spPr>
        <p:txBody>
          <a:bodyPr>
            <a:spAutoFit/>
          </a:bodyPr>
          <a:lstStyle/>
          <a:p>
            <a:r>
              <a:rPr lang="es-MX" sz="1400" dirty="0" smtClean="0"/>
              <a:t>480     </a:t>
            </a:r>
            <a:r>
              <a:rPr lang="es-MX" sz="1400" dirty="0"/>
              <a:t>(6a)</a:t>
            </a:r>
          </a:p>
        </p:txBody>
      </p:sp>
      <p:sp>
        <p:nvSpPr>
          <p:cNvPr id="275" name="274 CuadroTexto"/>
          <p:cNvSpPr txBox="1">
            <a:spLocks noChangeArrowheads="1"/>
          </p:cNvSpPr>
          <p:nvPr/>
        </p:nvSpPr>
        <p:spPr bwMode="auto">
          <a:xfrm>
            <a:off x="7858125" y="4437063"/>
            <a:ext cx="1106488" cy="307975"/>
          </a:xfrm>
          <a:prstGeom prst="rect">
            <a:avLst/>
          </a:prstGeom>
          <a:noFill/>
          <a:ln w="9525">
            <a:noFill/>
            <a:miter lim="800000"/>
            <a:headEnd/>
            <a:tailEnd/>
          </a:ln>
        </p:spPr>
        <p:txBody>
          <a:bodyPr>
            <a:spAutoFit/>
          </a:bodyPr>
          <a:lstStyle/>
          <a:p>
            <a:r>
              <a:rPr lang="es-MX" sz="1400" dirty="0" smtClean="0"/>
              <a:t>1,020  </a:t>
            </a:r>
            <a:r>
              <a:rPr lang="es-MX" sz="1400" dirty="0"/>
              <a:t>(9a)</a:t>
            </a:r>
          </a:p>
        </p:txBody>
      </p:sp>
      <p:sp>
        <p:nvSpPr>
          <p:cNvPr id="276" name="275 CuadroTexto"/>
          <p:cNvSpPr txBox="1">
            <a:spLocks noChangeArrowheads="1"/>
          </p:cNvSpPr>
          <p:nvPr/>
        </p:nvSpPr>
        <p:spPr bwMode="auto">
          <a:xfrm>
            <a:off x="403860" y="6072188"/>
            <a:ext cx="1141095" cy="307777"/>
          </a:xfrm>
          <a:prstGeom prst="rect">
            <a:avLst/>
          </a:prstGeom>
          <a:noFill/>
          <a:ln w="9525">
            <a:noFill/>
            <a:miter lim="800000"/>
            <a:headEnd/>
            <a:tailEnd/>
          </a:ln>
        </p:spPr>
        <p:txBody>
          <a:bodyPr wrap="square">
            <a:spAutoFit/>
          </a:bodyPr>
          <a:lstStyle/>
          <a:p>
            <a:r>
              <a:rPr lang="es-MX" sz="1400" dirty="0"/>
              <a:t>(7a) </a:t>
            </a:r>
            <a:r>
              <a:rPr lang="es-MX" sz="1400" dirty="0" smtClean="0"/>
              <a:t>1,200</a:t>
            </a:r>
            <a:endParaRPr lang="es-MX" sz="1400" dirty="0"/>
          </a:p>
        </p:txBody>
      </p:sp>
      <p:cxnSp>
        <p:nvCxnSpPr>
          <p:cNvPr id="277" name="276 Conector recto"/>
          <p:cNvCxnSpPr/>
          <p:nvPr/>
        </p:nvCxnSpPr>
        <p:spPr>
          <a:xfrm>
            <a:off x="642938" y="6357938"/>
            <a:ext cx="1643062" cy="1587"/>
          </a:xfrm>
          <a:prstGeom prst="line">
            <a:avLst/>
          </a:prstGeom>
        </p:spPr>
        <p:style>
          <a:lnRef idx="1">
            <a:schemeClr val="accent1"/>
          </a:lnRef>
          <a:fillRef idx="0">
            <a:schemeClr val="accent1"/>
          </a:fillRef>
          <a:effectRef idx="0">
            <a:schemeClr val="accent1"/>
          </a:effectRef>
          <a:fontRef idx="minor">
            <a:schemeClr val="tx1"/>
          </a:fontRef>
        </p:style>
      </p:cxnSp>
      <p:sp>
        <p:nvSpPr>
          <p:cNvPr id="278" name="277 CuadroTexto"/>
          <p:cNvSpPr txBox="1">
            <a:spLocks noChangeArrowheads="1"/>
          </p:cNvSpPr>
          <p:nvPr/>
        </p:nvSpPr>
        <p:spPr bwMode="auto">
          <a:xfrm>
            <a:off x="514033" y="6335713"/>
            <a:ext cx="960437" cy="307975"/>
          </a:xfrm>
          <a:prstGeom prst="rect">
            <a:avLst/>
          </a:prstGeom>
          <a:noFill/>
          <a:ln w="9525">
            <a:noFill/>
            <a:miter lim="800000"/>
            <a:headEnd/>
            <a:tailEnd/>
          </a:ln>
        </p:spPr>
        <p:txBody>
          <a:bodyPr>
            <a:spAutoFit/>
          </a:bodyPr>
          <a:lstStyle/>
          <a:p>
            <a:r>
              <a:rPr lang="es-MX" sz="1400" b="1" dirty="0">
                <a:solidFill>
                  <a:schemeClr val="accent6">
                    <a:lumMod val="50000"/>
                  </a:schemeClr>
                </a:solidFill>
              </a:rPr>
              <a:t>S)  </a:t>
            </a:r>
            <a:r>
              <a:rPr lang="es-MX" sz="1400" b="1" dirty="0" smtClean="0">
                <a:solidFill>
                  <a:schemeClr val="accent6">
                    <a:lumMod val="50000"/>
                  </a:schemeClr>
                </a:solidFill>
              </a:rPr>
              <a:t>2000</a:t>
            </a:r>
            <a:endParaRPr lang="es-MX" sz="1400" b="1" dirty="0">
              <a:solidFill>
                <a:schemeClr val="accent6">
                  <a:lumMod val="50000"/>
                </a:schemeClr>
              </a:solidFill>
            </a:endParaRPr>
          </a:p>
        </p:txBody>
      </p:sp>
      <p:sp>
        <p:nvSpPr>
          <p:cNvPr id="279" name="278 CuadroTexto"/>
          <p:cNvSpPr txBox="1">
            <a:spLocks noChangeArrowheads="1"/>
          </p:cNvSpPr>
          <p:nvPr/>
        </p:nvSpPr>
        <p:spPr bwMode="auto">
          <a:xfrm>
            <a:off x="1508125" y="6335713"/>
            <a:ext cx="992188" cy="307975"/>
          </a:xfrm>
          <a:prstGeom prst="rect">
            <a:avLst/>
          </a:prstGeom>
          <a:noFill/>
          <a:ln w="9525">
            <a:noFill/>
            <a:miter lim="800000"/>
            <a:headEnd/>
            <a:tailEnd/>
          </a:ln>
        </p:spPr>
        <p:txBody>
          <a:bodyPr>
            <a:spAutoFit/>
          </a:bodyPr>
          <a:lstStyle/>
          <a:p>
            <a:r>
              <a:rPr lang="es-MX" sz="1400" b="1" dirty="0" smtClean="0">
                <a:solidFill>
                  <a:schemeClr val="accent6">
                    <a:lumMod val="50000"/>
                  </a:schemeClr>
                </a:solidFill>
              </a:rPr>
              <a:t>2000 </a:t>
            </a:r>
            <a:r>
              <a:rPr lang="es-MX" sz="1400" b="1" dirty="0">
                <a:solidFill>
                  <a:schemeClr val="accent6">
                    <a:lumMod val="50000"/>
                  </a:schemeClr>
                </a:solidFill>
              </a:rPr>
              <a:t>(10)</a:t>
            </a:r>
          </a:p>
        </p:txBody>
      </p:sp>
      <p:sp>
        <p:nvSpPr>
          <p:cNvPr id="280" name="279 CuadroTexto"/>
          <p:cNvSpPr txBox="1">
            <a:spLocks noChangeArrowheads="1"/>
          </p:cNvSpPr>
          <p:nvPr/>
        </p:nvSpPr>
        <p:spPr bwMode="auto">
          <a:xfrm>
            <a:off x="4859338" y="5929313"/>
            <a:ext cx="1133475" cy="307975"/>
          </a:xfrm>
          <a:prstGeom prst="rect">
            <a:avLst/>
          </a:prstGeom>
          <a:noFill/>
          <a:ln w="9525">
            <a:noFill/>
            <a:miter lim="800000"/>
            <a:headEnd/>
            <a:tailEnd/>
          </a:ln>
        </p:spPr>
        <p:txBody>
          <a:bodyPr>
            <a:spAutoFit/>
          </a:bodyPr>
          <a:lstStyle/>
          <a:p>
            <a:r>
              <a:rPr lang="es-MX" sz="1400" b="1" dirty="0">
                <a:solidFill>
                  <a:schemeClr val="accent6">
                    <a:lumMod val="50000"/>
                  </a:schemeClr>
                </a:solidFill>
              </a:rPr>
              <a:t> (10)  </a:t>
            </a:r>
            <a:r>
              <a:rPr lang="es-MX" sz="1400" b="1" dirty="0" smtClean="0">
                <a:solidFill>
                  <a:schemeClr val="accent6">
                    <a:lumMod val="50000"/>
                  </a:schemeClr>
                </a:solidFill>
              </a:rPr>
              <a:t>2000</a:t>
            </a:r>
            <a:endParaRPr lang="es-MX" sz="1400" b="1" dirty="0">
              <a:solidFill>
                <a:schemeClr val="accent6">
                  <a:lumMod val="50000"/>
                </a:schemeClr>
              </a:solidFill>
            </a:endParaRPr>
          </a:p>
        </p:txBody>
      </p:sp>
      <p:sp>
        <p:nvSpPr>
          <p:cNvPr id="281" name="280 CuadroTexto"/>
          <p:cNvSpPr txBox="1">
            <a:spLocks noChangeArrowheads="1"/>
          </p:cNvSpPr>
          <p:nvPr/>
        </p:nvSpPr>
        <p:spPr bwMode="auto">
          <a:xfrm>
            <a:off x="2910840" y="5857875"/>
            <a:ext cx="913448" cy="307777"/>
          </a:xfrm>
          <a:prstGeom prst="rect">
            <a:avLst/>
          </a:prstGeom>
          <a:noFill/>
          <a:ln w="9525">
            <a:noFill/>
            <a:miter lim="800000"/>
            <a:headEnd/>
            <a:tailEnd/>
          </a:ln>
        </p:spPr>
        <p:txBody>
          <a:bodyPr wrap="square">
            <a:spAutoFit/>
          </a:bodyPr>
          <a:lstStyle/>
          <a:p>
            <a:r>
              <a:rPr lang="es-MX" sz="1400" dirty="0"/>
              <a:t>(6a) </a:t>
            </a:r>
            <a:r>
              <a:rPr lang="es-MX" sz="1400" dirty="0" smtClean="0"/>
              <a:t>800</a:t>
            </a:r>
            <a:endParaRPr lang="es-MX" sz="1400" dirty="0"/>
          </a:p>
        </p:txBody>
      </p:sp>
      <p:sp>
        <p:nvSpPr>
          <p:cNvPr id="282" name="281 CuadroTexto"/>
          <p:cNvSpPr txBox="1">
            <a:spLocks noChangeArrowheads="1"/>
          </p:cNvSpPr>
          <p:nvPr/>
        </p:nvSpPr>
        <p:spPr bwMode="auto">
          <a:xfrm>
            <a:off x="3937000" y="5857875"/>
            <a:ext cx="849313" cy="307975"/>
          </a:xfrm>
          <a:prstGeom prst="rect">
            <a:avLst/>
          </a:prstGeom>
          <a:noFill/>
          <a:ln w="9525">
            <a:noFill/>
            <a:miter lim="800000"/>
            <a:headEnd/>
            <a:tailEnd/>
          </a:ln>
        </p:spPr>
        <p:txBody>
          <a:bodyPr>
            <a:spAutoFit/>
          </a:bodyPr>
          <a:lstStyle/>
          <a:p>
            <a:r>
              <a:rPr lang="es-MX" sz="1400" dirty="0" smtClean="0"/>
              <a:t>800 </a:t>
            </a:r>
            <a:r>
              <a:rPr lang="es-MX" sz="1400" dirty="0"/>
              <a:t>(4a)</a:t>
            </a:r>
          </a:p>
        </p:txBody>
      </p:sp>
      <p:sp>
        <p:nvSpPr>
          <p:cNvPr id="283" name="282 CuadroTexto"/>
          <p:cNvSpPr txBox="1">
            <a:spLocks noChangeArrowheads="1"/>
          </p:cNvSpPr>
          <p:nvPr/>
        </p:nvSpPr>
        <p:spPr bwMode="auto">
          <a:xfrm>
            <a:off x="2781300" y="6127750"/>
            <a:ext cx="1028700" cy="307777"/>
          </a:xfrm>
          <a:prstGeom prst="rect">
            <a:avLst/>
          </a:prstGeom>
          <a:noFill/>
          <a:ln w="9525">
            <a:noFill/>
            <a:miter lim="800000"/>
            <a:headEnd/>
            <a:tailEnd/>
          </a:ln>
        </p:spPr>
        <p:txBody>
          <a:bodyPr wrap="square">
            <a:spAutoFit/>
          </a:bodyPr>
          <a:lstStyle/>
          <a:p>
            <a:r>
              <a:rPr lang="es-MX" sz="1400" dirty="0"/>
              <a:t>(9a) </a:t>
            </a:r>
            <a:r>
              <a:rPr lang="es-MX" sz="1400" dirty="0" smtClean="0"/>
              <a:t>1,200</a:t>
            </a:r>
            <a:endParaRPr lang="es-MX" sz="1400" dirty="0"/>
          </a:p>
        </p:txBody>
      </p:sp>
      <p:sp>
        <p:nvSpPr>
          <p:cNvPr id="284" name="283 CuadroTexto"/>
          <p:cNvSpPr txBox="1">
            <a:spLocks noChangeArrowheads="1"/>
          </p:cNvSpPr>
          <p:nvPr/>
        </p:nvSpPr>
        <p:spPr bwMode="auto">
          <a:xfrm>
            <a:off x="3929062" y="6127750"/>
            <a:ext cx="1016318" cy="307777"/>
          </a:xfrm>
          <a:prstGeom prst="rect">
            <a:avLst/>
          </a:prstGeom>
          <a:noFill/>
          <a:ln w="9525">
            <a:noFill/>
            <a:miter lim="800000"/>
            <a:headEnd/>
            <a:tailEnd/>
          </a:ln>
        </p:spPr>
        <p:txBody>
          <a:bodyPr wrap="square">
            <a:spAutoFit/>
          </a:bodyPr>
          <a:lstStyle/>
          <a:p>
            <a:r>
              <a:rPr lang="es-MX" sz="1400" dirty="0" smtClean="0"/>
              <a:t>1,200 (7a</a:t>
            </a:r>
            <a:r>
              <a:rPr lang="es-MX" sz="1400" dirty="0"/>
              <a:t>)</a:t>
            </a:r>
          </a:p>
        </p:txBody>
      </p:sp>
      <p:sp>
        <p:nvSpPr>
          <p:cNvPr id="285" name="284 CuadroTexto"/>
          <p:cNvSpPr txBox="1">
            <a:spLocks noChangeArrowheads="1"/>
          </p:cNvSpPr>
          <p:nvPr/>
        </p:nvSpPr>
        <p:spPr bwMode="auto">
          <a:xfrm>
            <a:off x="4786313" y="4970463"/>
            <a:ext cx="2286000" cy="646331"/>
          </a:xfrm>
          <a:prstGeom prst="rect">
            <a:avLst/>
          </a:prstGeom>
          <a:noFill/>
          <a:ln w="9525">
            <a:noFill/>
            <a:miter lim="800000"/>
            <a:headEnd/>
            <a:tailEnd/>
          </a:ln>
        </p:spPr>
        <p:txBody>
          <a:bodyPr>
            <a:spAutoFit/>
          </a:bodyPr>
          <a:lstStyle/>
          <a:p>
            <a:pPr algn="ctr"/>
            <a:r>
              <a:rPr lang="es-MX" sz="1400" b="1" dirty="0" smtClean="0">
                <a:solidFill>
                  <a:srgbClr val="C00000"/>
                </a:solidFill>
              </a:rPr>
              <a:t>5611</a:t>
            </a:r>
            <a:endParaRPr lang="es-MX" sz="1400" b="1" dirty="0">
              <a:solidFill>
                <a:srgbClr val="C00000"/>
              </a:solidFill>
            </a:endParaRPr>
          </a:p>
          <a:p>
            <a:pPr algn="ctr"/>
            <a:r>
              <a:rPr lang="es-ES" sz="1100" b="1" dirty="0">
                <a:solidFill>
                  <a:schemeClr val="accent6">
                    <a:lumMod val="50000"/>
                  </a:schemeClr>
                </a:solidFill>
              </a:rPr>
              <a:t>Construcción en Bienes no Capitalizable</a:t>
            </a:r>
            <a:endParaRPr lang="es-MX" sz="1100" dirty="0">
              <a:solidFill>
                <a:schemeClr val="accent6">
                  <a:lumMod val="50000"/>
                </a:schemeClr>
              </a:solidFill>
            </a:endParaRPr>
          </a:p>
        </p:txBody>
      </p:sp>
      <p:cxnSp>
        <p:nvCxnSpPr>
          <p:cNvPr id="286" name="285 Conector recto de flecha"/>
          <p:cNvCxnSpPr/>
          <p:nvPr/>
        </p:nvCxnSpPr>
        <p:spPr>
          <a:xfrm flipV="1">
            <a:off x="1643063" y="6286500"/>
            <a:ext cx="3786187" cy="3571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87" name="286 CuadroTexto"/>
          <p:cNvSpPr txBox="1">
            <a:spLocks noChangeArrowheads="1"/>
          </p:cNvSpPr>
          <p:nvPr/>
        </p:nvSpPr>
        <p:spPr bwMode="auto">
          <a:xfrm>
            <a:off x="2463165" y="1593533"/>
            <a:ext cx="1785938" cy="507831"/>
          </a:xfrm>
          <a:prstGeom prst="rect">
            <a:avLst/>
          </a:prstGeom>
          <a:noFill/>
          <a:ln w="9525">
            <a:noFill/>
            <a:miter lim="800000"/>
            <a:headEnd/>
            <a:tailEnd/>
          </a:ln>
        </p:spPr>
        <p:txBody>
          <a:bodyPr>
            <a:spAutoFit/>
          </a:bodyPr>
          <a:lstStyle/>
          <a:p>
            <a:pPr algn="ctr"/>
            <a:r>
              <a:rPr lang="es-MX" sz="900" dirty="0" smtClean="0"/>
              <a:t>(614 División </a:t>
            </a:r>
            <a:r>
              <a:rPr lang="es-MX" sz="900" dirty="0"/>
              <a:t>de terrenos y construcción de obras de </a:t>
            </a:r>
            <a:r>
              <a:rPr lang="es-MX" sz="900" dirty="0" smtClean="0"/>
              <a:t>urbanización)</a:t>
            </a:r>
            <a:endParaRPr lang="es-MX" sz="900" dirty="0"/>
          </a:p>
        </p:txBody>
      </p:sp>
      <p:sp>
        <p:nvSpPr>
          <p:cNvPr id="288" name="287 CuadroTexto"/>
          <p:cNvSpPr txBox="1">
            <a:spLocks noChangeArrowheads="1"/>
          </p:cNvSpPr>
          <p:nvPr/>
        </p:nvSpPr>
        <p:spPr bwMode="auto">
          <a:xfrm>
            <a:off x="4665345" y="1593533"/>
            <a:ext cx="1785938" cy="507831"/>
          </a:xfrm>
          <a:prstGeom prst="rect">
            <a:avLst/>
          </a:prstGeom>
          <a:noFill/>
          <a:ln w="9525">
            <a:noFill/>
            <a:miter lim="800000"/>
            <a:headEnd/>
            <a:tailEnd/>
          </a:ln>
        </p:spPr>
        <p:txBody>
          <a:bodyPr>
            <a:spAutoFit/>
          </a:bodyPr>
          <a:lstStyle/>
          <a:p>
            <a:pPr algn="ctr"/>
            <a:r>
              <a:rPr lang="es-MX" sz="900" dirty="0" smtClean="0"/>
              <a:t>(614 División </a:t>
            </a:r>
            <a:r>
              <a:rPr lang="es-MX" sz="900" dirty="0"/>
              <a:t>de terrenos y construcción de obras de </a:t>
            </a:r>
            <a:r>
              <a:rPr lang="es-MX" sz="900" dirty="0" smtClean="0"/>
              <a:t>urbanización)</a:t>
            </a:r>
            <a:endParaRPr lang="es-MX" sz="900" dirty="0"/>
          </a:p>
        </p:txBody>
      </p:sp>
      <p:sp>
        <p:nvSpPr>
          <p:cNvPr id="289" name="288 CuadroTexto"/>
          <p:cNvSpPr txBox="1">
            <a:spLocks noChangeArrowheads="1"/>
          </p:cNvSpPr>
          <p:nvPr/>
        </p:nvSpPr>
        <p:spPr bwMode="auto">
          <a:xfrm>
            <a:off x="6745605" y="1479233"/>
            <a:ext cx="1785938" cy="507831"/>
          </a:xfrm>
          <a:prstGeom prst="rect">
            <a:avLst/>
          </a:prstGeom>
          <a:noFill/>
          <a:ln w="9525">
            <a:noFill/>
            <a:miter lim="800000"/>
            <a:headEnd/>
            <a:tailEnd/>
          </a:ln>
        </p:spPr>
        <p:txBody>
          <a:bodyPr>
            <a:spAutoFit/>
          </a:bodyPr>
          <a:lstStyle/>
          <a:p>
            <a:pPr algn="ctr"/>
            <a:r>
              <a:rPr lang="es-MX" sz="900" dirty="0" smtClean="0"/>
              <a:t>(614 División </a:t>
            </a:r>
            <a:r>
              <a:rPr lang="es-MX" sz="900" dirty="0"/>
              <a:t>de terrenos y construcción de obras de </a:t>
            </a:r>
            <a:r>
              <a:rPr lang="es-MX" sz="900" dirty="0" smtClean="0"/>
              <a:t>urbanización)</a:t>
            </a:r>
            <a:endParaRPr lang="es-MX" sz="900" dirty="0"/>
          </a:p>
        </p:txBody>
      </p:sp>
      <p:sp>
        <p:nvSpPr>
          <p:cNvPr id="290" name="289 CuadroTexto"/>
          <p:cNvSpPr txBox="1">
            <a:spLocks noChangeArrowheads="1"/>
          </p:cNvSpPr>
          <p:nvPr/>
        </p:nvSpPr>
        <p:spPr bwMode="auto">
          <a:xfrm>
            <a:off x="687705" y="3452813"/>
            <a:ext cx="1785938" cy="507831"/>
          </a:xfrm>
          <a:prstGeom prst="rect">
            <a:avLst/>
          </a:prstGeom>
          <a:noFill/>
          <a:ln w="9525">
            <a:noFill/>
            <a:miter lim="800000"/>
            <a:headEnd/>
            <a:tailEnd/>
          </a:ln>
        </p:spPr>
        <p:txBody>
          <a:bodyPr>
            <a:spAutoFit/>
          </a:bodyPr>
          <a:lstStyle/>
          <a:p>
            <a:pPr algn="ctr"/>
            <a:r>
              <a:rPr lang="es-MX" sz="900" dirty="0" smtClean="0"/>
              <a:t>(614 División </a:t>
            </a:r>
            <a:r>
              <a:rPr lang="es-MX" sz="900" dirty="0"/>
              <a:t>de terrenos y construcción de obras de </a:t>
            </a:r>
            <a:r>
              <a:rPr lang="es-MX" sz="900" dirty="0" smtClean="0"/>
              <a:t>urbanización)</a:t>
            </a:r>
            <a:endParaRPr lang="es-MX" sz="900" dirty="0"/>
          </a:p>
        </p:txBody>
      </p:sp>
      <p:sp>
        <p:nvSpPr>
          <p:cNvPr id="291" name="290 CuadroTexto"/>
          <p:cNvSpPr txBox="1">
            <a:spLocks noChangeArrowheads="1"/>
          </p:cNvSpPr>
          <p:nvPr/>
        </p:nvSpPr>
        <p:spPr bwMode="auto">
          <a:xfrm>
            <a:off x="2707005" y="3498533"/>
            <a:ext cx="1785938" cy="507831"/>
          </a:xfrm>
          <a:prstGeom prst="rect">
            <a:avLst/>
          </a:prstGeom>
          <a:noFill/>
          <a:ln w="9525">
            <a:noFill/>
            <a:miter lim="800000"/>
            <a:headEnd/>
            <a:tailEnd/>
          </a:ln>
        </p:spPr>
        <p:txBody>
          <a:bodyPr>
            <a:spAutoFit/>
          </a:bodyPr>
          <a:lstStyle/>
          <a:p>
            <a:pPr algn="ctr"/>
            <a:r>
              <a:rPr lang="es-MX" sz="900" dirty="0" smtClean="0"/>
              <a:t>(614 División </a:t>
            </a:r>
            <a:r>
              <a:rPr lang="es-MX" sz="900" dirty="0"/>
              <a:t>de terrenos y construcción de obras de </a:t>
            </a:r>
            <a:r>
              <a:rPr lang="es-MX" sz="900" dirty="0" smtClean="0"/>
              <a:t>urbanización)</a:t>
            </a:r>
            <a:endParaRPr lang="es-MX" sz="9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in)">
                                      <p:cBhvr>
                                        <p:cTn id="10" dur="500"/>
                                        <p:tgtEl>
                                          <p:spTgt spid="3"/>
                                        </p:tgtEl>
                                      </p:cBhvr>
                                    </p:animEffect>
                                  </p:childTnLst>
                                </p:cTn>
                              </p:par>
                              <p:par>
                                <p:cTn id="11" presetID="4" presetClass="entr" presetSubtype="16"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par>
                                <p:cTn id="14" presetID="4" presetClass="entr" presetSubtype="16"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ox(in)">
                                      <p:cBhvr>
                                        <p:cTn id="16" dur="500"/>
                                        <p:tgtEl>
                                          <p:spTgt spid="5"/>
                                        </p:tgtEl>
                                      </p:cBhvr>
                                    </p:animEffect>
                                  </p:childTnLst>
                                </p:cTn>
                              </p:par>
                              <p:par>
                                <p:cTn id="17" presetID="4" presetClass="entr" presetSubtype="16"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ox(in)">
                                      <p:cBhvr>
                                        <p:cTn id="19" dur="500"/>
                                        <p:tgtEl>
                                          <p:spTgt spid="6"/>
                                        </p:tgtEl>
                                      </p:cBhvr>
                                    </p:animEffect>
                                  </p:childTnLst>
                                </p:cTn>
                              </p:par>
                              <p:par>
                                <p:cTn id="20" presetID="4" presetClass="entr" presetSubtype="16"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par>
                                <p:cTn id="23" presetID="4" presetClass="entr" presetSubtype="16"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ox(in)">
                                      <p:cBhvr>
                                        <p:cTn id="25" dur="500"/>
                                        <p:tgtEl>
                                          <p:spTgt spid="8"/>
                                        </p:tgtEl>
                                      </p:cBhvr>
                                    </p:animEffect>
                                  </p:childTnLst>
                                </p:cTn>
                              </p:par>
                              <p:par>
                                <p:cTn id="26" presetID="4" presetClass="entr" presetSubtype="16"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ox(in)">
                                      <p:cBhvr>
                                        <p:cTn id="28" dur="500"/>
                                        <p:tgtEl>
                                          <p:spTgt spid="9"/>
                                        </p:tgtEl>
                                      </p:cBhvr>
                                    </p:animEffect>
                                  </p:childTnLst>
                                </p:cTn>
                              </p:par>
                              <p:par>
                                <p:cTn id="29" presetID="4" presetClass="entr" presetSubtype="16"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ox(in)">
                                      <p:cBhvr>
                                        <p:cTn id="31" dur="500"/>
                                        <p:tgtEl>
                                          <p:spTgt spid="10"/>
                                        </p:tgtEl>
                                      </p:cBhvr>
                                    </p:animEffect>
                                  </p:childTnLst>
                                </p:cTn>
                              </p:par>
                              <p:par>
                                <p:cTn id="32" presetID="4" presetClass="entr" presetSubtype="16" fill="hold"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ox(in)">
                                      <p:cBhvr>
                                        <p:cTn id="34" dur="500"/>
                                        <p:tgtEl>
                                          <p:spTgt spid="11"/>
                                        </p:tgtEl>
                                      </p:cBhvr>
                                    </p:animEffect>
                                  </p:childTnLst>
                                </p:cTn>
                              </p:par>
                              <p:par>
                                <p:cTn id="35" presetID="4" presetClass="entr" presetSubtype="16"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ox(i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28"/>
                                        </p:tgtEl>
                                        <p:attrNameLst>
                                          <p:attrName>style.visibility</p:attrName>
                                        </p:attrNameLst>
                                      </p:cBhvr>
                                      <p:to>
                                        <p:strVal val="visible"/>
                                      </p:to>
                                    </p:set>
                                    <p:animEffect transition="in" filter="box(in)">
                                      <p:cBhvr>
                                        <p:cTn id="42" dur="500"/>
                                        <p:tgtEl>
                                          <p:spTgt spid="228"/>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253"/>
                                        </p:tgtEl>
                                        <p:attrNameLst>
                                          <p:attrName>style.visibility</p:attrName>
                                        </p:attrNameLst>
                                      </p:cBhvr>
                                      <p:to>
                                        <p:strVal val="visible"/>
                                      </p:to>
                                    </p:set>
                                    <p:animEffect transition="in" filter="box(in)">
                                      <p:cBhvr>
                                        <p:cTn id="45" dur="500"/>
                                        <p:tgtEl>
                                          <p:spTgt spid="253"/>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229"/>
                                        </p:tgtEl>
                                        <p:attrNameLst>
                                          <p:attrName>style.visibility</p:attrName>
                                        </p:attrNameLst>
                                      </p:cBhvr>
                                      <p:to>
                                        <p:strVal val="visible"/>
                                      </p:to>
                                    </p:set>
                                    <p:animEffect transition="in" filter="box(in)">
                                      <p:cBhvr>
                                        <p:cTn id="50" dur="500"/>
                                        <p:tgtEl>
                                          <p:spTgt spid="229"/>
                                        </p:tgtEl>
                                      </p:cBhvr>
                                    </p:animEffect>
                                  </p:childTnLst>
                                </p:cTn>
                              </p:par>
                              <p:par>
                                <p:cTn id="51" presetID="4" presetClass="entr" presetSubtype="16" fill="hold" grpId="0" nodeType="withEffect">
                                  <p:stCondLst>
                                    <p:cond delay="0"/>
                                  </p:stCondLst>
                                  <p:childTnLst>
                                    <p:set>
                                      <p:cBhvr>
                                        <p:cTn id="52" dur="1" fill="hold">
                                          <p:stCondLst>
                                            <p:cond delay="0"/>
                                          </p:stCondLst>
                                        </p:cTn>
                                        <p:tgtEl>
                                          <p:spTgt spid="287"/>
                                        </p:tgtEl>
                                        <p:attrNameLst>
                                          <p:attrName>style.visibility</p:attrName>
                                        </p:attrNameLst>
                                      </p:cBhvr>
                                      <p:to>
                                        <p:strVal val="visible"/>
                                      </p:to>
                                    </p:set>
                                    <p:animEffect transition="in" filter="box(in)">
                                      <p:cBhvr>
                                        <p:cTn id="53" dur="500"/>
                                        <p:tgtEl>
                                          <p:spTgt spid="287"/>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230"/>
                                        </p:tgtEl>
                                        <p:attrNameLst>
                                          <p:attrName>style.visibility</p:attrName>
                                        </p:attrNameLst>
                                      </p:cBhvr>
                                      <p:to>
                                        <p:strVal val="visible"/>
                                      </p:to>
                                    </p:set>
                                    <p:animEffect transition="in" filter="box(in)">
                                      <p:cBhvr>
                                        <p:cTn id="58" dur="500"/>
                                        <p:tgtEl>
                                          <p:spTgt spid="230"/>
                                        </p:tgtEl>
                                      </p:cBhvr>
                                    </p:animEffect>
                                  </p:childTnLst>
                                </p:cTn>
                              </p:par>
                              <p:par>
                                <p:cTn id="59" presetID="4" presetClass="entr" presetSubtype="16" fill="hold" grpId="0" nodeType="withEffect">
                                  <p:stCondLst>
                                    <p:cond delay="0"/>
                                  </p:stCondLst>
                                  <p:childTnLst>
                                    <p:set>
                                      <p:cBhvr>
                                        <p:cTn id="60" dur="1" fill="hold">
                                          <p:stCondLst>
                                            <p:cond delay="0"/>
                                          </p:stCondLst>
                                        </p:cTn>
                                        <p:tgtEl>
                                          <p:spTgt spid="231"/>
                                        </p:tgtEl>
                                        <p:attrNameLst>
                                          <p:attrName>style.visibility</p:attrName>
                                        </p:attrNameLst>
                                      </p:cBhvr>
                                      <p:to>
                                        <p:strVal val="visible"/>
                                      </p:to>
                                    </p:set>
                                    <p:animEffect transition="in" filter="box(in)">
                                      <p:cBhvr>
                                        <p:cTn id="61" dur="500"/>
                                        <p:tgtEl>
                                          <p:spTgt spid="231"/>
                                        </p:tgtEl>
                                      </p:cBhvr>
                                    </p:animEffect>
                                  </p:childTnLst>
                                </p:cTn>
                              </p:par>
                            </p:childTnLst>
                          </p:cTn>
                        </p:par>
                      </p:childTnLst>
                    </p:cTn>
                  </p:par>
                  <p:par>
                    <p:cTn id="62" fill="hold">
                      <p:stCondLst>
                        <p:cond delay="indefinite"/>
                      </p:stCondLst>
                      <p:childTnLst>
                        <p:par>
                          <p:cTn id="63" fill="hold">
                            <p:stCondLst>
                              <p:cond delay="0"/>
                            </p:stCondLst>
                            <p:childTnLst>
                              <p:par>
                                <p:cTn id="64" presetID="4" presetClass="entr" presetSubtype="16" fill="hold" grpId="0" nodeType="clickEffect">
                                  <p:stCondLst>
                                    <p:cond delay="0"/>
                                  </p:stCondLst>
                                  <p:childTnLst>
                                    <p:set>
                                      <p:cBhvr>
                                        <p:cTn id="65" dur="1" fill="hold">
                                          <p:stCondLst>
                                            <p:cond delay="0"/>
                                          </p:stCondLst>
                                        </p:cTn>
                                        <p:tgtEl>
                                          <p:spTgt spid="234"/>
                                        </p:tgtEl>
                                        <p:attrNameLst>
                                          <p:attrName>style.visibility</p:attrName>
                                        </p:attrNameLst>
                                      </p:cBhvr>
                                      <p:to>
                                        <p:strVal val="visible"/>
                                      </p:to>
                                    </p:set>
                                    <p:animEffect transition="in" filter="box(in)">
                                      <p:cBhvr>
                                        <p:cTn id="66" dur="500"/>
                                        <p:tgtEl>
                                          <p:spTgt spid="234"/>
                                        </p:tgtEl>
                                      </p:cBhvr>
                                    </p:animEffect>
                                  </p:childTnLst>
                                </p:cTn>
                              </p:par>
                              <p:par>
                                <p:cTn id="67" presetID="4" presetClass="entr" presetSubtype="16" fill="hold" grpId="0" nodeType="withEffect">
                                  <p:stCondLst>
                                    <p:cond delay="0"/>
                                  </p:stCondLst>
                                  <p:childTnLst>
                                    <p:set>
                                      <p:cBhvr>
                                        <p:cTn id="68" dur="1" fill="hold">
                                          <p:stCondLst>
                                            <p:cond delay="0"/>
                                          </p:stCondLst>
                                        </p:cTn>
                                        <p:tgtEl>
                                          <p:spTgt spid="288"/>
                                        </p:tgtEl>
                                        <p:attrNameLst>
                                          <p:attrName>style.visibility</p:attrName>
                                        </p:attrNameLst>
                                      </p:cBhvr>
                                      <p:to>
                                        <p:strVal val="visible"/>
                                      </p:to>
                                    </p:set>
                                    <p:animEffect transition="in" filter="box(in)">
                                      <p:cBhvr>
                                        <p:cTn id="69" dur="500"/>
                                        <p:tgtEl>
                                          <p:spTgt spid="288"/>
                                        </p:tgtEl>
                                      </p:cBhvr>
                                    </p:animEffect>
                                  </p:childTnLst>
                                </p:cTn>
                              </p:par>
                            </p:childTnLst>
                          </p:cTn>
                        </p:par>
                      </p:childTnLst>
                    </p:cTn>
                  </p:par>
                  <p:par>
                    <p:cTn id="70" fill="hold">
                      <p:stCondLst>
                        <p:cond delay="indefinite"/>
                      </p:stCondLst>
                      <p:childTnLst>
                        <p:par>
                          <p:cTn id="71" fill="hold">
                            <p:stCondLst>
                              <p:cond delay="0"/>
                            </p:stCondLst>
                            <p:childTnLst>
                              <p:par>
                                <p:cTn id="72" presetID="4" presetClass="entr" presetSubtype="16" fill="hold" grpId="0" nodeType="clickEffect">
                                  <p:stCondLst>
                                    <p:cond delay="0"/>
                                  </p:stCondLst>
                                  <p:childTnLst>
                                    <p:set>
                                      <p:cBhvr>
                                        <p:cTn id="73" dur="1" fill="hold">
                                          <p:stCondLst>
                                            <p:cond delay="0"/>
                                          </p:stCondLst>
                                        </p:cTn>
                                        <p:tgtEl>
                                          <p:spTgt spid="232"/>
                                        </p:tgtEl>
                                        <p:attrNameLst>
                                          <p:attrName>style.visibility</p:attrName>
                                        </p:attrNameLst>
                                      </p:cBhvr>
                                      <p:to>
                                        <p:strVal val="visible"/>
                                      </p:to>
                                    </p:set>
                                    <p:animEffect transition="in" filter="box(in)">
                                      <p:cBhvr>
                                        <p:cTn id="74" dur="500"/>
                                        <p:tgtEl>
                                          <p:spTgt spid="232"/>
                                        </p:tgtEl>
                                      </p:cBhvr>
                                    </p:animEffect>
                                  </p:childTnLst>
                                </p:cTn>
                              </p:par>
                              <p:par>
                                <p:cTn id="75" presetID="4" presetClass="entr" presetSubtype="16" fill="hold" grpId="0" nodeType="withEffect">
                                  <p:stCondLst>
                                    <p:cond delay="0"/>
                                  </p:stCondLst>
                                  <p:childTnLst>
                                    <p:set>
                                      <p:cBhvr>
                                        <p:cTn id="76" dur="1" fill="hold">
                                          <p:stCondLst>
                                            <p:cond delay="0"/>
                                          </p:stCondLst>
                                        </p:cTn>
                                        <p:tgtEl>
                                          <p:spTgt spid="233"/>
                                        </p:tgtEl>
                                        <p:attrNameLst>
                                          <p:attrName>style.visibility</p:attrName>
                                        </p:attrNameLst>
                                      </p:cBhvr>
                                      <p:to>
                                        <p:strVal val="visible"/>
                                      </p:to>
                                    </p:set>
                                    <p:animEffect transition="in" filter="box(in)">
                                      <p:cBhvr>
                                        <p:cTn id="77" dur="500"/>
                                        <p:tgtEl>
                                          <p:spTgt spid="233"/>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244"/>
                                        </p:tgtEl>
                                        <p:attrNameLst>
                                          <p:attrName>style.visibility</p:attrName>
                                        </p:attrNameLst>
                                      </p:cBhvr>
                                      <p:to>
                                        <p:strVal val="visible"/>
                                      </p:to>
                                    </p:set>
                                    <p:animEffect transition="in" filter="box(in)">
                                      <p:cBhvr>
                                        <p:cTn id="82" dur="500"/>
                                        <p:tgtEl>
                                          <p:spTgt spid="244"/>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247"/>
                                        </p:tgtEl>
                                        <p:attrNameLst>
                                          <p:attrName>style.visibility</p:attrName>
                                        </p:attrNameLst>
                                      </p:cBhvr>
                                      <p:to>
                                        <p:strVal val="visible"/>
                                      </p:to>
                                    </p:set>
                                    <p:animEffect transition="in" filter="box(in)">
                                      <p:cBhvr>
                                        <p:cTn id="87" dur="500"/>
                                        <p:tgtEl>
                                          <p:spTgt spid="247"/>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249"/>
                                        </p:tgtEl>
                                        <p:attrNameLst>
                                          <p:attrName>style.visibility</p:attrName>
                                        </p:attrNameLst>
                                      </p:cBhvr>
                                      <p:to>
                                        <p:strVal val="visible"/>
                                      </p:to>
                                    </p:set>
                                    <p:animEffect transition="in" filter="box(in)">
                                      <p:cBhvr>
                                        <p:cTn id="92" dur="500"/>
                                        <p:tgtEl>
                                          <p:spTgt spid="249"/>
                                        </p:tgtEl>
                                      </p:cBhvr>
                                    </p:animEffect>
                                  </p:childTnLst>
                                </p:cTn>
                              </p:par>
                              <p:par>
                                <p:cTn id="93" presetID="4" presetClass="entr" presetSubtype="16" fill="hold" grpId="0" nodeType="withEffect">
                                  <p:stCondLst>
                                    <p:cond delay="0"/>
                                  </p:stCondLst>
                                  <p:childTnLst>
                                    <p:set>
                                      <p:cBhvr>
                                        <p:cTn id="94" dur="1" fill="hold">
                                          <p:stCondLst>
                                            <p:cond delay="0"/>
                                          </p:stCondLst>
                                        </p:cTn>
                                        <p:tgtEl>
                                          <p:spTgt spid="246"/>
                                        </p:tgtEl>
                                        <p:attrNameLst>
                                          <p:attrName>style.visibility</p:attrName>
                                        </p:attrNameLst>
                                      </p:cBhvr>
                                      <p:to>
                                        <p:strVal val="visible"/>
                                      </p:to>
                                    </p:set>
                                    <p:animEffect transition="in" filter="box(in)">
                                      <p:cBhvr>
                                        <p:cTn id="95" dur="500"/>
                                        <p:tgtEl>
                                          <p:spTgt spid="246"/>
                                        </p:tgtEl>
                                      </p:cBhvr>
                                    </p:animEffect>
                                  </p:childTnLst>
                                </p:cTn>
                              </p:par>
                            </p:childTnLst>
                          </p:cTn>
                        </p:par>
                      </p:childTnLst>
                    </p:cTn>
                  </p:par>
                  <p:par>
                    <p:cTn id="96" fill="hold">
                      <p:stCondLst>
                        <p:cond delay="indefinite"/>
                      </p:stCondLst>
                      <p:childTnLst>
                        <p:par>
                          <p:cTn id="97" fill="hold">
                            <p:stCondLst>
                              <p:cond delay="0"/>
                            </p:stCondLst>
                            <p:childTnLst>
                              <p:par>
                                <p:cTn id="98" presetID="4" presetClass="entr" presetSubtype="16" fill="hold" grpId="0" nodeType="clickEffect">
                                  <p:stCondLst>
                                    <p:cond delay="0"/>
                                  </p:stCondLst>
                                  <p:childTnLst>
                                    <p:set>
                                      <p:cBhvr>
                                        <p:cTn id="99" dur="1" fill="hold">
                                          <p:stCondLst>
                                            <p:cond delay="0"/>
                                          </p:stCondLst>
                                        </p:cTn>
                                        <p:tgtEl>
                                          <p:spTgt spid="235"/>
                                        </p:tgtEl>
                                        <p:attrNameLst>
                                          <p:attrName>style.visibility</p:attrName>
                                        </p:attrNameLst>
                                      </p:cBhvr>
                                      <p:to>
                                        <p:strVal val="visible"/>
                                      </p:to>
                                    </p:set>
                                    <p:animEffect transition="in" filter="box(in)">
                                      <p:cBhvr>
                                        <p:cTn id="100" dur="500"/>
                                        <p:tgtEl>
                                          <p:spTgt spid="235"/>
                                        </p:tgtEl>
                                      </p:cBhvr>
                                    </p:animEffect>
                                  </p:childTnLst>
                                </p:cTn>
                              </p:par>
                              <p:par>
                                <p:cTn id="101" presetID="4" presetClass="entr" presetSubtype="16" fill="hold" grpId="0" nodeType="withEffect">
                                  <p:stCondLst>
                                    <p:cond delay="0"/>
                                  </p:stCondLst>
                                  <p:childTnLst>
                                    <p:set>
                                      <p:cBhvr>
                                        <p:cTn id="102" dur="1" fill="hold">
                                          <p:stCondLst>
                                            <p:cond delay="0"/>
                                          </p:stCondLst>
                                        </p:cTn>
                                        <p:tgtEl>
                                          <p:spTgt spid="289"/>
                                        </p:tgtEl>
                                        <p:attrNameLst>
                                          <p:attrName>style.visibility</p:attrName>
                                        </p:attrNameLst>
                                      </p:cBhvr>
                                      <p:to>
                                        <p:strVal val="visible"/>
                                      </p:to>
                                    </p:set>
                                    <p:animEffect transition="in" filter="box(in)">
                                      <p:cBhvr>
                                        <p:cTn id="103" dur="500"/>
                                        <p:tgtEl>
                                          <p:spTgt spid="289"/>
                                        </p:tgtEl>
                                      </p:cBhvr>
                                    </p:animEffect>
                                  </p:childTnLst>
                                </p:cTn>
                              </p:par>
                            </p:childTnLst>
                          </p:cTn>
                        </p:par>
                      </p:childTnLst>
                    </p:cTn>
                  </p:par>
                  <p:par>
                    <p:cTn id="104" fill="hold">
                      <p:stCondLst>
                        <p:cond delay="indefinite"/>
                      </p:stCondLst>
                      <p:childTnLst>
                        <p:par>
                          <p:cTn id="105" fill="hold">
                            <p:stCondLst>
                              <p:cond delay="0"/>
                            </p:stCondLst>
                            <p:childTnLst>
                              <p:par>
                                <p:cTn id="106" presetID="4" presetClass="entr" presetSubtype="16" fill="hold" grpId="0" nodeType="clickEffect">
                                  <p:stCondLst>
                                    <p:cond delay="0"/>
                                  </p:stCondLst>
                                  <p:childTnLst>
                                    <p:set>
                                      <p:cBhvr>
                                        <p:cTn id="107" dur="1" fill="hold">
                                          <p:stCondLst>
                                            <p:cond delay="0"/>
                                          </p:stCondLst>
                                        </p:cTn>
                                        <p:tgtEl>
                                          <p:spTgt spid="236"/>
                                        </p:tgtEl>
                                        <p:attrNameLst>
                                          <p:attrName>style.visibility</p:attrName>
                                        </p:attrNameLst>
                                      </p:cBhvr>
                                      <p:to>
                                        <p:strVal val="visible"/>
                                      </p:to>
                                    </p:set>
                                    <p:animEffect transition="in" filter="box(in)">
                                      <p:cBhvr>
                                        <p:cTn id="108" dur="500"/>
                                        <p:tgtEl>
                                          <p:spTgt spid="236"/>
                                        </p:tgtEl>
                                      </p:cBhvr>
                                    </p:animEffect>
                                  </p:childTnLst>
                                </p:cTn>
                              </p:par>
                              <p:par>
                                <p:cTn id="109" presetID="4" presetClass="entr" presetSubtype="16" fill="hold" grpId="0" nodeType="withEffect">
                                  <p:stCondLst>
                                    <p:cond delay="0"/>
                                  </p:stCondLst>
                                  <p:childTnLst>
                                    <p:set>
                                      <p:cBhvr>
                                        <p:cTn id="110" dur="1" fill="hold">
                                          <p:stCondLst>
                                            <p:cond delay="0"/>
                                          </p:stCondLst>
                                        </p:cTn>
                                        <p:tgtEl>
                                          <p:spTgt spid="237"/>
                                        </p:tgtEl>
                                        <p:attrNameLst>
                                          <p:attrName>style.visibility</p:attrName>
                                        </p:attrNameLst>
                                      </p:cBhvr>
                                      <p:to>
                                        <p:strVal val="visible"/>
                                      </p:to>
                                    </p:set>
                                    <p:animEffect transition="in" filter="box(in)">
                                      <p:cBhvr>
                                        <p:cTn id="111" dur="500"/>
                                        <p:tgtEl>
                                          <p:spTgt spid="237"/>
                                        </p:tgtEl>
                                      </p:cBhvr>
                                    </p:animEffect>
                                  </p:childTnLst>
                                </p:cTn>
                              </p:par>
                            </p:childTnLst>
                          </p:cTn>
                        </p:par>
                      </p:childTnLst>
                    </p:cTn>
                  </p:par>
                  <p:par>
                    <p:cTn id="112" fill="hold">
                      <p:stCondLst>
                        <p:cond delay="indefinite"/>
                      </p:stCondLst>
                      <p:childTnLst>
                        <p:par>
                          <p:cTn id="113" fill="hold">
                            <p:stCondLst>
                              <p:cond delay="0"/>
                            </p:stCondLst>
                            <p:childTnLst>
                              <p:par>
                                <p:cTn id="114" presetID="4" presetClass="entr" presetSubtype="16" fill="hold" grpId="0" nodeType="clickEffect">
                                  <p:stCondLst>
                                    <p:cond delay="0"/>
                                  </p:stCondLst>
                                  <p:childTnLst>
                                    <p:set>
                                      <p:cBhvr>
                                        <p:cTn id="115" dur="1" fill="hold">
                                          <p:stCondLst>
                                            <p:cond delay="0"/>
                                          </p:stCondLst>
                                        </p:cTn>
                                        <p:tgtEl>
                                          <p:spTgt spid="245"/>
                                        </p:tgtEl>
                                        <p:attrNameLst>
                                          <p:attrName>style.visibility</p:attrName>
                                        </p:attrNameLst>
                                      </p:cBhvr>
                                      <p:to>
                                        <p:strVal val="visible"/>
                                      </p:to>
                                    </p:set>
                                    <p:animEffect transition="in" filter="box(in)">
                                      <p:cBhvr>
                                        <p:cTn id="116" dur="500"/>
                                        <p:tgtEl>
                                          <p:spTgt spid="245"/>
                                        </p:tgtEl>
                                      </p:cBhvr>
                                    </p:animEffect>
                                  </p:childTnLst>
                                </p:cTn>
                              </p:par>
                            </p:childTnLst>
                          </p:cTn>
                        </p:par>
                      </p:childTnLst>
                    </p:cTn>
                  </p:par>
                  <p:par>
                    <p:cTn id="117" fill="hold">
                      <p:stCondLst>
                        <p:cond delay="indefinite"/>
                      </p:stCondLst>
                      <p:childTnLst>
                        <p:par>
                          <p:cTn id="118" fill="hold">
                            <p:stCondLst>
                              <p:cond delay="0"/>
                            </p:stCondLst>
                            <p:childTnLst>
                              <p:par>
                                <p:cTn id="119" presetID="4" presetClass="entr" presetSubtype="16" fill="hold" grpId="0" nodeType="clickEffect">
                                  <p:stCondLst>
                                    <p:cond delay="0"/>
                                  </p:stCondLst>
                                  <p:childTnLst>
                                    <p:set>
                                      <p:cBhvr>
                                        <p:cTn id="120" dur="1" fill="hold">
                                          <p:stCondLst>
                                            <p:cond delay="0"/>
                                          </p:stCondLst>
                                        </p:cTn>
                                        <p:tgtEl>
                                          <p:spTgt spid="271"/>
                                        </p:tgtEl>
                                        <p:attrNameLst>
                                          <p:attrName>style.visibility</p:attrName>
                                        </p:attrNameLst>
                                      </p:cBhvr>
                                      <p:to>
                                        <p:strVal val="visible"/>
                                      </p:to>
                                    </p:set>
                                    <p:animEffect transition="in" filter="box(in)">
                                      <p:cBhvr>
                                        <p:cTn id="121" dur="500"/>
                                        <p:tgtEl>
                                          <p:spTgt spid="271"/>
                                        </p:tgtEl>
                                      </p:cBhvr>
                                    </p:animEffect>
                                  </p:childTnLst>
                                </p:cTn>
                              </p:par>
                            </p:childTnLst>
                          </p:cTn>
                        </p:par>
                      </p:childTnLst>
                    </p:cTn>
                  </p:par>
                  <p:par>
                    <p:cTn id="122" fill="hold">
                      <p:stCondLst>
                        <p:cond delay="indefinite"/>
                      </p:stCondLst>
                      <p:childTnLst>
                        <p:par>
                          <p:cTn id="123" fill="hold">
                            <p:stCondLst>
                              <p:cond delay="0"/>
                            </p:stCondLst>
                            <p:childTnLst>
                              <p:par>
                                <p:cTn id="124" presetID="4" presetClass="entr" presetSubtype="16" fill="hold" grpId="0" nodeType="clickEffect">
                                  <p:stCondLst>
                                    <p:cond delay="0"/>
                                  </p:stCondLst>
                                  <p:childTnLst>
                                    <p:set>
                                      <p:cBhvr>
                                        <p:cTn id="125" dur="1" fill="hold">
                                          <p:stCondLst>
                                            <p:cond delay="0"/>
                                          </p:stCondLst>
                                        </p:cTn>
                                        <p:tgtEl>
                                          <p:spTgt spid="282"/>
                                        </p:tgtEl>
                                        <p:attrNameLst>
                                          <p:attrName>style.visibility</p:attrName>
                                        </p:attrNameLst>
                                      </p:cBhvr>
                                      <p:to>
                                        <p:strVal val="visible"/>
                                      </p:to>
                                    </p:set>
                                    <p:animEffect transition="in" filter="box(in)">
                                      <p:cBhvr>
                                        <p:cTn id="126" dur="500"/>
                                        <p:tgtEl>
                                          <p:spTgt spid="282"/>
                                        </p:tgtEl>
                                      </p:cBhvr>
                                    </p:animEffect>
                                  </p:childTnLst>
                                </p:cTn>
                              </p:par>
                              <p:par>
                                <p:cTn id="127" presetID="4" presetClass="entr" presetSubtype="16" fill="hold" grpId="0" nodeType="withEffect">
                                  <p:stCondLst>
                                    <p:cond delay="0"/>
                                  </p:stCondLst>
                                  <p:childTnLst>
                                    <p:set>
                                      <p:cBhvr>
                                        <p:cTn id="128" dur="1" fill="hold">
                                          <p:stCondLst>
                                            <p:cond delay="0"/>
                                          </p:stCondLst>
                                        </p:cTn>
                                        <p:tgtEl>
                                          <p:spTgt spid="248"/>
                                        </p:tgtEl>
                                        <p:attrNameLst>
                                          <p:attrName>style.visibility</p:attrName>
                                        </p:attrNameLst>
                                      </p:cBhvr>
                                      <p:to>
                                        <p:strVal val="visible"/>
                                      </p:to>
                                    </p:set>
                                    <p:animEffect transition="in" filter="box(in)">
                                      <p:cBhvr>
                                        <p:cTn id="129" dur="500"/>
                                        <p:tgtEl>
                                          <p:spTgt spid="248"/>
                                        </p:tgtEl>
                                      </p:cBhvr>
                                    </p:animEffect>
                                  </p:childTnLst>
                                </p:cTn>
                              </p:par>
                            </p:childTnLst>
                          </p:cTn>
                        </p:par>
                      </p:childTnLst>
                    </p:cTn>
                  </p:par>
                  <p:par>
                    <p:cTn id="130" fill="hold">
                      <p:stCondLst>
                        <p:cond delay="indefinite"/>
                      </p:stCondLst>
                      <p:childTnLst>
                        <p:par>
                          <p:cTn id="131" fill="hold">
                            <p:stCondLst>
                              <p:cond delay="0"/>
                            </p:stCondLst>
                            <p:childTnLst>
                              <p:par>
                                <p:cTn id="132" presetID="4" presetClass="entr" presetSubtype="16" fill="hold" grpId="0" nodeType="clickEffect">
                                  <p:stCondLst>
                                    <p:cond delay="0"/>
                                  </p:stCondLst>
                                  <p:childTnLst>
                                    <p:set>
                                      <p:cBhvr>
                                        <p:cTn id="133" dur="1" fill="hold">
                                          <p:stCondLst>
                                            <p:cond delay="0"/>
                                          </p:stCondLst>
                                        </p:cTn>
                                        <p:tgtEl>
                                          <p:spTgt spid="238"/>
                                        </p:tgtEl>
                                        <p:attrNameLst>
                                          <p:attrName>style.visibility</p:attrName>
                                        </p:attrNameLst>
                                      </p:cBhvr>
                                      <p:to>
                                        <p:strVal val="visible"/>
                                      </p:to>
                                    </p:set>
                                    <p:animEffect transition="in" filter="box(in)">
                                      <p:cBhvr>
                                        <p:cTn id="134" dur="500"/>
                                        <p:tgtEl>
                                          <p:spTgt spid="238"/>
                                        </p:tgtEl>
                                      </p:cBhvr>
                                    </p:animEffect>
                                  </p:childTnLst>
                                </p:cTn>
                              </p:par>
                              <p:par>
                                <p:cTn id="135" presetID="4" presetClass="entr" presetSubtype="16" fill="hold" grpId="0" nodeType="withEffect">
                                  <p:stCondLst>
                                    <p:cond delay="0"/>
                                  </p:stCondLst>
                                  <p:childTnLst>
                                    <p:set>
                                      <p:cBhvr>
                                        <p:cTn id="136" dur="1" fill="hold">
                                          <p:stCondLst>
                                            <p:cond delay="0"/>
                                          </p:stCondLst>
                                        </p:cTn>
                                        <p:tgtEl>
                                          <p:spTgt spid="290"/>
                                        </p:tgtEl>
                                        <p:attrNameLst>
                                          <p:attrName>style.visibility</p:attrName>
                                        </p:attrNameLst>
                                      </p:cBhvr>
                                      <p:to>
                                        <p:strVal val="visible"/>
                                      </p:to>
                                    </p:set>
                                    <p:animEffect transition="in" filter="box(in)">
                                      <p:cBhvr>
                                        <p:cTn id="137" dur="500"/>
                                        <p:tgtEl>
                                          <p:spTgt spid="290"/>
                                        </p:tgtEl>
                                      </p:cBhvr>
                                    </p:animEffect>
                                  </p:childTnLst>
                                </p:cTn>
                              </p:par>
                            </p:childTnLst>
                          </p:cTn>
                        </p:par>
                      </p:childTnLst>
                    </p:cTn>
                  </p:par>
                  <p:par>
                    <p:cTn id="138" fill="hold">
                      <p:stCondLst>
                        <p:cond delay="indefinite"/>
                      </p:stCondLst>
                      <p:childTnLst>
                        <p:par>
                          <p:cTn id="139" fill="hold">
                            <p:stCondLst>
                              <p:cond delay="0"/>
                            </p:stCondLst>
                            <p:childTnLst>
                              <p:par>
                                <p:cTn id="140" presetID="4" presetClass="entr" presetSubtype="16" fill="hold" grpId="0" nodeType="clickEffect">
                                  <p:stCondLst>
                                    <p:cond delay="0"/>
                                  </p:stCondLst>
                                  <p:childTnLst>
                                    <p:set>
                                      <p:cBhvr>
                                        <p:cTn id="141" dur="1" fill="hold">
                                          <p:stCondLst>
                                            <p:cond delay="0"/>
                                          </p:stCondLst>
                                        </p:cTn>
                                        <p:tgtEl>
                                          <p:spTgt spid="239"/>
                                        </p:tgtEl>
                                        <p:attrNameLst>
                                          <p:attrName>style.visibility</p:attrName>
                                        </p:attrNameLst>
                                      </p:cBhvr>
                                      <p:to>
                                        <p:strVal val="visible"/>
                                      </p:to>
                                    </p:set>
                                    <p:animEffect transition="in" filter="box(in)">
                                      <p:cBhvr>
                                        <p:cTn id="142" dur="500"/>
                                        <p:tgtEl>
                                          <p:spTgt spid="239"/>
                                        </p:tgtEl>
                                      </p:cBhvr>
                                    </p:animEffect>
                                  </p:childTnLst>
                                </p:cTn>
                              </p:par>
                              <p:par>
                                <p:cTn id="143" presetID="4" presetClass="entr" presetSubtype="16" fill="hold" grpId="0" nodeType="withEffect">
                                  <p:stCondLst>
                                    <p:cond delay="0"/>
                                  </p:stCondLst>
                                  <p:childTnLst>
                                    <p:set>
                                      <p:cBhvr>
                                        <p:cTn id="144" dur="1" fill="hold">
                                          <p:stCondLst>
                                            <p:cond delay="0"/>
                                          </p:stCondLst>
                                        </p:cTn>
                                        <p:tgtEl>
                                          <p:spTgt spid="240"/>
                                        </p:tgtEl>
                                        <p:attrNameLst>
                                          <p:attrName>style.visibility</p:attrName>
                                        </p:attrNameLst>
                                      </p:cBhvr>
                                      <p:to>
                                        <p:strVal val="visible"/>
                                      </p:to>
                                    </p:set>
                                    <p:animEffect transition="in" filter="box(in)">
                                      <p:cBhvr>
                                        <p:cTn id="145" dur="500"/>
                                        <p:tgtEl>
                                          <p:spTgt spid="240"/>
                                        </p:tgtEl>
                                      </p:cBhvr>
                                    </p:animEffect>
                                  </p:childTnLst>
                                </p:cTn>
                              </p:par>
                            </p:childTnLst>
                          </p:cTn>
                        </p:par>
                      </p:childTnLst>
                    </p:cTn>
                  </p:par>
                  <p:par>
                    <p:cTn id="146" fill="hold">
                      <p:stCondLst>
                        <p:cond delay="indefinite"/>
                      </p:stCondLst>
                      <p:childTnLst>
                        <p:par>
                          <p:cTn id="147" fill="hold">
                            <p:stCondLst>
                              <p:cond delay="0"/>
                            </p:stCondLst>
                            <p:childTnLst>
                              <p:par>
                                <p:cTn id="148" presetID="4" presetClass="entr" presetSubtype="16" fill="hold" grpId="0" nodeType="clickEffect">
                                  <p:stCondLst>
                                    <p:cond delay="0"/>
                                  </p:stCondLst>
                                  <p:childTnLst>
                                    <p:set>
                                      <p:cBhvr>
                                        <p:cTn id="149" dur="1" fill="hold">
                                          <p:stCondLst>
                                            <p:cond delay="0"/>
                                          </p:stCondLst>
                                        </p:cTn>
                                        <p:tgtEl>
                                          <p:spTgt spid="241"/>
                                        </p:tgtEl>
                                        <p:attrNameLst>
                                          <p:attrName>style.visibility</p:attrName>
                                        </p:attrNameLst>
                                      </p:cBhvr>
                                      <p:to>
                                        <p:strVal val="visible"/>
                                      </p:to>
                                    </p:set>
                                    <p:animEffect transition="in" filter="box(in)">
                                      <p:cBhvr>
                                        <p:cTn id="150" dur="500"/>
                                        <p:tgtEl>
                                          <p:spTgt spid="241"/>
                                        </p:tgtEl>
                                      </p:cBhvr>
                                    </p:animEffect>
                                  </p:childTnLst>
                                </p:cTn>
                              </p:par>
                              <p:par>
                                <p:cTn id="151" presetID="4" presetClass="entr" presetSubtype="16" fill="hold" grpId="0" nodeType="withEffect">
                                  <p:stCondLst>
                                    <p:cond delay="0"/>
                                  </p:stCondLst>
                                  <p:childTnLst>
                                    <p:set>
                                      <p:cBhvr>
                                        <p:cTn id="152" dur="1" fill="hold">
                                          <p:stCondLst>
                                            <p:cond delay="0"/>
                                          </p:stCondLst>
                                        </p:cTn>
                                        <p:tgtEl>
                                          <p:spTgt spid="291"/>
                                        </p:tgtEl>
                                        <p:attrNameLst>
                                          <p:attrName>style.visibility</p:attrName>
                                        </p:attrNameLst>
                                      </p:cBhvr>
                                      <p:to>
                                        <p:strVal val="visible"/>
                                      </p:to>
                                    </p:set>
                                    <p:animEffect transition="in" filter="box(in)">
                                      <p:cBhvr>
                                        <p:cTn id="153" dur="500"/>
                                        <p:tgtEl>
                                          <p:spTgt spid="291"/>
                                        </p:tgtEl>
                                      </p:cBhvr>
                                    </p:animEffect>
                                  </p:childTnLst>
                                </p:cTn>
                              </p:par>
                            </p:childTnLst>
                          </p:cTn>
                        </p:par>
                      </p:childTnLst>
                    </p:cTn>
                  </p:par>
                  <p:par>
                    <p:cTn id="154" fill="hold">
                      <p:stCondLst>
                        <p:cond delay="indefinite"/>
                      </p:stCondLst>
                      <p:childTnLst>
                        <p:par>
                          <p:cTn id="155" fill="hold">
                            <p:stCondLst>
                              <p:cond delay="0"/>
                            </p:stCondLst>
                            <p:childTnLst>
                              <p:par>
                                <p:cTn id="156" presetID="4" presetClass="entr" presetSubtype="16" fill="hold" grpId="0" nodeType="clickEffect">
                                  <p:stCondLst>
                                    <p:cond delay="0"/>
                                  </p:stCondLst>
                                  <p:childTnLst>
                                    <p:set>
                                      <p:cBhvr>
                                        <p:cTn id="157" dur="1" fill="hold">
                                          <p:stCondLst>
                                            <p:cond delay="0"/>
                                          </p:stCondLst>
                                        </p:cTn>
                                        <p:tgtEl>
                                          <p:spTgt spid="242"/>
                                        </p:tgtEl>
                                        <p:attrNameLst>
                                          <p:attrName>style.visibility</p:attrName>
                                        </p:attrNameLst>
                                      </p:cBhvr>
                                      <p:to>
                                        <p:strVal val="visible"/>
                                      </p:to>
                                    </p:set>
                                    <p:animEffect transition="in" filter="box(in)">
                                      <p:cBhvr>
                                        <p:cTn id="158" dur="500"/>
                                        <p:tgtEl>
                                          <p:spTgt spid="242"/>
                                        </p:tgtEl>
                                      </p:cBhvr>
                                    </p:animEffect>
                                  </p:childTnLst>
                                </p:cTn>
                              </p:par>
                              <p:par>
                                <p:cTn id="159" presetID="4" presetClass="entr" presetSubtype="16" fill="hold" grpId="0" nodeType="withEffect">
                                  <p:stCondLst>
                                    <p:cond delay="0"/>
                                  </p:stCondLst>
                                  <p:childTnLst>
                                    <p:set>
                                      <p:cBhvr>
                                        <p:cTn id="160" dur="1" fill="hold">
                                          <p:stCondLst>
                                            <p:cond delay="0"/>
                                          </p:stCondLst>
                                        </p:cTn>
                                        <p:tgtEl>
                                          <p:spTgt spid="243"/>
                                        </p:tgtEl>
                                        <p:attrNameLst>
                                          <p:attrName>style.visibility</p:attrName>
                                        </p:attrNameLst>
                                      </p:cBhvr>
                                      <p:to>
                                        <p:strVal val="visible"/>
                                      </p:to>
                                    </p:set>
                                    <p:animEffect transition="in" filter="box(in)">
                                      <p:cBhvr>
                                        <p:cTn id="161" dur="500"/>
                                        <p:tgtEl>
                                          <p:spTgt spid="243"/>
                                        </p:tgtEl>
                                      </p:cBhvr>
                                    </p:animEffect>
                                  </p:childTnLst>
                                </p:cTn>
                              </p:par>
                            </p:childTnLst>
                          </p:cTn>
                        </p:par>
                      </p:childTnLst>
                    </p:cTn>
                  </p:par>
                  <p:par>
                    <p:cTn id="162" fill="hold">
                      <p:stCondLst>
                        <p:cond delay="indefinite"/>
                      </p:stCondLst>
                      <p:childTnLst>
                        <p:par>
                          <p:cTn id="163" fill="hold">
                            <p:stCondLst>
                              <p:cond delay="0"/>
                            </p:stCondLst>
                            <p:childTnLst>
                              <p:par>
                                <p:cTn id="164" presetID="4" presetClass="entr" presetSubtype="16" fill="hold" grpId="0" nodeType="clickEffect">
                                  <p:stCondLst>
                                    <p:cond delay="0"/>
                                  </p:stCondLst>
                                  <p:childTnLst>
                                    <p:set>
                                      <p:cBhvr>
                                        <p:cTn id="165" dur="1" fill="hold">
                                          <p:stCondLst>
                                            <p:cond delay="0"/>
                                          </p:stCondLst>
                                        </p:cTn>
                                        <p:tgtEl>
                                          <p:spTgt spid="281"/>
                                        </p:tgtEl>
                                        <p:attrNameLst>
                                          <p:attrName>style.visibility</p:attrName>
                                        </p:attrNameLst>
                                      </p:cBhvr>
                                      <p:to>
                                        <p:strVal val="visible"/>
                                      </p:to>
                                    </p:set>
                                    <p:animEffect transition="in" filter="box(in)">
                                      <p:cBhvr>
                                        <p:cTn id="166" dur="500"/>
                                        <p:tgtEl>
                                          <p:spTgt spid="281"/>
                                        </p:tgtEl>
                                      </p:cBhvr>
                                    </p:animEffect>
                                  </p:childTnLst>
                                </p:cTn>
                              </p:par>
                            </p:childTnLst>
                          </p:cTn>
                        </p:par>
                      </p:childTnLst>
                    </p:cTn>
                  </p:par>
                  <p:par>
                    <p:cTn id="167" fill="hold">
                      <p:stCondLst>
                        <p:cond delay="indefinite"/>
                      </p:stCondLst>
                      <p:childTnLst>
                        <p:par>
                          <p:cTn id="168" fill="hold">
                            <p:stCondLst>
                              <p:cond delay="0"/>
                            </p:stCondLst>
                            <p:childTnLst>
                              <p:par>
                                <p:cTn id="169" presetID="4" presetClass="entr" presetSubtype="16" fill="hold" grpId="0" nodeType="clickEffect">
                                  <p:stCondLst>
                                    <p:cond delay="0"/>
                                  </p:stCondLst>
                                  <p:childTnLst>
                                    <p:set>
                                      <p:cBhvr>
                                        <p:cTn id="170" dur="1" fill="hold">
                                          <p:stCondLst>
                                            <p:cond delay="0"/>
                                          </p:stCondLst>
                                        </p:cTn>
                                        <p:tgtEl>
                                          <p:spTgt spid="272"/>
                                        </p:tgtEl>
                                        <p:attrNameLst>
                                          <p:attrName>style.visibility</p:attrName>
                                        </p:attrNameLst>
                                      </p:cBhvr>
                                      <p:to>
                                        <p:strVal val="visible"/>
                                      </p:to>
                                    </p:set>
                                    <p:animEffect transition="in" filter="box(in)">
                                      <p:cBhvr>
                                        <p:cTn id="171" dur="500"/>
                                        <p:tgtEl>
                                          <p:spTgt spid="272"/>
                                        </p:tgtEl>
                                      </p:cBhvr>
                                    </p:animEffect>
                                  </p:childTnLst>
                                </p:cTn>
                              </p:par>
                              <p:par>
                                <p:cTn id="172" presetID="4" presetClass="entr" presetSubtype="16" fill="hold" grpId="0" nodeType="withEffect">
                                  <p:stCondLst>
                                    <p:cond delay="0"/>
                                  </p:stCondLst>
                                  <p:childTnLst>
                                    <p:set>
                                      <p:cBhvr>
                                        <p:cTn id="173" dur="1" fill="hold">
                                          <p:stCondLst>
                                            <p:cond delay="0"/>
                                          </p:stCondLst>
                                        </p:cTn>
                                        <p:tgtEl>
                                          <p:spTgt spid="274"/>
                                        </p:tgtEl>
                                        <p:attrNameLst>
                                          <p:attrName>style.visibility</p:attrName>
                                        </p:attrNameLst>
                                      </p:cBhvr>
                                      <p:to>
                                        <p:strVal val="visible"/>
                                      </p:to>
                                    </p:set>
                                    <p:animEffect transition="in" filter="box(in)">
                                      <p:cBhvr>
                                        <p:cTn id="174" dur="500"/>
                                        <p:tgtEl>
                                          <p:spTgt spid="274"/>
                                        </p:tgtEl>
                                      </p:cBhvr>
                                    </p:animEffect>
                                  </p:childTnLst>
                                </p:cTn>
                              </p:par>
                            </p:childTnLst>
                          </p:cTn>
                        </p:par>
                      </p:childTnLst>
                    </p:cTn>
                  </p:par>
                  <p:par>
                    <p:cTn id="175" fill="hold">
                      <p:stCondLst>
                        <p:cond delay="indefinite"/>
                      </p:stCondLst>
                      <p:childTnLst>
                        <p:par>
                          <p:cTn id="176" fill="hold">
                            <p:stCondLst>
                              <p:cond delay="0"/>
                            </p:stCondLst>
                            <p:childTnLst>
                              <p:par>
                                <p:cTn id="177" presetID="4" presetClass="entr" presetSubtype="16" fill="hold" grpId="0" nodeType="clickEffect">
                                  <p:stCondLst>
                                    <p:cond delay="0"/>
                                  </p:stCondLst>
                                  <p:childTnLst>
                                    <p:set>
                                      <p:cBhvr>
                                        <p:cTn id="178" dur="1" fill="hold">
                                          <p:stCondLst>
                                            <p:cond delay="0"/>
                                          </p:stCondLst>
                                        </p:cTn>
                                        <p:tgtEl>
                                          <p:spTgt spid="265"/>
                                        </p:tgtEl>
                                        <p:attrNameLst>
                                          <p:attrName>style.visibility</p:attrName>
                                        </p:attrNameLst>
                                      </p:cBhvr>
                                      <p:to>
                                        <p:strVal val="visible"/>
                                      </p:to>
                                    </p:set>
                                    <p:animEffect transition="in" filter="box(in)">
                                      <p:cBhvr>
                                        <p:cTn id="179" dur="500"/>
                                        <p:tgtEl>
                                          <p:spTgt spid="265"/>
                                        </p:tgtEl>
                                      </p:cBhvr>
                                    </p:animEffect>
                                  </p:childTnLst>
                                </p:cTn>
                              </p:par>
                              <p:par>
                                <p:cTn id="180" presetID="4" presetClass="entr" presetSubtype="16" fill="hold" grpId="0" nodeType="withEffect">
                                  <p:stCondLst>
                                    <p:cond delay="0"/>
                                  </p:stCondLst>
                                  <p:childTnLst>
                                    <p:set>
                                      <p:cBhvr>
                                        <p:cTn id="181" dur="1" fill="hold">
                                          <p:stCondLst>
                                            <p:cond delay="0"/>
                                          </p:stCondLst>
                                        </p:cTn>
                                        <p:tgtEl>
                                          <p:spTgt spid="266"/>
                                        </p:tgtEl>
                                        <p:attrNameLst>
                                          <p:attrName>style.visibility</p:attrName>
                                        </p:attrNameLst>
                                      </p:cBhvr>
                                      <p:to>
                                        <p:strVal val="visible"/>
                                      </p:to>
                                    </p:set>
                                    <p:animEffect transition="in" filter="box(in)">
                                      <p:cBhvr>
                                        <p:cTn id="182" dur="500"/>
                                        <p:tgtEl>
                                          <p:spTgt spid="266"/>
                                        </p:tgtEl>
                                      </p:cBhvr>
                                    </p:animEffect>
                                  </p:childTnLst>
                                </p:cTn>
                              </p:par>
                            </p:childTnLst>
                          </p:cTn>
                        </p:par>
                      </p:childTnLst>
                    </p:cTn>
                  </p:par>
                  <p:par>
                    <p:cTn id="183" fill="hold">
                      <p:stCondLst>
                        <p:cond delay="indefinite"/>
                      </p:stCondLst>
                      <p:childTnLst>
                        <p:par>
                          <p:cTn id="184" fill="hold">
                            <p:stCondLst>
                              <p:cond delay="0"/>
                            </p:stCondLst>
                            <p:childTnLst>
                              <p:par>
                                <p:cTn id="185" presetID="4" presetClass="entr" presetSubtype="16" fill="hold" grpId="0" nodeType="clickEffect">
                                  <p:stCondLst>
                                    <p:cond delay="0"/>
                                  </p:stCondLst>
                                  <p:childTnLst>
                                    <p:set>
                                      <p:cBhvr>
                                        <p:cTn id="186" dur="1" fill="hold">
                                          <p:stCondLst>
                                            <p:cond delay="0"/>
                                          </p:stCondLst>
                                        </p:cTn>
                                        <p:tgtEl>
                                          <p:spTgt spid="284"/>
                                        </p:tgtEl>
                                        <p:attrNameLst>
                                          <p:attrName>style.visibility</p:attrName>
                                        </p:attrNameLst>
                                      </p:cBhvr>
                                      <p:to>
                                        <p:strVal val="visible"/>
                                      </p:to>
                                    </p:set>
                                    <p:animEffect transition="in" filter="box(in)">
                                      <p:cBhvr>
                                        <p:cTn id="187" dur="500"/>
                                        <p:tgtEl>
                                          <p:spTgt spid="284"/>
                                        </p:tgtEl>
                                      </p:cBhvr>
                                    </p:animEffect>
                                  </p:childTnLst>
                                </p:cTn>
                              </p:par>
                              <p:par>
                                <p:cTn id="188" presetID="4" presetClass="entr" presetSubtype="16" fill="hold" grpId="0" nodeType="withEffect">
                                  <p:stCondLst>
                                    <p:cond delay="0"/>
                                  </p:stCondLst>
                                  <p:childTnLst>
                                    <p:set>
                                      <p:cBhvr>
                                        <p:cTn id="189" dur="1" fill="hold">
                                          <p:stCondLst>
                                            <p:cond delay="0"/>
                                          </p:stCondLst>
                                        </p:cTn>
                                        <p:tgtEl>
                                          <p:spTgt spid="276"/>
                                        </p:tgtEl>
                                        <p:attrNameLst>
                                          <p:attrName>style.visibility</p:attrName>
                                        </p:attrNameLst>
                                      </p:cBhvr>
                                      <p:to>
                                        <p:strVal val="visible"/>
                                      </p:to>
                                    </p:set>
                                    <p:animEffect transition="in" filter="box(in)">
                                      <p:cBhvr>
                                        <p:cTn id="190" dur="500"/>
                                        <p:tgtEl>
                                          <p:spTgt spid="276"/>
                                        </p:tgtEl>
                                      </p:cBhvr>
                                    </p:animEffect>
                                  </p:childTnLst>
                                </p:cTn>
                              </p:par>
                            </p:childTnLst>
                          </p:cTn>
                        </p:par>
                      </p:childTnLst>
                    </p:cTn>
                  </p:par>
                  <p:par>
                    <p:cTn id="191" fill="hold">
                      <p:stCondLst>
                        <p:cond delay="indefinite"/>
                      </p:stCondLst>
                      <p:childTnLst>
                        <p:par>
                          <p:cTn id="192" fill="hold">
                            <p:stCondLst>
                              <p:cond delay="0"/>
                            </p:stCondLst>
                            <p:childTnLst>
                              <p:par>
                                <p:cTn id="193" presetID="4" presetClass="entr" presetSubtype="16" fill="hold" grpId="0" nodeType="clickEffect">
                                  <p:stCondLst>
                                    <p:cond delay="0"/>
                                  </p:stCondLst>
                                  <p:childTnLst>
                                    <p:set>
                                      <p:cBhvr>
                                        <p:cTn id="194" dur="1" fill="hold">
                                          <p:stCondLst>
                                            <p:cond delay="0"/>
                                          </p:stCondLst>
                                        </p:cTn>
                                        <p:tgtEl>
                                          <p:spTgt spid="267"/>
                                        </p:tgtEl>
                                        <p:attrNameLst>
                                          <p:attrName>style.visibility</p:attrName>
                                        </p:attrNameLst>
                                      </p:cBhvr>
                                      <p:to>
                                        <p:strVal val="visible"/>
                                      </p:to>
                                    </p:set>
                                    <p:animEffect transition="in" filter="box(in)">
                                      <p:cBhvr>
                                        <p:cTn id="195" dur="500"/>
                                        <p:tgtEl>
                                          <p:spTgt spid="267"/>
                                        </p:tgtEl>
                                      </p:cBhvr>
                                    </p:animEffect>
                                  </p:childTnLst>
                                </p:cTn>
                              </p:par>
                              <p:par>
                                <p:cTn id="196" presetID="4" presetClass="entr" presetSubtype="16" fill="hold" grpId="0" nodeType="withEffect">
                                  <p:stCondLst>
                                    <p:cond delay="0"/>
                                  </p:stCondLst>
                                  <p:childTnLst>
                                    <p:set>
                                      <p:cBhvr>
                                        <p:cTn id="197" dur="1" fill="hold">
                                          <p:stCondLst>
                                            <p:cond delay="0"/>
                                          </p:stCondLst>
                                        </p:cTn>
                                        <p:tgtEl>
                                          <p:spTgt spid="268"/>
                                        </p:tgtEl>
                                        <p:attrNameLst>
                                          <p:attrName>style.visibility</p:attrName>
                                        </p:attrNameLst>
                                      </p:cBhvr>
                                      <p:to>
                                        <p:strVal val="visible"/>
                                      </p:to>
                                    </p:set>
                                    <p:animEffect transition="in" filter="box(in)">
                                      <p:cBhvr>
                                        <p:cTn id="198" dur="500"/>
                                        <p:tgtEl>
                                          <p:spTgt spid="268"/>
                                        </p:tgtEl>
                                      </p:cBhvr>
                                    </p:animEffect>
                                  </p:childTnLst>
                                </p:cTn>
                              </p:par>
                            </p:childTnLst>
                          </p:cTn>
                        </p:par>
                      </p:childTnLst>
                    </p:cTn>
                  </p:par>
                  <p:par>
                    <p:cTn id="199" fill="hold">
                      <p:stCondLst>
                        <p:cond delay="indefinite"/>
                      </p:stCondLst>
                      <p:childTnLst>
                        <p:par>
                          <p:cTn id="200" fill="hold">
                            <p:stCondLst>
                              <p:cond delay="0"/>
                            </p:stCondLst>
                            <p:childTnLst>
                              <p:par>
                                <p:cTn id="201" presetID="4" presetClass="entr" presetSubtype="16" fill="hold" grpId="0" nodeType="clickEffect">
                                  <p:stCondLst>
                                    <p:cond delay="0"/>
                                  </p:stCondLst>
                                  <p:childTnLst>
                                    <p:set>
                                      <p:cBhvr>
                                        <p:cTn id="202" dur="1" fill="hold">
                                          <p:stCondLst>
                                            <p:cond delay="0"/>
                                          </p:stCondLst>
                                        </p:cTn>
                                        <p:tgtEl>
                                          <p:spTgt spid="269"/>
                                        </p:tgtEl>
                                        <p:attrNameLst>
                                          <p:attrName>style.visibility</p:attrName>
                                        </p:attrNameLst>
                                      </p:cBhvr>
                                      <p:to>
                                        <p:strVal val="visible"/>
                                      </p:to>
                                    </p:set>
                                    <p:animEffect transition="in" filter="box(in)">
                                      <p:cBhvr>
                                        <p:cTn id="203" dur="500"/>
                                        <p:tgtEl>
                                          <p:spTgt spid="269"/>
                                        </p:tgtEl>
                                      </p:cBhvr>
                                    </p:animEffect>
                                  </p:childTnLst>
                                </p:cTn>
                              </p:par>
                              <p:par>
                                <p:cTn id="204" presetID="4" presetClass="entr" presetSubtype="16" fill="hold" grpId="0" nodeType="withEffect">
                                  <p:stCondLst>
                                    <p:cond delay="0"/>
                                  </p:stCondLst>
                                  <p:childTnLst>
                                    <p:set>
                                      <p:cBhvr>
                                        <p:cTn id="205" dur="1" fill="hold">
                                          <p:stCondLst>
                                            <p:cond delay="0"/>
                                          </p:stCondLst>
                                        </p:cTn>
                                        <p:tgtEl>
                                          <p:spTgt spid="270"/>
                                        </p:tgtEl>
                                        <p:attrNameLst>
                                          <p:attrName>style.visibility</p:attrName>
                                        </p:attrNameLst>
                                      </p:cBhvr>
                                      <p:to>
                                        <p:strVal val="visible"/>
                                      </p:to>
                                    </p:set>
                                    <p:animEffect transition="in" filter="box(in)">
                                      <p:cBhvr>
                                        <p:cTn id="206" dur="500"/>
                                        <p:tgtEl>
                                          <p:spTgt spid="270"/>
                                        </p:tgtEl>
                                      </p:cBhvr>
                                    </p:animEffect>
                                  </p:childTnLst>
                                </p:cTn>
                              </p:par>
                            </p:childTnLst>
                          </p:cTn>
                        </p:par>
                      </p:childTnLst>
                    </p:cTn>
                  </p:par>
                  <p:par>
                    <p:cTn id="207" fill="hold">
                      <p:stCondLst>
                        <p:cond delay="indefinite"/>
                      </p:stCondLst>
                      <p:childTnLst>
                        <p:par>
                          <p:cTn id="208" fill="hold">
                            <p:stCondLst>
                              <p:cond delay="0"/>
                            </p:stCondLst>
                            <p:childTnLst>
                              <p:par>
                                <p:cTn id="209" presetID="4" presetClass="entr" presetSubtype="16" fill="hold" grpId="0" nodeType="clickEffect">
                                  <p:stCondLst>
                                    <p:cond delay="0"/>
                                  </p:stCondLst>
                                  <p:childTnLst>
                                    <p:set>
                                      <p:cBhvr>
                                        <p:cTn id="210" dur="1" fill="hold">
                                          <p:stCondLst>
                                            <p:cond delay="0"/>
                                          </p:stCondLst>
                                        </p:cTn>
                                        <p:tgtEl>
                                          <p:spTgt spid="283"/>
                                        </p:tgtEl>
                                        <p:attrNameLst>
                                          <p:attrName>style.visibility</p:attrName>
                                        </p:attrNameLst>
                                      </p:cBhvr>
                                      <p:to>
                                        <p:strVal val="visible"/>
                                      </p:to>
                                    </p:set>
                                    <p:animEffect transition="in" filter="box(in)">
                                      <p:cBhvr>
                                        <p:cTn id="211" dur="500"/>
                                        <p:tgtEl>
                                          <p:spTgt spid="283"/>
                                        </p:tgtEl>
                                      </p:cBhvr>
                                    </p:animEffect>
                                  </p:childTnLst>
                                </p:cTn>
                              </p:par>
                            </p:childTnLst>
                          </p:cTn>
                        </p:par>
                      </p:childTnLst>
                    </p:cTn>
                  </p:par>
                  <p:par>
                    <p:cTn id="212" fill="hold">
                      <p:stCondLst>
                        <p:cond delay="indefinite"/>
                      </p:stCondLst>
                      <p:childTnLst>
                        <p:par>
                          <p:cTn id="213" fill="hold">
                            <p:stCondLst>
                              <p:cond delay="0"/>
                            </p:stCondLst>
                            <p:childTnLst>
                              <p:par>
                                <p:cTn id="214" presetID="4" presetClass="entr" presetSubtype="16" fill="hold" grpId="0" nodeType="clickEffect">
                                  <p:stCondLst>
                                    <p:cond delay="0"/>
                                  </p:stCondLst>
                                  <p:childTnLst>
                                    <p:set>
                                      <p:cBhvr>
                                        <p:cTn id="215" dur="1" fill="hold">
                                          <p:stCondLst>
                                            <p:cond delay="0"/>
                                          </p:stCondLst>
                                        </p:cTn>
                                        <p:tgtEl>
                                          <p:spTgt spid="273"/>
                                        </p:tgtEl>
                                        <p:attrNameLst>
                                          <p:attrName>style.visibility</p:attrName>
                                        </p:attrNameLst>
                                      </p:cBhvr>
                                      <p:to>
                                        <p:strVal val="visible"/>
                                      </p:to>
                                    </p:set>
                                    <p:animEffect transition="in" filter="box(in)">
                                      <p:cBhvr>
                                        <p:cTn id="216" dur="500"/>
                                        <p:tgtEl>
                                          <p:spTgt spid="273"/>
                                        </p:tgtEl>
                                      </p:cBhvr>
                                    </p:animEffect>
                                  </p:childTnLst>
                                </p:cTn>
                              </p:par>
                              <p:par>
                                <p:cTn id="217" presetID="4" presetClass="entr" presetSubtype="16" fill="hold" grpId="0" nodeType="withEffect">
                                  <p:stCondLst>
                                    <p:cond delay="0"/>
                                  </p:stCondLst>
                                  <p:childTnLst>
                                    <p:set>
                                      <p:cBhvr>
                                        <p:cTn id="218" dur="1" fill="hold">
                                          <p:stCondLst>
                                            <p:cond delay="0"/>
                                          </p:stCondLst>
                                        </p:cTn>
                                        <p:tgtEl>
                                          <p:spTgt spid="275"/>
                                        </p:tgtEl>
                                        <p:attrNameLst>
                                          <p:attrName>style.visibility</p:attrName>
                                        </p:attrNameLst>
                                      </p:cBhvr>
                                      <p:to>
                                        <p:strVal val="visible"/>
                                      </p:to>
                                    </p:set>
                                    <p:animEffect transition="in" filter="box(in)">
                                      <p:cBhvr>
                                        <p:cTn id="219" dur="500"/>
                                        <p:tgtEl>
                                          <p:spTgt spid="275"/>
                                        </p:tgtEl>
                                      </p:cBhvr>
                                    </p:animEffect>
                                  </p:childTnLst>
                                </p:cTn>
                              </p:par>
                            </p:childTnLst>
                          </p:cTn>
                        </p:par>
                      </p:childTnLst>
                    </p:cTn>
                  </p:par>
                  <p:par>
                    <p:cTn id="220" fill="hold">
                      <p:stCondLst>
                        <p:cond delay="indefinite"/>
                      </p:stCondLst>
                      <p:childTnLst>
                        <p:par>
                          <p:cTn id="221" fill="hold">
                            <p:stCondLst>
                              <p:cond delay="0"/>
                            </p:stCondLst>
                            <p:childTnLst>
                              <p:par>
                                <p:cTn id="222" presetID="4" presetClass="entr" presetSubtype="16" fill="hold" nodeType="clickEffect">
                                  <p:stCondLst>
                                    <p:cond delay="0"/>
                                  </p:stCondLst>
                                  <p:childTnLst>
                                    <p:set>
                                      <p:cBhvr>
                                        <p:cTn id="223" dur="1" fill="hold">
                                          <p:stCondLst>
                                            <p:cond delay="0"/>
                                          </p:stCondLst>
                                        </p:cTn>
                                        <p:tgtEl>
                                          <p:spTgt spid="277"/>
                                        </p:tgtEl>
                                        <p:attrNameLst>
                                          <p:attrName>style.visibility</p:attrName>
                                        </p:attrNameLst>
                                      </p:cBhvr>
                                      <p:to>
                                        <p:strVal val="visible"/>
                                      </p:to>
                                    </p:set>
                                    <p:animEffect transition="in" filter="box(in)">
                                      <p:cBhvr>
                                        <p:cTn id="224" dur="500"/>
                                        <p:tgtEl>
                                          <p:spTgt spid="277"/>
                                        </p:tgtEl>
                                      </p:cBhvr>
                                    </p:animEffect>
                                  </p:childTnLst>
                                </p:cTn>
                              </p:par>
                              <p:par>
                                <p:cTn id="225" presetID="4" presetClass="entr" presetSubtype="16" fill="hold" grpId="0" nodeType="withEffect">
                                  <p:stCondLst>
                                    <p:cond delay="0"/>
                                  </p:stCondLst>
                                  <p:childTnLst>
                                    <p:set>
                                      <p:cBhvr>
                                        <p:cTn id="226" dur="1" fill="hold">
                                          <p:stCondLst>
                                            <p:cond delay="0"/>
                                          </p:stCondLst>
                                        </p:cTn>
                                        <p:tgtEl>
                                          <p:spTgt spid="278"/>
                                        </p:tgtEl>
                                        <p:attrNameLst>
                                          <p:attrName>style.visibility</p:attrName>
                                        </p:attrNameLst>
                                      </p:cBhvr>
                                      <p:to>
                                        <p:strVal val="visible"/>
                                      </p:to>
                                    </p:set>
                                    <p:animEffect transition="in" filter="box(in)">
                                      <p:cBhvr>
                                        <p:cTn id="227" dur="500"/>
                                        <p:tgtEl>
                                          <p:spTgt spid="278"/>
                                        </p:tgtEl>
                                      </p:cBhvr>
                                    </p:animEffect>
                                  </p:childTnLst>
                                </p:cTn>
                              </p:par>
                            </p:childTnLst>
                          </p:cTn>
                        </p:par>
                      </p:childTnLst>
                    </p:cTn>
                  </p:par>
                  <p:par>
                    <p:cTn id="228" fill="hold">
                      <p:stCondLst>
                        <p:cond delay="indefinite"/>
                      </p:stCondLst>
                      <p:childTnLst>
                        <p:par>
                          <p:cTn id="229" fill="hold">
                            <p:stCondLst>
                              <p:cond delay="0"/>
                            </p:stCondLst>
                            <p:childTnLst>
                              <p:par>
                                <p:cTn id="230" presetID="4" presetClass="entr" presetSubtype="16" fill="hold" grpId="0" nodeType="clickEffect">
                                  <p:stCondLst>
                                    <p:cond delay="0"/>
                                  </p:stCondLst>
                                  <p:childTnLst>
                                    <p:set>
                                      <p:cBhvr>
                                        <p:cTn id="231" dur="1" fill="hold">
                                          <p:stCondLst>
                                            <p:cond delay="0"/>
                                          </p:stCondLst>
                                        </p:cTn>
                                        <p:tgtEl>
                                          <p:spTgt spid="285"/>
                                        </p:tgtEl>
                                        <p:attrNameLst>
                                          <p:attrName>style.visibility</p:attrName>
                                        </p:attrNameLst>
                                      </p:cBhvr>
                                      <p:to>
                                        <p:strVal val="visible"/>
                                      </p:to>
                                    </p:set>
                                    <p:animEffect transition="in" filter="box(in)">
                                      <p:cBhvr>
                                        <p:cTn id="232" dur="500"/>
                                        <p:tgtEl>
                                          <p:spTgt spid="285"/>
                                        </p:tgtEl>
                                      </p:cBhvr>
                                    </p:animEffect>
                                  </p:childTnLst>
                                </p:cTn>
                              </p:par>
                            </p:childTnLst>
                          </p:cTn>
                        </p:par>
                      </p:childTnLst>
                    </p:cTn>
                  </p:par>
                  <p:par>
                    <p:cTn id="233" fill="hold">
                      <p:stCondLst>
                        <p:cond delay="indefinite"/>
                      </p:stCondLst>
                      <p:childTnLst>
                        <p:par>
                          <p:cTn id="234" fill="hold">
                            <p:stCondLst>
                              <p:cond delay="0"/>
                            </p:stCondLst>
                            <p:childTnLst>
                              <p:par>
                                <p:cTn id="235" presetID="4" presetClass="entr" presetSubtype="16" fill="hold" grpId="0" nodeType="clickEffect">
                                  <p:stCondLst>
                                    <p:cond delay="0"/>
                                  </p:stCondLst>
                                  <p:childTnLst>
                                    <p:set>
                                      <p:cBhvr>
                                        <p:cTn id="236" dur="1" fill="hold">
                                          <p:stCondLst>
                                            <p:cond delay="0"/>
                                          </p:stCondLst>
                                        </p:cTn>
                                        <p:tgtEl>
                                          <p:spTgt spid="279"/>
                                        </p:tgtEl>
                                        <p:attrNameLst>
                                          <p:attrName>style.visibility</p:attrName>
                                        </p:attrNameLst>
                                      </p:cBhvr>
                                      <p:to>
                                        <p:strVal val="visible"/>
                                      </p:to>
                                    </p:set>
                                    <p:animEffect transition="in" filter="box(in)">
                                      <p:cBhvr>
                                        <p:cTn id="237" dur="500"/>
                                        <p:tgtEl>
                                          <p:spTgt spid="279"/>
                                        </p:tgtEl>
                                      </p:cBhvr>
                                    </p:animEffect>
                                  </p:childTnLst>
                                </p:cTn>
                              </p:par>
                              <p:par>
                                <p:cTn id="238" presetID="4" presetClass="entr" presetSubtype="16" fill="hold" grpId="0" nodeType="withEffect">
                                  <p:stCondLst>
                                    <p:cond delay="0"/>
                                  </p:stCondLst>
                                  <p:childTnLst>
                                    <p:set>
                                      <p:cBhvr>
                                        <p:cTn id="239" dur="1" fill="hold">
                                          <p:stCondLst>
                                            <p:cond delay="0"/>
                                          </p:stCondLst>
                                        </p:cTn>
                                        <p:tgtEl>
                                          <p:spTgt spid="280"/>
                                        </p:tgtEl>
                                        <p:attrNameLst>
                                          <p:attrName>style.visibility</p:attrName>
                                        </p:attrNameLst>
                                      </p:cBhvr>
                                      <p:to>
                                        <p:strVal val="visible"/>
                                      </p:to>
                                    </p:set>
                                    <p:animEffect transition="in" filter="box(in)">
                                      <p:cBhvr>
                                        <p:cTn id="240" dur="500"/>
                                        <p:tgtEl>
                                          <p:spTgt spid="280"/>
                                        </p:tgtEl>
                                      </p:cBhvr>
                                    </p:animEffect>
                                  </p:childTnLst>
                                </p:cTn>
                              </p:par>
                            </p:childTnLst>
                          </p:cTn>
                        </p:par>
                      </p:childTnLst>
                    </p:cTn>
                  </p:par>
                  <p:par>
                    <p:cTn id="241" fill="hold">
                      <p:stCondLst>
                        <p:cond delay="indefinite"/>
                      </p:stCondLst>
                      <p:childTnLst>
                        <p:par>
                          <p:cTn id="242" fill="hold">
                            <p:stCondLst>
                              <p:cond delay="0"/>
                            </p:stCondLst>
                            <p:childTnLst>
                              <p:par>
                                <p:cTn id="243" presetID="4" presetClass="entr" presetSubtype="16" fill="hold" nodeType="clickEffect">
                                  <p:stCondLst>
                                    <p:cond delay="0"/>
                                  </p:stCondLst>
                                  <p:childTnLst>
                                    <p:set>
                                      <p:cBhvr>
                                        <p:cTn id="244" dur="1" fill="hold">
                                          <p:stCondLst>
                                            <p:cond delay="0"/>
                                          </p:stCondLst>
                                        </p:cTn>
                                        <p:tgtEl>
                                          <p:spTgt spid="286"/>
                                        </p:tgtEl>
                                        <p:attrNameLst>
                                          <p:attrName>style.visibility</p:attrName>
                                        </p:attrNameLst>
                                      </p:cBhvr>
                                      <p:to>
                                        <p:strVal val="visible"/>
                                      </p:to>
                                    </p:set>
                                    <p:animEffect transition="in" filter="box(in)">
                                      <p:cBhvr>
                                        <p:cTn id="245" dur="500"/>
                                        <p:tgtEl>
                                          <p:spTgt spid="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 grpId="0"/>
      <p:bldP spid="229" grpId="0"/>
      <p:bldP spid="230" grpId="0"/>
      <p:bldP spid="231" grpId="0"/>
      <p:bldP spid="232" grpId="0"/>
      <p:bldP spid="233" grpId="0"/>
      <p:bldP spid="234" grpId="0"/>
      <p:bldP spid="235" grpId="0"/>
      <p:bldP spid="236" grpId="0"/>
      <p:bldP spid="237" grpId="0"/>
      <p:bldP spid="238" grpId="0"/>
      <p:bldP spid="239" grpId="0"/>
      <p:bldP spid="240" grpId="0"/>
      <p:bldP spid="241" grpId="0"/>
      <p:bldP spid="242" grpId="0"/>
      <p:bldP spid="243" grpId="0"/>
      <p:bldP spid="244" grpId="0"/>
      <p:bldP spid="245" grpId="0"/>
      <p:bldP spid="246" grpId="0"/>
      <p:bldP spid="247" grpId="0"/>
      <p:bldP spid="248" grpId="0"/>
      <p:bldP spid="249" grpId="0"/>
      <p:bldP spid="253" grpId="0"/>
      <p:bldP spid="265" grpId="0"/>
      <p:bldP spid="266" grpId="0"/>
      <p:bldP spid="267" grpId="0"/>
      <p:bldP spid="268" grpId="0"/>
      <p:bldP spid="269" grpId="0"/>
      <p:bldP spid="270" grpId="0"/>
      <p:bldP spid="271" grpId="0"/>
      <p:bldP spid="272" grpId="0"/>
      <p:bldP spid="273" grpId="0"/>
      <p:bldP spid="274" grpId="0"/>
      <p:bldP spid="275" grpId="0"/>
      <p:bldP spid="276" grpId="0"/>
      <p:bldP spid="278" grpId="0"/>
      <p:bldP spid="279" grpId="0"/>
      <p:bldP spid="280" grpId="0"/>
      <p:bldP spid="281" grpId="0"/>
      <p:bldP spid="282" grpId="0"/>
      <p:bldP spid="283" grpId="0"/>
      <p:bldP spid="284" grpId="0"/>
      <p:bldP spid="285" grpId="0"/>
      <p:bldP spid="287" grpId="0"/>
      <p:bldP spid="288" grpId="0"/>
      <p:bldP spid="289" grpId="0"/>
      <p:bldP spid="290" grpId="0"/>
      <p:bldP spid="291"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0" y="1022418"/>
          <a:ext cx="9144000" cy="5835578"/>
        </p:xfrm>
        <a:graphic>
          <a:graphicData uri="http://schemas.openxmlformats.org/drawingml/2006/table">
            <a:tbl>
              <a:tblPr firstRow="1" bandRow="1">
                <a:tableStyleId>{5C22544A-7EE6-4342-B048-85BDC9FD1C3A}</a:tableStyleId>
              </a:tblPr>
              <a:tblGrid>
                <a:gridCol w="7413896"/>
                <a:gridCol w="1730104"/>
              </a:tblGrid>
              <a:tr h="6381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600" dirty="0" smtClean="0">
                          <a:solidFill>
                            <a:schemeClr val="tx1">
                              <a:lumMod val="95000"/>
                              <a:lumOff val="5000"/>
                            </a:schemeClr>
                          </a:solidFill>
                        </a:rPr>
                        <a:t>OPERACIONES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600" b="1" dirty="0" smtClean="0">
                          <a:solidFill>
                            <a:schemeClr val="tx1">
                              <a:lumMod val="95000"/>
                              <a:lumOff val="5000"/>
                            </a:schemeClr>
                          </a:solidFill>
                        </a:rPr>
                        <a:t>OBRA POR ADMINISTRACIÓN DIRECTA NO CAPITALIZABLE</a:t>
                      </a:r>
                      <a:endParaRPr lang="es-MX" sz="1600" dirty="0">
                        <a:solidFill>
                          <a:schemeClr val="tx1">
                            <a:lumMod val="95000"/>
                            <a:lumOff val="5000"/>
                          </a:schemeClr>
                        </a:solidFill>
                      </a:endParaRPr>
                    </a:p>
                  </a:txBody>
                  <a:tcPr anchor="ctr">
                    <a:solidFill>
                      <a:schemeClr val="accent6">
                        <a:lumMod val="20000"/>
                        <a:lumOff val="80000"/>
                      </a:schemeClr>
                    </a:solidFill>
                  </a:tcPr>
                </a:tc>
                <a:tc>
                  <a:txBody>
                    <a:bodyPr/>
                    <a:lstStyle/>
                    <a:p>
                      <a:pPr algn="ctr"/>
                      <a:r>
                        <a:rPr lang="es-MX" sz="1600" dirty="0" smtClean="0">
                          <a:solidFill>
                            <a:schemeClr val="tx1">
                              <a:lumMod val="95000"/>
                              <a:lumOff val="5000"/>
                            </a:schemeClr>
                          </a:solidFill>
                        </a:rPr>
                        <a:t>CANTIDAD</a:t>
                      </a:r>
                      <a:r>
                        <a:rPr lang="es-MX" sz="1600" baseline="0" dirty="0" smtClean="0">
                          <a:solidFill>
                            <a:schemeClr val="tx1">
                              <a:lumMod val="95000"/>
                              <a:lumOff val="5000"/>
                            </a:schemeClr>
                          </a:solidFill>
                        </a:rPr>
                        <a:t> </a:t>
                      </a:r>
                    </a:p>
                    <a:p>
                      <a:pPr algn="ctr"/>
                      <a:r>
                        <a:rPr lang="es-MX" sz="1600" baseline="0" dirty="0" smtClean="0">
                          <a:solidFill>
                            <a:schemeClr val="tx1">
                              <a:lumMod val="95000"/>
                              <a:lumOff val="5000"/>
                            </a:schemeClr>
                          </a:solidFill>
                        </a:rPr>
                        <a:t>$</a:t>
                      </a:r>
                      <a:endParaRPr lang="es-MX" sz="1600" dirty="0">
                        <a:solidFill>
                          <a:schemeClr val="tx1">
                            <a:lumMod val="95000"/>
                            <a:lumOff val="5000"/>
                          </a:schemeClr>
                        </a:solidFill>
                      </a:endParaRPr>
                    </a:p>
                  </a:txBody>
                  <a:tcPr>
                    <a:solidFill>
                      <a:schemeClr val="accent6">
                        <a:lumMod val="20000"/>
                        <a:lumOff val="80000"/>
                      </a:schemeClr>
                    </a:solidFill>
                  </a:tcPr>
                </a:tc>
              </a:tr>
              <a:tr h="310546">
                <a:tc>
                  <a:txBody>
                    <a:bodyPr/>
                    <a:lstStyle/>
                    <a:p>
                      <a:r>
                        <a:rPr lang="es-MX" sz="1600" dirty="0" smtClean="0"/>
                        <a:t>1.- Presupuesto aprobado Obra Pública</a:t>
                      </a:r>
                      <a:r>
                        <a:rPr lang="es-MX" sz="1600" baseline="0" dirty="0" smtClean="0"/>
                        <a:t> realización de banquetas</a:t>
                      </a:r>
                      <a:endParaRPr lang="es-MX" sz="1600" dirty="0"/>
                    </a:p>
                  </a:txBody>
                  <a:tcPr anchor="ctr">
                    <a:solidFill>
                      <a:schemeClr val="accent6">
                        <a:lumMod val="20000"/>
                        <a:lumOff val="80000"/>
                      </a:schemeClr>
                    </a:solidFill>
                  </a:tcPr>
                </a:tc>
                <a:tc>
                  <a:txBody>
                    <a:bodyPr/>
                    <a:lstStyle/>
                    <a:p>
                      <a:pPr algn="r"/>
                      <a:r>
                        <a:rPr lang="es-MX" sz="1600" dirty="0" smtClean="0"/>
                        <a:t>100,000</a:t>
                      </a:r>
                      <a:endParaRPr lang="es-MX" sz="1600" dirty="0"/>
                    </a:p>
                  </a:txBody>
                  <a:tcPr>
                    <a:solidFill>
                      <a:schemeClr val="accent6">
                        <a:lumMod val="20000"/>
                        <a:lumOff val="80000"/>
                      </a:schemeClr>
                    </a:solidFill>
                  </a:tcPr>
                </a:tc>
              </a:tr>
              <a:tr h="322413">
                <a:tc>
                  <a:txBody>
                    <a:bodyPr/>
                    <a:lstStyle/>
                    <a:p>
                      <a:r>
                        <a:rPr lang="es-MX" sz="1600" dirty="0" smtClean="0"/>
                        <a:t>2.- Registro</a:t>
                      </a:r>
                      <a:r>
                        <a:rPr lang="es-MX" sz="1600" baseline="0" dirty="0" smtClean="0"/>
                        <a:t> de nómina del personal transitorio para Obra Pública</a:t>
                      </a:r>
                      <a:endParaRPr lang="es-MX" sz="1600" dirty="0"/>
                    </a:p>
                  </a:txBody>
                  <a:tcPr>
                    <a:solidFill>
                      <a:schemeClr val="accent6">
                        <a:lumMod val="20000"/>
                        <a:lumOff val="80000"/>
                      </a:schemeClr>
                    </a:solidFill>
                  </a:tcPr>
                </a:tc>
                <a:tc>
                  <a:txBody>
                    <a:bodyPr/>
                    <a:lstStyle/>
                    <a:p>
                      <a:pPr algn="r"/>
                      <a:r>
                        <a:rPr lang="es-MX" sz="1600" dirty="0" smtClean="0"/>
                        <a:t>50,000</a:t>
                      </a:r>
                      <a:endParaRPr lang="es-MX" sz="1600" dirty="0"/>
                    </a:p>
                  </a:txBody>
                  <a:tcPr>
                    <a:solidFill>
                      <a:schemeClr val="accent6">
                        <a:lumMod val="20000"/>
                        <a:lumOff val="80000"/>
                      </a:schemeClr>
                    </a:solidFill>
                  </a:tcPr>
                </a:tc>
              </a:tr>
              <a:tr h="322413">
                <a:tc>
                  <a:txBody>
                    <a:bodyPr/>
                    <a:lstStyle/>
                    <a:p>
                      <a:r>
                        <a:rPr lang="es-MX" sz="1600" dirty="0" smtClean="0"/>
                        <a:t>3.- Requisición de material de construcción</a:t>
                      </a:r>
                      <a:endParaRPr lang="es-MX" sz="1600" dirty="0"/>
                    </a:p>
                  </a:txBody>
                  <a:tcPr>
                    <a:solidFill>
                      <a:schemeClr val="accent6">
                        <a:lumMod val="20000"/>
                        <a:lumOff val="80000"/>
                      </a:schemeClr>
                    </a:solidFill>
                  </a:tcPr>
                </a:tc>
                <a:tc>
                  <a:txBody>
                    <a:bodyPr/>
                    <a:lstStyle/>
                    <a:p>
                      <a:pPr algn="r"/>
                      <a:r>
                        <a:rPr lang="es-MX" sz="1600" dirty="0" smtClean="0"/>
                        <a:t>30,000</a:t>
                      </a:r>
                      <a:endParaRPr lang="es-MX" sz="1600" dirty="0"/>
                    </a:p>
                  </a:txBody>
                  <a:tcPr>
                    <a:solidFill>
                      <a:schemeClr val="accent6">
                        <a:lumMod val="20000"/>
                        <a:lumOff val="80000"/>
                      </a:schemeClr>
                    </a:solidFill>
                  </a:tcPr>
                </a:tc>
              </a:tr>
              <a:tr h="322413">
                <a:tc>
                  <a:txBody>
                    <a:bodyPr/>
                    <a:lstStyle/>
                    <a:p>
                      <a:r>
                        <a:rPr lang="es-MX" sz="1600" dirty="0" smtClean="0"/>
                        <a:t>4.- Firma de contrato por</a:t>
                      </a:r>
                      <a:r>
                        <a:rPr lang="es-MX" sz="1600" baseline="0" dirty="0" smtClean="0"/>
                        <a:t> arrendamiento de maquinaria</a:t>
                      </a:r>
                      <a:endParaRPr lang="es-MX" sz="1600" dirty="0"/>
                    </a:p>
                  </a:txBody>
                  <a:tcPr>
                    <a:solidFill>
                      <a:schemeClr val="accent6">
                        <a:lumMod val="20000"/>
                        <a:lumOff val="80000"/>
                      </a:schemeClr>
                    </a:solidFill>
                  </a:tcPr>
                </a:tc>
                <a:tc>
                  <a:txBody>
                    <a:bodyPr/>
                    <a:lstStyle/>
                    <a:p>
                      <a:pPr algn="r"/>
                      <a:r>
                        <a:rPr lang="es-MX" sz="1600" dirty="0" smtClean="0"/>
                        <a:t>10,000</a:t>
                      </a:r>
                      <a:endParaRPr lang="es-MX" sz="1600" dirty="0"/>
                    </a:p>
                  </a:txBody>
                  <a:tcPr>
                    <a:solidFill>
                      <a:schemeClr val="accent6">
                        <a:lumMod val="20000"/>
                        <a:lumOff val="80000"/>
                      </a:schemeClr>
                    </a:solidFill>
                  </a:tcPr>
                </a:tc>
              </a:tr>
              <a:tr h="322413">
                <a:tc>
                  <a:txBody>
                    <a:bodyPr/>
                    <a:lstStyle/>
                    <a:p>
                      <a:r>
                        <a:rPr lang="es-MX" sz="1600" dirty="0" smtClean="0"/>
                        <a:t>5.-</a:t>
                      </a:r>
                      <a:r>
                        <a:rPr lang="es-MX" sz="1600" baseline="0" dirty="0" smtClean="0"/>
                        <a:t> Elaboración de nómina del periodo</a:t>
                      </a:r>
                      <a:endParaRPr lang="es-MX" sz="1600" dirty="0"/>
                    </a:p>
                  </a:txBody>
                  <a:tcPr>
                    <a:solidFill>
                      <a:schemeClr val="accent6">
                        <a:lumMod val="20000"/>
                        <a:lumOff val="80000"/>
                      </a:schemeClr>
                    </a:solidFill>
                  </a:tcPr>
                </a:tc>
                <a:tc>
                  <a:txBody>
                    <a:bodyPr/>
                    <a:lstStyle/>
                    <a:p>
                      <a:pPr algn="r"/>
                      <a:r>
                        <a:rPr lang="es-MX" sz="1600" dirty="0" smtClean="0"/>
                        <a:t>50,000</a:t>
                      </a:r>
                      <a:endParaRPr lang="es-MX" sz="1600" dirty="0"/>
                    </a:p>
                  </a:txBody>
                  <a:tcPr>
                    <a:solidFill>
                      <a:schemeClr val="accent6">
                        <a:lumMod val="20000"/>
                        <a:lumOff val="80000"/>
                      </a:schemeClr>
                    </a:solidFill>
                  </a:tcPr>
                </a:tc>
              </a:tr>
              <a:tr h="322413">
                <a:tc>
                  <a:txBody>
                    <a:bodyPr/>
                    <a:lstStyle/>
                    <a:p>
                      <a:r>
                        <a:rPr lang="es-MX" sz="1600" dirty="0" smtClean="0"/>
                        <a:t>6.- Se genera</a:t>
                      </a:r>
                      <a:r>
                        <a:rPr lang="es-MX" sz="1600" baseline="0" dirty="0" smtClean="0"/>
                        <a:t> la orden de pago de nómina del periodo</a:t>
                      </a:r>
                      <a:endParaRPr lang="es-MX" sz="1600" dirty="0"/>
                    </a:p>
                  </a:txBody>
                  <a:tcPr>
                    <a:solidFill>
                      <a:schemeClr val="accent6">
                        <a:lumMod val="20000"/>
                        <a:lumOff val="80000"/>
                      </a:schemeClr>
                    </a:solidFill>
                  </a:tcPr>
                </a:tc>
                <a:tc>
                  <a:txBody>
                    <a:bodyPr/>
                    <a:lstStyle/>
                    <a:p>
                      <a:pPr algn="r"/>
                      <a:r>
                        <a:rPr lang="es-MX" sz="1600" dirty="0" smtClean="0"/>
                        <a:t>50,000</a:t>
                      </a:r>
                      <a:endParaRPr lang="es-MX" sz="1600" dirty="0"/>
                    </a:p>
                  </a:txBody>
                  <a:tcPr>
                    <a:solidFill>
                      <a:schemeClr val="accent6">
                        <a:lumMod val="20000"/>
                        <a:lumOff val="80000"/>
                      </a:schemeClr>
                    </a:solidFill>
                  </a:tcPr>
                </a:tc>
              </a:tr>
              <a:tr h="322413">
                <a:tc>
                  <a:txBody>
                    <a:bodyPr/>
                    <a:lstStyle/>
                    <a:p>
                      <a:r>
                        <a:rPr lang="es-MX" sz="1600" dirty="0" smtClean="0"/>
                        <a:t>7.- Se recibe el material</a:t>
                      </a:r>
                      <a:r>
                        <a:rPr lang="es-MX" sz="1600" baseline="0" dirty="0" smtClean="0"/>
                        <a:t> de construcción</a:t>
                      </a:r>
                      <a:endParaRPr lang="es-MX" sz="1600" dirty="0"/>
                    </a:p>
                  </a:txBody>
                  <a:tcPr>
                    <a:solidFill>
                      <a:schemeClr val="accent6">
                        <a:lumMod val="20000"/>
                        <a:lumOff val="80000"/>
                      </a:schemeClr>
                    </a:solidFill>
                  </a:tcPr>
                </a:tc>
                <a:tc>
                  <a:txBody>
                    <a:bodyPr/>
                    <a:lstStyle/>
                    <a:p>
                      <a:pPr algn="r"/>
                      <a:r>
                        <a:rPr lang="es-MX" sz="1600" dirty="0" smtClean="0"/>
                        <a:t>30,000</a:t>
                      </a:r>
                      <a:endParaRPr lang="es-MX" sz="1600" dirty="0"/>
                    </a:p>
                  </a:txBody>
                  <a:tcPr>
                    <a:solidFill>
                      <a:schemeClr val="accent6">
                        <a:lumMod val="20000"/>
                        <a:lumOff val="80000"/>
                      </a:schemeClr>
                    </a:solidFill>
                  </a:tcPr>
                </a:tc>
              </a:tr>
              <a:tr h="322413">
                <a:tc>
                  <a:txBody>
                    <a:bodyPr/>
                    <a:lstStyle/>
                    <a:p>
                      <a:r>
                        <a:rPr lang="es-MX" sz="1600" dirty="0" smtClean="0"/>
                        <a:t>8.-Se</a:t>
                      </a:r>
                      <a:r>
                        <a:rPr lang="es-MX" sz="1600" baseline="0" dirty="0" smtClean="0"/>
                        <a:t> recibe el servicio de la maquinaria rentada</a:t>
                      </a:r>
                      <a:endParaRPr lang="es-MX" sz="1600" dirty="0"/>
                    </a:p>
                  </a:txBody>
                  <a:tcPr>
                    <a:solidFill>
                      <a:schemeClr val="accent6">
                        <a:lumMod val="20000"/>
                        <a:lumOff val="80000"/>
                      </a:schemeClr>
                    </a:solidFill>
                  </a:tcPr>
                </a:tc>
                <a:tc>
                  <a:txBody>
                    <a:bodyPr/>
                    <a:lstStyle/>
                    <a:p>
                      <a:pPr algn="r"/>
                      <a:r>
                        <a:rPr lang="es-MX" sz="1600" dirty="0" smtClean="0"/>
                        <a:t>10,000</a:t>
                      </a:r>
                      <a:endParaRPr lang="es-MX" sz="1600" dirty="0"/>
                    </a:p>
                  </a:txBody>
                  <a:tcPr>
                    <a:solidFill>
                      <a:schemeClr val="accent6">
                        <a:lumMod val="20000"/>
                        <a:lumOff val="80000"/>
                      </a:schemeClr>
                    </a:solidFill>
                  </a:tcPr>
                </a:tc>
              </a:tr>
              <a:tr h="322413">
                <a:tc>
                  <a:txBody>
                    <a:bodyPr/>
                    <a:lstStyle/>
                    <a:p>
                      <a:r>
                        <a:rPr lang="es-MX" sz="1600" dirty="0" smtClean="0"/>
                        <a:t>9.- Se emite contra recibo para pago de material de construcción</a:t>
                      </a:r>
                      <a:endParaRPr lang="es-MX" sz="1600" dirty="0"/>
                    </a:p>
                  </a:txBody>
                  <a:tcPr>
                    <a:solidFill>
                      <a:schemeClr val="accent6">
                        <a:lumMod val="20000"/>
                        <a:lumOff val="80000"/>
                      </a:schemeClr>
                    </a:solidFill>
                  </a:tcPr>
                </a:tc>
                <a:tc>
                  <a:txBody>
                    <a:bodyPr/>
                    <a:lstStyle/>
                    <a:p>
                      <a:pPr algn="r"/>
                      <a:r>
                        <a:rPr lang="es-MX" sz="1600" dirty="0" smtClean="0"/>
                        <a:t>30,000</a:t>
                      </a:r>
                      <a:endParaRPr lang="es-MX" sz="1600" dirty="0"/>
                    </a:p>
                  </a:txBody>
                  <a:tcPr>
                    <a:solidFill>
                      <a:schemeClr val="accent6">
                        <a:lumMod val="20000"/>
                        <a:lumOff val="80000"/>
                      </a:schemeClr>
                    </a:solidFill>
                  </a:tcPr>
                </a:tc>
              </a:tr>
              <a:tr h="322413">
                <a:tc>
                  <a:txBody>
                    <a:bodyPr/>
                    <a:lstStyle/>
                    <a:p>
                      <a:r>
                        <a:rPr lang="es-MX" sz="1600" dirty="0" smtClean="0"/>
                        <a:t>10.-</a:t>
                      </a:r>
                      <a:r>
                        <a:rPr lang="es-MX" sz="1600" baseline="0" dirty="0" smtClean="0"/>
                        <a:t> Se emite contra recibo para el pago del la renta de maquinaria</a:t>
                      </a:r>
                      <a:endParaRPr lang="es-MX" sz="1600" dirty="0"/>
                    </a:p>
                  </a:txBody>
                  <a:tcPr>
                    <a:solidFill>
                      <a:schemeClr val="accent6">
                        <a:lumMod val="20000"/>
                        <a:lumOff val="80000"/>
                      </a:schemeClr>
                    </a:solidFill>
                  </a:tcPr>
                </a:tc>
                <a:tc>
                  <a:txBody>
                    <a:bodyPr/>
                    <a:lstStyle/>
                    <a:p>
                      <a:pPr algn="r"/>
                      <a:r>
                        <a:rPr lang="es-MX" sz="1600" dirty="0" smtClean="0"/>
                        <a:t>10,000</a:t>
                      </a:r>
                      <a:endParaRPr lang="es-MX" sz="1600" dirty="0"/>
                    </a:p>
                  </a:txBody>
                  <a:tcPr>
                    <a:solidFill>
                      <a:schemeClr val="accent6">
                        <a:lumMod val="20000"/>
                        <a:lumOff val="80000"/>
                      </a:schemeClr>
                    </a:solidFill>
                  </a:tcPr>
                </a:tc>
              </a:tr>
              <a:tr h="503495">
                <a:tc>
                  <a:txBody>
                    <a:bodyPr/>
                    <a:lstStyle/>
                    <a:p>
                      <a:pPr marL="534988" indent="-534988"/>
                      <a:r>
                        <a:rPr lang="es-MX" sz="1600" dirty="0" smtClean="0"/>
                        <a:t>11.- Se emite</a:t>
                      </a:r>
                      <a:r>
                        <a:rPr lang="es-MX" sz="1600" baseline="0" dirty="0" smtClean="0"/>
                        <a:t> cheque para el pago de nómina de personal transitorio</a:t>
                      </a:r>
                      <a:endParaRPr lang="es-MX" sz="1600" dirty="0"/>
                    </a:p>
                  </a:txBody>
                  <a:tcPr>
                    <a:solidFill>
                      <a:schemeClr val="accent6">
                        <a:lumMod val="20000"/>
                        <a:lumOff val="80000"/>
                      </a:schemeClr>
                    </a:solidFill>
                  </a:tcPr>
                </a:tc>
                <a:tc>
                  <a:txBody>
                    <a:bodyPr/>
                    <a:lstStyle/>
                    <a:p>
                      <a:pPr algn="r"/>
                      <a:r>
                        <a:rPr lang="es-MX" sz="1600" dirty="0" smtClean="0"/>
                        <a:t>50,000</a:t>
                      </a:r>
                      <a:endParaRPr lang="es-MX" sz="1600" dirty="0"/>
                    </a:p>
                  </a:txBody>
                  <a:tcPr>
                    <a:solidFill>
                      <a:schemeClr val="accent6">
                        <a:lumMod val="20000"/>
                        <a:lumOff val="80000"/>
                      </a:schemeClr>
                    </a:solidFill>
                  </a:tcPr>
                </a:tc>
              </a:tr>
              <a:tr h="322413">
                <a:tc>
                  <a:txBody>
                    <a:bodyPr/>
                    <a:lstStyle/>
                    <a:p>
                      <a:r>
                        <a:rPr lang="es-MX" sz="1600" dirty="0" smtClean="0"/>
                        <a:t>12.- Se emite</a:t>
                      </a:r>
                      <a:r>
                        <a:rPr lang="es-MX" sz="1600" baseline="0" dirty="0" smtClean="0"/>
                        <a:t> cheque para el pago de material de construcción</a:t>
                      </a:r>
                      <a:endParaRPr lang="es-MX" sz="1600" dirty="0"/>
                    </a:p>
                  </a:txBody>
                  <a:tcPr>
                    <a:solidFill>
                      <a:schemeClr val="accent6">
                        <a:lumMod val="20000"/>
                        <a:lumOff val="80000"/>
                      </a:schemeClr>
                    </a:solidFill>
                  </a:tcPr>
                </a:tc>
                <a:tc>
                  <a:txBody>
                    <a:bodyPr/>
                    <a:lstStyle/>
                    <a:p>
                      <a:pPr algn="r"/>
                      <a:r>
                        <a:rPr lang="es-MX" sz="1600" dirty="0" smtClean="0"/>
                        <a:t>30,000</a:t>
                      </a:r>
                      <a:endParaRPr lang="es-MX" sz="1600" dirty="0"/>
                    </a:p>
                  </a:txBody>
                  <a:tcPr>
                    <a:solidFill>
                      <a:schemeClr val="accent6">
                        <a:lumMod val="20000"/>
                        <a:lumOff val="80000"/>
                      </a:schemeClr>
                    </a:solidFill>
                  </a:tcPr>
                </a:tc>
              </a:tr>
              <a:tr h="322413">
                <a:tc>
                  <a:txBody>
                    <a:bodyPr/>
                    <a:lstStyle/>
                    <a:p>
                      <a:r>
                        <a:rPr lang="es-MX" sz="1600" dirty="0" smtClean="0"/>
                        <a:t>13.- Se emite cheque para el pago de la</a:t>
                      </a:r>
                      <a:r>
                        <a:rPr lang="es-MX" sz="1600" baseline="0" dirty="0" smtClean="0"/>
                        <a:t> renta de maquinaria</a:t>
                      </a:r>
                      <a:endParaRPr lang="es-MX" sz="1600" dirty="0"/>
                    </a:p>
                  </a:txBody>
                  <a:tcPr>
                    <a:solidFill>
                      <a:schemeClr val="accent6">
                        <a:lumMod val="20000"/>
                        <a:lumOff val="80000"/>
                      </a:schemeClr>
                    </a:solidFill>
                  </a:tcPr>
                </a:tc>
                <a:tc>
                  <a:txBody>
                    <a:bodyPr/>
                    <a:lstStyle/>
                    <a:p>
                      <a:pPr algn="r"/>
                      <a:r>
                        <a:rPr lang="es-MX" sz="1600" dirty="0" smtClean="0"/>
                        <a:t>10,000</a:t>
                      </a:r>
                      <a:endParaRPr lang="es-MX" sz="1600" dirty="0"/>
                    </a:p>
                  </a:txBody>
                  <a:tcPr>
                    <a:solidFill>
                      <a:schemeClr val="accent6">
                        <a:lumMod val="20000"/>
                        <a:lumOff val="80000"/>
                      </a:schemeClr>
                    </a:solidFill>
                  </a:tcPr>
                </a:tc>
              </a:tr>
              <a:tr h="322413">
                <a:tc>
                  <a:txBody>
                    <a:bodyPr/>
                    <a:lstStyle/>
                    <a:p>
                      <a:r>
                        <a:rPr lang="es-MX" sz="1600" dirty="0" smtClean="0"/>
                        <a:t>14.-</a:t>
                      </a:r>
                      <a:r>
                        <a:rPr lang="es-MX" sz="1600" baseline="0" dirty="0" smtClean="0"/>
                        <a:t> Se realiza el pago de retenciones de impuestos </a:t>
                      </a:r>
                      <a:endParaRPr lang="es-MX" sz="1600" dirty="0"/>
                    </a:p>
                  </a:txBody>
                  <a:tcPr>
                    <a:solidFill>
                      <a:schemeClr val="accent6">
                        <a:lumMod val="20000"/>
                        <a:lumOff val="80000"/>
                      </a:schemeClr>
                    </a:solidFill>
                  </a:tcPr>
                </a:tc>
                <a:tc>
                  <a:txBody>
                    <a:bodyPr/>
                    <a:lstStyle/>
                    <a:p>
                      <a:pPr algn="r"/>
                      <a:r>
                        <a:rPr lang="es-MX" sz="1600" dirty="0" smtClean="0"/>
                        <a:t>15,000</a:t>
                      </a:r>
                      <a:endParaRPr lang="es-MX" sz="1600" dirty="0"/>
                    </a:p>
                  </a:txBody>
                  <a:tcPr>
                    <a:solidFill>
                      <a:schemeClr val="accent6">
                        <a:lumMod val="20000"/>
                        <a:lumOff val="80000"/>
                      </a:schemeClr>
                    </a:solidFill>
                  </a:tcPr>
                </a:tc>
              </a:tr>
              <a:tr h="322413">
                <a:tc>
                  <a:txBody>
                    <a:bodyPr/>
                    <a:lstStyle/>
                    <a:p>
                      <a:r>
                        <a:rPr lang="es-MX" sz="1600" dirty="0" smtClean="0"/>
                        <a:t>15.- Recepción de la obra terminada (no capitalizable)</a:t>
                      </a:r>
                      <a:endParaRPr lang="es-MX" sz="1600" dirty="0"/>
                    </a:p>
                  </a:txBody>
                  <a:tcPr>
                    <a:solidFill>
                      <a:schemeClr val="accent6">
                        <a:lumMod val="20000"/>
                        <a:lumOff val="80000"/>
                      </a:schemeClr>
                    </a:solidFill>
                  </a:tcPr>
                </a:tc>
                <a:tc>
                  <a:txBody>
                    <a:bodyPr/>
                    <a:lstStyle/>
                    <a:p>
                      <a:endParaRPr lang="es-MX" sz="1600" dirty="0"/>
                    </a:p>
                  </a:txBody>
                  <a:tcPr>
                    <a:solidFill>
                      <a:schemeClr val="accent6">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7A10B343-0AF6-4BB8-9D22-76FA9CEF7F47}" type="slidenum">
              <a:rPr lang="es-MX" smtClean="0"/>
              <a:pPr>
                <a:defRPr/>
              </a:pPr>
              <a:t>84</a:t>
            </a:fld>
            <a:endParaRPr lang="es-MX" dirty="0"/>
          </a:p>
        </p:txBody>
      </p:sp>
      <p:graphicFrame>
        <p:nvGraphicFramePr>
          <p:cNvPr id="8" name="7 Tabla"/>
          <p:cNvGraphicFramePr>
            <a:graphicFrameLocks noGrp="1"/>
          </p:cNvGraphicFramePr>
          <p:nvPr/>
        </p:nvGraphicFramePr>
        <p:xfrm>
          <a:off x="71406" y="95262"/>
          <a:ext cx="9001188" cy="3548052"/>
        </p:xfrm>
        <a:graphic>
          <a:graphicData uri="http://schemas.openxmlformats.org/drawingml/2006/table">
            <a:tbl>
              <a:tblPr/>
              <a:tblGrid>
                <a:gridCol w="593482"/>
                <a:gridCol w="2061052"/>
                <a:gridCol w="708547"/>
                <a:gridCol w="890227"/>
                <a:gridCol w="2004632"/>
                <a:gridCol w="764966"/>
                <a:gridCol w="1978282"/>
              </a:tblGrid>
              <a:tr h="747796">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COG</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Nombre del COG</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indent="182880" algn="ctr">
                        <a:lnSpc>
                          <a:spcPts val="1080"/>
                        </a:lnSpc>
                        <a:spcBef>
                          <a:spcPts val="150"/>
                        </a:spcBef>
                        <a:spcAft>
                          <a:spcPts val="100"/>
                        </a:spcAft>
                      </a:pPr>
                      <a:r>
                        <a:rPr lang="es-ES" sz="900" b="1">
                          <a:solidFill>
                            <a:srgbClr val="000000"/>
                          </a:solidFill>
                          <a:latin typeface="Arial"/>
                          <a:ea typeface="Times New Roman"/>
                          <a:cs typeface="Times New Roman"/>
                        </a:rPr>
                        <a:t>Tipo</a:t>
                      </a:r>
                      <a:endParaRPr lang="es-MX" sz="900">
                        <a:latin typeface="Arial"/>
                        <a:ea typeface="Times New Roman"/>
                        <a:cs typeface="Times New Roman"/>
                      </a:endParaRPr>
                    </a:p>
                    <a:p>
                      <a:pPr indent="182880" algn="ctr">
                        <a:lnSpc>
                          <a:spcPts val="1080"/>
                        </a:lnSpc>
                        <a:spcBef>
                          <a:spcPts val="150"/>
                        </a:spcBef>
                        <a:spcAft>
                          <a:spcPts val="100"/>
                        </a:spcAft>
                      </a:pPr>
                      <a:r>
                        <a:rPr lang="es-ES" sz="900" b="1">
                          <a:solidFill>
                            <a:srgbClr val="000000"/>
                          </a:solidFill>
                          <a:latin typeface="Arial"/>
                          <a:ea typeface="Times New Roman"/>
                          <a:cs typeface="Times New Roman"/>
                        </a:rPr>
                        <a:t>Gasto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Cuentas Contables</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s-MX"/>
                    </a:p>
                  </a:txBody>
                  <a:tcPr/>
                </a:tc>
                <a:tc hMerge="1">
                  <a:txBody>
                    <a:bodyPr/>
                    <a:lstStyle/>
                    <a:p>
                      <a:endParaRPr lang="es-MX"/>
                    </a:p>
                  </a:txBody>
                  <a:tcPr/>
                </a:tc>
                <a:tc hMerge="1">
                  <a:txBody>
                    <a:bodyPr/>
                    <a:lstStyle/>
                    <a:p>
                      <a:endParaRPr lang="es-MX"/>
                    </a:p>
                  </a:txBody>
                  <a:tcPr/>
                </a:tc>
              </a:tr>
              <a:tr h="350032">
                <a:tc>
                  <a:txBody>
                    <a:bodyPr/>
                    <a:lstStyle/>
                    <a:p>
                      <a:pPr indent="182880" algn="ctr">
                        <a:lnSpc>
                          <a:spcPts val="1080"/>
                        </a:lnSpc>
                        <a:spcBef>
                          <a:spcPts val="200"/>
                        </a:spcBef>
                        <a:spcAft>
                          <a:spcPts val="100"/>
                        </a:spcAft>
                      </a:pPr>
                      <a:r>
                        <a:rPr lang="es-ES" sz="900">
                          <a:solidFill>
                            <a:srgbClr val="000000"/>
                          </a:solidFill>
                          <a:latin typeface="Arial"/>
                          <a:ea typeface="Times New Roman"/>
                          <a:cs typeface="Times New Roman"/>
                        </a:rPr>
                        <a:t>611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a:solidFill>
                            <a:srgbClr val="000000"/>
                          </a:solidFill>
                          <a:latin typeface="Arial"/>
                          <a:ea typeface="Times New Roman"/>
                          <a:cs typeface="Times New Roman"/>
                        </a:rPr>
                        <a:t>Edificación habitacional</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200"/>
                        </a:spcBef>
                        <a:spcAft>
                          <a:spcPts val="10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a:solidFill>
                            <a:srgbClr val="000000"/>
                          </a:solidFill>
                          <a:latin typeface="Arial"/>
                          <a:ea typeface="Times New Roman"/>
                          <a:cs typeface="Times New Roman"/>
                        </a:rPr>
                        <a:t>1.2.3.5.1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a:solidFill>
                            <a:srgbClr val="000000"/>
                          </a:solidFill>
                          <a:latin typeface="Arial"/>
                          <a:ea typeface="Times New Roman"/>
                          <a:cs typeface="Times New Roman"/>
                        </a:rPr>
                        <a:t>Edificación habitacional en Proceso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a:latin typeface="Arial"/>
                          <a:ea typeface="Times New Roman"/>
                          <a:cs typeface="Times New Roman"/>
                        </a:rPr>
                        <a:t>2.1.1.3</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a:latin typeface="Arial"/>
                          <a:ea typeface="Times New Roman"/>
                          <a:cs typeface="Times New Roman"/>
                        </a:rPr>
                        <a:t>Contratistas por Obras Públicas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200"/>
                        </a:spcBef>
                        <a:spcAft>
                          <a:spcPts val="100"/>
                        </a:spcAft>
                      </a:pPr>
                      <a:r>
                        <a:rPr lang="es-ES" sz="900">
                          <a:solidFill>
                            <a:srgbClr val="000000"/>
                          </a:solidFill>
                          <a:latin typeface="Arial"/>
                          <a:ea typeface="Times New Roman"/>
                          <a:cs typeface="Times New Roman"/>
                        </a:rPr>
                        <a:t>612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a:solidFill>
                            <a:srgbClr val="000000"/>
                          </a:solidFill>
                          <a:latin typeface="Arial"/>
                          <a:ea typeface="Times New Roman"/>
                          <a:cs typeface="Times New Roman"/>
                        </a:rPr>
                        <a:t>Edificación no habitacional</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200"/>
                        </a:spcBef>
                        <a:spcAft>
                          <a:spcPts val="10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a:solidFill>
                            <a:srgbClr val="000000"/>
                          </a:solidFill>
                          <a:latin typeface="Arial"/>
                          <a:ea typeface="Times New Roman"/>
                          <a:cs typeface="Times New Roman"/>
                        </a:rPr>
                        <a:t>1.2.3.5.2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a:solidFill>
                            <a:srgbClr val="000000"/>
                          </a:solidFill>
                          <a:latin typeface="Arial"/>
                          <a:ea typeface="Times New Roman"/>
                          <a:cs typeface="Times New Roman"/>
                        </a:rPr>
                        <a:t>Edificación no habitacional en Proceso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a:latin typeface="Arial"/>
                          <a:ea typeface="Times New Roman"/>
                          <a:cs typeface="Times New Roman"/>
                        </a:rPr>
                        <a:t>2.1.1.3</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a:latin typeface="Arial"/>
                          <a:ea typeface="Times New Roman"/>
                          <a:cs typeface="Times New Roman"/>
                        </a:rPr>
                        <a:t>Contratistas por Obras Públicas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064">
                <a:tc>
                  <a:txBody>
                    <a:bodyPr/>
                    <a:lstStyle/>
                    <a:p>
                      <a:pPr indent="182880" algn="ctr">
                        <a:lnSpc>
                          <a:spcPts val="1080"/>
                        </a:lnSpc>
                        <a:spcBef>
                          <a:spcPts val="200"/>
                        </a:spcBef>
                        <a:spcAft>
                          <a:spcPts val="100"/>
                        </a:spcAft>
                      </a:pPr>
                      <a:r>
                        <a:rPr lang="es-ES" sz="900" dirty="0">
                          <a:solidFill>
                            <a:srgbClr val="000000"/>
                          </a:solidFill>
                          <a:latin typeface="Arial"/>
                          <a:ea typeface="Times New Roman"/>
                          <a:cs typeface="Times New Roman"/>
                        </a:rPr>
                        <a:t>613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dirty="0">
                          <a:solidFill>
                            <a:srgbClr val="000000"/>
                          </a:solidFill>
                          <a:latin typeface="Arial"/>
                          <a:ea typeface="Times New Roman"/>
                          <a:cs typeface="Times New Roman"/>
                        </a:rPr>
                        <a:t>Construcción de obras para el abastecimiento de agua, petróleo, gas, electricidad y telecomunicaciones</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200"/>
                        </a:spcBef>
                        <a:spcAft>
                          <a:spcPts val="10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a:solidFill>
                            <a:srgbClr val="000000"/>
                          </a:solidFill>
                          <a:latin typeface="Arial"/>
                          <a:ea typeface="Times New Roman"/>
                          <a:cs typeface="Times New Roman"/>
                        </a:rPr>
                        <a:t>1.2.3.5.3</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a:solidFill>
                            <a:srgbClr val="000000"/>
                          </a:solidFill>
                          <a:latin typeface="Arial"/>
                          <a:ea typeface="Times New Roman"/>
                          <a:cs typeface="Times New Roman"/>
                        </a:rPr>
                        <a:t>Construcción de Obras para el Abastecimiento de Agua, Petróleo, Gas, Electricidad y Telecomunicaciones en Proceso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200"/>
                        </a:spcBef>
                        <a:spcAft>
                          <a:spcPts val="100"/>
                        </a:spcAft>
                      </a:pPr>
                      <a:r>
                        <a:rPr lang="es-ES" sz="900">
                          <a:latin typeface="Arial"/>
                          <a:ea typeface="Times New Roman"/>
                          <a:cs typeface="Times New Roman"/>
                        </a:rPr>
                        <a:t>2.1.1.3</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200"/>
                        </a:spcBef>
                        <a:spcAft>
                          <a:spcPts val="100"/>
                        </a:spcAft>
                      </a:pPr>
                      <a:r>
                        <a:rPr lang="es-ES" sz="900">
                          <a:latin typeface="Arial"/>
                          <a:ea typeface="Times New Roman"/>
                          <a:cs typeface="Times New Roman"/>
                        </a:rPr>
                        <a:t>Contratistas por Obras Públicas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048">
                <a:tc>
                  <a:txBody>
                    <a:bodyPr/>
                    <a:lstStyle/>
                    <a:p>
                      <a:pPr indent="182880" algn="ctr">
                        <a:lnSpc>
                          <a:spcPts val="1080"/>
                        </a:lnSpc>
                        <a:spcBef>
                          <a:spcPts val="150"/>
                        </a:spcBef>
                        <a:spcAft>
                          <a:spcPts val="100"/>
                        </a:spcAft>
                      </a:pPr>
                      <a:r>
                        <a:rPr lang="es-ES" sz="900">
                          <a:solidFill>
                            <a:srgbClr val="000000"/>
                          </a:solidFill>
                          <a:latin typeface="Arial"/>
                          <a:ea typeface="Times New Roman"/>
                          <a:cs typeface="Times New Roman"/>
                        </a:rPr>
                        <a:t>614</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a:solidFill>
                            <a:srgbClr val="000000"/>
                          </a:solidFill>
                          <a:latin typeface="Arial"/>
                          <a:ea typeface="Times New Roman"/>
                          <a:cs typeface="Times New Roman"/>
                        </a:rPr>
                        <a:t>División de terrenos y construcción de obras de urbanización</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50"/>
                        </a:spcBef>
                        <a:spcAft>
                          <a:spcPts val="10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a:solidFill>
                            <a:srgbClr val="000000"/>
                          </a:solidFill>
                          <a:latin typeface="Arial"/>
                          <a:ea typeface="Times New Roman"/>
                          <a:cs typeface="Times New Roman"/>
                        </a:rPr>
                        <a:t>1.2.3.5.4</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a:solidFill>
                            <a:srgbClr val="000000"/>
                          </a:solidFill>
                          <a:latin typeface="Arial"/>
                          <a:ea typeface="Times New Roman"/>
                          <a:cs typeface="Times New Roman"/>
                        </a:rPr>
                        <a:t>División de Terrenos y Construcción de Obras de Urbanización en Proceso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a:latin typeface="Arial"/>
                          <a:ea typeface="Times New Roman"/>
                          <a:cs typeface="Times New Roman"/>
                        </a:rPr>
                        <a:t>2.1.1.3</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a:latin typeface="Arial"/>
                          <a:ea typeface="Times New Roman"/>
                          <a:cs typeface="Times New Roman"/>
                        </a:rPr>
                        <a:t>Contratistas por Obras Públicas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50"/>
                        </a:spcBef>
                        <a:spcAft>
                          <a:spcPts val="100"/>
                        </a:spcAft>
                      </a:pPr>
                      <a:r>
                        <a:rPr lang="es-ES" sz="900">
                          <a:solidFill>
                            <a:srgbClr val="000000"/>
                          </a:solidFill>
                          <a:latin typeface="Arial"/>
                          <a:ea typeface="Times New Roman"/>
                          <a:cs typeface="Times New Roman"/>
                        </a:rPr>
                        <a:t>615</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a:solidFill>
                            <a:srgbClr val="000000"/>
                          </a:solidFill>
                          <a:latin typeface="Arial"/>
                          <a:ea typeface="Times New Roman"/>
                          <a:cs typeface="Times New Roman"/>
                        </a:rPr>
                        <a:t>Construcción de vías de comunicación</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50"/>
                        </a:spcBef>
                        <a:spcAft>
                          <a:spcPts val="10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a:solidFill>
                            <a:srgbClr val="000000"/>
                          </a:solidFill>
                          <a:latin typeface="Arial"/>
                          <a:ea typeface="Times New Roman"/>
                          <a:cs typeface="Times New Roman"/>
                        </a:rPr>
                        <a:t>1.2.3.5.5</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a:solidFill>
                            <a:srgbClr val="000000"/>
                          </a:solidFill>
                          <a:latin typeface="Arial"/>
                          <a:ea typeface="Times New Roman"/>
                          <a:cs typeface="Times New Roman"/>
                        </a:rPr>
                        <a:t>Construcción de Vías de Comunicación en Proceso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a:latin typeface="Arial"/>
                          <a:ea typeface="Times New Roman"/>
                          <a:cs typeface="Times New Roman"/>
                        </a:rPr>
                        <a:t>2.1.1.3</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a:latin typeface="Arial"/>
                          <a:ea typeface="Times New Roman"/>
                          <a:cs typeface="Times New Roman"/>
                        </a:rPr>
                        <a:t>Contratistas por Obras Públicas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048">
                <a:tc>
                  <a:txBody>
                    <a:bodyPr/>
                    <a:lstStyle/>
                    <a:p>
                      <a:pPr indent="182880" algn="ctr">
                        <a:lnSpc>
                          <a:spcPts val="1080"/>
                        </a:lnSpc>
                        <a:spcBef>
                          <a:spcPts val="150"/>
                        </a:spcBef>
                        <a:spcAft>
                          <a:spcPts val="100"/>
                        </a:spcAft>
                      </a:pPr>
                      <a:r>
                        <a:rPr lang="es-ES" sz="900">
                          <a:solidFill>
                            <a:srgbClr val="000000"/>
                          </a:solidFill>
                          <a:latin typeface="Arial"/>
                          <a:ea typeface="Times New Roman"/>
                          <a:cs typeface="Times New Roman"/>
                        </a:rPr>
                        <a:t>616</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a:solidFill>
                            <a:srgbClr val="000000"/>
                          </a:solidFill>
                          <a:latin typeface="Arial"/>
                          <a:ea typeface="Times New Roman"/>
                          <a:cs typeface="Times New Roman"/>
                        </a:rPr>
                        <a:t>Otras construcciones de ingeniería civil u obra pesada</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50"/>
                        </a:spcBef>
                        <a:spcAft>
                          <a:spcPts val="10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a:solidFill>
                            <a:srgbClr val="000000"/>
                          </a:solidFill>
                          <a:latin typeface="Arial"/>
                          <a:ea typeface="Times New Roman"/>
                          <a:cs typeface="Times New Roman"/>
                        </a:rPr>
                        <a:t>1.2.3.5.6</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a:solidFill>
                            <a:srgbClr val="000000"/>
                          </a:solidFill>
                          <a:latin typeface="Arial"/>
                          <a:ea typeface="Times New Roman"/>
                          <a:cs typeface="Times New Roman"/>
                        </a:rPr>
                        <a:t>Otras Construcciones de Ingeniería Civil u Obra Pesada en Proceso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50"/>
                        </a:spcBef>
                        <a:spcAft>
                          <a:spcPts val="100"/>
                        </a:spcAft>
                      </a:pPr>
                      <a:r>
                        <a:rPr lang="es-ES" sz="900" dirty="0">
                          <a:latin typeface="Arial"/>
                          <a:ea typeface="Times New Roman"/>
                          <a:cs typeface="Times New Roman"/>
                        </a:rPr>
                        <a:t>2.1.1.3</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50"/>
                        </a:spcBef>
                        <a:spcAft>
                          <a:spcPts val="100"/>
                        </a:spcAft>
                      </a:pPr>
                      <a:r>
                        <a:rPr lang="es-ES" sz="900" dirty="0">
                          <a:latin typeface="Arial"/>
                          <a:ea typeface="Times New Roman"/>
                          <a:cs typeface="Times New Roman"/>
                        </a:rPr>
                        <a:t>Contratistas por Obras Públicas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9 Rectángulo"/>
          <p:cNvSpPr/>
          <p:nvPr/>
        </p:nvSpPr>
        <p:spPr>
          <a:xfrm>
            <a:off x="-36512" y="5157192"/>
            <a:ext cx="5436096" cy="17008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9" name="8 Tabla"/>
          <p:cNvGraphicFramePr>
            <a:graphicFrameLocks noGrp="1"/>
          </p:cNvGraphicFramePr>
          <p:nvPr/>
        </p:nvGraphicFramePr>
        <p:xfrm>
          <a:off x="71408" y="3933056"/>
          <a:ext cx="9001186" cy="2497956"/>
        </p:xfrm>
        <a:graphic>
          <a:graphicData uri="http://schemas.openxmlformats.org/drawingml/2006/table">
            <a:tbl>
              <a:tblPr/>
              <a:tblGrid>
                <a:gridCol w="596523"/>
                <a:gridCol w="2055612"/>
                <a:gridCol w="642941"/>
                <a:gridCol w="980002"/>
                <a:gridCol w="1968823"/>
                <a:gridCol w="715527"/>
                <a:gridCol w="2041758"/>
              </a:tblGrid>
              <a:tr h="747796">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COG</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Nombre del COG</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indent="182880" algn="ctr">
                        <a:lnSpc>
                          <a:spcPts val="1080"/>
                        </a:lnSpc>
                        <a:spcBef>
                          <a:spcPts val="150"/>
                        </a:spcBef>
                        <a:spcAft>
                          <a:spcPts val="100"/>
                        </a:spcAft>
                      </a:pPr>
                      <a:r>
                        <a:rPr lang="es-ES" sz="900" b="1">
                          <a:solidFill>
                            <a:srgbClr val="000000"/>
                          </a:solidFill>
                          <a:latin typeface="Arial"/>
                          <a:ea typeface="Times New Roman"/>
                          <a:cs typeface="Times New Roman"/>
                        </a:rPr>
                        <a:t>Tipo</a:t>
                      </a:r>
                      <a:endParaRPr lang="es-MX" sz="900">
                        <a:latin typeface="Arial"/>
                        <a:ea typeface="Times New Roman"/>
                        <a:cs typeface="Times New Roman"/>
                      </a:endParaRPr>
                    </a:p>
                    <a:p>
                      <a:pPr indent="182880" algn="ctr">
                        <a:lnSpc>
                          <a:spcPts val="1080"/>
                        </a:lnSpc>
                        <a:spcBef>
                          <a:spcPts val="150"/>
                        </a:spcBef>
                        <a:spcAft>
                          <a:spcPts val="100"/>
                        </a:spcAft>
                      </a:pPr>
                      <a:r>
                        <a:rPr lang="es-ES" sz="900" b="1">
                          <a:solidFill>
                            <a:srgbClr val="000000"/>
                          </a:solidFill>
                          <a:latin typeface="Arial"/>
                          <a:ea typeface="Times New Roman"/>
                          <a:cs typeface="Times New Roman"/>
                        </a:rPr>
                        <a:t>Gasto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indent="182880" algn="ctr">
                        <a:lnSpc>
                          <a:spcPts val="1080"/>
                        </a:lnSpc>
                        <a:spcBef>
                          <a:spcPts val="150"/>
                        </a:spcBef>
                        <a:spcAft>
                          <a:spcPts val="100"/>
                        </a:spcAft>
                      </a:pPr>
                      <a:r>
                        <a:rPr lang="es-ES" sz="900" b="1" dirty="0">
                          <a:solidFill>
                            <a:srgbClr val="000000"/>
                          </a:solidFill>
                          <a:latin typeface="Arial"/>
                          <a:ea typeface="Times New Roman"/>
                          <a:cs typeface="Times New Roman"/>
                        </a:rPr>
                        <a:t>Cuentas Contables</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s-MX"/>
                    </a:p>
                  </a:txBody>
                  <a:tcPr/>
                </a:tc>
                <a:tc hMerge="1">
                  <a:txBody>
                    <a:bodyPr/>
                    <a:lstStyle/>
                    <a:p>
                      <a:endParaRPr lang="es-MX"/>
                    </a:p>
                  </a:txBody>
                  <a:tcPr/>
                </a:tc>
                <a:tc hMerge="1">
                  <a:txBody>
                    <a:bodyPr/>
                    <a:lstStyle/>
                    <a:p>
                      <a:endParaRPr lang="es-MX"/>
                    </a:p>
                  </a:txBody>
                  <a:tcPr/>
                </a:tc>
              </a:tr>
              <a:tr h="350032">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112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Haberes</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dirty="0">
                          <a:solidFill>
                            <a:srgbClr val="000000"/>
                          </a:solidFill>
                          <a:latin typeface="Arial"/>
                          <a:ea typeface="Times New Roman"/>
                          <a:cs typeface="Times New Roman"/>
                        </a:rPr>
                        <a:t>2</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solidFill>
                            <a:srgbClr val="000000"/>
                          </a:solidFill>
                          <a:latin typeface="Arial"/>
                          <a:ea typeface="Times New Roman"/>
                          <a:cs typeface="Times New Roman"/>
                        </a:rPr>
                        <a:t>5.1.1.1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Remuneraciones al Personal de carácter Permanente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dirty="0">
                          <a:latin typeface="Arial"/>
                          <a:ea typeface="Times New Roman"/>
                          <a:cs typeface="Times New Roman"/>
                        </a:rPr>
                        <a:t>2.1.1.1</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latin typeface="Arial"/>
                          <a:ea typeface="Times New Roman"/>
                          <a:cs typeface="Times New Roman"/>
                        </a:rPr>
                        <a:t>Servicios Personales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113</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Sueldos base al personal permanente</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a:solidFill>
                            <a:srgbClr val="000000"/>
                          </a:solidFill>
                          <a:latin typeface="Arial"/>
                          <a:ea typeface="Times New Roman"/>
                          <a:cs typeface="Times New Roman"/>
                        </a:rPr>
                        <a:t>5.1.1.1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Remuneraciones al Personal de carácter Permanente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a:latin typeface="Arial"/>
                          <a:ea typeface="Times New Roman"/>
                          <a:cs typeface="Times New Roman"/>
                        </a:rPr>
                        <a:t>2.1.1.1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latin typeface="Arial"/>
                          <a:ea typeface="Times New Roman"/>
                          <a:cs typeface="Times New Roman"/>
                        </a:rPr>
                        <a:t>Servicios Personales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114</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Remuneraciones por adscripción laboral en el extranjero</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a:solidFill>
                            <a:srgbClr val="000000"/>
                          </a:solidFill>
                          <a:latin typeface="Arial"/>
                          <a:ea typeface="Times New Roman"/>
                          <a:cs typeface="Times New Roman"/>
                        </a:rPr>
                        <a:t>5.1.1.1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Remuneraciones al Personal de carácter Permanente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a:latin typeface="Arial"/>
                          <a:ea typeface="Times New Roman"/>
                          <a:cs typeface="Times New Roman"/>
                        </a:rPr>
                        <a:t>2.1.1.1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latin typeface="Arial"/>
                          <a:ea typeface="Times New Roman"/>
                          <a:cs typeface="Times New Roman"/>
                        </a:rPr>
                        <a:t>Servicios Personales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121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Honorarios asimilables a salarios</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a:solidFill>
                            <a:srgbClr val="000000"/>
                          </a:solidFill>
                          <a:latin typeface="Arial"/>
                          <a:ea typeface="Times New Roman"/>
                          <a:cs typeface="Times New Roman"/>
                        </a:rPr>
                        <a:t>5.1.1.2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Remuneraciones al Personal de carácter Transitorio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a:latin typeface="Arial"/>
                          <a:ea typeface="Times New Roman"/>
                          <a:cs typeface="Times New Roman"/>
                        </a:rPr>
                        <a:t>2.1.1.1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latin typeface="Arial"/>
                          <a:ea typeface="Times New Roman"/>
                          <a:cs typeface="Times New Roman"/>
                        </a:rPr>
                        <a:t>Servicios Personales por Pagar a Corto Plazo </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2">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122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a:solidFill>
                            <a:srgbClr val="000000"/>
                          </a:solidFill>
                          <a:latin typeface="Arial"/>
                          <a:ea typeface="Times New Roman"/>
                          <a:cs typeface="Times New Roman"/>
                        </a:rPr>
                        <a:t>Sueldos base al personal eventual</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ctr">
                        <a:lnSpc>
                          <a:spcPts val="1080"/>
                        </a:lnSpc>
                        <a:spcBef>
                          <a:spcPts val="100"/>
                        </a:spcBef>
                        <a:spcAft>
                          <a:spcPts val="80"/>
                        </a:spcAft>
                      </a:pPr>
                      <a:r>
                        <a:rPr lang="es-ES" sz="900">
                          <a:solidFill>
                            <a:srgbClr val="000000"/>
                          </a:solidFill>
                          <a:latin typeface="Arial"/>
                          <a:ea typeface="Times New Roman"/>
                          <a:cs typeface="Times New Roman"/>
                        </a:rPr>
                        <a:t>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a:solidFill>
                            <a:srgbClr val="000000"/>
                          </a:solidFill>
                          <a:latin typeface="Arial"/>
                          <a:ea typeface="Times New Roman"/>
                          <a:cs typeface="Times New Roman"/>
                        </a:rPr>
                        <a:t>5.1.1.2</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solidFill>
                            <a:srgbClr val="000000"/>
                          </a:solidFill>
                          <a:latin typeface="Arial"/>
                          <a:ea typeface="Times New Roman"/>
                          <a:cs typeface="Times New Roman"/>
                        </a:rPr>
                        <a:t>Remuneraciones al Personal de carácter Transitorio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Bef>
                          <a:spcPts val="100"/>
                        </a:spcBef>
                        <a:spcAft>
                          <a:spcPts val="80"/>
                        </a:spcAft>
                      </a:pPr>
                      <a:r>
                        <a:rPr lang="es-ES" sz="900">
                          <a:latin typeface="Arial"/>
                          <a:ea typeface="Times New Roman"/>
                          <a:cs typeface="Times New Roman"/>
                        </a:rPr>
                        <a:t>2.1.1.1</a:t>
                      </a:r>
                      <a:endParaRPr lang="es-MX" sz="90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l">
                        <a:lnSpc>
                          <a:spcPts val="1080"/>
                        </a:lnSpc>
                        <a:spcBef>
                          <a:spcPts val="100"/>
                        </a:spcBef>
                        <a:spcAft>
                          <a:spcPts val="80"/>
                        </a:spcAft>
                      </a:pPr>
                      <a:r>
                        <a:rPr lang="es-ES" sz="900" dirty="0">
                          <a:latin typeface="Arial"/>
                          <a:ea typeface="Times New Roman"/>
                          <a:cs typeface="Times New Roman"/>
                        </a:rPr>
                        <a:t>Servicios Personales por Pagar a Corto Plazo </a:t>
                      </a:r>
                      <a:endParaRPr lang="es-MX" sz="900" dirty="0">
                        <a:latin typeface="Arial"/>
                        <a:ea typeface="Times New Roman"/>
                        <a:cs typeface="Times New Roman"/>
                      </a:endParaRPr>
                    </a:p>
                  </a:txBody>
                  <a:tcPr marL="33327" marR="3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134 Rectángulo"/>
          <p:cNvSpPr/>
          <p:nvPr/>
        </p:nvSpPr>
        <p:spPr>
          <a:xfrm>
            <a:off x="0" y="4941168"/>
            <a:ext cx="9144000" cy="18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131 Rectángulo"/>
          <p:cNvSpPr/>
          <p:nvPr/>
        </p:nvSpPr>
        <p:spPr>
          <a:xfrm>
            <a:off x="35496" y="0"/>
            <a:ext cx="2880320" cy="17008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2" name="25 Grupo"/>
          <p:cNvGrpSpPr/>
          <p:nvPr/>
        </p:nvGrpSpPr>
        <p:grpSpPr>
          <a:xfrm>
            <a:off x="71406" y="1642480"/>
            <a:ext cx="1584176" cy="864096"/>
            <a:chOff x="3563888" y="1700808"/>
            <a:chExt cx="1584176" cy="864096"/>
          </a:xfrm>
        </p:grpSpPr>
        <p:cxnSp>
          <p:nvCxnSpPr>
            <p:cNvPr id="27" name="2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28 Grupo"/>
          <p:cNvGrpSpPr/>
          <p:nvPr/>
        </p:nvGrpSpPr>
        <p:grpSpPr>
          <a:xfrm>
            <a:off x="5716718" y="1609292"/>
            <a:ext cx="1584176" cy="864096"/>
            <a:chOff x="3563888" y="1700808"/>
            <a:chExt cx="1584176" cy="864096"/>
          </a:xfrm>
        </p:grpSpPr>
        <p:cxnSp>
          <p:nvCxnSpPr>
            <p:cNvPr id="30" name="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 name="31 Grupo"/>
          <p:cNvGrpSpPr/>
          <p:nvPr/>
        </p:nvGrpSpPr>
        <p:grpSpPr>
          <a:xfrm>
            <a:off x="1943614" y="1642480"/>
            <a:ext cx="1584176" cy="864096"/>
            <a:chOff x="3563888" y="1700808"/>
            <a:chExt cx="1584176" cy="864096"/>
          </a:xfrm>
        </p:grpSpPr>
        <p:cxnSp>
          <p:nvCxnSpPr>
            <p:cNvPr id="33" name="3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37 Grupo"/>
          <p:cNvGrpSpPr/>
          <p:nvPr/>
        </p:nvGrpSpPr>
        <p:grpSpPr>
          <a:xfrm>
            <a:off x="3818102" y="1642480"/>
            <a:ext cx="1584176" cy="864096"/>
            <a:chOff x="3563888" y="1700808"/>
            <a:chExt cx="1584176" cy="864096"/>
          </a:xfrm>
        </p:grpSpPr>
        <p:cxnSp>
          <p:nvCxnSpPr>
            <p:cNvPr id="39" name="38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3 Grupo"/>
          <p:cNvGrpSpPr/>
          <p:nvPr/>
        </p:nvGrpSpPr>
        <p:grpSpPr>
          <a:xfrm>
            <a:off x="214282" y="3557056"/>
            <a:ext cx="1584176" cy="864096"/>
            <a:chOff x="3563888" y="1700808"/>
            <a:chExt cx="1584176" cy="864096"/>
          </a:xfrm>
        </p:grpSpPr>
        <p:cxnSp>
          <p:nvCxnSpPr>
            <p:cNvPr id="45" name="44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6 Grupo"/>
          <p:cNvGrpSpPr/>
          <p:nvPr/>
        </p:nvGrpSpPr>
        <p:grpSpPr>
          <a:xfrm>
            <a:off x="7416980" y="1577882"/>
            <a:ext cx="1584176" cy="864096"/>
            <a:chOff x="3563888" y="1700808"/>
            <a:chExt cx="1584176" cy="864096"/>
          </a:xfrm>
        </p:grpSpPr>
        <p:cxnSp>
          <p:nvCxnSpPr>
            <p:cNvPr id="48" name="4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9 Grupo"/>
          <p:cNvGrpSpPr/>
          <p:nvPr/>
        </p:nvGrpSpPr>
        <p:grpSpPr>
          <a:xfrm>
            <a:off x="1987122" y="3571306"/>
            <a:ext cx="1584176" cy="864096"/>
            <a:chOff x="3563888" y="1700808"/>
            <a:chExt cx="1584176" cy="864096"/>
          </a:xfrm>
        </p:grpSpPr>
        <p:cxnSp>
          <p:nvCxnSpPr>
            <p:cNvPr id="51" name="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53 CuadroTexto"/>
          <p:cNvSpPr txBox="1"/>
          <p:nvPr/>
        </p:nvSpPr>
        <p:spPr>
          <a:xfrm>
            <a:off x="-71470" y="864632"/>
            <a:ext cx="1840858" cy="600164"/>
          </a:xfrm>
          <a:prstGeom prst="rect">
            <a:avLst/>
          </a:prstGeom>
          <a:noFill/>
        </p:spPr>
        <p:txBody>
          <a:bodyPr wrap="square" rtlCol="0">
            <a:spAutoFit/>
          </a:bodyPr>
          <a:lstStyle/>
          <a:p>
            <a:pPr algn="ctr"/>
            <a:r>
              <a:rPr lang="es-MX" sz="1100" dirty="0" smtClean="0"/>
              <a:t>821</a:t>
            </a:r>
          </a:p>
          <a:p>
            <a:pPr algn="ctr"/>
            <a:r>
              <a:rPr lang="es-MX" sz="1100" dirty="0" smtClean="0"/>
              <a:t>Presupuesto  de</a:t>
            </a:r>
          </a:p>
          <a:p>
            <a:pPr algn="ctr"/>
            <a:r>
              <a:rPr lang="es-MX" sz="1100" dirty="0" smtClean="0"/>
              <a:t> Egresos Aprobado</a:t>
            </a:r>
          </a:p>
        </p:txBody>
      </p:sp>
      <p:sp>
        <p:nvSpPr>
          <p:cNvPr id="55" name="54 CuadroTexto"/>
          <p:cNvSpPr txBox="1"/>
          <p:nvPr/>
        </p:nvSpPr>
        <p:spPr>
          <a:xfrm>
            <a:off x="1697380" y="839502"/>
            <a:ext cx="1944216" cy="600164"/>
          </a:xfrm>
          <a:prstGeom prst="rect">
            <a:avLst/>
          </a:prstGeom>
          <a:noFill/>
        </p:spPr>
        <p:txBody>
          <a:bodyPr wrap="square" rtlCol="0">
            <a:spAutoFit/>
          </a:bodyPr>
          <a:lstStyle/>
          <a:p>
            <a:pPr algn="ctr"/>
            <a:r>
              <a:rPr lang="es-MX" sz="1100" dirty="0" smtClean="0"/>
              <a:t>822</a:t>
            </a:r>
          </a:p>
          <a:p>
            <a:pPr algn="ctr"/>
            <a:r>
              <a:rPr lang="es-MX" sz="1100" dirty="0" smtClean="0"/>
              <a:t>Presupuesto de</a:t>
            </a:r>
          </a:p>
          <a:p>
            <a:pPr algn="ctr"/>
            <a:r>
              <a:rPr lang="es-MX" sz="1100" dirty="0" smtClean="0"/>
              <a:t> Egresos por Ejercer </a:t>
            </a:r>
            <a:endParaRPr lang="es-MX" sz="1100" dirty="0"/>
          </a:p>
        </p:txBody>
      </p:sp>
      <p:sp>
        <p:nvSpPr>
          <p:cNvPr id="56" name="55 CuadroTexto"/>
          <p:cNvSpPr txBox="1"/>
          <p:nvPr/>
        </p:nvSpPr>
        <p:spPr>
          <a:xfrm>
            <a:off x="872614" y="1642480"/>
            <a:ext cx="963082" cy="261610"/>
          </a:xfrm>
          <a:prstGeom prst="rect">
            <a:avLst/>
          </a:prstGeom>
          <a:noFill/>
        </p:spPr>
        <p:txBody>
          <a:bodyPr wrap="square" rtlCol="0">
            <a:spAutoFit/>
          </a:bodyPr>
          <a:lstStyle/>
          <a:p>
            <a:r>
              <a:rPr lang="es-MX" sz="1100" dirty="0" smtClean="0"/>
              <a:t>100,000 (1)</a:t>
            </a:r>
            <a:endParaRPr lang="es-MX" sz="1100" dirty="0"/>
          </a:p>
        </p:txBody>
      </p:sp>
      <p:sp>
        <p:nvSpPr>
          <p:cNvPr id="57" name="56 CuadroTexto"/>
          <p:cNvSpPr txBox="1"/>
          <p:nvPr/>
        </p:nvSpPr>
        <p:spPr>
          <a:xfrm>
            <a:off x="1841966" y="1622735"/>
            <a:ext cx="1015522" cy="261610"/>
          </a:xfrm>
          <a:prstGeom prst="rect">
            <a:avLst/>
          </a:prstGeom>
          <a:noFill/>
        </p:spPr>
        <p:txBody>
          <a:bodyPr wrap="square" rtlCol="0">
            <a:spAutoFit/>
          </a:bodyPr>
          <a:lstStyle/>
          <a:p>
            <a:r>
              <a:rPr lang="es-MX" sz="1100" dirty="0" smtClean="0"/>
              <a:t>(1) 100,000</a:t>
            </a:r>
            <a:endParaRPr lang="es-MX" sz="1100" dirty="0"/>
          </a:p>
        </p:txBody>
      </p:sp>
      <p:sp>
        <p:nvSpPr>
          <p:cNvPr id="63" name="62 CuadroTexto"/>
          <p:cNvSpPr txBox="1"/>
          <p:nvPr/>
        </p:nvSpPr>
        <p:spPr>
          <a:xfrm>
            <a:off x="3801572" y="1677310"/>
            <a:ext cx="857256" cy="261610"/>
          </a:xfrm>
          <a:prstGeom prst="rect">
            <a:avLst/>
          </a:prstGeom>
          <a:noFill/>
        </p:spPr>
        <p:txBody>
          <a:bodyPr wrap="square" rtlCol="0">
            <a:spAutoFit/>
          </a:bodyPr>
          <a:lstStyle/>
          <a:p>
            <a:r>
              <a:rPr lang="es-MX" sz="1100" dirty="0" smtClean="0"/>
              <a:t>(2) 50,000</a:t>
            </a:r>
            <a:endParaRPr lang="es-MX" sz="1100" dirty="0"/>
          </a:p>
        </p:txBody>
      </p:sp>
      <p:sp>
        <p:nvSpPr>
          <p:cNvPr id="64" name="63 CuadroTexto"/>
          <p:cNvSpPr txBox="1"/>
          <p:nvPr/>
        </p:nvSpPr>
        <p:spPr>
          <a:xfrm>
            <a:off x="2730002" y="1642480"/>
            <a:ext cx="841866" cy="261610"/>
          </a:xfrm>
          <a:prstGeom prst="rect">
            <a:avLst/>
          </a:prstGeom>
          <a:noFill/>
        </p:spPr>
        <p:txBody>
          <a:bodyPr wrap="square" rtlCol="0">
            <a:spAutoFit/>
          </a:bodyPr>
          <a:lstStyle/>
          <a:p>
            <a:r>
              <a:rPr lang="es-MX" sz="1100" dirty="0" smtClean="0"/>
              <a:t>50,000 (2)</a:t>
            </a:r>
            <a:endParaRPr lang="es-MX" sz="1100" dirty="0"/>
          </a:p>
        </p:txBody>
      </p:sp>
      <p:sp>
        <p:nvSpPr>
          <p:cNvPr id="65" name="64 CuadroTexto"/>
          <p:cNvSpPr txBox="1"/>
          <p:nvPr/>
        </p:nvSpPr>
        <p:spPr>
          <a:xfrm>
            <a:off x="3571868" y="834842"/>
            <a:ext cx="2199758" cy="600164"/>
          </a:xfrm>
          <a:prstGeom prst="rect">
            <a:avLst/>
          </a:prstGeom>
          <a:noFill/>
        </p:spPr>
        <p:txBody>
          <a:bodyPr wrap="square" rtlCol="0">
            <a:spAutoFit/>
          </a:bodyPr>
          <a:lstStyle/>
          <a:p>
            <a:pPr algn="ctr"/>
            <a:r>
              <a:rPr lang="es-MX" sz="1100" dirty="0" smtClean="0"/>
              <a:t>824</a:t>
            </a:r>
          </a:p>
          <a:p>
            <a:pPr algn="ctr"/>
            <a:r>
              <a:rPr lang="es-MX" sz="1100" dirty="0" smtClean="0"/>
              <a:t>Presupuesto de Egresos Comprometido </a:t>
            </a:r>
            <a:endParaRPr lang="es-MX" sz="1100" dirty="0"/>
          </a:p>
        </p:txBody>
      </p:sp>
      <p:sp>
        <p:nvSpPr>
          <p:cNvPr id="66" name="65 CuadroTexto"/>
          <p:cNvSpPr txBox="1"/>
          <p:nvPr/>
        </p:nvSpPr>
        <p:spPr>
          <a:xfrm>
            <a:off x="5470484" y="834842"/>
            <a:ext cx="1944216" cy="600164"/>
          </a:xfrm>
          <a:prstGeom prst="rect">
            <a:avLst/>
          </a:prstGeom>
          <a:noFill/>
        </p:spPr>
        <p:txBody>
          <a:bodyPr wrap="square" rtlCol="0">
            <a:spAutoFit/>
          </a:bodyPr>
          <a:lstStyle/>
          <a:p>
            <a:pPr algn="ctr"/>
            <a:r>
              <a:rPr lang="es-MX" sz="1100" dirty="0" smtClean="0"/>
              <a:t>825</a:t>
            </a:r>
          </a:p>
          <a:p>
            <a:pPr algn="ctr"/>
            <a:r>
              <a:rPr lang="es-MX" sz="1100" dirty="0" smtClean="0"/>
              <a:t>Presupuesto de Egresos Devengado</a:t>
            </a:r>
            <a:endParaRPr lang="es-MX" sz="1100" dirty="0"/>
          </a:p>
        </p:txBody>
      </p:sp>
      <p:sp>
        <p:nvSpPr>
          <p:cNvPr id="68" name="67 CuadroTexto"/>
          <p:cNvSpPr txBox="1"/>
          <p:nvPr/>
        </p:nvSpPr>
        <p:spPr>
          <a:xfrm>
            <a:off x="4587390" y="1694743"/>
            <a:ext cx="857256" cy="261610"/>
          </a:xfrm>
          <a:prstGeom prst="rect">
            <a:avLst/>
          </a:prstGeom>
          <a:noFill/>
        </p:spPr>
        <p:txBody>
          <a:bodyPr wrap="square" rtlCol="0">
            <a:spAutoFit/>
          </a:bodyPr>
          <a:lstStyle/>
          <a:p>
            <a:r>
              <a:rPr lang="es-MX" sz="1100" dirty="0" smtClean="0"/>
              <a:t>50,000 (5)</a:t>
            </a:r>
            <a:endParaRPr lang="es-MX" sz="1100" dirty="0"/>
          </a:p>
        </p:txBody>
      </p:sp>
      <p:sp>
        <p:nvSpPr>
          <p:cNvPr id="69" name="68 CuadroTexto"/>
          <p:cNvSpPr txBox="1"/>
          <p:nvPr/>
        </p:nvSpPr>
        <p:spPr>
          <a:xfrm>
            <a:off x="7272394" y="834842"/>
            <a:ext cx="1800200" cy="600164"/>
          </a:xfrm>
          <a:prstGeom prst="rect">
            <a:avLst/>
          </a:prstGeom>
          <a:noFill/>
        </p:spPr>
        <p:txBody>
          <a:bodyPr wrap="square" rtlCol="0">
            <a:spAutoFit/>
          </a:bodyPr>
          <a:lstStyle/>
          <a:p>
            <a:pPr algn="ctr"/>
            <a:r>
              <a:rPr lang="es-MX" sz="1100" dirty="0" smtClean="0"/>
              <a:t>826</a:t>
            </a:r>
          </a:p>
          <a:p>
            <a:pPr algn="ctr"/>
            <a:r>
              <a:rPr lang="es-MX" sz="1100" dirty="0" smtClean="0"/>
              <a:t>Presupuesto de Egresos Ejercido</a:t>
            </a:r>
          </a:p>
        </p:txBody>
      </p:sp>
      <p:sp>
        <p:nvSpPr>
          <p:cNvPr id="72" name="71 CuadroTexto"/>
          <p:cNvSpPr txBox="1"/>
          <p:nvPr/>
        </p:nvSpPr>
        <p:spPr>
          <a:xfrm>
            <a:off x="71406" y="2835106"/>
            <a:ext cx="1872208" cy="600164"/>
          </a:xfrm>
          <a:prstGeom prst="rect">
            <a:avLst/>
          </a:prstGeom>
          <a:noFill/>
        </p:spPr>
        <p:txBody>
          <a:bodyPr wrap="square" rtlCol="0">
            <a:spAutoFit/>
          </a:bodyPr>
          <a:lstStyle/>
          <a:p>
            <a:pPr algn="ctr"/>
            <a:r>
              <a:rPr lang="es-MX" sz="1100" dirty="0" smtClean="0"/>
              <a:t>827</a:t>
            </a:r>
          </a:p>
          <a:p>
            <a:pPr algn="ctr"/>
            <a:r>
              <a:rPr lang="es-MX" sz="1100" dirty="0" smtClean="0"/>
              <a:t>Presupuesto de Egresos Pagado</a:t>
            </a:r>
          </a:p>
        </p:txBody>
      </p:sp>
      <p:sp>
        <p:nvSpPr>
          <p:cNvPr id="76" name="75 CuadroTexto"/>
          <p:cNvSpPr txBox="1"/>
          <p:nvPr/>
        </p:nvSpPr>
        <p:spPr>
          <a:xfrm>
            <a:off x="755576" y="4834974"/>
            <a:ext cx="1928794" cy="769441"/>
          </a:xfrm>
          <a:prstGeom prst="rect">
            <a:avLst/>
          </a:prstGeom>
          <a:noFill/>
        </p:spPr>
        <p:txBody>
          <a:bodyPr wrap="square" rtlCol="0">
            <a:spAutoFit/>
          </a:bodyPr>
          <a:lstStyle/>
          <a:p>
            <a:pPr algn="ctr"/>
            <a:r>
              <a:rPr lang="es-MX" sz="1100" dirty="0" smtClean="0"/>
              <a:t>12364</a:t>
            </a:r>
          </a:p>
          <a:p>
            <a:pPr algn="ctr"/>
            <a:r>
              <a:rPr lang="es-MX" sz="1100" dirty="0" smtClean="0"/>
              <a:t>División de </a:t>
            </a:r>
            <a:r>
              <a:rPr lang="es-MX" sz="1100" dirty="0" err="1" smtClean="0"/>
              <a:t>Terr</a:t>
            </a:r>
            <a:r>
              <a:rPr lang="es-MX" sz="1100" dirty="0" smtClean="0"/>
              <a:t> y </a:t>
            </a:r>
            <a:r>
              <a:rPr lang="es-MX" sz="1100" dirty="0" err="1" smtClean="0"/>
              <a:t>Const</a:t>
            </a:r>
            <a:r>
              <a:rPr lang="es-MX" sz="1100" dirty="0" smtClean="0"/>
              <a:t> de Obras de Urbanización en </a:t>
            </a:r>
            <a:r>
              <a:rPr lang="es-MX" sz="1100" b="1" u="sng" dirty="0" smtClean="0"/>
              <a:t>Proceso</a:t>
            </a:r>
            <a:endParaRPr lang="es-MX" sz="1100" b="1" u="sng" dirty="0"/>
          </a:p>
        </p:txBody>
      </p:sp>
      <p:sp>
        <p:nvSpPr>
          <p:cNvPr id="83" name="82 CuadroTexto"/>
          <p:cNvSpPr txBox="1"/>
          <p:nvPr/>
        </p:nvSpPr>
        <p:spPr>
          <a:xfrm>
            <a:off x="7179678" y="3033432"/>
            <a:ext cx="1800200" cy="430887"/>
          </a:xfrm>
          <a:prstGeom prst="rect">
            <a:avLst/>
          </a:prstGeom>
          <a:noFill/>
        </p:spPr>
        <p:txBody>
          <a:bodyPr wrap="square" rtlCol="0">
            <a:spAutoFit/>
          </a:bodyPr>
          <a:lstStyle/>
          <a:p>
            <a:pPr algn="ctr"/>
            <a:r>
              <a:rPr lang="es-MX" sz="1100" dirty="0" smtClean="0"/>
              <a:t>1112</a:t>
            </a:r>
          </a:p>
          <a:p>
            <a:pPr algn="ctr"/>
            <a:r>
              <a:rPr lang="es-MX" sz="1100" dirty="0" smtClean="0"/>
              <a:t>Bancos / Tesorería</a:t>
            </a:r>
            <a:endParaRPr lang="es-MX" sz="1100" dirty="0"/>
          </a:p>
        </p:txBody>
      </p:sp>
      <p:grpSp>
        <p:nvGrpSpPr>
          <p:cNvPr id="9" name="79 Grupo"/>
          <p:cNvGrpSpPr/>
          <p:nvPr/>
        </p:nvGrpSpPr>
        <p:grpSpPr>
          <a:xfrm>
            <a:off x="970428" y="5571174"/>
            <a:ext cx="1584176" cy="864096"/>
            <a:chOff x="3563888" y="1700808"/>
            <a:chExt cx="1584176" cy="864096"/>
          </a:xfrm>
        </p:grpSpPr>
        <p:cxnSp>
          <p:nvCxnSpPr>
            <p:cNvPr id="88" name="8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87" name="86 CuadroTexto"/>
          <p:cNvSpPr txBox="1"/>
          <p:nvPr/>
        </p:nvSpPr>
        <p:spPr>
          <a:xfrm>
            <a:off x="13046" y="1424746"/>
            <a:ext cx="1785950" cy="261610"/>
          </a:xfrm>
          <a:prstGeom prst="rect">
            <a:avLst/>
          </a:prstGeom>
          <a:noFill/>
        </p:spPr>
        <p:txBody>
          <a:bodyPr wrap="square" rtlCol="0">
            <a:spAutoFit/>
          </a:bodyPr>
          <a:lstStyle/>
          <a:p>
            <a:pPr algn="ctr"/>
            <a:r>
              <a:rPr lang="es-MX" sz="1100" dirty="0" smtClean="0"/>
              <a:t>(COG por cada partida)</a:t>
            </a:r>
            <a:endParaRPr lang="es-MX" sz="1100" dirty="0"/>
          </a:p>
        </p:txBody>
      </p:sp>
      <p:sp>
        <p:nvSpPr>
          <p:cNvPr id="95" name="94 CuadroTexto"/>
          <p:cNvSpPr txBox="1"/>
          <p:nvPr/>
        </p:nvSpPr>
        <p:spPr>
          <a:xfrm>
            <a:off x="1798996" y="1424746"/>
            <a:ext cx="1857388" cy="261610"/>
          </a:xfrm>
          <a:prstGeom prst="rect">
            <a:avLst/>
          </a:prstGeom>
          <a:noFill/>
        </p:spPr>
        <p:txBody>
          <a:bodyPr wrap="square" rtlCol="0">
            <a:spAutoFit/>
          </a:bodyPr>
          <a:lstStyle/>
          <a:p>
            <a:pPr algn="ctr"/>
            <a:r>
              <a:rPr lang="es-MX" sz="1100" dirty="0" smtClean="0"/>
              <a:t>(…..)</a:t>
            </a:r>
            <a:endParaRPr lang="es-MX" sz="1100" dirty="0"/>
          </a:p>
        </p:txBody>
      </p:sp>
      <p:sp>
        <p:nvSpPr>
          <p:cNvPr id="97" name="96 CuadroTexto"/>
          <p:cNvSpPr txBox="1"/>
          <p:nvPr/>
        </p:nvSpPr>
        <p:spPr>
          <a:xfrm>
            <a:off x="3855878" y="1424746"/>
            <a:ext cx="1714512" cy="261610"/>
          </a:xfrm>
          <a:prstGeom prst="rect">
            <a:avLst/>
          </a:prstGeom>
          <a:noFill/>
        </p:spPr>
        <p:txBody>
          <a:bodyPr wrap="square" rtlCol="0">
            <a:spAutoFit/>
          </a:bodyPr>
          <a:lstStyle/>
          <a:p>
            <a:pPr algn="ctr"/>
            <a:r>
              <a:rPr lang="es-MX" sz="1100" dirty="0" smtClean="0"/>
              <a:t>(…..)</a:t>
            </a:r>
            <a:endParaRPr lang="es-MX" sz="1100" dirty="0"/>
          </a:p>
        </p:txBody>
      </p:sp>
      <p:sp>
        <p:nvSpPr>
          <p:cNvPr id="98" name="97 CuadroTexto"/>
          <p:cNvSpPr txBox="1"/>
          <p:nvPr/>
        </p:nvSpPr>
        <p:spPr>
          <a:xfrm>
            <a:off x="5429256" y="1363568"/>
            <a:ext cx="1785950" cy="261610"/>
          </a:xfrm>
          <a:prstGeom prst="rect">
            <a:avLst/>
          </a:prstGeom>
          <a:noFill/>
        </p:spPr>
        <p:txBody>
          <a:bodyPr wrap="square" rtlCol="0">
            <a:spAutoFit/>
          </a:bodyPr>
          <a:lstStyle/>
          <a:p>
            <a:pPr algn="ctr"/>
            <a:r>
              <a:rPr lang="es-MX" sz="1100" dirty="0" smtClean="0"/>
              <a:t>(…..)</a:t>
            </a:r>
            <a:endParaRPr lang="es-MX" sz="1100" dirty="0"/>
          </a:p>
        </p:txBody>
      </p:sp>
      <p:sp>
        <p:nvSpPr>
          <p:cNvPr id="99" name="98 CuadroTexto"/>
          <p:cNvSpPr txBox="1"/>
          <p:nvPr/>
        </p:nvSpPr>
        <p:spPr>
          <a:xfrm>
            <a:off x="7286644" y="1363568"/>
            <a:ext cx="1785950" cy="261610"/>
          </a:xfrm>
          <a:prstGeom prst="rect">
            <a:avLst/>
          </a:prstGeom>
          <a:noFill/>
        </p:spPr>
        <p:txBody>
          <a:bodyPr wrap="square" rtlCol="0">
            <a:spAutoFit/>
          </a:bodyPr>
          <a:lstStyle/>
          <a:p>
            <a:pPr algn="ctr"/>
            <a:r>
              <a:rPr lang="es-MX" sz="1100" dirty="0" smtClean="0"/>
              <a:t>(…..)</a:t>
            </a:r>
            <a:endParaRPr lang="es-MX" sz="1100" dirty="0"/>
          </a:p>
        </p:txBody>
      </p:sp>
      <p:sp>
        <p:nvSpPr>
          <p:cNvPr id="100" name="99 CuadroTexto"/>
          <p:cNvSpPr txBox="1"/>
          <p:nvPr/>
        </p:nvSpPr>
        <p:spPr>
          <a:xfrm>
            <a:off x="71406" y="3316536"/>
            <a:ext cx="1857388" cy="261610"/>
          </a:xfrm>
          <a:prstGeom prst="rect">
            <a:avLst/>
          </a:prstGeom>
          <a:noFill/>
        </p:spPr>
        <p:txBody>
          <a:bodyPr wrap="square" rtlCol="0">
            <a:spAutoFit/>
          </a:bodyPr>
          <a:lstStyle/>
          <a:p>
            <a:pPr algn="ctr"/>
            <a:r>
              <a:rPr lang="es-MX" sz="1100" dirty="0" smtClean="0"/>
              <a:t>(…..)</a:t>
            </a:r>
            <a:endParaRPr lang="es-MX" sz="1100" dirty="0"/>
          </a:p>
        </p:txBody>
      </p:sp>
      <p:grpSp>
        <p:nvGrpSpPr>
          <p:cNvPr id="10" name="40 Grupo"/>
          <p:cNvGrpSpPr/>
          <p:nvPr/>
        </p:nvGrpSpPr>
        <p:grpSpPr>
          <a:xfrm>
            <a:off x="3312368" y="5589240"/>
            <a:ext cx="1584176" cy="864096"/>
            <a:chOff x="3563888" y="1700808"/>
            <a:chExt cx="1584176" cy="864096"/>
          </a:xfrm>
        </p:grpSpPr>
        <p:cxnSp>
          <p:nvCxnSpPr>
            <p:cNvPr id="101" name="10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10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1" name="40 Grupo"/>
          <p:cNvGrpSpPr/>
          <p:nvPr/>
        </p:nvGrpSpPr>
        <p:grpSpPr>
          <a:xfrm>
            <a:off x="5452626" y="3573016"/>
            <a:ext cx="1584176" cy="864096"/>
            <a:chOff x="3563888" y="1700808"/>
            <a:chExt cx="1584176" cy="864096"/>
          </a:xfrm>
        </p:grpSpPr>
        <p:cxnSp>
          <p:nvCxnSpPr>
            <p:cNvPr id="104" name="103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6" name="105 CuadroTexto"/>
          <p:cNvSpPr txBox="1"/>
          <p:nvPr/>
        </p:nvSpPr>
        <p:spPr>
          <a:xfrm>
            <a:off x="4587390" y="1887776"/>
            <a:ext cx="857256" cy="261610"/>
          </a:xfrm>
          <a:prstGeom prst="rect">
            <a:avLst/>
          </a:prstGeom>
          <a:noFill/>
        </p:spPr>
        <p:txBody>
          <a:bodyPr wrap="square" rtlCol="0">
            <a:spAutoFit/>
          </a:bodyPr>
          <a:lstStyle/>
          <a:p>
            <a:r>
              <a:rPr lang="es-MX" sz="1100" dirty="0" smtClean="0"/>
              <a:t>30,000 (7)</a:t>
            </a:r>
            <a:endParaRPr lang="es-MX" sz="1100" dirty="0"/>
          </a:p>
        </p:txBody>
      </p:sp>
      <p:cxnSp>
        <p:nvCxnSpPr>
          <p:cNvPr id="120" name="119 Conector recto"/>
          <p:cNvCxnSpPr/>
          <p:nvPr/>
        </p:nvCxnSpPr>
        <p:spPr>
          <a:xfrm>
            <a:off x="898420" y="6285759"/>
            <a:ext cx="164307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2" name="121 CuadroTexto"/>
          <p:cNvSpPr txBox="1"/>
          <p:nvPr/>
        </p:nvSpPr>
        <p:spPr>
          <a:xfrm>
            <a:off x="776666" y="6263734"/>
            <a:ext cx="907572" cy="261610"/>
          </a:xfrm>
          <a:prstGeom prst="rect">
            <a:avLst/>
          </a:prstGeom>
          <a:noFill/>
        </p:spPr>
        <p:txBody>
          <a:bodyPr wrap="square" rtlCol="0">
            <a:spAutoFit/>
          </a:bodyPr>
          <a:lstStyle/>
          <a:p>
            <a:r>
              <a:rPr lang="es-MX" sz="1100" b="1" dirty="0" smtClean="0">
                <a:solidFill>
                  <a:schemeClr val="accent5">
                    <a:lumMod val="75000"/>
                  </a:schemeClr>
                </a:solidFill>
              </a:rPr>
              <a:t>S)   90,000</a:t>
            </a:r>
            <a:endParaRPr lang="es-MX" sz="1100" b="1" dirty="0">
              <a:solidFill>
                <a:schemeClr val="accent5">
                  <a:lumMod val="75000"/>
                </a:schemeClr>
              </a:solidFill>
            </a:endParaRPr>
          </a:p>
        </p:txBody>
      </p:sp>
      <p:grpSp>
        <p:nvGrpSpPr>
          <p:cNvPr id="12" name="49 Grupo"/>
          <p:cNvGrpSpPr/>
          <p:nvPr/>
        </p:nvGrpSpPr>
        <p:grpSpPr>
          <a:xfrm>
            <a:off x="3758822" y="3571306"/>
            <a:ext cx="1584176" cy="864096"/>
            <a:chOff x="3563888" y="1700808"/>
            <a:chExt cx="1584176" cy="864096"/>
          </a:xfrm>
        </p:grpSpPr>
        <p:cxnSp>
          <p:nvCxnSpPr>
            <p:cNvPr id="93" name="9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9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3" name="49 Grupo"/>
          <p:cNvGrpSpPr/>
          <p:nvPr/>
        </p:nvGrpSpPr>
        <p:grpSpPr>
          <a:xfrm>
            <a:off x="7167138" y="3533498"/>
            <a:ext cx="1584176" cy="864096"/>
            <a:chOff x="3563888" y="1700808"/>
            <a:chExt cx="1584176" cy="864096"/>
          </a:xfrm>
        </p:grpSpPr>
        <p:cxnSp>
          <p:nvCxnSpPr>
            <p:cNvPr id="130" name="1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1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8" name="137 CuadroTexto"/>
          <p:cNvSpPr txBox="1"/>
          <p:nvPr/>
        </p:nvSpPr>
        <p:spPr>
          <a:xfrm>
            <a:off x="2714612" y="1887776"/>
            <a:ext cx="841866" cy="261610"/>
          </a:xfrm>
          <a:prstGeom prst="rect">
            <a:avLst/>
          </a:prstGeom>
          <a:noFill/>
        </p:spPr>
        <p:txBody>
          <a:bodyPr wrap="square" rtlCol="0">
            <a:spAutoFit/>
          </a:bodyPr>
          <a:lstStyle/>
          <a:p>
            <a:r>
              <a:rPr lang="es-MX" sz="1100" dirty="0" smtClean="0"/>
              <a:t>30,000 (3)</a:t>
            </a:r>
            <a:endParaRPr lang="es-MX" sz="1100" dirty="0"/>
          </a:p>
        </p:txBody>
      </p:sp>
      <p:sp>
        <p:nvSpPr>
          <p:cNvPr id="139" name="138 CuadroTexto"/>
          <p:cNvSpPr txBox="1"/>
          <p:nvPr/>
        </p:nvSpPr>
        <p:spPr>
          <a:xfrm>
            <a:off x="2714612" y="2102090"/>
            <a:ext cx="841866" cy="261610"/>
          </a:xfrm>
          <a:prstGeom prst="rect">
            <a:avLst/>
          </a:prstGeom>
          <a:noFill/>
        </p:spPr>
        <p:txBody>
          <a:bodyPr wrap="square" rtlCol="0">
            <a:spAutoFit/>
          </a:bodyPr>
          <a:lstStyle/>
          <a:p>
            <a:r>
              <a:rPr lang="es-MX" sz="1100" dirty="0" smtClean="0"/>
              <a:t>10,000 (4)</a:t>
            </a:r>
            <a:endParaRPr lang="es-MX" sz="1100" dirty="0"/>
          </a:p>
        </p:txBody>
      </p:sp>
      <p:sp>
        <p:nvSpPr>
          <p:cNvPr id="140" name="139 CuadroTexto"/>
          <p:cNvSpPr txBox="1"/>
          <p:nvPr/>
        </p:nvSpPr>
        <p:spPr>
          <a:xfrm>
            <a:off x="3786182" y="1887776"/>
            <a:ext cx="857256" cy="261610"/>
          </a:xfrm>
          <a:prstGeom prst="rect">
            <a:avLst/>
          </a:prstGeom>
          <a:noFill/>
        </p:spPr>
        <p:txBody>
          <a:bodyPr wrap="square" rtlCol="0">
            <a:spAutoFit/>
          </a:bodyPr>
          <a:lstStyle/>
          <a:p>
            <a:r>
              <a:rPr lang="es-MX" sz="1100" dirty="0" smtClean="0"/>
              <a:t>(3) 30,000</a:t>
            </a:r>
            <a:endParaRPr lang="es-MX" sz="1100" dirty="0"/>
          </a:p>
        </p:txBody>
      </p:sp>
      <p:sp>
        <p:nvSpPr>
          <p:cNvPr id="141" name="140 CuadroTexto"/>
          <p:cNvSpPr txBox="1"/>
          <p:nvPr/>
        </p:nvSpPr>
        <p:spPr>
          <a:xfrm>
            <a:off x="3786182" y="2102090"/>
            <a:ext cx="857256" cy="261610"/>
          </a:xfrm>
          <a:prstGeom prst="rect">
            <a:avLst/>
          </a:prstGeom>
          <a:noFill/>
        </p:spPr>
        <p:txBody>
          <a:bodyPr wrap="square" rtlCol="0">
            <a:spAutoFit/>
          </a:bodyPr>
          <a:lstStyle/>
          <a:p>
            <a:r>
              <a:rPr lang="es-MX" sz="1100" dirty="0" smtClean="0"/>
              <a:t>(4) 10,000</a:t>
            </a:r>
            <a:endParaRPr lang="es-MX" sz="1100" dirty="0"/>
          </a:p>
        </p:txBody>
      </p:sp>
      <p:sp>
        <p:nvSpPr>
          <p:cNvPr id="142" name="141 CuadroTexto"/>
          <p:cNvSpPr txBox="1"/>
          <p:nvPr/>
        </p:nvSpPr>
        <p:spPr>
          <a:xfrm>
            <a:off x="4572000" y="2102090"/>
            <a:ext cx="857256" cy="261610"/>
          </a:xfrm>
          <a:prstGeom prst="rect">
            <a:avLst/>
          </a:prstGeom>
          <a:noFill/>
        </p:spPr>
        <p:txBody>
          <a:bodyPr wrap="square" rtlCol="0">
            <a:spAutoFit/>
          </a:bodyPr>
          <a:lstStyle/>
          <a:p>
            <a:r>
              <a:rPr lang="es-MX" sz="1100" dirty="0" smtClean="0"/>
              <a:t>10,000 (8)</a:t>
            </a:r>
            <a:endParaRPr lang="es-MX" sz="1100" dirty="0"/>
          </a:p>
        </p:txBody>
      </p:sp>
      <p:sp>
        <p:nvSpPr>
          <p:cNvPr id="143" name="142 CuadroTexto"/>
          <p:cNvSpPr txBox="1"/>
          <p:nvPr/>
        </p:nvSpPr>
        <p:spPr>
          <a:xfrm>
            <a:off x="5715008" y="1677310"/>
            <a:ext cx="857256" cy="261610"/>
          </a:xfrm>
          <a:prstGeom prst="rect">
            <a:avLst/>
          </a:prstGeom>
          <a:noFill/>
        </p:spPr>
        <p:txBody>
          <a:bodyPr wrap="square" rtlCol="0">
            <a:spAutoFit/>
          </a:bodyPr>
          <a:lstStyle/>
          <a:p>
            <a:r>
              <a:rPr lang="es-MX" sz="1100" dirty="0" smtClean="0"/>
              <a:t>(5) 50,000</a:t>
            </a:r>
            <a:endParaRPr lang="es-MX" sz="1100" dirty="0"/>
          </a:p>
        </p:txBody>
      </p:sp>
      <p:sp>
        <p:nvSpPr>
          <p:cNvPr id="144" name="143 CuadroTexto"/>
          <p:cNvSpPr txBox="1"/>
          <p:nvPr/>
        </p:nvSpPr>
        <p:spPr>
          <a:xfrm>
            <a:off x="5699618" y="1887776"/>
            <a:ext cx="857256" cy="261610"/>
          </a:xfrm>
          <a:prstGeom prst="rect">
            <a:avLst/>
          </a:prstGeom>
          <a:noFill/>
        </p:spPr>
        <p:txBody>
          <a:bodyPr wrap="square" rtlCol="0">
            <a:spAutoFit/>
          </a:bodyPr>
          <a:lstStyle/>
          <a:p>
            <a:r>
              <a:rPr lang="es-MX" sz="1100" dirty="0" smtClean="0"/>
              <a:t>(7) 30,000</a:t>
            </a:r>
            <a:endParaRPr lang="es-MX" sz="1100" dirty="0"/>
          </a:p>
        </p:txBody>
      </p:sp>
      <p:sp>
        <p:nvSpPr>
          <p:cNvPr id="145" name="144 CuadroTexto"/>
          <p:cNvSpPr txBox="1"/>
          <p:nvPr/>
        </p:nvSpPr>
        <p:spPr>
          <a:xfrm>
            <a:off x="5699618" y="2102090"/>
            <a:ext cx="857256" cy="261610"/>
          </a:xfrm>
          <a:prstGeom prst="rect">
            <a:avLst/>
          </a:prstGeom>
          <a:noFill/>
        </p:spPr>
        <p:txBody>
          <a:bodyPr wrap="square" rtlCol="0">
            <a:spAutoFit/>
          </a:bodyPr>
          <a:lstStyle/>
          <a:p>
            <a:r>
              <a:rPr lang="es-MX" sz="1100" dirty="0" smtClean="0"/>
              <a:t>(8) 10,000</a:t>
            </a:r>
            <a:endParaRPr lang="es-MX" sz="1100" dirty="0"/>
          </a:p>
        </p:txBody>
      </p:sp>
      <p:sp>
        <p:nvSpPr>
          <p:cNvPr id="146" name="145 CuadroTexto"/>
          <p:cNvSpPr txBox="1"/>
          <p:nvPr/>
        </p:nvSpPr>
        <p:spPr>
          <a:xfrm>
            <a:off x="6500826" y="1694743"/>
            <a:ext cx="857256" cy="261610"/>
          </a:xfrm>
          <a:prstGeom prst="rect">
            <a:avLst/>
          </a:prstGeom>
          <a:noFill/>
        </p:spPr>
        <p:txBody>
          <a:bodyPr wrap="square" rtlCol="0">
            <a:spAutoFit/>
          </a:bodyPr>
          <a:lstStyle/>
          <a:p>
            <a:r>
              <a:rPr lang="es-MX" sz="1100" dirty="0" smtClean="0"/>
              <a:t>50,000 (6)</a:t>
            </a:r>
            <a:endParaRPr lang="es-MX" sz="1100" dirty="0"/>
          </a:p>
        </p:txBody>
      </p:sp>
      <p:sp>
        <p:nvSpPr>
          <p:cNvPr id="147" name="146 CuadroTexto"/>
          <p:cNvSpPr txBox="1"/>
          <p:nvPr/>
        </p:nvSpPr>
        <p:spPr>
          <a:xfrm>
            <a:off x="6500826" y="1887776"/>
            <a:ext cx="857256" cy="261610"/>
          </a:xfrm>
          <a:prstGeom prst="rect">
            <a:avLst/>
          </a:prstGeom>
          <a:noFill/>
        </p:spPr>
        <p:txBody>
          <a:bodyPr wrap="square" rtlCol="0">
            <a:spAutoFit/>
          </a:bodyPr>
          <a:lstStyle/>
          <a:p>
            <a:r>
              <a:rPr lang="es-MX" sz="1100" dirty="0" smtClean="0"/>
              <a:t>30,000 (9)</a:t>
            </a:r>
            <a:endParaRPr lang="es-MX" sz="1100" dirty="0"/>
          </a:p>
        </p:txBody>
      </p:sp>
      <p:sp>
        <p:nvSpPr>
          <p:cNvPr id="148" name="147 CuadroTexto"/>
          <p:cNvSpPr txBox="1"/>
          <p:nvPr/>
        </p:nvSpPr>
        <p:spPr>
          <a:xfrm>
            <a:off x="6485436" y="2102090"/>
            <a:ext cx="966884" cy="261610"/>
          </a:xfrm>
          <a:prstGeom prst="rect">
            <a:avLst/>
          </a:prstGeom>
          <a:noFill/>
        </p:spPr>
        <p:txBody>
          <a:bodyPr wrap="square" rtlCol="0">
            <a:spAutoFit/>
          </a:bodyPr>
          <a:lstStyle/>
          <a:p>
            <a:r>
              <a:rPr lang="es-MX" sz="1100" dirty="0" smtClean="0"/>
              <a:t>10,000 (10)</a:t>
            </a:r>
            <a:endParaRPr lang="es-MX" sz="1100" dirty="0"/>
          </a:p>
        </p:txBody>
      </p:sp>
      <p:sp>
        <p:nvSpPr>
          <p:cNvPr id="149" name="148 CuadroTexto"/>
          <p:cNvSpPr txBox="1"/>
          <p:nvPr/>
        </p:nvSpPr>
        <p:spPr>
          <a:xfrm>
            <a:off x="7444910" y="1677310"/>
            <a:ext cx="857256" cy="261610"/>
          </a:xfrm>
          <a:prstGeom prst="rect">
            <a:avLst/>
          </a:prstGeom>
          <a:noFill/>
        </p:spPr>
        <p:txBody>
          <a:bodyPr wrap="square" rtlCol="0">
            <a:spAutoFit/>
          </a:bodyPr>
          <a:lstStyle/>
          <a:p>
            <a:r>
              <a:rPr lang="es-MX" sz="1100" dirty="0" smtClean="0"/>
              <a:t>(6) 50,000</a:t>
            </a:r>
            <a:endParaRPr lang="es-MX" sz="1100" dirty="0"/>
          </a:p>
        </p:txBody>
      </p:sp>
      <p:sp>
        <p:nvSpPr>
          <p:cNvPr id="150" name="149 CuadroTexto"/>
          <p:cNvSpPr txBox="1"/>
          <p:nvPr/>
        </p:nvSpPr>
        <p:spPr>
          <a:xfrm>
            <a:off x="7429520" y="1887776"/>
            <a:ext cx="857256" cy="261610"/>
          </a:xfrm>
          <a:prstGeom prst="rect">
            <a:avLst/>
          </a:prstGeom>
          <a:noFill/>
        </p:spPr>
        <p:txBody>
          <a:bodyPr wrap="square" rtlCol="0">
            <a:spAutoFit/>
          </a:bodyPr>
          <a:lstStyle/>
          <a:p>
            <a:r>
              <a:rPr lang="es-MX" sz="1100" dirty="0" smtClean="0"/>
              <a:t>(9) 30,000</a:t>
            </a:r>
            <a:endParaRPr lang="es-MX" sz="1100" dirty="0"/>
          </a:p>
        </p:txBody>
      </p:sp>
      <p:sp>
        <p:nvSpPr>
          <p:cNvPr id="152" name="151 CuadroTexto"/>
          <p:cNvSpPr txBox="1"/>
          <p:nvPr/>
        </p:nvSpPr>
        <p:spPr>
          <a:xfrm>
            <a:off x="7308304" y="2102090"/>
            <a:ext cx="978472" cy="261610"/>
          </a:xfrm>
          <a:prstGeom prst="rect">
            <a:avLst/>
          </a:prstGeom>
          <a:noFill/>
        </p:spPr>
        <p:txBody>
          <a:bodyPr wrap="square" rtlCol="0">
            <a:spAutoFit/>
          </a:bodyPr>
          <a:lstStyle/>
          <a:p>
            <a:r>
              <a:rPr lang="es-MX" sz="1100" dirty="0" smtClean="0"/>
              <a:t>(10) 10,000</a:t>
            </a:r>
            <a:endParaRPr lang="es-MX" sz="1100" dirty="0"/>
          </a:p>
        </p:txBody>
      </p:sp>
      <p:sp>
        <p:nvSpPr>
          <p:cNvPr id="153" name="152 CuadroTexto"/>
          <p:cNvSpPr txBox="1"/>
          <p:nvPr/>
        </p:nvSpPr>
        <p:spPr>
          <a:xfrm>
            <a:off x="8215338" y="1694743"/>
            <a:ext cx="928662" cy="261610"/>
          </a:xfrm>
          <a:prstGeom prst="rect">
            <a:avLst/>
          </a:prstGeom>
          <a:noFill/>
        </p:spPr>
        <p:txBody>
          <a:bodyPr wrap="square" rtlCol="0">
            <a:spAutoFit/>
          </a:bodyPr>
          <a:lstStyle/>
          <a:p>
            <a:r>
              <a:rPr lang="es-MX" sz="1100" dirty="0" smtClean="0"/>
              <a:t>50,000 (11)</a:t>
            </a:r>
            <a:endParaRPr lang="es-MX" sz="1100" dirty="0"/>
          </a:p>
        </p:txBody>
      </p:sp>
      <p:sp>
        <p:nvSpPr>
          <p:cNvPr id="154" name="153 CuadroTexto"/>
          <p:cNvSpPr txBox="1"/>
          <p:nvPr/>
        </p:nvSpPr>
        <p:spPr>
          <a:xfrm>
            <a:off x="8215338" y="1887776"/>
            <a:ext cx="928662" cy="261610"/>
          </a:xfrm>
          <a:prstGeom prst="rect">
            <a:avLst/>
          </a:prstGeom>
          <a:noFill/>
        </p:spPr>
        <p:txBody>
          <a:bodyPr wrap="square" rtlCol="0">
            <a:spAutoFit/>
          </a:bodyPr>
          <a:lstStyle/>
          <a:p>
            <a:r>
              <a:rPr lang="es-MX" sz="1100" dirty="0" smtClean="0"/>
              <a:t>30,000 (12)</a:t>
            </a:r>
            <a:endParaRPr lang="es-MX" sz="1100" dirty="0"/>
          </a:p>
        </p:txBody>
      </p:sp>
      <p:sp>
        <p:nvSpPr>
          <p:cNvPr id="155" name="154 CuadroTexto"/>
          <p:cNvSpPr txBox="1"/>
          <p:nvPr/>
        </p:nvSpPr>
        <p:spPr>
          <a:xfrm>
            <a:off x="8199948" y="2102090"/>
            <a:ext cx="1052572" cy="261610"/>
          </a:xfrm>
          <a:prstGeom prst="rect">
            <a:avLst/>
          </a:prstGeom>
          <a:noFill/>
        </p:spPr>
        <p:txBody>
          <a:bodyPr wrap="square" rtlCol="0">
            <a:spAutoFit/>
          </a:bodyPr>
          <a:lstStyle/>
          <a:p>
            <a:r>
              <a:rPr lang="es-MX" sz="1100" dirty="0" smtClean="0"/>
              <a:t>10,000 (13)</a:t>
            </a:r>
            <a:endParaRPr lang="es-MX" sz="1100" dirty="0"/>
          </a:p>
        </p:txBody>
      </p:sp>
      <p:sp>
        <p:nvSpPr>
          <p:cNvPr id="156" name="155 CuadroTexto"/>
          <p:cNvSpPr txBox="1"/>
          <p:nvPr/>
        </p:nvSpPr>
        <p:spPr>
          <a:xfrm>
            <a:off x="0" y="3534698"/>
            <a:ext cx="1071538" cy="261610"/>
          </a:xfrm>
          <a:prstGeom prst="rect">
            <a:avLst/>
          </a:prstGeom>
          <a:noFill/>
        </p:spPr>
        <p:txBody>
          <a:bodyPr wrap="square" rtlCol="0">
            <a:spAutoFit/>
          </a:bodyPr>
          <a:lstStyle/>
          <a:p>
            <a:r>
              <a:rPr lang="es-MX" sz="1100" dirty="0" smtClean="0"/>
              <a:t>(11) 50,000</a:t>
            </a:r>
            <a:endParaRPr lang="es-MX" sz="1100" dirty="0"/>
          </a:p>
        </p:txBody>
      </p:sp>
      <p:sp>
        <p:nvSpPr>
          <p:cNvPr id="157" name="156 CuadroTexto"/>
          <p:cNvSpPr txBox="1"/>
          <p:nvPr/>
        </p:nvSpPr>
        <p:spPr>
          <a:xfrm>
            <a:off x="0" y="3745164"/>
            <a:ext cx="1056148" cy="261610"/>
          </a:xfrm>
          <a:prstGeom prst="rect">
            <a:avLst/>
          </a:prstGeom>
          <a:noFill/>
        </p:spPr>
        <p:txBody>
          <a:bodyPr wrap="square" rtlCol="0">
            <a:spAutoFit/>
          </a:bodyPr>
          <a:lstStyle/>
          <a:p>
            <a:r>
              <a:rPr lang="es-MX" sz="1100" dirty="0" smtClean="0"/>
              <a:t>(12) 30,000</a:t>
            </a:r>
            <a:endParaRPr lang="es-MX" sz="1100" dirty="0"/>
          </a:p>
        </p:txBody>
      </p:sp>
      <p:sp>
        <p:nvSpPr>
          <p:cNvPr id="158" name="157 CuadroTexto"/>
          <p:cNvSpPr txBox="1"/>
          <p:nvPr/>
        </p:nvSpPr>
        <p:spPr>
          <a:xfrm>
            <a:off x="0" y="3959478"/>
            <a:ext cx="1056148" cy="261610"/>
          </a:xfrm>
          <a:prstGeom prst="rect">
            <a:avLst/>
          </a:prstGeom>
          <a:noFill/>
        </p:spPr>
        <p:txBody>
          <a:bodyPr wrap="square" rtlCol="0">
            <a:spAutoFit/>
          </a:bodyPr>
          <a:lstStyle/>
          <a:p>
            <a:r>
              <a:rPr lang="es-MX" sz="1100" dirty="0" smtClean="0"/>
              <a:t>(13) 10,000</a:t>
            </a:r>
            <a:endParaRPr lang="es-MX" sz="1100" dirty="0"/>
          </a:p>
        </p:txBody>
      </p:sp>
      <p:sp>
        <p:nvSpPr>
          <p:cNvPr id="159" name="158 CuadroTexto"/>
          <p:cNvSpPr txBox="1"/>
          <p:nvPr/>
        </p:nvSpPr>
        <p:spPr>
          <a:xfrm>
            <a:off x="1913974" y="2987506"/>
            <a:ext cx="1872208" cy="600164"/>
          </a:xfrm>
          <a:prstGeom prst="rect">
            <a:avLst/>
          </a:prstGeom>
          <a:noFill/>
        </p:spPr>
        <p:txBody>
          <a:bodyPr wrap="square" rtlCol="0">
            <a:spAutoFit/>
          </a:bodyPr>
          <a:lstStyle/>
          <a:p>
            <a:pPr algn="ctr"/>
            <a:r>
              <a:rPr lang="es-MX" sz="1100" dirty="0" smtClean="0"/>
              <a:t>2111</a:t>
            </a:r>
          </a:p>
          <a:p>
            <a:pPr algn="ctr"/>
            <a:r>
              <a:rPr lang="es-MX" sz="1100" dirty="0" smtClean="0"/>
              <a:t>Servicios Personales por Pagar a Corto Plazo</a:t>
            </a:r>
          </a:p>
        </p:txBody>
      </p:sp>
      <p:sp>
        <p:nvSpPr>
          <p:cNvPr id="160" name="159 CuadroTexto"/>
          <p:cNvSpPr txBox="1"/>
          <p:nvPr/>
        </p:nvSpPr>
        <p:spPr>
          <a:xfrm>
            <a:off x="1763688" y="3651701"/>
            <a:ext cx="1030912" cy="261610"/>
          </a:xfrm>
          <a:prstGeom prst="rect">
            <a:avLst/>
          </a:prstGeom>
          <a:noFill/>
        </p:spPr>
        <p:txBody>
          <a:bodyPr wrap="square" rtlCol="0">
            <a:spAutoFit/>
          </a:bodyPr>
          <a:lstStyle/>
          <a:p>
            <a:r>
              <a:rPr lang="es-MX" sz="1100" dirty="0" smtClean="0"/>
              <a:t>(11a)  35,000</a:t>
            </a:r>
            <a:endParaRPr lang="es-MX" sz="1100" dirty="0"/>
          </a:p>
        </p:txBody>
      </p:sp>
      <p:sp>
        <p:nvSpPr>
          <p:cNvPr id="161" name="160 CuadroTexto"/>
          <p:cNvSpPr txBox="1"/>
          <p:nvPr/>
        </p:nvSpPr>
        <p:spPr>
          <a:xfrm>
            <a:off x="2819298" y="3673726"/>
            <a:ext cx="952064" cy="261610"/>
          </a:xfrm>
          <a:prstGeom prst="rect">
            <a:avLst/>
          </a:prstGeom>
          <a:noFill/>
        </p:spPr>
        <p:txBody>
          <a:bodyPr wrap="square" rtlCol="0">
            <a:spAutoFit/>
          </a:bodyPr>
          <a:lstStyle/>
          <a:p>
            <a:r>
              <a:rPr lang="es-MX" sz="1100" dirty="0" smtClean="0"/>
              <a:t>35,000  (5a) </a:t>
            </a:r>
            <a:endParaRPr lang="es-MX" sz="1100" dirty="0"/>
          </a:p>
        </p:txBody>
      </p:sp>
      <p:sp>
        <p:nvSpPr>
          <p:cNvPr id="162" name="161 CuadroTexto"/>
          <p:cNvSpPr txBox="1"/>
          <p:nvPr/>
        </p:nvSpPr>
        <p:spPr>
          <a:xfrm>
            <a:off x="3685104" y="2852936"/>
            <a:ext cx="1872208" cy="600164"/>
          </a:xfrm>
          <a:prstGeom prst="rect">
            <a:avLst/>
          </a:prstGeom>
          <a:noFill/>
        </p:spPr>
        <p:txBody>
          <a:bodyPr wrap="square" rtlCol="0">
            <a:spAutoFit/>
          </a:bodyPr>
          <a:lstStyle/>
          <a:p>
            <a:pPr algn="ctr"/>
            <a:r>
              <a:rPr lang="es-MX" sz="1100" dirty="0" smtClean="0"/>
              <a:t>2117</a:t>
            </a:r>
          </a:p>
          <a:p>
            <a:pPr algn="ctr"/>
            <a:r>
              <a:rPr lang="es-MX" sz="1100" dirty="0" smtClean="0"/>
              <a:t>Retenciones y Contribuciones Por Pagar a Corto Plazo</a:t>
            </a:r>
          </a:p>
        </p:txBody>
      </p:sp>
      <p:sp>
        <p:nvSpPr>
          <p:cNvPr id="163" name="162 CuadroTexto"/>
          <p:cNvSpPr txBox="1"/>
          <p:nvPr/>
        </p:nvSpPr>
        <p:spPr>
          <a:xfrm>
            <a:off x="3557048" y="3649584"/>
            <a:ext cx="952064" cy="261610"/>
          </a:xfrm>
          <a:prstGeom prst="rect">
            <a:avLst/>
          </a:prstGeom>
          <a:noFill/>
        </p:spPr>
        <p:txBody>
          <a:bodyPr wrap="square" rtlCol="0">
            <a:spAutoFit/>
          </a:bodyPr>
          <a:lstStyle/>
          <a:p>
            <a:r>
              <a:rPr lang="es-MX" sz="1100" dirty="0" smtClean="0"/>
              <a:t>(14)  15,000</a:t>
            </a:r>
            <a:endParaRPr lang="es-MX" sz="1100" dirty="0"/>
          </a:p>
        </p:txBody>
      </p:sp>
      <p:sp>
        <p:nvSpPr>
          <p:cNvPr id="164" name="163 CuadroTexto"/>
          <p:cNvSpPr txBox="1"/>
          <p:nvPr/>
        </p:nvSpPr>
        <p:spPr>
          <a:xfrm>
            <a:off x="4533810" y="3671609"/>
            <a:ext cx="952064" cy="261610"/>
          </a:xfrm>
          <a:prstGeom prst="rect">
            <a:avLst/>
          </a:prstGeom>
          <a:noFill/>
        </p:spPr>
        <p:txBody>
          <a:bodyPr wrap="square" rtlCol="0">
            <a:spAutoFit/>
          </a:bodyPr>
          <a:lstStyle/>
          <a:p>
            <a:r>
              <a:rPr lang="es-MX" sz="1100" dirty="0" smtClean="0"/>
              <a:t>15,000  (5a) </a:t>
            </a:r>
            <a:endParaRPr lang="es-MX" sz="1100" dirty="0"/>
          </a:p>
        </p:txBody>
      </p:sp>
      <p:sp>
        <p:nvSpPr>
          <p:cNvPr id="166" name="165 CuadroTexto"/>
          <p:cNvSpPr txBox="1"/>
          <p:nvPr/>
        </p:nvSpPr>
        <p:spPr>
          <a:xfrm>
            <a:off x="827014" y="5606004"/>
            <a:ext cx="1015490" cy="261610"/>
          </a:xfrm>
          <a:prstGeom prst="rect">
            <a:avLst/>
          </a:prstGeom>
          <a:noFill/>
        </p:spPr>
        <p:txBody>
          <a:bodyPr wrap="square" rtlCol="0">
            <a:spAutoFit/>
          </a:bodyPr>
          <a:lstStyle/>
          <a:p>
            <a:r>
              <a:rPr lang="es-MX" sz="1100" dirty="0" smtClean="0"/>
              <a:t>(5a)  50,000</a:t>
            </a:r>
            <a:endParaRPr lang="es-MX" sz="1100" dirty="0"/>
          </a:p>
        </p:txBody>
      </p:sp>
      <p:sp>
        <p:nvSpPr>
          <p:cNvPr id="167" name="166 CuadroTexto"/>
          <p:cNvSpPr txBox="1"/>
          <p:nvPr/>
        </p:nvSpPr>
        <p:spPr>
          <a:xfrm>
            <a:off x="805768" y="5835106"/>
            <a:ext cx="1051018" cy="261610"/>
          </a:xfrm>
          <a:prstGeom prst="rect">
            <a:avLst/>
          </a:prstGeom>
          <a:noFill/>
        </p:spPr>
        <p:txBody>
          <a:bodyPr wrap="square" rtlCol="0">
            <a:spAutoFit/>
          </a:bodyPr>
          <a:lstStyle/>
          <a:p>
            <a:r>
              <a:rPr lang="es-MX" sz="1100" dirty="0" smtClean="0"/>
              <a:t>(7a)  30,000</a:t>
            </a:r>
            <a:endParaRPr lang="es-MX" sz="1100" dirty="0"/>
          </a:p>
        </p:txBody>
      </p:sp>
      <p:sp>
        <p:nvSpPr>
          <p:cNvPr id="168" name="167 CuadroTexto"/>
          <p:cNvSpPr txBox="1"/>
          <p:nvPr/>
        </p:nvSpPr>
        <p:spPr>
          <a:xfrm>
            <a:off x="827046" y="6030784"/>
            <a:ext cx="1071538" cy="261610"/>
          </a:xfrm>
          <a:prstGeom prst="rect">
            <a:avLst/>
          </a:prstGeom>
          <a:noFill/>
        </p:spPr>
        <p:txBody>
          <a:bodyPr wrap="square" rtlCol="0">
            <a:spAutoFit/>
          </a:bodyPr>
          <a:lstStyle/>
          <a:p>
            <a:r>
              <a:rPr lang="es-MX" sz="1100" dirty="0" smtClean="0"/>
              <a:t>(8a)  10,000</a:t>
            </a:r>
            <a:endParaRPr lang="es-MX" sz="1100" dirty="0"/>
          </a:p>
        </p:txBody>
      </p:sp>
      <p:sp>
        <p:nvSpPr>
          <p:cNvPr id="169" name="168 CuadroTexto"/>
          <p:cNvSpPr txBox="1"/>
          <p:nvPr/>
        </p:nvSpPr>
        <p:spPr>
          <a:xfrm>
            <a:off x="1732306" y="6263734"/>
            <a:ext cx="952064" cy="261610"/>
          </a:xfrm>
          <a:prstGeom prst="rect">
            <a:avLst/>
          </a:prstGeom>
          <a:noFill/>
        </p:spPr>
        <p:txBody>
          <a:bodyPr wrap="square" rtlCol="0">
            <a:spAutoFit/>
          </a:bodyPr>
          <a:lstStyle/>
          <a:p>
            <a:r>
              <a:rPr lang="es-MX" sz="1100" dirty="0" smtClean="0"/>
              <a:t>90,000  (15) </a:t>
            </a:r>
            <a:endParaRPr lang="es-MX" sz="1100" dirty="0"/>
          </a:p>
        </p:txBody>
      </p:sp>
      <p:sp>
        <p:nvSpPr>
          <p:cNvPr id="170" name="169 CuadroTexto"/>
          <p:cNvSpPr txBox="1"/>
          <p:nvPr/>
        </p:nvSpPr>
        <p:spPr>
          <a:xfrm>
            <a:off x="5322290" y="2890556"/>
            <a:ext cx="1857388" cy="600164"/>
          </a:xfrm>
          <a:prstGeom prst="rect">
            <a:avLst/>
          </a:prstGeom>
          <a:noFill/>
        </p:spPr>
        <p:txBody>
          <a:bodyPr wrap="square" rtlCol="0">
            <a:spAutoFit/>
          </a:bodyPr>
          <a:lstStyle/>
          <a:p>
            <a:pPr algn="ctr"/>
            <a:r>
              <a:rPr lang="es-MX" sz="1100" dirty="0" smtClean="0"/>
              <a:t>2112</a:t>
            </a:r>
          </a:p>
          <a:p>
            <a:pPr algn="ctr"/>
            <a:r>
              <a:rPr lang="es-MX" sz="1100" dirty="0" smtClean="0"/>
              <a:t>Proveedores por Pagar a Corto Plazo</a:t>
            </a:r>
            <a:endParaRPr lang="es-MX" sz="1100" dirty="0"/>
          </a:p>
        </p:txBody>
      </p:sp>
      <p:sp>
        <p:nvSpPr>
          <p:cNvPr id="174" name="173 CuadroTexto"/>
          <p:cNvSpPr txBox="1"/>
          <p:nvPr/>
        </p:nvSpPr>
        <p:spPr>
          <a:xfrm>
            <a:off x="5243442" y="3676374"/>
            <a:ext cx="1063590" cy="261610"/>
          </a:xfrm>
          <a:prstGeom prst="rect">
            <a:avLst/>
          </a:prstGeom>
          <a:noFill/>
        </p:spPr>
        <p:txBody>
          <a:bodyPr wrap="square" rtlCol="0">
            <a:spAutoFit/>
          </a:bodyPr>
          <a:lstStyle/>
          <a:p>
            <a:r>
              <a:rPr lang="es-MX" sz="1100" dirty="0" smtClean="0"/>
              <a:t>(12a)  30,000</a:t>
            </a:r>
            <a:endParaRPr lang="es-MX" sz="1100" dirty="0"/>
          </a:p>
        </p:txBody>
      </p:sp>
      <p:sp>
        <p:nvSpPr>
          <p:cNvPr id="175" name="174 CuadroTexto"/>
          <p:cNvSpPr txBox="1"/>
          <p:nvPr/>
        </p:nvSpPr>
        <p:spPr>
          <a:xfrm>
            <a:off x="5171434" y="3890688"/>
            <a:ext cx="1135598" cy="261610"/>
          </a:xfrm>
          <a:prstGeom prst="rect">
            <a:avLst/>
          </a:prstGeom>
          <a:noFill/>
        </p:spPr>
        <p:txBody>
          <a:bodyPr wrap="square" rtlCol="0">
            <a:spAutoFit/>
          </a:bodyPr>
          <a:lstStyle/>
          <a:p>
            <a:r>
              <a:rPr lang="es-MX" sz="1100" dirty="0" smtClean="0"/>
              <a:t>(13a)   10,000</a:t>
            </a:r>
            <a:endParaRPr lang="es-MX" sz="1100" dirty="0"/>
          </a:p>
        </p:txBody>
      </p:sp>
      <p:sp>
        <p:nvSpPr>
          <p:cNvPr id="176" name="175 CuadroTexto"/>
          <p:cNvSpPr txBox="1"/>
          <p:nvPr/>
        </p:nvSpPr>
        <p:spPr>
          <a:xfrm>
            <a:off x="6250984" y="3676374"/>
            <a:ext cx="1000132" cy="261610"/>
          </a:xfrm>
          <a:prstGeom prst="rect">
            <a:avLst/>
          </a:prstGeom>
          <a:noFill/>
        </p:spPr>
        <p:txBody>
          <a:bodyPr wrap="square" rtlCol="0">
            <a:spAutoFit/>
          </a:bodyPr>
          <a:lstStyle/>
          <a:p>
            <a:r>
              <a:rPr lang="es-MX" sz="1100" dirty="0" smtClean="0"/>
              <a:t>30,000  (7a)</a:t>
            </a:r>
            <a:endParaRPr lang="es-MX" sz="1100" dirty="0"/>
          </a:p>
        </p:txBody>
      </p:sp>
      <p:sp>
        <p:nvSpPr>
          <p:cNvPr id="177" name="176 CuadroTexto"/>
          <p:cNvSpPr txBox="1"/>
          <p:nvPr/>
        </p:nvSpPr>
        <p:spPr>
          <a:xfrm>
            <a:off x="6235594" y="3890688"/>
            <a:ext cx="1015522" cy="261610"/>
          </a:xfrm>
          <a:prstGeom prst="rect">
            <a:avLst/>
          </a:prstGeom>
          <a:noFill/>
        </p:spPr>
        <p:txBody>
          <a:bodyPr wrap="square" rtlCol="0">
            <a:spAutoFit/>
          </a:bodyPr>
          <a:lstStyle/>
          <a:p>
            <a:r>
              <a:rPr lang="es-MX" sz="1100" dirty="0" smtClean="0"/>
              <a:t>10,000  (8a)</a:t>
            </a:r>
            <a:endParaRPr lang="es-MX" sz="1100" dirty="0"/>
          </a:p>
        </p:txBody>
      </p:sp>
      <p:sp>
        <p:nvSpPr>
          <p:cNvPr id="178" name="177 CuadroTexto"/>
          <p:cNvSpPr txBox="1"/>
          <p:nvPr/>
        </p:nvSpPr>
        <p:spPr>
          <a:xfrm>
            <a:off x="3146660" y="5013176"/>
            <a:ext cx="1857388" cy="600164"/>
          </a:xfrm>
          <a:prstGeom prst="rect">
            <a:avLst/>
          </a:prstGeom>
          <a:noFill/>
        </p:spPr>
        <p:txBody>
          <a:bodyPr wrap="square" rtlCol="0">
            <a:spAutoFit/>
          </a:bodyPr>
          <a:lstStyle/>
          <a:p>
            <a:pPr algn="ctr"/>
            <a:r>
              <a:rPr lang="es-MX" sz="1100" dirty="0" smtClean="0"/>
              <a:t>5611-X</a:t>
            </a:r>
          </a:p>
          <a:p>
            <a:pPr algn="ctr"/>
            <a:r>
              <a:rPr lang="es-MX" sz="1100" dirty="0" smtClean="0"/>
              <a:t>Construcción en Bienes no Capitalizable</a:t>
            </a:r>
            <a:endParaRPr lang="es-MX" sz="1100" dirty="0"/>
          </a:p>
        </p:txBody>
      </p:sp>
      <p:sp>
        <p:nvSpPr>
          <p:cNvPr id="181" name="180 CuadroTexto"/>
          <p:cNvSpPr txBox="1"/>
          <p:nvPr/>
        </p:nvSpPr>
        <p:spPr>
          <a:xfrm>
            <a:off x="7980886" y="3554779"/>
            <a:ext cx="1127618" cy="261610"/>
          </a:xfrm>
          <a:prstGeom prst="rect">
            <a:avLst/>
          </a:prstGeom>
          <a:noFill/>
        </p:spPr>
        <p:txBody>
          <a:bodyPr wrap="square" rtlCol="0">
            <a:spAutoFit/>
          </a:bodyPr>
          <a:lstStyle/>
          <a:p>
            <a:r>
              <a:rPr lang="es-MX" sz="1100" dirty="0" smtClean="0"/>
              <a:t>35,000 (11a)</a:t>
            </a:r>
            <a:endParaRPr lang="es-MX" sz="1100" dirty="0"/>
          </a:p>
        </p:txBody>
      </p:sp>
      <p:sp>
        <p:nvSpPr>
          <p:cNvPr id="182" name="181 CuadroTexto"/>
          <p:cNvSpPr txBox="1"/>
          <p:nvPr/>
        </p:nvSpPr>
        <p:spPr>
          <a:xfrm>
            <a:off x="7980886" y="3747812"/>
            <a:ext cx="1127618" cy="261610"/>
          </a:xfrm>
          <a:prstGeom prst="rect">
            <a:avLst/>
          </a:prstGeom>
          <a:noFill/>
        </p:spPr>
        <p:txBody>
          <a:bodyPr wrap="square" rtlCol="0">
            <a:spAutoFit/>
          </a:bodyPr>
          <a:lstStyle/>
          <a:p>
            <a:r>
              <a:rPr lang="es-MX" sz="1100" dirty="0" smtClean="0"/>
              <a:t>30,000 (12a)</a:t>
            </a:r>
            <a:endParaRPr lang="es-MX" sz="1100" dirty="0"/>
          </a:p>
        </p:txBody>
      </p:sp>
      <p:sp>
        <p:nvSpPr>
          <p:cNvPr id="183" name="182 CuadroTexto"/>
          <p:cNvSpPr txBox="1"/>
          <p:nvPr/>
        </p:nvSpPr>
        <p:spPr>
          <a:xfrm>
            <a:off x="7965496" y="3962126"/>
            <a:ext cx="1000132" cy="261610"/>
          </a:xfrm>
          <a:prstGeom prst="rect">
            <a:avLst/>
          </a:prstGeom>
          <a:noFill/>
        </p:spPr>
        <p:txBody>
          <a:bodyPr wrap="square" rtlCol="0">
            <a:spAutoFit/>
          </a:bodyPr>
          <a:lstStyle/>
          <a:p>
            <a:r>
              <a:rPr lang="es-MX" sz="1100" dirty="0" smtClean="0"/>
              <a:t>10,000 (13a)</a:t>
            </a:r>
            <a:endParaRPr lang="es-MX" sz="1100" dirty="0"/>
          </a:p>
        </p:txBody>
      </p:sp>
      <p:sp>
        <p:nvSpPr>
          <p:cNvPr id="184" name="183 CuadroTexto"/>
          <p:cNvSpPr txBox="1"/>
          <p:nvPr/>
        </p:nvSpPr>
        <p:spPr>
          <a:xfrm>
            <a:off x="7965496" y="4129144"/>
            <a:ext cx="950354" cy="261610"/>
          </a:xfrm>
          <a:prstGeom prst="rect">
            <a:avLst/>
          </a:prstGeom>
          <a:noFill/>
        </p:spPr>
        <p:txBody>
          <a:bodyPr wrap="square" rtlCol="0">
            <a:spAutoFit/>
          </a:bodyPr>
          <a:lstStyle/>
          <a:p>
            <a:r>
              <a:rPr lang="es-MX" sz="1100" dirty="0" smtClean="0"/>
              <a:t>15,000 (14)</a:t>
            </a:r>
            <a:endParaRPr lang="es-MX" sz="1100" dirty="0"/>
          </a:p>
        </p:txBody>
      </p:sp>
      <p:sp>
        <p:nvSpPr>
          <p:cNvPr id="137" name="136 CuadroTexto"/>
          <p:cNvSpPr txBox="1"/>
          <p:nvPr/>
        </p:nvSpPr>
        <p:spPr>
          <a:xfrm>
            <a:off x="2159256" y="71414"/>
            <a:ext cx="6984776" cy="707886"/>
          </a:xfrm>
          <a:prstGeom prst="rect">
            <a:avLst/>
          </a:prstGeom>
          <a:noFill/>
        </p:spPr>
        <p:txBody>
          <a:bodyPr wrap="square" rtlCol="0">
            <a:spAutoFit/>
          </a:bodyPr>
          <a:lstStyle/>
          <a:p>
            <a:pPr algn="r"/>
            <a:r>
              <a:rPr lang="es-MX"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OBRA POR ADMINISTRACIÓN DIRECTA</a:t>
            </a:r>
          </a:p>
          <a:p>
            <a:pPr algn="r"/>
            <a:r>
              <a:rPr lang="es-MX"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SEGÚN MEJORAS A LOS DCTOS. DEL CONAC </a:t>
            </a:r>
            <a:endParaRPr lang="es-MX"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24" name="123 CuadroTexto"/>
          <p:cNvSpPr txBox="1"/>
          <p:nvPr/>
        </p:nvSpPr>
        <p:spPr>
          <a:xfrm>
            <a:off x="3160942" y="5661248"/>
            <a:ext cx="1051018" cy="261610"/>
          </a:xfrm>
          <a:prstGeom prst="rect">
            <a:avLst/>
          </a:prstGeom>
          <a:noFill/>
        </p:spPr>
        <p:txBody>
          <a:bodyPr wrap="square" rtlCol="0">
            <a:spAutoFit/>
          </a:bodyPr>
          <a:lstStyle/>
          <a:p>
            <a:r>
              <a:rPr lang="es-MX" sz="1100" dirty="0" smtClean="0"/>
              <a:t>(15)  90,000</a:t>
            </a:r>
            <a:endParaRPr lang="es-MX" sz="1100" dirty="0"/>
          </a:p>
        </p:txBody>
      </p:sp>
      <p:cxnSp>
        <p:nvCxnSpPr>
          <p:cNvPr id="126" name="125 Conector recto de flecha"/>
          <p:cNvCxnSpPr/>
          <p:nvPr/>
        </p:nvCxnSpPr>
        <p:spPr>
          <a:xfrm flipV="1">
            <a:off x="2339752" y="5877272"/>
            <a:ext cx="1008112" cy="43204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in)">
                                      <p:cBhvr>
                                        <p:cTn id="10" dur="500"/>
                                        <p:tgtEl>
                                          <p:spTgt spid="3"/>
                                        </p:tgtEl>
                                      </p:cBhvr>
                                    </p:animEffect>
                                  </p:childTnLst>
                                </p:cTn>
                              </p:par>
                              <p:par>
                                <p:cTn id="11" presetID="4" presetClass="entr" presetSubtype="16"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par>
                                <p:cTn id="14" presetID="4" presetClass="entr" presetSubtype="16"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ox(in)">
                                      <p:cBhvr>
                                        <p:cTn id="16" dur="500"/>
                                        <p:tgtEl>
                                          <p:spTgt spid="5"/>
                                        </p:tgtEl>
                                      </p:cBhvr>
                                    </p:animEffect>
                                  </p:childTnLst>
                                </p:cTn>
                              </p:par>
                              <p:par>
                                <p:cTn id="17" presetID="4" presetClass="entr" presetSubtype="16"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ox(in)">
                                      <p:cBhvr>
                                        <p:cTn id="19" dur="500"/>
                                        <p:tgtEl>
                                          <p:spTgt spid="6"/>
                                        </p:tgtEl>
                                      </p:cBhvr>
                                    </p:animEffect>
                                  </p:childTnLst>
                                </p:cTn>
                              </p:par>
                              <p:par>
                                <p:cTn id="20" presetID="4" presetClass="entr" presetSubtype="16"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ox(in)">
                                      <p:cBhvr>
                                        <p:cTn id="22" dur="500"/>
                                        <p:tgtEl>
                                          <p:spTgt spid="12"/>
                                        </p:tgtEl>
                                      </p:cBhvr>
                                    </p:animEffect>
                                  </p:childTnLst>
                                </p:cTn>
                              </p:par>
                              <p:par>
                                <p:cTn id="23" presetID="4" presetClass="entr" presetSubtype="16" fill="hold"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ox(in)">
                                      <p:cBhvr>
                                        <p:cTn id="25" dur="500"/>
                                        <p:tgtEl>
                                          <p:spTgt spid="7"/>
                                        </p:tgtEl>
                                      </p:cBhvr>
                                    </p:animEffect>
                                  </p:childTnLst>
                                </p:cTn>
                              </p:par>
                              <p:par>
                                <p:cTn id="26" presetID="4" presetClass="entr" presetSubtype="16"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ox(in)">
                                      <p:cBhvr>
                                        <p:cTn id="28" dur="500"/>
                                        <p:tgtEl>
                                          <p:spTgt spid="13"/>
                                        </p:tgtEl>
                                      </p:cBhvr>
                                    </p:animEffect>
                                  </p:childTnLst>
                                </p:cTn>
                              </p:par>
                              <p:par>
                                <p:cTn id="29" presetID="4" presetClass="entr" presetSubtype="16"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ox(in)">
                                      <p:cBhvr>
                                        <p:cTn id="31" dur="500"/>
                                        <p:tgtEl>
                                          <p:spTgt spid="8"/>
                                        </p:tgtEl>
                                      </p:cBhvr>
                                    </p:animEffect>
                                  </p:childTnLst>
                                </p:cTn>
                              </p:par>
                              <p:par>
                                <p:cTn id="32" presetID="4" presetClass="entr" presetSubtype="16"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ox(in)">
                                      <p:cBhvr>
                                        <p:cTn id="34" dur="500"/>
                                        <p:tgtEl>
                                          <p:spTgt spid="9"/>
                                        </p:tgtEl>
                                      </p:cBhvr>
                                    </p:animEffect>
                                  </p:childTnLst>
                                </p:cTn>
                              </p:par>
                              <p:par>
                                <p:cTn id="35" presetID="4" presetClass="entr" presetSubtype="16" fill="hold"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ox(in)">
                                      <p:cBhvr>
                                        <p:cTn id="37" dur="500"/>
                                        <p:tgtEl>
                                          <p:spTgt spid="10"/>
                                        </p:tgtEl>
                                      </p:cBhvr>
                                    </p:animEffect>
                                  </p:childTnLst>
                                </p:cTn>
                              </p:par>
                              <p:par>
                                <p:cTn id="38" presetID="4" presetClass="entr" presetSubtype="16" fill="hold"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ox(in)">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box(in)">
                                      <p:cBhvr>
                                        <p:cTn id="45" dur="500"/>
                                        <p:tgtEl>
                                          <p:spTgt spid="54"/>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87"/>
                                        </p:tgtEl>
                                        <p:attrNameLst>
                                          <p:attrName>style.visibility</p:attrName>
                                        </p:attrNameLst>
                                      </p:cBhvr>
                                      <p:to>
                                        <p:strVal val="visible"/>
                                      </p:to>
                                    </p:set>
                                    <p:animEffect transition="in" filter="box(in)">
                                      <p:cBhvr>
                                        <p:cTn id="50" dur="500"/>
                                        <p:tgtEl>
                                          <p:spTgt spid="87"/>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box(in)">
                                      <p:cBhvr>
                                        <p:cTn id="55" dur="500"/>
                                        <p:tgtEl>
                                          <p:spTgt spid="55"/>
                                        </p:tgtEl>
                                      </p:cBhvr>
                                    </p:animEffect>
                                  </p:childTnLst>
                                </p:cTn>
                              </p:par>
                              <p:par>
                                <p:cTn id="56" presetID="4" presetClass="entr" presetSubtype="16" fill="hold" grpId="0" nodeType="withEffect">
                                  <p:stCondLst>
                                    <p:cond delay="0"/>
                                  </p:stCondLst>
                                  <p:childTnLst>
                                    <p:set>
                                      <p:cBhvr>
                                        <p:cTn id="57" dur="1" fill="hold">
                                          <p:stCondLst>
                                            <p:cond delay="0"/>
                                          </p:stCondLst>
                                        </p:cTn>
                                        <p:tgtEl>
                                          <p:spTgt spid="95"/>
                                        </p:tgtEl>
                                        <p:attrNameLst>
                                          <p:attrName>style.visibility</p:attrName>
                                        </p:attrNameLst>
                                      </p:cBhvr>
                                      <p:to>
                                        <p:strVal val="visible"/>
                                      </p:to>
                                    </p:set>
                                    <p:animEffect transition="in" filter="box(in)">
                                      <p:cBhvr>
                                        <p:cTn id="58" dur="500"/>
                                        <p:tgtEl>
                                          <p:spTgt spid="95"/>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56"/>
                                        </p:tgtEl>
                                        <p:attrNameLst>
                                          <p:attrName>style.visibility</p:attrName>
                                        </p:attrNameLst>
                                      </p:cBhvr>
                                      <p:to>
                                        <p:strVal val="visible"/>
                                      </p:to>
                                    </p:set>
                                    <p:animEffect transition="in" filter="box(in)">
                                      <p:cBhvr>
                                        <p:cTn id="63" dur="500"/>
                                        <p:tgtEl>
                                          <p:spTgt spid="56"/>
                                        </p:tgtEl>
                                      </p:cBhvr>
                                    </p:animEffect>
                                  </p:childTnLst>
                                </p:cTn>
                              </p:par>
                              <p:par>
                                <p:cTn id="64" presetID="4" presetClass="entr" presetSubtype="16" fill="hold" grpId="0" nodeType="withEffect">
                                  <p:stCondLst>
                                    <p:cond delay="0"/>
                                  </p:stCondLst>
                                  <p:childTnLst>
                                    <p:set>
                                      <p:cBhvr>
                                        <p:cTn id="65" dur="1" fill="hold">
                                          <p:stCondLst>
                                            <p:cond delay="0"/>
                                          </p:stCondLst>
                                        </p:cTn>
                                        <p:tgtEl>
                                          <p:spTgt spid="57"/>
                                        </p:tgtEl>
                                        <p:attrNameLst>
                                          <p:attrName>style.visibility</p:attrName>
                                        </p:attrNameLst>
                                      </p:cBhvr>
                                      <p:to>
                                        <p:strVal val="visible"/>
                                      </p:to>
                                    </p:set>
                                    <p:animEffect transition="in" filter="box(in)">
                                      <p:cBhvr>
                                        <p:cTn id="66" dur="500"/>
                                        <p:tgtEl>
                                          <p:spTgt spid="57"/>
                                        </p:tgtEl>
                                      </p:cBhvr>
                                    </p:animEffect>
                                  </p:childTnLst>
                                </p:cTn>
                              </p:par>
                            </p:childTnLst>
                          </p:cTn>
                        </p:par>
                      </p:childTnLst>
                    </p:cTn>
                  </p:par>
                  <p:par>
                    <p:cTn id="67" fill="hold">
                      <p:stCondLst>
                        <p:cond delay="indefinite"/>
                      </p:stCondLst>
                      <p:childTnLst>
                        <p:par>
                          <p:cTn id="68" fill="hold">
                            <p:stCondLst>
                              <p:cond delay="0"/>
                            </p:stCondLst>
                            <p:childTnLst>
                              <p:par>
                                <p:cTn id="69" presetID="4" presetClass="entr" presetSubtype="16" fill="hold" grpId="0" nodeType="clickEffect">
                                  <p:stCondLst>
                                    <p:cond delay="0"/>
                                  </p:stCondLst>
                                  <p:childTnLst>
                                    <p:set>
                                      <p:cBhvr>
                                        <p:cTn id="70" dur="1" fill="hold">
                                          <p:stCondLst>
                                            <p:cond delay="0"/>
                                          </p:stCondLst>
                                        </p:cTn>
                                        <p:tgtEl>
                                          <p:spTgt spid="65"/>
                                        </p:tgtEl>
                                        <p:attrNameLst>
                                          <p:attrName>style.visibility</p:attrName>
                                        </p:attrNameLst>
                                      </p:cBhvr>
                                      <p:to>
                                        <p:strVal val="visible"/>
                                      </p:to>
                                    </p:set>
                                    <p:animEffect transition="in" filter="box(in)">
                                      <p:cBhvr>
                                        <p:cTn id="71" dur="500"/>
                                        <p:tgtEl>
                                          <p:spTgt spid="65"/>
                                        </p:tgtEl>
                                      </p:cBhvr>
                                    </p:animEffect>
                                  </p:childTnLst>
                                </p:cTn>
                              </p:par>
                              <p:par>
                                <p:cTn id="72" presetID="4" presetClass="entr" presetSubtype="16" fill="hold" grpId="0" nodeType="withEffect">
                                  <p:stCondLst>
                                    <p:cond delay="0"/>
                                  </p:stCondLst>
                                  <p:childTnLst>
                                    <p:set>
                                      <p:cBhvr>
                                        <p:cTn id="73" dur="1" fill="hold">
                                          <p:stCondLst>
                                            <p:cond delay="0"/>
                                          </p:stCondLst>
                                        </p:cTn>
                                        <p:tgtEl>
                                          <p:spTgt spid="97"/>
                                        </p:tgtEl>
                                        <p:attrNameLst>
                                          <p:attrName>style.visibility</p:attrName>
                                        </p:attrNameLst>
                                      </p:cBhvr>
                                      <p:to>
                                        <p:strVal val="visible"/>
                                      </p:to>
                                    </p:set>
                                    <p:animEffect transition="in" filter="box(in)">
                                      <p:cBhvr>
                                        <p:cTn id="74" dur="500"/>
                                        <p:tgtEl>
                                          <p:spTgt spid="97"/>
                                        </p:tgtEl>
                                      </p:cBhvr>
                                    </p:animEffect>
                                  </p:childTnLst>
                                </p:cTn>
                              </p:par>
                            </p:childTnLst>
                          </p:cTn>
                        </p:par>
                      </p:childTnLst>
                    </p:cTn>
                  </p:par>
                  <p:par>
                    <p:cTn id="75" fill="hold">
                      <p:stCondLst>
                        <p:cond delay="indefinite"/>
                      </p:stCondLst>
                      <p:childTnLst>
                        <p:par>
                          <p:cTn id="76" fill="hold">
                            <p:stCondLst>
                              <p:cond delay="0"/>
                            </p:stCondLst>
                            <p:childTnLst>
                              <p:par>
                                <p:cTn id="77" presetID="4" presetClass="entr" presetSubtype="16" fill="hold" grpId="0" nodeType="clickEffect">
                                  <p:stCondLst>
                                    <p:cond delay="0"/>
                                  </p:stCondLst>
                                  <p:childTnLst>
                                    <p:set>
                                      <p:cBhvr>
                                        <p:cTn id="78" dur="1" fill="hold">
                                          <p:stCondLst>
                                            <p:cond delay="0"/>
                                          </p:stCondLst>
                                        </p:cTn>
                                        <p:tgtEl>
                                          <p:spTgt spid="64"/>
                                        </p:tgtEl>
                                        <p:attrNameLst>
                                          <p:attrName>style.visibility</p:attrName>
                                        </p:attrNameLst>
                                      </p:cBhvr>
                                      <p:to>
                                        <p:strVal val="visible"/>
                                      </p:to>
                                    </p:set>
                                    <p:animEffect transition="in" filter="box(in)">
                                      <p:cBhvr>
                                        <p:cTn id="79" dur="500"/>
                                        <p:tgtEl>
                                          <p:spTgt spid="64"/>
                                        </p:tgtEl>
                                      </p:cBhvr>
                                    </p:animEffect>
                                  </p:childTnLst>
                                </p:cTn>
                              </p:par>
                              <p:par>
                                <p:cTn id="80" presetID="4" presetClass="entr" presetSubtype="16" fill="hold" grpId="0" nodeType="withEffect">
                                  <p:stCondLst>
                                    <p:cond delay="0"/>
                                  </p:stCondLst>
                                  <p:childTnLst>
                                    <p:set>
                                      <p:cBhvr>
                                        <p:cTn id="81" dur="1" fill="hold">
                                          <p:stCondLst>
                                            <p:cond delay="0"/>
                                          </p:stCondLst>
                                        </p:cTn>
                                        <p:tgtEl>
                                          <p:spTgt spid="63"/>
                                        </p:tgtEl>
                                        <p:attrNameLst>
                                          <p:attrName>style.visibility</p:attrName>
                                        </p:attrNameLst>
                                      </p:cBhvr>
                                      <p:to>
                                        <p:strVal val="visible"/>
                                      </p:to>
                                    </p:set>
                                    <p:animEffect transition="in" filter="box(in)">
                                      <p:cBhvr>
                                        <p:cTn id="82" dur="500"/>
                                        <p:tgtEl>
                                          <p:spTgt spid="63"/>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140"/>
                                        </p:tgtEl>
                                        <p:attrNameLst>
                                          <p:attrName>style.visibility</p:attrName>
                                        </p:attrNameLst>
                                      </p:cBhvr>
                                      <p:to>
                                        <p:strVal val="visible"/>
                                      </p:to>
                                    </p:set>
                                    <p:animEffect transition="in" filter="box(in)">
                                      <p:cBhvr>
                                        <p:cTn id="87" dur="500"/>
                                        <p:tgtEl>
                                          <p:spTgt spid="140"/>
                                        </p:tgtEl>
                                      </p:cBhvr>
                                    </p:animEffect>
                                  </p:childTnLst>
                                </p:cTn>
                              </p:par>
                              <p:par>
                                <p:cTn id="88" presetID="4" presetClass="entr" presetSubtype="16" fill="hold" grpId="0" nodeType="withEffect">
                                  <p:stCondLst>
                                    <p:cond delay="0"/>
                                  </p:stCondLst>
                                  <p:childTnLst>
                                    <p:set>
                                      <p:cBhvr>
                                        <p:cTn id="89" dur="1" fill="hold">
                                          <p:stCondLst>
                                            <p:cond delay="0"/>
                                          </p:stCondLst>
                                        </p:cTn>
                                        <p:tgtEl>
                                          <p:spTgt spid="138"/>
                                        </p:tgtEl>
                                        <p:attrNameLst>
                                          <p:attrName>style.visibility</p:attrName>
                                        </p:attrNameLst>
                                      </p:cBhvr>
                                      <p:to>
                                        <p:strVal val="visible"/>
                                      </p:to>
                                    </p:set>
                                    <p:animEffect transition="in" filter="box(in)">
                                      <p:cBhvr>
                                        <p:cTn id="90" dur="500"/>
                                        <p:tgtEl>
                                          <p:spTgt spid="138"/>
                                        </p:tgtEl>
                                      </p:cBhvr>
                                    </p:animEffect>
                                  </p:childTnLst>
                                </p:cTn>
                              </p:par>
                            </p:childTnLst>
                          </p:cTn>
                        </p:par>
                      </p:childTnLst>
                    </p:cTn>
                  </p:par>
                  <p:par>
                    <p:cTn id="91" fill="hold">
                      <p:stCondLst>
                        <p:cond delay="indefinite"/>
                      </p:stCondLst>
                      <p:childTnLst>
                        <p:par>
                          <p:cTn id="92" fill="hold">
                            <p:stCondLst>
                              <p:cond delay="0"/>
                            </p:stCondLst>
                            <p:childTnLst>
                              <p:par>
                                <p:cTn id="93" presetID="4" presetClass="entr" presetSubtype="16" fill="hold" grpId="0" nodeType="clickEffect">
                                  <p:stCondLst>
                                    <p:cond delay="0"/>
                                  </p:stCondLst>
                                  <p:childTnLst>
                                    <p:set>
                                      <p:cBhvr>
                                        <p:cTn id="94" dur="1" fill="hold">
                                          <p:stCondLst>
                                            <p:cond delay="0"/>
                                          </p:stCondLst>
                                        </p:cTn>
                                        <p:tgtEl>
                                          <p:spTgt spid="141"/>
                                        </p:tgtEl>
                                        <p:attrNameLst>
                                          <p:attrName>style.visibility</p:attrName>
                                        </p:attrNameLst>
                                      </p:cBhvr>
                                      <p:to>
                                        <p:strVal val="visible"/>
                                      </p:to>
                                    </p:set>
                                    <p:animEffect transition="in" filter="box(in)">
                                      <p:cBhvr>
                                        <p:cTn id="95" dur="500"/>
                                        <p:tgtEl>
                                          <p:spTgt spid="141"/>
                                        </p:tgtEl>
                                      </p:cBhvr>
                                    </p:animEffect>
                                  </p:childTnLst>
                                </p:cTn>
                              </p:par>
                              <p:par>
                                <p:cTn id="96" presetID="4" presetClass="entr" presetSubtype="16" fill="hold" grpId="0" nodeType="withEffect">
                                  <p:stCondLst>
                                    <p:cond delay="0"/>
                                  </p:stCondLst>
                                  <p:childTnLst>
                                    <p:set>
                                      <p:cBhvr>
                                        <p:cTn id="97" dur="1" fill="hold">
                                          <p:stCondLst>
                                            <p:cond delay="0"/>
                                          </p:stCondLst>
                                        </p:cTn>
                                        <p:tgtEl>
                                          <p:spTgt spid="139"/>
                                        </p:tgtEl>
                                        <p:attrNameLst>
                                          <p:attrName>style.visibility</p:attrName>
                                        </p:attrNameLst>
                                      </p:cBhvr>
                                      <p:to>
                                        <p:strVal val="visible"/>
                                      </p:to>
                                    </p:set>
                                    <p:animEffect transition="in" filter="box(in)">
                                      <p:cBhvr>
                                        <p:cTn id="98" dur="500"/>
                                        <p:tgtEl>
                                          <p:spTgt spid="139"/>
                                        </p:tgtEl>
                                      </p:cBhvr>
                                    </p:animEffect>
                                  </p:childTnLst>
                                </p:cTn>
                              </p:par>
                            </p:childTnLst>
                          </p:cTn>
                        </p:par>
                      </p:childTnLst>
                    </p:cTn>
                  </p:par>
                  <p:par>
                    <p:cTn id="99" fill="hold">
                      <p:stCondLst>
                        <p:cond delay="indefinite"/>
                      </p:stCondLst>
                      <p:childTnLst>
                        <p:par>
                          <p:cTn id="100" fill="hold">
                            <p:stCondLst>
                              <p:cond delay="0"/>
                            </p:stCondLst>
                            <p:childTnLst>
                              <p:par>
                                <p:cTn id="101" presetID="4" presetClass="entr" presetSubtype="16" fill="hold" grpId="0" nodeType="clickEffect">
                                  <p:stCondLst>
                                    <p:cond delay="0"/>
                                  </p:stCondLst>
                                  <p:childTnLst>
                                    <p:set>
                                      <p:cBhvr>
                                        <p:cTn id="102" dur="1" fill="hold">
                                          <p:stCondLst>
                                            <p:cond delay="0"/>
                                          </p:stCondLst>
                                        </p:cTn>
                                        <p:tgtEl>
                                          <p:spTgt spid="66"/>
                                        </p:tgtEl>
                                        <p:attrNameLst>
                                          <p:attrName>style.visibility</p:attrName>
                                        </p:attrNameLst>
                                      </p:cBhvr>
                                      <p:to>
                                        <p:strVal val="visible"/>
                                      </p:to>
                                    </p:set>
                                    <p:animEffect transition="in" filter="box(in)">
                                      <p:cBhvr>
                                        <p:cTn id="103" dur="500"/>
                                        <p:tgtEl>
                                          <p:spTgt spid="66"/>
                                        </p:tgtEl>
                                      </p:cBhvr>
                                    </p:animEffect>
                                  </p:childTnLst>
                                </p:cTn>
                              </p:par>
                              <p:par>
                                <p:cTn id="104" presetID="4" presetClass="entr" presetSubtype="16" fill="hold" grpId="0" nodeType="withEffect">
                                  <p:stCondLst>
                                    <p:cond delay="0"/>
                                  </p:stCondLst>
                                  <p:childTnLst>
                                    <p:set>
                                      <p:cBhvr>
                                        <p:cTn id="105" dur="1" fill="hold">
                                          <p:stCondLst>
                                            <p:cond delay="0"/>
                                          </p:stCondLst>
                                        </p:cTn>
                                        <p:tgtEl>
                                          <p:spTgt spid="98"/>
                                        </p:tgtEl>
                                        <p:attrNameLst>
                                          <p:attrName>style.visibility</p:attrName>
                                        </p:attrNameLst>
                                      </p:cBhvr>
                                      <p:to>
                                        <p:strVal val="visible"/>
                                      </p:to>
                                    </p:set>
                                    <p:animEffect transition="in" filter="box(in)">
                                      <p:cBhvr>
                                        <p:cTn id="106" dur="500"/>
                                        <p:tgtEl>
                                          <p:spTgt spid="98"/>
                                        </p:tgtEl>
                                      </p:cBhvr>
                                    </p:animEffect>
                                  </p:childTnLst>
                                </p:cTn>
                              </p:par>
                            </p:childTnLst>
                          </p:cTn>
                        </p:par>
                      </p:childTnLst>
                    </p:cTn>
                  </p:par>
                  <p:par>
                    <p:cTn id="107" fill="hold">
                      <p:stCondLst>
                        <p:cond delay="indefinite"/>
                      </p:stCondLst>
                      <p:childTnLst>
                        <p:par>
                          <p:cTn id="108" fill="hold">
                            <p:stCondLst>
                              <p:cond delay="0"/>
                            </p:stCondLst>
                            <p:childTnLst>
                              <p:par>
                                <p:cTn id="109" presetID="4" presetClass="entr" presetSubtype="16" fill="hold" grpId="0" nodeType="clickEffect">
                                  <p:stCondLst>
                                    <p:cond delay="0"/>
                                  </p:stCondLst>
                                  <p:childTnLst>
                                    <p:set>
                                      <p:cBhvr>
                                        <p:cTn id="110" dur="1" fill="hold">
                                          <p:stCondLst>
                                            <p:cond delay="0"/>
                                          </p:stCondLst>
                                        </p:cTn>
                                        <p:tgtEl>
                                          <p:spTgt spid="143"/>
                                        </p:tgtEl>
                                        <p:attrNameLst>
                                          <p:attrName>style.visibility</p:attrName>
                                        </p:attrNameLst>
                                      </p:cBhvr>
                                      <p:to>
                                        <p:strVal val="visible"/>
                                      </p:to>
                                    </p:set>
                                    <p:animEffect transition="in" filter="box(in)">
                                      <p:cBhvr>
                                        <p:cTn id="111" dur="500"/>
                                        <p:tgtEl>
                                          <p:spTgt spid="143"/>
                                        </p:tgtEl>
                                      </p:cBhvr>
                                    </p:animEffect>
                                  </p:childTnLst>
                                </p:cTn>
                              </p:par>
                              <p:par>
                                <p:cTn id="112" presetID="4" presetClass="entr" presetSubtype="16" fill="hold" grpId="0" nodeType="withEffect">
                                  <p:stCondLst>
                                    <p:cond delay="0"/>
                                  </p:stCondLst>
                                  <p:childTnLst>
                                    <p:set>
                                      <p:cBhvr>
                                        <p:cTn id="113" dur="1" fill="hold">
                                          <p:stCondLst>
                                            <p:cond delay="0"/>
                                          </p:stCondLst>
                                        </p:cTn>
                                        <p:tgtEl>
                                          <p:spTgt spid="68"/>
                                        </p:tgtEl>
                                        <p:attrNameLst>
                                          <p:attrName>style.visibility</p:attrName>
                                        </p:attrNameLst>
                                      </p:cBhvr>
                                      <p:to>
                                        <p:strVal val="visible"/>
                                      </p:to>
                                    </p:set>
                                    <p:animEffect transition="in" filter="box(in)">
                                      <p:cBhvr>
                                        <p:cTn id="114" dur="500"/>
                                        <p:tgtEl>
                                          <p:spTgt spid="68"/>
                                        </p:tgtEl>
                                      </p:cBhvr>
                                    </p:animEffect>
                                  </p:childTnLst>
                                </p:cTn>
                              </p:par>
                            </p:childTnLst>
                          </p:cTn>
                        </p:par>
                      </p:childTnLst>
                    </p:cTn>
                  </p:par>
                  <p:par>
                    <p:cTn id="115" fill="hold">
                      <p:stCondLst>
                        <p:cond delay="indefinite"/>
                      </p:stCondLst>
                      <p:childTnLst>
                        <p:par>
                          <p:cTn id="116" fill="hold">
                            <p:stCondLst>
                              <p:cond delay="0"/>
                            </p:stCondLst>
                            <p:childTnLst>
                              <p:par>
                                <p:cTn id="117" presetID="4" presetClass="entr" presetSubtype="16" fill="hold" grpId="0" nodeType="clickEffect">
                                  <p:stCondLst>
                                    <p:cond delay="0"/>
                                  </p:stCondLst>
                                  <p:childTnLst>
                                    <p:set>
                                      <p:cBhvr>
                                        <p:cTn id="118" dur="1" fill="hold">
                                          <p:stCondLst>
                                            <p:cond delay="0"/>
                                          </p:stCondLst>
                                        </p:cTn>
                                        <p:tgtEl>
                                          <p:spTgt spid="159"/>
                                        </p:tgtEl>
                                        <p:attrNameLst>
                                          <p:attrName>style.visibility</p:attrName>
                                        </p:attrNameLst>
                                      </p:cBhvr>
                                      <p:to>
                                        <p:strVal val="visible"/>
                                      </p:to>
                                    </p:set>
                                    <p:animEffect transition="in" filter="box(in)">
                                      <p:cBhvr>
                                        <p:cTn id="119" dur="500"/>
                                        <p:tgtEl>
                                          <p:spTgt spid="159"/>
                                        </p:tgtEl>
                                      </p:cBhvr>
                                    </p:animEffect>
                                  </p:childTnLst>
                                </p:cTn>
                              </p:par>
                            </p:childTnLst>
                          </p:cTn>
                        </p:par>
                      </p:childTnLst>
                    </p:cTn>
                  </p:par>
                  <p:par>
                    <p:cTn id="120" fill="hold">
                      <p:stCondLst>
                        <p:cond delay="indefinite"/>
                      </p:stCondLst>
                      <p:childTnLst>
                        <p:par>
                          <p:cTn id="121" fill="hold">
                            <p:stCondLst>
                              <p:cond delay="0"/>
                            </p:stCondLst>
                            <p:childTnLst>
                              <p:par>
                                <p:cTn id="122" presetID="4" presetClass="entr" presetSubtype="16" fill="hold" grpId="0" nodeType="clickEffect">
                                  <p:stCondLst>
                                    <p:cond delay="0"/>
                                  </p:stCondLst>
                                  <p:childTnLst>
                                    <p:set>
                                      <p:cBhvr>
                                        <p:cTn id="123" dur="1" fill="hold">
                                          <p:stCondLst>
                                            <p:cond delay="0"/>
                                          </p:stCondLst>
                                        </p:cTn>
                                        <p:tgtEl>
                                          <p:spTgt spid="162"/>
                                        </p:tgtEl>
                                        <p:attrNameLst>
                                          <p:attrName>style.visibility</p:attrName>
                                        </p:attrNameLst>
                                      </p:cBhvr>
                                      <p:to>
                                        <p:strVal val="visible"/>
                                      </p:to>
                                    </p:set>
                                    <p:animEffect transition="in" filter="box(in)">
                                      <p:cBhvr>
                                        <p:cTn id="124" dur="500"/>
                                        <p:tgtEl>
                                          <p:spTgt spid="162"/>
                                        </p:tgtEl>
                                      </p:cBhvr>
                                    </p:animEffect>
                                  </p:childTnLst>
                                </p:cTn>
                              </p:par>
                            </p:childTnLst>
                          </p:cTn>
                        </p:par>
                      </p:childTnLst>
                    </p:cTn>
                  </p:par>
                  <p:par>
                    <p:cTn id="125" fill="hold">
                      <p:stCondLst>
                        <p:cond delay="indefinite"/>
                      </p:stCondLst>
                      <p:childTnLst>
                        <p:par>
                          <p:cTn id="126" fill="hold">
                            <p:stCondLst>
                              <p:cond delay="0"/>
                            </p:stCondLst>
                            <p:childTnLst>
                              <p:par>
                                <p:cTn id="127" presetID="4" presetClass="entr" presetSubtype="16" fill="hold" grpId="0" nodeType="clickEffect">
                                  <p:stCondLst>
                                    <p:cond delay="0"/>
                                  </p:stCondLst>
                                  <p:childTnLst>
                                    <p:set>
                                      <p:cBhvr>
                                        <p:cTn id="128" dur="1" fill="hold">
                                          <p:stCondLst>
                                            <p:cond delay="0"/>
                                          </p:stCondLst>
                                        </p:cTn>
                                        <p:tgtEl>
                                          <p:spTgt spid="161"/>
                                        </p:tgtEl>
                                        <p:attrNameLst>
                                          <p:attrName>style.visibility</p:attrName>
                                        </p:attrNameLst>
                                      </p:cBhvr>
                                      <p:to>
                                        <p:strVal val="visible"/>
                                      </p:to>
                                    </p:set>
                                    <p:animEffect transition="in" filter="box(in)">
                                      <p:cBhvr>
                                        <p:cTn id="129" dur="500"/>
                                        <p:tgtEl>
                                          <p:spTgt spid="161"/>
                                        </p:tgtEl>
                                      </p:cBhvr>
                                    </p:animEffect>
                                  </p:childTnLst>
                                </p:cTn>
                              </p:par>
                            </p:childTnLst>
                          </p:cTn>
                        </p:par>
                      </p:childTnLst>
                    </p:cTn>
                  </p:par>
                  <p:par>
                    <p:cTn id="130" fill="hold">
                      <p:stCondLst>
                        <p:cond delay="indefinite"/>
                      </p:stCondLst>
                      <p:childTnLst>
                        <p:par>
                          <p:cTn id="131" fill="hold">
                            <p:stCondLst>
                              <p:cond delay="0"/>
                            </p:stCondLst>
                            <p:childTnLst>
                              <p:par>
                                <p:cTn id="132" presetID="4" presetClass="entr" presetSubtype="16" fill="hold" grpId="0" nodeType="clickEffect">
                                  <p:stCondLst>
                                    <p:cond delay="0"/>
                                  </p:stCondLst>
                                  <p:childTnLst>
                                    <p:set>
                                      <p:cBhvr>
                                        <p:cTn id="133" dur="1" fill="hold">
                                          <p:stCondLst>
                                            <p:cond delay="0"/>
                                          </p:stCondLst>
                                        </p:cTn>
                                        <p:tgtEl>
                                          <p:spTgt spid="164"/>
                                        </p:tgtEl>
                                        <p:attrNameLst>
                                          <p:attrName>style.visibility</p:attrName>
                                        </p:attrNameLst>
                                      </p:cBhvr>
                                      <p:to>
                                        <p:strVal val="visible"/>
                                      </p:to>
                                    </p:set>
                                    <p:animEffect transition="in" filter="box(in)">
                                      <p:cBhvr>
                                        <p:cTn id="134" dur="500"/>
                                        <p:tgtEl>
                                          <p:spTgt spid="164"/>
                                        </p:tgtEl>
                                      </p:cBhvr>
                                    </p:animEffect>
                                  </p:childTnLst>
                                </p:cTn>
                              </p:par>
                            </p:childTnLst>
                          </p:cTn>
                        </p:par>
                      </p:childTnLst>
                    </p:cTn>
                  </p:par>
                  <p:par>
                    <p:cTn id="135" fill="hold">
                      <p:stCondLst>
                        <p:cond delay="indefinite"/>
                      </p:stCondLst>
                      <p:childTnLst>
                        <p:par>
                          <p:cTn id="136" fill="hold">
                            <p:stCondLst>
                              <p:cond delay="0"/>
                            </p:stCondLst>
                            <p:childTnLst>
                              <p:par>
                                <p:cTn id="137" presetID="4" presetClass="entr" presetSubtype="16" fill="hold" grpId="0" nodeType="clickEffect">
                                  <p:stCondLst>
                                    <p:cond delay="0"/>
                                  </p:stCondLst>
                                  <p:childTnLst>
                                    <p:set>
                                      <p:cBhvr>
                                        <p:cTn id="138" dur="1" fill="hold">
                                          <p:stCondLst>
                                            <p:cond delay="0"/>
                                          </p:stCondLst>
                                        </p:cTn>
                                        <p:tgtEl>
                                          <p:spTgt spid="76"/>
                                        </p:tgtEl>
                                        <p:attrNameLst>
                                          <p:attrName>style.visibility</p:attrName>
                                        </p:attrNameLst>
                                      </p:cBhvr>
                                      <p:to>
                                        <p:strVal val="visible"/>
                                      </p:to>
                                    </p:set>
                                    <p:animEffect transition="in" filter="box(in)">
                                      <p:cBhvr>
                                        <p:cTn id="139" dur="500"/>
                                        <p:tgtEl>
                                          <p:spTgt spid="76"/>
                                        </p:tgtEl>
                                      </p:cBhvr>
                                    </p:animEffect>
                                  </p:childTnLst>
                                </p:cTn>
                              </p:par>
                            </p:childTnLst>
                          </p:cTn>
                        </p:par>
                      </p:childTnLst>
                    </p:cTn>
                  </p:par>
                  <p:par>
                    <p:cTn id="140" fill="hold">
                      <p:stCondLst>
                        <p:cond delay="indefinite"/>
                      </p:stCondLst>
                      <p:childTnLst>
                        <p:par>
                          <p:cTn id="141" fill="hold">
                            <p:stCondLst>
                              <p:cond delay="0"/>
                            </p:stCondLst>
                            <p:childTnLst>
                              <p:par>
                                <p:cTn id="142" presetID="4" presetClass="entr" presetSubtype="16" fill="hold" grpId="0" nodeType="clickEffect">
                                  <p:stCondLst>
                                    <p:cond delay="0"/>
                                  </p:stCondLst>
                                  <p:childTnLst>
                                    <p:set>
                                      <p:cBhvr>
                                        <p:cTn id="143" dur="1" fill="hold">
                                          <p:stCondLst>
                                            <p:cond delay="0"/>
                                          </p:stCondLst>
                                        </p:cTn>
                                        <p:tgtEl>
                                          <p:spTgt spid="166"/>
                                        </p:tgtEl>
                                        <p:attrNameLst>
                                          <p:attrName>style.visibility</p:attrName>
                                        </p:attrNameLst>
                                      </p:cBhvr>
                                      <p:to>
                                        <p:strVal val="visible"/>
                                      </p:to>
                                    </p:set>
                                    <p:animEffect transition="in" filter="box(in)">
                                      <p:cBhvr>
                                        <p:cTn id="144" dur="500"/>
                                        <p:tgtEl>
                                          <p:spTgt spid="166"/>
                                        </p:tgtEl>
                                      </p:cBhvr>
                                    </p:animEffect>
                                  </p:childTnLst>
                                </p:cTn>
                              </p:par>
                            </p:childTnLst>
                          </p:cTn>
                        </p:par>
                      </p:childTnLst>
                    </p:cTn>
                  </p:par>
                  <p:par>
                    <p:cTn id="145" fill="hold">
                      <p:stCondLst>
                        <p:cond delay="indefinite"/>
                      </p:stCondLst>
                      <p:childTnLst>
                        <p:par>
                          <p:cTn id="146" fill="hold">
                            <p:stCondLst>
                              <p:cond delay="0"/>
                            </p:stCondLst>
                            <p:childTnLst>
                              <p:par>
                                <p:cTn id="147" presetID="4" presetClass="entr" presetSubtype="16" fill="hold" grpId="0" nodeType="clickEffect">
                                  <p:stCondLst>
                                    <p:cond delay="0"/>
                                  </p:stCondLst>
                                  <p:childTnLst>
                                    <p:set>
                                      <p:cBhvr>
                                        <p:cTn id="148" dur="1" fill="hold">
                                          <p:stCondLst>
                                            <p:cond delay="0"/>
                                          </p:stCondLst>
                                        </p:cTn>
                                        <p:tgtEl>
                                          <p:spTgt spid="69"/>
                                        </p:tgtEl>
                                        <p:attrNameLst>
                                          <p:attrName>style.visibility</p:attrName>
                                        </p:attrNameLst>
                                      </p:cBhvr>
                                      <p:to>
                                        <p:strVal val="visible"/>
                                      </p:to>
                                    </p:set>
                                    <p:animEffect transition="in" filter="box(in)">
                                      <p:cBhvr>
                                        <p:cTn id="149" dur="500"/>
                                        <p:tgtEl>
                                          <p:spTgt spid="69"/>
                                        </p:tgtEl>
                                      </p:cBhvr>
                                    </p:animEffect>
                                  </p:childTnLst>
                                </p:cTn>
                              </p:par>
                              <p:par>
                                <p:cTn id="150" presetID="4" presetClass="entr" presetSubtype="16" fill="hold" grpId="0" nodeType="withEffect">
                                  <p:stCondLst>
                                    <p:cond delay="0"/>
                                  </p:stCondLst>
                                  <p:childTnLst>
                                    <p:set>
                                      <p:cBhvr>
                                        <p:cTn id="151" dur="1" fill="hold">
                                          <p:stCondLst>
                                            <p:cond delay="0"/>
                                          </p:stCondLst>
                                        </p:cTn>
                                        <p:tgtEl>
                                          <p:spTgt spid="99"/>
                                        </p:tgtEl>
                                        <p:attrNameLst>
                                          <p:attrName>style.visibility</p:attrName>
                                        </p:attrNameLst>
                                      </p:cBhvr>
                                      <p:to>
                                        <p:strVal val="visible"/>
                                      </p:to>
                                    </p:set>
                                    <p:animEffect transition="in" filter="box(in)">
                                      <p:cBhvr>
                                        <p:cTn id="152" dur="500"/>
                                        <p:tgtEl>
                                          <p:spTgt spid="99"/>
                                        </p:tgtEl>
                                      </p:cBhvr>
                                    </p:animEffect>
                                  </p:childTnLst>
                                </p:cTn>
                              </p:par>
                            </p:childTnLst>
                          </p:cTn>
                        </p:par>
                      </p:childTnLst>
                    </p:cTn>
                  </p:par>
                  <p:par>
                    <p:cTn id="153" fill="hold">
                      <p:stCondLst>
                        <p:cond delay="indefinite"/>
                      </p:stCondLst>
                      <p:childTnLst>
                        <p:par>
                          <p:cTn id="154" fill="hold">
                            <p:stCondLst>
                              <p:cond delay="0"/>
                            </p:stCondLst>
                            <p:childTnLst>
                              <p:par>
                                <p:cTn id="155" presetID="4" presetClass="entr" presetSubtype="16" fill="hold" grpId="0" nodeType="clickEffect">
                                  <p:stCondLst>
                                    <p:cond delay="0"/>
                                  </p:stCondLst>
                                  <p:childTnLst>
                                    <p:set>
                                      <p:cBhvr>
                                        <p:cTn id="156" dur="1" fill="hold">
                                          <p:stCondLst>
                                            <p:cond delay="0"/>
                                          </p:stCondLst>
                                        </p:cTn>
                                        <p:tgtEl>
                                          <p:spTgt spid="149"/>
                                        </p:tgtEl>
                                        <p:attrNameLst>
                                          <p:attrName>style.visibility</p:attrName>
                                        </p:attrNameLst>
                                      </p:cBhvr>
                                      <p:to>
                                        <p:strVal val="visible"/>
                                      </p:to>
                                    </p:set>
                                    <p:animEffect transition="in" filter="box(in)">
                                      <p:cBhvr>
                                        <p:cTn id="157" dur="500"/>
                                        <p:tgtEl>
                                          <p:spTgt spid="149"/>
                                        </p:tgtEl>
                                      </p:cBhvr>
                                    </p:animEffect>
                                  </p:childTnLst>
                                </p:cTn>
                              </p:par>
                              <p:par>
                                <p:cTn id="158" presetID="4" presetClass="entr" presetSubtype="16" fill="hold" grpId="0" nodeType="withEffect">
                                  <p:stCondLst>
                                    <p:cond delay="0"/>
                                  </p:stCondLst>
                                  <p:childTnLst>
                                    <p:set>
                                      <p:cBhvr>
                                        <p:cTn id="159" dur="1" fill="hold">
                                          <p:stCondLst>
                                            <p:cond delay="0"/>
                                          </p:stCondLst>
                                        </p:cTn>
                                        <p:tgtEl>
                                          <p:spTgt spid="146"/>
                                        </p:tgtEl>
                                        <p:attrNameLst>
                                          <p:attrName>style.visibility</p:attrName>
                                        </p:attrNameLst>
                                      </p:cBhvr>
                                      <p:to>
                                        <p:strVal val="visible"/>
                                      </p:to>
                                    </p:set>
                                    <p:animEffect transition="in" filter="box(in)">
                                      <p:cBhvr>
                                        <p:cTn id="160" dur="500"/>
                                        <p:tgtEl>
                                          <p:spTgt spid="146"/>
                                        </p:tgtEl>
                                      </p:cBhvr>
                                    </p:animEffect>
                                  </p:childTnLst>
                                </p:cTn>
                              </p:par>
                            </p:childTnLst>
                          </p:cTn>
                        </p:par>
                      </p:childTnLst>
                    </p:cTn>
                  </p:par>
                  <p:par>
                    <p:cTn id="161" fill="hold">
                      <p:stCondLst>
                        <p:cond delay="indefinite"/>
                      </p:stCondLst>
                      <p:childTnLst>
                        <p:par>
                          <p:cTn id="162" fill="hold">
                            <p:stCondLst>
                              <p:cond delay="0"/>
                            </p:stCondLst>
                            <p:childTnLst>
                              <p:par>
                                <p:cTn id="163" presetID="4" presetClass="entr" presetSubtype="16" fill="hold" grpId="0" nodeType="clickEffect">
                                  <p:stCondLst>
                                    <p:cond delay="0"/>
                                  </p:stCondLst>
                                  <p:childTnLst>
                                    <p:set>
                                      <p:cBhvr>
                                        <p:cTn id="164" dur="1" fill="hold">
                                          <p:stCondLst>
                                            <p:cond delay="0"/>
                                          </p:stCondLst>
                                        </p:cTn>
                                        <p:tgtEl>
                                          <p:spTgt spid="106"/>
                                        </p:tgtEl>
                                        <p:attrNameLst>
                                          <p:attrName>style.visibility</p:attrName>
                                        </p:attrNameLst>
                                      </p:cBhvr>
                                      <p:to>
                                        <p:strVal val="visible"/>
                                      </p:to>
                                    </p:set>
                                    <p:animEffect transition="in" filter="box(in)">
                                      <p:cBhvr>
                                        <p:cTn id="165" dur="500"/>
                                        <p:tgtEl>
                                          <p:spTgt spid="106"/>
                                        </p:tgtEl>
                                      </p:cBhvr>
                                    </p:animEffect>
                                  </p:childTnLst>
                                </p:cTn>
                              </p:par>
                              <p:par>
                                <p:cTn id="166" presetID="4" presetClass="entr" presetSubtype="16" fill="hold" grpId="0" nodeType="withEffect">
                                  <p:stCondLst>
                                    <p:cond delay="0"/>
                                  </p:stCondLst>
                                  <p:childTnLst>
                                    <p:set>
                                      <p:cBhvr>
                                        <p:cTn id="167" dur="1" fill="hold">
                                          <p:stCondLst>
                                            <p:cond delay="0"/>
                                          </p:stCondLst>
                                        </p:cTn>
                                        <p:tgtEl>
                                          <p:spTgt spid="144"/>
                                        </p:tgtEl>
                                        <p:attrNameLst>
                                          <p:attrName>style.visibility</p:attrName>
                                        </p:attrNameLst>
                                      </p:cBhvr>
                                      <p:to>
                                        <p:strVal val="visible"/>
                                      </p:to>
                                    </p:set>
                                    <p:animEffect transition="in" filter="box(in)">
                                      <p:cBhvr>
                                        <p:cTn id="168" dur="500"/>
                                        <p:tgtEl>
                                          <p:spTgt spid="144"/>
                                        </p:tgtEl>
                                      </p:cBhvr>
                                    </p:animEffect>
                                  </p:childTnLst>
                                </p:cTn>
                              </p:par>
                            </p:childTnLst>
                          </p:cTn>
                        </p:par>
                      </p:childTnLst>
                    </p:cTn>
                  </p:par>
                  <p:par>
                    <p:cTn id="169" fill="hold">
                      <p:stCondLst>
                        <p:cond delay="indefinite"/>
                      </p:stCondLst>
                      <p:childTnLst>
                        <p:par>
                          <p:cTn id="170" fill="hold">
                            <p:stCondLst>
                              <p:cond delay="0"/>
                            </p:stCondLst>
                            <p:childTnLst>
                              <p:par>
                                <p:cTn id="171" presetID="4" presetClass="entr" presetSubtype="16" fill="hold" grpId="0" nodeType="clickEffect">
                                  <p:stCondLst>
                                    <p:cond delay="0"/>
                                  </p:stCondLst>
                                  <p:childTnLst>
                                    <p:set>
                                      <p:cBhvr>
                                        <p:cTn id="172" dur="1" fill="hold">
                                          <p:stCondLst>
                                            <p:cond delay="0"/>
                                          </p:stCondLst>
                                        </p:cTn>
                                        <p:tgtEl>
                                          <p:spTgt spid="170"/>
                                        </p:tgtEl>
                                        <p:attrNameLst>
                                          <p:attrName>style.visibility</p:attrName>
                                        </p:attrNameLst>
                                      </p:cBhvr>
                                      <p:to>
                                        <p:strVal val="visible"/>
                                      </p:to>
                                    </p:set>
                                    <p:animEffect transition="in" filter="box(in)">
                                      <p:cBhvr>
                                        <p:cTn id="173" dur="500"/>
                                        <p:tgtEl>
                                          <p:spTgt spid="170"/>
                                        </p:tgtEl>
                                      </p:cBhvr>
                                    </p:animEffect>
                                  </p:childTnLst>
                                </p:cTn>
                              </p:par>
                              <p:par>
                                <p:cTn id="174" presetID="4" presetClass="entr" presetSubtype="16" fill="hold" grpId="0" nodeType="withEffect">
                                  <p:stCondLst>
                                    <p:cond delay="0"/>
                                  </p:stCondLst>
                                  <p:childTnLst>
                                    <p:set>
                                      <p:cBhvr>
                                        <p:cTn id="175" dur="1" fill="hold">
                                          <p:stCondLst>
                                            <p:cond delay="0"/>
                                          </p:stCondLst>
                                        </p:cTn>
                                        <p:tgtEl>
                                          <p:spTgt spid="176"/>
                                        </p:tgtEl>
                                        <p:attrNameLst>
                                          <p:attrName>style.visibility</p:attrName>
                                        </p:attrNameLst>
                                      </p:cBhvr>
                                      <p:to>
                                        <p:strVal val="visible"/>
                                      </p:to>
                                    </p:set>
                                    <p:animEffect transition="in" filter="box(in)">
                                      <p:cBhvr>
                                        <p:cTn id="176" dur="500"/>
                                        <p:tgtEl>
                                          <p:spTgt spid="176"/>
                                        </p:tgtEl>
                                      </p:cBhvr>
                                    </p:animEffect>
                                  </p:childTnLst>
                                </p:cTn>
                              </p:par>
                            </p:childTnLst>
                          </p:cTn>
                        </p:par>
                      </p:childTnLst>
                    </p:cTn>
                  </p:par>
                  <p:par>
                    <p:cTn id="177" fill="hold">
                      <p:stCondLst>
                        <p:cond delay="indefinite"/>
                      </p:stCondLst>
                      <p:childTnLst>
                        <p:par>
                          <p:cTn id="178" fill="hold">
                            <p:stCondLst>
                              <p:cond delay="0"/>
                            </p:stCondLst>
                            <p:childTnLst>
                              <p:par>
                                <p:cTn id="179" presetID="4" presetClass="entr" presetSubtype="16" fill="hold" grpId="0" nodeType="clickEffect">
                                  <p:stCondLst>
                                    <p:cond delay="0"/>
                                  </p:stCondLst>
                                  <p:childTnLst>
                                    <p:set>
                                      <p:cBhvr>
                                        <p:cTn id="180" dur="1" fill="hold">
                                          <p:stCondLst>
                                            <p:cond delay="0"/>
                                          </p:stCondLst>
                                        </p:cTn>
                                        <p:tgtEl>
                                          <p:spTgt spid="167"/>
                                        </p:tgtEl>
                                        <p:attrNameLst>
                                          <p:attrName>style.visibility</p:attrName>
                                        </p:attrNameLst>
                                      </p:cBhvr>
                                      <p:to>
                                        <p:strVal val="visible"/>
                                      </p:to>
                                    </p:set>
                                    <p:animEffect transition="in" filter="box(in)">
                                      <p:cBhvr>
                                        <p:cTn id="181" dur="500"/>
                                        <p:tgtEl>
                                          <p:spTgt spid="167"/>
                                        </p:tgtEl>
                                      </p:cBhvr>
                                    </p:animEffect>
                                  </p:childTnLst>
                                </p:cTn>
                              </p:par>
                            </p:childTnLst>
                          </p:cTn>
                        </p:par>
                      </p:childTnLst>
                    </p:cTn>
                  </p:par>
                  <p:par>
                    <p:cTn id="182" fill="hold">
                      <p:stCondLst>
                        <p:cond delay="indefinite"/>
                      </p:stCondLst>
                      <p:childTnLst>
                        <p:par>
                          <p:cTn id="183" fill="hold">
                            <p:stCondLst>
                              <p:cond delay="0"/>
                            </p:stCondLst>
                            <p:childTnLst>
                              <p:par>
                                <p:cTn id="184" presetID="4" presetClass="entr" presetSubtype="16" fill="hold" grpId="0" nodeType="clickEffect">
                                  <p:stCondLst>
                                    <p:cond delay="0"/>
                                  </p:stCondLst>
                                  <p:childTnLst>
                                    <p:set>
                                      <p:cBhvr>
                                        <p:cTn id="185" dur="1" fill="hold">
                                          <p:stCondLst>
                                            <p:cond delay="0"/>
                                          </p:stCondLst>
                                        </p:cTn>
                                        <p:tgtEl>
                                          <p:spTgt spid="145"/>
                                        </p:tgtEl>
                                        <p:attrNameLst>
                                          <p:attrName>style.visibility</p:attrName>
                                        </p:attrNameLst>
                                      </p:cBhvr>
                                      <p:to>
                                        <p:strVal val="visible"/>
                                      </p:to>
                                    </p:set>
                                    <p:animEffect transition="in" filter="box(in)">
                                      <p:cBhvr>
                                        <p:cTn id="186" dur="500"/>
                                        <p:tgtEl>
                                          <p:spTgt spid="145"/>
                                        </p:tgtEl>
                                      </p:cBhvr>
                                    </p:animEffect>
                                  </p:childTnLst>
                                </p:cTn>
                              </p:par>
                              <p:par>
                                <p:cTn id="187" presetID="4" presetClass="entr" presetSubtype="16" fill="hold" grpId="0" nodeType="withEffect">
                                  <p:stCondLst>
                                    <p:cond delay="0"/>
                                  </p:stCondLst>
                                  <p:childTnLst>
                                    <p:set>
                                      <p:cBhvr>
                                        <p:cTn id="188" dur="1" fill="hold">
                                          <p:stCondLst>
                                            <p:cond delay="0"/>
                                          </p:stCondLst>
                                        </p:cTn>
                                        <p:tgtEl>
                                          <p:spTgt spid="142"/>
                                        </p:tgtEl>
                                        <p:attrNameLst>
                                          <p:attrName>style.visibility</p:attrName>
                                        </p:attrNameLst>
                                      </p:cBhvr>
                                      <p:to>
                                        <p:strVal val="visible"/>
                                      </p:to>
                                    </p:set>
                                    <p:animEffect transition="in" filter="box(in)">
                                      <p:cBhvr>
                                        <p:cTn id="189" dur="500"/>
                                        <p:tgtEl>
                                          <p:spTgt spid="142"/>
                                        </p:tgtEl>
                                      </p:cBhvr>
                                    </p:animEffect>
                                  </p:childTnLst>
                                </p:cTn>
                              </p:par>
                            </p:childTnLst>
                          </p:cTn>
                        </p:par>
                      </p:childTnLst>
                    </p:cTn>
                  </p:par>
                  <p:par>
                    <p:cTn id="190" fill="hold">
                      <p:stCondLst>
                        <p:cond delay="indefinite"/>
                      </p:stCondLst>
                      <p:childTnLst>
                        <p:par>
                          <p:cTn id="191" fill="hold">
                            <p:stCondLst>
                              <p:cond delay="0"/>
                            </p:stCondLst>
                            <p:childTnLst>
                              <p:par>
                                <p:cTn id="192" presetID="4" presetClass="entr" presetSubtype="16" fill="hold" grpId="0" nodeType="clickEffect">
                                  <p:stCondLst>
                                    <p:cond delay="0"/>
                                  </p:stCondLst>
                                  <p:childTnLst>
                                    <p:set>
                                      <p:cBhvr>
                                        <p:cTn id="193" dur="1" fill="hold">
                                          <p:stCondLst>
                                            <p:cond delay="0"/>
                                          </p:stCondLst>
                                        </p:cTn>
                                        <p:tgtEl>
                                          <p:spTgt spid="177"/>
                                        </p:tgtEl>
                                        <p:attrNameLst>
                                          <p:attrName>style.visibility</p:attrName>
                                        </p:attrNameLst>
                                      </p:cBhvr>
                                      <p:to>
                                        <p:strVal val="visible"/>
                                      </p:to>
                                    </p:set>
                                    <p:animEffect transition="in" filter="box(in)">
                                      <p:cBhvr>
                                        <p:cTn id="194" dur="500"/>
                                        <p:tgtEl>
                                          <p:spTgt spid="177"/>
                                        </p:tgtEl>
                                      </p:cBhvr>
                                    </p:animEffect>
                                  </p:childTnLst>
                                </p:cTn>
                              </p:par>
                            </p:childTnLst>
                          </p:cTn>
                        </p:par>
                      </p:childTnLst>
                    </p:cTn>
                  </p:par>
                  <p:par>
                    <p:cTn id="195" fill="hold">
                      <p:stCondLst>
                        <p:cond delay="indefinite"/>
                      </p:stCondLst>
                      <p:childTnLst>
                        <p:par>
                          <p:cTn id="196" fill="hold">
                            <p:stCondLst>
                              <p:cond delay="0"/>
                            </p:stCondLst>
                            <p:childTnLst>
                              <p:par>
                                <p:cTn id="197" presetID="4" presetClass="entr" presetSubtype="16" fill="hold" grpId="0" nodeType="clickEffect">
                                  <p:stCondLst>
                                    <p:cond delay="0"/>
                                  </p:stCondLst>
                                  <p:childTnLst>
                                    <p:set>
                                      <p:cBhvr>
                                        <p:cTn id="198" dur="1" fill="hold">
                                          <p:stCondLst>
                                            <p:cond delay="0"/>
                                          </p:stCondLst>
                                        </p:cTn>
                                        <p:tgtEl>
                                          <p:spTgt spid="168"/>
                                        </p:tgtEl>
                                        <p:attrNameLst>
                                          <p:attrName>style.visibility</p:attrName>
                                        </p:attrNameLst>
                                      </p:cBhvr>
                                      <p:to>
                                        <p:strVal val="visible"/>
                                      </p:to>
                                    </p:set>
                                    <p:animEffect transition="in" filter="box(in)">
                                      <p:cBhvr>
                                        <p:cTn id="199" dur="500"/>
                                        <p:tgtEl>
                                          <p:spTgt spid="168"/>
                                        </p:tgtEl>
                                      </p:cBhvr>
                                    </p:animEffect>
                                  </p:childTnLst>
                                </p:cTn>
                              </p:par>
                            </p:childTnLst>
                          </p:cTn>
                        </p:par>
                      </p:childTnLst>
                    </p:cTn>
                  </p:par>
                  <p:par>
                    <p:cTn id="200" fill="hold">
                      <p:stCondLst>
                        <p:cond delay="indefinite"/>
                      </p:stCondLst>
                      <p:childTnLst>
                        <p:par>
                          <p:cTn id="201" fill="hold">
                            <p:stCondLst>
                              <p:cond delay="0"/>
                            </p:stCondLst>
                            <p:childTnLst>
                              <p:par>
                                <p:cTn id="202" presetID="4" presetClass="entr" presetSubtype="16" fill="hold" grpId="0" nodeType="clickEffect">
                                  <p:stCondLst>
                                    <p:cond delay="0"/>
                                  </p:stCondLst>
                                  <p:childTnLst>
                                    <p:set>
                                      <p:cBhvr>
                                        <p:cTn id="203" dur="1" fill="hold">
                                          <p:stCondLst>
                                            <p:cond delay="0"/>
                                          </p:stCondLst>
                                        </p:cTn>
                                        <p:tgtEl>
                                          <p:spTgt spid="147"/>
                                        </p:tgtEl>
                                        <p:attrNameLst>
                                          <p:attrName>style.visibility</p:attrName>
                                        </p:attrNameLst>
                                      </p:cBhvr>
                                      <p:to>
                                        <p:strVal val="visible"/>
                                      </p:to>
                                    </p:set>
                                    <p:animEffect transition="in" filter="box(in)">
                                      <p:cBhvr>
                                        <p:cTn id="204" dur="500"/>
                                        <p:tgtEl>
                                          <p:spTgt spid="147"/>
                                        </p:tgtEl>
                                      </p:cBhvr>
                                    </p:animEffect>
                                  </p:childTnLst>
                                </p:cTn>
                              </p:par>
                              <p:par>
                                <p:cTn id="205" presetID="4" presetClass="entr" presetSubtype="16" fill="hold" grpId="0" nodeType="withEffect">
                                  <p:stCondLst>
                                    <p:cond delay="0"/>
                                  </p:stCondLst>
                                  <p:childTnLst>
                                    <p:set>
                                      <p:cBhvr>
                                        <p:cTn id="206" dur="1" fill="hold">
                                          <p:stCondLst>
                                            <p:cond delay="0"/>
                                          </p:stCondLst>
                                        </p:cTn>
                                        <p:tgtEl>
                                          <p:spTgt spid="150"/>
                                        </p:tgtEl>
                                        <p:attrNameLst>
                                          <p:attrName>style.visibility</p:attrName>
                                        </p:attrNameLst>
                                      </p:cBhvr>
                                      <p:to>
                                        <p:strVal val="visible"/>
                                      </p:to>
                                    </p:set>
                                    <p:animEffect transition="in" filter="box(in)">
                                      <p:cBhvr>
                                        <p:cTn id="207" dur="500"/>
                                        <p:tgtEl>
                                          <p:spTgt spid="150"/>
                                        </p:tgtEl>
                                      </p:cBhvr>
                                    </p:animEffect>
                                  </p:childTnLst>
                                </p:cTn>
                              </p:par>
                            </p:childTnLst>
                          </p:cTn>
                        </p:par>
                      </p:childTnLst>
                    </p:cTn>
                  </p:par>
                  <p:par>
                    <p:cTn id="208" fill="hold">
                      <p:stCondLst>
                        <p:cond delay="indefinite"/>
                      </p:stCondLst>
                      <p:childTnLst>
                        <p:par>
                          <p:cTn id="209" fill="hold">
                            <p:stCondLst>
                              <p:cond delay="0"/>
                            </p:stCondLst>
                            <p:childTnLst>
                              <p:par>
                                <p:cTn id="210" presetID="4" presetClass="entr" presetSubtype="16" fill="hold" grpId="0" nodeType="clickEffect">
                                  <p:stCondLst>
                                    <p:cond delay="0"/>
                                  </p:stCondLst>
                                  <p:childTnLst>
                                    <p:set>
                                      <p:cBhvr>
                                        <p:cTn id="211" dur="1" fill="hold">
                                          <p:stCondLst>
                                            <p:cond delay="0"/>
                                          </p:stCondLst>
                                        </p:cTn>
                                        <p:tgtEl>
                                          <p:spTgt spid="148"/>
                                        </p:tgtEl>
                                        <p:attrNameLst>
                                          <p:attrName>style.visibility</p:attrName>
                                        </p:attrNameLst>
                                      </p:cBhvr>
                                      <p:to>
                                        <p:strVal val="visible"/>
                                      </p:to>
                                    </p:set>
                                    <p:animEffect transition="in" filter="box(in)">
                                      <p:cBhvr>
                                        <p:cTn id="212" dur="500"/>
                                        <p:tgtEl>
                                          <p:spTgt spid="148"/>
                                        </p:tgtEl>
                                      </p:cBhvr>
                                    </p:animEffect>
                                  </p:childTnLst>
                                </p:cTn>
                              </p:par>
                              <p:par>
                                <p:cTn id="213" presetID="4" presetClass="entr" presetSubtype="16" fill="hold" grpId="0" nodeType="withEffect">
                                  <p:stCondLst>
                                    <p:cond delay="0"/>
                                  </p:stCondLst>
                                  <p:childTnLst>
                                    <p:set>
                                      <p:cBhvr>
                                        <p:cTn id="214" dur="1" fill="hold">
                                          <p:stCondLst>
                                            <p:cond delay="0"/>
                                          </p:stCondLst>
                                        </p:cTn>
                                        <p:tgtEl>
                                          <p:spTgt spid="152"/>
                                        </p:tgtEl>
                                        <p:attrNameLst>
                                          <p:attrName>style.visibility</p:attrName>
                                        </p:attrNameLst>
                                      </p:cBhvr>
                                      <p:to>
                                        <p:strVal val="visible"/>
                                      </p:to>
                                    </p:set>
                                    <p:animEffect transition="in" filter="box(in)">
                                      <p:cBhvr>
                                        <p:cTn id="215" dur="500"/>
                                        <p:tgtEl>
                                          <p:spTgt spid="152"/>
                                        </p:tgtEl>
                                      </p:cBhvr>
                                    </p:animEffect>
                                  </p:childTnLst>
                                </p:cTn>
                              </p:par>
                            </p:childTnLst>
                          </p:cTn>
                        </p:par>
                      </p:childTnLst>
                    </p:cTn>
                  </p:par>
                  <p:par>
                    <p:cTn id="216" fill="hold">
                      <p:stCondLst>
                        <p:cond delay="indefinite"/>
                      </p:stCondLst>
                      <p:childTnLst>
                        <p:par>
                          <p:cTn id="217" fill="hold">
                            <p:stCondLst>
                              <p:cond delay="0"/>
                            </p:stCondLst>
                            <p:childTnLst>
                              <p:par>
                                <p:cTn id="218" presetID="4" presetClass="entr" presetSubtype="16" fill="hold" grpId="0" nodeType="clickEffect">
                                  <p:stCondLst>
                                    <p:cond delay="0"/>
                                  </p:stCondLst>
                                  <p:childTnLst>
                                    <p:set>
                                      <p:cBhvr>
                                        <p:cTn id="219" dur="1" fill="hold">
                                          <p:stCondLst>
                                            <p:cond delay="0"/>
                                          </p:stCondLst>
                                        </p:cTn>
                                        <p:tgtEl>
                                          <p:spTgt spid="100"/>
                                        </p:tgtEl>
                                        <p:attrNameLst>
                                          <p:attrName>style.visibility</p:attrName>
                                        </p:attrNameLst>
                                      </p:cBhvr>
                                      <p:to>
                                        <p:strVal val="visible"/>
                                      </p:to>
                                    </p:set>
                                    <p:animEffect transition="in" filter="box(in)">
                                      <p:cBhvr>
                                        <p:cTn id="220" dur="500"/>
                                        <p:tgtEl>
                                          <p:spTgt spid="100"/>
                                        </p:tgtEl>
                                      </p:cBhvr>
                                    </p:animEffect>
                                  </p:childTnLst>
                                </p:cTn>
                              </p:par>
                              <p:par>
                                <p:cTn id="221" presetID="4" presetClass="entr" presetSubtype="16" fill="hold" grpId="0" nodeType="withEffect">
                                  <p:stCondLst>
                                    <p:cond delay="0"/>
                                  </p:stCondLst>
                                  <p:childTnLst>
                                    <p:set>
                                      <p:cBhvr>
                                        <p:cTn id="222" dur="1" fill="hold">
                                          <p:stCondLst>
                                            <p:cond delay="0"/>
                                          </p:stCondLst>
                                        </p:cTn>
                                        <p:tgtEl>
                                          <p:spTgt spid="72"/>
                                        </p:tgtEl>
                                        <p:attrNameLst>
                                          <p:attrName>style.visibility</p:attrName>
                                        </p:attrNameLst>
                                      </p:cBhvr>
                                      <p:to>
                                        <p:strVal val="visible"/>
                                      </p:to>
                                    </p:set>
                                    <p:animEffect transition="in" filter="box(in)">
                                      <p:cBhvr>
                                        <p:cTn id="223" dur="500"/>
                                        <p:tgtEl>
                                          <p:spTgt spid="72"/>
                                        </p:tgtEl>
                                      </p:cBhvr>
                                    </p:animEffect>
                                  </p:childTnLst>
                                </p:cTn>
                              </p:par>
                            </p:childTnLst>
                          </p:cTn>
                        </p:par>
                      </p:childTnLst>
                    </p:cTn>
                  </p:par>
                  <p:par>
                    <p:cTn id="224" fill="hold">
                      <p:stCondLst>
                        <p:cond delay="indefinite"/>
                      </p:stCondLst>
                      <p:childTnLst>
                        <p:par>
                          <p:cTn id="225" fill="hold">
                            <p:stCondLst>
                              <p:cond delay="0"/>
                            </p:stCondLst>
                            <p:childTnLst>
                              <p:par>
                                <p:cTn id="226" presetID="4" presetClass="entr" presetSubtype="16" fill="hold" grpId="0" nodeType="clickEffect">
                                  <p:stCondLst>
                                    <p:cond delay="0"/>
                                  </p:stCondLst>
                                  <p:childTnLst>
                                    <p:set>
                                      <p:cBhvr>
                                        <p:cTn id="227" dur="1" fill="hold">
                                          <p:stCondLst>
                                            <p:cond delay="0"/>
                                          </p:stCondLst>
                                        </p:cTn>
                                        <p:tgtEl>
                                          <p:spTgt spid="156"/>
                                        </p:tgtEl>
                                        <p:attrNameLst>
                                          <p:attrName>style.visibility</p:attrName>
                                        </p:attrNameLst>
                                      </p:cBhvr>
                                      <p:to>
                                        <p:strVal val="visible"/>
                                      </p:to>
                                    </p:set>
                                    <p:animEffect transition="in" filter="box(in)">
                                      <p:cBhvr>
                                        <p:cTn id="228" dur="500"/>
                                        <p:tgtEl>
                                          <p:spTgt spid="156"/>
                                        </p:tgtEl>
                                      </p:cBhvr>
                                    </p:animEffect>
                                  </p:childTnLst>
                                </p:cTn>
                              </p:par>
                              <p:par>
                                <p:cTn id="229" presetID="4" presetClass="entr" presetSubtype="16" fill="hold" grpId="0" nodeType="withEffect">
                                  <p:stCondLst>
                                    <p:cond delay="0"/>
                                  </p:stCondLst>
                                  <p:childTnLst>
                                    <p:set>
                                      <p:cBhvr>
                                        <p:cTn id="230" dur="1" fill="hold">
                                          <p:stCondLst>
                                            <p:cond delay="0"/>
                                          </p:stCondLst>
                                        </p:cTn>
                                        <p:tgtEl>
                                          <p:spTgt spid="153"/>
                                        </p:tgtEl>
                                        <p:attrNameLst>
                                          <p:attrName>style.visibility</p:attrName>
                                        </p:attrNameLst>
                                      </p:cBhvr>
                                      <p:to>
                                        <p:strVal val="visible"/>
                                      </p:to>
                                    </p:set>
                                    <p:animEffect transition="in" filter="box(in)">
                                      <p:cBhvr>
                                        <p:cTn id="231" dur="500"/>
                                        <p:tgtEl>
                                          <p:spTgt spid="153"/>
                                        </p:tgtEl>
                                      </p:cBhvr>
                                    </p:animEffect>
                                  </p:childTnLst>
                                </p:cTn>
                              </p:par>
                            </p:childTnLst>
                          </p:cTn>
                        </p:par>
                      </p:childTnLst>
                    </p:cTn>
                  </p:par>
                  <p:par>
                    <p:cTn id="232" fill="hold">
                      <p:stCondLst>
                        <p:cond delay="indefinite"/>
                      </p:stCondLst>
                      <p:childTnLst>
                        <p:par>
                          <p:cTn id="233" fill="hold">
                            <p:stCondLst>
                              <p:cond delay="0"/>
                            </p:stCondLst>
                            <p:childTnLst>
                              <p:par>
                                <p:cTn id="234" presetID="4" presetClass="entr" presetSubtype="16" fill="hold" grpId="0" nodeType="clickEffect">
                                  <p:stCondLst>
                                    <p:cond delay="0"/>
                                  </p:stCondLst>
                                  <p:childTnLst>
                                    <p:set>
                                      <p:cBhvr>
                                        <p:cTn id="235" dur="1" fill="hold">
                                          <p:stCondLst>
                                            <p:cond delay="0"/>
                                          </p:stCondLst>
                                        </p:cTn>
                                        <p:tgtEl>
                                          <p:spTgt spid="83"/>
                                        </p:tgtEl>
                                        <p:attrNameLst>
                                          <p:attrName>style.visibility</p:attrName>
                                        </p:attrNameLst>
                                      </p:cBhvr>
                                      <p:to>
                                        <p:strVal val="visible"/>
                                      </p:to>
                                    </p:set>
                                    <p:animEffect transition="in" filter="box(in)">
                                      <p:cBhvr>
                                        <p:cTn id="236" dur="500"/>
                                        <p:tgtEl>
                                          <p:spTgt spid="83"/>
                                        </p:tgtEl>
                                      </p:cBhvr>
                                    </p:animEffect>
                                  </p:childTnLst>
                                </p:cTn>
                              </p:par>
                            </p:childTnLst>
                          </p:cTn>
                        </p:par>
                      </p:childTnLst>
                    </p:cTn>
                  </p:par>
                  <p:par>
                    <p:cTn id="237" fill="hold">
                      <p:stCondLst>
                        <p:cond delay="indefinite"/>
                      </p:stCondLst>
                      <p:childTnLst>
                        <p:par>
                          <p:cTn id="238" fill="hold">
                            <p:stCondLst>
                              <p:cond delay="0"/>
                            </p:stCondLst>
                            <p:childTnLst>
                              <p:par>
                                <p:cTn id="239" presetID="4" presetClass="entr" presetSubtype="16" fill="hold" grpId="0" nodeType="clickEffect">
                                  <p:stCondLst>
                                    <p:cond delay="0"/>
                                  </p:stCondLst>
                                  <p:childTnLst>
                                    <p:set>
                                      <p:cBhvr>
                                        <p:cTn id="240" dur="1" fill="hold">
                                          <p:stCondLst>
                                            <p:cond delay="0"/>
                                          </p:stCondLst>
                                        </p:cTn>
                                        <p:tgtEl>
                                          <p:spTgt spid="160"/>
                                        </p:tgtEl>
                                        <p:attrNameLst>
                                          <p:attrName>style.visibility</p:attrName>
                                        </p:attrNameLst>
                                      </p:cBhvr>
                                      <p:to>
                                        <p:strVal val="visible"/>
                                      </p:to>
                                    </p:set>
                                    <p:animEffect transition="in" filter="box(in)">
                                      <p:cBhvr>
                                        <p:cTn id="241" dur="500"/>
                                        <p:tgtEl>
                                          <p:spTgt spid="160"/>
                                        </p:tgtEl>
                                      </p:cBhvr>
                                    </p:animEffect>
                                  </p:childTnLst>
                                </p:cTn>
                              </p:par>
                              <p:par>
                                <p:cTn id="242" presetID="4" presetClass="entr" presetSubtype="16" fill="hold" grpId="0" nodeType="withEffect">
                                  <p:stCondLst>
                                    <p:cond delay="0"/>
                                  </p:stCondLst>
                                  <p:childTnLst>
                                    <p:set>
                                      <p:cBhvr>
                                        <p:cTn id="243" dur="1" fill="hold">
                                          <p:stCondLst>
                                            <p:cond delay="0"/>
                                          </p:stCondLst>
                                        </p:cTn>
                                        <p:tgtEl>
                                          <p:spTgt spid="181"/>
                                        </p:tgtEl>
                                        <p:attrNameLst>
                                          <p:attrName>style.visibility</p:attrName>
                                        </p:attrNameLst>
                                      </p:cBhvr>
                                      <p:to>
                                        <p:strVal val="visible"/>
                                      </p:to>
                                    </p:set>
                                    <p:animEffect transition="in" filter="box(in)">
                                      <p:cBhvr>
                                        <p:cTn id="244" dur="500"/>
                                        <p:tgtEl>
                                          <p:spTgt spid="181"/>
                                        </p:tgtEl>
                                      </p:cBhvr>
                                    </p:animEffect>
                                  </p:childTnLst>
                                </p:cTn>
                              </p:par>
                            </p:childTnLst>
                          </p:cTn>
                        </p:par>
                      </p:childTnLst>
                    </p:cTn>
                  </p:par>
                  <p:par>
                    <p:cTn id="245" fill="hold">
                      <p:stCondLst>
                        <p:cond delay="indefinite"/>
                      </p:stCondLst>
                      <p:childTnLst>
                        <p:par>
                          <p:cTn id="246" fill="hold">
                            <p:stCondLst>
                              <p:cond delay="0"/>
                            </p:stCondLst>
                            <p:childTnLst>
                              <p:par>
                                <p:cTn id="247" presetID="4" presetClass="entr" presetSubtype="16" fill="hold" grpId="0" nodeType="clickEffect">
                                  <p:stCondLst>
                                    <p:cond delay="0"/>
                                  </p:stCondLst>
                                  <p:childTnLst>
                                    <p:set>
                                      <p:cBhvr>
                                        <p:cTn id="248" dur="1" fill="hold">
                                          <p:stCondLst>
                                            <p:cond delay="0"/>
                                          </p:stCondLst>
                                        </p:cTn>
                                        <p:tgtEl>
                                          <p:spTgt spid="157"/>
                                        </p:tgtEl>
                                        <p:attrNameLst>
                                          <p:attrName>style.visibility</p:attrName>
                                        </p:attrNameLst>
                                      </p:cBhvr>
                                      <p:to>
                                        <p:strVal val="visible"/>
                                      </p:to>
                                    </p:set>
                                    <p:animEffect transition="in" filter="box(in)">
                                      <p:cBhvr>
                                        <p:cTn id="249" dur="500"/>
                                        <p:tgtEl>
                                          <p:spTgt spid="157"/>
                                        </p:tgtEl>
                                      </p:cBhvr>
                                    </p:animEffect>
                                  </p:childTnLst>
                                </p:cTn>
                              </p:par>
                              <p:par>
                                <p:cTn id="250" presetID="4" presetClass="entr" presetSubtype="16" fill="hold" grpId="0" nodeType="withEffect">
                                  <p:stCondLst>
                                    <p:cond delay="0"/>
                                  </p:stCondLst>
                                  <p:childTnLst>
                                    <p:set>
                                      <p:cBhvr>
                                        <p:cTn id="251" dur="1" fill="hold">
                                          <p:stCondLst>
                                            <p:cond delay="0"/>
                                          </p:stCondLst>
                                        </p:cTn>
                                        <p:tgtEl>
                                          <p:spTgt spid="154"/>
                                        </p:tgtEl>
                                        <p:attrNameLst>
                                          <p:attrName>style.visibility</p:attrName>
                                        </p:attrNameLst>
                                      </p:cBhvr>
                                      <p:to>
                                        <p:strVal val="visible"/>
                                      </p:to>
                                    </p:set>
                                    <p:animEffect transition="in" filter="box(in)">
                                      <p:cBhvr>
                                        <p:cTn id="252" dur="500"/>
                                        <p:tgtEl>
                                          <p:spTgt spid="154"/>
                                        </p:tgtEl>
                                      </p:cBhvr>
                                    </p:animEffect>
                                  </p:childTnLst>
                                </p:cTn>
                              </p:par>
                            </p:childTnLst>
                          </p:cTn>
                        </p:par>
                      </p:childTnLst>
                    </p:cTn>
                  </p:par>
                  <p:par>
                    <p:cTn id="253" fill="hold">
                      <p:stCondLst>
                        <p:cond delay="indefinite"/>
                      </p:stCondLst>
                      <p:childTnLst>
                        <p:par>
                          <p:cTn id="254" fill="hold">
                            <p:stCondLst>
                              <p:cond delay="0"/>
                            </p:stCondLst>
                            <p:childTnLst>
                              <p:par>
                                <p:cTn id="255" presetID="4" presetClass="entr" presetSubtype="16" fill="hold" grpId="0" nodeType="clickEffect">
                                  <p:stCondLst>
                                    <p:cond delay="0"/>
                                  </p:stCondLst>
                                  <p:childTnLst>
                                    <p:set>
                                      <p:cBhvr>
                                        <p:cTn id="256" dur="1" fill="hold">
                                          <p:stCondLst>
                                            <p:cond delay="0"/>
                                          </p:stCondLst>
                                        </p:cTn>
                                        <p:tgtEl>
                                          <p:spTgt spid="174"/>
                                        </p:tgtEl>
                                        <p:attrNameLst>
                                          <p:attrName>style.visibility</p:attrName>
                                        </p:attrNameLst>
                                      </p:cBhvr>
                                      <p:to>
                                        <p:strVal val="visible"/>
                                      </p:to>
                                    </p:set>
                                    <p:animEffect transition="in" filter="box(in)">
                                      <p:cBhvr>
                                        <p:cTn id="257" dur="500"/>
                                        <p:tgtEl>
                                          <p:spTgt spid="174"/>
                                        </p:tgtEl>
                                      </p:cBhvr>
                                    </p:animEffect>
                                  </p:childTnLst>
                                </p:cTn>
                              </p:par>
                              <p:par>
                                <p:cTn id="258" presetID="4" presetClass="entr" presetSubtype="16" fill="hold" grpId="0" nodeType="withEffect">
                                  <p:stCondLst>
                                    <p:cond delay="0"/>
                                  </p:stCondLst>
                                  <p:childTnLst>
                                    <p:set>
                                      <p:cBhvr>
                                        <p:cTn id="259" dur="1" fill="hold">
                                          <p:stCondLst>
                                            <p:cond delay="0"/>
                                          </p:stCondLst>
                                        </p:cTn>
                                        <p:tgtEl>
                                          <p:spTgt spid="182"/>
                                        </p:tgtEl>
                                        <p:attrNameLst>
                                          <p:attrName>style.visibility</p:attrName>
                                        </p:attrNameLst>
                                      </p:cBhvr>
                                      <p:to>
                                        <p:strVal val="visible"/>
                                      </p:to>
                                    </p:set>
                                    <p:animEffect transition="in" filter="box(in)">
                                      <p:cBhvr>
                                        <p:cTn id="260" dur="500"/>
                                        <p:tgtEl>
                                          <p:spTgt spid="182"/>
                                        </p:tgtEl>
                                      </p:cBhvr>
                                    </p:animEffect>
                                  </p:childTnLst>
                                </p:cTn>
                              </p:par>
                            </p:childTnLst>
                          </p:cTn>
                        </p:par>
                      </p:childTnLst>
                    </p:cTn>
                  </p:par>
                  <p:par>
                    <p:cTn id="261" fill="hold">
                      <p:stCondLst>
                        <p:cond delay="indefinite"/>
                      </p:stCondLst>
                      <p:childTnLst>
                        <p:par>
                          <p:cTn id="262" fill="hold">
                            <p:stCondLst>
                              <p:cond delay="0"/>
                            </p:stCondLst>
                            <p:childTnLst>
                              <p:par>
                                <p:cTn id="263" presetID="4" presetClass="entr" presetSubtype="16" fill="hold" grpId="0" nodeType="clickEffect">
                                  <p:stCondLst>
                                    <p:cond delay="0"/>
                                  </p:stCondLst>
                                  <p:childTnLst>
                                    <p:set>
                                      <p:cBhvr>
                                        <p:cTn id="264" dur="1" fill="hold">
                                          <p:stCondLst>
                                            <p:cond delay="0"/>
                                          </p:stCondLst>
                                        </p:cTn>
                                        <p:tgtEl>
                                          <p:spTgt spid="158"/>
                                        </p:tgtEl>
                                        <p:attrNameLst>
                                          <p:attrName>style.visibility</p:attrName>
                                        </p:attrNameLst>
                                      </p:cBhvr>
                                      <p:to>
                                        <p:strVal val="visible"/>
                                      </p:to>
                                    </p:set>
                                    <p:animEffect transition="in" filter="box(in)">
                                      <p:cBhvr>
                                        <p:cTn id="265" dur="500"/>
                                        <p:tgtEl>
                                          <p:spTgt spid="158"/>
                                        </p:tgtEl>
                                      </p:cBhvr>
                                    </p:animEffect>
                                  </p:childTnLst>
                                </p:cTn>
                              </p:par>
                              <p:par>
                                <p:cTn id="266" presetID="4" presetClass="entr" presetSubtype="16" fill="hold" grpId="0" nodeType="withEffect">
                                  <p:stCondLst>
                                    <p:cond delay="0"/>
                                  </p:stCondLst>
                                  <p:childTnLst>
                                    <p:set>
                                      <p:cBhvr>
                                        <p:cTn id="267" dur="1" fill="hold">
                                          <p:stCondLst>
                                            <p:cond delay="0"/>
                                          </p:stCondLst>
                                        </p:cTn>
                                        <p:tgtEl>
                                          <p:spTgt spid="155"/>
                                        </p:tgtEl>
                                        <p:attrNameLst>
                                          <p:attrName>style.visibility</p:attrName>
                                        </p:attrNameLst>
                                      </p:cBhvr>
                                      <p:to>
                                        <p:strVal val="visible"/>
                                      </p:to>
                                    </p:set>
                                    <p:animEffect transition="in" filter="box(in)">
                                      <p:cBhvr>
                                        <p:cTn id="268" dur="500"/>
                                        <p:tgtEl>
                                          <p:spTgt spid="155"/>
                                        </p:tgtEl>
                                      </p:cBhvr>
                                    </p:animEffect>
                                  </p:childTnLst>
                                </p:cTn>
                              </p:par>
                            </p:childTnLst>
                          </p:cTn>
                        </p:par>
                      </p:childTnLst>
                    </p:cTn>
                  </p:par>
                  <p:par>
                    <p:cTn id="269" fill="hold">
                      <p:stCondLst>
                        <p:cond delay="indefinite"/>
                      </p:stCondLst>
                      <p:childTnLst>
                        <p:par>
                          <p:cTn id="270" fill="hold">
                            <p:stCondLst>
                              <p:cond delay="0"/>
                            </p:stCondLst>
                            <p:childTnLst>
                              <p:par>
                                <p:cTn id="271" presetID="4" presetClass="entr" presetSubtype="16" fill="hold" grpId="0" nodeType="clickEffect">
                                  <p:stCondLst>
                                    <p:cond delay="0"/>
                                  </p:stCondLst>
                                  <p:childTnLst>
                                    <p:set>
                                      <p:cBhvr>
                                        <p:cTn id="272" dur="1" fill="hold">
                                          <p:stCondLst>
                                            <p:cond delay="0"/>
                                          </p:stCondLst>
                                        </p:cTn>
                                        <p:tgtEl>
                                          <p:spTgt spid="175"/>
                                        </p:tgtEl>
                                        <p:attrNameLst>
                                          <p:attrName>style.visibility</p:attrName>
                                        </p:attrNameLst>
                                      </p:cBhvr>
                                      <p:to>
                                        <p:strVal val="visible"/>
                                      </p:to>
                                    </p:set>
                                    <p:animEffect transition="in" filter="box(in)">
                                      <p:cBhvr>
                                        <p:cTn id="273" dur="500"/>
                                        <p:tgtEl>
                                          <p:spTgt spid="175"/>
                                        </p:tgtEl>
                                      </p:cBhvr>
                                    </p:animEffect>
                                  </p:childTnLst>
                                </p:cTn>
                              </p:par>
                              <p:par>
                                <p:cTn id="274" presetID="4" presetClass="entr" presetSubtype="16" fill="hold" grpId="0" nodeType="withEffect">
                                  <p:stCondLst>
                                    <p:cond delay="0"/>
                                  </p:stCondLst>
                                  <p:childTnLst>
                                    <p:set>
                                      <p:cBhvr>
                                        <p:cTn id="275" dur="1" fill="hold">
                                          <p:stCondLst>
                                            <p:cond delay="0"/>
                                          </p:stCondLst>
                                        </p:cTn>
                                        <p:tgtEl>
                                          <p:spTgt spid="183"/>
                                        </p:tgtEl>
                                        <p:attrNameLst>
                                          <p:attrName>style.visibility</p:attrName>
                                        </p:attrNameLst>
                                      </p:cBhvr>
                                      <p:to>
                                        <p:strVal val="visible"/>
                                      </p:to>
                                    </p:set>
                                    <p:animEffect transition="in" filter="box(in)">
                                      <p:cBhvr>
                                        <p:cTn id="276" dur="500"/>
                                        <p:tgtEl>
                                          <p:spTgt spid="183"/>
                                        </p:tgtEl>
                                      </p:cBhvr>
                                    </p:animEffect>
                                  </p:childTnLst>
                                </p:cTn>
                              </p:par>
                            </p:childTnLst>
                          </p:cTn>
                        </p:par>
                      </p:childTnLst>
                    </p:cTn>
                  </p:par>
                  <p:par>
                    <p:cTn id="277" fill="hold">
                      <p:stCondLst>
                        <p:cond delay="indefinite"/>
                      </p:stCondLst>
                      <p:childTnLst>
                        <p:par>
                          <p:cTn id="278" fill="hold">
                            <p:stCondLst>
                              <p:cond delay="0"/>
                            </p:stCondLst>
                            <p:childTnLst>
                              <p:par>
                                <p:cTn id="279" presetID="4" presetClass="entr" presetSubtype="16" fill="hold" grpId="0" nodeType="clickEffect">
                                  <p:stCondLst>
                                    <p:cond delay="0"/>
                                  </p:stCondLst>
                                  <p:childTnLst>
                                    <p:set>
                                      <p:cBhvr>
                                        <p:cTn id="280" dur="1" fill="hold">
                                          <p:stCondLst>
                                            <p:cond delay="0"/>
                                          </p:stCondLst>
                                        </p:cTn>
                                        <p:tgtEl>
                                          <p:spTgt spid="163"/>
                                        </p:tgtEl>
                                        <p:attrNameLst>
                                          <p:attrName>style.visibility</p:attrName>
                                        </p:attrNameLst>
                                      </p:cBhvr>
                                      <p:to>
                                        <p:strVal val="visible"/>
                                      </p:to>
                                    </p:set>
                                    <p:animEffect transition="in" filter="box(in)">
                                      <p:cBhvr>
                                        <p:cTn id="281" dur="500"/>
                                        <p:tgtEl>
                                          <p:spTgt spid="163"/>
                                        </p:tgtEl>
                                      </p:cBhvr>
                                    </p:animEffect>
                                  </p:childTnLst>
                                </p:cTn>
                              </p:par>
                              <p:par>
                                <p:cTn id="282" presetID="4" presetClass="entr" presetSubtype="16" fill="hold" grpId="0" nodeType="withEffect">
                                  <p:stCondLst>
                                    <p:cond delay="0"/>
                                  </p:stCondLst>
                                  <p:childTnLst>
                                    <p:set>
                                      <p:cBhvr>
                                        <p:cTn id="283" dur="1" fill="hold">
                                          <p:stCondLst>
                                            <p:cond delay="0"/>
                                          </p:stCondLst>
                                        </p:cTn>
                                        <p:tgtEl>
                                          <p:spTgt spid="184"/>
                                        </p:tgtEl>
                                        <p:attrNameLst>
                                          <p:attrName>style.visibility</p:attrName>
                                        </p:attrNameLst>
                                      </p:cBhvr>
                                      <p:to>
                                        <p:strVal val="visible"/>
                                      </p:to>
                                    </p:set>
                                    <p:animEffect transition="in" filter="box(in)">
                                      <p:cBhvr>
                                        <p:cTn id="284" dur="500"/>
                                        <p:tgtEl>
                                          <p:spTgt spid="184"/>
                                        </p:tgtEl>
                                      </p:cBhvr>
                                    </p:animEffect>
                                  </p:childTnLst>
                                </p:cTn>
                              </p:par>
                            </p:childTnLst>
                          </p:cTn>
                        </p:par>
                      </p:childTnLst>
                    </p:cTn>
                  </p:par>
                  <p:par>
                    <p:cTn id="285" fill="hold">
                      <p:stCondLst>
                        <p:cond delay="indefinite"/>
                      </p:stCondLst>
                      <p:childTnLst>
                        <p:par>
                          <p:cTn id="286" fill="hold">
                            <p:stCondLst>
                              <p:cond delay="0"/>
                            </p:stCondLst>
                            <p:childTnLst>
                              <p:par>
                                <p:cTn id="287" presetID="4" presetClass="entr" presetSubtype="16" fill="hold" nodeType="clickEffect">
                                  <p:stCondLst>
                                    <p:cond delay="0"/>
                                  </p:stCondLst>
                                  <p:childTnLst>
                                    <p:set>
                                      <p:cBhvr>
                                        <p:cTn id="288" dur="1" fill="hold">
                                          <p:stCondLst>
                                            <p:cond delay="0"/>
                                          </p:stCondLst>
                                        </p:cTn>
                                        <p:tgtEl>
                                          <p:spTgt spid="120"/>
                                        </p:tgtEl>
                                        <p:attrNameLst>
                                          <p:attrName>style.visibility</p:attrName>
                                        </p:attrNameLst>
                                      </p:cBhvr>
                                      <p:to>
                                        <p:strVal val="visible"/>
                                      </p:to>
                                    </p:set>
                                    <p:animEffect transition="in" filter="box(in)">
                                      <p:cBhvr>
                                        <p:cTn id="289" dur="500"/>
                                        <p:tgtEl>
                                          <p:spTgt spid="120"/>
                                        </p:tgtEl>
                                      </p:cBhvr>
                                    </p:animEffect>
                                  </p:childTnLst>
                                </p:cTn>
                              </p:par>
                              <p:par>
                                <p:cTn id="290" presetID="4" presetClass="entr" presetSubtype="16" fill="hold" grpId="0" nodeType="withEffect">
                                  <p:stCondLst>
                                    <p:cond delay="0"/>
                                  </p:stCondLst>
                                  <p:childTnLst>
                                    <p:set>
                                      <p:cBhvr>
                                        <p:cTn id="291" dur="1" fill="hold">
                                          <p:stCondLst>
                                            <p:cond delay="0"/>
                                          </p:stCondLst>
                                        </p:cTn>
                                        <p:tgtEl>
                                          <p:spTgt spid="122"/>
                                        </p:tgtEl>
                                        <p:attrNameLst>
                                          <p:attrName>style.visibility</p:attrName>
                                        </p:attrNameLst>
                                      </p:cBhvr>
                                      <p:to>
                                        <p:strVal val="visible"/>
                                      </p:to>
                                    </p:set>
                                    <p:animEffect transition="in" filter="box(in)">
                                      <p:cBhvr>
                                        <p:cTn id="292" dur="500"/>
                                        <p:tgtEl>
                                          <p:spTgt spid="122"/>
                                        </p:tgtEl>
                                      </p:cBhvr>
                                    </p:animEffect>
                                  </p:childTnLst>
                                </p:cTn>
                              </p:par>
                            </p:childTnLst>
                          </p:cTn>
                        </p:par>
                      </p:childTnLst>
                    </p:cTn>
                  </p:par>
                  <p:par>
                    <p:cTn id="293" fill="hold">
                      <p:stCondLst>
                        <p:cond delay="indefinite"/>
                      </p:stCondLst>
                      <p:childTnLst>
                        <p:par>
                          <p:cTn id="294" fill="hold">
                            <p:stCondLst>
                              <p:cond delay="0"/>
                            </p:stCondLst>
                            <p:childTnLst>
                              <p:par>
                                <p:cTn id="295" presetID="4" presetClass="entr" presetSubtype="16" fill="hold" grpId="0" nodeType="clickEffect">
                                  <p:stCondLst>
                                    <p:cond delay="0"/>
                                  </p:stCondLst>
                                  <p:childTnLst>
                                    <p:set>
                                      <p:cBhvr>
                                        <p:cTn id="296" dur="1" fill="hold">
                                          <p:stCondLst>
                                            <p:cond delay="0"/>
                                          </p:stCondLst>
                                        </p:cTn>
                                        <p:tgtEl>
                                          <p:spTgt spid="169"/>
                                        </p:tgtEl>
                                        <p:attrNameLst>
                                          <p:attrName>style.visibility</p:attrName>
                                        </p:attrNameLst>
                                      </p:cBhvr>
                                      <p:to>
                                        <p:strVal val="visible"/>
                                      </p:to>
                                    </p:set>
                                    <p:animEffect transition="in" filter="box(in)">
                                      <p:cBhvr>
                                        <p:cTn id="297" dur="500"/>
                                        <p:tgtEl>
                                          <p:spTgt spid="169"/>
                                        </p:tgtEl>
                                      </p:cBhvr>
                                    </p:animEffect>
                                  </p:childTnLst>
                                </p:cTn>
                              </p:par>
                            </p:childTnLst>
                          </p:cTn>
                        </p:par>
                      </p:childTnLst>
                    </p:cTn>
                  </p:par>
                  <p:par>
                    <p:cTn id="298" fill="hold">
                      <p:stCondLst>
                        <p:cond delay="indefinite"/>
                      </p:stCondLst>
                      <p:childTnLst>
                        <p:par>
                          <p:cTn id="299" fill="hold">
                            <p:stCondLst>
                              <p:cond delay="0"/>
                            </p:stCondLst>
                            <p:childTnLst>
                              <p:par>
                                <p:cTn id="300" presetID="4" presetClass="entr" presetSubtype="16" fill="hold" grpId="0" nodeType="clickEffect">
                                  <p:stCondLst>
                                    <p:cond delay="0"/>
                                  </p:stCondLst>
                                  <p:childTnLst>
                                    <p:set>
                                      <p:cBhvr>
                                        <p:cTn id="301" dur="1" fill="hold">
                                          <p:stCondLst>
                                            <p:cond delay="0"/>
                                          </p:stCondLst>
                                        </p:cTn>
                                        <p:tgtEl>
                                          <p:spTgt spid="178"/>
                                        </p:tgtEl>
                                        <p:attrNameLst>
                                          <p:attrName>style.visibility</p:attrName>
                                        </p:attrNameLst>
                                      </p:cBhvr>
                                      <p:to>
                                        <p:strVal val="visible"/>
                                      </p:to>
                                    </p:set>
                                    <p:animEffect transition="in" filter="box(in)">
                                      <p:cBhvr>
                                        <p:cTn id="302" dur="500"/>
                                        <p:tgtEl>
                                          <p:spTgt spid="178"/>
                                        </p:tgtEl>
                                      </p:cBhvr>
                                    </p:animEffect>
                                  </p:childTnLst>
                                </p:cTn>
                              </p:par>
                            </p:childTnLst>
                          </p:cTn>
                        </p:par>
                      </p:childTnLst>
                    </p:cTn>
                  </p:par>
                  <p:par>
                    <p:cTn id="303" fill="hold">
                      <p:stCondLst>
                        <p:cond delay="indefinite"/>
                      </p:stCondLst>
                      <p:childTnLst>
                        <p:par>
                          <p:cTn id="304" fill="hold">
                            <p:stCondLst>
                              <p:cond delay="0"/>
                            </p:stCondLst>
                            <p:childTnLst>
                              <p:par>
                                <p:cTn id="305" presetID="4" presetClass="entr" presetSubtype="16" fill="hold" grpId="0" nodeType="clickEffect">
                                  <p:stCondLst>
                                    <p:cond delay="0"/>
                                  </p:stCondLst>
                                  <p:childTnLst>
                                    <p:set>
                                      <p:cBhvr>
                                        <p:cTn id="306" dur="1" fill="hold">
                                          <p:stCondLst>
                                            <p:cond delay="0"/>
                                          </p:stCondLst>
                                        </p:cTn>
                                        <p:tgtEl>
                                          <p:spTgt spid="124"/>
                                        </p:tgtEl>
                                        <p:attrNameLst>
                                          <p:attrName>style.visibility</p:attrName>
                                        </p:attrNameLst>
                                      </p:cBhvr>
                                      <p:to>
                                        <p:strVal val="visible"/>
                                      </p:to>
                                    </p:set>
                                    <p:animEffect transition="in" filter="box(in)">
                                      <p:cBhvr>
                                        <p:cTn id="307" dur="500"/>
                                        <p:tgtEl>
                                          <p:spTgt spid="124"/>
                                        </p:tgtEl>
                                      </p:cBhvr>
                                    </p:animEffect>
                                  </p:childTnLst>
                                </p:cTn>
                              </p:par>
                            </p:childTnLst>
                          </p:cTn>
                        </p:par>
                      </p:childTnLst>
                    </p:cTn>
                  </p:par>
                  <p:par>
                    <p:cTn id="308" fill="hold">
                      <p:stCondLst>
                        <p:cond delay="indefinite"/>
                      </p:stCondLst>
                      <p:childTnLst>
                        <p:par>
                          <p:cTn id="309" fill="hold">
                            <p:stCondLst>
                              <p:cond delay="0"/>
                            </p:stCondLst>
                            <p:childTnLst>
                              <p:par>
                                <p:cTn id="310" presetID="4" presetClass="entr" presetSubtype="16" fill="hold" nodeType="clickEffect">
                                  <p:stCondLst>
                                    <p:cond delay="0"/>
                                  </p:stCondLst>
                                  <p:childTnLst>
                                    <p:set>
                                      <p:cBhvr>
                                        <p:cTn id="311" dur="1" fill="hold">
                                          <p:stCondLst>
                                            <p:cond delay="0"/>
                                          </p:stCondLst>
                                        </p:cTn>
                                        <p:tgtEl>
                                          <p:spTgt spid="126"/>
                                        </p:tgtEl>
                                        <p:attrNameLst>
                                          <p:attrName>style.visibility</p:attrName>
                                        </p:attrNameLst>
                                      </p:cBhvr>
                                      <p:to>
                                        <p:strVal val="visible"/>
                                      </p:to>
                                    </p:set>
                                    <p:animEffect transition="in" filter="box(in)">
                                      <p:cBhvr>
                                        <p:cTn id="312"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p:bldP spid="63" grpId="0"/>
      <p:bldP spid="64" grpId="0"/>
      <p:bldP spid="65" grpId="0"/>
      <p:bldP spid="66" grpId="0"/>
      <p:bldP spid="68" grpId="0"/>
      <p:bldP spid="69" grpId="0"/>
      <p:bldP spid="72" grpId="0"/>
      <p:bldP spid="76" grpId="0"/>
      <p:bldP spid="83" grpId="0"/>
      <p:bldP spid="87" grpId="0"/>
      <p:bldP spid="95" grpId="0"/>
      <p:bldP spid="97" grpId="0"/>
      <p:bldP spid="98" grpId="0"/>
      <p:bldP spid="99" grpId="0"/>
      <p:bldP spid="100" grpId="0"/>
      <p:bldP spid="106" grpId="0"/>
      <p:bldP spid="122" grpId="0"/>
      <p:bldP spid="138" grpId="0"/>
      <p:bldP spid="139" grpId="0"/>
      <p:bldP spid="140" grpId="0"/>
      <p:bldP spid="141" grpId="0"/>
      <p:bldP spid="142" grpId="0"/>
      <p:bldP spid="143" grpId="0"/>
      <p:bldP spid="144" grpId="0"/>
      <p:bldP spid="145" grpId="0"/>
      <p:bldP spid="146" grpId="0"/>
      <p:bldP spid="147" grpId="0"/>
      <p:bldP spid="148" grpId="0"/>
      <p:bldP spid="149" grpId="0"/>
      <p:bldP spid="150" grpId="0"/>
      <p:bldP spid="152" grpId="0"/>
      <p:bldP spid="153" grpId="0"/>
      <p:bldP spid="154" grpId="0"/>
      <p:bldP spid="155" grpId="0"/>
      <p:bldP spid="156" grpId="0"/>
      <p:bldP spid="157" grpId="0"/>
      <p:bldP spid="158" grpId="0"/>
      <p:bldP spid="159" grpId="0"/>
      <p:bldP spid="160" grpId="0"/>
      <p:bldP spid="161" grpId="0"/>
      <p:bldP spid="162" grpId="0"/>
      <p:bldP spid="163" grpId="0"/>
      <p:bldP spid="164" grpId="0"/>
      <p:bldP spid="166" grpId="0"/>
      <p:bldP spid="167" grpId="0"/>
      <p:bldP spid="168" grpId="0"/>
      <p:bldP spid="169" grpId="0"/>
      <p:bldP spid="170" grpId="0"/>
      <p:bldP spid="174" grpId="0"/>
      <p:bldP spid="175" grpId="0"/>
      <p:bldP spid="176" grpId="0"/>
      <p:bldP spid="177" grpId="0"/>
      <p:bldP spid="178" grpId="0"/>
      <p:bldP spid="181" grpId="0"/>
      <p:bldP spid="182" grpId="0"/>
      <p:bldP spid="183" grpId="0"/>
      <p:bldP spid="184" grpId="0"/>
      <p:bldP spid="124"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134 Rectángulo"/>
          <p:cNvSpPr/>
          <p:nvPr/>
        </p:nvSpPr>
        <p:spPr>
          <a:xfrm>
            <a:off x="0" y="4941168"/>
            <a:ext cx="9144000" cy="18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131 Rectángulo"/>
          <p:cNvSpPr/>
          <p:nvPr/>
        </p:nvSpPr>
        <p:spPr>
          <a:xfrm>
            <a:off x="35496" y="0"/>
            <a:ext cx="2880320" cy="17008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2" name="25 Grupo"/>
          <p:cNvGrpSpPr/>
          <p:nvPr/>
        </p:nvGrpSpPr>
        <p:grpSpPr>
          <a:xfrm>
            <a:off x="71406" y="1642480"/>
            <a:ext cx="1584176" cy="864096"/>
            <a:chOff x="3563888" y="1700808"/>
            <a:chExt cx="1584176" cy="864096"/>
          </a:xfrm>
        </p:grpSpPr>
        <p:cxnSp>
          <p:nvCxnSpPr>
            <p:cNvPr id="27" name="2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28 Grupo"/>
          <p:cNvGrpSpPr/>
          <p:nvPr/>
        </p:nvGrpSpPr>
        <p:grpSpPr>
          <a:xfrm>
            <a:off x="5716718" y="1609292"/>
            <a:ext cx="1584176" cy="864096"/>
            <a:chOff x="3563888" y="1700808"/>
            <a:chExt cx="1584176" cy="864096"/>
          </a:xfrm>
        </p:grpSpPr>
        <p:cxnSp>
          <p:nvCxnSpPr>
            <p:cNvPr id="30" name="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 name="31 Grupo"/>
          <p:cNvGrpSpPr/>
          <p:nvPr/>
        </p:nvGrpSpPr>
        <p:grpSpPr>
          <a:xfrm>
            <a:off x="1943614" y="1642480"/>
            <a:ext cx="1584176" cy="864096"/>
            <a:chOff x="3563888" y="1700808"/>
            <a:chExt cx="1584176" cy="864096"/>
          </a:xfrm>
        </p:grpSpPr>
        <p:cxnSp>
          <p:nvCxnSpPr>
            <p:cNvPr id="33" name="3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37 Grupo"/>
          <p:cNvGrpSpPr/>
          <p:nvPr/>
        </p:nvGrpSpPr>
        <p:grpSpPr>
          <a:xfrm>
            <a:off x="3818102" y="1642480"/>
            <a:ext cx="1584176" cy="864096"/>
            <a:chOff x="3563888" y="1700808"/>
            <a:chExt cx="1584176" cy="864096"/>
          </a:xfrm>
        </p:grpSpPr>
        <p:cxnSp>
          <p:nvCxnSpPr>
            <p:cNvPr id="39" name="38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3 Grupo"/>
          <p:cNvGrpSpPr/>
          <p:nvPr/>
        </p:nvGrpSpPr>
        <p:grpSpPr>
          <a:xfrm>
            <a:off x="214282" y="3557056"/>
            <a:ext cx="1584176" cy="864096"/>
            <a:chOff x="3563888" y="1700808"/>
            <a:chExt cx="1584176" cy="864096"/>
          </a:xfrm>
        </p:grpSpPr>
        <p:cxnSp>
          <p:nvCxnSpPr>
            <p:cNvPr id="45" name="44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6 Grupo"/>
          <p:cNvGrpSpPr/>
          <p:nvPr/>
        </p:nvGrpSpPr>
        <p:grpSpPr>
          <a:xfrm>
            <a:off x="7416980" y="1577882"/>
            <a:ext cx="1584176" cy="864096"/>
            <a:chOff x="3563888" y="1700808"/>
            <a:chExt cx="1584176" cy="864096"/>
          </a:xfrm>
        </p:grpSpPr>
        <p:cxnSp>
          <p:nvCxnSpPr>
            <p:cNvPr id="48" name="4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9 Grupo"/>
          <p:cNvGrpSpPr/>
          <p:nvPr/>
        </p:nvGrpSpPr>
        <p:grpSpPr>
          <a:xfrm>
            <a:off x="1987122" y="3571306"/>
            <a:ext cx="1584176" cy="864096"/>
            <a:chOff x="3563888" y="1700808"/>
            <a:chExt cx="1584176" cy="864096"/>
          </a:xfrm>
        </p:grpSpPr>
        <p:cxnSp>
          <p:nvCxnSpPr>
            <p:cNvPr id="51" name="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53 CuadroTexto"/>
          <p:cNvSpPr txBox="1"/>
          <p:nvPr/>
        </p:nvSpPr>
        <p:spPr>
          <a:xfrm>
            <a:off x="-71470" y="864632"/>
            <a:ext cx="1840858" cy="600164"/>
          </a:xfrm>
          <a:prstGeom prst="rect">
            <a:avLst/>
          </a:prstGeom>
          <a:noFill/>
        </p:spPr>
        <p:txBody>
          <a:bodyPr wrap="square" rtlCol="0">
            <a:spAutoFit/>
          </a:bodyPr>
          <a:lstStyle/>
          <a:p>
            <a:pPr algn="ctr"/>
            <a:r>
              <a:rPr lang="es-MX" sz="1100" dirty="0" smtClean="0"/>
              <a:t>821</a:t>
            </a:r>
          </a:p>
          <a:p>
            <a:pPr algn="ctr"/>
            <a:r>
              <a:rPr lang="es-MX" sz="1100" dirty="0" smtClean="0"/>
              <a:t>Presupuesto  de</a:t>
            </a:r>
          </a:p>
          <a:p>
            <a:pPr algn="ctr"/>
            <a:r>
              <a:rPr lang="es-MX" sz="1100" dirty="0" smtClean="0"/>
              <a:t> Egresos Aprobado</a:t>
            </a:r>
          </a:p>
        </p:txBody>
      </p:sp>
      <p:sp>
        <p:nvSpPr>
          <p:cNvPr id="55" name="54 CuadroTexto"/>
          <p:cNvSpPr txBox="1"/>
          <p:nvPr/>
        </p:nvSpPr>
        <p:spPr>
          <a:xfrm>
            <a:off x="1697380" y="839502"/>
            <a:ext cx="1944216" cy="600164"/>
          </a:xfrm>
          <a:prstGeom prst="rect">
            <a:avLst/>
          </a:prstGeom>
          <a:noFill/>
        </p:spPr>
        <p:txBody>
          <a:bodyPr wrap="square" rtlCol="0">
            <a:spAutoFit/>
          </a:bodyPr>
          <a:lstStyle/>
          <a:p>
            <a:pPr algn="ctr"/>
            <a:r>
              <a:rPr lang="es-MX" sz="1100" dirty="0" smtClean="0"/>
              <a:t>822</a:t>
            </a:r>
          </a:p>
          <a:p>
            <a:pPr algn="ctr"/>
            <a:r>
              <a:rPr lang="es-MX" sz="1100" dirty="0" smtClean="0"/>
              <a:t>Presupuesto de</a:t>
            </a:r>
          </a:p>
          <a:p>
            <a:pPr algn="ctr"/>
            <a:r>
              <a:rPr lang="es-MX" sz="1100" dirty="0" smtClean="0"/>
              <a:t> Egresos por Ejercer </a:t>
            </a:r>
            <a:endParaRPr lang="es-MX" sz="1100" dirty="0"/>
          </a:p>
        </p:txBody>
      </p:sp>
      <p:sp>
        <p:nvSpPr>
          <p:cNvPr id="56" name="55 CuadroTexto"/>
          <p:cNvSpPr txBox="1"/>
          <p:nvPr/>
        </p:nvSpPr>
        <p:spPr>
          <a:xfrm>
            <a:off x="872614" y="1642480"/>
            <a:ext cx="963082" cy="261610"/>
          </a:xfrm>
          <a:prstGeom prst="rect">
            <a:avLst/>
          </a:prstGeom>
          <a:noFill/>
        </p:spPr>
        <p:txBody>
          <a:bodyPr wrap="square" rtlCol="0">
            <a:spAutoFit/>
          </a:bodyPr>
          <a:lstStyle/>
          <a:p>
            <a:r>
              <a:rPr lang="es-MX" sz="1100" dirty="0" smtClean="0"/>
              <a:t>100,000 (1)</a:t>
            </a:r>
            <a:endParaRPr lang="es-MX" sz="1100" dirty="0"/>
          </a:p>
        </p:txBody>
      </p:sp>
      <p:sp>
        <p:nvSpPr>
          <p:cNvPr id="57" name="56 CuadroTexto"/>
          <p:cNvSpPr txBox="1"/>
          <p:nvPr/>
        </p:nvSpPr>
        <p:spPr>
          <a:xfrm>
            <a:off x="1841966" y="1622735"/>
            <a:ext cx="1015522" cy="261610"/>
          </a:xfrm>
          <a:prstGeom prst="rect">
            <a:avLst/>
          </a:prstGeom>
          <a:noFill/>
        </p:spPr>
        <p:txBody>
          <a:bodyPr wrap="square" rtlCol="0">
            <a:spAutoFit/>
          </a:bodyPr>
          <a:lstStyle/>
          <a:p>
            <a:r>
              <a:rPr lang="es-MX" sz="1100" dirty="0" smtClean="0"/>
              <a:t>(1) 100,000</a:t>
            </a:r>
            <a:endParaRPr lang="es-MX" sz="1100" dirty="0"/>
          </a:p>
        </p:txBody>
      </p:sp>
      <p:sp>
        <p:nvSpPr>
          <p:cNvPr id="63" name="62 CuadroTexto"/>
          <p:cNvSpPr txBox="1"/>
          <p:nvPr/>
        </p:nvSpPr>
        <p:spPr>
          <a:xfrm>
            <a:off x="3801572" y="1677310"/>
            <a:ext cx="857256" cy="261610"/>
          </a:xfrm>
          <a:prstGeom prst="rect">
            <a:avLst/>
          </a:prstGeom>
          <a:noFill/>
        </p:spPr>
        <p:txBody>
          <a:bodyPr wrap="square" rtlCol="0">
            <a:spAutoFit/>
          </a:bodyPr>
          <a:lstStyle/>
          <a:p>
            <a:r>
              <a:rPr lang="es-MX" sz="1100" dirty="0" smtClean="0"/>
              <a:t>(2) 50,000</a:t>
            </a:r>
            <a:endParaRPr lang="es-MX" sz="1100" dirty="0"/>
          </a:p>
        </p:txBody>
      </p:sp>
      <p:sp>
        <p:nvSpPr>
          <p:cNvPr id="64" name="63 CuadroTexto"/>
          <p:cNvSpPr txBox="1"/>
          <p:nvPr/>
        </p:nvSpPr>
        <p:spPr>
          <a:xfrm>
            <a:off x="2730002" y="1642480"/>
            <a:ext cx="841866" cy="261610"/>
          </a:xfrm>
          <a:prstGeom prst="rect">
            <a:avLst/>
          </a:prstGeom>
          <a:noFill/>
        </p:spPr>
        <p:txBody>
          <a:bodyPr wrap="square" rtlCol="0">
            <a:spAutoFit/>
          </a:bodyPr>
          <a:lstStyle/>
          <a:p>
            <a:r>
              <a:rPr lang="es-MX" sz="1100" dirty="0" smtClean="0"/>
              <a:t>50,000 (2)</a:t>
            </a:r>
            <a:endParaRPr lang="es-MX" sz="1100" dirty="0"/>
          </a:p>
        </p:txBody>
      </p:sp>
      <p:sp>
        <p:nvSpPr>
          <p:cNvPr id="65" name="64 CuadroTexto"/>
          <p:cNvSpPr txBox="1"/>
          <p:nvPr/>
        </p:nvSpPr>
        <p:spPr>
          <a:xfrm>
            <a:off x="3571868" y="834842"/>
            <a:ext cx="2199758" cy="600164"/>
          </a:xfrm>
          <a:prstGeom prst="rect">
            <a:avLst/>
          </a:prstGeom>
          <a:noFill/>
        </p:spPr>
        <p:txBody>
          <a:bodyPr wrap="square" rtlCol="0">
            <a:spAutoFit/>
          </a:bodyPr>
          <a:lstStyle/>
          <a:p>
            <a:pPr algn="ctr"/>
            <a:r>
              <a:rPr lang="es-MX" sz="1100" dirty="0" smtClean="0"/>
              <a:t>824</a:t>
            </a:r>
          </a:p>
          <a:p>
            <a:pPr algn="ctr"/>
            <a:r>
              <a:rPr lang="es-MX" sz="1100" dirty="0" smtClean="0"/>
              <a:t>Presupuesto de Egresos Comprometido </a:t>
            </a:r>
            <a:endParaRPr lang="es-MX" sz="1100" dirty="0"/>
          </a:p>
        </p:txBody>
      </p:sp>
      <p:sp>
        <p:nvSpPr>
          <p:cNvPr id="66" name="65 CuadroTexto"/>
          <p:cNvSpPr txBox="1"/>
          <p:nvPr/>
        </p:nvSpPr>
        <p:spPr>
          <a:xfrm>
            <a:off x="5470484" y="834842"/>
            <a:ext cx="1944216" cy="600164"/>
          </a:xfrm>
          <a:prstGeom prst="rect">
            <a:avLst/>
          </a:prstGeom>
          <a:noFill/>
        </p:spPr>
        <p:txBody>
          <a:bodyPr wrap="square" rtlCol="0">
            <a:spAutoFit/>
          </a:bodyPr>
          <a:lstStyle/>
          <a:p>
            <a:pPr algn="ctr"/>
            <a:r>
              <a:rPr lang="es-MX" sz="1100" dirty="0" smtClean="0"/>
              <a:t>825</a:t>
            </a:r>
          </a:p>
          <a:p>
            <a:pPr algn="ctr"/>
            <a:r>
              <a:rPr lang="es-MX" sz="1100" dirty="0" smtClean="0"/>
              <a:t>Presupuesto de Egresos Devengado</a:t>
            </a:r>
            <a:endParaRPr lang="es-MX" sz="1100" dirty="0"/>
          </a:p>
        </p:txBody>
      </p:sp>
      <p:sp>
        <p:nvSpPr>
          <p:cNvPr id="68" name="67 CuadroTexto"/>
          <p:cNvSpPr txBox="1"/>
          <p:nvPr/>
        </p:nvSpPr>
        <p:spPr>
          <a:xfrm>
            <a:off x="4587390" y="1694743"/>
            <a:ext cx="857256" cy="261610"/>
          </a:xfrm>
          <a:prstGeom prst="rect">
            <a:avLst/>
          </a:prstGeom>
          <a:noFill/>
        </p:spPr>
        <p:txBody>
          <a:bodyPr wrap="square" rtlCol="0">
            <a:spAutoFit/>
          </a:bodyPr>
          <a:lstStyle/>
          <a:p>
            <a:r>
              <a:rPr lang="es-MX" sz="1100" dirty="0" smtClean="0"/>
              <a:t>50,000 (5)</a:t>
            </a:r>
            <a:endParaRPr lang="es-MX" sz="1100" dirty="0"/>
          </a:p>
        </p:txBody>
      </p:sp>
      <p:sp>
        <p:nvSpPr>
          <p:cNvPr id="69" name="68 CuadroTexto"/>
          <p:cNvSpPr txBox="1"/>
          <p:nvPr/>
        </p:nvSpPr>
        <p:spPr>
          <a:xfrm>
            <a:off x="7272394" y="834842"/>
            <a:ext cx="1800200" cy="600164"/>
          </a:xfrm>
          <a:prstGeom prst="rect">
            <a:avLst/>
          </a:prstGeom>
          <a:noFill/>
        </p:spPr>
        <p:txBody>
          <a:bodyPr wrap="square" rtlCol="0">
            <a:spAutoFit/>
          </a:bodyPr>
          <a:lstStyle/>
          <a:p>
            <a:pPr algn="ctr"/>
            <a:r>
              <a:rPr lang="es-MX" sz="1100" dirty="0" smtClean="0"/>
              <a:t>826</a:t>
            </a:r>
          </a:p>
          <a:p>
            <a:pPr algn="ctr"/>
            <a:r>
              <a:rPr lang="es-MX" sz="1100" dirty="0" smtClean="0"/>
              <a:t>Presupuesto de Egresos Ejercido</a:t>
            </a:r>
          </a:p>
        </p:txBody>
      </p:sp>
      <p:sp>
        <p:nvSpPr>
          <p:cNvPr id="72" name="71 CuadroTexto"/>
          <p:cNvSpPr txBox="1"/>
          <p:nvPr/>
        </p:nvSpPr>
        <p:spPr>
          <a:xfrm>
            <a:off x="71406" y="2835106"/>
            <a:ext cx="1872208" cy="600164"/>
          </a:xfrm>
          <a:prstGeom prst="rect">
            <a:avLst/>
          </a:prstGeom>
          <a:noFill/>
        </p:spPr>
        <p:txBody>
          <a:bodyPr wrap="square" rtlCol="0">
            <a:spAutoFit/>
          </a:bodyPr>
          <a:lstStyle/>
          <a:p>
            <a:pPr algn="ctr"/>
            <a:r>
              <a:rPr lang="es-MX" sz="1100" dirty="0" smtClean="0"/>
              <a:t>827</a:t>
            </a:r>
          </a:p>
          <a:p>
            <a:pPr algn="ctr"/>
            <a:r>
              <a:rPr lang="es-MX" sz="1100" dirty="0" smtClean="0"/>
              <a:t>Presupuesto de Egresos Pagado</a:t>
            </a:r>
          </a:p>
        </p:txBody>
      </p:sp>
      <p:sp>
        <p:nvSpPr>
          <p:cNvPr id="76" name="75 CuadroTexto"/>
          <p:cNvSpPr txBox="1"/>
          <p:nvPr/>
        </p:nvSpPr>
        <p:spPr>
          <a:xfrm>
            <a:off x="755576" y="4581128"/>
            <a:ext cx="1928794" cy="769441"/>
          </a:xfrm>
          <a:prstGeom prst="rect">
            <a:avLst/>
          </a:prstGeom>
          <a:noFill/>
        </p:spPr>
        <p:txBody>
          <a:bodyPr wrap="square" rtlCol="0">
            <a:spAutoFit/>
          </a:bodyPr>
          <a:lstStyle/>
          <a:p>
            <a:pPr algn="ctr"/>
            <a:r>
              <a:rPr lang="es-MX" sz="1100" dirty="0" smtClean="0"/>
              <a:t>12364</a:t>
            </a:r>
          </a:p>
          <a:p>
            <a:pPr algn="ctr"/>
            <a:r>
              <a:rPr lang="es-MX" sz="1100" dirty="0" smtClean="0"/>
              <a:t>División de </a:t>
            </a:r>
            <a:r>
              <a:rPr lang="es-MX" sz="1100" dirty="0" err="1" smtClean="0"/>
              <a:t>Terr</a:t>
            </a:r>
            <a:r>
              <a:rPr lang="es-MX" sz="1100" dirty="0" smtClean="0"/>
              <a:t> y </a:t>
            </a:r>
            <a:r>
              <a:rPr lang="es-MX" sz="1100" dirty="0" err="1" smtClean="0"/>
              <a:t>Const</a:t>
            </a:r>
            <a:r>
              <a:rPr lang="es-MX" sz="1100" dirty="0" smtClean="0"/>
              <a:t> de Obras de Urbanización en </a:t>
            </a:r>
            <a:r>
              <a:rPr lang="es-MX" sz="1100" b="1" u="sng" dirty="0" smtClean="0"/>
              <a:t>Proceso</a:t>
            </a:r>
            <a:endParaRPr lang="es-MX" sz="1100" b="1" u="sng" dirty="0"/>
          </a:p>
        </p:txBody>
      </p:sp>
      <p:sp>
        <p:nvSpPr>
          <p:cNvPr id="83" name="82 CuadroTexto"/>
          <p:cNvSpPr txBox="1"/>
          <p:nvPr/>
        </p:nvSpPr>
        <p:spPr>
          <a:xfrm>
            <a:off x="7179678" y="3033432"/>
            <a:ext cx="1800200" cy="430887"/>
          </a:xfrm>
          <a:prstGeom prst="rect">
            <a:avLst/>
          </a:prstGeom>
          <a:noFill/>
        </p:spPr>
        <p:txBody>
          <a:bodyPr wrap="square" rtlCol="0">
            <a:spAutoFit/>
          </a:bodyPr>
          <a:lstStyle/>
          <a:p>
            <a:pPr algn="ctr"/>
            <a:r>
              <a:rPr lang="es-MX" sz="1100" dirty="0" smtClean="0"/>
              <a:t>1112</a:t>
            </a:r>
          </a:p>
          <a:p>
            <a:pPr algn="ctr"/>
            <a:r>
              <a:rPr lang="es-MX" sz="1100" dirty="0" smtClean="0"/>
              <a:t>Bancos / Tesorería</a:t>
            </a:r>
            <a:endParaRPr lang="es-MX" sz="1100" dirty="0"/>
          </a:p>
        </p:txBody>
      </p:sp>
      <p:grpSp>
        <p:nvGrpSpPr>
          <p:cNvPr id="9" name="79 Grupo"/>
          <p:cNvGrpSpPr/>
          <p:nvPr/>
        </p:nvGrpSpPr>
        <p:grpSpPr>
          <a:xfrm>
            <a:off x="970428" y="5373216"/>
            <a:ext cx="1584176" cy="1152128"/>
            <a:chOff x="3563888" y="1700808"/>
            <a:chExt cx="1584176" cy="864096"/>
          </a:xfrm>
        </p:grpSpPr>
        <p:cxnSp>
          <p:nvCxnSpPr>
            <p:cNvPr id="88" name="8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87" name="86 CuadroTexto"/>
          <p:cNvSpPr txBox="1"/>
          <p:nvPr/>
        </p:nvSpPr>
        <p:spPr>
          <a:xfrm>
            <a:off x="13046" y="1424746"/>
            <a:ext cx="1785950" cy="261610"/>
          </a:xfrm>
          <a:prstGeom prst="rect">
            <a:avLst/>
          </a:prstGeom>
          <a:noFill/>
        </p:spPr>
        <p:txBody>
          <a:bodyPr wrap="square" rtlCol="0">
            <a:spAutoFit/>
          </a:bodyPr>
          <a:lstStyle/>
          <a:p>
            <a:pPr algn="ctr"/>
            <a:r>
              <a:rPr lang="es-MX" sz="1100" dirty="0" smtClean="0"/>
              <a:t>(COG por cada partida)</a:t>
            </a:r>
            <a:endParaRPr lang="es-MX" sz="1100" dirty="0"/>
          </a:p>
        </p:txBody>
      </p:sp>
      <p:sp>
        <p:nvSpPr>
          <p:cNvPr id="95" name="94 CuadroTexto"/>
          <p:cNvSpPr txBox="1"/>
          <p:nvPr/>
        </p:nvSpPr>
        <p:spPr>
          <a:xfrm>
            <a:off x="1798996" y="1424746"/>
            <a:ext cx="1857388" cy="261610"/>
          </a:xfrm>
          <a:prstGeom prst="rect">
            <a:avLst/>
          </a:prstGeom>
          <a:noFill/>
        </p:spPr>
        <p:txBody>
          <a:bodyPr wrap="square" rtlCol="0">
            <a:spAutoFit/>
          </a:bodyPr>
          <a:lstStyle/>
          <a:p>
            <a:pPr algn="ctr"/>
            <a:r>
              <a:rPr lang="es-MX" sz="1100" dirty="0" smtClean="0"/>
              <a:t>(…..)</a:t>
            </a:r>
            <a:endParaRPr lang="es-MX" sz="1100" dirty="0"/>
          </a:p>
        </p:txBody>
      </p:sp>
      <p:sp>
        <p:nvSpPr>
          <p:cNvPr id="97" name="96 CuadroTexto"/>
          <p:cNvSpPr txBox="1"/>
          <p:nvPr/>
        </p:nvSpPr>
        <p:spPr>
          <a:xfrm>
            <a:off x="3855878" y="1424746"/>
            <a:ext cx="1714512" cy="261610"/>
          </a:xfrm>
          <a:prstGeom prst="rect">
            <a:avLst/>
          </a:prstGeom>
          <a:noFill/>
        </p:spPr>
        <p:txBody>
          <a:bodyPr wrap="square" rtlCol="0">
            <a:spAutoFit/>
          </a:bodyPr>
          <a:lstStyle/>
          <a:p>
            <a:pPr algn="ctr"/>
            <a:r>
              <a:rPr lang="es-MX" sz="1100" dirty="0" smtClean="0"/>
              <a:t>(…..)</a:t>
            </a:r>
            <a:endParaRPr lang="es-MX" sz="1100" dirty="0"/>
          </a:p>
        </p:txBody>
      </p:sp>
      <p:sp>
        <p:nvSpPr>
          <p:cNvPr id="98" name="97 CuadroTexto"/>
          <p:cNvSpPr txBox="1"/>
          <p:nvPr/>
        </p:nvSpPr>
        <p:spPr>
          <a:xfrm>
            <a:off x="5429256" y="1363568"/>
            <a:ext cx="1785950" cy="261610"/>
          </a:xfrm>
          <a:prstGeom prst="rect">
            <a:avLst/>
          </a:prstGeom>
          <a:noFill/>
        </p:spPr>
        <p:txBody>
          <a:bodyPr wrap="square" rtlCol="0">
            <a:spAutoFit/>
          </a:bodyPr>
          <a:lstStyle/>
          <a:p>
            <a:pPr algn="ctr"/>
            <a:r>
              <a:rPr lang="es-MX" sz="1100" dirty="0" smtClean="0"/>
              <a:t>(…..)</a:t>
            </a:r>
            <a:endParaRPr lang="es-MX" sz="1100" dirty="0"/>
          </a:p>
        </p:txBody>
      </p:sp>
      <p:sp>
        <p:nvSpPr>
          <p:cNvPr id="99" name="98 CuadroTexto"/>
          <p:cNvSpPr txBox="1"/>
          <p:nvPr/>
        </p:nvSpPr>
        <p:spPr>
          <a:xfrm>
            <a:off x="7286644" y="1363568"/>
            <a:ext cx="1785950" cy="261610"/>
          </a:xfrm>
          <a:prstGeom prst="rect">
            <a:avLst/>
          </a:prstGeom>
          <a:noFill/>
        </p:spPr>
        <p:txBody>
          <a:bodyPr wrap="square" rtlCol="0">
            <a:spAutoFit/>
          </a:bodyPr>
          <a:lstStyle/>
          <a:p>
            <a:pPr algn="ctr"/>
            <a:r>
              <a:rPr lang="es-MX" sz="1100" dirty="0" smtClean="0"/>
              <a:t>(…..)</a:t>
            </a:r>
            <a:endParaRPr lang="es-MX" sz="1100" dirty="0"/>
          </a:p>
        </p:txBody>
      </p:sp>
      <p:sp>
        <p:nvSpPr>
          <p:cNvPr id="100" name="99 CuadroTexto"/>
          <p:cNvSpPr txBox="1"/>
          <p:nvPr/>
        </p:nvSpPr>
        <p:spPr>
          <a:xfrm>
            <a:off x="71406" y="3316536"/>
            <a:ext cx="1857388" cy="261610"/>
          </a:xfrm>
          <a:prstGeom prst="rect">
            <a:avLst/>
          </a:prstGeom>
          <a:noFill/>
        </p:spPr>
        <p:txBody>
          <a:bodyPr wrap="square" rtlCol="0">
            <a:spAutoFit/>
          </a:bodyPr>
          <a:lstStyle/>
          <a:p>
            <a:pPr algn="ctr"/>
            <a:r>
              <a:rPr lang="es-MX" sz="1100" dirty="0" smtClean="0"/>
              <a:t>(…..)</a:t>
            </a:r>
            <a:endParaRPr lang="es-MX" sz="1100" dirty="0"/>
          </a:p>
        </p:txBody>
      </p:sp>
      <p:grpSp>
        <p:nvGrpSpPr>
          <p:cNvPr id="10" name="40 Grupo"/>
          <p:cNvGrpSpPr/>
          <p:nvPr/>
        </p:nvGrpSpPr>
        <p:grpSpPr>
          <a:xfrm>
            <a:off x="3312368" y="5589240"/>
            <a:ext cx="1584176" cy="864096"/>
            <a:chOff x="3563888" y="1700808"/>
            <a:chExt cx="1584176" cy="864096"/>
          </a:xfrm>
        </p:grpSpPr>
        <p:cxnSp>
          <p:nvCxnSpPr>
            <p:cNvPr id="101" name="10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10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1" name="40 Grupo"/>
          <p:cNvGrpSpPr/>
          <p:nvPr/>
        </p:nvGrpSpPr>
        <p:grpSpPr>
          <a:xfrm>
            <a:off x="5452626" y="3573016"/>
            <a:ext cx="1584176" cy="864096"/>
            <a:chOff x="3563888" y="1700808"/>
            <a:chExt cx="1584176" cy="864096"/>
          </a:xfrm>
        </p:grpSpPr>
        <p:cxnSp>
          <p:nvCxnSpPr>
            <p:cNvPr id="104" name="103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6" name="105 CuadroTexto"/>
          <p:cNvSpPr txBox="1"/>
          <p:nvPr/>
        </p:nvSpPr>
        <p:spPr>
          <a:xfrm>
            <a:off x="4587390" y="1887776"/>
            <a:ext cx="857256" cy="261610"/>
          </a:xfrm>
          <a:prstGeom prst="rect">
            <a:avLst/>
          </a:prstGeom>
          <a:noFill/>
        </p:spPr>
        <p:txBody>
          <a:bodyPr wrap="square" rtlCol="0">
            <a:spAutoFit/>
          </a:bodyPr>
          <a:lstStyle/>
          <a:p>
            <a:r>
              <a:rPr lang="es-MX" sz="1100" dirty="0" smtClean="0"/>
              <a:t>30,000 (7)</a:t>
            </a:r>
            <a:endParaRPr lang="es-MX" sz="1100" dirty="0"/>
          </a:p>
        </p:txBody>
      </p:sp>
      <p:cxnSp>
        <p:nvCxnSpPr>
          <p:cNvPr id="120" name="119 Conector recto"/>
          <p:cNvCxnSpPr/>
          <p:nvPr/>
        </p:nvCxnSpPr>
        <p:spPr>
          <a:xfrm>
            <a:off x="898420" y="6285759"/>
            <a:ext cx="164307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2" name="121 CuadroTexto"/>
          <p:cNvSpPr txBox="1"/>
          <p:nvPr/>
        </p:nvSpPr>
        <p:spPr>
          <a:xfrm>
            <a:off x="835026" y="6335742"/>
            <a:ext cx="1000670" cy="261610"/>
          </a:xfrm>
          <a:prstGeom prst="rect">
            <a:avLst/>
          </a:prstGeom>
          <a:noFill/>
        </p:spPr>
        <p:txBody>
          <a:bodyPr wrap="square" rtlCol="0">
            <a:spAutoFit/>
          </a:bodyPr>
          <a:lstStyle/>
          <a:p>
            <a:r>
              <a:rPr lang="es-MX" sz="1100" b="1" dirty="0" smtClean="0">
                <a:solidFill>
                  <a:schemeClr val="accent5">
                    <a:lumMod val="75000"/>
                  </a:schemeClr>
                </a:solidFill>
              </a:rPr>
              <a:t>S)   140,000</a:t>
            </a:r>
            <a:endParaRPr lang="es-MX" sz="1100" b="1" dirty="0">
              <a:solidFill>
                <a:schemeClr val="accent5">
                  <a:lumMod val="75000"/>
                </a:schemeClr>
              </a:solidFill>
            </a:endParaRPr>
          </a:p>
        </p:txBody>
      </p:sp>
      <p:grpSp>
        <p:nvGrpSpPr>
          <p:cNvPr id="12" name="49 Grupo"/>
          <p:cNvGrpSpPr/>
          <p:nvPr/>
        </p:nvGrpSpPr>
        <p:grpSpPr>
          <a:xfrm>
            <a:off x="3758822" y="3571306"/>
            <a:ext cx="1584176" cy="864096"/>
            <a:chOff x="3563888" y="1700808"/>
            <a:chExt cx="1584176" cy="864096"/>
          </a:xfrm>
        </p:grpSpPr>
        <p:cxnSp>
          <p:nvCxnSpPr>
            <p:cNvPr id="93" name="9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9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3" name="49 Grupo"/>
          <p:cNvGrpSpPr/>
          <p:nvPr/>
        </p:nvGrpSpPr>
        <p:grpSpPr>
          <a:xfrm>
            <a:off x="7167138" y="3533498"/>
            <a:ext cx="1584176" cy="864096"/>
            <a:chOff x="3563888" y="1700808"/>
            <a:chExt cx="1584176" cy="864096"/>
          </a:xfrm>
        </p:grpSpPr>
        <p:cxnSp>
          <p:nvCxnSpPr>
            <p:cNvPr id="130" name="1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1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8" name="137 CuadroTexto"/>
          <p:cNvSpPr txBox="1"/>
          <p:nvPr/>
        </p:nvSpPr>
        <p:spPr>
          <a:xfrm>
            <a:off x="2714612" y="1887776"/>
            <a:ext cx="841866" cy="261610"/>
          </a:xfrm>
          <a:prstGeom prst="rect">
            <a:avLst/>
          </a:prstGeom>
          <a:noFill/>
        </p:spPr>
        <p:txBody>
          <a:bodyPr wrap="square" rtlCol="0">
            <a:spAutoFit/>
          </a:bodyPr>
          <a:lstStyle/>
          <a:p>
            <a:r>
              <a:rPr lang="es-MX" sz="1100" dirty="0" smtClean="0"/>
              <a:t>30,000 (3)</a:t>
            </a:r>
            <a:endParaRPr lang="es-MX" sz="1100" dirty="0"/>
          </a:p>
        </p:txBody>
      </p:sp>
      <p:sp>
        <p:nvSpPr>
          <p:cNvPr id="139" name="138 CuadroTexto"/>
          <p:cNvSpPr txBox="1"/>
          <p:nvPr/>
        </p:nvSpPr>
        <p:spPr>
          <a:xfrm>
            <a:off x="2714612" y="2102090"/>
            <a:ext cx="841866" cy="261610"/>
          </a:xfrm>
          <a:prstGeom prst="rect">
            <a:avLst/>
          </a:prstGeom>
          <a:noFill/>
        </p:spPr>
        <p:txBody>
          <a:bodyPr wrap="square" rtlCol="0">
            <a:spAutoFit/>
          </a:bodyPr>
          <a:lstStyle/>
          <a:p>
            <a:r>
              <a:rPr lang="es-MX" sz="1100" dirty="0" smtClean="0"/>
              <a:t>10,000 (4)</a:t>
            </a:r>
            <a:endParaRPr lang="es-MX" sz="1100" dirty="0"/>
          </a:p>
        </p:txBody>
      </p:sp>
      <p:sp>
        <p:nvSpPr>
          <p:cNvPr id="140" name="139 CuadroTexto"/>
          <p:cNvSpPr txBox="1"/>
          <p:nvPr/>
        </p:nvSpPr>
        <p:spPr>
          <a:xfrm>
            <a:off x="3786182" y="1887776"/>
            <a:ext cx="857256" cy="261610"/>
          </a:xfrm>
          <a:prstGeom prst="rect">
            <a:avLst/>
          </a:prstGeom>
          <a:noFill/>
        </p:spPr>
        <p:txBody>
          <a:bodyPr wrap="square" rtlCol="0">
            <a:spAutoFit/>
          </a:bodyPr>
          <a:lstStyle/>
          <a:p>
            <a:r>
              <a:rPr lang="es-MX" sz="1100" dirty="0" smtClean="0"/>
              <a:t>(3) 30,000</a:t>
            </a:r>
            <a:endParaRPr lang="es-MX" sz="1100" dirty="0"/>
          </a:p>
        </p:txBody>
      </p:sp>
      <p:sp>
        <p:nvSpPr>
          <p:cNvPr id="141" name="140 CuadroTexto"/>
          <p:cNvSpPr txBox="1"/>
          <p:nvPr/>
        </p:nvSpPr>
        <p:spPr>
          <a:xfrm>
            <a:off x="3786182" y="2102090"/>
            <a:ext cx="857256" cy="261610"/>
          </a:xfrm>
          <a:prstGeom prst="rect">
            <a:avLst/>
          </a:prstGeom>
          <a:noFill/>
        </p:spPr>
        <p:txBody>
          <a:bodyPr wrap="square" rtlCol="0">
            <a:spAutoFit/>
          </a:bodyPr>
          <a:lstStyle/>
          <a:p>
            <a:r>
              <a:rPr lang="es-MX" sz="1100" dirty="0" smtClean="0"/>
              <a:t>(4) 10,000</a:t>
            </a:r>
            <a:endParaRPr lang="es-MX" sz="1100" dirty="0"/>
          </a:p>
        </p:txBody>
      </p:sp>
      <p:sp>
        <p:nvSpPr>
          <p:cNvPr id="142" name="141 CuadroTexto"/>
          <p:cNvSpPr txBox="1"/>
          <p:nvPr/>
        </p:nvSpPr>
        <p:spPr>
          <a:xfrm>
            <a:off x="4572000" y="2102090"/>
            <a:ext cx="857256" cy="261610"/>
          </a:xfrm>
          <a:prstGeom prst="rect">
            <a:avLst/>
          </a:prstGeom>
          <a:noFill/>
        </p:spPr>
        <p:txBody>
          <a:bodyPr wrap="square" rtlCol="0">
            <a:spAutoFit/>
          </a:bodyPr>
          <a:lstStyle/>
          <a:p>
            <a:r>
              <a:rPr lang="es-MX" sz="1100" dirty="0" smtClean="0"/>
              <a:t>10,000 (8)</a:t>
            </a:r>
            <a:endParaRPr lang="es-MX" sz="1100" dirty="0"/>
          </a:p>
        </p:txBody>
      </p:sp>
      <p:sp>
        <p:nvSpPr>
          <p:cNvPr id="143" name="142 CuadroTexto"/>
          <p:cNvSpPr txBox="1"/>
          <p:nvPr/>
        </p:nvSpPr>
        <p:spPr>
          <a:xfrm>
            <a:off x="5715008" y="1677310"/>
            <a:ext cx="857256" cy="261610"/>
          </a:xfrm>
          <a:prstGeom prst="rect">
            <a:avLst/>
          </a:prstGeom>
          <a:noFill/>
        </p:spPr>
        <p:txBody>
          <a:bodyPr wrap="square" rtlCol="0">
            <a:spAutoFit/>
          </a:bodyPr>
          <a:lstStyle/>
          <a:p>
            <a:r>
              <a:rPr lang="es-MX" sz="1100" dirty="0" smtClean="0"/>
              <a:t>(5) 50,000</a:t>
            </a:r>
            <a:endParaRPr lang="es-MX" sz="1100" dirty="0"/>
          </a:p>
        </p:txBody>
      </p:sp>
      <p:sp>
        <p:nvSpPr>
          <p:cNvPr id="144" name="143 CuadroTexto"/>
          <p:cNvSpPr txBox="1"/>
          <p:nvPr/>
        </p:nvSpPr>
        <p:spPr>
          <a:xfrm>
            <a:off x="5699618" y="1887776"/>
            <a:ext cx="857256" cy="261610"/>
          </a:xfrm>
          <a:prstGeom prst="rect">
            <a:avLst/>
          </a:prstGeom>
          <a:noFill/>
        </p:spPr>
        <p:txBody>
          <a:bodyPr wrap="square" rtlCol="0">
            <a:spAutoFit/>
          </a:bodyPr>
          <a:lstStyle/>
          <a:p>
            <a:r>
              <a:rPr lang="es-MX" sz="1100" dirty="0" smtClean="0"/>
              <a:t>(7) 30,000</a:t>
            </a:r>
            <a:endParaRPr lang="es-MX" sz="1100" dirty="0"/>
          </a:p>
        </p:txBody>
      </p:sp>
      <p:sp>
        <p:nvSpPr>
          <p:cNvPr id="145" name="144 CuadroTexto"/>
          <p:cNvSpPr txBox="1"/>
          <p:nvPr/>
        </p:nvSpPr>
        <p:spPr>
          <a:xfrm>
            <a:off x="5699618" y="2102090"/>
            <a:ext cx="857256" cy="261610"/>
          </a:xfrm>
          <a:prstGeom prst="rect">
            <a:avLst/>
          </a:prstGeom>
          <a:noFill/>
        </p:spPr>
        <p:txBody>
          <a:bodyPr wrap="square" rtlCol="0">
            <a:spAutoFit/>
          </a:bodyPr>
          <a:lstStyle/>
          <a:p>
            <a:r>
              <a:rPr lang="es-MX" sz="1100" dirty="0" smtClean="0"/>
              <a:t>(8) 10,000</a:t>
            </a:r>
            <a:endParaRPr lang="es-MX" sz="1100" dirty="0"/>
          </a:p>
        </p:txBody>
      </p:sp>
      <p:sp>
        <p:nvSpPr>
          <p:cNvPr id="146" name="145 CuadroTexto"/>
          <p:cNvSpPr txBox="1"/>
          <p:nvPr/>
        </p:nvSpPr>
        <p:spPr>
          <a:xfrm>
            <a:off x="6500826" y="1694743"/>
            <a:ext cx="857256" cy="261610"/>
          </a:xfrm>
          <a:prstGeom prst="rect">
            <a:avLst/>
          </a:prstGeom>
          <a:noFill/>
        </p:spPr>
        <p:txBody>
          <a:bodyPr wrap="square" rtlCol="0">
            <a:spAutoFit/>
          </a:bodyPr>
          <a:lstStyle/>
          <a:p>
            <a:r>
              <a:rPr lang="es-MX" sz="1100" dirty="0" smtClean="0"/>
              <a:t>50,000 (6)</a:t>
            </a:r>
            <a:endParaRPr lang="es-MX" sz="1100" dirty="0"/>
          </a:p>
        </p:txBody>
      </p:sp>
      <p:sp>
        <p:nvSpPr>
          <p:cNvPr id="147" name="146 CuadroTexto"/>
          <p:cNvSpPr txBox="1"/>
          <p:nvPr/>
        </p:nvSpPr>
        <p:spPr>
          <a:xfrm>
            <a:off x="6500826" y="1887776"/>
            <a:ext cx="857256" cy="261610"/>
          </a:xfrm>
          <a:prstGeom prst="rect">
            <a:avLst/>
          </a:prstGeom>
          <a:noFill/>
        </p:spPr>
        <p:txBody>
          <a:bodyPr wrap="square" rtlCol="0">
            <a:spAutoFit/>
          </a:bodyPr>
          <a:lstStyle/>
          <a:p>
            <a:r>
              <a:rPr lang="es-MX" sz="1100" dirty="0" smtClean="0"/>
              <a:t>30,000 (9)</a:t>
            </a:r>
            <a:endParaRPr lang="es-MX" sz="1100" dirty="0"/>
          </a:p>
        </p:txBody>
      </p:sp>
      <p:sp>
        <p:nvSpPr>
          <p:cNvPr id="148" name="147 CuadroTexto"/>
          <p:cNvSpPr txBox="1"/>
          <p:nvPr/>
        </p:nvSpPr>
        <p:spPr>
          <a:xfrm>
            <a:off x="6485436" y="2102090"/>
            <a:ext cx="966884" cy="261610"/>
          </a:xfrm>
          <a:prstGeom prst="rect">
            <a:avLst/>
          </a:prstGeom>
          <a:noFill/>
        </p:spPr>
        <p:txBody>
          <a:bodyPr wrap="square" rtlCol="0">
            <a:spAutoFit/>
          </a:bodyPr>
          <a:lstStyle/>
          <a:p>
            <a:r>
              <a:rPr lang="es-MX" sz="1100" dirty="0" smtClean="0"/>
              <a:t>10,000 (10)</a:t>
            </a:r>
            <a:endParaRPr lang="es-MX" sz="1100" dirty="0"/>
          </a:p>
        </p:txBody>
      </p:sp>
      <p:sp>
        <p:nvSpPr>
          <p:cNvPr id="149" name="148 CuadroTexto"/>
          <p:cNvSpPr txBox="1"/>
          <p:nvPr/>
        </p:nvSpPr>
        <p:spPr>
          <a:xfrm>
            <a:off x="7444910" y="1677310"/>
            <a:ext cx="857256" cy="261610"/>
          </a:xfrm>
          <a:prstGeom prst="rect">
            <a:avLst/>
          </a:prstGeom>
          <a:noFill/>
        </p:spPr>
        <p:txBody>
          <a:bodyPr wrap="square" rtlCol="0">
            <a:spAutoFit/>
          </a:bodyPr>
          <a:lstStyle/>
          <a:p>
            <a:r>
              <a:rPr lang="es-MX" sz="1100" dirty="0" smtClean="0"/>
              <a:t>(6) 50,000</a:t>
            </a:r>
            <a:endParaRPr lang="es-MX" sz="1100" dirty="0"/>
          </a:p>
        </p:txBody>
      </p:sp>
      <p:sp>
        <p:nvSpPr>
          <p:cNvPr id="150" name="149 CuadroTexto"/>
          <p:cNvSpPr txBox="1"/>
          <p:nvPr/>
        </p:nvSpPr>
        <p:spPr>
          <a:xfrm>
            <a:off x="7429520" y="1887776"/>
            <a:ext cx="857256" cy="261610"/>
          </a:xfrm>
          <a:prstGeom prst="rect">
            <a:avLst/>
          </a:prstGeom>
          <a:noFill/>
        </p:spPr>
        <p:txBody>
          <a:bodyPr wrap="square" rtlCol="0">
            <a:spAutoFit/>
          </a:bodyPr>
          <a:lstStyle/>
          <a:p>
            <a:r>
              <a:rPr lang="es-MX" sz="1100" dirty="0" smtClean="0"/>
              <a:t>(9) 30,000</a:t>
            </a:r>
            <a:endParaRPr lang="es-MX" sz="1100" dirty="0"/>
          </a:p>
        </p:txBody>
      </p:sp>
      <p:sp>
        <p:nvSpPr>
          <p:cNvPr id="152" name="151 CuadroTexto"/>
          <p:cNvSpPr txBox="1"/>
          <p:nvPr/>
        </p:nvSpPr>
        <p:spPr>
          <a:xfrm>
            <a:off x="7308304" y="2102090"/>
            <a:ext cx="978472" cy="261610"/>
          </a:xfrm>
          <a:prstGeom prst="rect">
            <a:avLst/>
          </a:prstGeom>
          <a:noFill/>
        </p:spPr>
        <p:txBody>
          <a:bodyPr wrap="square" rtlCol="0">
            <a:spAutoFit/>
          </a:bodyPr>
          <a:lstStyle/>
          <a:p>
            <a:r>
              <a:rPr lang="es-MX" sz="1100" dirty="0" smtClean="0"/>
              <a:t>(10) 10,000</a:t>
            </a:r>
            <a:endParaRPr lang="es-MX" sz="1100" dirty="0"/>
          </a:p>
        </p:txBody>
      </p:sp>
      <p:sp>
        <p:nvSpPr>
          <p:cNvPr id="153" name="152 CuadroTexto"/>
          <p:cNvSpPr txBox="1"/>
          <p:nvPr/>
        </p:nvSpPr>
        <p:spPr>
          <a:xfrm>
            <a:off x="8215338" y="1694743"/>
            <a:ext cx="928662" cy="261610"/>
          </a:xfrm>
          <a:prstGeom prst="rect">
            <a:avLst/>
          </a:prstGeom>
          <a:noFill/>
        </p:spPr>
        <p:txBody>
          <a:bodyPr wrap="square" rtlCol="0">
            <a:spAutoFit/>
          </a:bodyPr>
          <a:lstStyle/>
          <a:p>
            <a:r>
              <a:rPr lang="es-MX" sz="1100" dirty="0" smtClean="0"/>
              <a:t>50,000 (11)</a:t>
            </a:r>
            <a:endParaRPr lang="es-MX" sz="1100" dirty="0"/>
          </a:p>
        </p:txBody>
      </p:sp>
      <p:sp>
        <p:nvSpPr>
          <p:cNvPr id="154" name="153 CuadroTexto"/>
          <p:cNvSpPr txBox="1"/>
          <p:nvPr/>
        </p:nvSpPr>
        <p:spPr>
          <a:xfrm>
            <a:off x="8215338" y="1887776"/>
            <a:ext cx="928662" cy="261610"/>
          </a:xfrm>
          <a:prstGeom prst="rect">
            <a:avLst/>
          </a:prstGeom>
          <a:noFill/>
        </p:spPr>
        <p:txBody>
          <a:bodyPr wrap="square" rtlCol="0">
            <a:spAutoFit/>
          </a:bodyPr>
          <a:lstStyle/>
          <a:p>
            <a:r>
              <a:rPr lang="es-MX" sz="1100" dirty="0" smtClean="0"/>
              <a:t>30,000 (12)</a:t>
            </a:r>
            <a:endParaRPr lang="es-MX" sz="1100" dirty="0"/>
          </a:p>
        </p:txBody>
      </p:sp>
      <p:sp>
        <p:nvSpPr>
          <p:cNvPr id="155" name="154 CuadroTexto"/>
          <p:cNvSpPr txBox="1"/>
          <p:nvPr/>
        </p:nvSpPr>
        <p:spPr>
          <a:xfrm>
            <a:off x="8199948" y="2102090"/>
            <a:ext cx="1052572" cy="261610"/>
          </a:xfrm>
          <a:prstGeom prst="rect">
            <a:avLst/>
          </a:prstGeom>
          <a:noFill/>
        </p:spPr>
        <p:txBody>
          <a:bodyPr wrap="square" rtlCol="0">
            <a:spAutoFit/>
          </a:bodyPr>
          <a:lstStyle/>
          <a:p>
            <a:r>
              <a:rPr lang="es-MX" sz="1100" dirty="0" smtClean="0"/>
              <a:t>10,000 (13)</a:t>
            </a:r>
            <a:endParaRPr lang="es-MX" sz="1100" dirty="0"/>
          </a:p>
        </p:txBody>
      </p:sp>
      <p:sp>
        <p:nvSpPr>
          <p:cNvPr id="156" name="155 CuadroTexto"/>
          <p:cNvSpPr txBox="1"/>
          <p:nvPr/>
        </p:nvSpPr>
        <p:spPr>
          <a:xfrm>
            <a:off x="0" y="3534698"/>
            <a:ext cx="1071538" cy="261610"/>
          </a:xfrm>
          <a:prstGeom prst="rect">
            <a:avLst/>
          </a:prstGeom>
          <a:noFill/>
        </p:spPr>
        <p:txBody>
          <a:bodyPr wrap="square" rtlCol="0">
            <a:spAutoFit/>
          </a:bodyPr>
          <a:lstStyle/>
          <a:p>
            <a:r>
              <a:rPr lang="es-MX" sz="1100" dirty="0" smtClean="0"/>
              <a:t>(11) 50,000</a:t>
            </a:r>
            <a:endParaRPr lang="es-MX" sz="1100" dirty="0"/>
          </a:p>
        </p:txBody>
      </p:sp>
      <p:sp>
        <p:nvSpPr>
          <p:cNvPr id="157" name="156 CuadroTexto"/>
          <p:cNvSpPr txBox="1"/>
          <p:nvPr/>
        </p:nvSpPr>
        <p:spPr>
          <a:xfrm>
            <a:off x="0" y="3745164"/>
            <a:ext cx="1056148" cy="261610"/>
          </a:xfrm>
          <a:prstGeom prst="rect">
            <a:avLst/>
          </a:prstGeom>
          <a:noFill/>
        </p:spPr>
        <p:txBody>
          <a:bodyPr wrap="square" rtlCol="0">
            <a:spAutoFit/>
          </a:bodyPr>
          <a:lstStyle/>
          <a:p>
            <a:r>
              <a:rPr lang="es-MX" sz="1100" dirty="0" smtClean="0"/>
              <a:t>(12) 30,000</a:t>
            </a:r>
            <a:endParaRPr lang="es-MX" sz="1100" dirty="0"/>
          </a:p>
        </p:txBody>
      </p:sp>
      <p:sp>
        <p:nvSpPr>
          <p:cNvPr id="158" name="157 CuadroTexto"/>
          <p:cNvSpPr txBox="1"/>
          <p:nvPr/>
        </p:nvSpPr>
        <p:spPr>
          <a:xfrm>
            <a:off x="0" y="3959478"/>
            <a:ext cx="1056148" cy="261610"/>
          </a:xfrm>
          <a:prstGeom prst="rect">
            <a:avLst/>
          </a:prstGeom>
          <a:noFill/>
        </p:spPr>
        <p:txBody>
          <a:bodyPr wrap="square" rtlCol="0">
            <a:spAutoFit/>
          </a:bodyPr>
          <a:lstStyle/>
          <a:p>
            <a:r>
              <a:rPr lang="es-MX" sz="1100" dirty="0" smtClean="0"/>
              <a:t>(13) 10,000</a:t>
            </a:r>
            <a:endParaRPr lang="es-MX" sz="1100" dirty="0"/>
          </a:p>
        </p:txBody>
      </p:sp>
      <p:sp>
        <p:nvSpPr>
          <p:cNvPr id="159" name="158 CuadroTexto"/>
          <p:cNvSpPr txBox="1"/>
          <p:nvPr/>
        </p:nvSpPr>
        <p:spPr>
          <a:xfrm>
            <a:off x="1913974" y="2987506"/>
            <a:ext cx="1872208" cy="600164"/>
          </a:xfrm>
          <a:prstGeom prst="rect">
            <a:avLst/>
          </a:prstGeom>
          <a:noFill/>
        </p:spPr>
        <p:txBody>
          <a:bodyPr wrap="square" rtlCol="0">
            <a:spAutoFit/>
          </a:bodyPr>
          <a:lstStyle/>
          <a:p>
            <a:pPr algn="ctr"/>
            <a:r>
              <a:rPr lang="es-MX" sz="1100" dirty="0" smtClean="0"/>
              <a:t>2111</a:t>
            </a:r>
          </a:p>
          <a:p>
            <a:pPr algn="ctr"/>
            <a:r>
              <a:rPr lang="es-MX" sz="1100" dirty="0" smtClean="0"/>
              <a:t>Servicios Personales por Pagar a Corto Plazo</a:t>
            </a:r>
          </a:p>
        </p:txBody>
      </p:sp>
      <p:sp>
        <p:nvSpPr>
          <p:cNvPr id="160" name="159 CuadroTexto"/>
          <p:cNvSpPr txBox="1"/>
          <p:nvPr/>
        </p:nvSpPr>
        <p:spPr>
          <a:xfrm>
            <a:off x="1763688" y="3651701"/>
            <a:ext cx="1030912" cy="261610"/>
          </a:xfrm>
          <a:prstGeom prst="rect">
            <a:avLst/>
          </a:prstGeom>
          <a:noFill/>
        </p:spPr>
        <p:txBody>
          <a:bodyPr wrap="square" rtlCol="0">
            <a:spAutoFit/>
          </a:bodyPr>
          <a:lstStyle/>
          <a:p>
            <a:r>
              <a:rPr lang="es-MX" sz="1100" dirty="0" smtClean="0"/>
              <a:t>(11a)  35,000</a:t>
            </a:r>
            <a:endParaRPr lang="es-MX" sz="1100" dirty="0"/>
          </a:p>
        </p:txBody>
      </p:sp>
      <p:sp>
        <p:nvSpPr>
          <p:cNvPr id="161" name="160 CuadroTexto"/>
          <p:cNvSpPr txBox="1"/>
          <p:nvPr/>
        </p:nvSpPr>
        <p:spPr>
          <a:xfrm>
            <a:off x="2819298" y="3673726"/>
            <a:ext cx="952064" cy="261610"/>
          </a:xfrm>
          <a:prstGeom prst="rect">
            <a:avLst/>
          </a:prstGeom>
          <a:noFill/>
        </p:spPr>
        <p:txBody>
          <a:bodyPr wrap="square" rtlCol="0">
            <a:spAutoFit/>
          </a:bodyPr>
          <a:lstStyle/>
          <a:p>
            <a:r>
              <a:rPr lang="es-MX" sz="1100" dirty="0" smtClean="0"/>
              <a:t>35,000  (5a) </a:t>
            </a:r>
            <a:endParaRPr lang="es-MX" sz="1100" dirty="0"/>
          </a:p>
        </p:txBody>
      </p:sp>
      <p:sp>
        <p:nvSpPr>
          <p:cNvPr id="162" name="161 CuadroTexto"/>
          <p:cNvSpPr txBox="1"/>
          <p:nvPr/>
        </p:nvSpPr>
        <p:spPr>
          <a:xfrm>
            <a:off x="3685104" y="2852936"/>
            <a:ext cx="1872208" cy="600164"/>
          </a:xfrm>
          <a:prstGeom prst="rect">
            <a:avLst/>
          </a:prstGeom>
          <a:noFill/>
        </p:spPr>
        <p:txBody>
          <a:bodyPr wrap="square" rtlCol="0">
            <a:spAutoFit/>
          </a:bodyPr>
          <a:lstStyle/>
          <a:p>
            <a:pPr algn="ctr"/>
            <a:r>
              <a:rPr lang="es-MX" sz="1100" dirty="0" smtClean="0"/>
              <a:t>2117</a:t>
            </a:r>
          </a:p>
          <a:p>
            <a:pPr algn="ctr"/>
            <a:r>
              <a:rPr lang="es-MX" sz="1100" dirty="0" smtClean="0"/>
              <a:t>Retenciones y Contribuciones Por Pagar a Corto Plazo</a:t>
            </a:r>
          </a:p>
        </p:txBody>
      </p:sp>
      <p:sp>
        <p:nvSpPr>
          <p:cNvPr id="163" name="162 CuadroTexto"/>
          <p:cNvSpPr txBox="1"/>
          <p:nvPr/>
        </p:nvSpPr>
        <p:spPr>
          <a:xfrm>
            <a:off x="3557048" y="3649584"/>
            <a:ext cx="952064" cy="261610"/>
          </a:xfrm>
          <a:prstGeom prst="rect">
            <a:avLst/>
          </a:prstGeom>
          <a:noFill/>
        </p:spPr>
        <p:txBody>
          <a:bodyPr wrap="square" rtlCol="0">
            <a:spAutoFit/>
          </a:bodyPr>
          <a:lstStyle/>
          <a:p>
            <a:r>
              <a:rPr lang="es-MX" sz="1100" dirty="0" smtClean="0"/>
              <a:t>(14)  15,000</a:t>
            </a:r>
            <a:endParaRPr lang="es-MX" sz="1100" dirty="0"/>
          </a:p>
        </p:txBody>
      </p:sp>
      <p:sp>
        <p:nvSpPr>
          <p:cNvPr id="164" name="163 CuadroTexto"/>
          <p:cNvSpPr txBox="1"/>
          <p:nvPr/>
        </p:nvSpPr>
        <p:spPr>
          <a:xfrm>
            <a:off x="4533810" y="3671609"/>
            <a:ext cx="952064" cy="261610"/>
          </a:xfrm>
          <a:prstGeom prst="rect">
            <a:avLst/>
          </a:prstGeom>
          <a:noFill/>
        </p:spPr>
        <p:txBody>
          <a:bodyPr wrap="square" rtlCol="0">
            <a:spAutoFit/>
          </a:bodyPr>
          <a:lstStyle/>
          <a:p>
            <a:r>
              <a:rPr lang="es-MX" sz="1100" dirty="0" smtClean="0"/>
              <a:t>15,000  (5a) </a:t>
            </a:r>
            <a:endParaRPr lang="es-MX" sz="1100" dirty="0"/>
          </a:p>
        </p:txBody>
      </p:sp>
      <p:sp>
        <p:nvSpPr>
          <p:cNvPr id="166" name="165 CuadroTexto"/>
          <p:cNvSpPr txBox="1"/>
          <p:nvPr/>
        </p:nvSpPr>
        <p:spPr>
          <a:xfrm>
            <a:off x="827014" y="5606004"/>
            <a:ext cx="1015490" cy="261610"/>
          </a:xfrm>
          <a:prstGeom prst="rect">
            <a:avLst/>
          </a:prstGeom>
          <a:noFill/>
        </p:spPr>
        <p:txBody>
          <a:bodyPr wrap="square" rtlCol="0">
            <a:spAutoFit/>
          </a:bodyPr>
          <a:lstStyle/>
          <a:p>
            <a:r>
              <a:rPr lang="es-MX" sz="1100" dirty="0" smtClean="0"/>
              <a:t>(5a)  50,000</a:t>
            </a:r>
            <a:endParaRPr lang="es-MX" sz="1100" dirty="0"/>
          </a:p>
        </p:txBody>
      </p:sp>
      <p:sp>
        <p:nvSpPr>
          <p:cNvPr id="167" name="166 CuadroTexto"/>
          <p:cNvSpPr txBox="1"/>
          <p:nvPr/>
        </p:nvSpPr>
        <p:spPr>
          <a:xfrm>
            <a:off x="805768" y="5835106"/>
            <a:ext cx="1051018" cy="261610"/>
          </a:xfrm>
          <a:prstGeom prst="rect">
            <a:avLst/>
          </a:prstGeom>
          <a:noFill/>
        </p:spPr>
        <p:txBody>
          <a:bodyPr wrap="square" rtlCol="0">
            <a:spAutoFit/>
          </a:bodyPr>
          <a:lstStyle/>
          <a:p>
            <a:r>
              <a:rPr lang="es-MX" sz="1100" dirty="0" smtClean="0"/>
              <a:t>(7a)  30,000</a:t>
            </a:r>
            <a:endParaRPr lang="es-MX" sz="1100" dirty="0"/>
          </a:p>
        </p:txBody>
      </p:sp>
      <p:sp>
        <p:nvSpPr>
          <p:cNvPr id="168" name="167 CuadroTexto"/>
          <p:cNvSpPr txBox="1"/>
          <p:nvPr/>
        </p:nvSpPr>
        <p:spPr>
          <a:xfrm>
            <a:off x="827046" y="6030784"/>
            <a:ext cx="1071538" cy="261610"/>
          </a:xfrm>
          <a:prstGeom prst="rect">
            <a:avLst/>
          </a:prstGeom>
          <a:noFill/>
        </p:spPr>
        <p:txBody>
          <a:bodyPr wrap="square" rtlCol="0">
            <a:spAutoFit/>
          </a:bodyPr>
          <a:lstStyle/>
          <a:p>
            <a:r>
              <a:rPr lang="es-MX" sz="1100" dirty="0" smtClean="0"/>
              <a:t>(8a)  10,000</a:t>
            </a:r>
            <a:endParaRPr lang="es-MX" sz="1100" dirty="0"/>
          </a:p>
        </p:txBody>
      </p:sp>
      <p:sp>
        <p:nvSpPr>
          <p:cNvPr id="169" name="168 CuadroTexto"/>
          <p:cNvSpPr txBox="1"/>
          <p:nvPr/>
        </p:nvSpPr>
        <p:spPr>
          <a:xfrm>
            <a:off x="1732306" y="6335742"/>
            <a:ext cx="1111502" cy="261610"/>
          </a:xfrm>
          <a:prstGeom prst="rect">
            <a:avLst/>
          </a:prstGeom>
          <a:noFill/>
        </p:spPr>
        <p:txBody>
          <a:bodyPr wrap="square" rtlCol="0">
            <a:spAutoFit/>
          </a:bodyPr>
          <a:lstStyle/>
          <a:p>
            <a:r>
              <a:rPr lang="es-MX" sz="1100" dirty="0" smtClean="0"/>
              <a:t>140,000  (15) </a:t>
            </a:r>
            <a:endParaRPr lang="es-MX" sz="1100" dirty="0"/>
          </a:p>
        </p:txBody>
      </p:sp>
      <p:sp>
        <p:nvSpPr>
          <p:cNvPr id="170" name="169 CuadroTexto"/>
          <p:cNvSpPr txBox="1"/>
          <p:nvPr/>
        </p:nvSpPr>
        <p:spPr>
          <a:xfrm>
            <a:off x="5322290" y="2890556"/>
            <a:ext cx="1857388" cy="600164"/>
          </a:xfrm>
          <a:prstGeom prst="rect">
            <a:avLst/>
          </a:prstGeom>
          <a:noFill/>
        </p:spPr>
        <p:txBody>
          <a:bodyPr wrap="square" rtlCol="0">
            <a:spAutoFit/>
          </a:bodyPr>
          <a:lstStyle/>
          <a:p>
            <a:pPr algn="ctr"/>
            <a:r>
              <a:rPr lang="es-MX" sz="1100" dirty="0" smtClean="0"/>
              <a:t>2112</a:t>
            </a:r>
          </a:p>
          <a:p>
            <a:pPr algn="ctr"/>
            <a:r>
              <a:rPr lang="es-MX" sz="1100" dirty="0" smtClean="0"/>
              <a:t>Proveedores por Pagar a Corto Plazo</a:t>
            </a:r>
            <a:endParaRPr lang="es-MX" sz="1100" dirty="0"/>
          </a:p>
        </p:txBody>
      </p:sp>
      <p:sp>
        <p:nvSpPr>
          <p:cNvPr id="174" name="173 CuadroTexto"/>
          <p:cNvSpPr txBox="1"/>
          <p:nvPr/>
        </p:nvSpPr>
        <p:spPr>
          <a:xfrm>
            <a:off x="5243442" y="3676374"/>
            <a:ext cx="1063590" cy="261610"/>
          </a:xfrm>
          <a:prstGeom prst="rect">
            <a:avLst/>
          </a:prstGeom>
          <a:noFill/>
        </p:spPr>
        <p:txBody>
          <a:bodyPr wrap="square" rtlCol="0">
            <a:spAutoFit/>
          </a:bodyPr>
          <a:lstStyle/>
          <a:p>
            <a:r>
              <a:rPr lang="es-MX" sz="1100" dirty="0" smtClean="0"/>
              <a:t>(12a)  30,000</a:t>
            </a:r>
            <a:endParaRPr lang="es-MX" sz="1100" dirty="0"/>
          </a:p>
        </p:txBody>
      </p:sp>
      <p:sp>
        <p:nvSpPr>
          <p:cNvPr id="175" name="174 CuadroTexto"/>
          <p:cNvSpPr txBox="1"/>
          <p:nvPr/>
        </p:nvSpPr>
        <p:spPr>
          <a:xfrm>
            <a:off x="5171434" y="3890688"/>
            <a:ext cx="1135598" cy="261610"/>
          </a:xfrm>
          <a:prstGeom prst="rect">
            <a:avLst/>
          </a:prstGeom>
          <a:noFill/>
        </p:spPr>
        <p:txBody>
          <a:bodyPr wrap="square" rtlCol="0">
            <a:spAutoFit/>
          </a:bodyPr>
          <a:lstStyle/>
          <a:p>
            <a:r>
              <a:rPr lang="es-MX" sz="1100" dirty="0" smtClean="0"/>
              <a:t>(13a)   10,000</a:t>
            </a:r>
            <a:endParaRPr lang="es-MX" sz="1100" dirty="0"/>
          </a:p>
        </p:txBody>
      </p:sp>
      <p:sp>
        <p:nvSpPr>
          <p:cNvPr id="176" name="175 CuadroTexto"/>
          <p:cNvSpPr txBox="1"/>
          <p:nvPr/>
        </p:nvSpPr>
        <p:spPr>
          <a:xfrm>
            <a:off x="6250984" y="3676374"/>
            <a:ext cx="1000132" cy="261610"/>
          </a:xfrm>
          <a:prstGeom prst="rect">
            <a:avLst/>
          </a:prstGeom>
          <a:noFill/>
        </p:spPr>
        <p:txBody>
          <a:bodyPr wrap="square" rtlCol="0">
            <a:spAutoFit/>
          </a:bodyPr>
          <a:lstStyle/>
          <a:p>
            <a:r>
              <a:rPr lang="es-MX" sz="1100" dirty="0" smtClean="0"/>
              <a:t>30,000  (7a)</a:t>
            </a:r>
            <a:endParaRPr lang="es-MX" sz="1100" dirty="0"/>
          </a:p>
        </p:txBody>
      </p:sp>
      <p:sp>
        <p:nvSpPr>
          <p:cNvPr id="177" name="176 CuadroTexto"/>
          <p:cNvSpPr txBox="1"/>
          <p:nvPr/>
        </p:nvSpPr>
        <p:spPr>
          <a:xfrm>
            <a:off x="6235594" y="3890688"/>
            <a:ext cx="1015522" cy="261610"/>
          </a:xfrm>
          <a:prstGeom prst="rect">
            <a:avLst/>
          </a:prstGeom>
          <a:noFill/>
        </p:spPr>
        <p:txBody>
          <a:bodyPr wrap="square" rtlCol="0">
            <a:spAutoFit/>
          </a:bodyPr>
          <a:lstStyle/>
          <a:p>
            <a:r>
              <a:rPr lang="es-MX" sz="1100" dirty="0" smtClean="0"/>
              <a:t>10,000  (8a)</a:t>
            </a:r>
            <a:endParaRPr lang="es-MX" sz="1100" dirty="0"/>
          </a:p>
        </p:txBody>
      </p:sp>
      <p:sp>
        <p:nvSpPr>
          <p:cNvPr id="178" name="177 CuadroTexto"/>
          <p:cNvSpPr txBox="1"/>
          <p:nvPr/>
        </p:nvSpPr>
        <p:spPr>
          <a:xfrm>
            <a:off x="3146660" y="4989076"/>
            <a:ext cx="1857388" cy="600164"/>
          </a:xfrm>
          <a:prstGeom prst="rect">
            <a:avLst/>
          </a:prstGeom>
          <a:noFill/>
        </p:spPr>
        <p:txBody>
          <a:bodyPr wrap="square" rtlCol="0">
            <a:spAutoFit/>
          </a:bodyPr>
          <a:lstStyle/>
          <a:p>
            <a:pPr algn="ctr"/>
            <a:r>
              <a:rPr lang="es-MX" sz="1100" dirty="0" smtClean="0"/>
              <a:t>5611-X</a:t>
            </a:r>
          </a:p>
          <a:p>
            <a:pPr algn="ctr"/>
            <a:r>
              <a:rPr lang="es-MX" sz="1100" dirty="0" smtClean="0"/>
              <a:t>Construcción en Bienes no Capitalizable</a:t>
            </a:r>
            <a:endParaRPr lang="es-MX" sz="1100" dirty="0"/>
          </a:p>
        </p:txBody>
      </p:sp>
      <p:sp>
        <p:nvSpPr>
          <p:cNvPr id="181" name="180 CuadroTexto"/>
          <p:cNvSpPr txBox="1"/>
          <p:nvPr/>
        </p:nvSpPr>
        <p:spPr>
          <a:xfrm>
            <a:off x="7980886" y="3554779"/>
            <a:ext cx="1127618" cy="261610"/>
          </a:xfrm>
          <a:prstGeom prst="rect">
            <a:avLst/>
          </a:prstGeom>
          <a:noFill/>
        </p:spPr>
        <p:txBody>
          <a:bodyPr wrap="square" rtlCol="0">
            <a:spAutoFit/>
          </a:bodyPr>
          <a:lstStyle/>
          <a:p>
            <a:r>
              <a:rPr lang="es-MX" sz="1100" dirty="0" smtClean="0"/>
              <a:t>35,000 (11a)</a:t>
            </a:r>
            <a:endParaRPr lang="es-MX" sz="1100" dirty="0"/>
          </a:p>
        </p:txBody>
      </p:sp>
      <p:sp>
        <p:nvSpPr>
          <p:cNvPr id="182" name="181 CuadroTexto"/>
          <p:cNvSpPr txBox="1"/>
          <p:nvPr/>
        </p:nvSpPr>
        <p:spPr>
          <a:xfrm>
            <a:off x="7980886" y="3747812"/>
            <a:ext cx="1127618" cy="261610"/>
          </a:xfrm>
          <a:prstGeom prst="rect">
            <a:avLst/>
          </a:prstGeom>
          <a:noFill/>
        </p:spPr>
        <p:txBody>
          <a:bodyPr wrap="square" rtlCol="0">
            <a:spAutoFit/>
          </a:bodyPr>
          <a:lstStyle/>
          <a:p>
            <a:r>
              <a:rPr lang="es-MX" sz="1100" dirty="0" smtClean="0"/>
              <a:t>30,000 (12a)</a:t>
            </a:r>
            <a:endParaRPr lang="es-MX" sz="1100" dirty="0"/>
          </a:p>
        </p:txBody>
      </p:sp>
      <p:sp>
        <p:nvSpPr>
          <p:cNvPr id="183" name="182 CuadroTexto"/>
          <p:cNvSpPr txBox="1"/>
          <p:nvPr/>
        </p:nvSpPr>
        <p:spPr>
          <a:xfrm>
            <a:off x="7965496" y="3962126"/>
            <a:ext cx="1000132" cy="261610"/>
          </a:xfrm>
          <a:prstGeom prst="rect">
            <a:avLst/>
          </a:prstGeom>
          <a:noFill/>
        </p:spPr>
        <p:txBody>
          <a:bodyPr wrap="square" rtlCol="0">
            <a:spAutoFit/>
          </a:bodyPr>
          <a:lstStyle/>
          <a:p>
            <a:r>
              <a:rPr lang="es-MX" sz="1100" dirty="0" smtClean="0"/>
              <a:t>10,000 (13a)</a:t>
            </a:r>
            <a:endParaRPr lang="es-MX" sz="1100" dirty="0"/>
          </a:p>
        </p:txBody>
      </p:sp>
      <p:sp>
        <p:nvSpPr>
          <p:cNvPr id="184" name="183 CuadroTexto"/>
          <p:cNvSpPr txBox="1"/>
          <p:nvPr/>
        </p:nvSpPr>
        <p:spPr>
          <a:xfrm>
            <a:off x="7965496" y="4129144"/>
            <a:ext cx="950354" cy="261610"/>
          </a:xfrm>
          <a:prstGeom prst="rect">
            <a:avLst/>
          </a:prstGeom>
          <a:noFill/>
        </p:spPr>
        <p:txBody>
          <a:bodyPr wrap="square" rtlCol="0">
            <a:spAutoFit/>
          </a:bodyPr>
          <a:lstStyle/>
          <a:p>
            <a:r>
              <a:rPr lang="es-MX" sz="1100" dirty="0" smtClean="0"/>
              <a:t>15,000 (14)</a:t>
            </a:r>
            <a:endParaRPr lang="es-MX" sz="1100" dirty="0"/>
          </a:p>
        </p:txBody>
      </p:sp>
      <p:sp>
        <p:nvSpPr>
          <p:cNvPr id="137" name="136 CuadroTexto"/>
          <p:cNvSpPr txBox="1"/>
          <p:nvPr/>
        </p:nvSpPr>
        <p:spPr>
          <a:xfrm>
            <a:off x="2159256" y="71414"/>
            <a:ext cx="6984776" cy="707886"/>
          </a:xfrm>
          <a:prstGeom prst="rect">
            <a:avLst/>
          </a:prstGeom>
          <a:noFill/>
        </p:spPr>
        <p:txBody>
          <a:bodyPr wrap="square" rtlCol="0">
            <a:spAutoFit/>
          </a:bodyPr>
          <a:lstStyle/>
          <a:p>
            <a:pPr algn="r"/>
            <a:r>
              <a:rPr lang="es-MX"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OBRA POR ADMINISTRACIÓN DIRECTA</a:t>
            </a:r>
          </a:p>
          <a:p>
            <a:pPr algn="r"/>
            <a:r>
              <a:rPr lang="es-MX"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SEGÚN MEJORAS A LOS DCTOS. DEL CONAC </a:t>
            </a:r>
            <a:endParaRPr lang="es-MX"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24" name="123 CuadroTexto"/>
          <p:cNvSpPr txBox="1"/>
          <p:nvPr/>
        </p:nvSpPr>
        <p:spPr>
          <a:xfrm>
            <a:off x="3160942" y="5661248"/>
            <a:ext cx="1051018" cy="261610"/>
          </a:xfrm>
          <a:prstGeom prst="rect">
            <a:avLst/>
          </a:prstGeom>
          <a:noFill/>
        </p:spPr>
        <p:txBody>
          <a:bodyPr wrap="square" rtlCol="0">
            <a:spAutoFit/>
          </a:bodyPr>
          <a:lstStyle/>
          <a:p>
            <a:r>
              <a:rPr lang="es-MX" sz="1100" dirty="0" smtClean="0"/>
              <a:t>(15)  90,000</a:t>
            </a:r>
            <a:endParaRPr lang="es-MX" sz="1100" dirty="0"/>
          </a:p>
        </p:txBody>
      </p:sp>
      <p:cxnSp>
        <p:nvCxnSpPr>
          <p:cNvPr id="126" name="125 Conector recto de flecha"/>
          <p:cNvCxnSpPr/>
          <p:nvPr/>
        </p:nvCxnSpPr>
        <p:spPr>
          <a:xfrm flipV="1">
            <a:off x="2483768" y="5949280"/>
            <a:ext cx="792088" cy="36004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07" name="106 CuadroTexto"/>
          <p:cNvSpPr txBox="1"/>
          <p:nvPr/>
        </p:nvSpPr>
        <p:spPr>
          <a:xfrm>
            <a:off x="827584" y="5373216"/>
            <a:ext cx="1015490" cy="261610"/>
          </a:xfrm>
          <a:prstGeom prst="rect">
            <a:avLst/>
          </a:prstGeom>
          <a:noFill/>
        </p:spPr>
        <p:txBody>
          <a:bodyPr wrap="square" rtlCol="0">
            <a:spAutoFit/>
          </a:bodyPr>
          <a:lstStyle/>
          <a:p>
            <a:r>
              <a:rPr lang="es-MX" sz="1100" b="1" dirty="0" smtClean="0">
                <a:solidFill>
                  <a:schemeClr val="accent5">
                    <a:lumMod val="75000"/>
                  </a:schemeClr>
                </a:solidFill>
              </a:rPr>
              <a:t>S)    </a:t>
            </a:r>
            <a:r>
              <a:rPr lang="es-MX" sz="1100" dirty="0" smtClean="0"/>
              <a:t>50,000</a:t>
            </a:r>
            <a:endParaRPr lang="es-MX" sz="1100" dirty="0"/>
          </a:p>
        </p:txBody>
      </p:sp>
      <p:grpSp>
        <p:nvGrpSpPr>
          <p:cNvPr id="14" name="108 Grupo"/>
          <p:cNvGrpSpPr/>
          <p:nvPr/>
        </p:nvGrpSpPr>
        <p:grpSpPr>
          <a:xfrm>
            <a:off x="5235494" y="5013176"/>
            <a:ext cx="1928794" cy="1464260"/>
            <a:chOff x="7236296" y="4989076"/>
            <a:chExt cx="1928794" cy="1464260"/>
          </a:xfrm>
        </p:grpSpPr>
        <p:grpSp>
          <p:nvGrpSpPr>
            <p:cNvPr id="15" name="79 Grupo"/>
            <p:cNvGrpSpPr/>
            <p:nvPr/>
          </p:nvGrpSpPr>
          <p:grpSpPr>
            <a:xfrm>
              <a:off x="7380312" y="5589240"/>
              <a:ext cx="1584176" cy="864096"/>
              <a:chOff x="3563888" y="1700808"/>
              <a:chExt cx="1584176" cy="864096"/>
            </a:xfrm>
          </p:grpSpPr>
          <p:cxnSp>
            <p:nvCxnSpPr>
              <p:cNvPr id="113" name="11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1" name="110 CuadroTexto"/>
            <p:cNvSpPr txBox="1"/>
            <p:nvPr/>
          </p:nvSpPr>
          <p:spPr>
            <a:xfrm>
              <a:off x="7236296" y="4989076"/>
              <a:ext cx="1928794" cy="600164"/>
            </a:xfrm>
            <a:prstGeom prst="rect">
              <a:avLst/>
            </a:prstGeom>
            <a:noFill/>
          </p:spPr>
          <p:txBody>
            <a:bodyPr wrap="square" rtlCol="0">
              <a:spAutoFit/>
            </a:bodyPr>
            <a:lstStyle/>
            <a:p>
              <a:pPr algn="ctr"/>
              <a:r>
                <a:rPr lang="es-MX" sz="1100" b="1" dirty="0" smtClean="0">
                  <a:solidFill>
                    <a:schemeClr val="accent1">
                      <a:lumMod val="75000"/>
                    </a:schemeClr>
                  </a:solidFill>
                </a:rPr>
                <a:t>322</a:t>
              </a:r>
            </a:p>
            <a:p>
              <a:pPr algn="ctr"/>
              <a:r>
                <a:rPr lang="es-MX" sz="1100" b="1" dirty="0" smtClean="0">
                  <a:solidFill>
                    <a:schemeClr val="accent1">
                      <a:lumMod val="75000"/>
                    </a:schemeClr>
                  </a:solidFill>
                </a:rPr>
                <a:t>Resultado de ejercicios anteriores</a:t>
              </a:r>
              <a:endParaRPr lang="es-MX" sz="1100" b="1" dirty="0">
                <a:solidFill>
                  <a:schemeClr val="accent1">
                    <a:lumMod val="75000"/>
                  </a:schemeClr>
                </a:solidFill>
              </a:endParaRPr>
            </a:p>
          </p:txBody>
        </p:sp>
        <p:sp>
          <p:nvSpPr>
            <p:cNvPr id="112" name="111 CuadroTexto"/>
            <p:cNvSpPr txBox="1"/>
            <p:nvPr/>
          </p:nvSpPr>
          <p:spPr>
            <a:xfrm>
              <a:off x="7300926" y="5661248"/>
              <a:ext cx="1015490" cy="261610"/>
            </a:xfrm>
            <a:prstGeom prst="rect">
              <a:avLst/>
            </a:prstGeom>
            <a:noFill/>
          </p:spPr>
          <p:txBody>
            <a:bodyPr wrap="square" rtlCol="0">
              <a:spAutoFit/>
            </a:bodyPr>
            <a:lstStyle/>
            <a:p>
              <a:r>
                <a:rPr lang="es-MX" sz="1100" b="1" dirty="0" smtClean="0">
                  <a:solidFill>
                    <a:schemeClr val="accent1">
                      <a:lumMod val="75000"/>
                    </a:schemeClr>
                  </a:solidFill>
                </a:rPr>
                <a:t>15)  50,000</a:t>
              </a:r>
              <a:endParaRPr lang="es-MX" sz="1100" b="1" dirty="0">
                <a:solidFill>
                  <a:schemeClr val="accent1">
                    <a:lumMod val="75000"/>
                  </a:schemeClr>
                </a:solidFill>
              </a:endParaRPr>
            </a:p>
          </p:txBody>
        </p:sp>
      </p:grpSp>
      <p:cxnSp>
        <p:nvCxnSpPr>
          <p:cNvPr id="115" name="114 Conector recto de flecha"/>
          <p:cNvCxnSpPr/>
          <p:nvPr/>
        </p:nvCxnSpPr>
        <p:spPr>
          <a:xfrm flipV="1">
            <a:off x="2483768" y="5949280"/>
            <a:ext cx="2808312" cy="368424"/>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53432"/>
            <a:ext cx="8219256" cy="3835808"/>
          </a:xfrm>
        </p:spPr>
        <p:txBody>
          <a:bodyPr>
            <a:normAutofit/>
          </a:bodyPr>
          <a:lstStyle/>
          <a:p>
            <a:r>
              <a:rPr lang="es-MX" sz="2400" dirty="0" smtClean="0">
                <a:solidFill>
                  <a:srgbClr val="000000"/>
                </a:solidFill>
                <a:latin typeface="Calibri"/>
              </a:rPr>
              <a:t>Por convenio, en el mes de marzo 2014 se recibe un fondo de la Federación para ampliación de la Red del agua potable, con aportación federal de 60 MDP y aportación propia de 20 MDP (66.66% y 33.34%)</a:t>
            </a:r>
            <a:r>
              <a:rPr lang="es-MX" sz="2400" dirty="0" smtClean="0"/>
              <a:t> </a:t>
            </a:r>
          </a:p>
          <a:p>
            <a:pPr>
              <a:buNone/>
            </a:pPr>
            <a:endParaRPr lang="es-MX" sz="2400" dirty="0" smtClean="0"/>
          </a:p>
          <a:p>
            <a:r>
              <a:rPr lang="es-MX" sz="2400" dirty="0" smtClean="0">
                <a:solidFill>
                  <a:srgbClr val="000000"/>
                </a:solidFill>
                <a:latin typeface="Calibri"/>
              </a:rPr>
              <a:t>Para cumplir con la obligación de aportación del organismo del agua, la COMAPA suscribe convenio de financiamiento con la constructora, para pagarle su parte como financiamiento </a:t>
            </a:r>
            <a:r>
              <a:rPr lang="es-MX" sz="2400" dirty="0">
                <a:solidFill>
                  <a:srgbClr val="000000"/>
                </a:solidFill>
                <a:latin typeface="Calibri"/>
              </a:rPr>
              <a:t>a</a:t>
            </a:r>
            <a:r>
              <a:rPr lang="es-MX" sz="2400" dirty="0" smtClean="0">
                <a:solidFill>
                  <a:srgbClr val="000000"/>
                </a:solidFill>
                <a:latin typeface="Calibri"/>
              </a:rPr>
              <a:t> largo plazo</a:t>
            </a:r>
            <a:r>
              <a:rPr lang="es-MX" sz="2400" dirty="0" smtClean="0"/>
              <a:t> </a:t>
            </a:r>
            <a:r>
              <a:rPr lang="es-MX" sz="2000" dirty="0" smtClean="0">
                <a:latin typeface="Calibri" pitchFamily="34" charset="0"/>
              </a:rPr>
              <a:t>(2 años posteriores a la entrega de la obra, 50% Primer año, 50% Segundo año).</a:t>
            </a:r>
            <a:endParaRPr lang="es-MX" sz="2000" dirty="0">
              <a:latin typeface="Calibri" pitchFamily="34" charset="0"/>
            </a:endParaRPr>
          </a:p>
        </p:txBody>
      </p:sp>
      <p:sp>
        <p:nvSpPr>
          <p:cNvPr id="4" name="3 Marcador de número de diapositiva"/>
          <p:cNvSpPr>
            <a:spLocks noGrp="1"/>
          </p:cNvSpPr>
          <p:nvPr>
            <p:ph type="sldNum" sz="quarter" idx="12"/>
          </p:nvPr>
        </p:nvSpPr>
        <p:spPr/>
        <p:txBody>
          <a:bodyPr/>
          <a:lstStyle/>
          <a:p>
            <a:pPr>
              <a:defRPr/>
            </a:pPr>
            <a:fld id="{7A10B343-0AF6-4BB8-9D22-76FA9CEF7F47}" type="slidenum">
              <a:rPr lang="es-MX" smtClean="0"/>
              <a:pPr>
                <a:defRPr/>
              </a:pPr>
              <a:t>87</a:t>
            </a:fld>
            <a:endParaRPr lang="es-MX" dirty="0"/>
          </a:p>
        </p:txBody>
      </p:sp>
      <p:sp>
        <p:nvSpPr>
          <p:cNvPr id="5" name="4 CuadroTexto"/>
          <p:cNvSpPr txBox="1"/>
          <p:nvPr/>
        </p:nvSpPr>
        <p:spPr>
          <a:xfrm>
            <a:off x="4829297" y="539969"/>
            <a:ext cx="2957413" cy="584775"/>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s-MX" sz="3200" b="1" dirty="0" smtClean="0">
                <a:effectLst>
                  <a:outerShdw blurRad="38100" dist="38100" dir="2700000" algn="tl">
                    <a:srgbClr val="000000">
                      <a:alpha val="43137"/>
                    </a:srgbClr>
                  </a:outerShdw>
                </a:effectLst>
                <a:latin typeface="Calibri" pitchFamily="34" charset="0"/>
              </a:rPr>
              <a:t>ANTECEDENTES:</a:t>
            </a:r>
            <a:endParaRPr lang="es-MX" sz="3200" b="1" dirty="0">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179512" y="620688"/>
          <a:ext cx="8784976" cy="6776720"/>
        </p:xfrm>
        <a:graphic>
          <a:graphicData uri="http://schemas.openxmlformats.org/drawingml/2006/table">
            <a:tbl>
              <a:tblPr firstRow="1" bandRow="1">
                <a:tableStyleId>{9DCAF9ED-07DC-4A11-8D7F-57B35C25682E}</a:tableStyleId>
              </a:tblPr>
              <a:tblGrid>
                <a:gridCol w="7416824"/>
                <a:gridCol w="1368152"/>
              </a:tblGrid>
              <a:tr h="7340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t>OBRA CONTRATADA</a:t>
                      </a:r>
                      <a:r>
                        <a:rPr lang="es-MX" sz="1600" dirty="0" smtClean="0"/>
                        <a:t> </a:t>
                      </a:r>
                      <a:r>
                        <a:rPr lang="es-MX" sz="1800" dirty="0" smtClean="0">
                          <a:solidFill>
                            <a:srgbClr val="FFFF00"/>
                          </a:solidFill>
                        </a:rPr>
                        <a:t>No CAPITALIZABLE </a:t>
                      </a:r>
                      <a:r>
                        <a:rPr lang="es-MX" sz="1800" dirty="0" smtClean="0"/>
                        <a:t>CON </a:t>
                      </a:r>
                      <a:r>
                        <a:rPr lang="es-MX" sz="1800" dirty="0" smtClean="0">
                          <a:solidFill>
                            <a:srgbClr val="FFC000"/>
                          </a:solidFill>
                        </a:rPr>
                        <a:t>RECURSOS COMPARTIDOS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t>OPERACIONES EJERCICIO </a:t>
                      </a:r>
                      <a:r>
                        <a:rPr lang="es-MX" sz="1800" dirty="0" smtClean="0">
                          <a:solidFill>
                            <a:srgbClr val="FFFF00"/>
                          </a:solidFill>
                        </a:rPr>
                        <a:t>2014:</a:t>
                      </a:r>
                    </a:p>
                  </a:txBody>
                  <a:tcPr anchor="ctr"/>
                </a:tc>
                <a:tc>
                  <a:txBody>
                    <a:bodyPr/>
                    <a:lstStyle/>
                    <a:p>
                      <a:pPr algn="ctr"/>
                      <a:r>
                        <a:rPr lang="es-MX" sz="1600" dirty="0" smtClean="0"/>
                        <a:t>CANTIDAD</a:t>
                      </a:r>
                      <a:r>
                        <a:rPr lang="es-MX" sz="1600" baseline="0" dirty="0" smtClean="0"/>
                        <a:t> </a:t>
                      </a:r>
                    </a:p>
                    <a:p>
                      <a:pPr algn="ctr"/>
                      <a:r>
                        <a:rPr lang="es-MX" sz="1600" baseline="0" dirty="0" smtClean="0"/>
                        <a:t>$ MDP</a:t>
                      </a:r>
                      <a:endParaRPr lang="es-MX" sz="1600" dirty="0">
                        <a:latin typeface="Arial" pitchFamily="34" charset="0"/>
                        <a:cs typeface="Arial" pitchFamily="34" charset="0"/>
                      </a:endParaRPr>
                    </a:p>
                  </a:txBody>
                  <a:tcPr/>
                </a:tc>
              </a:tr>
              <a:tr h="357190">
                <a:tc>
                  <a:txBody>
                    <a:bodyPr/>
                    <a:lstStyle/>
                    <a:p>
                      <a:r>
                        <a:rPr lang="es-MX" sz="1600" dirty="0" smtClean="0"/>
                        <a:t>1.- Se celebra contrato con CONAGUA para obra de agua potable                         Federal</a:t>
                      </a:r>
                      <a:endParaRPr lang="es-MX" sz="1600" dirty="0">
                        <a:latin typeface="Arial" pitchFamily="34" charset="0"/>
                        <a:cs typeface="Arial" pitchFamily="34" charset="0"/>
                      </a:endParaRPr>
                    </a:p>
                  </a:txBody>
                  <a:tcPr anchor="ctr"/>
                </a:tc>
                <a:tc>
                  <a:txBody>
                    <a:bodyPr/>
                    <a:lstStyle/>
                    <a:p>
                      <a:pPr algn="r"/>
                      <a:r>
                        <a:rPr lang="es-MX" sz="1600" dirty="0" smtClean="0"/>
                        <a:t>60</a:t>
                      </a:r>
                      <a:endParaRPr lang="es-MX" sz="1600" dirty="0">
                        <a:latin typeface="Arial" pitchFamily="34" charset="0"/>
                        <a:cs typeface="Arial" pitchFamily="34" charset="0"/>
                      </a:endParaRPr>
                    </a:p>
                  </a:txBody>
                  <a:tcPr/>
                </a:tc>
              </a:tr>
              <a:tr h="370840">
                <a:tc>
                  <a:txBody>
                    <a:bodyPr/>
                    <a:lstStyle/>
                    <a:p>
                      <a:pPr algn="l"/>
                      <a:r>
                        <a:rPr lang="es-MX" sz="1600" dirty="0" smtClean="0"/>
                        <a:t>1.1. Se</a:t>
                      </a:r>
                      <a:r>
                        <a:rPr lang="es-MX" sz="1600" baseline="0" dirty="0" smtClean="0"/>
                        <a:t> celebra contrato con Contratista                                                                      Local</a:t>
                      </a:r>
                      <a:endParaRPr lang="es-MX" sz="1600" dirty="0">
                        <a:latin typeface="Arial" pitchFamily="34" charset="0"/>
                        <a:cs typeface="Arial" pitchFamily="34" charset="0"/>
                      </a:endParaRPr>
                    </a:p>
                  </a:txBody>
                  <a:tcPr/>
                </a:tc>
                <a:tc>
                  <a:txBody>
                    <a:bodyPr/>
                    <a:lstStyle/>
                    <a:p>
                      <a:pPr algn="r"/>
                      <a:r>
                        <a:rPr lang="es-MX" sz="1600" dirty="0" smtClean="0"/>
                        <a:t>20</a:t>
                      </a:r>
                      <a:endParaRPr lang="es-MX" sz="1600" dirty="0">
                        <a:latin typeface="Arial" pitchFamily="34" charset="0"/>
                        <a:cs typeface="Arial" pitchFamily="34" charset="0"/>
                      </a:endParaRPr>
                    </a:p>
                  </a:txBody>
                  <a:tcPr/>
                </a:tc>
              </a:tr>
              <a:tr h="370840">
                <a:tc>
                  <a:txBody>
                    <a:bodyPr/>
                    <a:lstStyle/>
                    <a:p>
                      <a:r>
                        <a:rPr lang="es-MX" sz="1600" dirty="0" smtClean="0"/>
                        <a:t>2.- Se devenga el Ingreso por la parte FEDERAL</a:t>
                      </a:r>
                      <a:endParaRPr lang="es-MX" sz="1600" dirty="0">
                        <a:latin typeface="Arial" pitchFamily="34" charset="0"/>
                        <a:cs typeface="Arial" pitchFamily="34" charset="0"/>
                      </a:endParaRPr>
                    </a:p>
                  </a:txBody>
                  <a:tcPr/>
                </a:tc>
                <a:tc>
                  <a:txBody>
                    <a:bodyPr/>
                    <a:lstStyle/>
                    <a:p>
                      <a:pPr algn="r"/>
                      <a:r>
                        <a:rPr lang="es-MX" sz="1600" dirty="0" smtClean="0"/>
                        <a:t>60</a:t>
                      </a:r>
                      <a:endParaRPr lang="es-MX" sz="1600" dirty="0">
                        <a:latin typeface="Arial" pitchFamily="34" charset="0"/>
                        <a:cs typeface="Arial" pitchFamily="34" charset="0"/>
                      </a:endParaRPr>
                    </a:p>
                  </a:txBody>
                  <a:tcPr/>
                </a:tc>
              </a:tr>
              <a:tr h="370840">
                <a:tc>
                  <a:txBody>
                    <a:bodyPr/>
                    <a:lstStyle/>
                    <a:p>
                      <a:r>
                        <a:rPr lang="es-MX" sz="1600" dirty="0" smtClean="0"/>
                        <a:t>3.-</a:t>
                      </a:r>
                      <a:r>
                        <a:rPr lang="es-MX" sz="1600" baseline="0" dirty="0" smtClean="0"/>
                        <a:t> Se reciben los recursos de CONAGUA</a:t>
                      </a:r>
                      <a:endParaRPr lang="es-MX" sz="1600" dirty="0">
                        <a:latin typeface="Arial" pitchFamily="34" charset="0"/>
                        <a:cs typeface="Arial" pitchFamily="34" charset="0"/>
                      </a:endParaRPr>
                    </a:p>
                  </a:txBody>
                  <a:tcPr/>
                </a:tc>
                <a:tc>
                  <a:txBody>
                    <a:bodyPr/>
                    <a:lstStyle/>
                    <a:p>
                      <a:pPr algn="r"/>
                      <a:r>
                        <a:rPr lang="es-MX" sz="1600" dirty="0" smtClean="0"/>
                        <a:t>60</a:t>
                      </a:r>
                      <a:endParaRPr lang="es-MX" sz="1600" dirty="0">
                        <a:latin typeface="Arial" pitchFamily="34" charset="0"/>
                        <a:cs typeface="Arial" pitchFamily="34" charset="0"/>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MX" sz="1600" dirty="0" smtClean="0"/>
                        <a:t>4.-</a:t>
                      </a:r>
                      <a:r>
                        <a:rPr lang="es-MX" sz="1600" baseline="0" dirty="0" smtClean="0"/>
                        <a:t> </a:t>
                      </a:r>
                      <a:r>
                        <a:rPr lang="es-MX" sz="1600" dirty="0" smtClean="0"/>
                        <a:t>Se Modifica </a:t>
                      </a:r>
                      <a:r>
                        <a:rPr lang="es-MX" sz="1600" dirty="0" err="1" smtClean="0"/>
                        <a:t>Presup</a:t>
                      </a:r>
                      <a:r>
                        <a:rPr lang="es-MX" sz="1600" dirty="0" smtClean="0"/>
                        <a:t>.</a:t>
                      </a:r>
                      <a:r>
                        <a:rPr lang="es-MX" sz="1600" baseline="0" dirty="0" smtClean="0"/>
                        <a:t> de</a:t>
                      </a:r>
                      <a:r>
                        <a:rPr lang="es-MX" sz="1600" dirty="0" smtClean="0"/>
                        <a:t> EGRESOS por obra de agua potable con recursos federales</a:t>
                      </a:r>
                    </a:p>
                  </a:txBody>
                  <a:tcPr/>
                </a:tc>
                <a:tc>
                  <a:txBody>
                    <a:bodyPr/>
                    <a:lstStyle/>
                    <a:p>
                      <a:pPr algn="r"/>
                      <a:r>
                        <a:rPr lang="es-MX" sz="1600" dirty="0" smtClean="0"/>
                        <a:t>60</a:t>
                      </a:r>
                      <a:endParaRPr lang="es-MX" sz="1600" dirty="0">
                        <a:latin typeface="Arial" pitchFamily="34" charset="0"/>
                        <a:cs typeface="Arial" pitchFamily="34" charset="0"/>
                      </a:endParaRPr>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MX" sz="1600" dirty="0" smtClean="0"/>
                        <a:t>5.- Se Modifica </a:t>
                      </a:r>
                      <a:r>
                        <a:rPr lang="es-MX" sz="1600" dirty="0" err="1" smtClean="0"/>
                        <a:t>Presup</a:t>
                      </a:r>
                      <a:r>
                        <a:rPr lang="es-MX" sz="1600" dirty="0" smtClean="0"/>
                        <a:t>. de EGRESOS  por obra de agua potable con recursos propios, con financiamiento del contratista.</a:t>
                      </a:r>
                    </a:p>
                  </a:txBody>
                  <a:tcPr/>
                </a:tc>
                <a:tc>
                  <a:txBody>
                    <a:bodyPr/>
                    <a:lstStyle/>
                    <a:p>
                      <a:pPr algn="r"/>
                      <a:r>
                        <a:rPr lang="es-MX" sz="1600" dirty="0" smtClean="0"/>
                        <a:t>20</a:t>
                      </a:r>
                      <a:endParaRPr lang="es-MX" sz="1600" dirty="0">
                        <a:latin typeface="Arial" pitchFamily="34" charset="0"/>
                        <a:cs typeface="Arial" pitchFamily="34" charset="0"/>
                      </a:endParaRPr>
                    </a:p>
                  </a:txBody>
                  <a:tcPr/>
                </a:tc>
              </a:tr>
              <a:tr h="370840">
                <a:tc>
                  <a:txBody>
                    <a:bodyPr/>
                    <a:lstStyle/>
                    <a:p>
                      <a:r>
                        <a:rPr lang="es-MX" sz="1600" dirty="0" smtClean="0"/>
                        <a:t>6.-</a:t>
                      </a:r>
                      <a:r>
                        <a:rPr lang="es-MX" sz="1600" baseline="0" dirty="0" smtClean="0"/>
                        <a:t> Se contrata la obra por la parte FEDERAL</a:t>
                      </a:r>
                      <a:endParaRPr lang="es-MX" sz="1600" dirty="0">
                        <a:latin typeface="Arial" pitchFamily="34" charset="0"/>
                        <a:cs typeface="Arial" pitchFamily="34" charset="0"/>
                      </a:endParaRPr>
                    </a:p>
                  </a:txBody>
                  <a:tcPr/>
                </a:tc>
                <a:tc>
                  <a:txBody>
                    <a:bodyPr/>
                    <a:lstStyle/>
                    <a:p>
                      <a:pPr algn="r"/>
                      <a:r>
                        <a:rPr lang="es-MX" sz="1600" dirty="0" smtClean="0"/>
                        <a:t>60</a:t>
                      </a:r>
                      <a:endParaRPr lang="es-MX" sz="1600" dirty="0">
                        <a:latin typeface="Arial" pitchFamily="34" charset="0"/>
                        <a:cs typeface="Arial" pitchFamily="34" charset="0"/>
                      </a:endParaRPr>
                    </a:p>
                  </a:txBody>
                  <a:tcPr/>
                </a:tc>
              </a:tr>
              <a:tr h="370840">
                <a:tc>
                  <a:txBody>
                    <a:bodyPr/>
                    <a:lstStyle/>
                    <a:p>
                      <a:r>
                        <a:rPr lang="es-MX" sz="1600" dirty="0" smtClean="0"/>
                        <a:t>7.-</a:t>
                      </a:r>
                      <a:r>
                        <a:rPr lang="es-MX" sz="1600" baseline="0" dirty="0" smtClean="0"/>
                        <a:t> Se contrata la obra por la parte LOCAL</a:t>
                      </a:r>
                      <a:endParaRPr lang="es-MX" sz="1600" dirty="0">
                        <a:latin typeface="Arial" pitchFamily="34" charset="0"/>
                        <a:cs typeface="Arial" pitchFamily="34" charset="0"/>
                      </a:endParaRPr>
                    </a:p>
                  </a:txBody>
                  <a:tcPr/>
                </a:tc>
                <a:tc>
                  <a:txBody>
                    <a:bodyPr/>
                    <a:lstStyle/>
                    <a:p>
                      <a:pPr algn="r"/>
                      <a:r>
                        <a:rPr lang="es-MX" sz="1600" dirty="0" smtClean="0"/>
                        <a:t>20</a:t>
                      </a:r>
                      <a:endParaRPr lang="es-MX" sz="1600" dirty="0">
                        <a:latin typeface="Arial" pitchFamily="34" charset="0"/>
                        <a:cs typeface="Arial" pitchFamily="34" charset="0"/>
                      </a:endParaRPr>
                    </a:p>
                  </a:txBody>
                  <a:tcPr/>
                </a:tc>
              </a:tr>
              <a:tr h="370840">
                <a:tc>
                  <a:txBody>
                    <a:bodyPr/>
                    <a:lstStyle/>
                    <a:p>
                      <a:r>
                        <a:rPr lang="es-MX" sz="1600" dirty="0" smtClean="0"/>
                        <a:t>8.-</a:t>
                      </a:r>
                      <a:r>
                        <a:rPr lang="es-MX" sz="1600" baseline="0" dirty="0" smtClean="0"/>
                        <a:t> Se recibe la estimación de la parte FEDERAL</a:t>
                      </a:r>
                      <a:endParaRPr lang="es-MX" sz="1600" dirty="0">
                        <a:latin typeface="Arial" pitchFamily="34" charset="0"/>
                        <a:cs typeface="Arial" pitchFamily="34" charset="0"/>
                      </a:endParaRPr>
                    </a:p>
                  </a:txBody>
                  <a:tcPr/>
                </a:tc>
                <a:tc>
                  <a:txBody>
                    <a:bodyPr/>
                    <a:lstStyle/>
                    <a:p>
                      <a:pPr algn="r"/>
                      <a:r>
                        <a:rPr lang="es-MX" sz="1600" dirty="0" smtClean="0"/>
                        <a:t>60</a:t>
                      </a:r>
                      <a:endParaRPr lang="es-MX" sz="1600" dirty="0">
                        <a:latin typeface="Arial" pitchFamily="34" charset="0"/>
                        <a:cs typeface="Arial" pitchFamily="34" charset="0"/>
                      </a:endParaRPr>
                    </a:p>
                  </a:txBody>
                  <a:tcPr/>
                </a:tc>
              </a:tr>
              <a:tr h="370840">
                <a:tc>
                  <a:txBody>
                    <a:bodyPr/>
                    <a:lstStyle/>
                    <a:p>
                      <a:r>
                        <a:rPr lang="es-MX" sz="1600" dirty="0" smtClean="0"/>
                        <a:t>9.- Se ordena</a:t>
                      </a:r>
                      <a:r>
                        <a:rPr lang="es-MX" sz="1600" baseline="0" dirty="0" smtClean="0"/>
                        <a:t> el pago de la parte FEDERAL</a:t>
                      </a:r>
                      <a:endParaRPr lang="es-MX" sz="1600" dirty="0">
                        <a:latin typeface="Arial" pitchFamily="34" charset="0"/>
                        <a:cs typeface="Arial" pitchFamily="34" charset="0"/>
                      </a:endParaRPr>
                    </a:p>
                  </a:txBody>
                  <a:tcPr/>
                </a:tc>
                <a:tc>
                  <a:txBody>
                    <a:bodyPr/>
                    <a:lstStyle/>
                    <a:p>
                      <a:pPr algn="r"/>
                      <a:r>
                        <a:rPr lang="es-MX" sz="1600" dirty="0" smtClean="0"/>
                        <a:t>60</a:t>
                      </a:r>
                      <a:endParaRPr lang="es-MX" sz="1600" dirty="0">
                        <a:latin typeface="Arial" pitchFamily="34" charset="0"/>
                        <a:cs typeface="Arial" pitchFamily="34" charset="0"/>
                      </a:endParaRPr>
                    </a:p>
                  </a:txBody>
                  <a:tcPr/>
                </a:tc>
              </a:tr>
              <a:tr h="370840">
                <a:tc>
                  <a:txBody>
                    <a:bodyPr/>
                    <a:lstStyle/>
                    <a:p>
                      <a:pPr marL="534988" indent="-534988"/>
                      <a:r>
                        <a:rPr lang="es-MX" sz="1600" dirty="0" smtClean="0"/>
                        <a:t>10.-</a:t>
                      </a:r>
                      <a:r>
                        <a:rPr lang="es-MX" sz="1600" baseline="0" dirty="0" smtClean="0"/>
                        <a:t> Se paga la parte FEDERAL</a:t>
                      </a:r>
                      <a:endParaRPr lang="es-MX" sz="1600" dirty="0">
                        <a:latin typeface="+mn-lt"/>
                        <a:cs typeface="Arial" pitchFamily="34" charset="0"/>
                      </a:endParaRPr>
                    </a:p>
                  </a:txBody>
                  <a:tcPr/>
                </a:tc>
                <a:tc>
                  <a:txBody>
                    <a:bodyPr/>
                    <a:lstStyle/>
                    <a:p>
                      <a:pPr algn="r"/>
                      <a:r>
                        <a:rPr lang="es-MX" sz="1600" dirty="0" smtClean="0"/>
                        <a:t>60</a:t>
                      </a:r>
                      <a:endParaRPr lang="es-MX" sz="1600" dirty="0">
                        <a:latin typeface="Arial" pitchFamily="34" charset="0"/>
                        <a:cs typeface="Arial" pitchFamily="34" charset="0"/>
                      </a:endParaRPr>
                    </a:p>
                  </a:txBody>
                  <a:tcPr/>
                </a:tc>
              </a:tr>
              <a:tr h="370840">
                <a:tc>
                  <a:txBody>
                    <a:bodyPr/>
                    <a:lstStyle/>
                    <a:p>
                      <a:r>
                        <a:rPr lang="es-MX" sz="1600" dirty="0" smtClean="0"/>
                        <a:t>11.- Se recibe estimación de obra</a:t>
                      </a:r>
                      <a:r>
                        <a:rPr lang="es-MX" sz="1600" baseline="0" dirty="0" smtClean="0"/>
                        <a:t> realizada con los recursos financiados</a:t>
                      </a:r>
                      <a:endParaRPr lang="es-MX" sz="1600" dirty="0">
                        <a:latin typeface="Arial" pitchFamily="34" charset="0"/>
                        <a:cs typeface="Arial" pitchFamily="34" charset="0"/>
                      </a:endParaRPr>
                    </a:p>
                  </a:txBody>
                  <a:tcPr/>
                </a:tc>
                <a:tc>
                  <a:txBody>
                    <a:bodyPr/>
                    <a:lstStyle/>
                    <a:p>
                      <a:pPr algn="r"/>
                      <a:r>
                        <a:rPr lang="es-MX" sz="1600" dirty="0" smtClean="0"/>
                        <a:t>20</a:t>
                      </a:r>
                      <a:endParaRPr lang="es-MX" sz="1600" dirty="0">
                        <a:latin typeface="Arial" pitchFamily="34" charset="0"/>
                        <a:cs typeface="Arial" pitchFamily="34" charset="0"/>
                      </a:endParaRPr>
                    </a:p>
                  </a:txBody>
                  <a:tcPr/>
                </a:tc>
              </a:tr>
              <a:tr h="370840">
                <a:tc>
                  <a:txBody>
                    <a:bodyPr/>
                    <a:lstStyle/>
                    <a:p>
                      <a:r>
                        <a:rPr lang="es-MX" sz="1600" dirty="0" smtClean="0"/>
                        <a:t>12.- Se concluye la obra y se entrega mediante el acta correspondiente, se considera obra NO capitalizable</a:t>
                      </a:r>
                      <a:endParaRPr lang="es-MX" sz="1600" dirty="0">
                        <a:latin typeface="Arial" pitchFamily="34" charset="0"/>
                        <a:cs typeface="Arial" pitchFamily="34" charset="0"/>
                      </a:endParaRPr>
                    </a:p>
                  </a:txBody>
                  <a:tcPr/>
                </a:tc>
                <a:tc>
                  <a:txBody>
                    <a:bodyPr/>
                    <a:lstStyle/>
                    <a:p>
                      <a:pPr algn="r"/>
                      <a:endParaRPr lang="es-MX" sz="16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179512" y="2017362"/>
          <a:ext cx="8784976" cy="2606040"/>
        </p:xfrm>
        <a:graphic>
          <a:graphicData uri="http://schemas.openxmlformats.org/drawingml/2006/table">
            <a:tbl>
              <a:tblPr firstRow="1" bandRow="1">
                <a:tableStyleId>{9DCAF9ED-07DC-4A11-8D7F-57B35C25682E}</a:tableStyleId>
              </a:tblPr>
              <a:tblGrid>
                <a:gridCol w="7416824"/>
                <a:gridCol w="1368152"/>
              </a:tblGrid>
              <a:tr h="7340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t>OBRA CONTRATADA</a:t>
                      </a:r>
                      <a:r>
                        <a:rPr lang="es-MX" sz="1600" dirty="0" smtClean="0"/>
                        <a:t> </a:t>
                      </a:r>
                      <a:r>
                        <a:rPr lang="es-MX" sz="1800" dirty="0" smtClean="0">
                          <a:solidFill>
                            <a:srgbClr val="FFFF00"/>
                          </a:solidFill>
                        </a:rPr>
                        <a:t>NO CAPITALIZABLE </a:t>
                      </a:r>
                      <a:r>
                        <a:rPr lang="es-MX" sz="1800" dirty="0" smtClean="0"/>
                        <a:t>CON </a:t>
                      </a:r>
                      <a:r>
                        <a:rPr lang="es-MX" sz="1800" dirty="0" smtClean="0">
                          <a:solidFill>
                            <a:srgbClr val="FFC000"/>
                          </a:solidFill>
                        </a:rPr>
                        <a:t>RECURSOS COMPARTIDOS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800" dirty="0" smtClean="0"/>
                        <a:t>OPERACIONES EJERCICIO </a:t>
                      </a:r>
                      <a:r>
                        <a:rPr lang="es-MX" sz="1800" u="sng" dirty="0" smtClean="0">
                          <a:solidFill>
                            <a:srgbClr val="FFFF00"/>
                          </a:solidFill>
                        </a:rPr>
                        <a:t>2015</a:t>
                      </a:r>
                      <a:r>
                        <a:rPr lang="es-MX" sz="1800" dirty="0" smtClean="0">
                          <a:solidFill>
                            <a:srgbClr val="FFFF00"/>
                          </a:solidFill>
                        </a:rPr>
                        <a:t>:</a:t>
                      </a:r>
                    </a:p>
                  </a:txBody>
                  <a:tcPr anchor="ctr"/>
                </a:tc>
                <a:tc>
                  <a:txBody>
                    <a:bodyPr/>
                    <a:lstStyle/>
                    <a:p>
                      <a:pPr algn="ctr"/>
                      <a:r>
                        <a:rPr lang="es-MX" sz="1600" dirty="0" smtClean="0"/>
                        <a:t>CANTIDAD</a:t>
                      </a:r>
                      <a:r>
                        <a:rPr lang="es-MX" sz="1600" baseline="0" dirty="0" smtClean="0"/>
                        <a:t> </a:t>
                      </a:r>
                    </a:p>
                    <a:p>
                      <a:pPr algn="ctr"/>
                      <a:r>
                        <a:rPr lang="es-MX" sz="1600" baseline="0" dirty="0" smtClean="0"/>
                        <a:t>$ MDP</a:t>
                      </a:r>
                      <a:endParaRPr lang="es-MX" sz="1600" dirty="0">
                        <a:latin typeface="Arial" pitchFamily="34" charset="0"/>
                        <a:cs typeface="Arial" pitchFamily="34" charset="0"/>
                      </a:endParaRPr>
                    </a:p>
                  </a:txBody>
                  <a:tcPr/>
                </a:tc>
              </a:tr>
              <a:tr h="357190">
                <a:tc>
                  <a:txBody>
                    <a:bodyPr/>
                    <a:lstStyle/>
                    <a:p>
                      <a:r>
                        <a:rPr lang="es-MX" sz="1600" dirty="0" smtClean="0">
                          <a:latin typeface="+mn-lt"/>
                          <a:cs typeface="Arial" pitchFamily="34" charset="0"/>
                        </a:rPr>
                        <a:t>13.- Traspaso</a:t>
                      </a:r>
                      <a:r>
                        <a:rPr lang="es-MX" sz="1600" baseline="0" dirty="0" smtClean="0">
                          <a:latin typeface="+mn-lt"/>
                          <a:cs typeface="Arial" pitchFamily="34" charset="0"/>
                        </a:rPr>
                        <a:t> al Inicio del Ejercicio del saldo del contratista de Largo a Corto Plazo.</a:t>
                      </a:r>
                      <a:endParaRPr lang="es-MX" sz="1600" dirty="0">
                        <a:latin typeface="+mn-lt"/>
                        <a:cs typeface="Arial" pitchFamily="34" charset="0"/>
                      </a:endParaRPr>
                    </a:p>
                  </a:txBody>
                  <a:tcPr anchor="ctr"/>
                </a:tc>
                <a:tc>
                  <a:txBody>
                    <a:bodyPr/>
                    <a:lstStyle/>
                    <a:p>
                      <a:pPr algn="r"/>
                      <a:r>
                        <a:rPr lang="es-MX" sz="1600" dirty="0" smtClean="0">
                          <a:latin typeface="Arial" pitchFamily="34" charset="0"/>
                          <a:cs typeface="Arial" pitchFamily="34" charset="0"/>
                        </a:rPr>
                        <a:t>10</a:t>
                      </a:r>
                      <a:endParaRPr lang="es-MX" sz="1600" dirty="0">
                        <a:latin typeface="Arial" pitchFamily="34" charset="0"/>
                        <a:cs typeface="Arial" pitchFamily="34" charset="0"/>
                      </a:endParaRPr>
                    </a:p>
                  </a:txBody>
                  <a:tcPr/>
                </a:tc>
              </a:tr>
              <a:tr h="370840">
                <a:tc>
                  <a:txBody>
                    <a:bodyPr/>
                    <a:lstStyle/>
                    <a:p>
                      <a:r>
                        <a:rPr lang="es-MX" sz="1600" dirty="0" smtClean="0">
                          <a:latin typeface="+mn-lt"/>
                          <a:cs typeface="Arial" pitchFamily="34" charset="0"/>
                        </a:rPr>
                        <a:t>14.- Se aprueba presupuesto 2015 para ADEFA 2014 (sólo Presupuestal)</a:t>
                      </a:r>
                      <a:endParaRPr lang="es-MX" sz="1600" dirty="0">
                        <a:latin typeface="+mn-lt"/>
                        <a:cs typeface="Arial" pitchFamily="34" charset="0"/>
                      </a:endParaRPr>
                    </a:p>
                  </a:txBody>
                  <a:tcPr/>
                </a:tc>
                <a:tc>
                  <a:txBody>
                    <a:bodyPr/>
                    <a:lstStyle/>
                    <a:p>
                      <a:pPr algn="r"/>
                      <a:r>
                        <a:rPr lang="es-MX" sz="1600" dirty="0" smtClean="0">
                          <a:latin typeface="+mn-lt"/>
                          <a:cs typeface="+mn-cs"/>
                        </a:rPr>
                        <a:t>10</a:t>
                      </a:r>
                      <a:endParaRPr lang="es-MX" sz="1600" dirty="0">
                        <a:latin typeface="Arial" pitchFamily="34" charset="0"/>
                        <a:cs typeface="Arial" pitchFamily="34" charset="0"/>
                      </a:endParaRPr>
                    </a:p>
                  </a:txBody>
                  <a:tcPr/>
                </a:tc>
              </a:tr>
              <a:tr h="370840">
                <a:tc>
                  <a:txBody>
                    <a:bodyPr/>
                    <a:lstStyle/>
                    <a:p>
                      <a:r>
                        <a:rPr lang="es-MX" sz="1600" dirty="0" smtClean="0">
                          <a:latin typeface="Arial" pitchFamily="34" charset="0"/>
                          <a:cs typeface="Arial" pitchFamily="34" charset="0"/>
                        </a:rPr>
                        <a:t>15.- Se ordena el Pago del</a:t>
                      </a:r>
                      <a:r>
                        <a:rPr lang="es-MX" sz="1600" baseline="0" dirty="0" smtClean="0">
                          <a:latin typeface="Arial" pitchFamily="34" charset="0"/>
                          <a:cs typeface="Arial" pitchFamily="34" charset="0"/>
                        </a:rPr>
                        <a:t> ADEFA</a:t>
                      </a:r>
                      <a:endParaRPr lang="es-MX" sz="1600" dirty="0">
                        <a:latin typeface="Arial" pitchFamily="34" charset="0"/>
                        <a:cs typeface="Arial" pitchFamily="34" charset="0"/>
                      </a:endParaRPr>
                    </a:p>
                  </a:txBody>
                  <a:tcPr/>
                </a:tc>
                <a:tc>
                  <a:txBody>
                    <a:bodyPr/>
                    <a:lstStyle/>
                    <a:p>
                      <a:pPr algn="r"/>
                      <a:r>
                        <a:rPr lang="es-MX" sz="1600" dirty="0" smtClean="0"/>
                        <a:t>10</a:t>
                      </a:r>
                      <a:endParaRPr lang="es-MX" sz="1600" dirty="0">
                        <a:latin typeface="Arial" pitchFamily="34" charset="0"/>
                        <a:cs typeface="Arial" pitchFamily="34" charset="0"/>
                      </a:endParaRPr>
                    </a:p>
                  </a:txBody>
                  <a:tcPr/>
                </a:tc>
              </a:tr>
              <a:tr h="370840">
                <a:tc>
                  <a:txBody>
                    <a:bodyPr/>
                    <a:lstStyle/>
                    <a:p>
                      <a:r>
                        <a:rPr lang="es-MX" sz="1600" dirty="0" smtClean="0">
                          <a:latin typeface="Arial" pitchFamily="34" charset="0"/>
                          <a:cs typeface="Arial" pitchFamily="34" charset="0"/>
                        </a:rPr>
                        <a:t>16.- Se paga el ADEFA</a:t>
                      </a:r>
                      <a:endParaRPr lang="es-MX" sz="1600" dirty="0">
                        <a:latin typeface="Arial" pitchFamily="34" charset="0"/>
                        <a:cs typeface="Arial" pitchFamily="34" charset="0"/>
                      </a:endParaRPr>
                    </a:p>
                  </a:txBody>
                  <a:tcPr/>
                </a:tc>
                <a:tc>
                  <a:txBody>
                    <a:bodyPr/>
                    <a:lstStyle/>
                    <a:p>
                      <a:pPr algn="r"/>
                      <a:r>
                        <a:rPr lang="es-MX" sz="1600" dirty="0" smtClean="0"/>
                        <a:t>10</a:t>
                      </a:r>
                      <a:endParaRPr lang="es-MX" sz="1600" dirty="0">
                        <a:latin typeface="Arial" pitchFamily="34" charset="0"/>
                        <a:cs typeface="Arial" pitchFamily="34" charset="0"/>
                      </a:endParaRPr>
                    </a:p>
                  </a:txBody>
                  <a:tcPr/>
                </a:tc>
              </a:tr>
            </a:tbl>
          </a:graphicData>
        </a:graphic>
      </p:graphicFrame>
      <p:sp>
        <p:nvSpPr>
          <p:cNvPr id="3" name="2 CuadroTexto"/>
          <p:cNvSpPr txBox="1"/>
          <p:nvPr/>
        </p:nvSpPr>
        <p:spPr>
          <a:xfrm>
            <a:off x="2649000" y="755993"/>
            <a:ext cx="2708818" cy="584775"/>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s-MX" sz="3200" dirty="0" smtClean="0"/>
              <a:t>Continuación…</a:t>
            </a:r>
            <a:endParaRPr lang="es-MX"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2" y="1268760"/>
            <a:ext cx="8640960" cy="8002191"/>
          </a:xfrm>
          <a:prstGeom prst="rect">
            <a:avLst/>
          </a:prstGeom>
          <a:noFill/>
        </p:spPr>
        <p:txBody>
          <a:bodyPr wrap="square" rtlCol="0">
            <a:spAutoFit/>
          </a:bodyPr>
          <a:lstStyle/>
          <a:p>
            <a:pPr algn="just"/>
            <a:endParaRPr lang="es-MX" dirty="0" smtClean="0"/>
          </a:p>
          <a:p>
            <a:pPr algn="just"/>
            <a:r>
              <a:rPr lang="es-MX" sz="2000" b="1" dirty="0" smtClean="0"/>
              <a:t>ARTICULO 26.- </a:t>
            </a:r>
            <a:r>
              <a:rPr lang="es-MX" sz="2000" dirty="0" smtClean="0"/>
              <a:t>Los contratos de obra pública se adjudicarán o llevarán a cabo a través de licitaciones públicas, mediante convocatoria, para que libremente se presenten proposiciones en sobre cerrado, que será abierto en junta pública, a fin de asegurar al Estado las mejores condiciones disponibles en cuanto a precio, calidad, financiamiento, oportunidad y demás circunstancias pertinentes, de acuerdo a lo que establece la presente Ley.</a:t>
            </a:r>
            <a:endParaRPr lang="es-MX" sz="2000" b="1" dirty="0" smtClean="0">
              <a:solidFill>
                <a:srgbClr val="7030A0"/>
              </a:solidFill>
            </a:endParaRPr>
          </a:p>
          <a:p>
            <a:endParaRPr lang="es-MX" sz="2000" b="1" dirty="0" smtClean="0">
              <a:solidFill>
                <a:srgbClr val="7030A0"/>
              </a:solidFill>
            </a:endParaRPr>
          </a:p>
          <a:p>
            <a:endParaRPr lang="es-MX" sz="2000" b="1" dirty="0" smtClean="0">
              <a:solidFill>
                <a:srgbClr val="7030A0"/>
              </a:solidFill>
            </a:endParaRPr>
          </a:p>
          <a:p>
            <a:endParaRPr lang="es-MX" sz="2000" b="1" dirty="0" smtClean="0">
              <a:solidFill>
                <a:srgbClr val="7030A0"/>
              </a:solidFill>
            </a:endParaRPr>
          </a:p>
          <a:p>
            <a:pPr algn="just"/>
            <a:r>
              <a:rPr lang="es-MX" sz="2000" b="1" dirty="0" smtClean="0"/>
              <a:t>ARTICULO 29.- </a:t>
            </a:r>
            <a:r>
              <a:rPr lang="es-MX" sz="2000" dirty="0" smtClean="0"/>
              <a:t>En los supuestos y con sujeción a las formalidades que prevén los artículos 53 y 54, las dependencias y entidades podrán optar por contratar las obras que en las propias disposiciones se señalan, sin llevar a cabo las licitaciones que establece el artículo 26 de esta Ley.</a:t>
            </a:r>
          </a:p>
          <a:p>
            <a:pPr algn="just"/>
            <a:endParaRPr lang="es-MX" dirty="0" smtClean="0"/>
          </a:p>
          <a:p>
            <a:pPr lvl="0"/>
            <a:endParaRPr lang="es-ES" dirty="0" smtClean="0">
              <a:solidFill>
                <a:srgbClr val="FF0000"/>
              </a:solidFill>
            </a:endParaRPr>
          </a:p>
          <a:p>
            <a:pPr lvl="0"/>
            <a:endParaRPr lang="es-ES" dirty="0" smtClean="0"/>
          </a:p>
          <a:p>
            <a:pPr lvl="0"/>
            <a:endParaRPr lang="es-MX" dirty="0" smtClean="0"/>
          </a:p>
          <a:p>
            <a:pPr algn="just"/>
            <a:endParaRPr lang="es-MX" dirty="0" smtClean="0"/>
          </a:p>
          <a:p>
            <a:pPr algn="just"/>
            <a:endParaRPr lang="es-MX" dirty="0" smtClean="0"/>
          </a:p>
          <a:p>
            <a:pPr algn="just"/>
            <a:endParaRPr lang="es-MX" dirty="0" smtClean="0"/>
          </a:p>
          <a:p>
            <a:pPr algn="just"/>
            <a:endParaRPr lang="es-MX" dirty="0" smtClean="0"/>
          </a:p>
          <a:p>
            <a:pPr algn="just"/>
            <a:endParaRPr lang="es-MX" dirty="0" smtClean="0"/>
          </a:p>
          <a:p>
            <a:pPr algn="just"/>
            <a:endParaRPr lang="es-MX" dirty="0" smtClean="0"/>
          </a:p>
          <a:p>
            <a:r>
              <a:rPr lang="es-ES" dirty="0" smtClean="0"/>
              <a:t> </a:t>
            </a:r>
            <a:endParaRPr lang="es-MX" dirty="0" smtClean="0"/>
          </a:p>
          <a:p>
            <a:pPr algn="just"/>
            <a:endParaRPr lang="es-MX" dirty="0" smtClean="0"/>
          </a:p>
        </p:txBody>
      </p:sp>
      <p:sp>
        <p:nvSpPr>
          <p:cNvPr id="4" name="3 Rectángulo redondeado"/>
          <p:cNvSpPr/>
          <p:nvPr/>
        </p:nvSpPr>
        <p:spPr>
          <a:xfrm>
            <a:off x="2643174" y="71984"/>
            <a:ext cx="6500858" cy="692720"/>
          </a:xfrm>
          <a:prstGeom prst="roundRect">
            <a:avLst/>
          </a:prstGeom>
          <a:ln>
            <a:noFill/>
          </a:ln>
          <a:effectLst>
            <a:reflection blurRad="6350" stA="52000" endA="300" endPos="35000" dir="5400000" sy="-100000" algn="bl" rotWithShape="0"/>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MX" dirty="0"/>
          </a:p>
        </p:txBody>
      </p:sp>
      <p:sp>
        <p:nvSpPr>
          <p:cNvPr id="5" name="7 CuadroTexto"/>
          <p:cNvSpPr txBox="1">
            <a:spLocks noChangeArrowheads="1"/>
          </p:cNvSpPr>
          <p:nvPr/>
        </p:nvSpPr>
        <p:spPr bwMode="auto">
          <a:xfrm>
            <a:off x="2714612" y="251356"/>
            <a:ext cx="6429420" cy="369332"/>
          </a:xfrm>
          <a:prstGeom prst="rect">
            <a:avLst/>
          </a:prstGeom>
          <a:noFill/>
          <a:ln w="9525">
            <a:noFill/>
            <a:miter lim="800000"/>
            <a:headEnd/>
            <a:tailEnd/>
          </a:ln>
        </p:spPr>
        <p:txBody>
          <a:bodyPr wrap="square">
            <a:spAutoFit/>
          </a:bodyPr>
          <a:lstStyle/>
          <a:p>
            <a:pPr algn="ctr"/>
            <a:r>
              <a:rPr lang="es-MX" b="1" dirty="0" smtClean="0"/>
              <a:t>LEY DE OBRA PUBLICA DEL ESTADO DE ZACATECAS</a:t>
            </a:r>
            <a:endParaRPr lang="es-MX" dirty="0">
              <a:cs typeface="Arial" pitchFamily="34"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5 Grupo"/>
          <p:cNvGrpSpPr/>
          <p:nvPr/>
        </p:nvGrpSpPr>
        <p:grpSpPr>
          <a:xfrm>
            <a:off x="473261" y="2204864"/>
            <a:ext cx="1584176" cy="864096"/>
            <a:chOff x="3563888" y="1700808"/>
            <a:chExt cx="1584176" cy="864096"/>
          </a:xfrm>
        </p:grpSpPr>
        <p:cxnSp>
          <p:nvCxnSpPr>
            <p:cNvPr id="27" name="2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28 Grupo"/>
          <p:cNvGrpSpPr/>
          <p:nvPr/>
        </p:nvGrpSpPr>
        <p:grpSpPr>
          <a:xfrm>
            <a:off x="6927672" y="2204864"/>
            <a:ext cx="1584176" cy="864096"/>
            <a:chOff x="3563888" y="1700808"/>
            <a:chExt cx="1584176" cy="864096"/>
          </a:xfrm>
        </p:grpSpPr>
        <p:cxnSp>
          <p:nvCxnSpPr>
            <p:cNvPr id="30" name="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 name="31 Grupo"/>
          <p:cNvGrpSpPr/>
          <p:nvPr/>
        </p:nvGrpSpPr>
        <p:grpSpPr>
          <a:xfrm>
            <a:off x="2607192" y="2183735"/>
            <a:ext cx="1584176" cy="864096"/>
            <a:chOff x="3563888" y="1700808"/>
            <a:chExt cx="1584176" cy="864096"/>
          </a:xfrm>
        </p:grpSpPr>
        <p:cxnSp>
          <p:nvCxnSpPr>
            <p:cNvPr id="33" name="3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37 Grupo"/>
          <p:cNvGrpSpPr/>
          <p:nvPr/>
        </p:nvGrpSpPr>
        <p:grpSpPr>
          <a:xfrm>
            <a:off x="4787106" y="2149867"/>
            <a:ext cx="1584176" cy="864096"/>
            <a:chOff x="3563888" y="1700808"/>
            <a:chExt cx="1584176" cy="864096"/>
          </a:xfrm>
        </p:grpSpPr>
        <p:cxnSp>
          <p:nvCxnSpPr>
            <p:cNvPr id="39" name="38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0 Grupo"/>
          <p:cNvGrpSpPr/>
          <p:nvPr/>
        </p:nvGrpSpPr>
        <p:grpSpPr>
          <a:xfrm>
            <a:off x="5898033" y="4733284"/>
            <a:ext cx="1584176" cy="864096"/>
            <a:chOff x="3563888" y="1700808"/>
            <a:chExt cx="1584176" cy="864096"/>
          </a:xfrm>
        </p:grpSpPr>
        <p:cxnSp>
          <p:nvCxnSpPr>
            <p:cNvPr id="42" name="4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3 Grupo"/>
          <p:cNvGrpSpPr/>
          <p:nvPr/>
        </p:nvGrpSpPr>
        <p:grpSpPr>
          <a:xfrm>
            <a:off x="3635896" y="4758685"/>
            <a:ext cx="1584176" cy="864096"/>
            <a:chOff x="3563888" y="1700808"/>
            <a:chExt cx="1584176" cy="864096"/>
          </a:xfrm>
        </p:grpSpPr>
        <p:cxnSp>
          <p:nvCxnSpPr>
            <p:cNvPr id="45" name="44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6 Grupo"/>
          <p:cNvGrpSpPr/>
          <p:nvPr/>
        </p:nvGrpSpPr>
        <p:grpSpPr>
          <a:xfrm>
            <a:off x="1450825" y="4753400"/>
            <a:ext cx="1584176" cy="864096"/>
            <a:chOff x="3563888" y="1700808"/>
            <a:chExt cx="1584176" cy="864096"/>
          </a:xfrm>
        </p:grpSpPr>
        <p:cxnSp>
          <p:nvCxnSpPr>
            <p:cNvPr id="48" name="4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53 CuadroTexto"/>
          <p:cNvSpPr txBox="1"/>
          <p:nvPr/>
        </p:nvSpPr>
        <p:spPr>
          <a:xfrm>
            <a:off x="330385" y="1599487"/>
            <a:ext cx="1840858" cy="600164"/>
          </a:xfrm>
          <a:prstGeom prst="rect">
            <a:avLst/>
          </a:prstGeom>
          <a:noFill/>
        </p:spPr>
        <p:txBody>
          <a:bodyPr wrap="square" rtlCol="0">
            <a:spAutoFit/>
          </a:bodyPr>
          <a:lstStyle/>
          <a:p>
            <a:pPr algn="ctr"/>
            <a:r>
              <a:rPr lang="es-MX" sz="1100" b="1" dirty="0" smtClean="0"/>
              <a:t>813</a:t>
            </a:r>
          </a:p>
          <a:p>
            <a:pPr algn="ctr"/>
            <a:r>
              <a:rPr lang="es-MX" sz="1100" b="1" dirty="0" smtClean="0"/>
              <a:t>Modificación a la Ley de Ingresos</a:t>
            </a:r>
          </a:p>
        </p:txBody>
      </p:sp>
      <p:sp>
        <p:nvSpPr>
          <p:cNvPr id="55" name="54 CuadroTexto"/>
          <p:cNvSpPr txBox="1"/>
          <p:nvPr/>
        </p:nvSpPr>
        <p:spPr>
          <a:xfrm>
            <a:off x="2411760" y="1578358"/>
            <a:ext cx="1944216" cy="600164"/>
          </a:xfrm>
          <a:prstGeom prst="rect">
            <a:avLst/>
          </a:prstGeom>
          <a:noFill/>
        </p:spPr>
        <p:txBody>
          <a:bodyPr wrap="square" rtlCol="0">
            <a:spAutoFit/>
          </a:bodyPr>
          <a:lstStyle/>
          <a:p>
            <a:pPr algn="ctr"/>
            <a:r>
              <a:rPr lang="es-MX" sz="1100" b="1" dirty="0" smtClean="0"/>
              <a:t>812</a:t>
            </a:r>
          </a:p>
          <a:p>
            <a:pPr algn="ctr"/>
            <a:r>
              <a:rPr lang="es-MX" sz="1100" b="1" dirty="0" smtClean="0"/>
              <a:t>Ley de Ingresos x Ejecutar </a:t>
            </a:r>
            <a:endParaRPr lang="es-MX" sz="1100" b="1" dirty="0"/>
          </a:p>
        </p:txBody>
      </p:sp>
      <p:sp>
        <p:nvSpPr>
          <p:cNvPr id="65" name="64 CuadroTexto"/>
          <p:cNvSpPr txBox="1"/>
          <p:nvPr/>
        </p:nvSpPr>
        <p:spPr>
          <a:xfrm>
            <a:off x="4473136" y="1543189"/>
            <a:ext cx="2199758" cy="600164"/>
          </a:xfrm>
          <a:prstGeom prst="rect">
            <a:avLst/>
          </a:prstGeom>
          <a:noFill/>
        </p:spPr>
        <p:txBody>
          <a:bodyPr wrap="square" rtlCol="0">
            <a:spAutoFit/>
          </a:bodyPr>
          <a:lstStyle/>
          <a:p>
            <a:pPr algn="ctr"/>
            <a:r>
              <a:rPr lang="es-MX" sz="1100" b="1" dirty="0" smtClean="0"/>
              <a:t>814</a:t>
            </a:r>
          </a:p>
          <a:p>
            <a:pPr algn="ctr"/>
            <a:r>
              <a:rPr lang="es-MX" sz="1100" b="1" dirty="0" smtClean="0"/>
              <a:t>Ley de Ingresos </a:t>
            </a:r>
          </a:p>
          <a:p>
            <a:pPr algn="ctr"/>
            <a:r>
              <a:rPr lang="es-MX" sz="1100" b="1" dirty="0" smtClean="0"/>
              <a:t>DEVENGADA </a:t>
            </a:r>
            <a:endParaRPr lang="es-MX" sz="1100" b="1" dirty="0"/>
          </a:p>
        </p:txBody>
      </p:sp>
      <p:sp>
        <p:nvSpPr>
          <p:cNvPr id="66" name="65 CuadroTexto"/>
          <p:cNvSpPr txBox="1"/>
          <p:nvPr/>
        </p:nvSpPr>
        <p:spPr>
          <a:xfrm>
            <a:off x="6732240" y="1598807"/>
            <a:ext cx="1944216" cy="600164"/>
          </a:xfrm>
          <a:prstGeom prst="rect">
            <a:avLst/>
          </a:prstGeom>
          <a:noFill/>
        </p:spPr>
        <p:txBody>
          <a:bodyPr wrap="square" rtlCol="0">
            <a:spAutoFit/>
          </a:bodyPr>
          <a:lstStyle/>
          <a:p>
            <a:pPr algn="ctr"/>
            <a:r>
              <a:rPr lang="es-MX" sz="1100" b="1" dirty="0" smtClean="0"/>
              <a:t>815</a:t>
            </a:r>
          </a:p>
          <a:p>
            <a:pPr algn="ctr"/>
            <a:r>
              <a:rPr lang="es-MX" sz="1100" b="1" dirty="0" smtClean="0"/>
              <a:t>Ley de Ingresos RECAUDADA</a:t>
            </a:r>
            <a:endParaRPr lang="es-MX" sz="1100" b="1" dirty="0"/>
          </a:p>
        </p:txBody>
      </p:sp>
      <p:sp>
        <p:nvSpPr>
          <p:cNvPr id="69" name="68 CuadroTexto"/>
          <p:cNvSpPr txBox="1"/>
          <p:nvPr/>
        </p:nvSpPr>
        <p:spPr>
          <a:xfrm>
            <a:off x="1331640" y="4222249"/>
            <a:ext cx="1800200" cy="430887"/>
          </a:xfrm>
          <a:prstGeom prst="rect">
            <a:avLst/>
          </a:prstGeom>
          <a:noFill/>
        </p:spPr>
        <p:txBody>
          <a:bodyPr wrap="square" rtlCol="0">
            <a:spAutoFit/>
          </a:bodyPr>
          <a:lstStyle/>
          <a:p>
            <a:pPr algn="ctr"/>
            <a:r>
              <a:rPr lang="es-MX" sz="1100" b="1" dirty="0" smtClean="0"/>
              <a:t>1122</a:t>
            </a:r>
          </a:p>
          <a:p>
            <a:pPr algn="ctr"/>
            <a:r>
              <a:rPr lang="es-MX" sz="1100" b="1" dirty="0" smtClean="0"/>
              <a:t>Cuentas x Cobrar a C.P.</a:t>
            </a:r>
          </a:p>
        </p:txBody>
      </p:sp>
      <p:sp>
        <p:nvSpPr>
          <p:cNvPr id="72" name="71 CuadroTexto"/>
          <p:cNvSpPr txBox="1"/>
          <p:nvPr/>
        </p:nvSpPr>
        <p:spPr>
          <a:xfrm>
            <a:off x="3493020" y="4149080"/>
            <a:ext cx="1872208" cy="600164"/>
          </a:xfrm>
          <a:prstGeom prst="rect">
            <a:avLst/>
          </a:prstGeom>
          <a:noFill/>
        </p:spPr>
        <p:txBody>
          <a:bodyPr wrap="square" rtlCol="0">
            <a:spAutoFit/>
          </a:bodyPr>
          <a:lstStyle/>
          <a:p>
            <a:pPr algn="ctr"/>
            <a:r>
              <a:rPr lang="es-MX" sz="1100" b="1" dirty="0" smtClean="0"/>
              <a:t>4213</a:t>
            </a:r>
          </a:p>
          <a:p>
            <a:pPr algn="ctr"/>
            <a:r>
              <a:rPr lang="es-MX" sz="1100" b="1" dirty="0" smtClean="0"/>
              <a:t>Ingresos por CONVENIOS</a:t>
            </a:r>
          </a:p>
        </p:txBody>
      </p:sp>
      <p:sp>
        <p:nvSpPr>
          <p:cNvPr id="75" name="74 CuadroTexto"/>
          <p:cNvSpPr txBox="1"/>
          <p:nvPr/>
        </p:nvSpPr>
        <p:spPr>
          <a:xfrm>
            <a:off x="5526344" y="4221088"/>
            <a:ext cx="2286016" cy="600164"/>
          </a:xfrm>
          <a:prstGeom prst="rect">
            <a:avLst/>
          </a:prstGeom>
          <a:noFill/>
        </p:spPr>
        <p:txBody>
          <a:bodyPr wrap="square" rtlCol="0">
            <a:spAutoFit/>
          </a:bodyPr>
          <a:lstStyle/>
          <a:p>
            <a:pPr algn="ctr"/>
            <a:r>
              <a:rPr lang="es-MX" sz="1100" b="1" dirty="0" smtClean="0"/>
              <a:t>1112 </a:t>
            </a:r>
          </a:p>
          <a:p>
            <a:pPr algn="ctr"/>
            <a:r>
              <a:rPr lang="es-MX" sz="1100" b="1" dirty="0" smtClean="0"/>
              <a:t>Bancos / Tesorería</a:t>
            </a:r>
          </a:p>
          <a:p>
            <a:pPr algn="ctr"/>
            <a:endParaRPr lang="es-MX" sz="1100" b="1" dirty="0"/>
          </a:p>
        </p:txBody>
      </p:sp>
      <p:sp>
        <p:nvSpPr>
          <p:cNvPr id="136" name="135 Rectángulo redondeado"/>
          <p:cNvSpPr/>
          <p:nvPr/>
        </p:nvSpPr>
        <p:spPr>
          <a:xfrm>
            <a:off x="2126578" y="807454"/>
            <a:ext cx="6660264" cy="692720"/>
          </a:xfrm>
          <a:prstGeom prst="roundRect">
            <a:avLst/>
          </a:prstGeom>
          <a:ln/>
        </p:spPr>
        <p:style>
          <a:lnRef idx="0">
            <a:schemeClr val="accent6"/>
          </a:lnRef>
          <a:fillRef idx="3">
            <a:schemeClr val="accent6"/>
          </a:fillRef>
          <a:effectRef idx="3">
            <a:schemeClr val="accent6"/>
          </a:effectRef>
          <a:fontRef idx="minor">
            <a:schemeClr val="lt1"/>
          </a:fontRef>
        </p:style>
        <p:txBody>
          <a:bodyPr anchor="ctr"/>
          <a:lstStyle/>
          <a:p>
            <a:pPr algn="ctr"/>
            <a:r>
              <a:rPr lang="es-MX" b="1" dirty="0" smtClean="0">
                <a:effectLst>
                  <a:outerShdw blurRad="38100" dist="38100" dir="2700000" algn="tl">
                    <a:srgbClr val="000000">
                      <a:alpha val="43137"/>
                    </a:srgbClr>
                  </a:outerShdw>
                </a:effectLst>
              </a:rPr>
              <a:t>OBRA CONTRATADA</a:t>
            </a:r>
            <a:r>
              <a:rPr lang="es-MX" sz="1600" b="1" dirty="0" smtClean="0">
                <a:effectLst>
                  <a:outerShdw blurRad="38100" dist="38100" dir="2700000" algn="tl">
                    <a:srgbClr val="000000">
                      <a:alpha val="43137"/>
                    </a:srgbClr>
                  </a:outerShdw>
                </a:effectLst>
              </a:rPr>
              <a:t> </a:t>
            </a:r>
            <a:r>
              <a:rPr lang="es-MX" b="1" dirty="0" smtClean="0">
                <a:solidFill>
                  <a:srgbClr val="FFFF00"/>
                </a:solidFill>
                <a:effectLst>
                  <a:outerShdw blurRad="38100" dist="38100" dir="2700000" algn="tl">
                    <a:srgbClr val="000000">
                      <a:alpha val="43137"/>
                    </a:srgbClr>
                  </a:outerShdw>
                </a:effectLst>
              </a:rPr>
              <a:t>NO CAPITALIZABLE </a:t>
            </a:r>
            <a:r>
              <a:rPr lang="es-MX" b="1" dirty="0" smtClean="0">
                <a:effectLst>
                  <a:outerShdw blurRad="38100" dist="38100" dir="2700000" algn="tl">
                    <a:srgbClr val="000000">
                      <a:alpha val="43137"/>
                    </a:srgbClr>
                  </a:outerShdw>
                </a:effectLst>
              </a:rPr>
              <a:t>CON </a:t>
            </a:r>
          </a:p>
          <a:p>
            <a:pPr algn="ctr"/>
            <a:r>
              <a:rPr lang="es-MX" b="1" u="sng" dirty="0" smtClean="0">
                <a:solidFill>
                  <a:schemeClr val="bg1"/>
                </a:solidFill>
                <a:effectLst>
                  <a:outerShdw blurRad="38100" dist="38100" dir="2700000" algn="tl">
                    <a:srgbClr val="000000">
                      <a:alpha val="43137"/>
                    </a:srgbClr>
                  </a:outerShdw>
                </a:effectLst>
              </a:rPr>
              <a:t>RECURSOS COMPARTIDOS</a:t>
            </a:r>
            <a:r>
              <a:rPr lang="es-MX" b="1" dirty="0" smtClean="0">
                <a:solidFill>
                  <a:srgbClr val="FFFF00"/>
                </a:solidFill>
                <a:effectLst>
                  <a:outerShdw blurRad="38100" dist="38100" dir="2700000" algn="tl">
                    <a:srgbClr val="000000">
                      <a:alpha val="43137"/>
                    </a:srgbClr>
                  </a:outerShdw>
                </a:effectLst>
              </a:rPr>
              <a:t> INGRESOS </a:t>
            </a:r>
            <a:r>
              <a:rPr lang="es-MX" b="1" dirty="0" smtClean="0">
                <a:solidFill>
                  <a:schemeClr val="bg1"/>
                </a:solidFill>
                <a:effectLst>
                  <a:outerShdw blurRad="38100" dist="38100" dir="2700000" algn="tl">
                    <a:srgbClr val="000000">
                      <a:alpha val="43137"/>
                    </a:srgbClr>
                  </a:outerShdw>
                </a:effectLst>
              </a:rPr>
              <a:t>INICIO</a:t>
            </a:r>
            <a:r>
              <a:rPr lang="es-MX" b="1" dirty="0" smtClean="0">
                <a:solidFill>
                  <a:srgbClr val="FFFF00"/>
                </a:solidFill>
                <a:effectLst>
                  <a:outerShdw blurRad="38100" dist="38100" dir="2700000" algn="tl">
                    <a:srgbClr val="000000">
                      <a:alpha val="43137"/>
                    </a:srgbClr>
                  </a:outerShdw>
                </a:effectLst>
              </a:rPr>
              <a:t> 2014</a:t>
            </a:r>
          </a:p>
        </p:txBody>
      </p:sp>
      <p:sp>
        <p:nvSpPr>
          <p:cNvPr id="189" name="188 CuadroTexto"/>
          <p:cNvSpPr txBox="1"/>
          <p:nvPr/>
        </p:nvSpPr>
        <p:spPr>
          <a:xfrm>
            <a:off x="518724" y="2204864"/>
            <a:ext cx="740908" cy="307777"/>
          </a:xfrm>
          <a:prstGeom prst="rect">
            <a:avLst/>
          </a:prstGeom>
          <a:noFill/>
        </p:spPr>
        <p:txBody>
          <a:bodyPr wrap="none" rtlCol="0">
            <a:spAutoFit/>
          </a:bodyPr>
          <a:lstStyle/>
          <a:p>
            <a:r>
              <a:rPr lang="es-MX" sz="1400" dirty="0" smtClean="0"/>
              <a:t>1)    60</a:t>
            </a:r>
            <a:endParaRPr lang="es-MX" sz="1400" dirty="0"/>
          </a:p>
        </p:txBody>
      </p:sp>
      <p:sp>
        <p:nvSpPr>
          <p:cNvPr id="190" name="189 CuadroTexto"/>
          <p:cNvSpPr txBox="1"/>
          <p:nvPr/>
        </p:nvSpPr>
        <p:spPr>
          <a:xfrm>
            <a:off x="3394471" y="2185119"/>
            <a:ext cx="691215" cy="307777"/>
          </a:xfrm>
          <a:prstGeom prst="rect">
            <a:avLst/>
          </a:prstGeom>
          <a:noFill/>
        </p:spPr>
        <p:txBody>
          <a:bodyPr wrap="none" rtlCol="0">
            <a:spAutoFit/>
          </a:bodyPr>
          <a:lstStyle/>
          <a:p>
            <a:r>
              <a:rPr lang="es-MX" sz="1400" dirty="0" smtClean="0"/>
              <a:t>60   1)</a:t>
            </a:r>
            <a:endParaRPr lang="es-MX" sz="1400" dirty="0"/>
          </a:p>
        </p:txBody>
      </p:sp>
      <p:sp>
        <p:nvSpPr>
          <p:cNvPr id="192" name="191 CuadroTexto"/>
          <p:cNvSpPr txBox="1"/>
          <p:nvPr/>
        </p:nvSpPr>
        <p:spPr>
          <a:xfrm>
            <a:off x="2636251" y="2187930"/>
            <a:ext cx="740908" cy="307777"/>
          </a:xfrm>
          <a:prstGeom prst="rect">
            <a:avLst/>
          </a:prstGeom>
          <a:noFill/>
        </p:spPr>
        <p:txBody>
          <a:bodyPr wrap="none" rtlCol="0">
            <a:spAutoFit/>
          </a:bodyPr>
          <a:lstStyle/>
          <a:p>
            <a:r>
              <a:rPr lang="es-MX" sz="1400" dirty="0" smtClean="0"/>
              <a:t>2)    60</a:t>
            </a:r>
            <a:endParaRPr lang="es-MX" sz="1400" dirty="0"/>
          </a:p>
        </p:txBody>
      </p:sp>
      <p:sp>
        <p:nvSpPr>
          <p:cNvPr id="195" name="194 CuadroTexto"/>
          <p:cNvSpPr txBox="1"/>
          <p:nvPr/>
        </p:nvSpPr>
        <p:spPr>
          <a:xfrm>
            <a:off x="5575917" y="2149790"/>
            <a:ext cx="691215" cy="307777"/>
          </a:xfrm>
          <a:prstGeom prst="rect">
            <a:avLst/>
          </a:prstGeom>
          <a:noFill/>
        </p:spPr>
        <p:txBody>
          <a:bodyPr wrap="none" rtlCol="0">
            <a:spAutoFit/>
          </a:bodyPr>
          <a:lstStyle/>
          <a:p>
            <a:r>
              <a:rPr lang="es-MX" sz="1400" dirty="0" smtClean="0"/>
              <a:t>60   2)</a:t>
            </a:r>
            <a:endParaRPr lang="es-MX" sz="1400" dirty="0"/>
          </a:p>
        </p:txBody>
      </p:sp>
      <p:sp>
        <p:nvSpPr>
          <p:cNvPr id="196" name="195 CuadroTexto"/>
          <p:cNvSpPr txBox="1"/>
          <p:nvPr/>
        </p:nvSpPr>
        <p:spPr>
          <a:xfrm>
            <a:off x="4817697" y="2152601"/>
            <a:ext cx="740908" cy="307777"/>
          </a:xfrm>
          <a:prstGeom prst="rect">
            <a:avLst/>
          </a:prstGeom>
          <a:noFill/>
        </p:spPr>
        <p:txBody>
          <a:bodyPr wrap="none" rtlCol="0">
            <a:spAutoFit/>
          </a:bodyPr>
          <a:lstStyle/>
          <a:p>
            <a:r>
              <a:rPr lang="es-MX" sz="1400" dirty="0" smtClean="0"/>
              <a:t>3)    60</a:t>
            </a:r>
            <a:endParaRPr lang="es-MX" sz="1400" dirty="0"/>
          </a:p>
        </p:txBody>
      </p:sp>
      <p:sp>
        <p:nvSpPr>
          <p:cNvPr id="197" name="196 CuadroTexto"/>
          <p:cNvSpPr txBox="1"/>
          <p:nvPr/>
        </p:nvSpPr>
        <p:spPr>
          <a:xfrm>
            <a:off x="323528" y="2492896"/>
            <a:ext cx="936104" cy="307777"/>
          </a:xfrm>
          <a:prstGeom prst="rect">
            <a:avLst/>
          </a:prstGeom>
          <a:noFill/>
        </p:spPr>
        <p:txBody>
          <a:bodyPr wrap="square" rtlCol="0">
            <a:spAutoFit/>
          </a:bodyPr>
          <a:lstStyle/>
          <a:p>
            <a:r>
              <a:rPr lang="es-MX" sz="1400" dirty="0" smtClean="0"/>
              <a:t> 1.1)    20</a:t>
            </a:r>
            <a:endParaRPr lang="es-MX" sz="1400" dirty="0"/>
          </a:p>
        </p:txBody>
      </p:sp>
      <p:sp>
        <p:nvSpPr>
          <p:cNvPr id="198" name="197 CuadroTexto"/>
          <p:cNvSpPr txBox="1"/>
          <p:nvPr/>
        </p:nvSpPr>
        <p:spPr>
          <a:xfrm>
            <a:off x="3393663" y="2492896"/>
            <a:ext cx="840295" cy="307777"/>
          </a:xfrm>
          <a:prstGeom prst="rect">
            <a:avLst/>
          </a:prstGeom>
          <a:noFill/>
        </p:spPr>
        <p:txBody>
          <a:bodyPr wrap="none" rtlCol="0">
            <a:spAutoFit/>
          </a:bodyPr>
          <a:lstStyle/>
          <a:p>
            <a:r>
              <a:rPr lang="es-MX" sz="1400" dirty="0" smtClean="0"/>
              <a:t>20   1.1)</a:t>
            </a:r>
            <a:endParaRPr lang="es-MX" sz="1400" dirty="0"/>
          </a:p>
        </p:txBody>
      </p:sp>
      <p:sp>
        <p:nvSpPr>
          <p:cNvPr id="199" name="198 CuadroTexto"/>
          <p:cNvSpPr txBox="1"/>
          <p:nvPr/>
        </p:nvSpPr>
        <p:spPr>
          <a:xfrm>
            <a:off x="7706484" y="2204864"/>
            <a:ext cx="691215" cy="307777"/>
          </a:xfrm>
          <a:prstGeom prst="rect">
            <a:avLst/>
          </a:prstGeom>
          <a:noFill/>
        </p:spPr>
        <p:txBody>
          <a:bodyPr wrap="none" rtlCol="0">
            <a:spAutoFit/>
          </a:bodyPr>
          <a:lstStyle/>
          <a:p>
            <a:r>
              <a:rPr lang="es-MX" sz="1400" dirty="0" smtClean="0"/>
              <a:t>60   3)</a:t>
            </a:r>
            <a:endParaRPr lang="es-MX" sz="1400" dirty="0"/>
          </a:p>
        </p:txBody>
      </p:sp>
      <p:sp>
        <p:nvSpPr>
          <p:cNvPr id="200" name="199 CuadroTexto"/>
          <p:cNvSpPr txBox="1"/>
          <p:nvPr/>
        </p:nvSpPr>
        <p:spPr>
          <a:xfrm>
            <a:off x="2242343" y="4750545"/>
            <a:ext cx="811441" cy="307777"/>
          </a:xfrm>
          <a:prstGeom prst="rect">
            <a:avLst/>
          </a:prstGeom>
          <a:noFill/>
        </p:spPr>
        <p:txBody>
          <a:bodyPr wrap="none" rtlCol="0">
            <a:spAutoFit/>
          </a:bodyPr>
          <a:lstStyle/>
          <a:p>
            <a:r>
              <a:rPr lang="es-MX" sz="1400" dirty="0" smtClean="0"/>
              <a:t>60   3A)</a:t>
            </a:r>
            <a:endParaRPr lang="es-MX" sz="1400" dirty="0"/>
          </a:p>
        </p:txBody>
      </p:sp>
      <p:sp>
        <p:nvSpPr>
          <p:cNvPr id="201" name="200 CuadroTexto"/>
          <p:cNvSpPr txBox="1"/>
          <p:nvPr/>
        </p:nvSpPr>
        <p:spPr>
          <a:xfrm>
            <a:off x="1361614" y="4753356"/>
            <a:ext cx="861133" cy="307777"/>
          </a:xfrm>
          <a:prstGeom prst="rect">
            <a:avLst/>
          </a:prstGeom>
          <a:noFill/>
        </p:spPr>
        <p:txBody>
          <a:bodyPr wrap="none" rtlCol="0">
            <a:spAutoFit/>
          </a:bodyPr>
          <a:lstStyle/>
          <a:p>
            <a:r>
              <a:rPr lang="es-MX" sz="1400" dirty="0" smtClean="0"/>
              <a:t>2A)    60</a:t>
            </a:r>
            <a:endParaRPr lang="es-MX" sz="1400" dirty="0"/>
          </a:p>
        </p:txBody>
      </p:sp>
      <p:sp>
        <p:nvSpPr>
          <p:cNvPr id="205" name="204 CuadroTexto"/>
          <p:cNvSpPr txBox="1"/>
          <p:nvPr/>
        </p:nvSpPr>
        <p:spPr>
          <a:xfrm>
            <a:off x="4427984" y="4759012"/>
            <a:ext cx="811441" cy="307777"/>
          </a:xfrm>
          <a:prstGeom prst="rect">
            <a:avLst/>
          </a:prstGeom>
          <a:noFill/>
        </p:spPr>
        <p:txBody>
          <a:bodyPr wrap="none" rtlCol="0">
            <a:spAutoFit/>
          </a:bodyPr>
          <a:lstStyle/>
          <a:p>
            <a:r>
              <a:rPr lang="es-MX" sz="1400" dirty="0" smtClean="0"/>
              <a:t>60   2A)</a:t>
            </a:r>
            <a:endParaRPr lang="es-MX" sz="1400" dirty="0"/>
          </a:p>
        </p:txBody>
      </p:sp>
      <p:sp>
        <p:nvSpPr>
          <p:cNvPr id="207" name="206 CuadroTexto"/>
          <p:cNvSpPr txBox="1"/>
          <p:nvPr/>
        </p:nvSpPr>
        <p:spPr>
          <a:xfrm>
            <a:off x="5804904" y="4736422"/>
            <a:ext cx="861133" cy="307777"/>
          </a:xfrm>
          <a:prstGeom prst="rect">
            <a:avLst/>
          </a:prstGeom>
          <a:noFill/>
        </p:spPr>
        <p:txBody>
          <a:bodyPr wrap="none" rtlCol="0">
            <a:spAutoFit/>
          </a:bodyPr>
          <a:lstStyle/>
          <a:p>
            <a:r>
              <a:rPr lang="es-MX" sz="1400" dirty="0" smtClean="0"/>
              <a:t>3A)    60</a:t>
            </a:r>
            <a:endParaRPr lang="es-MX"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6">
                                            <p:bg/>
                                          </p:spTgt>
                                        </p:tgtEl>
                                        <p:attrNameLst>
                                          <p:attrName>style.visibility</p:attrName>
                                        </p:attrNameLst>
                                      </p:cBhvr>
                                      <p:to>
                                        <p:strVal val="visible"/>
                                      </p:to>
                                    </p:set>
                                    <p:animEffect transition="in" filter="fade">
                                      <p:cBhvr>
                                        <p:cTn id="7" dur="2000"/>
                                        <p:tgtEl>
                                          <p:spTgt spid="136">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6">
                                            <p:txEl>
                                              <p:pRg st="0" end="0"/>
                                            </p:txEl>
                                          </p:spTgt>
                                        </p:tgtEl>
                                        <p:attrNameLst>
                                          <p:attrName>style.visibility</p:attrName>
                                        </p:attrNameLst>
                                      </p:cBhvr>
                                      <p:to>
                                        <p:strVal val="visible"/>
                                      </p:to>
                                    </p:set>
                                    <p:animEffect transition="in" filter="fade">
                                      <p:cBhvr>
                                        <p:cTn id="10" dur="2000"/>
                                        <p:tgtEl>
                                          <p:spTgt spid="13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6">
                                            <p:txEl>
                                              <p:pRg st="1" end="1"/>
                                            </p:txEl>
                                          </p:spTgt>
                                        </p:tgtEl>
                                        <p:attrNameLst>
                                          <p:attrName>style.visibility</p:attrName>
                                        </p:attrNameLst>
                                      </p:cBhvr>
                                      <p:to>
                                        <p:strVal val="visible"/>
                                      </p:to>
                                    </p:set>
                                    <p:animEffect transition="in" filter="fade">
                                      <p:cBhvr>
                                        <p:cTn id="13" dur="2000"/>
                                        <p:tgtEl>
                                          <p:spTgt spid="13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2000"/>
                                        <p:tgtEl>
                                          <p:spTgt spid="2"/>
                                        </p:tgtEl>
                                      </p:cBhvr>
                                    </p:animEffect>
                                  </p:childTnLst>
                                </p:cTn>
                              </p:par>
                              <p:par>
                                <p:cTn id="19" presetID="10"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childTnLst>
                                </p:cTn>
                              </p:par>
                              <p:par>
                                <p:cTn id="22" presetID="10" presetClass="entr" presetSubtype="0"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2000"/>
                                        <p:tgtEl>
                                          <p:spTgt spid="5"/>
                                        </p:tgtEl>
                                      </p:cBhvr>
                                    </p:animEffect>
                                  </p:childTnLst>
                                </p:cTn>
                              </p:par>
                              <p:par>
                                <p:cTn id="25" presetID="10"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2000"/>
                                        <p:tgtEl>
                                          <p:spTgt spid="3"/>
                                        </p:tgtEl>
                                      </p:cBhvr>
                                    </p:animEffect>
                                  </p:childTnLst>
                                </p:cTn>
                              </p:par>
                              <p:par>
                                <p:cTn id="28" presetID="10" presetClass="entr" presetSubtype="0" fill="hold"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2000"/>
                                        <p:tgtEl>
                                          <p:spTgt spid="8"/>
                                        </p:tgtEl>
                                      </p:cBhvr>
                                    </p:animEffect>
                                  </p:childTnLst>
                                </p:cTn>
                              </p:par>
                              <p:par>
                                <p:cTn id="31" presetID="10"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2000"/>
                                        <p:tgtEl>
                                          <p:spTgt spid="7"/>
                                        </p:tgtEl>
                                      </p:cBhvr>
                                    </p:animEffect>
                                  </p:childTnLst>
                                </p:cTn>
                              </p:par>
                              <p:par>
                                <p:cTn id="34" presetID="10" presetClass="entr" presetSubtype="0" fill="hold"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20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55">
                                            <p:txEl>
                                              <p:pRg st="0" end="0"/>
                                            </p:txEl>
                                          </p:spTgt>
                                        </p:tgtEl>
                                        <p:attrNameLst>
                                          <p:attrName>style.visibility</p:attrName>
                                        </p:attrNameLst>
                                      </p:cBhvr>
                                      <p:to>
                                        <p:strVal val="visible"/>
                                      </p:to>
                                    </p:set>
                                    <p:animEffect transition="in" filter="fade">
                                      <p:cBhvr>
                                        <p:cTn id="41" dur="2000"/>
                                        <p:tgtEl>
                                          <p:spTgt spid="55">
                                            <p:txEl>
                                              <p:pRg st="0" end="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5">
                                            <p:txEl>
                                              <p:pRg st="1" end="1"/>
                                            </p:txEl>
                                          </p:spTgt>
                                        </p:tgtEl>
                                        <p:attrNameLst>
                                          <p:attrName>style.visibility</p:attrName>
                                        </p:attrNameLst>
                                      </p:cBhvr>
                                      <p:to>
                                        <p:strVal val="visible"/>
                                      </p:to>
                                    </p:set>
                                    <p:animEffect transition="in" filter="fade">
                                      <p:cBhvr>
                                        <p:cTn id="44" dur="2000"/>
                                        <p:tgtEl>
                                          <p:spTgt spid="55">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4">
                                            <p:txEl>
                                              <p:pRg st="0" end="0"/>
                                            </p:txEl>
                                          </p:spTgt>
                                        </p:tgtEl>
                                        <p:attrNameLst>
                                          <p:attrName>style.visibility</p:attrName>
                                        </p:attrNameLst>
                                      </p:cBhvr>
                                      <p:to>
                                        <p:strVal val="visible"/>
                                      </p:to>
                                    </p:set>
                                    <p:animEffect transition="in" filter="fade">
                                      <p:cBhvr>
                                        <p:cTn id="49" dur="2000"/>
                                        <p:tgtEl>
                                          <p:spTgt spid="54">
                                            <p:txEl>
                                              <p:pRg st="0" end="0"/>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4">
                                            <p:txEl>
                                              <p:pRg st="1" end="1"/>
                                            </p:txEl>
                                          </p:spTgt>
                                        </p:tgtEl>
                                        <p:attrNameLst>
                                          <p:attrName>style.visibility</p:attrName>
                                        </p:attrNameLst>
                                      </p:cBhvr>
                                      <p:to>
                                        <p:strVal val="visible"/>
                                      </p:to>
                                    </p:set>
                                    <p:animEffect transition="in" filter="fade">
                                      <p:cBhvr>
                                        <p:cTn id="52" dur="2000"/>
                                        <p:tgtEl>
                                          <p:spTgt spid="54">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89">
                                            <p:txEl>
                                              <p:pRg st="0" end="0"/>
                                            </p:txEl>
                                          </p:spTgt>
                                        </p:tgtEl>
                                        <p:attrNameLst>
                                          <p:attrName>style.visibility</p:attrName>
                                        </p:attrNameLst>
                                      </p:cBhvr>
                                      <p:to>
                                        <p:strVal val="visible"/>
                                      </p:to>
                                    </p:set>
                                    <p:animEffect transition="in" filter="fade">
                                      <p:cBhvr>
                                        <p:cTn id="57" dur="2000"/>
                                        <p:tgtEl>
                                          <p:spTgt spid="189">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90">
                                            <p:txEl>
                                              <p:pRg st="0" end="0"/>
                                            </p:txEl>
                                          </p:spTgt>
                                        </p:tgtEl>
                                        <p:attrNameLst>
                                          <p:attrName>style.visibility</p:attrName>
                                        </p:attrNameLst>
                                      </p:cBhvr>
                                      <p:to>
                                        <p:strVal val="visible"/>
                                      </p:to>
                                    </p:set>
                                    <p:animEffect transition="in" filter="fade">
                                      <p:cBhvr>
                                        <p:cTn id="62" dur="2000"/>
                                        <p:tgtEl>
                                          <p:spTgt spid="190">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97">
                                            <p:txEl>
                                              <p:pRg st="0" end="0"/>
                                            </p:txEl>
                                          </p:spTgt>
                                        </p:tgtEl>
                                        <p:attrNameLst>
                                          <p:attrName>style.visibility</p:attrName>
                                        </p:attrNameLst>
                                      </p:cBhvr>
                                      <p:to>
                                        <p:strVal val="visible"/>
                                      </p:to>
                                    </p:set>
                                    <p:animEffect transition="in" filter="fade">
                                      <p:cBhvr>
                                        <p:cTn id="67" dur="2000"/>
                                        <p:tgtEl>
                                          <p:spTgt spid="197">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98">
                                            <p:txEl>
                                              <p:pRg st="0" end="0"/>
                                            </p:txEl>
                                          </p:spTgt>
                                        </p:tgtEl>
                                        <p:attrNameLst>
                                          <p:attrName>style.visibility</p:attrName>
                                        </p:attrNameLst>
                                      </p:cBhvr>
                                      <p:to>
                                        <p:strVal val="visible"/>
                                      </p:to>
                                    </p:set>
                                    <p:animEffect transition="in" filter="fade">
                                      <p:cBhvr>
                                        <p:cTn id="72" dur="2000"/>
                                        <p:tgtEl>
                                          <p:spTgt spid="198">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92">
                                            <p:txEl>
                                              <p:pRg st="0" end="0"/>
                                            </p:txEl>
                                          </p:spTgt>
                                        </p:tgtEl>
                                        <p:attrNameLst>
                                          <p:attrName>style.visibility</p:attrName>
                                        </p:attrNameLst>
                                      </p:cBhvr>
                                      <p:to>
                                        <p:strVal val="visible"/>
                                      </p:to>
                                    </p:set>
                                    <p:animEffect transition="in" filter="fade">
                                      <p:cBhvr>
                                        <p:cTn id="77" dur="2000"/>
                                        <p:tgtEl>
                                          <p:spTgt spid="192">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65">
                                            <p:txEl>
                                              <p:pRg st="0" end="0"/>
                                            </p:txEl>
                                          </p:spTgt>
                                        </p:tgtEl>
                                        <p:attrNameLst>
                                          <p:attrName>style.visibility</p:attrName>
                                        </p:attrNameLst>
                                      </p:cBhvr>
                                      <p:to>
                                        <p:strVal val="visible"/>
                                      </p:to>
                                    </p:set>
                                    <p:animEffect transition="in" filter="fade">
                                      <p:cBhvr>
                                        <p:cTn id="82" dur="2000"/>
                                        <p:tgtEl>
                                          <p:spTgt spid="65">
                                            <p:txEl>
                                              <p:pRg st="0" end="0"/>
                                            </p:txEl>
                                          </p:spTgt>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65">
                                            <p:txEl>
                                              <p:pRg st="1" end="1"/>
                                            </p:txEl>
                                          </p:spTgt>
                                        </p:tgtEl>
                                        <p:attrNameLst>
                                          <p:attrName>style.visibility</p:attrName>
                                        </p:attrNameLst>
                                      </p:cBhvr>
                                      <p:to>
                                        <p:strVal val="visible"/>
                                      </p:to>
                                    </p:set>
                                    <p:animEffect transition="in" filter="fade">
                                      <p:cBhvr>
                                        <p:cTn id="85" dur="2000"/>
                                        <p:tgtEl>
                                          <p:spTgt spid="65">
                                            <p:txEl>
                                              <p:pRg st="1" end="1"/>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65">
                                            <p:txEl>
                                              <p:pRg st="2" end="2"/>
                                            </p:txEl>
                                          </p:spTgt>
                                        </p:tgtEl>
                                        <p:attrNameLst>
                                          <p:attrName>style.visibility</p:attrName>
                                        </p:attrNameLst>
                                      </p:cBhvr>
                                      <p:to>
                                        <p:strVal val="visible"/>
                                      </p:to>
                                    </p:set>
                                    <p:animEffect transition="in" filter="fade">
                                      <p:cBhvr>
                                        <p:cTn id="88" dur="2000"/>
                                        <p:tgtEl>
                                          <p:spTgt spid="65">
                                            <p:txEl>
                                              <p:pRg st="2" end="2"/>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195">
                                            <p:txEl>
                                              <p:pRg st="0" end="0"/>
                                            </p:txEl>
                                          </p:spTgt>
                                        </p:tgtEl>
                                        <p:attrNameLst>
                                          <p:attrName>style.visibility</p:attrName>
                                        </p:attrNameLst>
                                      </p:cBhvr>
                                      <p:to>
                                        <p:strVal val="visible"/>
                                      </p:to>
                                    </p:set>
                                    <p:animEffect transition="in" filter="fade">
                                      <p:cBhvr>
                                        <p:cTn id="93" dur="2000"/>
                                        <p:tgtEl>
                                          <p:spTgt spid="195">
                                            <p:txEl>
                                              <p:pRg st="0" end="0"/>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69">
                                            <p:txEl>
                                              <p:pRg st="0" end="0"/>
                                            </p:txEl>
                                          </p:spTgt>
                                        </p:tgtEl>
                                        <p:attrNameLst>
                                          <p:attrName>style.visibility</p:attrName>
                                        </p:attrNameLst>
                                      </p:cBhvr>
                                      <p:to>
                                        <p:strVal val="visible"/>
                                      </p:to>
                                    </p:set>
                                    <p:animEffect transition="in" filter="fade">
                                      <p:cBhvr>
                                        <p:cTn id="98" dur="2000"/>
                                        <p:tgtEl>
                                          <p:spTgt spid="69">
                                            <p:txEl>
                                              <p:pRg st="0" end="0"/>
                                            </p:txEl>
                                          </p:spTgt>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69">
                                            <p:txEl>
                                              <p:pRg st="1" end="1"/>
                                            </p:txEl>
                                          </p:spTgt>
                                        </p:tgtEl>
                                        <p:attrNameLst>
                                          <p:attrName>style.visibility</p:attrName>
                                        </p:attrNameLst>
                                      </p:cBhvr>
                                      <p:to>
                                        <p:strVal val="visible"/>
                                      </p:to>
                                    </p:set>
                                    <p:animEffect transition="in" filter="fade">
                                      <p:cBhvr>
                                        <p:cTn id="101" dur="2000"/>
                                        <p:tgtEl>
                                          <p:spTgt spid="69">
                                            <p:txEl>
                                              <p:pRg st="1" end="1"/>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201">
                                            <p:txEl>
                                              <p:pRg st="0" end="0"/>
                                            </p:txEl>
                                          </p:spTgt>
                                        </p:tgtEl>
                                        <p:attrNameLst>
                                          <p:attrName>style.visibility</p:attrName>
                                        </p:attrNameLst>
                                      </p:cBhvr>
                                      <p:to>
                                        <p:strVal val="visible"/>
                                      </p:to>
                                    </p:set>
                                    <p:animEffect transition="in" filter="fade">
                                      <p:cBhvr>
                                        <p:cTn id="106" dur="2000"/>
                                        <p:tgtEl>
                                          <p:spTgt spid="201">
                                            <p:txEl>
                                              <p:pRg st="0" end="0"/>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72">
                                            <p:txEl>
                                              <p:pRg st="0" end="0"/>
                                            </p:txEl>
                                          </p:spTgt>
                                        </p:tgtEl>
                                        <p:attrNameLst>
                                          <p:attrName>style.visibility</p:attrName>
                                        </p:attrNameLst>
                                      </p:cBhvr>
                                      <p:to>
                                        <p:strVal val="visible"/>
                                      </p:to>
                                    </p:set>
                                    <p:animEffect transition="in" filter="fade">
                                      <p:cBhvr>
                                        <p:cTn id="111" dur="2000"/>
                                        <p:tgtEl>
                                          <p:spTgt spid="72">
                                            <p:txEl>
                                              <p:pRg st="0" end="0"/>
                                            </p:txEl>
                                          </p:spTgt>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72">
                                            <p:txEl>
                                              <p:pRg st="1" end="1"/>
                                            </p:txEl>
                                          </p:spTgt>
                                        </p:tgtEl>
                                        <p:attrNameLst>
                                          <p:attrName>style.visibility</p:attrName>
                                        </p:attrNameLst>
                                      </p:cBhvr>
                                      <p:to>
                                        <p:strVal val="visible"/>
                                      </p:to>
                                    </p:set>
                                    <p:animEffect transition="in" filter="fade">
                                      <p:cBhvr>
                                        <p:cTn id="114" dur="2000"/>
                                        <p:tgtEl>
                                          <p:spTgt spid="72">
                                            <p:txEl>
                                              <p:pRg st="1" end="1"/>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205">
                                            <p:txEl>
                                              <p:pRg st="0" end="0"/>
                                            </p:txEl>
                                          </p:spTgt>
                                        </p:tgtEl>
                                        <p:attrNameLst>
                                          <p:attrName>style.visibility</p:attrName>
                                        </p:attrNameLst>
                                      </p:cBhvr>
                                      <p:to>
                                        <p:strVal val="visible"/>
                                      </p:to>
                                    </p:set>
                                    <p:animEffect transition="in" filter="fade">
                                      <p:cBhvr>
                                        <p:cTn id="119" dur="2000"/>
                                        <p:tgtEl>
                                          <p:spTgt spid="205">
                                            <p:txEl>
                                              <p:pRg st="0" end="0"/>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196">
                                            <p:txEl>
                                              <p:pRg st="0" end="0"/>
                                            </p:txEl>
                                          </p:spTgt>
                                        </p:tgtEl>
                                        <p:attrNameLst>
                                          <p:attrName>style.visibility</p:attrName>
                                        </p:attrNameLst>
                                      </p:cBhvr>
                                      <p:to>
                                        <p:strVal val="visible"/>
                                      </p:to>
                                    </p:set>
                                    <p:animEffect transition="in" filter="fade">
                                      <p:cBhvr>
                                        <p:cTn id="124" dur="2000"/>
                                        <p:tgtEl>
                                          <p:spTgt spid="196">
                                            <p:txEl>
                                              <p:pRg st="0" end="0"/>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66">
                                            <p:txEl>
                                              <p:pRg st="0" end="0"/>
                                            </p:txEl>
                                          </p:spTgt>
                                        </p:tgtEl>
                                        <p:attrNameLst>
                                          <p:attrName>style.visibility</p:attrName>
                                        </p:attrNameLst>
                                      </p:cBhvr>
                                      <p:to>
                                        <p:strVal val="visible"/>
                                      </p:to>
                                    </p:set>
                                    <p:animEffect transition="in" filter="fade">
                                      <p:cBhvr>
                                        <p:cTn id="129" dur="2000"/>
                                        <p:tgtEl>
                                          <p:spTgt spid="66">
                                            <p:txEl>
                                              <p:pRg st="0" end="0"/>
                                            </p:txEl>
                                          </p:spTgt>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66">
                                            <p:txEl>
                                              <p:pRg st="1" end="1"/>
                                            </p:txEl>
                                          </p:spTgt>
                                        </p:tgtEl>
                                        <p:attrNameLst>
                                          <p:attrName>style.visibility</p:attrName>
                                        </p:attrNameLst>
                                      </p:cBhvr>
                                      <p:to>
                                        <p:strVal val="visible"/>
                                      </p:to>
                                    </p:set>
                                    <p:animEffect transition="in" filter="fade">
                                      <p:cBhvr>
                                        <p:cTn id="132" dur="2000"/>
                                        <p:tgtEl>
                                          <p:spTgt spid="66">
                                            <p:txEl>
                                              <p:pRg st="1" end="1"/>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199">
                                            <p:txEl>
                                              <p:pRg st="0" end="0"/>
                                            </p:txEl>
                                          </p:spTgt>
                                        </p:tgtEl>
                                        <p:attrNameLst>
                                          <p:attrName>style.visibility</p:attrName>
                                        </p:attrNameLst>
                                      </p:cBhvr>
                                      <p:to>
                                        <p:strVal val="visible"/>
                                      </p:to>
                                    </p:set>
                                    <p:animEffect transition="in" filter="fade">
                                      <p:cBhvr>
                                        <p:cTn id="137" dur="2000"/>
                                        <p:tgtEl>
                                          <p:spTgt spid="199">
                                            <p:txEl>
                                              <p:pRg st="0" end="0"/>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200">
                                            <p:txEl>
                                              <p:pRg st="0" end="0"/>
                                            </p:txEl>
                                          </p:spTgt>
                                        </p:tgtEl>
                                        <p:attrNameLst>
                                          <p:attrName>style.visibility</p:attrName>
                                        </p:attrNameLst>
                                      </p:cBhvr>
                                      <p:to>
                                        <p:strVal val="visible"/>
                                      </p:to>
                                    </p:set>
                                    <p:animEffect transition="in" filter="fade">
                                      <p:cBhvr>
                                        <p:cTn id="142" dur="2000"/>
                                        <p:tgtEl>
                                          <p:spTgt spid="200">
                                            <p:txEl>
                                              <p:pRg st="0" end="0"/>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75">
                                            <p:txEl>
                                              <p:pRg st="0" end="0"/>
                                            </p:txEl>
                                          </p:spTgt>
                                        </p:tgtEl>
                                        <p:attrNameLst>
                                          <p:attrName>style.visibility</p:attrName>
                                        </p:attrNameLst>
                                      </p:cBhvr>
                                      <p:to>
                                        <p:strVal val="visible"/>
                                      </p:to>
                                    </p:set>
                                    <p:animEffect transition="in" filter="fade">
                                      <p:cBhvr>
                                        <p:cTn id="147" dur="2000"/>
                                        <p:tgtEl>
                                          <p:spTgt spid="75">
                                            <p:txEl>
                                              <p:pRg st="0" end="0"/>
                                            </p:txEl>
                                          </p:spTgt>
                                        </p:tgtEl>
                                      </p:cBhvr>
                                    </p:animEffect>
                                  </p:childTnLst>
                                </p:cTn>
                              </p:par>
                              <p:par>
                                <p:cTn id="148" presetID="10" presetClass="entr" presetSubtype="0" fill="hold" grpId="0" nodeType="withEffect">
                                  <p:stCondLst>
                                    <p:cond delay="0"/>
                                  </p:stCondLst>
                                  <p:childTnLst>
                                    <p:set>
                                      <p:cBhvr>
                                        <p:cTn id="149" dur="1" fill="hold">
                                          <p:stCondLst>
                                            <p:cond delay="0"/>
                                          </p:stCondLst>
                                        </p:cTn>
                                        <p:tgtEl>
                                          <p:spTgt spid="75">
                                            <p:txEl>
                                              <p:pRg st="1" end="1"/>
                                            </p:txEl>
                                          </p:spTgt>
                                        </p:tgtEl>
                                        <p:attrNameLst>
                                          <p:attrName>style.visibility</p:attrName>
                                        </p:attrNameLst>
                                      </p:cBhvr>
                                      <p:to>
                                        <p:strVal val="visible"/>
                                      </p:to>
                                    </p:set>
                                    <p:animEffect transition="in" filter="fade">
                                      <p:cBhvr>
                                        <p:cTn id="150" dur="2000"/>
                                        <p:tgtEl>
                                          <p:spTgt spid="75">
                                            <p:txEl>
                                              <p:pRg st="1" end="1"/>
                                            </p:txEl>
                                          </p:spTgt>
                                        </p:tgtEl>
                                      </p:cBhvr>
                                    </p:animEffect>
                                  </p:childTnLst>
                                </p:cTn>
                              </p:par>
                            </p:childTnLst>
                          </p:cTn>
                        </p:par>
                      </p:childTnLst>
                    </p:cTn>
                  </p:par>
                  <p:par>
                    <p:cTn id="151" fill="hold">
                      <p:stCondLst>
                        <p:cond delay="indefinite"/>
                      </p:stCondLst>
                      <p:childTnLst>
                        <p:par>
                          <p:cTn id="152" fill="hold">
                            <p:stCondLst>
                              <p:cond delay="0"/>
                            </p:stCondLst>
                            <p:childTnLst>
                              <p:par>
                                <p:cTn id="153" presetID="10" presetClass="entr" presetSubtype="0" fill="hold" grpId="0" nodeType="clickEffect">
                                  <p:stCondLst>
                                    <p:cond delay="0"/>
                                  </p:stCondLst>
                                  <p:childTnLst>
                                    <p:set>
                                      <p:cBhvr>
                                        <p:cTn id="154" dur="1" fill="hold">
                                          <p:stCondLst>
                                            <p:cond delay="0"/>
                                          </p:stCondLst>
                                        </p:cTn>
                                        <p:tgtEl>
                                          <p:spTgt spid="207">
                                            <p:txEl>
                                              <p:pRg st="0" end="0"/>
                                            </p:txEl>
                                          </p:spTgt>
                                        </p:tgtEl>
                                        <p:attrNameLst>
                                          <p:attrName>style.visibility</p:attrName>
                                        </p:attrNameLst>
                                      </p:cBhvr>
                                      <p:to>
                                        <p:strVal val="visible"/>
                                      </p:to>
                                    </p:set>
                                    <p:animEffect transition="in" filter="fade">
                                      <p:cBhvr>
                                        <p:cTn id="155" dur="2000"/>
                                        <p:tgtEl>
                                          <p:spTgt spid="2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build="allAtOnce"/>
      <p:bldP spid="55" grpId="0" build="allAtOnce"/>
      <p:bldP spid="65" grpId="0" build="allAtOnce"/>
      <p:bldP spid="66" grpId="0" build="allAtOnce"/>
      <p:bldP spid="69" grpId="0" build="allAtOnce"/>
      <p:bldP spid="72" grpId="0" build="allAtOnce"/>
      <p:bldP spid="75" grpId="0" build="allAtOnce"/>
      <p:bldP spid="136" grpId="0" build="allAtOnce" animBg="1"/>
      <p:bldP spid="189" grpId="0" build="allAtOnce"/>
      <p:bldP spid="190" grpId="0" build="allAtOnce"/>
      <p:bldP spid="192" grpId="0" build="allAtOnce"/>
      <p:bldP spid="195" grpId="0" build="allAtOnce"/>
      <p:bldP spid="196" grpId="0" build="allAtOnce"/>
      <p:bldP spid="197" grpId="0" build="allAtOnce"/>
      <p:bldP spid="198" grpId="0" build="allAtOnce"/>
      <p:bldP spid="199" grpId="0" build="allAtOnce"/>
      <p:bldP spid="200" grpId="0" build="allAtOnce"/>
      <p:bldP spid="201" grpId="0" build="allAtOnce"/>
      <p:bldP spid="205" grpId="0" build="allAtOnce"/>
      <p:bldP spid="207" grpId="0" build="allAtOnce"/>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40 Grupo"/>
          <p:cNvGrpSpPr/>
          <p:nvPr/>
        </p:nvGrpSpPr>
        <p:grpSpPr>
          <a:xfrm>
            <a:off x="1571853" y="5669388"/>
            <a:ext cx="1584176" cy="864096"/>
            <a:chOff x="3563888" y="1700808"/>
            <a:chExt cx="1584176" cy="864096"/>
          </a:xfrm>
        </p:grpSpPr>
        <p:cxnSp>
          <p:nvCxnSpPr>
            <p:cNvPr id="42" name="4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49 Grupo"/>
          <p:cNvGrpSpPr/>
          <p:nvPr/>
        </p:nvGrpSpPr>
        <p:grpSpPr>
          <a:xfrm>
            <a:off x="792659" y="1915122"/>
            <a:ext cx="1584176" cy="864096"/>
            <a:chOff x="3563888" y="1700808"/>
            <a:chExt cx="1584176" cy="864096"/>
          </a:xfrm>
        </p:grpSpPr>
        <p:cxnSp>
          <p:nvCxnSpPr>
            <p:cNvPr id="51" name="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75" name="74 CuadroTexto"/>
          <p:cNvSpPr txBox="1"/>
          <p:nvPr/>
        </p:nvSpPr>
        <p:spPr>
          <a:xfrm>
            <a:off x="1200164" y="5157192"/>
            <a:ext cx="2286016" cy="600164"/>
          </a:xfrm>
          <a:prstGeom prst="rect">
            <a:avLst/>
          </a:prstGeom>
          <a:noFill/>
        </p:spPr>
        <p:txBody>
          <a:bodyPr wrap="square" rtlCol="0">
            <a:spAutoFit/>
          </a:bodyPr>
          <a:lstStyle/>
          <a:p>
            <a:pPr algn="ctr"/>
            <a:r>
              <a:rPr lang="es-MX" sz="1100" b="1" dirty="0" smtClean="0"/>
              <a:t>1112 </a:t>
            </a:r>
          </a:p>
          <a:p>
            <a:pPr algn="ctr"/>
            <a:r>
              <a:rPr lang="es-MX" sz="1100" b="1" dirty="0" smtClean="0"/>
              <a:t>Bancos / Tesorería</a:t>
            </a:r>
          </a:p>
          <a:p>
            <a:pPr algn="ctr"/>
            <a:endParaRPr lang="es-MX" sz="1100" b="1" dirty="0"/>
          </a:p>
        </p:txBody>
      </p:sp>
      <p:sp>
        <p:nvSpPr>
          <p:cNvPr id="76" name="75 CuadroTexto"/>
          <p:cNvSpPr txBox="1"/>
          <p:nvPr/>
        </p:nvSpPr>
        <p:spPr>
          <a:xfrm>
            <a:off x="4646155" y="980728"/>
            <a:ext cx="1928794" cy="600164"/>
          </a:xfrm>
          <a:prstGeom prst="rect">
            <a:avLst/>
          </a:prstGeom>
          <a:noFill/>
        </p:spPr>
        <p:txBody>
          <a:bodyPr wrap="square" rtlCol="0">
            <a:spAutoFit/>
          </a:bodyPr>
          <a:lstStyle/>
          <a:p>
            <a:pPr algn="ctr"/>
            <a:r>
              <a:rPr lang="es-MX" sz="1100" b="1" dirty="0" smtClean="0"/>
              <a:t>824</a:t>
            </a:r>
          </a:p>
          <a:p>
            <a:pPr algn="ctr"/>
            <a:r>
              <a:rPr lang="es-MX" sz="1100" b="1" dirty="0" smtClean="0"/>
              <a:t>Presupuesto de Egresos COMPROMETIDO</a:t>
            </a:r>
          </a:p>
        </p:txBody>
      </p:sp>
      <p:sp>
        <p:nvSpPr>
          <p:cNvPr id="83" name="82 CuadroTexto"/>
          <p:cNvSpPr txBox="1"/>
          <p:nvPr/>
        </p:nvSpPr>
        <p:spPr>
          <a:xfrm>
            <a:off x="6484812" y="3401690"/>
            <a:ext cx="1800200" cy="600164"/>
          </a:xfrm>
          <a:prstGeom prst="rect">
            <a:avLst/>
          </a:prstGeom>
          <a:noFill/>
        </p:spPr>
        <p:txBody>
          <a:bodyPr wrap="square" rtlCol="0">
            <a:spAutoFit/>
          </a:bodyPr>
          <a:lstStyle/>
          <a:p>
            <a:pPr algn="ctr"/>
            <a:r>
              <a:rPr lang="es-MX" sz="1100" b="1" dirty="0" smtClean="0"/>
              <a:t>2113</a:t>
            </a:r>
          </a:p>
          <a:p>
            <a:pPr algn="ctr"/>
            <a:r>
              <a:rPr lang="es-MX" sz="1100" b="1" dirty="0" smtClean="0"/>
              <a:t>Contratistas Obras Públicas x Pagar a C.P.</a:t>
            </a:r>
          </a:p>
        </p:txBody>
      </p:sp>
      <p:grpSp>
        <p:nvGrpSpPr>
          <p:cNvPr id="4" name="79 Grupo"/>
          <p:cNvGrpSpPr/>
          <p:nvPr/>
        </p:nvGrpSpPr>
        <p:grpSpPr>
          <a:xfrm>
            <a:off x="4827139" y="1943782"/>
            <a:ext cx="1584176" cy="864096"/>
            <a:chOff x="3563888" y="1700808"/>
            <a:chExt cx="1584176" cy="864096"/>
          </a:xfrm>
        </p:grpSpPr>
        <p:cxnSp>
          <p:nvCxnSpPr>
            <p:cNvPr id="88" name="8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40 Grupo"/>
          <p:cNvGrpSpPr/>
          <p:nvPr/>
        </p:nvGrpSpPr>
        <p:grpSpPr>
          <a:xfrm>
            <a:off x="1303644" y="4070265"/>
            <a:ext cx="1584176" cy="864096"/>
            <a:chOff x="3563888" y="1700808"/>
            <a:chExt cx="1584176" cy="864096"/>
          </a:xfrm>
        </p:grpSpPr>
        <p:cxnSp>
          <p:nvCxnSpPr>
            <p:cNvPr id="101" name="10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10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0 Grupo"/>
          <p:cNvGrpSpPr/>
          <p:nvPr/>
        </p:nvGrpSpPr>
        <p:grpSpPr>
          <a:xfrm>
            <a:off x="3989361" y="4054881"/>
            <a:ext cx="1584176" cy="742271"/>
            <a:chOff x="3563888" y="1700808"/>
            <a:chExt cx="1584176" cy="864096"/>
          </a:xfrm>
        </p:grpSpPr>
        <p:cxnSp>
          <p:nvCxnSpPr>
            <p:cNvPr id="104" name="103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9 Grupo"/>
          <p:cNvGrpSpPr/>
          <p:nvPr/>
        </p:nvGrpSpPr>
        <p:grpSpPr>
          <a:xfrm>
            <a:off x="2812087" y="1915122"/>
            <a:ext cx="1584176" cy="864096"/>
            <a:chOff x="3563888" y="1700808"/>
            <a:chExt cx="1584176" cy="864096"/>
          </a:xfrm>
        </p:grpSpPr>
        <p:cxnSp>
          <p:nvCxnSpPr>
            <p:cNvPr id="93" name="9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9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9 Grupo"/>
          <p:cNvGrpSpPr/>
          <p:nvPr/>
        </p:nvGrpSpPr>
        <p:grpSpPr>
          <a:xfrm>
            <a:off x="6802217" y="1946505"/>
            <a:ext cx="1584176" cy="864096"/>
            <a:chOff x="3563888" y="1700808"/>
            <a:chExt cx="1584176" cy="864096"/>
          </a:xfrm>
        </p:grpSpPr>
        <p:cxnSp>
          <p:nvCxnSpPr>
            <p:cNvPr id="103" name="10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 name="49 Grupo"/>
          <p:cNvGrpSpPr/>
          <p:nvPr/>
        </p:nvGrpSpPr>
        <p:grpSpPr>
          <a:xfrm>
            <a:off x="6607744" y="4005064"/>
            <a:ext cx="1584176" cy="864096"/>
            <a:chOff x="3563888" y="1700808"/>
            <a:chExt cx="1584176" cy="864096"/>
          </a:xfrm>
        </p:grpSpPr>
        <p:cxnSp>
          <p:nvCxnSpPr>
            <p:cNvPr id="130" name="1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1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59" name="158 CuadroTexto"/>
          <p:cNvSpPr txBox="1"/>
          <p:nvPr/>
        </p:nvSpPr>
        <p:spPr>
          <a:xfrm>
            <a:off x="643308" y="1014596"/>
            <a:ext cx="1872208" cy="600164"/>
          </a:xfrm>
          <a:prstGeom prst="rect">
            <a:avLst/>
          </a:prstGeom>
          <a:noFill/>
        </p:spPr>
        <p:txBody>
          <a:bodyPr wrap="square" rtlCol="0">
            <a:spAutoFit/>
          </a:bodyPr>
          <a:lstStyle/>
          <a:p>
            <a:pPr algn="ctr"/>
            <a:r>
              <a:rPr lang="es-MX" sz="1100" b="1" dirty="0" smtClean="0"/>
              <a:t>823</a:t>
            </a:r>
          </a:p>
          <a:p>
            <a:pPr algn="ctr"/>
            <a:r>
              <a:rPr lang="es-MX" sz="1100" b="1" dirty="0" smtClean="0"/>
              <a:t>Modificaciones al Presupuesto de Egresos</a:t>
            </a:r>
          </a:p>
        </p:txBody>
      </p:sp>
      <p:sp>
        <p:nvSpPr>
          <p:cNvPr id="162" name="161 CuadroTexto"/>
          <p:cNvSpPr txBox="1"/>
          <p:nvPr/>
        </p:nvSpPr>
        <p:spPr>
          <a:xfrm>
            <a:off x="2662166" y="980728"/>
            <a:ext cx="1872208" cy="600164"/>
          </a:xfrm>
          <a:prstGeom prst="rect">
            <a:avLst/>
          </a:prstGeom>
          <a:noFill/>
        </p:spPr>
        <p:txBody>
          <a:bodyPr wrap="square" rtlCol="0">
            <a:spAutoFit/>
          </a:bodyPr>
          <a:lstStyle/>
          <a:p>
            <a:pPr algn="ctr"/>
            <a:r>
              <a:rPr lang="es-MX" sz="1100" b="1" dirty="0" smtClean="0"/>
              <a:t>822</a:t>
            </a:r>
          </a:p>
          <a:p>
            <a:pPr algn="ctr"/>
            <a:r>
              <a:rPr lang="es-MX" sz="1100" b="1" dirty="0" smtClean="0"/>
              <a:t>Presupuesto de Egresos Por EJERCER</a:t>
            </a:r>
          </a:p>
        </p:txBody>
      </p:sp>
      <p:sp>
        <p:nvSpPr>
          <p:cNvPr id="165" name="164 CuadroTexto"/>
          <p:cNvSpPr txBox="1"/>
          <p:nvPr/>
        </p:nvSpPr>
        <p:spPr>
          <a:xfrm>
            <a:off x="6444208" y="992571"/>
            <a:ext cx="2232248" cy="600164"/>
          </a:xfrm>
          <a:prstGeom prst="rect">
            <a:avLst/>
          </a:prstGeom>
          <a:noFill/>
        </p:spPr>
        <p:txBody>
          <a:bodyPr wrap="square" rtlCol="0">
            <a:spAutoFit/>
          </a:bodyPr>
          <a:lstStyle/>
          <a:p>
            <a:pPr algn="ctr"/>
            <a:r>
              <a:rPr lang="es-MX" sz="1100" b="1" dirty="0" smtClean="0"/>
              <a:t>825</a:t>
            </a:r>
          </a:p>
          <a:p>
            <a:pPr algn="ctr"/>
            <a:r>
              <a:rPr lang="es-MX" sz="1100" b="1" dirty="0" smtClean="0"/>
              <a:t>Presupuesto de Egresos DEVENGADO</a:t>
            </a:r>
          </a:p>
        </p:txBody>
      </p:sp>
      <p:sp>
        <p:nvSpPr>
          <p:cNvPr id="170" name="169 CuadroTexto"/>
          <p:cNvSpPr txBox="1"/>
          <p:nvPr/>
        </p:nvSpPr>
        <p:spPr>
          <a:xfrm>
            <a:off x="3818927" y="3068960"/>
            <a:ext cx="1857388" cy="600164"/>
          </a:xfrm>
          <a:prstGeom prst="rect">
            <a:avLst/>
          </a:prstGeom>
          <a:noFill/>
        </p:spPr>
        <p:txBody>
          <a:bodyPr wrap="square" rtlCol="0">
            <a:spAutoFit/>
          </a:bodyPr>
          <a:lstStyle/>
          <a:p>
            <a:pPr algn="ctr"/>
            <a:r>
              <a:rPr lang="es-MX" sz="1100" b="1" dirty="0" smtClean="0"/>
              <a:t>827</a:t>
            </a:r>
          </a:p>
          <a:p>
            <a:pPr algn="ctr"/>
            <a:r>
              <a:rPr lang="es-MX" sz="1100" b="1" dirty="0" smtClean="0"/>
              <a:t>Presupuesto de Egresos PAGADO</a:t>
            </a:r>
          </a:p>
        </p:txBody>
      </p:sp>
      <p:sp>
        <p:nvSpPr>
          <p:cNvPr id="178" name="177 CuadroTexto"/>
          <p:cNvSpPr txBox="1"/>
          <p:nvPr/>
        </p:nvSpPr>
        <p:spPr>
          <a:xfrm>
            <a:off x="1016176" y="3098633"/>
            <a:ext cx="2136870" cy="600164"/>
          </a:xfrm>
          <a:prstGeom prst="rect">
            <a:avLst/>
          </a:prstGeom>
          <a:noFill/>
        </p:spPr>
        <p:txBody>
          <a:bodyPr wrap="square" rtlCol="0">
            <a:spAutoFit/>
          </a:bodyPr>
          <a:lstStyle/>
          <a:p>
            <a:pPr algn="ctr"/>
            <a:r>
              <a:rPr lang="es-MX" sz="1100" b="1" dirty="0" smtClean="0"/>
              <a:t>826</a:t>
            </a:r>
          </a:p>
          <a:p>
            <a:pPr algn="ctr"/>
            <a:r>
              <a:rPr lang="es-MX" sz="1100" b="1" dirty="0" smtClean="0"/>
              <a:t>Presupuesto de Egresos EJERCIDO</a:t>
            </a:r>
          </a:p>
        </p:txBody>
      </p:sp>
      <p:sp>
        <p:nvSpPr>
          <p:cNvPr id="136" name="135 Rectángulo redondeado"/>
          <p:cNvSpPr/>
          <p:nvPr/>
        </p:nvSpPr>
        <p:spPr>
          <a:xfrm>
            <a:off x="2340892" y="378826"/>
            <a:ext cx="6660264" cy="692720"/>
          </a:xfrm>
          <a:prstGeom prst="roundRect">
            <a:avLst/>
          </a:prstGeom>
          <a:ln/>
        </p:spPr>
        <p:style>
          <a:lnRef idx="0">
            <a:schemeClr val="accent6"/>
          </a:lnRef>
          <a:fillRef idx="3">
            <a:schemeClr val="accent6"/>
          </a:fillRef>
          <a:effectRef idx="3">
            <a:schemeClr val="accent6"/>
          </a:effectRef>
          <a:fontRef idx="minor">
            <a:schemeClr val="lt1"/>
          </a:fontRef>
        </p:style>
        <p:txBody>
          <a:bodyPr anchor="ctr"/>
          <a:lstStyle/>
          <a:p>
            <a:pPr algn="ctr"/>
            <a:r>
              <a:rPr lang="es-MX" b="1" dirty="0" smtClean="0">
                <a:effectLst>
                  <a:outerShdw blurRad="38100" dist="38100" dir="2700000" algn="tl">
                    <a:srgbClr val="000000">
                      <a:alpha val="43137"/>
                    </a:srgbClr>
                  </a:outerShdw>
                </a:effectLst>
              </a:rPr>
              <a:t>OBRA CONTRATADA</a:t>
            </a:r>
            <a:r>
              <a:rPr lang="es-MX" sz="1600" b="1" dirty="0" smtClean="0">
                <a:effectLst>
                  <a:outerShdw blurRad="38100" dist="38100" dir="2700000" algn="tl">
                    <a:srgbClr val="000000">
                      <a:alpha val="43137"/>
                    </a:srgbClr>
                  </a:outerShdw>
                </a:effectLst>
              </a:rPr>
              <a:t> </a:t>
            </a:r>
            <a:r>
              <a:rPr lang="es-MX" b="1" dirty="0" smtClean="0">
                <a:solidFill>
                  <a:srgbClr val="FFFF00"/>
                </a:solidFill>
                <a:effectLst>
                  <a:outerShdw blurRad="38100" dist="38100" dir="2700000" algn="tl">
                    <a:srgbClr val="000000">
                      <a:alpha val="43137"/>
                    </a:srgbClr>
                  </a:outerShdw>
                </a:effectLst>
              </a:rPr>
              <a:t>NO CAPITALIZABLE </a:t>
            </a:r>
            <a:r>
              <a:rPr lang="es-MX" b="1" dirty="0" smtClean="0">
                <a:effectLst>
                  <a:outerShdw blurRad="38100" dist="38100" dir="2700000" algn="tl">
                    <a:srgbClr val="000000">
                      <a:alpha val="43137"/>
                    </a:srgbClr>
                  </a:outerShdw>
                </a:effectLst>
              </a:rPr>
              <a:t>CON </a:t>
            </a:r>
          </a:p>
          <a:p>
            <a:pPr algn="ctr"/>
            <a:r>
              <a:rPr lang="es-MX" b="1" u="sng" dirty="0" smtClean="0">
                <a:solidFill>
                  <a:schemeClr val="bg1"/>
                </a:solidFill>
                <a:effectLst>
                  <a:outerShdw blurRad="38100" dist="38100" dir="2700000" algn="tl">
                    <a:srgbClr val="000000">
                      <a:alpha val="43137"/>
                    </a:srgbClr>
                  </a:outerShdw>
                </a:effectLst>
              </a:rPr>
              <a:t>RECURSOS COMPARTIDOS</a:t>
            </a:r>
            <a:r>
              <a:rPr lang="es-MX" b="1" dirty="0" smtClean="0">
                <a:solidFill>
                  <a:schemeClr val="bg1"/>
                </a:solidFill>
                <a:effectLst>
                  <a:outerShdw blurRad="38100" dist="38100" dir="2700000" algn="tl">
                    <a:srgbClr val="000000">
                      <a:alpha val="43137"/>
                    </a:srgbClr>
                  </a:outerShdw>
                </a:effectLst>
              </a:rPr>
              <a:t> </a:t>
            </a:r>
            <a:r>
              <a:rPr lang="es-MX" b="1" dirty="0" smtClean="0">
                <a:solidFill>
                  <a:srgbClr val="FFFF00"/>
                </a:solidFill>
                <a:effectLst>
                  <a:outerShdw blurRad="38100" dist="38100" dir="2700000" algn="tl">
                    <a:srgbClr val="000000">
                      <a:alpha val="43137"/>
                    </a:srgbClr>
                  </a:outerShdw>
                </a:effectLst>
              </a:rPr>
              <a:t>EGRESOS</a:t>
            </a:r>
            <a:r>
              <a:rPr lang="es-MX" b="1" dirty="0" smtClean="0">
                <a:solidFill>
                  <a:schemeClr val="bg1"/>
                </a:solidFill>
                <a:effectLst>
                  <a:outerShdw blurRad="38100" dist="38100" dir="2700000" algn="tl">
                    <a:srgbClr val="000000">
                      <a:alpha val="43137"/>
                    </a:srgbClr>
                  </a:outerShdw>
                </a:effectLst>
              </a:rPr>
              <a:t> INICIO </a:t>
            </a:r>
            <a:r>
              <a:rPr lang="es-MX" b="1" dirty="0" smtClean="0">
                <a:solidFill>
                  <a:srgbClr val="FFFF00"/>
                </a:solidFill>
                <a:effectLst>
                  <a:outerShdw blurRad="38100" dist="38100" dir="2700000" algn="tl">
                    <a:srgbClr val="000000">
                      <a:alpha val="43137"/>
                    </a:srgbClr>
                  </a:outerShdw>
                </a:effectLst>
              </a:rPr>
              <a:t>2014</a:t>
            </a:r>
          </a:p>
        </p:txBody>
      </p:sp>
      <p:sp>
        <p:nvSpPr>
          <p:cNvPr id="121" name="120 CuadroTexto"/>
          <p:cNvSpPr txBox="1"/>
          <p:nvPr/>
        </p:nvSpPr>
        <p:spPr>
          <a:xfrm>
            <a:off x="611560" y="1556792"/>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3" name="122 CuadroTexto"/>
          <p:cNvSpPr txBox="1"/>
          <p:nvPr/>
        </p:nvSpPr>
        <p:spPr>
          <a:xfrm>
            <a:off x="2634087" y="1556792"/>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4" name="123 CuadroTexto"/>
          <p:cNvSpPr txBox="1"/>
          <p:nvPr/>
        </p:nvSpPr>
        <p:spPr>
          <a:xfrm>
            <a:off x="4650573" y="1565259"/>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5" name="124 CuadroTexto"/>
          <p:cNvSpPr txBox="1"/>
          <p:nvPr/>
        </p:nvSpPr>
        <p:spPr>
          <a:xfrm>
            <a:off x="6634831" y="1568635"/>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6" name="125 CuadroTexto"/>
          <p:cNvSpPr txBox="1"/>
          <p:nvPr/>
        </p:nvSpPr>
        <p:spPr>
          <a:xfrm>
            <a:off x="1124083" y="3691631"/>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7" name="126 CuadroTexto"/>
          <p:cNvSpPr txBox="1"/>
          <p:nvPr/>
        </p:nvSpPr>
        <p:spPr>
          <a:xfrm>
            <a:off x="3808219" y="3683087"/>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8" name="127 CuadroTexto"/>
          <p:cNvSpPr txBox="1"/>
          <p:nvPr/>
        </p:nvSpPr>
        <p:spPr>
          <a:xfrm>
            <a:off x="3733382" y="4815002"/>
            <a:ext cx="1800200" cy="1015663"/>
          </a:xfrm>
          <a:prstGeom prst="rect">
            <a:avLst/>
          </a:prstGeom>
          <a:noFill/>
        </p:spPr>
        <p:txBody>
          <a:bodyPr wrap="square" rtlCol="0">
            <a:spAutoFit/>
          </a:bodyPr>
          <a:lstStyle/>
          <a:p>
            <a:pPr algn="ctr"/>
            <a:r>
              <a:rPr lang="es-MX" sz="1100" b="1" dirty="0" smtClean="0"/>
              <a:t>12353</a:t>
            </a:r>
          </a:p>
          <a:p>
            <a:pPr algn="ctr"/>
            <a:r>
              <a:rPr lang="es-MX" sz="1100" b="1" dirty="0" smtClean="0"/>
              <a:t>Construcciones Proceso en B. de Dom. Público</a:t>
            </a:r>
          </a:p>
          <a:p>
            <a:pPr algn="ctr"/>
            <a:r>
              <a:rPr lang="es-ES" sz="800" dirty="0" smtClean="0"/>
              <a:t>Construcción de Obras para el Abastecimiento de Agua…</a:t>
            </a:r>
            <a:endParaRPr lang="es-MX" sz="800" b="1" dirty="0" smtClean="0"/>
          </a:p>
        </p:txBody>
      </p:sp>
      <p:grpSp>
        <p:nvGrpSpPr>
          <p:cNvPr id="10" name="49 Grupo"/>
          <p:cNvGrpSpPr/>
          <p:nvPr/>
        </p:nvGrpSpPr>
        <p:grpSpPr>
          <a:xfrm>
            <a:off x="3856314" y="5781695"/>
            <a:ext cx="1584176" cy="864096"/>
            <a:chOff x="3563888" y="1700808"/>
            <a:chExt cx="1584176" cy="864096"/>
          </a:xfrm>
        </p:grpSpPr>
        <p:cxnSp>
          <p:nvCxnSpPr>
            <p:cNvPr id="132" name="13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13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1" name="49 Grupo"/>
          <p:cNvGrpSpPr/>
          <p:nvPr/>
        </p:nvGrpSpPr>
        <p:grpSpPr>
          <a:xfrm>
            <a:off x="6063039" y="5745918"/>
            <a:ext cx="1584176" cy="864096"/>
            <a:chOff x="3563888" y="1700808"/>
            <a:chExt cx="1584176" cy="864096"/>
          </a:xfrm>
        </p:grpSpPr>
        <p:cxnSp>
          <p:nvCxnSpPr>
            <p:cNvPr id="71" name="7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7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79" name="78 CuadroTexto"/>
          <p:cNvSpPr txBox="1"/>
          <p:nvPr/>
        </p:nvSpPr>
        <p:spPr>
          <a:xfrm>
            <a:off x="5940152" y="5137287"/>
            <a:ext cx="1800200" cy="600164"/>
          </a:xfrm>
          <a:prstGeom prst="rect">
            <a:avLst/>
          </a:prstGeom>
          <a:noFill/>
        </p:spPr>
        <p:txBody>
          <a:bodyPr wrap="square" rtlCol="0">
            <a:spAutoFit/>
          </a:bodyPr>
          <a:lstStyle/>
          <a:p>
            <a:pPr algn="ctr"/>
            <a:r>
              <a:rPr lang="es-MX" sz="1100" b="1" dirty="0" smtClean="0"/>
              <a:t>2212</a:t>
            </a:r>
          </a:p>
          <a:p>
            <a:pPr algn="ctr"/>
            <a:r>
              <a:rPr lang="es-MX" sz="1100" b="1" dirty="0" smtClean="0"/>
              <a:t>Contratistas Por Obras Públicas x Pagar a L.P.</a:t>
            </a:r>
          </a:p>
        </p:txBody>
      </p:sp>
      <p:sp>
        <p:nvSpPr>
          <p:cNvPr id="53" name="52 CuadroTexto"/>
          <p:cNvSpPr txBox="1"/>
          <p:nvPr/>
        </p:nvSpPr>
        <p:spPr>
          <a:xfrm>
            <a:off x="1584213" y="1915355"/>
            <a:ext cx="1214446" cy="307777"/>
          </a:xfrm>
          <a:prstGeom prst="rect">
            <a:avLst/>
          </a:prstGeom>
          <a:noFill/>
        </p:spPr>
        <p:txBody>
          <a:bodyPr wrap="square" rtlCol="0">
            <a:spAutoFit/>
          </a:bodyPr>
          <a:lstStyle/>
          <a:p>
            <a:r>
              <a:rPr lang="es-MX" sz="1400" dirty="0" smtClean="0"/>
              <a:t>60  4)</a:t>
            </a:r>
            <a:endParaRPr lang="es-MX" sz="1400" dirty="0"/>
          </a:p>
        </p:txBody>
      </p:sp>
      <p:sp>
        <p:nvSpPr>
          <p:cNvPr id="54" name="53 CuadroTexto"/>
          <p:cNvSpPr txBox="1"/>
          <p:nvPr/>
        </p:nvSpPr>
        <p:spPr>
          <a:xfrm>
            <a:off x="1585051" y="2192529"/>
            <a:ext cx="1214446" cy="307777"/>
          </a:xfrm>
          <a:prstGeom prst="rect">
            <a:avLst/>
          </a:prstGeom>
          <a:noFill/>
        </p:spPr>
        <p:txBody>
          <a:bodyPr wrap="square" rtlCol="0">
            <a:spAutoFit/>
          </a:bodyPr>
          <a:lstStyle/>
          <a:p>
            <a:r>
              <a:rPr lang="es-MX" sz="1400" dirty="0" smtClean="0"/>
              <a:t>20  5)</a:t>
            </a:r>
            <a:endParaRPr lang="es-MX" sz="1400" dirty="0"/>
          </a:p>
        </p:txBody>
      </p:sp>
      <p:sp>
        <p:nvSpPr>
          <p:cNvPr id="56" name="55 CuadroTexto"/>
          <p:cNvSpPr txBox="1"/>
          <p:nvPr/>
        </p:nvSpPr>
        <p:spPr>
          <a:xfrm>
            <a:off x="2857854" y="1918990"/>
            <a:ext cx="740908" cy="307777"/>
          </a:xfrm>
          <a:prstGeom prst="rect">
            <a:avLst/>
          </a:prstGeom>
          <a:noFill/>
        </p:spPr>
        <p:txBody>
          <a:bodyPr wrap="none" rtlCol="0">
            <a:spAutoFit/>
          </a:bodyPr>
          <a:lstStyle/>
          <a:p>
            <a:r>
              <a:rPr lang="es-MX" sz="1400" dirty="0" smtClean="0"/>
              <a:t>4)    60</a:t>
            </a:r>
            <a:endParaRPr lang="es-MX" sz="1400" dirty="0"/>
          </a:p>
        </p:txBody>
      </p:sp>
      <p:sp>
        <p:nvSpPr>
          <p:cNvPr id="57" name="56 CuadroTexto"/>
          <p:cNvSpPr txBox="1"/>
          <p:nvPr/>
        </p:nvSpPr>
        <p:spPr>
          <a:xfrm>
            <a:off x="2858261" y="2187277"/>
            <a:ext cx="740908" cy="307777"/>
          </a:xfrm>
          <a:prstGeom prst="rect">
            <a:avLst/>
          </a:prstGeom>
          <a:noFill/>
        </p:spPr>
        <p:txBody>
          <a:bodyPr wrap="none" rtlCol="0">
            <a:spAutoFit/>
          </a:bodyPr>
          <a:lstStyle/>
          <a:p>
            <a:r>
              <a:rPr lang="es-MX" sz="1400" dirty="0" smtClean="0"/>
              <a:t>5)    20</a:t>
            </a:r>
            <a:endParaRPr lang="es-MX" sz="1400" dirty="0"/>
          </a:p>
        </p:txBody>
      </p:sp>
      <p:sp>
        <p:nvSpPr>
          <p:cNvPr id="58" name="57 CuadroTexto"/>
          <p:cNvSpPr txBox="1"/>
          <p:nvPr/>
        </p:nvSpPr>
        <p:spPr>
          <a:xfrm>
            <a:off x="3597924" y="1910486"/>
            <a:ext cx="1214446" cy="307777"/>
          </a:xfrm>
          <a:prstGeom prst="rect">
            <a:avLst/>
          </a:prstGeom>
          <a:noFill/>
        </p:spPr>
        <p:txBody>
          <a:bodyPr wrap="square" rtlCol="0">
            <a:spAutoFit/>
          </a:bodyPr>
          <a:lstStyle/>
          <a:p>
            <a:r>
              <a:rPr lang="es-MX" sz="1400" dirty="0" smtClean="0"/>
              <a:t>60  6)</a:t>
            </a:r>
            <a:endParaRPr lang="es-MX" sz="1400" dirty="0"/>
          </a:p>
        </p:txBody>
      </p:sp>
      <p:sp>
        <p:nvSpPr>
          <p:cNvPr id="59" name="58 CuadroTexto"/>
          <p:cNvSpPr txBox="1"/>
          <p:nvPr/>
        </p:nvSpPr>
        <p:spPr>
          <a:xfrm>
            <a:off x="3598762" y="2187660"/>
            <a:ext cx="1214446" cy="307777"/>
          </a:xfrm>
          <a:prstGeom prst="rect">
            <a:avLst/>
          </a:prstGeom>
          <a:noFill/>
        </p:spPr>
        <p:txBody>
          <a:bodyPr wrap="square" rtlCol="0">
            <a:spAutoFit/>
          </a:bodyPr>
          <a:lstStyle/>
          <a:p>
            <a:r>
              <a:rPr lang="es-MX" sz="1400" dirty="0" smtClean="0"/>
              <a:t>20  7)</a:t>
            </a:r>
            <a:endParaRPr lang="es-MX" sz="1400" dirty="0"/>
          </a:p>
        </p:txBody>
      </p:sp>
      <p:sp>
        <p:nvSpPr>
          <p:cNvPr id="60" name="59 CuadroTexto"/>
          <p:cNvSpPr txBox="1"/>
          <p:nvPr/>
        </p:nvSpPr>
        <p:spPr>
          <a:xfrm>
            <a:off x="4857345" y="1959714"/>
            <a:ext cx="740908" cy="307777"/>
          </a:xfrm>
          <a:prstGeom prst="rect">
            <a:avLst/>
          </a:prstGeom>
          <a:noFill/>
        </p:spPr>
        <p:txBody>
          <a:bodyPr wrap="none" rtlCol="0">
            <a:spAutoFit/>
          </a:bodyPr>
          <a:lstStyle/>
          <a:p>
            <a:r>
              <a:rPr lang="es-MX" sz="1400" dirty="0" smtClean="0"/>
              <a:t>6)    60</a:t>
            </a:r>
            <a:endParaRPr lang="es-MX" sz="1400" dirty="0"/>
          </a:p>
        </p:txBody>
      </p:sp>
      <p:sp>
        <p:nvSpPr>
          <p:cNvPr id="61" name="60 CuadroTexto"/>
          <p:cNvSpPr txBox="1"/>
          <p:nvPr/>
        </p:nvSpPr>
        <p:spPr>
          <a:xfrm>
            <a:off x="4857752" y="2228001"/>
            <a:ext cx="740908" cy="307777"/>
          </a:xfrm>
          <a:prstGeom prst="rect">
            <a:avLst/>
          </a:prstGeom>
          <a:noFill/>
        </p:spPr>
        <p:txBody>
          <a:bodyPr wrap="none" rtlCol="0">
            <a:spAutoFit/>
          </a:bodyPr>
          <a:lstStyle/>
          <a:p>
            <a:r>
              <a:rPr lang="es-MX" sz="1400" dirty="0" smtClean="0"/>
              <a:t>7)    20</a:t>
            </a:r>
            <a:endParaRPr lang="es-MX" sz="1400" dirty="0"/>
          </a:p>
        </p:txBody>
      </p:sp>
      <p:sp>
        <p:nvSpPr>
          <p:cNvPr id="62" name="61 CuadroTexto"/>
          <p:cNvSpPr txBox="1"/>
          <p:nvPr/>
        </p:nvSpPr>
        <p:spPr>
          <a:xfrm>
            <a:off x="5615838" y="1955030"/>
            <a:ext cx="1214446" cy="307777"/>
          </a:xfrm>
          <a:prstGeom prst="rect">
            <a:avLst/>
          </a:prstGeom>
          <a:noFill/>
        </p:spPr>
        <p:txBody>
          <a:bodyPr wrap="square" rtlCol="0">
            <a:spAutoFit/>
          </a:bodyPr>
          <a:lstStyle/>
          <a:p>
            <a:r>
              <a:rPr lang="es-MX" sz="1400" dirty="0" smtClean="0"/>
              <a:t>60  8)</a:t>
            </a:r>
            <a:endParaRPr lang="es-MX" sz="1400" dirty="0"/>
          </a:p>
        </p:txBody>
      </p:sp>
      <p:sp>
        <p:nvSpPr>
          <p:cNvPr id="63" name="62 CuadroTexto"/>
          <p:cNvSpPr txBox="1"/>
          <p:nvPr/>
        </p:nvSpPr>
        <p:spPr>
          <a:xfrm>
            <a:off x="5616676" y="2232204"/>
            <a:ext cx="1214446" cy="307777"/>
          </a:xfrm>
          <a:prstGeom prst="rect">
            <a:avLst/>
          </a:prstGeom>
          <a:noFill/>
        </p:spPr>
        <p:txBody>
          <a:bodyPr wrap="square" rtlCol="0">
            <a:spAutoFit/>
          </a:bodyPr>
          <a:lstStyle/>
          <a:p>
            <a:r>
              <a:rPr lang="es-MX" sz="1400" dirty="0" smtClean="0"/>
              <a:t>20  11)</a:t>
            </a:r>
            <a:endParaRPr lang="es-MX" sz="1400" dirty="0"/>
          </a:p>
        </p:txBody>
      </p:sp>
      <p:sp>
        <p:nvSpPr>
          <p:cNvPr id="64" name="63 CuadroTexto"/>
          <p:cNvSpPr txBox="1"/>
          <p:nvPr/>
        </p:nvSpPr>
        <p:spPr>
          <a:xfrm>
            <a:off x="6830715" y="1959714"/>
            <a:ext cx="740908" cy="307777"/>
          </a:xfrm>
          <a:prstGeom prst="rect">
            <a:avLst/>
          </a:prstGeom>
          <a:noFill/>
        </p:spPr>
        <p:txBody>
          <a:bodyPr wrap="none" rtlCol="0">
            <a:spAutoFit/>
          </a:bodyPr>
          <a:lstStyle/>
          <a:p>
            <a:r>
              <a:rPr lang="es-MX" sz="1400" dirty="0" smtClean="0"/>
              <a:t>8)    60</a:t>
            </a:r>
            <a:endParaRPr lang="es-MX" sz="1400" dirty="0"/>
          </a:p>
        </p:txBody>
      </p:sp>
      <p:sp>
        <p:nvSpPr>
          <p:cNvPr id="65" name="64 CuadroTexto"/>
          <p:cNvSpPr txBox="1"/>
          <p:nvPr/>
        </p:nvSpPr>
        <p:spPr>
          <a:xfrm>
            <a:off x="6755481" y="2228001"/>
            <a:ext cx="826958" cy="307777"/>
          </a:xfrm>
          <a:prstGeom prst="rect">
            <a:avLst/>
          </a:prstGeom>
          <a:noFill/>
        </p:spPr>
        <p:txBody>
          <a:bodyPr wrap="none" rtlCol="0">
            <a:spAutoFit/>
          </a:bodyPr>
          <a:lstStyle/>
          <a:p>
            <a:r>
              <a:rPr lang="es-MX" sz="1400" dirty="0" smtClean="0"/>
              <a:t>11)    20</a:t>
            </a:r>
            <a:endParaRPr lang="es-MX" sz="1400" dirty="0"/>
          </a:p>
        </p:txBody>
      </p:sp>
      <p:sp>
        <p:nvSpPr>
          <p:cNvPr id="66" name="65 CuadroTexto"/>
          <p:cNvSpPr txBox="1"/>
          <p:nvPr/>
        </p:nvSpPr>
        <p:spPr>
          <a:xfrm>
            <a:off x="7572396" y="1955696"/>
            <a:ext cx="1214446" cy="307777"/>
          </a:xfrm>
          <a:prstGeom prst="rect">
            <a:avLst/>
          </a:prstGeom>
          <a:noFill/>
        </p:spPr>
        <p:txBody>
          <a:bodyPr wrap="square" rtlCol="0">
            <a:spAutoFit/>
          </a:bodyPr>
          <a:lstStyle/>
          <a:p>
            <a:r>
              <a:rPr lang="es-MX" sz="1400" dirty="0" smtClean="0"/>
              <a:t>60  9)</a:t>
            </a:r>
            <a:endParaRPr lang="es-MX" sz="1400" dirty="0"/>
          </a:p>
        </p:txBody>
      </p:sp>
      <p:sp>
        <p:nvSpPr>
          <p:cNvPr id="67" name="66 CuadroTexto"/>
          <p:cNvSpPr txBox="1"/>
          <p:nvPr/>
        </p:nvSpPr>
        <p:spPr>
          <a:xfrm>
            <a:off x="1334386" y="4085389"/>
            <a:ext cx="740908" cy="307777"/>
          </a:xfrm>
          <a:prstGeom prst="rect">
            <a:avLst/>
          </a:prstGeom>
          <a:noFill/>
        </p:spPr>
        <p:txBody>
          <a:bodyPr wrap="none" rtlCol="0">
            <a:spAutoFit/>
          </a:bodyPr>
          <a:lstStyle/>
          <a:p>
            <a:r>
              <a:rPr lang="es-MX" sz="1400" dirty="0" smtClean="0"/>
              <a:t>9)    60</a:t>
            </a:r>
            <a:endParaRPr lang="es-MX" sz="1400" dirty="0"/>
          </a:p>
        </p:txBody>
      </p:sp>
      <p:sp>
        <p:nvSpPr>
          <p:cNvPr id="68" name="67 CuadroTexto"/>
          <p:cNvSpPr txBox="1"/>
          <p:nvPr/>
        </p:nvSpPr>
        <p:spPr>
          <a:xfrm>
            <a:off x="2089107" y="4085389"/>
            <a:ext cx="1214446" cy="307777"/>
          </a:xfrm>
          <a:prstGeom prst="rect">
            <a:avLst/>
          </a:prstGeom>
          <a:noFill/>
        </p:spPr>
        <p:txBody>
          <a:bodyPr wrap="square" rtlCol="0">
            <a:spAutoFit/>
          </a:bodyPr>
          <a:lstStyle/>
          <a:p>
            <a:r>
              <a:rPr lang="es-MX" sz="1400" dirty="0" smtClean="0"/>
              <a:t>60  10)</a:t>
            </a:r>
            <a:endParaRPr lang="es-MX" sz="1400" dirty="0"/>
          </a:p>
        </p:txBody>
      </p:sp>
      <p:sp>
        <p:nvSpPr>
          <p:cNvPr id="69" name="68 CuadroTexto"/>
          <p:cNvSpPr txBox="1"/>
          <p:nvPr/>
        </p:nvSpPr>
        <p:spPr>
          <a:xfrm>
            <a:off x="3924731" y="4071942"/>
            <a:ext cx="840295" cy="307777"/>
          </a:xfrm>
          <a:prstGeom prst="rect">
            <a:avLst/>
          </a:prstGeom>
          <a:noFill/>
        </p:spPr>
        <p:txBody>
          <a:bodyPr wrap="none" rtlCol="0">
            <a:spAutoFit/>
          </a:bodyPr>
          <a:lstStyle/>
          <a:p>
            <a:r>
              <a:rPr lang="es-MX" sz="1400" dirty="0" smtClean="0"/>
              <a:t>10)    60</a:t>
            </a:r>
            <a:endParaRPr lang="es-MX" sz="1400" dirty="0"/>
          </a:p>
        </p:txBody>
      </p:sp>
      <p:sp>
        <p:nvSpPr>
          <p:cNvPr id="72" name="71 CuadroTexto"/>
          <p:cNvSpPr txBox="1"/>
          <p:nvPr/>
        </p:nvSpPr>
        <p:spPr>
          <a:xfrm>
            <a:off x="3776531" y="5784776"/>
            <a:ext cx="840295" cy="307777"/>
          </a:xfrm>
          <a:prstGeom prst="rect">
            <a:avLst/>
          </a:prstGeom>
          <a:noFill/>
        </p:spPr>
        <p:txBody>
          <a:bodyPr wrap="none" rtlCol="0">
            <a:spAutoFit/>
          </a:bodyPr>
          <a:lstStyle/>
          <a:p>
            <a:r>
              <a:rPr lang="es-MX" sz="1400" dirty="0" smtClean="0"/>
              <a:t>8a)    60</a:t>
            </a:r>
            <a:endParaRPr lang="es-MX" sz="1400" dirty="0"/>
          </a:p>
        </p:txBody>
      </p:sp>
      <p:sp>
        <p:nvSpPr>
          <p:cNvPr id="82" name="81 CuadroTexto"/>
          <p:cNvSpPr txBox="1"/>
          <p:nvPr/>
        </p:nvSpPr>
        <p:spPr>
          <a:xfrm>
            <a:off x="7390002" y="4018154"/>
            <a:ext cx="1214446" cy="307777"/>
          </a:xfrm>
          <a:prstGeom prst="rect">
            <a:avLst/>
          </a:prstGeom>
          <a:noFill/>
        </p:spPr>
        <p:txBody>
          <a:bodyPr wrap="square" rtlCol="0">
            <a:spAutoFit/>
          </a:bodyPr>
          <a:lstStyle/>
          <a:p>
            <a:r>
              <a:rPr lang="es-MX" sz="1400" dirty="0" smtClean="0"/>
              <a:t>60  8a)</a:t>
            </a:r>
            <a:endParaRPr lang="es-MX" sz="1400" dirty="0"/>
          </a:p>
        </p:txBody>
      </p:sp>
      <p:sp>
        <p:nvSpPr>
          <p:cNvPr id="84" name="83 CuadroTexto"/>
          <p:cNvSpPr txBox="1"/>
          <p:nvPr/>
        </p:nvSpPr>
        <p:spPr>
          <a:xfrm>
            <a:off x="6845709" y="5746113"/>
            <a:ext cx="1214446" cy="307777"/>
          </a:xfrm>
          <a:prstGeom prst="rect">
            <a:avLst/>
          </a:prstGeom>
          <a:noFill/>
        </p:spPr>
        <p:txBody>
          <a:bodyPr wrap="square" rtlCol="0">
            <a:spAutoFit/>
          </a:bodyPr>
          <a:lstStyle/>
          <a:p>
            <a:r>
              <a:rPr lang="es-MX" sz="1400" dirty="0" smtClean="0"/>
              <a:t>20  11a)</a:t>
            </a:r>
            <a:endParaRPr lang="es-MX" sz="1400" dirty="0"/>
          </a:p>
        </p:txBody>
      </p:sp>
      <p:sp>
        <p:nvSpPr>
          <p:cNvPr id="85" name="84 CuadroTexto"/>
          <p:cNvSpPr txBox="1"/>
          <p:nvPr/>
        </p:nvSpPr>
        <p:spPr>
          <a:xfrm>
            <a:off x="6456267" y="4013951"/>
            <a:ext cx="939681" cy="307777"/>
          </a:xfrm>
          <a:prstGeom prst="rect">
            <a:avLst/>
          </a:prstGeom>
          <a:noFill/>
        </p:spPr>
        <p:txBody>
          <a:bodyPr wrap="none" rtlCol="0">
            <a:spAutoFit/>
          </a:bodyPr>
          <a:lstStyle/>
          <a:p>
            <a:r>
              <a:rPr lang="es-MX" sz="1400" dirty="0" smtClean="0"/>
              <a:t>10a)    60</a:t>
            </a:r>
            <a:endParaRPr lang="es-MX" sz="1400" dirty="0"/>
          </a:p>
        </p:txBody>
      </p:sp>
      <p:sp>
        <p:nvSpPr>
          <p:cNvPr id="86" name="85 CuadroTexto"/>
          <p:cNvSpPr txBox="1"/>
          <p:nvPr/>
        </p:nvSpPr>
        <p:spPr>
          <a:xfrm>
            <a:off x="2349442" y="5674675"/>
            <a:ext cx="1214446" cy="307777"/>
          </a:xfrm>
          <a:prstGeom prst="rect">
            <a:avLst/>
          </a:prstGeom>
          <a:noFill/>
        </p:spPr>
        <p:txBody>
          <a:bodyPr wrap="square" rtlCol="0">
            <a:spAutoFit/>
          </a:bodyPr>
          <a:lstStyle/>
          <a:p>
            <a:r>
              <a:rPr lang="es-MX" sz="1400" dirty="0" smtClean="0"/>
              <a:t>60  10a)</a:t>
            </a:r>
            <a:endParaRPr lang="es-MX" sz="1400" dirty="0"/>
          </a:p>
        </p:txBody>
      </p:sp>
      <p:sp>
        <p:nvSpPr>
          <p:cNvPr id="92" name="91 CuadroTexto"/>
          <p:cNvSpPr txBox="1"/>
          <p:nvPr/>
        </p:nvSpPr>
        <p:spPr>
          <a:xfrm>
            <a:off x="1505633" y="5674675"/>
            <a:ext cx="840295" cy="307777"/>
          </a:xfrm>
          <a:prstGeom prst="rect">
            <a:avLst/>
          </a:prstGeom>
          <a:noFill/>
        </p:spPr>
        <p:txBody>
          <a:bodyPr wrap="none" rtlCol="0">
            <a:spAutoFit/>
          </a:bodyPr>
          <a:lstStyle/>
          <a:p>
            <a:r>
              <a:rPr lang="es-MX" sz="1400" dirty="0" smtClean="0">
                <a:solidFill>
                  <a:schemeClr val="accent6">
                    <a:lumMod val="50000"/>
                  </a:schemeClr>
                </a:solidFill>
              </a:rPr>
              <a:t>3a)    60</a:t>
            </a:r>
            <a:endParaRPr lang="es-MX" sz="1400" dirty="0">
              <a:solidFill>
                <a:schemeClr val="accent6">
                  <a:lumMod val="50000"/>
                </a:schemeClr>
              </a:solidFill>
            </a:endParaRPr>
          </a:p>
        </p:txBody>
      </p:sp>
      <p:sp>
        <p:nvSpPr>
          <p:cNvPr id="74" name="73 CuadroTexto"/>
          <p:cNvSpPr txBox="1"/>
          <p:nvPr/>
        </p:nvSpPr>
        <p:spPr>
          <a:xfrm>
            <a:off x="3687991" y="6046689"/>
            <a:ext cx="926344" cy="307777"/>
          </a:xfrm>
          <a:prstGeom prst="rect">
            <a:avLst/>
          </a:prstGeom>
          <a:noFill/>
        </p:spPr>
        <p:txBody>
          <a:bodyPr wrap="none" rtlCol="0">
            <a:spAutoFit/>
          </a:bodyPr>
          <a:lstStyle/>
          <a:p>
            <a:r>
              <a:rPr lang="es-MX" sz="1400" dirty="0" smtClean="0"/>
              <a:t>11a)    20</a:t>
            </a:r>
            <a:endParaRPr lang="es-MX"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6">
                                            <p:bg/>
                                          </p:spTgt>
                                        </p:tgtEl>
                                        <p:attrNameLst>
                                          <p:attrName>style.visibility</p:attrName>
                                        </p:attrNameLst>
                                      </p:cBhvr>
                                      <p:to>
                                        <p:strVal val="visible"/>
                                      </p:to>
                                    </p:set>
                                    <p:animEffect transition="in" filter="fade">
                                      <p:cBhvr>
                                        <p:cTn id="7" dur="2000"/>
                                        <p:tgtEl>
                                          <p:spTgt spid="136">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6">
                                            <p:txEl>
                                              <p:pRg st="0" end="0"/>
                                            </p:txEl>
                                          </p:spTgt>
                                        </p:tgtEl>
                                        <p:attrNameLst>
                                          <p:attrName>style.visibility</p:attrName>
                                        </p:attrNameLst>
                                      </p:cBhvr>
                                      <p:to>
                                        <p:strVal val="visible"/>
                                      </p:to>
                                    </p:set>
                                    <p:animEffect transition="in" filter="fade">
                                      <p:cBhvr>
                                        <p:cTn id="10" dur="2000"/>
                                        <p:tgtEl>
                                          <p:spTgt spid="13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6">
                                            <p:txEl>
                                              <p:pRg st="1" end="1"/>
                                            </p:txEl>
                                          </p:spTgt>
                                        </p:tgtEl>
                                        <p:attrNameLst>
                                          <p:attrName>style.visibility</p:attrName>
                                        </p:attrNameLst>
                                      </p:cBhvr>
                                      <p:to>
                                        <p:strVal val="visible"/>
                                      </p:to>
                                    </p:set>
                                    <p:animEffect transition="in" filter="fade">
                                      <p:cBhvr>
                                        <p:cTn id="13" dur="2000"/>
                                        <p:tgtEl>
                                          <p:spTgt spid="13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2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9">
                                            <p:txEl>
                                              <p:pRg st="0" end="0"/>
                                            </p:txEl>
                                          </p:spTgt>
                                        </p:tgtEl>
                                        <p:attrNameLst>
                                          <p:attrName>style.visibility</p:attrName>
                                        </p:attrNameLst>
                                      </p:cBhvr>
                                      <p:to>
                                        <p:strVal val="visible"/>
                                      </p:to>
                                    </p:set>
                                    <p:animEffect transition="in" filter="fade">
                                      <p:cBhvr>
                                        <p:cTn id="23" dur="2000"/>
                                        <p:tgtEl>
                                          <p:spTgt spid="159">
                                            <p:txEl>
                                              <p:pRg st="0" end="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59">
                                            <p:txEl>
                                              <p:pRg st="1" end="1"/>
                                            </p:txEl>
                                          </p:spTgt>
                                        </p:tgtEl>
                                        <p:attrNameLst>
                                          <p:attrName>style.visibility</p:attrName>
                                        </p:attrNameLst>
                                      </p:cBhvr>
                                      <p:to>
                                        <p:strVal val="visible"/>
                                      </p:to>
                                    </p:set>
                                    <p:animEffect transition="in" filter="fade">
                                      <p:cBhvr>
                                        <p:cTn id="26" dur="2000"/>
                                        <p:tgtEl>
                                          <p:spTgt spid="159">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21">
                                            <p:txEl>
                                              <p:pRg st="0" end="0"/>
                                            </p:txEl>
                                          </p:spTgt>
                                        </p:tgtEl>
                                        <p:attrNameLst>
                                          <p:attrName>style.visibility</p:attrName>
                                        </p:attrNameLst>
                                      </p:cBhvr>
                                      <p:to>
                                        <p:strVal val="visible"/>
                                      </p:to>
                                    </p:set>
                                    <p:animEffect transition="in" filter="fade">
                                      <p:cBhvr>
                                        <p:cTn id="31" dur="2000"/>
                                        <p:tgtEl>
                                          <p:spTgt spid="121">
                                            <p:txEl>
                                              <p:pRg st="0" end="0"/>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1">
                                            <p:txEl>
                                              <p:pRg st="1" end="1"/>
                                            </p:txEl>
                                          </p:spTgt>
                                        </p:tgtEl>
                                        <p:attrNameLst>
                                          <p:attrName>style.visibility</p:attrName>
                                        </p:attrNameLst>
                                      </p:cBhvr>
                                      <p:to>
                                        <p:strVal val="visible"/>
                                      </p:to>
                                    </p:set>
                                    <p:animEffect transition="in" filter="fade">
                                      <p:cBhvr>
                                        <p:cTn id="34" dur="2000"/>
                                        <p:tgtEl>
                                          <p:spTgt spid="121">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20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62">
                                            <p:txEl>
                                              <p:pRg st="0" end="0"/>
                                            </p:txEl>
                                          </p:spTgt>
                                        </p:tgtEl>
                                        <p:attrNameLst>
                                          <p:attrName>style.visibility</p:attrName>
                                        </p:attrNameLst>
                                      </p:cBhvr>
                                      <p:to>
                                        <p:strVal val="visible"/>
                                      </p:to>
                                    </p:set>
                                    <p:animEffect transition="in" filter="fade">
                                      <p:cBhvr>
                                        <p:cTn id="44" dur="2000"/>
                                        <p:tgtEl>
                                          <p:spTgt spid="162">
                                            <p:txEl>
                                              <p:pRg st="0" end="0"/>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62">
                                            <p:txEl>
                                              <p:pRg st="1" end="1"/>
                                            </p:txEl>
                                          </p:spTgt>
                                        </p:tgtEl>
                                        <p:attrNameLst>
                                          <p:attrName>style.visibility</p:attrName>
                                        </p:attrNameLst>
                                      </p:cBhvr>
                                      <p:to>
                                        <p:strVal val="visible"/>
                                      </p:to>
                                    </p:set>
                                    <p:animEffect transition="in" filter="fade">
                                      <p:cBhvr>
                                        <p:cTn id="47" dur="2000"/>
                                        <p:tgtEl>
                                          <p:spTgt spid="162">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3">
                                            <p:txEl>
                                              <p:pRg st="0" end="0"/>
                                            </p:txEl>
                                          </p:spTgt>
                                        </p:tgtEl>
                                        <p:attrNameLst>
                                          <p:attrName>style.visibility</p:attrName>
                                        </p:attrNameLst>
                                      </p:cBhvr>
                                      <p:to>
                                        <p:strVal val="visible"/>
                                      </p:to>
                                    </p:set>
                                    <p:animEffect transition="in" filter="fade">
                                      <p:cBhvr>
                                        <p:cTn id="52" dur="2000"/>
                                        <p:tgtEl>
                                          <p:spTgt spid="123">
                                            <p:txEl>
                                              <p:pRg st="0" end="0"/>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23">
                                            <p:txEl>
                                              <p:pRg st="1" end="1"/>
                                            </p:txEl>
                                          </p:spTgt>
                                        </p:tgtEl>
                                        <p:attrNameLst>
                                          <p:attrName>style.visibility</p:attrName>
                                        </p:attrNameLst>
                                      </p:cBhvr>
                                      <p:to>
                                        <p:strVal val="visible"/>
                                      </p:to>
                                    </p:set>
                                    <p:animEffect transition="in" filter="fade">
                                      <p:cBhvr>
                                        <p:cTn id="55" dur="2000"/>
                                        <p:tgtEl>
                                          <p:spTgt spid="123">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56">
                                            <p:txEl>
                                              <p:pRg st="0" end="0"/>
                                            </p:txEl>
                                          </p:spTgt>
                                        </p:tgtEl>
                                        <p:attrNameLst>
                                          <p:attrName>style.visibility</p:attrName>
                                        </p:attrNameLst>
                                      </p:cBhvr>
                                      <p:to>
                                        <p:strVal val="visible"/>
                                      </p:to>
                                    </p:set>
                                    <p:animEffect transition="in" filter="fade">
                                      <p:cBhvr>
                                        <p:cTn id="60" dur="2000"/>
                                        <p:tgtEl>
                                          <p:spTgt spid="56">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53">
                                            <p:txEl>
                                              <p:pRg st="0" end="0"/>
                                            </p:txEl>
                                          </p:spTgt>
                                        </p:tgtEl>
                                        <p:attrNameLst>
                                          <p:attrName>style.visibility</p:attrName>
                                        </p:attrNameLst>
                                      </p:cBhvr>
                                      <p:to>
                                        <p:strVal val="visible"/>
                                      </p:to>
                                    </p:set>
                                    <p:animEffect transition="in" filter="fade">
                                      <p:cBhvr>
                                        <p:cTn id="65" dur="2000"/>
                                        <p:tgtEl>
                                          <p:spTgt spid="5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57">
                                            <p:txEl>
                                              <p:pRg st="0" end="0"/>
                                            </p:txEl>
                                          </p:spTgt>
                                        </p:tgtEl>
                                        <p:attrNameLst>
                                          <p:attrName>style.visibility</p:attrName>
                                        </p:attrNameLst>
                                      </p:cBhvr>
                                      <p:to>
                                        <p:strVal val="visible"/>
                                      </p:to>
                                    </p:set>
                                    <p:animEffect transition="in" filter="fade">
                                      <p:cBhvr>
                                        <p:cTn id="70" dur="2000"/>
                                        <p:tgtEl>
                                          <p:spTgt spid="57">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54">
                                            <p:txEl>
                                              <p:pRg st="0" end="0"/>
                                            </p:txEl>
                                          </p:spTgt>
                                        </p:tgtEl>
                                        <p:attrNameLst>
                                          <p:attrName>style.visibility</p:attrName>
                                        </p:attrNameLst>
                                      </p:cBhvr>
                                      <p:to>
                                        <p:strVal val="visible"/>
                                      </p:to>
                                    </p:set>
                                    <p:animEffect transition="in" filter="fade">
                                      <p:cBhvr>
                                        <p:cTn id="75" dur="2000"/>
                                        <p:tgtEl>
                                          <p:spTgt spid="54">
                                            <p:txEl>
                                              <p:pRg st="0" end="0"/>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fade">
                                      <p:cBhvr>
                                        <p:cTn id="80" dur="2000"/>
                                        <p:tgtEl>
                                          <p:spTgt spid="4"/>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76">
                                            <p:txEl>
                                              <p:pRg st="0" end="0"/>
                                            </p:txEl>
                                          </p:spTgt>
                                        </p:tgtEl>
                                        <p:attrNameLst>
                                          <p:attrName>style.visibility</p:attrName>
                                        </p:attrNameLst>
                                      </p:cBhvr>
                                      <p:to>
                                        <p:strVal val="visible"/>
                                      </p:to>
                                    </p:set>
                                    <p:animEffect transition="in" filter="fade">
                                      <p:cBhvr>
                                        <p:cTn id="85" dur="2000"/>
                                        <p:tgtEl>
                                          <p:spTgt spid="76">
                                            <p:txEl>
                                              <p:pRg st="0" end="0"/>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76">
                                            <p:txEl>
                                              <p:pRg st="1" end="1"/>
                                            </p:txEl>
                                          </p:spTgt>
                                        </p:tgtEl>
                                        <p:attrNameLst>
                                          <p:attrName>style.visibility</p:attrName>
                                        </p:attrNameLst>
                                      </p:cBhvr>
                                      <p:to>
                                        <p:strVal val="visible"/>
                                      </p:to>
                                    </p:set>
                                    <p:animEffect transition="in" filter="fade">
                                      <p:cBhvr>
                                        <p:cTn id="88" dur="2000"/>
                                        <p:tgtEl>
                                          <p:spTgt spid="76">
                                            <p:txEl>
                                              <p:pRg st="1" end="1"/>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124">
                                            <p:txEl>
                                              <p:pRg st="0" end="0"/>
                                            </p:txEl>
                                          </p:spTgt>
                                        </p:tgtEl>
                                        <p:attrNameLst>
                                          <p:attrName>style.visibility</p:attrName>
                                        </p:attrNameLst>
                                      </p:cBhvr>
                                      <p:to>
                                        <p:strVal val="visible"/>
                                      </p:to>
                                    </p:set>
                                    <p:animEffect transition="in" filter="fade">
                                      <p:cBhvr>
                                        <p:cTn id="93" dur="2000"/>
                                        <p:tgtEl>
                                          <p:spTgt spid="124">
                                            <p:txEl>
                                              <p:pRg st="0" end="0"/>
                                            </p:txEl>
                                          </p:spTgt>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24">
                                            <p:txEl>
                                              <p:pRg st="1" end="1"/>
                                            </p:txEl>
                                          </p:spTgt>
                                        </p:tgtEl>
                                        <p:attrNameLst>
                                          <p:attrName>style.visibility</p:attrName>
                                        </p:attrNameLst>
                                      </p:cBhvr>
                                      <p:to>
                                        <p:strVal val="visible"/>
                                      </p:to>
                                    </p:set>
                                    <p:animEffect transition="in" filter="fade">
                                      <p:cBhvr>
                                        <p:cTn id="96" dur="2000"/>
                                        <p:tgtEl>
                                          <p:spTgt spid="124">
                                            <p:txEl>
                                              <p:pRg st="1" end="1"/>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60">
                                            <p:txEl>
                                              <p:pRg st="0" end="0"/>
                                            </p:txEl>
                                          </p:spTgt>
                                        </p:tgtEl>
                                        <p:attrNameLst>
                                          <p:attrName>style.visibility</p:attrName>
                                        </p:attrNameLst>
                                      </p:cBhvr>
                                      <p:to>
                                        <p:strVal val="visible"/>
                                      </p:to>
                                    </p:set>
                                    <p:animEffect transition="in" filter="fade">
                                      <p:cBhvr>
                                        <p:cTn id="101" dur="2000"/>
                                        <p:tgtEl>
                                          <p:spTgt spid="60">
                                            <p:txEl>
                                              <p:pRg st="0" end="0"/>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58">
                                            <p:txEl>
                                              <p:pRg st="0" end="0"/>
                                            </p:txEl>
                                          </p:spTgt>
                                        </p:tgtEl>
                                        <p:attrNameLst>
                                          <p:attrName>style.visibility</p:attrName>
                                        </p:attrNameLst>
                                      </p:cBhvr>
                                      <p:to>
                                        <p:strVal val="visible"/>
                                      </p:to>
                                    </p:set>
                                    <p:animEffect transition="in" filter="fade">
                                      <p:cBhvr>
                                        <p:cTn id="106" dur="2000"/>
                                        <p:tgtEl>
                                          <p:spTgt spid="58">
                                            <p:txEl>
                                              <p:pRg st="0" end="0"/>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61">
                                            <p:txEl>
                                              <p:pRg st="0" end="0"/>
                                            </p:txEl>
                                          </p:spTgt>
                                        </p:tgtEl>
                                        <p:attrNameLst>
                                          <p:attrName>style.visibility</p:attrName>
                                        </p:attrNameLst>
                                      </p:cBhvr>
                                      <p:to>
                                        <p:strVal val="visible"/>
                                      </p:to>
                                    </p:set>
                                    <p:animEffect transition="in" filter="fade">
                                      <p:cBhvr>
                                        <p:cTn id="111" dur="2000"/>
                                        <p:tgtEl>
                                          <p:spTgt spid="61">
                                            <p:txEl>
                                              <p:pRg st="0" end="0"/>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grpId="0" nodeType="clickEffect">
                                  <p:stCondLst>
                                    <p:cond delay="0"/>
                                  </p:stCondLst>
                                  <p:childTnLst>
                                    <p:set>
                                      <p:cBhvr>
                                        <p:cTn id="115" dur="1" fill="hold">
                                          <p:stCondLst>
                                            <p:cond delay="0"/>
                                          </p:stCondLst>
                                        </p:cTn>
                                        <p:tgtEl>
                                          <p:spTgt spid="59">
                                            <p:txEl>
                                              <p:pRg st="0" end="0"/>
                                            </p:txEl>
                                          </p:spTgt>
                                        </p:tgtEl>
                                        <p:attrNameLst>
                                          <p:attrName>style.visibility</p:attrName>
                                        </p:attrNameLst>
                                      </p:cBhvr>
                                      <p:to>
                                        <p:strVal val="visible"/>
                                      </p:to>
                                    </p:set>
                                    <p:animEffect transition="in" filter="fade">
                                      <p:cBhvr>
                                        <p:cTn id="116" dur="2000"/>
                                        <p:tgtEl>
                                          <p:spTgt spid="59">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nodeType="clickEffect">
                                  <p:stCondLst>
                                    <p:cond delay="0"/>
                                  </p:stCondLst>
                                  <p:childTnLst>
                                    <p:set>
                                      <p:cBhvr>
                                        <p:cTn id="120" dur="1" fill="hold">
                                          <p:stCondLst>
                                            <p:cond delay="0"/>
                                          </p:stCondLst>
                                        </p:cTn>
                                        <p:tgtEl>
                                          <p:spTgt spid="8"/>
                                        </p:tgtEl>
                                        <p:attrNameLst>
                                          <p:attrName>style.visibility</p:attrName>
                                        </p:attrNameLst>
                                      </p:cBhvr>
                                      <p:to>
                                        <p:strVal val="visible"/>
                                      </p:to>
                                    </p:set>
                                    <p:animEffect transition="in" filter="fade">
                                      <p:cBhvr>
                                        <p:cTn id="121" dur="2000"/>
                                        <p:tgtEl>
                                          <p:spTgt spid="8"/>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grpId="0" nodeType="clickEffect">
                                  <p:stCondLst>
                                    <p:cond delay="0"/>
                                  </p:stCondLst>
                                  <p:childTnLst>
                                    <p:set>
                                      <p:cBhvr>
                                        <p:cTn id="125" dur="1" fill="hold">
                                          <p:stCondLst>
                                            <p:cond delay="0"/>
                                          </p:stCondLst>
                                        </p:cTn>
                                        <p:tgtEl>
                                          <p:spTgt spid="165">
                                            <p:txEl>
                                              <p:pRg st="0" end="0"/>
                                            </p:txEl>
                                          </p:spTgt>
                                        </p:tgtEl>
                                        <p:attrNameLst>
                                          <p:attrName>style.visibility</p:attrName>
                                        </p:attrNameLst>
                                      </p:cBhvr>
                                      <p:to>
                                        <p:strVal val="visible"/>
                                      </p:to>
                                    </p:set>
                                    <p:animEffect transition="in" filter="fade">
                                      <p:cBhvr>
                                        <p:cTn id="126" dur="2000"/>
                                        <p:tgtEl>
                                          <p:spTgt spid="165">
                                            <p:txEl>
                                              <p:pRg st="0" end="0"/>
                                            </p:txEl>
                                          </p:spTgt>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165">
                                            <p:txEl>
                                              <p:pRg st="1" end="1"/>
                                            </p:txEl>
                                          </p:spTgt>
                                        </p:tgtEl>
                                        <p:attrNameLst>
                                          <p:attrName>style.visibility</p:attrName>
                                        </p:attrNameLst>
                                      </p:cBhvr>
                                      <p:to>
                                        <p:strVal val="visible"/>
                                      </p:to>
                                    </p:set>
                                    <p:animEffect transition="in" filter="fade">
                                      <p:cBhvr>
                                        <p:cTn id="129" dur="2000"/>
                                        <p:tgtEl>
                                          <p:spTgt spid="165">
                                            <p:txEl>
                                              <p:pRg st="1" end="1"/>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125">
                                            <p:txEl>
                                              <p:pRg st="0" end="0"/>
                                            </p:txEl>
                                          </p:spTgt>
                                        </p:tgtEl>
                                        <p:attrNameLst>
                                          <p:attrName>style.visibility</p:attrName>
                                        </p:attrNameLst>
                                      </p:cBhvr>
                                      <p:to>
                                        <p:strVal val="visible"/>
                                      </p:to>
                                    </p:set>
                                    <p:animEffect transition="in" filter="fade">
                                      <p:cBhvr>
                                        <p:cTn id="134" dur="2000"/>
                                        <p:tgtEl>
                                          <p:spTgt spid="125">
                                            <p:txEl>
                                              <p:pRg st="0" end="0"/>
                                            </p:txEl>
                                          </p:spTgt>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125">
                                            <p:txEl>
                                              <p:pRg st="1" end="1"/>
                                            </p:txEl>
                                          </p:spTgt>
                                        </p:tgtEl>
                                        <p:attrNameLst>
                                          <p:attrName>style.visibility</p:attrName>
                                        </p:attrNameLst>
                                      </p:cBhvr>
                                      <p:to>
                                        <p:strVal val="visible"/>
                                      </p:to>
                                    </p:set>
                                    <p:animEffect transition="in" filter="fade">
                                      <p:cBhvr>
                                        <p:cTn id="137" dur="2000"/>
                                        <p:tgtEl>
                                          <p:spTgt spid="125">
                                            <p:txEl>
                                              <p:pRg st="1" end="1"/>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64">
                                            <p:txEl>
                                              <p:pRg st="0" end="0"/>
                                            </p:txEl>
                                          </p:spTgt>
                                        </p:tgtEl>
                                        <p:attrNameLst>
                                          <p:attrName>style.visibility</p:attrName>
                                        </p:attrNameLst>
                                      </p:cBhvr>
                                      <p:to>
                                        <p:strVal val="visible"/>
                                      </p:to>
                                    </p:set>
                                    <p:animEffect transition="in" filter="fade">
                                      <p:cBhvr>
                                        <p:cTn id="142" dur="2000"/>
                                        <p:tgtEl>
                                          <p:spTgt spid="64">
                                            <p:txEl>
                                              <p:pRg st="0" end="0"/>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62">
                                            <p:txEl>
                                              <p:pRg st="0" end="0"/>
                                            </p:txEl>
                                          </p:spTgt>
                                        </p:tgtEl>
                                        <p:attrNameLst>
                                          <p:attrName>style.visibility</p:attrName>
                                        </p:attrNameLst>
                                      </p:cBhvr>
                                      <p:to>
                                        <p:strVal val="visible"/>
                                      </p:to>
                                    </p:set>
                                    <p:animEffect transition="in" filter="fade">
                                      <p:cBhvr>
                                        <p:cTn id="147" dur="2000"/>
                                        <p:tgtEl>
                                          <p:spTgt spid="62">
                                            <p:txEl>
                                              <p:pRg st="0" end="0"/>
                                            </p:txEl>
                                          </p:spTgt>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nodeType="clickEffect">
                                  <p:stCondLst>
                                    <p:cond delay="0"/>
                                  </p:stCondLst>
                                  <p:childTnLst>
                                    <p:set>
                                      <p:cBhvr>
                                        <p:cTn id="151" dur="1" fill="hold">
                                          <p:stCondLst>
                                            <p:cond delay="0"/>
                                          </p:stCondLst>
                                        </p:cTn>
                                        <p:tgtEl>
                                          <p:spTgt spid="10"/>
                                        </p:tgtEl>
                                        <p:attrNameLst>
                                          <p:attrName>style.visibility</p:attrName>
                                        </p:attrNameLst>
                                      </p:cBhvr>
                                      <p:to>
                                        <p:strVal val="visible"/>
                                      </p:to>
                                    </p:set>
                                    <p:animEffect transition="in" filter="fade">
                                      <p:cBhvr>
                                        <p:cTn id="152" dur="2000"/>
                                        <p:tgtEl>
                                          <p:spTgt spid="10"/>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128">
                                            <p:txEl>
                                              <p:pRg st="0" end="0"/>
                                            </p:txEl>
                                          </p:spTgt>
                                        </p:tgtEl>
                                        <p:attrNameLst>
                                          <p:attrName>style.visibility</p:attrName>
                                        </p:attrNameLst>
                                      </p:cBhvr>
                                      <p:to>
                                        <p:strVal val="visible"/>
                                      </p:to>
                                    </p:set>
                                    <p:animEffect transition="in" filter="fade">
                                      <p:cBhvr>
                                        <p:cTn id="157" dur="2000"/>
                                        <p:tgtEl>
                                          <p:spTgt spid="128">
                                            <p:txEl>
                                              <p:pRg st="0" end="0"/>
                                            </p:txEl>
                                          </p:spTgt>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128">
                                            <p:txEl>
                                              <p:pRg st="1" end="1"/>
                                            </p:txEl>
                                          </p:spTgt>
                                        </p:tgtEl>
                                        <p:attrNameLst>
                                          <p:attrName>style.visibility</p:attrName>
                                        </p:attrNameLst>
                                      </p:cBhvr>
                                      <p:to>
                                        <p:strVal val="visible"/>
                                      </p:to>
                                    </p:set>
                                    <p:animEffect transition="in" filter="fade">
                                      <p:cBhvr>
                                        <p:cTn id="160" dur="2000"/>
                                        <p:tgtEl>
                                          <p:spTgt spid="128">
                                            <p:txEl>
                                              <p:pRg st="1" end="1"/>
                                            </p:txEl>
                                          </p:spTgt>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128">
                                            <p:txEl>
                                              <p:pRg st="2" end="2"/>
                                            </p:txEl>
                                          </p:spTgt>
                                        </p:tgtEl>
                                        <p:attrNameLst>
                                          <p:attrName>style.visibility</p:attrName>
                                        </p:attrNameLst>
                                      </p:cBhvr>
                                      <p:to>
                                        <p:strVal val="visible"/>
                                      </p:to>
                                    </p:set>
                                    <p:animEffect transition="in" filter="fade">
                                      <p:cBhvr>
                                        <p:cTn id="163" dur="2000"/>
                                        <p:tgtEl>
                                          <p:spTgt spid="128">
                                            <p:txEl>
                                              <p:pRg st="2" end="2"/>
                                            </p:txEl>
                                          </p:spTgt>
                                        </p:tgtEl>
                                      </p:cBhvr>
                                    </p:animEffect>
                                  </p:childTnLst>
                                </p:cTn>
                              </p:par>
                            </p:childTnLst>
                          </p:cTn>
                        </p:par>
                      </p:childTnLst>
                    </p:cTn>
                  </p:par>
                  <p:par>
                    <p:cTn id="164" fill="hold">
                      <p:stCondLst>
                        <p:cond delay="indefinite"/>
                      </p:stCondLst>
                      <p:childTnLst>
                        <p:par>
                          <p:cTn id="165" fill="hold">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72">
                                            <p:txEl>
                                              <p:pRg st="0" end="0"/>
                                            </p:txEl>
                                          </p:spTgt>
                                        </p:tgtEl>
                                        <p:attrNameLst>
                                          <p:attrName>style.visibility</p:attrName>
                                        </p:attrNameLst>
                                      </p:cBhvr>
                                      <p:to>
                                        <p:strVal val="visible"/>
                                      </p:to>
                                    </p:set>
                                    <p:animEffect transition="in" filter="fade">
                                      <p:cBhvr>
                                        <p:cTn id="168" dur="2000"/>
                                        <p:tgtEl>
                                          <p:spTgt spid="72">
                                            <p:txEl>
                                              <p:pRg st="0" end="0"/>
                                            </p:txEl>
                                          </p:spTgt>
                                        </p:tgtEl>
                                      </p:cBhvr>
                                    </p:animEffect>
                                  </p:childTnLst>
                                </p:cTn>
                              </p:par>
                            </p:childTnLst>
                          </p:cTn>
                        </p:par>
                      </p:childTnLst>
                    </p:cTn>
                  </p:par>
                  <p:par>
                    <p:cTn id="169" fill="hold">
                      <p:stCondLst>
                        <p:cond delay="indefinite"/>
                      </p:stCondLst>
                      <p:childTnLst>
                        <p:par>
                          <p:cTn id="170" fill="hold">
                            <p:stCondLst>
                              <p:cond delay="0"/>
                            </p:stCondLst>
                            <p:childTnLst>
                              <p:par>
                                <p:cTn id="171" presetID="10" presetClass="entr" presetSubtype="0" fill="hold" nodeType="clickEffect">
                                  <p:stCondLst>
                                    <p:cond delay="0"/>
                                  </p:stCondLst>
                                  <p:childTnLst>
                                    <p:set>
                                      <p:cBhvr>
                                        <p:cTn id="172" dur="1" fill="hold">
                                          <p:stCondLst>
                                            <p:cond delay="0"/>
                                          </p:stCondLst>
                                        </p:cTn>
                                        <p:tgtEl>
                                          <p:spTgt spid="9"/>
                                        </p:tgtEl>
                                        <p:attrNameLst>
                                          <p:attrName>style.visibility</p:attrName>
                                        </p:attrNameLst>
                                      </p:cBhvr>
                                      <p:to>
                                        <p:strVal val="visible"/>
                                      </p:to>
                                    </p:set>
                                    <p:animEffect transition="in" filter="fade">
                                      <p:cBhvr>
                                        <p:cTn id="173" dur="2000"/>
                                        <p:tgtEl>
                                          <p:spTgt spid="9"/>
                                        </p:tgtEl>
                                      </p:cBhvr>
                                    </p:animEffect>
                                  </p:childTnLst>
                                </p:cTn>
                              </p:par>
                            </p:childTnLst>
                          </p:cTn>
                        </p:par>
                      </p:childTnLst>
                    </p:cTn>
                  </p:par>
                  <p:par>
                    <p:cTn id="174" fill="hold">
                      <p:stCondLst>
                        <p:cond delay="indefinite"/>
                      </p:stCondLst>
                      <p:childTnLst>
                        <p:par>
                          <p:cTn id="175" fill="hold">
                            <p:stCondLst>
                              <p:cond delay="0"/>
                            </p:stCondLst>
                            <p:childTnLst>
                              <p:par>
                                <p:cTn id="176" presetID="10" presetClass="entr" presetSubtype="0" fill="hold" grpId="0" nodeType="clickEffect">
                                  <p:stCondLst>
                                    <p:cond delay="0"/>
                                  </p:stCondLst>
                                  <p:childTnLst>
                                    <p:set>
                                      <p:cBhvr>
                                        <p:cTn id="177" dur="1" fill="hold">
                                          <p:stCondLst>
                                            <p:cond delay="0"/>
                                          </p:stCondLst>
                                        </p:cTn>
                                        <p:tgtEl>
                                          <p:spTgt spid="83">
                                            <p:txEl>
                                              <p:pRg st="0" end="0"/>
                                            </p:txEl>
                                          </p:spTgt>
                                        </p:tgtEl>
                                        <p:attrNameLst>
                                          <p:attrName>style.visibility</p:attrName>
                                        </p:attrNameLst>
                                      </p:cBhvr>
                                      <p:to>
                                        <p:strVal val="visible"/>
                                      </p:to>
                                    </p:set>
                                    <p:animEffect transition="in" filter="fade">
                                      <p:cBhvr>
                                        <p:cTn id="178" dur="2000"/>
                                        <p:tgtEl>
                                          <p:spTgt spid="83">
                                            <p:txEl>
                                              <p:pRg st="0" end="0"/>
                                            </p:txEl>
                                          </p:spTgt>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83">
                                            <p:txEl>
                                              <p:pRg st="1" end="1"/>
                                            </p:txEl>
                                          </p:spTgt>
                                        </p:tgtEl>
                                        <p:attrNameLst>
                                          <p:attrName>style.visibility</p:attrName>
                                        </p:attrNameLst>
                                      </p:cBhvr>
                                      <p:to>
                                        <p:strVal val="visible"/>
                                      </p:to>
                                    </p:set>
                                    <p:animEffect transition="in" filter="fade">
                                      <p:cBhvr>
                                        <p:cTn id="181" dur="2000"/>
                                        <p:tgtEl>
                                          <p:spTgt spid="83">
                                            <p:txEl>
                                              <p:pRg st="1" end="1"/>
                                            </p:txEl>
                                          </p:spTgt>
                                        </p:tgtEl>
                                      </p:cBhvr>
                                    </p:animEffect>
                                  </p:childTnLst>
                                </p:cTn>
                              </p:par>
                            </p:childTnLst>
                          </p:cTn>
                        </p:par>
                      </p:childTnLst>
                    </p:cTn>
                  </p:par>
                  <p:par>
                    <p:cTn id="182" fill="hold">
                      <p:stCondLst>
                        <p:cond delay="indefinite"/>
                      </p:stCondLst>
                      <p:childTnLst>
                        <p:par>
                          <p:cTn id="183" fill="hold">
                            <p:stCondLst>
                              <p:cond delay="0"/>
                            </p:stCondLst>
                            <p:childTnLst>
                              <p:par>
                                <p:cTn id="184" presetID="10" presetClass="entr" presetSubtype="0" fill="hold" grpId="0" nodeType="clickEffect">
                                  <p:stCondLst>
                                    <p:cond delay="0"/>
                                  </p:stCondLst>
                                  <p:childTnLst>
                                    <p:set>
                                      <p:cBhvr>
                                        <p:cTn id="185" dur="1" fill="hold">
                                          <p:stCondLst>
                                            <p:cond delay="0"/>
                                          </p:stCondLst>
                                        </p:cTn>
                                        <p:tgtEl>
                                          <p:spTgt spid="82">
                                            <p:txEl>
                                              <p:pRg st="0" end="0"/>
                                            </p:txEl>
                                          </p:spTgt>
                                        </p:tgtEl>
                                        <p:attrNameLst>
                                          <p:attrName>style.visibility</p:attrName>
                                        </p:attrNameLst>
                                      </p:cBhvr>
                                      <p:to>
                                        <p:strVal val="visible"/>
                                      </p:to>
                                    </p:set>
                                    <p:animEffect transition="in" filter="fade">
                                      <p:cBhvr>
                                        <p:cTn id="186" dur="2000"/>
                                        <p:tgtEl>
                                          <p:spTgt spid="82">
                                            <p:txEl>
                                              <p:pRg st="0" end="0"/>
                                            </p:txEl>
                                          </p:spTgt>
                                        </p:tgtEl>
                                      </p:cBhvr>
                                    </p:animEffect>
                                  </p:childTnLst>
                                </p:cTn>
                              </p:par>
                            </p:childTnLst>
                          </p:cTn>
                        </p:par>
                      </p:childTnLst>
                    </p:cTn>
                  </p:par>
                  <p:par>
                    <p:cTn id="187" fill="hold">
                      <p:stCondLst>
                        <p:cond delay="indefinite"/>
                      </p:stCondLst>
                      <p:childTnLst>
                        <p:par>
                          <p:cTn id="188" fill="hold">
                            <p:stCondLst>
                              <p:cond delay="0"/>
                            </p:stCondLst>
                            <p:childTnLst>
                              <p:par>
                                <p:cTn id="189" presetID="10" presetClass="entr" presetSubtype="0" fill="hold" nodeType="clickEffect">
                                  <p:stCondLst>
                                    <p:cond delay="0"/>
                                  </p:stCondLst>
                                  <p:childTnLst>
                                    <p:set>
                                      <p:cBhvr>
                                        <p:cTn id="190" dur="1" fill="hold">
                                          <p:stCondLst>
                                            <p:cond delay="0"/>
                                          </p:stCondLst>
                                        </p:cTn>
                                        <p:tgtEl>
                                          <p:spTgt spid="5"/>
                                        </p:tgtEl>
                                        <p:attrNameLst>
                                          <p:attrName>style.visibility</p:attrName>
                                        </p:attrNameLst>
                                      </p:cBhvr>
                                      <p:to>
                                        <p:strVal val="visible"/>
                                      </p:to>
                                    </p:set>
                                    <p:animEffect transition="in" filter="fade">
                                      <p:cBhvr>
                                        <p:cTn id="191" dur="2000"/>
                                        <p:tgtEl>
                                          <p:spTgt spid="5"/>
                                        </p:tgtEl>
                                      </p:cBhvr>
                                    </p:animEffect>
                                  </p:childTnLst>
                                </p:cTn>
                              </p:par>
                            </p:childTnLst>
                          </p:cTn>
                        </p:par>
                      </p:childTnLst>
                    </p:cTn>
                  </p:par>
                  <p:par>
                    <p:cTn id="192" fill="hold">
                      <p:stCondLst>
                        <p:cond delay="indefinite"/>
                      </p:stCondLst>
                      <p:childTnLst>
                        <p:par>
                          <p:cTn id="193" fill="hold">
                            <p:stCondLst>
                              <p:cond delay="0"/>
                            </p:stCondLst>
                            <p:childTnLst>
                              <p:par>
                                <p:cTn id="194" presetID="10" presetClass="entr" presetSubtype="0" fill="hold" grpId="0" nodeType="clickEffect">
                                  <p:stCondLst>
                                    <p:cond delay="0"/>
                                  </p:stCondLst>
                                  <p:childTnLst>
                                    <p:set>
                                      <p:cBhvr>
                                        <p:cTn id="195" dur="1" fill="hold">
                                          <p:stCondLst>
                                            <p:cond delay="0"/>
                                          </p:stCondLst>
                                        </p:cTn>
                                        <p:tgtEl>
                                          <p:spTgt spid="178">
                                            <p:txEl>
                                              <p:pRg st="0" end="0"/>
                                            </p:txEl>
                                          </p:spTgt>
                                        </p:tgtEl>
                                        <p:attrNameLst>
                                          <p:attrName>style.visibility</p:attrName>
                                        </p:attrNameLst>
                                      </p:cBhvr>
                                      <p:to>
                                        <p:strVal val="visible"/>
                                      </p:to>
                                    </p:set>
                                    <p:animEffect transition="in" filter="fade">
                                      <p:cBhvr>
                                        <p:cTn id="196" dur="2000"/>
                                        <p:tgtEl>
                                          <p:spTgt spid="178">
                                            <p:txEl>
                                              <p:pRg st="0" end="0"/>
                                            </p:txEl>
                                          </p:spTgt>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178">
                                            <p:txEl>
                                              <p:pRg st="1" end="1"/>
                                            </p:txEl>
                                          </p:spTgt>
                                        </p:tgtEl>
                                        <p:attrNameLst>
                                          <p:attrName>style.visibility</p:attrName>
                                        </p:attrNameLst>
                                      </p:cBhvr>
                                      <p:to>
                                        <p:strVal val="visible"/>
                                      </p:to>
                                    </p:set>
                                    <p:animEffect transition="in" filter="fade">
                                      <p:cBhvr>
                                        <p:cTn id="199" dur="2000"/>
                                        <p:tgtEl>
                                          <p:spTgt spid="178">
                                            <p:txEl>
                                              <p:pRg st="1" end="1"/>
                                            </p:txEl>
                                          </p:spTgt>
                                        </p:tgtEl>
                                      </p:cBhvr>
                                    </p:animEffect>
                                  </p:childTnLst>
                                </p:cTn>
                              </p:par>
                            </p:childTnLst>
                          </p:cTn>
                        </p:par>
                      </p:childTnLst>
                    </p:cTn>
                  </p:par>
                  <p:par>
                    <p:cTn id="200" fill="hold">
                      <p:stCondLst>
                        <p:cond delay="indefinite"/>
                      </p:stCondLst>
                      <p:childTnLst>
                        <p:par>
                          <p:cTn id="201" fill="hold">
                            <p:stCondLst>
                              <p:cond delay="0"/>
                            </p:stCondLst>
                            <p:childTnLst>
                              <p:par>
                                <p:cTn id="202" presetID="10" presetClass="entr" presetSubtype="0" fill="hold" grpId="0" nodeType="clickEffect">
                                  <p:stCondLst>
                                    <p:cond delay="0"/>
                                  </p:stCondLst>
                                  <p:childTnLst>
                                    <p:set>
                                      <p:cBhvr>
                                        <p:cTn id="203" dur="1" fill="hold">
                                          <p:stCondLst>
                                            <p:cond delay="0"/>
                                          </p:stCondLst>
                                        </p:cTn>
                                        <p:tgtEl>
                                          <p:spTgt spid="126">
                                            <p:txEl>
                                              <p:pRg st="0" end="0"/>
                                            </p:txEl>
                                          </p:spTgt>
                                        </p:tgtEl>
                                        <p:attrNameLst>
                                          <p:attrName>style.visibility</p:attrName>
                                        </p:attrNameLst>
                                      </p:cBhvr>
                                      <p:to>
                                        <p:strVal val="visible"/>
                                      </p:to>
                                    </p:set>
                                    <p:animEffect transition="in" filter="fade">
                                      <p:cBhvr>
                                        <p:cTn id="204" dur="2000"/>
                                        <p:tgtEl>
                                          <p:spTgt spid="126">
                                            <p:txEl>
                                              <p:pRg st="0" end="0"/>
                                            </p:txEl>
                                          </p:spTgt>
                                        </p:tgtEl>
                                      </p:cBhvr>
                                    </p:animEffect>
                                  </p:childTnLst>
                                </p:cTn>
                              </p:par>
                              <p:par>
                                <p:cTn id="205" presetID="10" presetClass="entr" presetSubtype="0" fill="hold" grpId="0" nodeType="withEffect">
                                  <p:stCondLst>
                                    <p:cond delay="0"/>
                                  </p:stCondLst>
                                  <p:childTnLst>
                                    <p:set>
                                      <p:cBhvr>
                                        <p:cTn id="206" dur="1" fill="hold">
                                          <p:stCondLst>
                                            <p:cond delay="0"/>
                                          </p:stCondLst>
                                        </p:cTn>
                                        <p:tgtEl>
                                          <p:spTgt spid="126">
                                            <p:txEl>
                                              <p:pRg st="1" end="1"/>
                                            </p:txEl>
                                          </p:spTgt>
                                        </p:tgtEl>
                                        <p:attrNameLst>
                                          <p:attrName>style.visibility</p:attrName>
                                        </p:attrNameLst>
                                      </p:cBhvr>
                                      <p:to>
                                        <p:strVal val="visible"/>
                                      </p:to>
                                    </p:set>
                                    <p:animEffect transition="in" filter="fade">
                                      <p:cBhvr>
                                        <p:cTn id="207" dur="2000"/>
                                        <p:tgtEl>
                                          <p:spTgt spid="126">
                                            <p:txEl>
                                              <p:pRg st="1" end="1"/>
                                            </p:txEl>
                                          </p:spTgt>
                                        </p:tgtEl>
                                      </p:cBhvr>
                                    </p:animEffect>
                                  </p:childTnLst>
                                </p:cTn>
                              </p:par>
                            </p:childTnLst>
                          </p:cTn>
                        </p:par>
                      </p:childTnLst>
                    </p:cTn>
                  </p:par>
                  <p:par>
                    <p:cTn id="208" fill="hold">
                      <p:stCondLst>
                        <p:cond delay="indefinite"/>
                      </p:stCondLst>
                      <p:childTnLst>
                        <p:par>
                          <p:cTn id="209" fill="hold">
                            <p:stCondLst>
                              <p:cond delay="0"/>
                            </p:stCondLst>
                            <p:childTnLst>
                              <p:par>
                                <p:cTn id="210" presetID="10" presetClass="entr" presetSubtype="0" fill="hold" grpId="0" nodeType="clickEffect">
                                  <p:stCondLst>
                                    <p:cond delay="0"/>
                                  </p:stCondLst>
                                  <p:childTnLst>
                                    <p:set>
                                      <p:cBhvr>
                                        <p:cTn id="211" dur="1" fill="hold">
                                          <p:stCondLst>
                                            <p:cond delay="0"/>
                                          </p:stCondLst>
                                        </p:cTn>
                                        <p:tgtEl>
                                          <p:spTgt spid="67">
                                            <p:txEl>
                                              <p:pRg st="0" end="0"/>
                                            </p:txEl>
                                          </p:spTgt>
                                        </p:tgtEl>
                                        <p:attrNameLst>
                                          <p:attrName>style.visibility</p:attrName>
                                        </p:attrNameLst>
                                      </p:cBhvr>
                                      <p:to>
                                        <p:strVal val="visible"/>
                                      </p:to>
                                    </p:set>
                                    <p:animEffect transition="in" filter="fade">
                                      <p:cBhvr>
                                        <p:cTn id="212" dur="2000"/>
                                        <p:tgtEl>
                                          <p:spTgt spid="67">
                                            <p:txEl>
                                              <p:pRg st="0" end="0"/>
                                            </p:txEl>
                                          </p:spTgt>
                                        </p:tgtEl>
                                      </p:cBhvr>
                                    </p:animEffect>
                                  </p:childTnLst>
                                </p:cTn>
                              </p:par>
                            </p:childTnLst>
                          </p:cTn>
                        </p:par>
                      </p:childTnLst>
                    </p:cTn>
                  </p:par>
                  <p:par>
                    <p:cTn id="213" fill="hold">
                      <p:stCondLst>
                        <p:cond delay="indefinite"/>
                      </p:stCondLst>
                      <p:childTnLst>
                        <p:par>
                          <p:cTn id="214" fill="hold">
                            <p:stCondLst>
                              <p:cond delay="0"/>
                            </p:stCondLst>
                            <p:childTnLst>
                              <p:par>
                                <p:cTn id="215" presetID="10" presetClass="entr" presetSubtype="0" fill="hold" grpId="0" nodeType="clickEffect">
                                  <p:stCondLst>
                                    <p:cond delay="0"/>
                                  </p:stCondLst>
                                  <p:childTnLst>
                                    <p:set>
                                      <p:cBhvr>
                                        <p:cTn id="216" dur="1" fill="hold">
                                          <p:stCondLst>
                                            <p:cond delay="0"/>
                                          </p:stCondLst>
                                        </p:cTn>
                                        <p:tgtEl>
                                          <p:spTgt spid="66">
                                            <p:txEl>
                                              <p:pRg st="0" end="0"/>
                                            </p:txEl>
                                          </p:spTgt>
                                        </p:tgtEl>
                                        <p:attrNameLst>
                                          <p:attrName>style.visibility</p:attrName>
                                        </p:attrNameLst>
                                      </p:cBhvr>
                                      <p:to>
                                        <p:strVal val="visible"/>
                                      </p:to>
                                    </p:set>
                                    <p:animEffect transition="in" filter="fade">
                                      <p:cBhvr>
                                        <p:cTn id="217" dur="2000"/>
                                        <p:tgtEl>
                                          <p:spTgt spid="66">
                                            <p:txEl>
                                              <p:pRg st="0" end="0"/>
                                            </p:txEl>
                                          </p:spTgt>
                                        </p:tgtEl>
                                      </p:cBhvr>
                                    </p:animEffect>
                                  </p:childTnLst>
                                </p:cTn>
                              </p:par>
                            </p:childTnLst>
                          </p:cTn>
                        </p:par>
                      </p:childTnLst>
                    </p:cTn>
                  </p:par>
                  <p:par>
                    <p:cTn id="218" fill="hold">
                      <p:stCondLst>
                        <p:cond delay="indefinite"/>
                      </p:stCondLst>
                      <p:childTnLst>
                        <p:par>
                          <p:cTn id="219" fill="hold">
                            <p:stCondLst>
                              <p:cond delay="0"/>
                            </p:stCondLst>
                            <p:childTnLst>
                              <p:par>
                                <p:cTn id="220" presetID="10" presetClass="entr" presetSubtype="0" fill="hold" nodeType="clickEffect">
                                  <p:stCondLst>
                                    <p:cond delay="0"/>
                                  </p:stCondLst>
                                  <p:childTnLst>
                                    <p:set>
                                      <p:cBhvr>
                                        <p:cTn id="221" dur="1" fill="hold">
                                          <p:stCondLst>
                                            <p:cond delay="0"/>
                                          </p:stCondLst>
                                        </p:cTn>
                                        <p:tgtEl>
                                          <p:spTgt spid="6"/>
                                        </p:tgtEl>
                                        <p:attrNameLst>
                                          <p:attrName>style.visibility</p:attrName>
                                        </p:attrNameLst>
                                      </p:cBhvr>
                                      <p:to>
                                        <p:strVal val="visible"/>
                                      </p:to>
                                    </p:set>
                                    <p:animEffect transition="in" filter="fade">
                                      <p:cBhvr>
                                        <p:cTn id="222" dur="2000"/>
                                        <p:tgtEl>
                                          <p:spTgt spid="6"/>
                                        </p:tgtEl>
                                      </p:cBhvr>
                                    </p:animEffect>
                                  </p:childTnLst>
                                </p:cTn>
                              </p:par>
                            </p:childTnLst>
                          </p:cTn>
                        </p:par>
                      </p:childTnLst>
                    </p:cTn>
                  </p:par>
                  <p:par>
                    <p:cTn id="223" fill="hold">
                      <p:stCondLst>
                        <p:cond delay="indefinite"/>
                      </p:stCondLst>
                      <p:childTnLst>
                        <p:par>
                          <p:cTn id="224" fill="hold">
                            <p:stCondLst>
                              <p:cond delay="0"/>
                            </p:stCondLst>
                            <p:childTnLst>
                              <p:par>
                                <p:cTn id="225" presetID="10" presetClass="entr" presetSubtype="0" fill="hold" grpId="0" nodeType="clickEffect">
                                  <p:stCondLst>
                                    <p:cond delay="0"/>
                                  </p:stCondLst>
                                  <p:childTnLst>
                                    <p:set>
                                      <p:cBhvr>
                                        <p:cTn id="226" dur="1" fill="hold">
                                          <p:stCondLst>
                                            <p:cond delay="0"/>
                                          </p:stCondLst>
                                        </p:cTn>
                                        <p:tgtEl>
                                          <p:spTgt spid="170">
                                            <p:txEl>
                                              <p:pRg st="0" end="0"/>
                                            </p:txEl>
                                          </p:spTgt>
                                        </p:tgtEl>
                                        <p:attrNameLst>
                                          <p:attrName>style.visibility</p:attrName>
                                        </p:attrNameLst>
                                      </p:cBhvr>
                                      <p:to>
                                        <p:strVal val="visible"/>
                                      </p:to>
                                    </p:set>
                                    <p:animEffect transition="in" filter="fade">
                                      <p:cBhvr>
                                        <p:cTn id="227" dur="2000"/>
                                        <p:tgtEl>
                                          <p:spTgt spid="170">
                                            <p:txEl>
                                              <p:pRg st="0" end="0"/>
                                            </p:txEl>
                                          </p:spTgt>
                                        </p:tgtEl>
                                      </p:cBhvr>
                                    </p:animEffect>
                                  </p:childTnLst>
                                </p:cTn>
                              </p:par>
                              <p:par>
                                <p:cTn id="228" presetID="10" presetClass="entr" presetSubtype="0" fill="hold" grpId="0" nodeType="withEffect">
                                  <p:stCondLst>
                                    <p:cond delay="0"/>
                                  </p:stCondLst>
                                  <p:childTnLst>
                                    <p:set>
                                      <p:cBhvr>
                                        <p:cTn id="229" dur="1" fill="hold">
                                          <p:stCondLst>
                                            <p:cond delay="0"/>
                                          </p:stCondLst>
                                        </p:cTn>
                                        <p:tgtEl>
                                          <p:spTgt spid="170">
                                            <p:txEl>
                                              <p:pRg st="1" end="1"/>
                                            </p:txEl>
                                          </p:spTgt>
                                        </p:tgtEl>
                                        <p:attrNameLst>
                                          <p:attrName>style.visibility</p:attrName>
                                        </p:attrNameLst>
                                      </p:cBhvr>
                                      <p:to>
                                        <p:strVal val="visible"/>
                                      </p:to>
                                    </p:set>
                                    <p:animEffect transition="in" filter="fade">
                                      <p:cBhvr>
                                        <p:cTn id="230" dur="2000"/>
                                        <p:tgtEl>
                                          <p:spTgt spid="170">
                                            <p:txEl>
                                              <p:pRg st="1" end="1"/>
                                            </p:txEl>
                                          </p:spTgt>
                                        </p:tgtEl>
                                      </p:cBhvr>
                                    </p:animEffect>
                                  </p:childTnLst>
                                </p:cTn>
                              </p:par>
                            </p:childTnLst>
                          </p:cTn>
                        </p:par>
                      </p:childTnLst>
                    </p:cTn>
                  </p:par>
                  <p:par>
                    <p:cTn id="231" fill="hold">
                      <p:stCondLst>
                        <p:cond delay="indefinite"/>
                      </p:stCondLst>
                      <p:childTnLst>
                        <p:par>
                          <p:cTn id="232" fill="hold">
                            <p:stCondLst>
                              <p:cond delay="0"/>
                            </p:stCondLst>
                            <p:childTnLst>
                              <p:par>
                                <p:cTn id="233" presetID="10" presetClass="entr" presetSubtype="0" fill="hold" grpId="0" nodeType="clickEffect">
                                  <p:stCondLst>
                                    <p:cond delay="0"/>
                                  </p:stCondLst>
                                  <p:childTnLst>
                                    <p:set>
                                      <p:cBhvr>
                                        <p:cTn id="234" dur="1" fill="hold">
                                          <p:stCondLst>
                                            <p:cond delay="0"/>
                                          </p:stCondLst>
                                        </p:cTn>
                                        <p:tgtEl>
                                          <p:spTgt spid="127">
                                            <p:txEl>
                                              <p:pRg st="0" end="0"/>
                                            </p:txEl>
                                          </p:spTgt>
                                        </p:tgtEl>
                                        <p:attrNameLst>
                                          <p:attrName>style.visibility</p:attrName>
                                        </p:attrNameLst>
                                      </p:cBhvr>
                                      <p:to>
                                        <p:strVal val="visible"/>
                                      </p:to>
                                    </p:set>
                                    <p:animEffect transition="in" filter="fade">
                                      <p:cBhvr>
                                        <p:cTn id="235" dur="2000"/>
                                        <p:tgtEl>
                                          <p:spTgt spid="127">
                                            <p:txEl>
                                              <p:pRg st="0" end="0"/>
                                            </p:txEl>
                                          </p:spTgt>
                                        </p:tgtEl>
                                      </p:cBhvr>
                                    </p:animEffect>
                                  </p:childTnLst>
                                </p:cTn>
                              </p:par>
                              <p:par>
                                <p:cTn id="236" presetID="10" presetClass="entr" presetSubtype="0" fill="hold" grpId="0" nodeType="withEffect">
                                  <p:stCondLst>
                                    <p:cond delay="0"/>
                                  </p:stCondLst>
                                  <p:childTnLst>
                                    <p:set>
                                      <p:cBhvr>
                                        <p:cTn id="237" dur="1" fill="hold">
                                          <p:stCondLst>
                                            <p:cond delay="0"/>
                                          </p:stCondLst>
                                        </p:cTn>
                                        <p:tgtEl>
                                          <p:spTgt spid="127">
                                            <p:txEl>
                                              <p:pRg st="1" end="1"/>
                                            </p:txEl>
                                          </p:spTgt>
                                        </p:tgtEl>
                                        <p:attrNameLst>
                                          <p:attrName>style.visibility</p:attrName>
                                        </p:attrNameLst>
                                      </p:cBhvr>
                                      <p:to>
                                        <p:strVal val="visible"/>
                                      </p:to>
                                    </p:set>
                                    <p:animEffect transition="in" filter="fade">
                                      <p:cBhvr>
                                        <p:cTn id="238" dur="2000"/>
                                        <p:tgtEl>
                                          <p:spTgt spid="127">
                                            <p:txEl>
                                              <p:pRg st="1" end="1"/>
                                            </p:txEl>
                                          </p:spTgt>
                                        </p:tgtEl>
                                      </p:cBhvr>
                                    </p:animEffect>
                                  </p:childTnLst>
                                </p:cTn>
                              </p:par>
                            </p:childTnLst>
                          </p:cTn>
                        </p:par>
                      </p:childTnLst>
                    </p:cTn>
                  </p:par>
                  <p:par>
                    <p:cTn id="239" fill="hold">
                      <p:stCondLst>
                        <p:cond delay="indefinite"/>
                      </p:stCondLst>
                      <p:childTnLst>
                        <p:par>
                          <p:cTn id="240" fill="hold">
                            <p:stCondLst>
                              <p:cond delay="0"/>
                            </p:stCondLst>
                            <p:childTnLst>
                              <p:par>
                                <p:cTn id="241" presetID="10" presetClass="entr" presetSubtype="0" fill="hold" grpId="0" nodeType="clickEffect">
                                  <p:stCondLst>
                                    <p:cond delay="0"/>
                                  </p:stCondLst>
                                  <p:childTnLst>
                                    <p:set>
                                      <p:cBhvr>
                                        <p:cTn id="242" dur="1" fill="hold">
                                          <p:stCondLst>
                                            <p:cond delay="0"/>
                                          </p:stCondLst>
                                        </p:cTn>
                                        <p:tgtEl>
                                          <p:spTgt spid="69">
                                            <p:txEl>
                                              <p:pRg st="0" end="0"/>
                                            </p:txEl>
                                          </p:spTgt>
                                        </p:tgtEl>
                                        <p:attrNameLst>
                                          <p:attrName>style.visibility</p:attrName>
                                        </p:attrNameLst>
                                      </p:cBhvr>
                                      <p:to>
                                        <p:strVal val="visible"/>
                                      </p:to>
                                    </p:set>
                                    <p:animEffect transition="in" filter="fade">
                                      <p:cBhvr>
                                        <p:cTn id="243" dur="2000"/>
                                        <p:tgtEl>
                                          <p:spTgt spid="69">
                                            <p:txEl>
                                              <p:pRg st="0" end="0"/>
                                            </p:txEl>
                                          </p:spTgt>
                                        </p:tgtEl>
                                      </p:cBhvr>
                                    </p:animEffect>
                                  </p:childTnLst>
                                </p:cTn>
                              </p:par>
                            </p:childTnLst>
                          </p:cTn>
                        </p:par>
                      </p:childTnLst>
                    </p:cTn>
                  </p:par>
                  <p:par>
                    <p:cTn id="244" fill="hold">
                      <p:stCondLst>
                        <p:cond delay="indefinite"/>
                      </p:stCondLst>
                      <p:childTnLst>
                        <p:par>
                          <p:cTn id="245" fill="hold">
                            <p:stCondLst>
                              <p:cond delay="0"/>
                            </p:stCondLst>
                            <p:childTnLst>
                              <p:par>
                                <p:cTn id="246" presetID="10" presetClass="entr" presetSubtype="0" fill="hold" grpId="0" nodeType="clickEffect">
                                  <p:stCondLst>
                                    <p:cond delay="0"/>
                                  </p:stCondLst>
                                  <p:childTnLst>
                                    <p:set>
                                      <p:cBhvr>
                                        <p:cTn id="247" dur="1" fill="hold">
                                          <p:stCondLst>
                                            <p:cond delay="0"/>
                                          </p:stCondLst>
                                        </p:cTn>
                                        <p:tgtEl>
                                          <p:spTgt spid="68">
                                            <p:txEl>
                                              <p:pRg st="0" end="0"/>
                                            </p:txEl>
                                          </p:spTgt>
                                        </p:tgtEl>
                                        <p:attrNameLst>
                                          <p:attrName>style.visibility</p:attrName>
                                        </p:attrNameLst>
                                      </p:cBhvr>
                                      <p:to>
                                        <p:strVal val="visible"/>
                                      </p:to>
                                    </p:set>
                                    <p:animEffect transition="in" filter="fade">
                                      <p:cBhvr>
                                        <p:cTn id="248" dur="2000"/>
                                        <p:tgtEl>
                                          <p:spTgt spid="68">
                                            <p:txEl>
                                              <p:pRg st="0" end="0"/>
                                            </p:txEl>
                                          </p:spTgt>
                                        </p:tgtEl>
                                      </p:cBhvr>
                                    </p:animEffect>
                                  </p:childTnLst>
                                </p:cTn>
                              </p:par>
                            </p:childTnLst>
                          </p:cTn>
                        </p:par>
                      </p:childTnLst>
                    </p:cTn>
                  </p:par>
                  <p:par>
                    <p:cTn id="249" fill="hold">
                      <p:stCondLst>
                        <p:cond delay="indefinite"/>
                      </p:stCondLst>
                      <p:childTnLst>
                        <p:par>
                          <p:cTn id="250" fill="hold">
                            <p:stCondLst>
                              <p:cond delay="0"/>
                            </p:stCondLst>
                            <p:childTnLst>
                              <p:par>
                                <p:cTn id="251" presetID="10" presetClass="entr" presetSubtype="0" fill="hold" grpId="0" nodeType="clickEffect">
                                  <p:stCondLst>
                                    <p:cond delay="0"/>
                                  </p:stCondLst>
                                  <p:childTnLst>
                                    <p:set>
                                      <p:cBhvr>
                                        <p:cTn id="252" dur="1" fill="hold">
                                          <p:stCondLst>
                                            <p:cond delay="0"/>
                                          </p:stCondLst>
                                        </p:cTn>
                                        <p:tgtEl>
                                          <p:spTgt spid="85">
                                            <p:txEl>
                                              <p:pRg st="0" end="0"/>
                                            </p:txEl>
                                          </p:spTgt>
                                        </p:tgtEl>
                                        <p:attrNameLst>
                                          <p:attrName>style.visibility</p:attrName>
                                        </p:attrNameLst>
                                      </p:cBhvr>
                                      <p:to>
                                        <p:strVal val="visible"/>
                                      </p:to>
                                    </p:set>
                                    <p:animEffect transition="in" filter="fade">
                                      <p:cBhvr>
                                        <p:cTn id="253" dur="2000"/>
                                        <p:tgtEl>
                                          <p:spTgt spid="85">
                                            <p:txEl>
                                              <p:pRg st="0" end="0"/>
                                            </p:txEl>
                                          </p:spTgt>
                                        </p:tgtEl>
                                      </p:cBhvr>
                                    </p:animEffect>
                                  </p:childTnLst>
                                </p:cTn>
                              </p:par>
                            </p:childTnLst>
                          </p:cTn>
                        </p:par>
                      </p:childTnLst>
                    </p:cTn>
                  </p:par>
                  <p:par>
                    <p:cTn id="254" fill="hold">
                      <p:stCondLst>
                        <p:cond delay="indefinite"/>
                      </p:stCondLst>
                      <p:childTnLst>
                        <p:par>
                          <p:cTn id="255" fill="hold">
                            <p:stCondLst>
                              <p:cond delay="0"/>
                            </p:stCondLst>
                            <p:childTnLst>
                              <p:par>
                                <p:cTn id="256" presetID="10" presetClass="entr" presetSubtype="0" fill="hold" nodeType="clickEffect">
                                  <p:stCondLst>
                                    <p:cond delay="0"/>
                                  </p:stCondLst>
                                  <p:childTnLst>
                                    <p:set>
                                      <p:cBhvr>
                                        <p:cTn id="257" dur="1" fill="hold">
                                          <p:stCondLst>
                                            <p:cond delay="0"/>
                                          </p:stCondLst>
                                        </p:cTn>
                                        <p:tgtEl>
                                          <p:spTgt spid="2"/>
                                        </p:tgtEl>
                                        <p:attrNameLst>
                                          <p:attrName>style.visibility</p:attrName>
                                        </p:attrNameLst>
                                      </p:cBhvr>
                                      <p:to>
                                        <p:strVal val="visible"/>
                                      </p:to>
                                    </p:set>
                                    <p:animEffect transition="in" filter="fade">
                                      <p:cBhvr>
                                        <p:cTn id="258" dur="2000"/>
                                        <p:tgtEl>
                                          <p:spTgt spid="2"/>
                                        </p:tgtEl>
                                      </p:cBhvr>
                                    </p:animEffect>
                                  </p:childTnLst>
                                </p:cTn>
                              </p:par>
                            </p:childTnLst>
                          </p:cTn>
                        </p:par>
                      </p:childTnLst>
                    </p:cTn>
                  </p:par>
                  <p:par>
                    <p:cTn id="259" fill="hold">
                      <p:stCondLst>
                        <p:cond delay="indefinite"/>
                      </p:stCondLst>
                      <p:childTnLst>
                        <p:par>
                          <p:cTn id="260" fill="hold">
                            <p:stCondLst>
                              <p:cond delay="0"/>
                            </p:stCondLst>
                            <p:childTnLst>
                              <p:par>
                                <p:cTn id="261" presetID="10" presetClass="entr" presetSubtype="0" fill="hold" grpId="0" nodeType="clickEffect">
                                  <p:stCondLst>
                                    <p:cond delay="0"/>
                                  </p:stCondLst>
                                  <p:childTnLst>
                                    <p:set>
                                      <p:cBhvr>
                                        <p:cTn id="262" dur="1" fill="hold">
                                          <p:stCondLst>
                                            <p:cond delay="0"/>
                                          </p:stCondLst>
                                        </p:cTn>
                                        <p:tgtEl>
                                          <p:spTgt spid="75">
                                            <p:txEl>
                                              <p:pRg st="0" end="0"/>
                                            </p:txEl>
                                          </p:spTgt>
                                        </p:tgtEl>
                                        <p:attrNameLst>
                                          <p:attrName>style.visibility</p:attrName>
                                        </p:attrNameLst>
                                      </p:cBhvr>
                                      <p:to>
                                        <p:strVal val="visible"/>
                                      </p:to>
                                    </p:set>
                                    <p:animEffect transition="in" filter="fade">
                                      <p:cBhvr>
                                        <p:cTn id="263" dur="2000"/>
                                        <p:tgtEl>
                                          <p:spTgt spid="75">
                                            <p:txEl>
                                              <p:pRg st="0" end="0"/>
                                            </p:txEl>
                                          </p:spTgt>
                                        </p:tgtEl>
                                      </p:cBhvr>
                                    </p:animEffect>
                                  </p:childTnLst>
                                </p:cTn>
                              </p:par>
                              <p:par>
                                <p:cTn id="264" presetID="10" presetClass="entr" presetSubtype="0" fill="hold" grpId="0" nodeType="withEffect">
                                  <p:stCondLst>
                                    <p:cond delay="0"/>
                                  </p:stCondLst>
                                  <p:childTnLst>
                                    <p:set>
                                      <p:cBhvr>
                                        <p:cTn id="265" dur="1" fill="hold">
                                          <p:stCondLst>
                                            <p:cond delay="0"/>
                                          </p:stCondLst>
                                        </p:cTn>
                                        <p:tgtEl>
                                          <p:spTgt spid="75">
                                            <p:txEl>
                                              <p:pRg st="1" end="1"/>
                                            </p:txEl>
                                          </p:spTgt>
                                        </p:tgtEl>
                                        <p:attrNameLst>
                                          <p:attrName>style.visibility</p:attrName>
                                        </p:attrNameLst>
                                      </p:cBhvr>
                                      <p:to>
                                        <p:strVal val="visible"/>
                                      </p:to>
                                    </p:set>
                                    <p:animEffect transition="in" filter="fade">
                                      <p:cBhvr>
                                        <p:cTn id="266" dur="2000"/>
                                        <p:tgtEl>
                                          <p:spTgt spid="75">
                                            <p:txEl>
                                              <p:pRg st="1" end="1"/>
                                            </p:txEl>
                                          </p:spTgt>
                                        </p:tgtEl>
                                      </p:cBhvr>
                                    </p:animEffect>
                                  </p:childTnLst>
                                </p:cTn>
                              </p:par>
                            </p:childTnLst>
                          </p:cTn>
                        </p:par>
                      </p:childTnLst>
                    </p:cTn>
                  </p:par>
                  <p:par>
                    <p:cTn id="267" fill="hold">
                      <p:stCondLst>
                        <p:cond delay="indefinite"/>
                      </p:stCondLst>
                      <p:childTnLst>
                        <p:par>
                          <p:cTn id="268" fill="hold">
                            <p:stCondLst>
                              <p:cond delay="0"/>
                            </p:stCondLst>
                            <p:childTnLst>
                              <p:par>
                                <p:cTn id="269" presetID="10" presetClass="entr" presetSubtype="0" fill="hold" grpId="0" nodeType="clickEffect">
                                  <p:stCondLst>
                                    <p:cond delay="0"/>
                                  </p:stCondLst>
                                  <p:childTnLst>
                                    <p:set>
                                      <p:cBhvr>
                                        <p:cTn id="270" dur="1" fill="hold">
                                          <p:stCondLst>
                                            <p:cond delay="0"/>
                                          </p:stCondLst>
                                        </p:cTn>
                                        <p:tgtEl>
                                          <p:spTgt spid="92">
                                            <p:txEl>
                                              <p:pRg st="0" end="0"/>
                                            </p:txEl>
                                          </p:spTgt>
                                        </p:tgtEl>
                                        <p:attrNameLst>
                                          <p:attrName>style.visibility</p:attrName>
                                        </p:attrNameLst>
                                      </p:cBhvr>
                                      <p:to>
                                        <p:strVal val="visible"/>
                                      </p:to>
                                    </p:set>
                                    <p:animEffect transition="in" filter="fade">
                                      <p:cBhvr>
                                        <p:cTn id="271" dur="2000"/>
                                        <p:tgtEl>
                                          <p:spTgt spid="92">
                                            <p:txEl>
                                              <p:pRg st="0" end="0"/>
                                            </p:txEl>
                                          </p:spTgt>
                                        </p:tgtEl>
                                      </p:cBhvr>
                                    </p:animEffect>
                                  </p:childTnLst>
                                </p:cTn>
                              </p:par>
                            </p:childTnLst>
                          </p:cTn>
                        </p:par>
                      </p:childTnLst>
                    </p:cTn>
                  </p:par>
                  <p:par>
                    <p:cTn id="272" fill="hold">
                      <p:stCondLst>
                        <p:cond delay="indefinite"/>
                      </p:stCondLst>
                      <p:childTnLst>
                        <p:par>
                          <p:cTn id="273" fill="hold">
                            <p:stCondLst>
                              <p:cond delay="0"/>
                            </p:stCondLst>
                            <p:childTnLst>
                              <p:par>
                                <p:cTn id="274" presetID="10" presetClass="entr" presetSubtype="0" fill="hold" grpId="0" nodeType="clickEffect">
                                  <p:stCondLst>
                                    <p:cond delay="0"/>
                                  </p:stCondLst>
                                  <p:childTnLst>
                                    <p:set>
                                      <p:cBhvr>
                                        <p:cTn id="275" dur="1" fill="hold">
                                          <p:stCondLst>
                                            <p:cond delay="0"/>
                                          </p:stCondLst>
                                        </p:cTn>
                                        <p:tgtEl>
                                          <p:spTgt spid="86">
                                            <p:txEl>
                                              <p:pRg st="0" end="0"/>
                                            </p:txEl>
                                          </p:spTgt>
                                        </p:tgtEl>
                                        <p:attrNameLst>
                                          <p:attrName>style.visibility</p:attrName>
                                        </p:attrNameLst>
                                      </p:cBhvr>
                                      <p:to>
                                        <p:strVal val="visible"/>
                                      </p:to>
                                    </p:set>
                                    <p:animEffect transition="in" filter="fade">
                                      <p:cBhvr>
                                        <p:cTn id="276" dur="2000"/>
                                        <p:tgtEl>
                                          <p:spTgt spid="86">
                                            <p:txEl>
                                              <p:pRg st="0" end="0"/>
                                            </p:txEl>
                                          </p:spTgt>
                                        </p:tgtEl>
                                      </p:cBhvr>
                                    </p:animEffect>
                                  </p:childTnLst>
                                </p:cTn>
                              </p:par>
                            </p:childTnLst>
                          </p:cTn>
                        </p:par>
                      </p:childTnLst>
                    </p:cTn>
                  </p:par>
                  <p:par>
                    <p:cTn id="277" fill="hold">
                      <p:stCondLst>
                        <p:cond delay="indefinite"/>
                      </p:stCondLst>
                      <p:childTnLst>
                        <p:par>
                          <p:cTn id="278" fill="hold">
                            <p:stCondLst>
                              <p:cond delay="0"/>
                            </p:stCondLst>
                            <p:childTnLst>
                              <p:par>
                                <p:cTn id="279" presetID="10" presetClass="entr" presetSubtype="0" fill="hold" grpId="0" nodeType="clickEffect">
                                  <p:stCondLst>
                                    <p:cond delay="0"/>
                                  </p:stCondLst>
                                  <p:childTnLst>
                                    <p:set>
                                      <p:cBhvr>
                                        <p:cTn id="280" dur="1" fill="hold">
                                          <p:stCondLst>
                                            <p:cond delay="0"/>
                                          </p:stCondLst>
                                        </p:cTn>
                                        <p:tgtEl>
                                          <p:spTgt spid="65">
                                            <p:txEl>
                                              <p:pRg st="0" end="0"/>
                                            </p:txEl>
                                          </p:spTgt>
                                        </p:tgtEl>
                                        <p:attrNameLst>
                                          <p:attrName>style.visibility</p:attrName>
                                        </p:attrNameLst>
                                      </p:cBhvr>
                                      <p:to>
                                        <p:strVal val="visible"/>
                                      </p:to>
                                    </p:set>
                                    <p:animEffect transition="in" filter="fade">
                                      <p:cBhvr>
                                        <p:cTn id="281" dur="2000"/>
                                        <p:tgtEl>
                                          <p:spTgt spid="65">
                                            <p:txEl>
                                              <p:pRg st="0" end="0"/>
                                            </p:txEl>
                                          </p:spTgt>
                                        </p:tgtEl>
                                      </p:cBhvr>
                                    </p:animEffect>
                                  </p:childTnLst>
                                </p:cTn>
                              </p:par>
                            </p:childTnLst>
                          </p:cTn>
                        </p:par>
                      </p:childTnLst>
                    </p:cTn>
                  </p:par>
                  <p:par>
                    <p:cTn id="282" fill="hold">
                      <p:stCondLst>
                        <p:cond delay="indefinite"/>
                      </p:stCondLst>
                      <p:childTnLst>
                        <p:par>
                          <p:cTn id="283" fill="hold">
                            <p:stCondLst>
                              <p:cond delay="0"/>
                            </p:stCondLst>
                            <p:childTnLst>
                              <p:par>
                                <p:cTn id="284" presetID="10" presetClass="entr" presetSubtype="0" fill="hold" grpId="0" nodeType="clickEffect">
                                  <p:stCondLst>
                                    <p:cond delay="0"/>
                                  </p:stCondLst>
                                  <p:childTnLst>
                                    <p:set>
                                      <p:cBhvr>
                                        <p:cTn id="285" dur="1" fill="hold">
                                          <p:stCondLst>
                                            <p:cond delay="0"/>
                                          </p:stCondLst>
                                        </p:cTn>
                                        <p:tgtEl>
                                          <p:spTgt spid="63">
                                            <p:txEl>
                                              <p:pRg st="0" end="0"/>
                                            </p:txEl>
                                          </p:spTgt>
                                        </p:tgtEl>
                                        <p:attrNameLst>
                                          <p:attrName>style.visibility</p:attrName>
                                        </p:attrNameLst>
                                      </p:cBhvr>
                                      <p:to>
                                        <p:strVal val="visible"/>
                                      </p:to>
                                    </p:set>
                                    <p:animEffect transition="in" filter="fade">
                                      <p:cBhvr>
                                        <p:cTn id="286" dur="2000"/>
                                        <p:tgtEl>
                                          <p:spTgt spid="63">
                                            <p:txEl>
                                              <p:pRg st="0" end="0"/>
                                            </p:txEl>
                                          </p:spTgt>
                                        </p:tgtEl>
                                      </p:cBhvr>
                                    </p:animEffect>
                                  </p:childTnLst>
                                </p:cTn>
                              </p:par>
                            </p:childTnLst>
                          </p:cTn>
                        </p:par>
                      </p:childTnLst>
                    </p:cTn>
                  </p:par>
                  <p:par>
                    <p:cTn id="287" fill="hold">
                      <p:stCondLst>
                        <p:cond delay="indefinite"/>
                      </p:stCondLst>
                      <p:childTnLst>
                        <p:par>
                          <p:cTn id="288" fill="hold">
                            <p:stCondLst>
                              <p:cond delay="0"/>
                            </p:stCondLst>
                            <p:childTnLst>
                              <p:par>
                                <p:cTn id="289" presetID="10" presetClass="entr" presetSubtype="0" fill="hold" nodeType="clickEffect">
                                  <p:stCondLst>
                                    <p:cond delay="0"/>
                                  </p:stCondLst>
                                  <p:childTnLst>
                                    <p:set>
                                      <p:cBhvr>
                                        <p:cTn id="290" dur="1" fill="hold">
                                          <p:stCondLst>
                                            <p:cond delay="0"/>
                                          </p:stCondLst>
                                        </p:cTn>
                                        <p:tgtEl>
                                          <p:spTgt spid="11"/>
                                        </p:tgtEl>
                                        <p:attrNameLst>
                                          <p:attrName>style.visibility</p:attrName>
                                        </p:attrNameLst>
                                      </p:cBhvr>
                                      <p:to>
                                        <p:strVal val="visible"/>
                                      </p:to>
                                    </p:set>
                                    <p:animEffect transition="in" filter="fade">
                                      <p:cBhvr>
                                        <p:cTn id="291" dur="2000"/>
                                        <p:tgtEl>
                                          <p:spTgt spid="11"/>
                                        </p:tgtEl>
                                      </p:cBhvr>
                                    </p:animEffect>
                                  </p:childTnLst>
                                </p:cTn>
                              </p:par>
                            </p:childTnLst>
                          </p:cTn>
                        </p:par>
                      </p:childTnLst>
                    </p:cTn>
                  </p:par>
                  <p:par>
                    <p:cTn id="292" fill="hold">
                      <p:stCondLst>
                        <p:cond delay="indefinite"/>
                      </p:stCondLst>
                      <p:childTnLst>
                        <p:par>
                          <p:cTn id="293" fill="hold">
                            <p:stCondLst>
                              <p:cond delay="0"/>
                            </p:stCondLst>
                            <p:childTnLst>
                              <p:par>
                                <p:cTn id="294" presetID="10" presetClass="entr" presetSubtype="0" fill="hold" grpId="0" nodeType="clickEffect">
                                  <p:stCondLst>
                                    <p:cond delay="0"/>
                                  </p:stCondLst>
                                  <p:childTnLst>
                                    <p:set>
                                      <p:cBhvr>
                                        <p:cTn id="295" dur="1" fill="hold">
                                          <p:stCondLst>
                                            <p:cond delay="0"/>
                                          </p:stCondLst>
                                        </p:cTn>
                                        <p:tgtEl>
                                          <p:spTgt spid="79">
                                            <p:txEl>
                                              <p:pRg st="0" end="0"/>
                                            </p:txEl>
                                          </p:spTgt>
                                        </p:tgtEl>
                                        <p:attrNameLst>
                                          <p:attrName>style.visibility</p:attrName>
                                        </p:attrNameLst>
                                      </p:cBhvr>
                                      <p:to>
                                        <p:strVal val="visible"/>
                                      </p:to>
                                    </p:set>
                                    <p:animEffect transition="in" filter="fade">
                                      <p:cBhvr>
                                        <p:cTn id="296" dur="2000"/>
                                        <p:tgtEl>
                                          <p:spTgt spid="79">
                                            <p:txEl>
                                              <p:pRg st="0" end="0"/>
                                            </p:txEl>
                                          </p:spTgt>
                                        </p:tgtEl>
                                      </p:cBhvr>
                                    </p:animEffect>
                                  </p:childTnLst>
                                </p:cTn>
                              </p:par>
                              <p:par>
                                <p:cTn id="297" presetID="10" presetClass="entr" presetSubtype="0" fill="hold" grpId="0" nodeType="withEffect">
                                  <p:stCondLst>
                                    <p:cond delay="0"/>
                                  </p:stCondLst>
                                  <p:childTnLst>
                                    <p:set>
                                      <p:cBhvr>
                                        <p:cTn id="298" dur="1" fill="hold">
                                          <p:stCondLst>
                                            <p:cond delay="0"/>
                                          </p:stCondLst>
                                        </p:cTn>
                                        <p:tgtEl>
                                          <p:spTgt spid="79">
                                            <p:txEl>
                                              <p:pRg st="1" end="1"/>
                                            </p:txEl>
                                          </p:spTgt>
                                        </p:tgtEl>
                                        <p:attrNameLst>
                                          <p:attrName>style.visibility</p:attrName>
                                        </p:attrNameLst>
                                      </p:cBhvr>
                                      <p:to>
                                        <p:strVal val="visible"/>
                                      </p:to>
                                    </p:set>
                                    <p:animEffect transition="in" filter="fade">
                                      <p:cBhvr>
                                        <p:cTn id="299" dur="2000"/>
                                        <p:tgtEl>
                                          <p:spTgt spid="79">
                                            <p:txEl>
                                              <p:pRg st="1" end="1"/>
                                            </p:txEl>
                                          </p:spTgt>
                                        </p:tgtEl>
                                      </p:cBhvr>
                                    </p:animEffect>
                                  </p:childTnLst>
                                </p:cTn>
                              </p:par>
                            </p:childTnLst>
                          </p:cTn>
                        </p:par>
                      </p:childTnLst>
                    </p:cTn>
                  </p:par>
                  <p:par>
                    <p:cTn id="300" fill="hold">
                      <p:stCondLst>
                        <p:cond delay="indefinite"/>
                      </p:stCondLst>
                      <p:childTnLst>
                        <p:par>
                          <p:cTn id="301" fill="hold">
                            <p:stCondLst>
                              <p:cond delay="0"/>
                            </p:stCondLst>
                            <p:childTnLst>
                              <p:par>
                                <p:cTn id="302" presetID="10" presetClass="entr" presetSubtype="0" fill="hold" grpId="0" nodeType="clickEffect">
                                  <p:stCondLst>
                                    <p:cond delay="0"/>
                                  </p:stCondLst>
                                  <p:childTnLst>
                                    <p:set>
                                      <p:cBhvr>
                                        <p:cTn id="303" dur="1" fill="hold">
                                          <p:stCondLst>
                                            <p:cond delay="0"/>
                                          </p:stCondLst>
                                        </p:cTn>
                                        <p:tgtEl>
                                          <p:spTgt spid="74">
                                            <p:txEl>
                                              <p:pRg st="0" end="0"/>
                                            </p:txEl>
                                          </p:spTgt>
                                        </p:tgtEl>
                                        <p:attrNameLst>
                                          <p:attrName>style.visibility</p:attrName>
                                        </p:attrNameLst>
                                      </p:cBhvr>
                                      <p:to>
                                        <p:strVal val="visible"/>
                                      </p:to>
                                    </p:set>
                                    <p:animEffect transition="in" filter="fade">
                                      <p:cBhvr>
                                        <p:cTn id="304" dur="2000"/>
                                        <p:tgtEl>
                                          <p:spTgt spid="74">
                                            <p:txEl>
                                              <p:pRg st="0" end="0"/>
                                            </p:txEl>
                                          </p:spTgt>
                                        </p:tgtEl>
                                      </p:cBhvr>
                                    </p:animEffect>
                                  </p:childTnLst>
                                </p:cTn>
                              </p:par>
                            </p:childTnLst>
                          </p:cTn>
                        </p:par>
                      </p:childTnLst>
                    </p:cTn>
                  </p:par>
                  <p:par>
                    <p:cTn id="305" fill="hold">
                      <p:stCondLst>
                        <p:cond delay="indefinite"/>
                      </p:stCondLst>
                      <p:childTnLst>
                        <p:par>
                          <p:cTn id="306" fill="hold">
                            <p:stCondLst>
                              <p:cond delay="0"/>
                            </p:stCondLst>
                            <p:childTnLst>
                              <p:par>
                                <p:cTn id="307" presetID="10" presetClass="entr" presetSubtype="0" fill="hold" grpId="0" nodeType="clickEffect">
                                  <p:stCondLst>
                                    <p:cond delay="0"/>
                                  </p:stCondLst>
                                  <p:childTnLst>
                                    <p:set>
                                      <p:cBhvr>
                                        <p:cTn id="308" dur="1" fill="hold">
                                          <p:stCondLst>
                                            <p:cond delay="0"/>
                                          </p:stCondLst>
                                        </p:cTn>
                                        <p:tgtEl>
                                          <p:spTgt spid="84">
                                            <p:txEl>
                                              <p:pRg st="0" end="0"/>
                                            </p:txEl>
                                          </p:spTgt>
                                        </p:tgtEl>
                                        <p:attrNameLst>
                                          <p:attrName>style.visibility</p:attrName>
                                        </p:attrNameLst>
                                      </p:cBhvr>
                                      <p:to>
                                        <p:strVal val="visible"/>
                                      </p:to>
                                    </p:set>
                                    <p:animEffect transition="in" filter="fade">
                                      <p:cBhvr>
                                        <p:cTn id="309" dur="2000"/>
                                        <p:tgtEl>
                                          <p:spTgt spid="8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build="allAtOnce"/>
      <p:bldP spid="76" grpId="0" build="allAtOnce"/>
      <p:bldP spid="83" grpId="0" build="allAtOnce"/>
      <p:bldP spid="159" grpId="0" build="allAtOnce"/>
      <p:bldP spid="162" grpId="0" build="allAtOnce"/>
      <p:bldP spid="165" grpId="0" build="allAtOnce"/>
      <p:bldP spid="170" grpId="0" build="allAtOnce"/>
      <p:bldP spid="178" grpId="0" build="allAtOnce"/>
      <p:bldP spid="136" grpId="0" build="allAtOnce" animBg="1"/>
      <p:bldP spid="121" grpId="0" build="allAtOnce"/>
      <p:bldP spid="123" grpId="0" build="allAtOnce"/>
      <p:bldP spid="124" grpId="0" build="allAtOnce"/>
      <p:bldP spid="125" grpId="0" build="allAtOnce"/>
      <p:bldP spid="126" grpId="0" build="allAtOnce"/>
      <p:bldP spid="127" grpId="0" build="allAtOnce"/>
      <p:bldP spid="128" grpId="0" build="allAtOnce"/>
      <p:bldP spid="79" grpId="0" build="allAtOnce"/>
      <p:bldP spid="53" grpId="0" build="allAtOnce"/>
      <p:bldP spid="54" grpId="0" build="allAtOnce"/>
      <p:bldP spid="56" grpId="0" build="allAtOnce"/>
      <p:bldP spid="57" grpId="0" build="allAtOnce"/>
      <p:bldP spid="58" grpId="0" build="allAtOnce"/>
      <p:bldP spid="59" grpId="0" build="allAtOnce"/>
      <p:bldP spid="60" grpId="0" build="allAtOnce"/>
      <p:bldP spid="61" grpId="0" build="allAtOnce"/>
      <p:bldP spid="62" grpId="0" build="allAtOnce"/>
      <p:bldP spid="63" grpId="0" build="allAtOnce"/>
      <p:bldP spid="64" grpId="0" build="allAtOnce"/>
      <p:bldP spid="65" grpId="0" build="allAtOnce"/>
      <p:bldP spid="66" grpId="0" build="allAtOnce"/>
      <p:bldP spid="67" grpId="0" build="allAtOnce"/>
      <p:bldP spid="68" grpId="0" build="allAtOnce"/>
      <p:bldP spid="69" grpId="0" build="allAtOnce"/>
      <p:bldP spid="72" grpId="0" build="allAtOnce"/>
      <p:bldP spid="82" grpId="0" build="allAtOnce"/>
      <p:bldP spid="84" grpId="0" build="allAtOnce"/>
      <p:bldP spid="85" grpId="0" build="allAtOnce"/>
      <p:bldP spid="86" grpId="0" build="allAtOnce"/>
      <p:bldP spid="92" grpId="0" build="allAtOnce"/>
      <p:bldP spid="74" grpId="0" build="allAtOnce"/>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5 Grupo"/>
          <p:cNvGrpSpPr/>
          <p:nvPr/>
        </p:nvGrpSpPr>
        <p:grpSpPr>
          <a:xfrm>
            <a:off x="473261" y="2204864"/>
            <a:ext cx="1584176" cy="864096"/>
            <a:chOff x="3563888" y="1700808"/>
            <a:chExt cx="1584176" cy="864096"/>
          </a:xfrm>
        </p:grpSpPr>
        <p:cxnSp>
          <p:nvCxnSpPr>
            <p:cNvPr id="27" name="2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28 Grupo"/>
          <p:cNvGrpSpPr/>
          <p:nvPr/>
        </p:nvGrpSpPr>
        <p:grpSpPr>
          <a:xfrm>
            <a:off x="6927672" y="2204864"/>
            <a:ext cx="1584176" cy="864096"/>
            <a:chOff x="3563888" y="1700808"/>
            <a:chExt cx="1584176" cy="864096"/>
          </a:xfrm>
        </p:grpSpPr>
        <p:cxnSp>
          <p:nvCxnSpPr>
            <p:cNvPr id="30" name="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 name="31 Grupo"/>
          <p:cNvGrpSpPr/>
          <p:nvPr/>
        </p:nvGrpSpPr>
        <p:grpSpPr>
          <a:xfrm>
            <a:off x="2607192" y="2183735"/>
            <a:ext cx="1584176" cy="864096"/>
            <a:chOff x="3563888" y="1700808"/>
            <a:chExt cx="1584176" cy="864096"/>
          </a:xfrm>
        </p:grpSpPr>
        <p:cxnSp>
          <p:nvCxnSpPr>
            <p:cNvPr id="33" name="3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37 Grupo"/>
          <p:cNvGrpSpPr/>
          <p:nvPr/>
        </p:nvGrpSpPr>
        <p:grpSpPr>
          <a:xfrm>
            <a:off x="4787106" y="2149867"/>
            <a:ext cx="1584176" cy="864096"/>
            <a:chOff x="3563888" y="1700808"/>
            <a:chExt cx="1584176" cy="864096"/>
          </a:xfrm>
        </p:grpSpPr>
        <p:cxnSp>
          <p:nvCxnSpPr>
            <p:cNvPr id="39" name="38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0 Grupo"/>
          <p:cNvGrpSpPr/>
          <p:nvPr/>
        </p:nvGrpSpPr>
        <p:grpSpPr>
          <a:xfrm>
            <a:off x="6961219" y="4733284"/>
            <a:ext cx="1584176" cy="1071980"/>
            <a:chOff x="3563888" y="1700808"/>
            <a:chExt cx="1584176" cy="864096"/>
          </a:xfrm>
        </p:grpSpPr>
        <p:cxnSp>
          <p:nvCxnSpPr>
            <p:cNvPr id="42" name="4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3 Grupo"/>
          <p:cNvGrpSpPr/>
          <p:nvPr/>
        </p:nvGrpSpPr>
        <p:grpSpPr>
          <a:xfrm>
            <a:off x="2626644" y="4758685"/>
            <a:ext cx="1584176" cy="864096"/>
            <a:chOff x="3563888" y="1700808"/>
            <a:chExt cx="1584176" cy="864096"/>
          </a:xfrm>
        </p:grpSpPr>
        <p:cxnSp>
          <p:nvCxnSpPr>
            <p:cNvPr id="45" name="44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6 Grupo"/>
          <p:cNvGrpSpPr/>
          <p:nvPr/>
        </p:nvGrpSpPr>
        <p:grpSpPr>
          <a:xfrm>
            <a:off x="441573" y="4753400"/>
            <a:ext cx="1584176" cy="864096"/>
            <a:chOff x="3563888" y="1700808"/>
            <a:chExt cx="1584176" cy="864096"/>
          </a:xfrm>
        </p:grpSpPr>
        <p:cxnSp>
          <p:nvCxnSpPr>
            <p:cNvPr id="48" name="4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53 CuadroTexto"/>
          <p:cNvSpPr txBox="1"/>
          <p:nvPr/>
        </p:nvSpPr>
        <p:spPr>
          <a:xfrm>
            <a:off x="330385" y="1599487"/>
            <a:ext cx="1840858" cy="600164"/>
          </a:xfrm>
          <a:prstGeom prst="rect">
            <a:avLst/>
          </a:prstGeom>
          <a:noFill/>
        </p:spPr>
        <p:txBody>
          <a:bodyPr wrap="square" rtlCol="0">
            <a:spAutoFit/>
          </a:bodyPr>
          <a:lstStyle/>
          <a:p>
            <a:pPr algn="ctr"/>
            <a:r>
              <a:rPr lang="es-MX" sz="1100" b="1" dirty="0" smtClean="0"/>
              <a:t>813</a:t>
            </a:r>
          </a:p>
          <a:p>
            <a:pPr algn="ctr"/>
            <a:r>
              <a:rPr lang="es-MX" sz="1100" b="1" dirty="0" smtClean="0"/>
              <a:t>Modificación a la Ley de Ingresos</a:t>
            </a:r>
          </a:p>
        </p:txBody>
      </p:sp>
      <p:sp>
        <p:nvSpPr>
          <p:cNvPr id="55" name="54 CuadroTexto"/>
          <p:cNvSpPr txBox="1"/>
          <p:nvPr/>
        </p:nvSpPr>
        <p:spPr>
          <a:xfrm>
            <a:off x="2411760" y="1578358"/>
            <a:ext cx="1944216" cy="600164"/>
          </a:xfrm>
          <a:prstGeom prst="rect">
            <a:avLst/>
          </a:prstGeom>
          <a:noFill/>
        </p:spPr>
        <p:txBody>
          <a:bodyPr wrap="square" rtlCol="0">
            <a:spAutoFit/>
          </a:bodyPr>
          <a:lstStyle/>
          <a:p>
            <a:pPr algn="ctr"/>
            <a:r>
              <a:rPr lang="es-MX" sz="1100" b="1" dirty="0" smtClean="0"/>
              <a:t>812</a:t>
            </a:r>
          </a:p>
          <a:p>
            <a:pPr algn="ctr"/>
            <a:r>
              <a:rPr lang="es-MX" sz="1100" b="1" dirty="0" smtClean="0"/>
              <a:t>Ley de Ingresos x Ejecutar </a:t>
            </a:r>
            <a:endParaRPr lang="es-MX" sz="1100" b="1" dirty="0"/>
          </a:p>
        </p:txBody>
      </p:sp>
      <p:sp>
        <p:nvSpPr>
          <p:cNvPr id="65" name="64 CuadroTexto"/>
          <p:cNvSpPr txBox="1"/>
          <p:nvPr/>
        </p:nvSpPr>
        <p:spPr>
          <a:xfrm>
            <a:off x="4473136" y="1543189"/>
            <a:ext cx="2199758" cy="600164"/>
          </a:xfrm>
          <a:prstGeom prst="rect">
            <a:avLst/>
          </a:prstGeom>
          <a:noFill/>
        </p:spPr>
        <p:txBody>
          <a:bodyPr wrap="square" rtlCol="0">
            <a:spAutoFit/>
          </a:bodyPr>
          <a:lstStyle/>
          <a:p>
            <a:pPr algn="ctr"/>
            <a:r>
              <a:rPr lang="es-MX" sz="1100" b="1" dirty="0" smtClean="0"/>
              <a:t>814</a:t>
            </a:r>
          </a:p>
          <a:p>
            <a:pPr algn="ctr"/>
            <a:r>
              <a:rPr lang="es-MX" sz="1100" b="1" dirty="0" smtClean="0"/>
              <a:t>Ley de Ingresos </a:t>
            </a:r>
          </a:p>
          <a:p>
            <a:pPr algn="ctr"/>
            <a:r>
              <a:rPr lang="es-MX" sz="1100" b="1" dirty="0" smtClean="0"/>
              <a:t>DEVENGADA </a:t>
            </a:r>
            <a:endParaRPr lang="es-MX" sz="1100" b="1" dirty="0"/>
          </a:p>
        </p:txBody>
      </p:sp>
      <p:sp>
        <p:nvSpPr>
          <p:cNvPr id="66" name="65 CuadroTexto"/>
          <p:cNvSpPr txBox="1"/>
          <p:nvPr/>
        </p:nvSpPr>
        <p:spPr>
          <a:xfrm>
            <a:off x="6732240" y="1598807"/>
            <a:ext cx="1944216" cy="600164"/>
          </a:xfrm>
          <a:prstGeom prst="rect">
            <a:avLst/>
          </a:prstGeom>
          <a:noFill/>
        </p:spPr>
        <p:txBody>
          <a:bodyPr wrap="square" rtlCol="0">
            <a:spAutoFit/>
          </a:bodyPr>
          <a:lstStyle/>
          <a:p>
            <a:pPr algn="ctr"/>
            <a:r>
              <a:rPr lang="es-MX" sz="1100" b="1" dirty="0" smtClean="0"/>
              <a:t>815</a:t>
            </a:r>
          </a:p>
          <a:p>
            <a:pPr algn="ctr"/>
            <a:r>
              <a:rPr lang="es-MX" sz="1100" b="1" dirty="0" smtClean="0"/>
              <a:t>Ley de Ingresos RECAUDADA</a:t>
            </a:r>
            <a:endParaRPr lang="es-MX" sz="1100" b="1" dirty="0"/>
          </a:p>
        </p:txBody>
      </p:sp>
      <p:sp>
        <p:nvSpPr>
          <p:cNvPr id="69" name="68 CuadroTexto"/>
          <p:cNvSpPr txBox="1"/>
          <p:nvPr/>
        </p:nvSpPr>
        <p:spPr>
          <a:xfrm>
            <a:off x="322388" y="4149080"/>
            <a:ext cx="1800200" cy="430887"/>
          </a:xfrm>
          <a:prstGeom prst="rect">
            <a:avLst/>
          </a:prstGeom>
          <a:noFill/>
        </p:spPr>
        <p:txBody>
          <a:bodyPr wrap="square" rtlCol="0">
            <a:spAutoFit/>
          </a:bodyPr>
          <a:lstStyle/>
          <a:p>
            <a:pPr algn="ctr"/>
            <a:r>
              <a:rPr lang="es-MX" sz="1100" b="1" dirty="0" smtClean="0"/>
              <a:t>1122</a:t>
            </a:r>
          </a:p>
          <a:p>
            <a:pPr algn="ctr"/>
            <a:r>
              <a:rPr lang="es-MX" sz="1100" b="1" dirty="0" smtClean="0"/>
              <a:t>Cuentas x Cobrar a C.P.</a:t>
            </a:r>
          </a:p>
        </p:txBody>
      </p:sp>
      <p:sp>
        <p:nvSpPr>
          <p:cNvPr id="72" name="71 CuadroTexto"/>
          <p:cNvSpPr txBox="1"/>
          <p:nvPr/>
        </p:nvSpPr>
        <p:spPr>
          <a:xfrm>
            <a:off x="2483768" y="4149080"/>
            <a:ext cx="1872208" cy="600164"/>
          </a:xfrm>
          <a:prstGeom prst="rect">
            <a:avLst/>
          </a:prstGeom>
          <a:noFill/>
        </p:spPr>
        <p:txBody>
          <a:bodyPr wrap="square" rtlCol="0">
            <a:spAutoFit/>
          </a:bodyPr>
          <a:lstStyle/>
          <a:p>
            <a:pPr algn="ctr"/>
            <a:r>
              <a:rPr lang="es-MX" sz="1100" b="1" dirty="0" smtClean="0"/>
              <a:t>4213</a:t>
            </a:r>
          </a:p>
          <a:p>
            <a:pPr algn="ctr"/>
            <a:r>
              <a:rPr lang="es-MX" sz="1100" b="1" dirty="0" smtClean="0"/>
              <a:t>Ingresos por CONVENIOS</a:t>
            </a:r>
          </a:p>
        </p:txBody>
      </p:sp>
      <p:sp>
        <p:nvSpPr>
          <p:cNvPr id="75" name="74 CuadroTexto"/>
          <p:cNvSpPr txBox="1"/>
          <p:nvPr/>
        </p:nvSpPr>
        <p:spPr>
          <a:xfrm>
            <a:off x="6589530" y="4099719"/>
            <a:ext cx="2286016" cy="769441"/>
          </a:xfrm>
          <a:prstGeom prst="rect">
            <a:avLst/>
          </a:prstGeom>
          <a:noFill/>
        </p:spPr>
        <p:txBody>
          <a:bodyPr wrap="square" rtlCol="0">
            <a:spAutoFit/>
          </a:bodyPr>
          <a:lstStyle/>
          <a:p>
            <a:pPr algn="ctr"/>
            <a:r>
              <a:rPr lang="es-MX" sz="1100" b="1" dirty="0" smtClean="0"/>
              <a:t>2212 </a:t>
            </a:r>
          </a:p>
          <a:p>
            <a:pPr algn="ctr"/>
            <a:r>
              <a:rPr lang="es-MX" sz="1100" b="1" dirty="0" smtClean="0"/>
              <a:t>Contratistas Obras Públicas por Pagar a Largo Plazo</a:t>
            </a:r>
          </a:p>
          <a:p>
            <a:pPr algn="ctr"/>
            <a:endParaRPr lang="es-MX" sz="1100" b="1" dirty="0"/>
          </a:p>
        </p:txBody>
      </p:sp>
      <p:sp>
        <p:nvSpPr>
          <p:cNvPr id="136" name="135 Rectángulo redondeado"/>
          <p:cNvSpPr/>
          <p:nvPr/>
        </p:nvSpPr>
        <p:spPr>
          <a:xfrm>
            <a:off x="2412330" y="593140"/>
            <a:ext cx="6660264" cy="692720"/>
          </a:xfrm>
          <a:prstGeom prst="roundRect">
            <a:avLst/>
          </a:prstGeom>
          <a:ln/>
        </p:spPr>
        <p:style>
          <a:lnRef idx="0">
            <a:schemeClr val="accent6"/>
          </a:lnRef>
          <a:fillRef idx="3">
            <a:schemeClr val="accent6"/>
          </a:fillRef>
          <a:effectRef idx="3">
            <a:schemeClr val="accent6"/>
          </a:effectRef>
          <a:fontRef idx="minor">
            <a:schemeClr val="lt1"/>
          </a:fontRef>
        </p:style>
        <p:txBody>
          <a:bodyPr anchor="ctr"/>
          <a:lstStyle/>
          <a:p>
            <a:pPr algn="ctr"/>
            <a:r>
              <a:rPr lang="es-MX" b="1" dirty="0" smtClean="0">
                <a:effectLst>
                  <a:outerShdw blurRad="38100" dist="38100" dir="2700000" algn="tl">
                    <a:srgbClr val="000000">
                      <a:alpha val="43137"/>
                    </a:srgbClr>
                  </a:outerShdw>
                </a:effectLst>
              </a:rPr>
              <a:t>OBRA CONTRATADA</a:t>
            </a:r>
            <a:r>
              <a:rPr lang="es-MX" sz="1600" b="1" dirty="0" smtClean="0">
                <a:effectLst>
                  <a:outerShdw blurRad="38100" dist="38100" dir="2700000" algn="tl">
                    <a:srgbClr val="000000">
                      <a:alpha val="43137"/>
                    </a:srgbClr>
                  </a:outerShdw>
                </a:effectLst>
              </a:rPr>
              <a:t> </a:t>
            </a:r>
            <a:r>
              <a:rPr lang="es-MX" b="1" dirty="0" smtClean="0">
                <a:solidFill>
                  <a:srgbClr val="FFFF00"/>
                </a:solidFill>
                <a:effectLst>
                  <a:outerShdw blurRad="38100" dist="38100" dir="2700000" algn="tl">
                    <a:srgbClr val="000000">
                      <a:alpha val="43137"/>
                    </a:srgbClr>
                  </a:outerShdw>
                </a:effectLst>
              </a:rPr>
              <a:t>NO CAPITALIZABLE </a:t>
            </a:r>
            <a:r>
              <a:rPr lang="es-MX" b="1" dirty="0" smtClean="0">
                <a:effectLst>
                  <a:outerShdw blurRad="38100" dist="38100" dir="2700000" algn="tl">
                    <a:srgbClr val="000000">
                      <a:alpha val="43137"/>
                    </a:srgbClr>
                  </a:outerShdw>
                </a:effectLst>
              </a:rPr>
              <a:t>CON </a:t>
            </a:r>
          </a:p>
          <a:p>
            <a:pPr algn="ctr"/>
            <a:r>
              <a:rPr lang="es-MX" b="1" u="sng" dirty="0" smtClean="0">
                <a:solidFill>
                  <a:schemeClr val="bg1"/>
                </a:solidFill>
                <a:effectLst>
                  <a:outerShdw blurRad="38100" dist="38100" dir="2700000" algn="tl">
                    <a:srgbClr val="000000">
                      <a:alpha val="43137"/>
                    </a:srgbClr>
                  </a:outerShdw>
                </a:effectLst>
              </a:rPr>
              <a:t>RECURSOS COMPARTIDOS</a:t>
            </a:r>
            <a:r>
              <a:rPr lang="es-MX" b="1" dirty="0" smtClean="0">
                <a:solidFill>
                  <a:srgbClr val="FFFF00"/>
                </a:solidFill>
                <a:effectLst>
                  <a:outerShdw blurRad="38100" dist="38100" dir="2700000" algn="tl">
                    <a:srgbClr val="000000">
                      <a:alpha val="43137"/>
                    </a:srgbClr>
                  </a:outerShdw>
                </a:effectLst>
              </a:rPr>
              <a:t> INGRESOS </a:t>
            </a:r>
            <a:r>
              <a:rPr lang="es-MX" b="1" dirty="0" smtClean="0">
                <a:solidFill>
                  <a:schemeClr val="bg1"/>
                </a:solidFill>
                <a:effectLst>
                  <a:outerShdw blurRad="38100" dist="38100" dir="2700000" algn="tl">
                    <a:srgbClr val="000000">
                      <a:alpha val="43137"/>
                    </a:srgbClr>
                  </a:outerShdw>
                </a:effectLst>
              </a:rPr>
              <a:t>INICIO</a:t>
            </a:r>
            <a:r>
              <a:rPr lang="es-MX" b="1" dirty="0" smtClean="0">
                <a:solidFill>
                  <a:srgbClr val="FFFF00"/>
                </a:solidFill>
                <a:effectLst>
                  <a:outerShdw blurRad="38100" dist="38100" dir="2700000" algn="tl">
                    <a:srgbClr val="000000">
                      <a:alpha val="43137"/>
                    </a:srgbClr>
                  </a:outerShdw>
                </a:effectLst>
              </a:rPr>
              <a:t> 2014</a:t>
            </a:r>
          </a:p>
        </p:txBody>
      </p:sp>
      <p:sp>
        <p:nvSpPr>
          <p:cNvPr id="189" name="188 CuadroTexto"/>
          <p:cNvSpPr txBox="1"/>
          <p:nvPr/>
        </p:nvSpPr>
        <p:spPr>
          <a:xfrm>
            <a:off x="518724" y="2204864"/>
            <a:ext cx="740908" cy="307777"/>
          </a:xfrm>
          <a:prstGeom prst="rect">
            <a:avLst/>
          </a:prstGeom>
          <a:noFill/>
        </p:spPr>
        <p:txBody>
          <a:bodyPr wrap="none" rtlCol="0">
            <a:spAutoFit/>
          </a:bodyPr>
          <a:lstStyle/>
          <a:p>
            <a:r>
              <a:rPr lang="es-MX" sz="1400" dirty="0" smtClean="0"/>
              <a:t>1)    60</a:t>
            </a:r>
            <a:endParaRPr lang="es-MX" sz="1400" dirty="0"/>
          </a:p>
        </p:txBody>
      </p:sp>
      <p:sp>
        <p:nvSpPr>
          <p:cNvPr id="190" name="189 CuadroTexto"/>
          <p:cNvSpPr txBox="1"/>
          <p:nvPr/>
        </p:nvSpPr>
        <p:spPr>
          <a:xfrm>
            <a:off x="3394471" y="2185119"/>
            <a:ext cx="691215" cy="307777"/>
          </a:xfrm>
          <a:prstGeom prst="rect">
            <a:avLst/>
          </a:prstGeom>
          <a:noFill/>
        </p:spPr>
        <p:txBody>
          <a:bodyPr wrap="none" rtlCol="0">
            <a:spAutoFit/>
          </a:bodyPr>
          <a:lstStyle/>
          <a:p>
            <a:r>
              <a:rPr lang="es-MX" sz="1400" dirty="0" smtClean="0"/>
              <a:t>60   1)</a:t>
            </a:r>
            <a:endParaRPr lang="es-MX" sz="1400" dirty="0"/>
          </a:p>
        </p:txBody>
      </p:sp>
      <p:sp>
        <p:nvSpPr>
          <p:cNvPr id="192" name="191 CuadroTexto"/>
          <p:cNvSpPr txBox="1"/>
          <p:nvPr/>
        </p:nvSpPr>
        <p:spPr>
          <a:xfrm>
            <a:off x="2636251" y="2187930"/>
            <a:ext cx="740908" cy="307777"/>
          </a:xfrm>
          <a:prstGeom prst="rect">
            <a:avLst/>
          </a:prstGeom>
          <a:noFill/>
        </p:spPr>
        <p:txBody>
          <a:bodyPr wrap="none" rtlCol="0">
            <a:spAutoFit/>
          </a:bodyPr>
          <a:lstStyle/>
          <a:p>
            <a:r>
              <a:rPr lang="es-MX" sz="1400" dirty="0" smtClean="0"/>
              <a:t>2)    60</a:t>
            </a:r>
            <a:endParaRPr lang="es-MX" sz="1400" dirty="0"/>
          </a:p>
        </p:txBody>
      </p:sp>
      <p:sp>
        <p:nvSpPr>
          <p:cNvPr id="195" name="194 CuadroTexto"/>
          <p:cNvSpPr txBox="1"/>
          <p:nvPr/>
        </p:nvSpPr>
        <p:spPr>
          <a:xfrm>
            <a:off x="5575917" y="2149790"/>
            <a:ext cx="691215" cy="307777"/>
          </a:xfrm>
          <a:prstGeom prst="rect">
            <a:avLst/>
          </a:prstGeom>
          <a:noFill/>
        </p:spPr>
        <p:txBody>
          <a:bodyPr wrap="none" rtlCol="0">
            <a:spAutoFit/>
          </a:bodyPr>
          <a:lstStyle/>
          <a:p>
            <a:r>
              <a:rPr lang="es-MX" sz="1400" dirty="0" smtClean="0"/>
              <a:t>60   2)</a:t>
            </a:r>
            <a:endParaRPr lang="es-MX" sz="1400" dirty="0"/>
          </a:p>
        </p:txBody>
      </p:sp>
      <p:sp>
        <p:nvSpPr>
          <p:cNvPr id="196" name="195 CuadroTexto"/>
          <p:cNvSpPr txBox="1"/>
          <p:nvPr/>
        </p:nvSpPr>
        <p:spPr>
          <a:xfrm>
            <a:off x="4817697" y="2152601"/>
            <a:ext cx="740908" cy="307777"/>
          </a:xfrm>
          <a:prstGeom prst="rect">
            <a:avLst/>
          </a:prstGeom>
          <a:noFill/>
        </p:spPr>
        <p:txBody>
          <a:bodyPr wrap="none" rtlCol="0">
            <a:spAutoFit/>
          </a:bodyPr>
          <a:lstStyle/>
          <a:p>
            <a:r>
              <a:rPr lang="es-MX" sz="1400" dirty="0" smtClean="0"/>
              <a:t>3)    60</a:t>
            </a:r>
            <a:endParaRPr lang="es-MX" sz="1400" dirty="0"/>
          </a:p>
        </p:txBody>
      </p:sp>
      <p:sp>
        <p:nvSpPr>
          <p:cNvPr id="197" name="196 CuadroTexto"/>
          <p:cNvSpPr txBox="1"/>
          <p:nvPr/>
        </p:nvSpPr>
        <p:spPr>
          <a:xfrm>
            <a:off x="323528" y="2492896"/>
            <a:ext cx="936104" cy="307777"/>
          </a:xfrm>
          <a:prstGeom prst="rect">
            <a:avLst/>
          </a:prstGeom>
          <a:noFill/>
        </p:spPr>
        <p:txBody>
          <a:bodyPr wrap="square" rtlCol="0">
            <a:spAutoFit/>
          </a:bodyPr>
          <a:lstStyle/>
          <a:p>
            <a:r>
              <a:rPr lang="es-MX" sz="1400" dirty="0" smtClean="0"/>
              <a:t> 1.1)    20</a:t>
            </a:r>
            <a:endParaRPr lang="es-MX" sz="1400" dirty="0"/>
          </a:p>
        </p:txBody>
      </p:sp>
      <p:sp>
        <p:nvSpPr>
          <p:cNvPr id="198" name="197 CuadroTexto"/>
          <p:cNvSpPr txBox="1"/>
          <p:nvPr/>
        </p:nvSpPr>
        <p:spPr>
          <a:xfrm>
            <a:off x="3393663" y="2492896"/>
            <a:ext cx="840295" cy="307777"/>
          </a:xfrm>
          <a:prstGeom prst="rect">
            <a:avLst/>
          </a:prstGeom>
          <a:noFill/>
        </p:spPr>
        <p:txBody>
          <a:bodyPr wrap="none" rtlCol="0">
            <a:spAutoFit/>
          </a:bodyPr>
          <a:lstStyle/>
          <a:p>
            <a:r>
              <a:rPr lang="es-MX" sz="1400" dirty="0" smtClean="0"/>
              <a:t>20   1.1)</a:t>
            </a:r>
            <a:endParaRPr lang="es-MX" sz="1400" dirty="0"/>
          </a:p>
        </p:txBody>
      </p:sp>
      <p:sp>
        <p:nvSpPr>
          <p:cNvPr id="199" name="198 CuadroTexto"/>
          <p:cNvSpPr txBox="1"/>
          <p:nvPr/>
        </p:nvSpPr>
        <p:spPr>
          <a:xfrm>
            <a:off x="7706484" y="2204864"/>
            <a:ext cx="691215" cy="307777"/>
          </a:xfrm>
          <a:prstGeom prst="rect">
            <a:avLst/>
          </a:prstGeom>
          <a:noFill/>
        </p:spPr>
        <p:txBody>
          <a:bodyPr wrap="none" rtlCol="0">
            <a:spAutoFit/>
          </a:bodyPr>
          <a:lstStyle/>
          <a:p>
            <a:r>
              <a:rPr lang="es-MX" sz="1400" dirty="0" smtClean="0"/>
              <a:t>60   3)</a:t>
            </a:r>
            <a:endParaRPr lang="es-MX" sz="1400" dirty="0"/>
          </a:p>
        </p:txBody>
      </p:sp>
      <p:sp>
        <p:nvSpPr>
          <p:cNvPr id="200" name="199 CuadroTexto"/>
          <p:cNvSpPr txBox="1"/>
          <p:nvPr/>
        </p:nvSpPr>
        <p:spPr>
          <a:xfrm>
            <a:off x="1233091" y="4750545"/>
            <a:ext cx="821059" cy="307777"/>
          </a:xfrm>
          <a:prstGeom prst="rect">
            <a:avLst/>
          </a:prstGeom>
          <a:noFill/>
        </p:spPr>
        <p:txBody>
          <a:bodyPr wrap="none" rtlCol="0">
            <a:spAutoFit/>
          </a:bodyPr>
          <a:lstStyle/>
          <a:p>
            <a:r>
              <a:rPr lang="es-MX" sz="1400" dirty="0" smtClean="0"/>
              <a:t>60  (3A)</a:t>
            </a:r>
            <a:endParaRPr lang="es-MX" sz="1400" dirty="0"/>
          </a:p>
        </p:txBody>
      </p:sp>
      <p:sp>
        <p:nvSpPr>
          <p:cNvPr id="201" name="200 CuadroTexto"/>
          <p:cNvSpPr txBox="1"/>
          <p:nvPr/>
        </p:nvSpPr>
        <p:spPr>
          <a:xfrm>
            <a:off x="352362" y="4753356"/>
            <a:ext cx="861133" cy="307777"/>
          </a:xfrm>
          <a:prstGeom prst="rect">
            <a:avLst/>
          </a:prstGeom>
          <a:noFill/>
        </p:spPr>
        <p:txBody>
          <a:bodyPr wrap="none" rtlCol="0">
            <a:spAutoFit/>
          </a:bodyPr>
          <a:lstStyle/>
          <a:p>
            <a:r>
              <a:rPr lang="es-MX" sz="1400" dirty="0" smtClean="0"/>
              <a:t>2A)    60</a:t>
            </a:r>
            <a:endParaRPr lang="es-MX" sz="1400" dirty="0"/>
          </a:p>
        </p:txBody>
      </p:sp>
      <p:sp>
        <p:nvSpPr>
          <p:cNvPr id="205" name="204 CuadroTexto"/>
          <p:cNvSpPr txBox="1"/>
          <p:nvPr/>
        </p:nvSpPr>
        <p:spPr>
          <a:xfrm>
            <a:off x="3418732" y="4759012"/>
            <a:ext cx="811441" cy="307777"/>
          </a:xfrm>
          <a:prstGeom prst="rect">
            <a:avLst/>
          </a:prstGeom>
          <a:noFill/>
        </p:spPr>
        <p:txBody>
          <a:bodyPr wrap="none" rtlCol="0">
            <a:spAutoFit/>
          </a:bodyPr>
          <a:lstStyle/>
          <a:p>
            <a:r>
              <a:rPr lang="es-MX" sz="1400" dirty="0" smtClean="0"/>
              <a:t>60   2A)</a:t>
            </a:r>
            <a:endParaRPr lang="es-MX" sz="1400" dirty="0"/>
          </a:p>
        </p:txBody>
      </p:sp>
      <p:sp>
        <p:nvSpPr>
          <p:cNvPr id="44" name="43 CuadroTexto"/>
          <p:cNvSpPr txBox="1"/>
          <p:nvPr/>
        </p:nvSpPr>
        <p:spPr>
          <a:xfrm>
            <a:off x="2449900" y="2492896"/>
            <a:ext cx="936104" cy="307777"/>
          </a:xfrm>
          <a:prstGeom prst="rect">
            <a:avLst/>
          </a:prstGeom>
          <a:noFill/>
        </p:spPr>
        <p:txBody>
          <a:bodyPr wrap="square" rtlCol="0">
            <a:spAutoFit/>
          </a:bodyPr>
          <a:lstStyle/>
          <a:p>
            <a:r>
              <a:rPr lang="es-MX" sz="1400" dirty="0" smtClean="0">
                <a:solidFill>
                  <a:srgbClr val="0070C0"/>
                </a:solidFill>
              </a:rPr>
              <a:t>11.1)   20</a:t>
            </a:r>
            <a:endParaRPr lang="es-MX" sz="1400" dirty="0">
              <a:solidFill>
                <a:srgbClr val="0070C0"/>
              </a:solidFill>
            </a:endParaRPr>
          </a:p>
        </p:txBody>
      </p:sp>
      <p:sp>
        <p:nvSpPr>
          <p:cNvPr id="47" name="46 CuadroTexto"/>
          <p:cNvSpPr txBox="1"/>
          <p:nvPr/>
        </p:nvSpPr>
        <p:spPr>
          <a:xfrm>
            <a:off x="5580112" y="2473151"/>
            <a:ext cx="926344" cy="307777"/>
          </a:xfrm>
          <a:prstGeom prst="rect">
            <a:avLst/>
          </a:prstGeom>
          <a:noFill/>
        </p:spPr>
        <p:txBody>
          <a:bodyPr wrap="none" rtlCol="0">
            <a:spAutoFit/>
          </a:bodyPr>
          <a:lstStyle/>
          <a:p>
            <a:r>
              <a:rPr lang="es-MX" sz="1400" dirty="0" smtClean="0">
                <a:solidFill>
                  <a:srgbClr val="0070C0"/>
                </a:solidFill>
              </a:rPr>
              <a:t>20   11.1)</a:t>
            </a:r>
            <a:endParaRPr lang="es-MX" sz="1400" dirty="0">
              <a:solidFill>
                <a:srgbClr val="0070C0"/>
              </a:solidFill>
            </a:endParaRPr>
          </a:p>
        </p:txBody>
      </p:sp>
      <p:sp>
        <p:nvSpPr>
          <p:cNvPr id="50" name="49 CuadroTexto"/>
          <p:cNvSpPr txBox="1"/>
          <p:nvPr/>
        </p:nvSpPr>
        <p:spPr>
          <a:xfrm>
            <a:off x="135961" y="5034382"/>
            <a:ext cx="1152128" cy="307777"/>
          </a:xfrm>
          <a:prstGeom prst="rect">
            <a:avLst/>
          </a:prstGeom>
          <a:noFill/>
        </p:spPr>
        <p:txBody>
          <a:bodyPr wrap="square" rtlCol="0">
            <a:spAutoFit/>
          </a:bodyPr>
          <a:lstStyle/>
          <a:p>
            <a:r>
              <a:rPr lang="es-MX" sz="1400" dirty="0" smtClean="0">
                <a:solidFill>
                  <a:srgbClr val="0070C0"/>
                </a:solidFill>
              </a:rPr>
              <a:t>11.1a)    20</a:t>
            </a:r>
            <a:endParaRPr lang="es-MX" sz="1400" dirty="0">
              <a:solidFill>
                <a:srgbClr val="0070C0"/>
              </a:solidFill>
            </a:endParaRPr>
          </a:p>
        </p:txBody>
      </p:sp>
      <p:sp>
        <p:nvSpPr>
          <p:cNvPr id="51" name="50 CuadroTexto"/>
          <p:cNvSpPr txBox="1"/>
          <p:nvPr/>
        </p:nvSpPr>
        <p:spPr>
          <a:xfrm>
            <a:off x="7753091" y="5004709"/>
            <a:ext cx="1025730" cy="307777"/>
          </a:xfrm>
          <a:prstGeom prst="rect">
            <a:avLst/>
          </a:prstGeom>
          <a:noFill/>
        </p:spPr>
        <p:txBody>
          <a:bodyPr wrap="none" rtlCol="0">
            <a:spAutoFit/>
          </a:bodyPr>
          <a:lstStyle/>
          <a:p>
            <a:r>
              <a:rPr lang="es-MX" sz="1400" dirty="0" smtClean="0">
                <a:solidFill>
                  <a:srgbClr val="0070C0"/>
                </a:solidFill>
              </a:rPr>
              <a:t>20   11.1a)</a:t>
            </a:r>
            <a:endParaRPr lang="es-MX" sz="1400" dirty="0">
              <a:solidFill>
                <a:srgbClr val="0070C0"/>
              </a:solidFill>
            </a:endParaRPr>
          </a:p>
        </p:txBody>
      </p:sp>
      <p:sp>
        <p:nvSpPr>
          <p:cNvPr id="52" name="51 CuadroTexto"/>
          <p:cNvSpPr txBox="1"/>
          <p:nvPr/>
        </p:nvSpPr>
        <p:spPr>
          <a:xfrm>
            <a:off x="7750042" y="4733611"/>
            <a:ext cx="1214446" cy="307777"/>
          </a:xfrm>
          <a:prstGeom prst="rect">
            <a:avLst/>
          </a:prstGeom>
          <a:noFill/>
        </p:spPr>
        <p:txBody>
          <a:bodyPr wrap="square" rtlCol="0">
            <a:spAutoFit/>
          </a:bodyPr>
          <a:lstStyle/>
          <a:p>
            <a:r>
              <a:rPr lang="es-MX" sz="1400" dirty="0" smtClean="0"/>
              <a:t>20  11a)</a:t>
            </a:r>
            <a:endParaRPr lang="es-MX" sz="1400" dirty="0"/>
          </a:p>
        </p:txBody>
      </p:sp>
      <p:grpSp>
        <p:nvGrpSpPr>
          <p:cNvPr id="9" name="40 Grupo"/>
          <p:cNvGrpSpPr/>
          <p:nvPr/>
        </p:nvGrpSpPr>
        <p:grpSpPr>
          <a:xfrm>
            <a:off x="4817913" y="4733284"/>
            <a:ext cx="1584176" cy="864096"/>
            <a:chOff x="3563888" y="1700808"/>
            <a:chExt cx="1584176" cy="864096"/>
          </a:xfrm>
        </p:grpSpPr>
        <p:cxnSp>
          <p:nvCxnSpPr>
            <p:cNvPr id="56" name="55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56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58" name="57 CuadroTexto"/>
          <p:cNvSpPr txBox="1"/>
          <p:nvPr/>
        </p:nvSpPr>
        <p:spPr>
          <a:xfrm>
            <a:off x="4446224" y="4221088"/>
            <a:ext cx="2286016" cy="600164"/>
          </a:xfrm>
          <a:prstGeom prst="rect">
            <a:avLst/>
          </a:prstGeom>
          <a:noFill/>
        </p:spPr>
        <p:txBody>
          <a:bodyPr wrap="square" rtlCol="0">
            <a:spAutoFit/>
          </a:bodyPr>
          <a:lstStyle/>
          <a:p>
            <a:pPr algn="ctr"/>
            <a:r>
              <a:rPr lang="es-MX" sz="1100" b="1" dirty="0" smtClean="0"/>
              <a:t>1112 </a:t>
            </a:r>
          </a:p>
          <a:p>
            <a:pPr algn="ctr"/>
            <a:r>
              <a:rPr lang="es-MX" sz="1100" b="1" dirty="0" smtClean="0"/>
              <a:t>Bancos / Tesorería</a:t>
            </a:r>
          </a:p>
          <a:p>
            <a:pPr algn="ctr"/>
            <a:endParaRPr lang="es-MX" sz="1100" b="1" dirty="0"/>
          </a:p>
        </p:txBody>
      </p:sp>
      <p:sp>
        <p:nvSpPr>
          <p:cNvPr id="59" name="58 CuadroTexto"/>
          <p:cNvSpPr txBox="1"/>
          <p:nvPr/>
        </p:nvSpPr>
        <p:spPr>
          <a:xfrm>
            <a:off x="4724784" y="4736422"/>
            <a:ext cx="861133" cy="307777"/>
          </a:xfrm>
          <a:prstGeom prst="rect">
            <a:avLst/>
          </a:prstGeom>
          <a:noFill/>
        </p:spPr>
        <p:txBody>
          <a:bodyPr wrap="none" rtlCol="0">
            <a:spAutoFit/>
          </a:bodyPr>
          <a:lstStyle/>
          <a:p>
            <a:r>
              <a:rPr lang="es-MX" sz="1400" dirty="0" smtClean="0"/>
              <a:t>3A)    60</a:t>
            </a:r>
            <a:endParaRPr lang="es-MX" sz="1400" dirty="0"/>
          </a:p>
        </p:txBody>
      </p:sp>
      <p:sp>
        <p:nvSpPr>
          <p:cNvPr id="60" name="59 CuadroTexto"/>
          <p:cNvSpPr txBox="1"/>
          <p:nvPr/>
        </p:nvSpPr>
        <p:spPr>
          <a:xfrm>
            <a:off x="1234231" y="5040038"/>
            <a:ext cx="1025730" cy="307777"/>
          </a:xfrm>
          <a:prstGeom prst="rect">
            <a:avLst/>
          </a:prstGeom>
          <a:noFill/>
        </p:spPr>
        <p:txBody>
          <a:bodyPr wrap="none" rtlCol="0">
            <a:spAutoFit/>
          </a:bodyPr>
          <a:lstStyle/>
          <a:p>
            <a:r>
              <a:rPr lang="es-MX" sz="1400" dirty="0" smtClean="0">
                <a:solidFill>
                  <a:srgbClr val="00B050"/>
                </a:solidFill>
              </a:rPr>
              <a:t>20   (11.1b</a:t>
            </a:r>
            <a:endParaRPr lang="es-MX" sz="1400" dirty="0">
              <a:solidFill>
                <a:srgbClr val="00B050"/>
              </a:solidFill>
            </a:endParaRPr>
          </a:p>
        </p:txBody>
      </p:sp>
      <p:sp>
        <p:nvSpPr>
          <p:cNvPr id="61" name="60 CuadroTexto"/>
          <p:cNvSpPr txBox="1"/>
          <p:nvPr/>
        </p:nvSpPr>
        <p:spPr>
          <a:xfrm>
            <a:off x="6660232" y="4737883"/>
            <a:ext cx="1080120" cy="307777"/>
          </a:xfrm>
          <a:prstGeom prst="rect">
            <a:avLst/>
          </a:prstGeom>
          <a:noFill/>
        </p:spPr>
        <p:txBody>
          <a:bodyPr wrap="square" rtlCol="0">
            <a:spAutoFit/>
          </a:bodyPr>
          <a:lstStyle/>
          <a:p>
            <a:r>
              <a:rPr lang="es-MX" sz="1400" dirty="0" smtClean="0">
                <a:solidFill>
                  <a:srgbClr val="00B050"/>
                </a:solidFill>
              </a:rPr>
              <a:t>11.1b)   20</a:t>
            </a:r>
            <a:endParaRPr lang="es-MX" sz="1400" dirty="0">
              <a:solidFill>
                <a:srgbClr val="00B050"/>
              </a:solidFill>
            </a:endParaRPr>
          </a:p>
        </p:txBody>
      </p:sp>
      <p:cxnSp>
        <p:nvCxnSpPr>
          <p:cNvPr id="63" name="62 Conector recto"/>
          <p:cNvCxnSpPr/>
          <p:nvPr/>
        </p:nvCxnSpPr>
        <p:spPr>
          <a:xfrm>
            <a:off x="6948264" y="5301208"/>
            <a:ext cx="1584176" cy="0"/>
          </a:xfrm>
          <a:prstGeom prst="line">
            <a:avLst/>
          </a:prstGeom>
        </p:spPr>
        <p:style>
          <a:lnRef idx="1">
            <a:schemeClr val="accent1"/>
          </a:lnRef>
          <a:fillRef idx="0">
            <a:schemeClr val="accent1"/>
          </a:fillRef>
          <a:effectRef idx="0">
            <a:schemeClr val="accent1"/>
          </a:effectRef>
          <a:fontRef idx="minor">
            <a:schemeClr val="tx1"/>
          </a:fontRef>
        </p:style>
      </p:cxnSp>
      <p:sp>
        <p:nvSpPr>
          <p:cNvPr id="68" name="67 CuadroTexto"/>
          <p:cNvSpPr txBox="1"/>
          <p:nvPr/>
        </p:nvSpPr>
        <p:spPr>
          <a:xfrm>
            <a:off x="7757286" y="5301208"/>
            <a:ext cx="1214446" cy="307777"/>
          </a:xfrm>
          <a:prstGeom prst="rect">
            <a:avLst/>
          </a:prstGeom>
          <a:noFill/>
        </p:spPr>
        <p:txBody>
          <a:bodyPr wrap="square" rtlCol="0">
            <a:spAutoFit/>
          </a:bodyPr>
          <a:lstStyle/>
          <a:p>
            <a:r>
              <a:rPr lang="es-MX" sz="1400" b="1" dirty="0" smtClean="0">
                <a:solidFill>
                  <a:srgbClr val="C00000"/>
                </a:solidFill>
              </a:rPr>
              <a:t>20   (S)</a:t>
            </a:r>
            <a:endParaRPr lang="es-MX" sz="1400" b="1" dirty="0">
              <a:solidFill>
                <a:srgbClr val="C00000"/>
              </a:solidFill>
            </a:endParaRPr>
          </a:p>
        </p:txBody>
      </p:sp>
      <p:sp>
        <p:nvSpPr>
          <p:cNvPr id="62" name="61 CuadroTexto"/>
          <p:cNvSpPr txBox="1"/>
          <p:nvPr/>
        </p:nvSpPr>
        <p:spPr>
          <a:xfrm>
            <a:off x="4588934" y="2475962"/>
            <a:ext cx="1080120" cy="307777"/>
          </a:xfrm>
          <a:prstGeom prst="rect">
            <a:avLst/>
          </a:prstGeom>
          <a:noFill/>
        </p:spPr>
        <p:txBody>
          <a:bodyPr wrap="square" rtlCol="0">
            <a:spAutoFit/>
          </a:bodyPr>
          <a:lstStyle/>
          <a:p>
            <a:r>
              <a:rPr lang="es-MX" sz="1400" dirty="0" smtClean="0">
                <a:solidFill>
                  <a:srgbClr val="00B050"/>
                </a:solidFill>
              </a:rPr>
              <a:t>11.2)    20</a:t>
            </a:r>
            <a:endParaRPr lang="es-MX" sz="1400" dirty="0">
              <a:solidFill>
                <a:srgbClr val="00B050"/>
              </a:solidFill>
            </a:endParaRPr>
          </a:p>
        </p:txBody>
      </p:sp>
      <p:sp>
        <p:nvSpPr>
          <p:cNvPr id="64" name="63 CuadroTexto"/>
          <p:cNvSpPr txBox="1"/>
          <p:nvPr/>
        </p:nvSpPr>
        <p:spPr>
          <a:xfrm>
            <a:off x="7714951" y="2492896"/>
            <a:ext cx="926344" cy="307777"/>
          </a:xfrm>
          <a:prstGeom prst="rect">
            <a:avLst/>
          </a:prstGeom>
          <a:noFill/>
        </p:spPr>
        <p:txBody>
          <a:bodyPr wrap="none" rtlCol="0">
            <a:spAutoFit/>
          </a:bodyPr>
          <a:lstStyle/>
          <a:p>
            <a:r>
              <a:rPr lang="es-MX" sz="1400" dirty="0" smtClean="0">
                <a:solidFill>
                  <a:srgbClr val="00B050"/>
                </a:solidFill>
              </a:rPr>
              <a:t>20   11.2)</a:t>
            </a:r>
            <a:endParaRPr lang="es-MX" sz="1400"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5">
                                            <p:txEl>
                                              <p:pRg st="0" end="0"/>
                                            </p:txEl>
                                          </p:spTgt>
                                        </p:tgtEl>
                                        <p:attrNameLst>
                                          <p:attrName>style.visibility</p:attrName>
                                        </p:attrNameLst>
                                      </p:cBhvr>
                                      <p:to>
                                        <p:strVal val="visible"/>
                                      </p:to>
                                    </p:set>
                                    <p:animEffect transition="in" filter="fade">
                                      <p:cBhvr>
                                        <p:cTn id="12" dur="2000"/>
                                        <p:tgtEl>
                                          <p:spTgt spid="7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5">
                                            <p:txEl>
                                              <p:pRg st="1" end="1"/>
                                            </p:txEl>
                                          </p:spTgt>
                                        </p:tgtEl>
                                        <p:attrNameLst>
                                          <p:attrName>style.visibility</p:attrName>
                                        </p:attrNameLst>
                                      </p:cBhvr>
                                      <p:to>
                                        <p:strVal val="visible"/>
                                      </p:to>
                                    </p:set>
                                    <p:animEffect transition="in" filter="fade">
                                      <p:cBhvr>
                                        <p:cTn id="15" dur="2000"/>
                                        <p:tgtEl>
                                          <p:spTgt spid="7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2">
                                            <p:txEl>
                                              <p:pRg st="0" end="0"/>
                                            </p:txEl>
                                          </p:spTgt>
                                        </p:tgtEl>
                                        <p:attrNameLst>
                                          <p:attrName>style.visibility</p:attrName>
                                        </p:attrNameLst>
                                      </p:cBhvr>
                                      <p:to>
                                        <p:strVal val="visible"/>
                                      </p:to>
                                    </p:set>
                                    <p:animEffect transition="in" filter="fade">
                                      <p:cBhvr>
                                        <p:cTn id="20" dur="2000"/>
                                        <p:tgtEl>
                                          <p:spTgt spid="5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4">
                                            <p:txEl>
                                              <p:pRg st="0" end="0"/>
                                            </p:txEl>
                                          </p:spTgt>
                                        </p:tgtEl>
                                        <p:attrNameLst>
                                          <p:attrName>style.visibility</p:attrName>
                                        </p:attrNameLst>
                                      </p:cBhvr>
                                      <p:to>
                                        <p:strVal val="visible"/>
                                      </p:to>
                                    </p:set>
                                    <p:animEffect transition="in" filter="fade">
                                      <p:cBhvr>
                                        <p:cTn id="25" dur="2000"/>
                                        <p:tgtEl>
                                          <p:spTgt spid="4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7">
                                            <p:txEl>
                                              <p:pRg st="0" end="0"/>
                                            </p:txEl>
                                          </p:spTgt>
                                        </p:tgtEl>
                                        <p:attrNameLst>
                                          <p:attrName>style.visibility</p:attrName>
                                        </p:attrNameLst>
                                      </p:cBhvr>
                                      <p:to>
                                        <p:strVal val="visible"/>
                                      </p:to>
                                    </p:set>
                                    <p:animEffect transition="in" filter="fade">
                                      <p:cBhvr>
                                        <p:cTn id="30" dur="2000"/>
                                        <p:tgtEl>
                                          <p:spTgt spid="47">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0">
                                            <p:txEl>
                                              <p:pRg st="0" end="0"/>
                                            </p:txEl>
                                          </p:spTgt>
                                        </p:tgtEl>
                                        <p:attrNameLst>
                                          <p:attrName>style.visibility</p:attrName>
                                        </p:attrNameLst>
                                      </p:cBhvr>
                                      <p:to>
                                        <p:strVal val="visible"/>
                                      </p:to>
                                    </p:set>
                                    <p:animEffect transition="in" filter="fade">
                                      <p:cBhvr>
                                        <p:cTn id="35" dur="2000"/>
                                        <p:tgtEl>
                                          <p:spTgt spid="50">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1">
                                            <p:txEl>
                                              <p:pRg st="0" end="0"/>
                                            </p:txEl>
                                          </p:spTgt>
                                        </p:tgtEl>
                                        <p:attrNameLst>
                                          <p:attrName>style.visibility</p:attrName>
                                        </p:attrNameLst>
                                      </p:cBhvr>
                                      <p:to>
                                        <p:strVal val="visible"/>
                                      </p:to>
                                    </p:set>
                                    <p:animEffect transition="in" filter="fade">
                                      <p:cBhvr>
                                        <p:cTn id="40" dur="2000"/>
                                        <p:tgtEl>
                                          <p:spTgt spid="51">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2">
                                            <p:txEl>
                                              <p:pRg st="0" end="0"/>
                                            </p:txEl>
                                          </p:spTgt>
                                        </p:tgtEl>
                                        <p:attrNameLst>
                                          <p:attrName>style.visibility</p:attrName>
                                        </p:attrNameLst>
                                      </p:cBhvr>
                                      <p:to>
                                        <p:strVal val="visible"/>
                                      </p:to>
                                    </p:set>
                                    <p:animEffect transition="in" filter="fade">
                                      <p:cBhvr>
                                        <p:cTn id="45" dur="2000"/>
                                        <p:tgtEl>
                                          <p:spTgt spid="62">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64">
                                            <p:txEl>
                                              <p:pRg st="0" end="0"/>
                                            </p:txEl>
                                          </p:spTgt>
                                        </p:tgtEl>
                                        <p:attrNameLst>
                                          <p:attrName>style.visibility</p:attrName>
                                        </p:attrNameLst>
                                      </p:cBhvr>
                                      <p:to>
                                        <p:strVal val="visible"/>
                                      </p:to>
                                    </p:set>
                                    <p:animEffect transition="in" filter="fade">
                                      <p:cBhvr>
                                        <p:cTn id="50" dur="2000"/>
                                        <p:tgtEl>
                                          <p:spTgt spid="64">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60">
                                            <p:txEl>
                                              <p:pRg st="0" end="0"/>
                                            </p:txEl>
                                          </p:spTgt>
                                        </p:tgtEl>
                                        <p:attrNameLst>
                                          <p:attrName>style.visibility</p:attrName>
                                        </p:attrNameLst>
                                      </p:cBhvr>
                                      <p:to>
                                        <p:strVal val="visible"/>
                                      </p:to>
                                    </p:set>
                                    <p:animEffect transition="in" filter="fade">
                                      <p:cBhvr>
                                        <p:cTn id="55" dur="2000"/>
                                        <p:tgtEl>
                                          <p:spTgt spid="60">
                                            <p:txEl>
                                              <p:pRg st="0" end="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61">
                                            <p:txEl>
                                              <p:pRg st="0" end="0"/>
                                            </p:txEl>
                                          </p:spTgt>
                                        </p:tgtEl>
                                        <p:attrNameLst>
                                          <p:attrName>style.visibility</p:attrName>
                                        </p:attrNameLst>
                                      </p:cBhvr>
                                      <p:to>
                                        <p:strVal val="visible"/>
                                      </p:to>
                                    </p:set>
                                    <p:animEffect transition="in" filter="fade">
                                      <p:cBhvr>
                                        <p:cTn id="60" dur="2000"/>
                                        <p:tgtEl>
                                          <p:spTgt spid="61">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63"/>
                                        </p:tgtEl>
                                        <p:attrNameLst>
                                          <p:attrName>style.visibility</p:attrName>
                                        </p:attrNameLst>
                                      </p:cBhvr>
                                      <p:to>
                                        <p:strVal val="visible"/>
                                      </p:to>
                                    </p:set>
                                    <p:animEffect transition="in" filter="fade">
                                      <p:cBhvr>
                                        <p:cTn id="65" dur="2000"/>
                                        <p:tgtEl>
                                          <p:spTgt spid="63"/>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68">
                                            <p:txEl>
                                              <p:pRg st="0" end="0"/>
                                            </p:txEl>
                                          </p:spTgt>
                                        </p:tgtEl>
                                        <p:attrNameLst>
                                          <p:attrName>style.visibility</p:attrName>
                                        </p:attrNameLst>
                                      </p:cBhvr>
                                      <p:to>
                                        <p:strVal val="visible"/>
                                      </p:to>
                                    </p:set>
                                    <p:animEffect transition="in" filter="fade">
                                      <p:cBhvr>
                                        <p:cTn id="70" dur="2000"/>
                                        <p:tgtEl>
                                          <p:spTgt spid="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build="allAtOnce"/>
      <p:bldP spid="44" grpId="0" build="allAtOnce"/>
      <p:bldP spid="47" grpId="0" build="allAtOnce"/>
      <p:bldP spid="50" grpId="0" build="allAtOnce"/>
      <p:bldP spid="51" grpId="0" build="allAtOnce"/>
      <p:bldP spid="52" grpId="0" build="allAtOnce"/>
      <p:bldP spid="60" grpId="0" build="allAtOnce"/>
      <p:bldP spid="61" grpId="0" build="allAtOnce"/>
      <p:bldP spid="68" grpId="0" build="allAtOnce"/>
      <p:bldP spid="62" grpId="0" build="allAtOnce"/>
      <p:bldP spid="64" grpId="0" build="allAtOnce"/>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40 Grupo"/>
          <p:cNvGrpSpPr/>
          <p:nvPr/>
        </p:nvGrpSpPr>
        <p:grpSpPr>
          <a:xfrm>
            <a:off x="1865585" y="5669388"/>
            <a:ext cx="1584176" cy="864096"/>
            <a:chOff x="3563888" y="1700808"/>
            <a:chExt cx="1584176" cy="864096"/>
          </a:xfrm>
        </p:grpSpPr>
        <p:cxnSp>
          <p:nvCxnSpPr>
            <p:cNvPr id="42" name="4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49 Grupo"/>
          <p:cNvGrpSpPr/>
          <p:nvPr/>
        </p:nvGrpSpPr>
        <p:grpSpPr>
          <a:xfrm>
            <a:off x="792659" y="1915122"/>
            <a:ext cx="1584176" cy="864096"/>
            <a:chOff x="3563888" y="1700808"/>
            <a:chExt cx="1584176" cy="864096"/>
          </a:xfrm>
        </p:grpSpPr>
        <p:cxnSp>
          <p:nvCxnSpPr>
            <p:cNvPr id="51" name="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75" name="74 CuadroTexto"/>
          <p:cNvSpPr txBox="1"/>
          <p:nvPr/>
        </p:nvSpPr>
        <p:spPr>
          <a:xfrm>
            <a:off x="1493896" y="5157192"/>
            <a:ext cx="2286016" cy="600164"/>
          </a:xfrm>
          <a:prstGeom prst="rect">
            <a:avLst/>
          </a:prstGeom>
          <a:noFill/>
        </p:spPr>
        <p:txBody>
          <a:bodyPr wrap="square" rtlCol="0">
            <a:spAutoFit/>
          </a:bodyPr>
          <a:lstStyle/>
          <a:p>
            <a:pPr algn="ctr"/>
            <a:r>
              <a:rPr lang="es-MX" sz="1100" b="1" dirty="0" smtClean="0"/>
              <a:t>1112 </a:t>
            </a:r>
          </a:p>
          <a:p>
            <a:pPr algn="ctr"/>
            <a:r>
              <a:rPr lang="es-MX" sz="1100" b="1" dirty="0" smtClean="0"/>
              <a:t>Bancos / Tesorería</a:t>
            </a:r>
          </a:p>
          <a:p>
            <a:pPr algn="ctr"/>
            <a:endParaRPr lang="es-MX" sz="1100" b="1" dirty="0"/>
          </a:p>
        </p:txBody>
      </p:sp>
      <p:sp>
        <p:nvSpPr>
          <p:cNvPr id="76" name="75 CuadroTexto"/>
          <p:cNvSpPr txBox="1"/>
          <p:nvPr/>
        </p:nvSpPr>
        <p:spPr>
          <a:xfrm>
            <a:off x="4646155" y="980728"/>
            <a:ext cx="1928794" cy="600164"/>
          </a:xfrm>
          <a:prstGeom prst="rect">
            <a:avLst/>
          </a:prstGeom>
          <a:noFill/>
        </p:spPr>
        <p:txBody>
          <a:bodyPr wrap="square" rtlCol="0">
            <a:spAutoFit/>
          </a:bodyPr>
          <a:lstStyle/>
          <a:p>
            <a:pPr algn="ctr"/>
            <a:r>
              <a:rPr lang="es-MX" sz="1100" b="1" dirty="0" smtClean="0"/>
              <a:t>824</a:t>
            </a:r>
          </a:p>
          <a:p>
            <a:pPr algn="ctr"/>
            <a:r>
              <a:rPr lang="es-MX" sz="1100" b="1" dirty="0" smtClean="0"/>
              <a:t>Presupuesto de Egresos COMPROMETIDO</a:t>
            </a:r>
          </a:p>
        </p:txBody>
      </p:sp>
      <p:sp>
        <p:nvSpPr>
          <p:cNvPr id="83" name="82 CuadroTexto"/>
          <p:cNvSpPr txBox="1"/>
          <p:nvPr/>
        </p:nvSpPr>
        <p:spPr>
          <a:xfrm>
            <a:off x="6694100" y="3401690"/>
            <a:ext cx="1800200" cy="600164"/>
          </a:xfrm>
          <a:prstGeom prst="rect">
            <a:avLst/>
          </a:prstGeom>
          <a:noFill/>
        </p:spPr>
        <p:txBody>
          <a:bodyPr wrap="square" rtlCol="0">
            <a:spAutoFit/>
          </a:bodyPr>
          <a:lstStyle/>
          <a:p>
            <a:pPr algn="ctr"/>
            <a:r>
              <a:rPr lang="es-MX" sz="1100" b="1" dirty="0" smtClean="0"/>
              <a:t>2113</a:t>
            </a:r>
          </a:p>
          <a:p>
            <a:pPr algn="ctr"/>
            <a:r>
              <a:rPr lang="es-MX" sz="1100" b="1" dirty="0" smtClean="0"/>
              <a:t>Contratistas Obras Públicas x Pagar a C.P.</a:t>
            </a:r>
          </a:p>
        </p:txBody>
      </p:sp>
      <p:grpSp>
        <p:nvGrpSpPr>
          <p:cNvPr id="4" name="79 Grupo"/>
          <p:cNvGrpSpPr/>
          <p:nvPr/>
        </p:nvGrpSpPr>
        <p:grpSpPr>
          <a:xfrm>
            <a:off x="4827139" y="1943782"/>
            <a:ext cx="1584176" cy="864096"/>
            <a:chOff x="3563888" y="1700808"/>
            <a:chExt cx="1584176" cy="864096"/>
          </a:xfrm>
        </p:grpSpPr>
        <p:cxnSp>
          <p:nvCxnSpPr>
            <p:cNvPr id="88" name="8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40 Grupo"/>
          <p:cNvGrpSpPr/>
          <p:nvPr/>
        </p:nvGrpSpPr>
        <p:grpSpPr>
          <a:xfrm>
            <a:off x="799588" y="4070265"/>
            <a:ext cx="1584176" cy="864096"/>
            <a:chOff x="3563888" y="1700808"/>
            <a:chExt cx="1584176" cy="864096"/>
          </a:xfrm>
        </p:grpSpPr>
        <p:cxnSp>
          <p:nvCxnSpPr>
            <p:cNvPr id="101" name="10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10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0 Grupo"/>
          <p:cNvGrpSpPr/>
          <p:nvPr/>
        </p:nvGrpSpPr>
        <p:grpSpPr>
          <a:xfrm>
            <a:off x="2837233" y="4054881"/>
            <a:ext cx="1584176" cy="864096"/>
            <a:chOff x="3563888" y="1700808"/>
            <a:chExt cx="1584176" cy="864096"/>
          </a:xfrm>
        </p:grpSpPr>
        <p:cxnSp>
          <p:nvCxnSpPr>
            <p:cNvPr id="104" name="103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9 Grupo"/>
          <p:cNvGrpSpPr/>
          <p:nvPr/>
        </p:nvGrpSpPr>
        <p:grpSpPr>
          <a:xfrm>
            <a:off x="2812087" y="1915122"/>
            <a:ext cx="1584176" cy="864096"/>
            <a:chOff x="3563888" y="1700808"/>
            <a:chExt cx="1584176" cy="864096"/>
          </a:xfrm>
        </p:grpSpPr>
        <p:cxnSp>
          <p:nvCxnSpPr>
            <p:cNvPr id="93" name="9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9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9 Grupo"/>
          <p:cNvGrpSpPr/>
          <p:nvPr/>
        </p:nvGrpSpPr>
        <p:grpSpPr>
          <a:xfrm>
            <a:off x="6802217" y="1946505"/>
            <a:ext cx="1584176" cy="864096"/>
            <a:chOff x="3563888" y="1700808"/>
            <a:chExt cx="1584176" cy="864096"/>
          </a:xfrm>
        </p:grpSpPr>
        <p:cxnSp>
          <p:nvCxnSpPr>
            <p:cNvPr id="103" name="10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 name="49 Grupo"/>
          <p:cNvGrpSpPr/>
          <p:nvPr/>
        </p:nvGrpSpPr>
        <p:grpSpPr>
          <a:xfrm>
            <a:off x="6817032" y="4005064"/>
            <a:ext cx="1584176" cy="864096"/>
            <a:chOff x="3563888" y="1700808"/>
            <a:chExt cx="1584176" cy="864096"/>
          </a:xfrm>
        </p:grpSpPr>
        <p:cxnSp>
          <p:nvCxnSpPr>
            <p:cNvPr id="130" name="1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1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59" name="158 CuadroTexto"/>
          <p:cNvSpPr txBox="1"/>
          <p:nvPr/>
        </p:nvSpPr>
        <p:spPr>
          <a:xfrm>
            <a:off x="643308" y="1014596"/>
            <a:ext cx="1872208" cy="600164"/>
          </a:xfrm>
          <a:prstGeom prst="rect">
            <a:avLst/>
          </a:prstGeom>
          <a:noFill/>
        </p:spPr>
        <p:txBody>
          <a:bodyPr wrap="square" rtlCol="0">
            <a:spAutoFit/>
          </a:bodyPr>
          <a:lstStyle/>
          <a:p>
            <a:pPr algn="ctr"/>
            <a:r>
              <a:rPr lang="es-MX" sz="1100" b="1" dirty="0" smtClean="0"/>
              <a:t>823</a:t>
            </a:r>
          </a:p>
          <a:p>
            <a:pPr algn="ctr"/>
            <a:r>
              <a:rPr lang="es-MX" sz="1100" b="1" dirty="0" smtClean="0"/>
              <a:t>Modificaciones al Presupuesto de Egresos</a:t>
            </a:r>
          </a:p>
        </p:txBody>
      </p:sp>
      <p:sp>
        <p:nvSpPr>
          <p:cNvPr id="162" name="161 CuadroTexto"/>
          <p:cNvSpPr txBox="1"/>
          <p:nvPr/>
        </p:nvSpPr>
        <p:spPr>
          <a:xfrm>
            <a:off x="2662166" y="980728"/>
            <a:ext cx="1872208" cy="600164"/>
          </a:xfrm>
          <a:prstGeom prst="rect">
            <a:avLst/>
          </a:prstGeom>
          <a:noFill/>
        </p:spPr>
        <p:txBody>
          <a:bodyPr wrap="square" rtlCol="0">
            <a:spAutoFit/>
          </a:bodyPr>
          <a:lstStyle/>
          <a:p>
            <a:pPr algn="ctr"/>
            <a:r>
              <a:rPr lang="es-MX" sz="1100" b="1" dirty="0" smtClean="0"/>
              <a:t>822</a:t>
            </a:r>
          </a:p>
          <a:p>
            <a:pPr algn="ctr"/>
            <a:r>
              <a:rPr lang="es-MX" sz="1100" b="1" dirty="0" smtClean="0"/>
              <a:t>Presupuesto de Egresos Por EJERCER</a:t>
            </a:r>
          </a:p>
        </p:txBody>
      </p:sp>
      <p:sp>
        <p:nvSpPr>
          <p:cNvPr id="165" name="164 CuadroTexto"/>
          <p:cNvSpPr txBox="1"/>
          <p:nvPr/>
        </p:nvSpPr>
        <p:spPr>
          <a:xfrm>
            <a:off x="6444208" y="992571"/>
            <a:ext cx="2232248" cy="600164"/>
          </a:xfrm>
          <a:prstGeom prst="rect">
            <a:avLst/>
          </a:prstGeom>
          <a:noFill/>
        </p:spPr>
        <p:txBody>
          <a:bodyPr wrap="square" rtlCol="0">
            <a:spAutoFit/>
          </a:bodyPr>
          <a:lstStyle/>
          <a:p>
            <a:pPr algn="ctr"/>
            <a:r>
              <a:rPr lang="es-MX" sz="1100" b="1" dirty="0" smtClean="0"/>
              <a:t>825</a:t>
            </a:r>
          </a:p>
          <a:p>
            <a:pPr algn="ctr"/>
            <a:r>
              <a:rPr lang="es-MX" sz="1100" b="1" dirty="0" smtClean="0"/>
              <a:t>Presupuesto de Egresos DEVENGADO</a:t>
            </a:r>
          </a:p>
        </p:txBody>
      </p:sp>
      <p:sp>
        <p:nvSpPr>
          <p:cNvPr id="170" name="169 CuadroTexto"/>
          <p:cNvSpPr txBox="1"/>
          <p:nvPr/>
        </p:nvSpPr>
        <p:spPr>
          <a:xfrm>
            <a:off x="2666799" y="3068960"/>
            <a:ext cx="1857388" cy="600164"/>
          </a:xfrm>
          <a:prstGeom prst="rect">
            <a:avLst/>
          </a:prstGeom>
          <a:noFill/>
        </p:spPr>
        <p:txBody>
          <a:bodyPr wrap="square" rtlCol="0">
            <a:spAutoFit/>
          </a:bodyPr>
          <a:lstStyle/>
          <a:p>
            <a:pPr algn="ctr"/>
            <a:r>
              <a:rPr lang="es-MX" sz="1100" b="1" dirty="0" smtClean="0"/>
              <a:t>827</a:t>
            </a:r>
          </a:p>
          <a:p>
            <a:pPr algn="ctr"/>
            <a:r>
              <a:rPr lang="es-MX" sz="1100" b="1" dirty="0" smtClean="0"/>
              <a:t>Presupuesto de Egresos PAGADO</a:t>
            </a:r>
          </a:p>
        </p:txBody>
      </p:sp>
      <p:sp>
        <p:nvSpPr>
          <p:cNvPr id="178" name="177 CuadroTexto"/>
          <p:cNvSpPr txBox="1"/>
          <p:nvPr/>
        </p:nvSpPr>
        <p:spPr>
          <a:xfrm>
            <a:off x="512120" y="3098633"/>
            <a:ext cx="2136870" cy="600164"/>
          </a:xfrm>
          <a:prstGeom prst="rect">
            <a:avLst/>
          </a:prstGeom>
          <a:noFill/>
        </p:spPr>
        <p:txBody>
          <a:bodyPr wrap="square" rtlCol="0">
            <a:spAutoFit/>
          </a:bodyPr>
          <a:lstStyle/>
          <a:p>
            <a:pPr algn="ctr"/>
            <a:r>
              <a:rPr lang="es-MX" sz="1100" b="1" dirty="0" smtClean="0"/>
              <a:t>826</a:t>
            </a:r>
          </a:p>
          <a:p>
            <a:pPr algn="ctr"/>
            <a:r>
              <a:rPr lang="es-MX" sz="1100" b="1" dirty="0" smtClean="0"/>
              <a:t>Presupuesto de Egresos EJERCIDO</a:t>
            </a:r>
          </a:p>
        </p:txBody>
      </p:sp>
      <p:sp>
        <p:nvSpPr>
          <p:cNvPr id="136" name="135 Rectángulo redondeado"/>
          <p:cNvSpPr/>
          <p:nvPr/>
        </p:nvSpPr>
        <p:spPr>
          <a:xfrm>
            <a:off x="2269454" y="285728"/>
            <a:ext cx="6660264" cy="692720"/>
          </a:xfrm>
          <a:prstGeom prst="roundRect">
            <a:avLst/>
          </a:prstGeom>
          <a:ln/>
        </p:spPr>
        <p:style>
          <a:lnRef idx="0">
            <a:schemeClr val="accent6"/>
          </a:lnRef>
          <a:fillRef idx="3">
            <a:schemeClr val="accent6"/>
          </a:fillRef>
          <a:effectRef idx="3">
            <a:schemeClr val="accent6"/>
          </a:effectRef>
          <a:fontRef idx="minor">
            <a:schemeClr val="lt1"/>
          </a:fontRef>
        </p:style>
        <p:txBody>
          <a:bodyPr anchor="ctr"/>
          <a:lstStyle/>
          <a:p>
            <a:pPr algn="ctr"/>
            <a:r>
              <a:rPr lang="es-MX" b="1" dirty="0" smtClean="0">
                <a:effectLst>
                  <a:outerShdw blurRad="38100" dist="38100" dir="2700000" algn="tl">
                    <a:srgbClr val="000000">
                      <a:alpha val="43137"/>
                    </a:srgbClr>
                  </a:outerShdw>
                </a:effectLst>
              </a:rPr>
              <a:t>OBRA CONTRATADA</a:t>
            </a:r>
            <a:r>
              <a:rPr lang="es-MX" sz="1600" b="1" dirty="0" smtClean="0">
                <a:effectLst>
                  <a:outerShdw blurRad="38100" dist="38100" dir="2700000" algn="tl">
                    <a:srgbClr val="000000">
                      <a:alpha val="43137"/>
                    </a:srgbClr>
                  </a:outerShdw>
                </a:effectLst>
              </a:rPr>
              <a:t> </a:t>
            </a:r>
            <a:r>
              <a:rPr lang="es-MX" b="1" dirty="0" smtClean="0">
                <a:solidFill>
                  <a:srgbClr val="FFFF00"/>
                </a:solidFill>
                <a:effectLst>
                  <a:outerShdw blurRad="38100" dist="38100" dir="2700000" algn="tl">
                    <a:srgbClr val="000000">
                      <a:alpha val="43137"/>
                    </a:srgbClr>
                  </a:outerShdw>
                </a:effectLst>
              </a:rPr>
              <a:t>NO CAPITALIZABLE </a:t>
            </a:r>
            <a:r>
              <a:rPr lang="es-MX" b="1" dirty="0" smtClean="0">
                <a:effectLst>
                  <a:outerShdw blurRad="38100" dist="38100" dir="2700000" algn="tl">
                    <a:srgbClr val="000000">
                      <a:alpha val="43137"/>
                    </a:srgbClr>
                  </a:outerShdw>
                </a:effectLst>
              </a:rPr>
              <a:t>CON </a:t>
            </a:r>
          </a:p>
          <a:p>
            <a:pPr algn="ctr"/>
            <a:r>
              <a:rPr lang="es-MX" b="1" u="sng" dirty="0" smtClean="0">
                <a:solidFill>
                  <a:schemeClr val="bg1"/>
                </a:solidFill>
                <a:effectLst>
                  <a:outerShdw blurRad="38100" dist="38100" dir="2700000" algn="tl">
                    <a:srgbClr val="000000">
                      <a:alpha val="43137"/>
                    </a:srgbClr>
                  </a:outerShdw>
                </a:effectLst>
              </a:rPr>
              <a:t>RECURSOS COMPARTIDOS</a:t>
            </a:r>
            <a:r>
              <a:rPr lang="es-MX" b="1" dirty="0" smtClean="0">
                <a:solidFill>
                  <a:schemeClr val="bg1"/>
                </a:solidFill>
                <a:effectLst>
                  <a:outerShdw blurRad="38100" dist="38100" dir="2700000" algn="tl">
                    <a:srgbClr val="000000">
                      <a:alpha val="43137"/>
                    </a:srgbClr>
                  </a:outerShdw>
                </a:effectLst>
              </a:rPr>
              <a:t> </a:t>
            </a:r>
            <a:r>
              <a:rPr lang="es-MX" b="1" dirty="0" smtClean="0">
                <a:solidFill>
                  <a:srgbClr val="FFFF00"/>
                </a:solidFill>
                <a:effectLst>
                  <a:outerShdw blurRad="38100" dist="38100" dir="2700000" algn="tl">
                    <a:srgbClr val="000000">
                      <a:alpha val="43137"/>
                    </a:srgbClr>
                  </a:outerShdw>
                </a:effectLst>
              </a:rPr>
              <a:t>EGRESOS</a:t>
            </a:r>
            <a:r>
              <a:rPr lang="es-MX" b="1" dirty="0" smtClean="0">
                <a:solidFill>
                  <a:schemeClr val="bg1"/>
                </a:solidFill>
                <a:effectLst>
                  <a:outerShdw blurRad="38100" dist="38100" dir="2700000" algn="tl">
                    <a:srgbClr val="000000">
                      <a:alpha val="43137"/>
                    </a:srgbClr>
                  </a:outerShdw>
                </a:effectLst>
              </a:rPr>
              <a:t> INICIO </a:t>
            </a:r>
            <a:r>
              <a:rPr lang="es-MX" b="1" dirty="0" smtClean="0">
                <a:solidFill>
                  <a:srgbClr val="FFFF00"/>
                </a:solidFill>
                <a:effectLst>
                  <a:outerShdw blurRad="38100" dist="38100" dir="2700000" algn="tl">
                    <a:srgbClr val="000000">
                      <a:alpha val="43137"/>
                    </a:srgbClr>
                  </a:outerShdw>
                </a:effectLst>
              </a:rPr>
              <a:t>2014</a:t>
            </a:r>
          </a:p>
        </p:txBody>
      </p:sp>
      <p:sp>
        <p:nvSpPr>
          <p:cNvPr id="121" name="120 CuadroTexto"/>
          <p:cNvSpPr txBox="1"/>
          <p:nvPr/>
        </p:nvSpPr>
        <p:spPr>
          <a:xfrm>
            <a:off x="611560" y="1556792"/>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3" name="122 CuadroTexto"/>
          <p:cNvSpPr txBox="1"/>
          <p:nvPr/>
        </p:nvSpPr>
        <p:spPr>
          <a:xfrm>
            <a:off x="2634087" y="1556792"/>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4" name="123 CuadroTexto"/>
          <p:cNvSpPr txBox="1"/>
          <p:nvPr/>
        </p:nvSpPr>
        <p:spPr>
          <a:xfrm>
            <a:off x="4650573" y="1565259"/>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5" name="124 CuadroTexto"/>
          <p:cNvSpPr txBox="1"/>
          <p:nvPr/>
        </p:nvSpPr>
        <p:spPr>
          <a:xfrm>
            <a:off x="6634831" y="1568635"/>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6" name="125 CuadroTexto"/>
          <p:cNvSpPr txBox="1"/>
          <p:nvPr/>
        </p:nvSpPr>
        <p:spPr>
          <a:xfrm>
            <a:off x="620027" y="3691631"/>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7" name="126 CuadroTexto"/>
          <p:cNvSpPr txBox="1"/>
          <p:nvPr/>
        </p:nvSpPr>
        <p:spPr>
          <a:xfrm>
            <a:off x="2656091" y="3683087"/>
            <a:ext cx="1915909" cy="369332"/>
          </a:xfrm>
          <a:prstGeom prst="rect">
            <a:avLst/>
          </a:prstGeom>
          <a:noFill/>
        </p:spPr>
        <p:txBody>
          <a:bodyPr wrap="none" rtlCol="0">
            <a:spAutoFit/>
          </a:bodyPr>
          <a:lstStyle/>
          <a:p>
            <a:pPr algn="ctr"/>
            <a:r>
              <a:rPr lang="es-MX" sz="900" dirty="0" smtClean="0"/>
              <a:t>COG </a:t>
            </a:r>
            <a:r>
              <a:rPr lang="es-MX" sz="900" b="1" dirty="0" smtClean="0"/>
              <a:t>613</a:t>
            </a:r>
            <a:r>
              <a:rPr lang="es-MX" sz="900" dirty="0" smtClean="0"/>
              <a:t> Construcción de Obras </a:t>
            </a:r>
          </a:p>
          <a:p>
            <a:pPr algn="ctr"/>
            <a:r>
              <a:rPr lang="es-MX" sz="900" dirty="0" smtClean="0"/>
              <a:t>de </a:t>
            </a:r>
            <a:r>
              <a:rPr lang="es-MX" sz="900" dirty="0" err="1" smtClean="0"/>
              <a:t>Abast</a:t>
            </a:r>
            <a:r>
              <a:rPr lang="es-MX" sz="900" dirty="0" smtClean="0"/>
              <a:t>. De Agua</a:t>
            </a:r>
            <a:endParaRPr lang="es-MX" sz="900" dirty="0"/>
          </a:p>
        </p:txBody>
      </p:sp>
      <p:sp>
        <p:nvSpPr>
          <p:cNvPr id="128" name="127 CuadroTexto"/>
          <p:cNvSpPr txBox="1"/>
          <p:nvPr/>
        </p:nvSpPr>
        <p:spPr>
          <a:xfrm>
            <a:off x="3733382" y="4797152"/>
            <a:ext cx="1800200" cy="1184940"/>
          </a:xfrm>
          <a:prstGeom prst="rect">
            <a:avLst/>
          </a:prstGeom>
          <a:noFill/>
        </p:spPr>
        <p:txBody>
          <a:bodyPr wrap="square" rtlCol="0">
            <a:spAutoFit/>
          </a:bodyPr>
          <a:lstStyle/>
          <a:p>
            <a:pPr algn="ctr"/>
            <a:r>
              <a:rPr lang="es-MX" sz="1100" b="1" dirty="0" smtClean="0"/>
              <a:t>12353</a:t>
            </a:r>
          </a:p>
          <a:p>
            <a:pPr algn="ctr"/>
            <a:r>
              <a:rPr lang="es-MX" sz="1100" b="1" dirty="0" smtClean="0"/>
              <a:t>Construcciones Proceso en B. de Dom. Público</a:t>
            </a:r>
          </a:p>
          <a:p>
            <a:pPr algn="ctr"/>
            <a:r>
              <a:rPr lang="es-ES" sz="800" dirty="0" smtClean="0"/>
              <a:t>Construcción de Obras para el Abastecimiento de Agua…</a:t>
            </a:r>
            <a:endParaRPr lang="es-MX" sz="800" b="1" dirty="0" smtClean="0"/>
          </a:p>
          <a:p>
            <a:pPr algn="ctr"/>
            <a:endParaRPr lang="es-MX" sz="1100" b="1" dirty="0" smtClean="0"/>
          </a:p>
        </p:txBody>
      </p:sp>
      <p:grpSp>
        <p:nvGrpSpPr>
          <p:cNvPr id="10" name="49 Grupo"/>
          <p:cNvGrpSpPr/>
          <p:nvPr/>
        </p:nvGrpSpPr>
        <p:grpSpPr>
          <a:xfrm>
            <a:off x="3856314" y="5756294"/>
            <a:ext cx="1584176" cy="864096"/>
            <a:chOff x="3563888" y="1700808"/>
            <a:chExt cx="1584176" cy="864096"/>
          </a:xfrm>
        </p:grpSpPr>
        <p:cxnSp>
          <p:nvCxnSpPr>
            <p:cNvPr id="132" name="13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13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1" name="49 Grupo"/>
          <p:cNvGrpSpPr/>
          <p:nvPr/>
        </p:nvGrpSpPr>
        <p:grpSpPr>
          <a:xfrm>
            <a:off x="4838903" y="4037491"/>
            <a:ext cx="1584176" cy="864096"/>
            <a:chOff x="3563888" y="1700808"/>
            <a:chExt cx="1584176" cy="864096"/>
          </a:xfrm>
        </p:grpSpPr>
        <p:cxnSp>
          <p:nvCxnSpPr>
            <p:cNvPr id="77" name="76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77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80" name="79 CuadroTexto"/>
          <p:cNvSpPr txBox="1"/>
          <p:nvPr/>
        </p:nvSpPr>
        <p:spPr>
          <a:xfrm>
            <a:off x="4716016" y="3259583"/>
            <a:ext cx="1800200" cy="769441"/>
          </a:xfrm>
          <a:prstGeom prst="rect">
            <a:avLst/>
          </a:prstGeom>
          <a:noFill/>
        </p:spPr>
        <p:txBody>
          <a:bodyPr wrap="square" rtlCol="0">
            <a:spAutoFit/>
          </a:bodyPr>
          <a:lstStyle/>
          <a:p>
            <a:pPr algn="ctr"/>
            <a:r>
              <a:rPr lang="es-MX" sz="1100" b="1" dirty="0" smtClean="0"/>
              <a:t>5611</a:t>
            </a:r>
          </a:p>
          <a:p>
            <a:pPr algn="ctr"/>
            <a:r>
              <a:rPr lang="es-MX" sz="1100" b="1" dirty="0" smtClean="0"/>
              <a:t>Construcciones en Bienes NO Capitalizables</a:t>
            </a:r>
          </a:p>
        </p:txBody>
      </p:sp>
      <p:sp>
        <p:nvSpPr>
          <p:cNvPr id="53" name="52 CuadroTexto"/>
          <p:cNvSpPr txBox="1"/>
          <p:nvPr/>
        </p:nvSpPr>
        <p:spPr>
          <a:xfrm>
            <a:off x="1584213" y="1915355"/>
            <a:ext cx="1214446" cy="307777"/>
          </a:xfrm>
          <a:prstGeom prst="rect">
            <a:avLst/>
          </a:prstGeom>
          <a:noFill/>
        </p:spPr>
        <p:txBody>
          <a:bodyPr wrap="square" rtlCol="0">
            <a:spAutoFit/>
          </a:bodyPr>
          <a:lstStyle/>
          <a:p>
            <a:r>
              <a:rPr lang="es-MX" sz="1400" dirty="0" smtClean="0"/>
              <a:t>60  4)</a:t>
            </a:r>
            <a:endParaRPr lang="es-MX" sz="1400" dirty="0"/>
          </a:p>
        </p:txBody>
      </p:sp>
      <p:sp>
        <p:nvSpPr>
          <p:cNvPr id="54" name="53 CuadroTexto"/>
          <p:cNvSpPr txBox="1"/>
          <p:nvPr/>
        </p:nvSpPr>
        <p:spPr>
          <a:xfrm>
            <a:off x="1585051" y="2192529"/>
            <a:ext cx="1214446" cy="307777"/>
          </a:xfrm>
          <a:prstGeom prst="rect">
            <a:avLst/>
          </a:prstGeom>
          <a:noFill/>
        </p:spPr>
        <p:txBody>
          <a:bodyPr wrap="square" rtlCol="0">
            <a:spAutoFit/>
          </a:bodyPr>
          <a:lstStyle/>
          <a:p>
            <a:r>
              <a:rPr lang="es-MX" sz="1400" dirty="0" smtClean="0"/>
              <a:t>20  5)</a:t>
            </a:r>
            <a:endParaRPr lang="es-MX" sz="1400" dirty="0"/>
          </a:p>
        </p:txBody>
      </p:sp>
      <p:sp>
        <p:nvSpPr>
          <p:cNvPr id="56" name="55 CuadroTexto"/>
          <p:cNvSpPr txBox="1"/>
          <p:nvPr/>
        </p:nvSpPr>
        <p:spPr>
          <a:xfrm>
            <a:off x="2857854" y="1918990"/>
            <a:ext cx="740908" cy="307777"/>
          </a:xfrm>
          <a:prstGeom prst="rect">
            <a:avLst/>
          </a:prstGeom>
          <a:noFill/>
        </p:spPr>
        <p:txBody>
          <a:bodyPr wrap="none" rtlCol="0">
            <a:spAutoFit/>
          </a:bodyPr>
          <a:lstStyle/>
          <a:p>
            <a:r>
              <a:rPr lang="es-MX" sz="1400" dirty="0" smtClean="0"/>
              <a:t>4)    60</a:t>
            </a:r>
            <a:endParaRPr lang="es-MX" sz="1400" dirty="0"/>
          </a:p>
        </p:txBody>
      </p:sp>
      <p:sp>
        <p:nvSpPr>
          <p:cNvPr id="57" name="56 CuadroTexto"/>
          <p:cNvSpPr txBox="1"/>
          <p:nvPr/>
        </p:nvSpPr>
        <p:spPr>
          <a:xfrm>
            <a:off x="2858261" y="2187277"/>
            <a:ext cx="740908" cy="307777"/>
          </a:xfrm>
          <a:prstGeom prst="rect">
            <a:avLst/>
          </a:prstGeom>
          <a:noFill/>
        </p:spPr>
        <p:txBody>
          <a:bodyPr wrap="none" rtlCol="0">
            <a:spAutoFit/>
          </a:bodyPr>
          <a:lstStyle/>
          <a:p>
            <a:r>
              <a:rPr lang="es-MX" sz="1400" dirty="0" smtClean="0"/>
              <a:t>5)    20</a:t>
            </a:r>
            <a:endParaRPr lang="es-MX" sz="1400" dirty="0"/>
          </a:p>
        </p:txBody>
      </p:sp>
      <p:sp>
        <p:nvSpPr>
          <p:cNvPr id="58" name="57 CuadroTexto"/>
          <p:cNvSpPr txBox="1"/>
          <p:nvPr/>
        </p:nvSpPr>
        <p:spPr>
          <a:xfrm>
            <a:off x="3597924" y="1910486"/>
            <a:ext cx="1214446" cy="307777"/>
          </a:xfrm>
          <a:prstGeom prst="rect">
            <a:avLst/>
          </a:prstGeom>
          <a:noFill/>
        </p:spPr>
        <p:txBody>
          <a:bodyPr wrap="square" rtlCol="0">
            <a:spAutoFit/>
          </a:bodyPr>
          <a:lstStyle/>
          <a:p>
            <a:r>
              <a:rPr lang="es-MX" sz="1400" dirty="0" smtClean="0"/>
              <a:t>60  6)</a:t>
            </a:r>
            <a:endParaRPr lang="es-MX" sz="1400" dirty="0"/>
          </a:p>
        </p:txBody>
      </p:sp>
      <p:sp>
        <p:nvSpPr>
          <p:cNvPr id="59" name="58 CuadroTexto"/>
          <p:cNvSpPr txBox="1"/>
          <p:nvPr/>
        </p:nvSpPr>
        <p:spPr>
          <a:xfrm>
            <a:off x="3598762" y="2187660"/>
            <a:ext cx="1214446" cy="307777"/>
          </a:xfrm>
          <a:prstGeom prst="rect">
            <a:avLst/>
          </a:prstGeom>
          <a:noFill/>
        </p:spPr>
        <p:txBody>
          <a:bodyPr wrap="square" rtlCol="0">
            <a:spAutoFit/>
          </a:bodyPr>
          <a:lstStyle/>
          <a:p>
            <a:r>
              <a:rPr lang="es-MX" sz="1400" dirty="0" smtClean="0"/>
              <a:t>20  7)</a:t>
            </a:r>
            <a:endParaRPr lang="es-MX" sz="1400" dirty="0"/>
          </a:p>
        </p:txBody>
      </p:sp>
      <p:sp>
        <p:nvSpPr>
          <p:cNvPr id="60" name="59 CuadroTexto"/>
          <p:cNvSpPr txBox="1"/>
          <p:nvPr/>
        </p:nvSpPr>
        <p:spPr>
          <a:xfrm>
            <a:off x="4857345" y="1959714"/>
            <a:ext cx="740908" cy="307777"/>
          </a:xfrm>
          <a:prstGeom prst="rect">
            <a:avLst/>
          </a:prstGeom>
          <a:noFill/>
        </p:spPr>
        <p:txBody>
          <a:bodyPr wrap="none" rtlCol="0">
            <a:spAutoFit/>
          </a:bodyPr>
          <a:lstStyle/>
          <a:p>
            <a:r>
              <a:rPr lang="es-MX" sz="1400" dirty="0" smtClean="0"/>
              <a:t>6)    60</a:t>
            </a:r>
            <a:endParaRPr lang="es-MX" sz="1400" dirty="0"/>
          </a:p>
        </p:txBody>
      </p:sp>
      <p:sp>
        <p:nvSpPr>
          <p:cNvPr id="61" name="60 CuadroTexto"/>
          <p:cNvSpPr txBox="1"/>
          <p:nvPr/>
        </p:nvSpPr>
        <p:spPr>
          <a:xfrm>
            <a:off x="4857752" y="2228001"/>
            <a:ext cx="740908" cy="307777"/>
          </a:xfrm>
          <a:prstGeom prst="rect">
            <a:avLst/>
          </a:prstGeom>
          <a:noFill/>
        </p:spPr>
        <p:txBody>
          <a:bodyPr wrap="none" rtlCol="0">
            <a:spAutoFit/>
          </a:bodyPr>
          <a:lstStyle/>
          <a:p>
            <a:r>
              <a:rPr lang="es-MX" sz="1400" dirty="0" smtClean="0"/>
              <a:t>7)    20</a:t>
            </a:r>
            <a:endParaRPr lang="es-MX" sz="1400" dirty="0"/>
          </a:p>
        </p:txBody>
      </p:sp>
      <p:sp>
        <p:nvSpPr>
          <p:cNvPr id="62" name="61 CuadroTexto"/>
          <p:cNvSpPr txBox="1"/>
          <p:nvPr/>
        </p:nvSpPr>
        <p:spPr>
          <a:xfrm>
            <a:off x="5615838" y="1955030"/>
            <a:ext cx="1214446" cy="307777"/>
          </a:xfrm>
          <a:prstGeom prst="rect">
            <a:avLst/>
          </a:prstGeom>
          <a:noFill/>
        </p:spPr>
        <p:txBody>
          <a:bodyPr wrap="square" rtlCol="0">
            <a:spAutoFit/>
          </a:bodyPr>
          <a:lstStyle/>
          <a:p>
            <a:r>
              <a:rPr lang="es-MX" sz="1400" dirty="0" smtClean="0"/>
              <a:t>60  8)</a:t>
            </a:r>
            <a:endParaRPr lang="es-MX" sz="1400" dirty="0"/>
          </a:p>
        </p:txBody>
      </p:sp>
      <p:sp>
        <p:nvSpPr>
          <p:cNvPr id="63" name="62 CuadroTexto"/>
          <p:cNvSpPr txBox="1"/>
          <p:nvPr/>
        </p:nvSpPr>
        <p:spPr>
          <a:xfrm>
            <a:off x="5616676" y="2232204"/>
            <a:ext cx="1214446" cy="307777"/>
          </a:xfrm>
          <a:prstGeom prst="rect">
            <a:avLst/>
          </a:prstGeom>
          <a:noFill/>
        </p:spPr>
        <p:txBody>
          <a:bodyPr wrap="square" rtlCol="0">
            <a:spAutoFit/>
          </a:bodyPr>
          <a:lstStyle/>
          <a:p>
            <a:r>
              <a:rPr lang="es-MX" sz="1400" dirty="0" smtClean="0"/>
              <a:t>20  11)</a:t>
            </a:r>
            <a:endParaRPr lang="es-MX" sz="1400" dirty="0"/>
          </a:p>
        </p:txBody>
      </p:sp>
      <p:sp>
        <p:nvSpPr>
          <p:cNvPr id="64" name="63 CuadroTexto"/>
          <p:cNvSpPr txBox="1"/>
          <p:nvPr/>
        </p:nvSpPr>
        <p:spPr>
          <a:xfrm>
            <a:off x="6830715" y="1959714"/>
            <a:ext cx="740908" cy="307777"/>
          </a:xfrm>
          <a:prstGeom prst="rect">
            <a:avLst/>
          </a:prstGeom>
          <a:noFill/>
        </p:spPr>
        <p:txBody>
          <a:bodyPr wrap="none" rtlCol="0">
            <a:spAutoFit/>
          </a:bodyPr>
          <a:lstStyle/>
          <a:p>
            <a:r>
              <a:rPr lang="es-MX" sz="1400" dirty="0" smtClean="0"/>
              <a:t>8)    60</a:t>
            </a:r>
            <a:endParaRPr lang="es-MX" sz="1400" dirty="0"/>
          </a:p>
        </p:txBody>
      </p:sp>
      <p:sp>
        <p:nvSpPr>
          <p:cNvPr id="65" name="64 CuadroTexto"/>
          <p:cNvSpPr txBox="1"/>
          <p:nvPr/>
        </p:nvSpPr>
        <p:spPr>
          <a:xfrm>
            <a:off x="6755481" y="2228001"/>
            <a:ext cx="826958" cy="307777"/>
          </a:xfrm>
          <a:prstGeom prst="rect">
            <a:avLst/>
          </a:prstGeom>
          <a:noFill/>
        </p:spPr>
        <p:txBody>
          <a:bodyPr wrap="none" rtlCol="0">
            <a:spAutoFit/>
          </a:bodyPr>
          <a:lstStyle/>
          <a:p>
            <a:r>
              <a:rPr lang="es-MX" sz="1400" dirty="0" smtClean="0"/>
              <a:t>11)    20</a:t>
            </a:r>
            <a:endParaRPr lang="es-MX" sz="1400" dirty="0"/>
          </a:p>
        </p:txBody>
      </p:sp>
      <p:sp>
        <p:nvSpPr>
          <p:cNvPr id="66" name="65 CuadroTexto"/>
          <p:cNvSpPr txBox="1"/>
          <p:nvPr/>
        </p:nvSpPr>
        <p:spPr>
          <a:xfrm>
            <a:off x="7572396" y="1955696"/>
            <a:ext cx="1214446" cy="307777"/>
          </a:xfrm>
          <a:prstGeom prst="rect">
            <a:avLst/>
          </a:prstGeom>
          <a:noFill/>
        </p:spPr>
        <p:txBody>
          <a:bodyPr wrap="square" rtlCol="0">
            <a:spAutoFit/>
          </a:bodyPr>
          <a:lstStyle/>
          <a:p>
            <a:r>
              <a:rPr lang="es-MX" sz="1400" dirty="0" smtClean="0"/>
              <a:t>60  9)</a:t>
            </a:r>
            <a:endParaRPr lang="es-MX" sz="1400" dirty="0"/>
          </a:p>
        </p:txBody>
      </p:sp>
      <p:sp>
        <p:nvSpPr>
          <p:cNvPr id="67" name="66 CuadroTexto"/>
          <p:cNvSpPr txBox="1"/>
          <p:nvPr/>
        </p:nvSpPr>
        <p:spPr>
          <a:xfrm>
            <a:off x="830330" y="4085389"/>
            <a:ext cx="740908" cy="307777"/>
          </a:xfrm>
          <a:prstGeom prst="rect">
            <a:avLst/>
          </a:prstGeom>
          <a:noFill/>
        </p:spPr>
        <p:txBody>
          <a:bodyPr wrap="none" rtlCol="0">
            <a:spAutoFit/>
          </a:bodyPr>
          <a:lstStyle/>
          <a:p>
            <a:r>
              <a:rPr lang="es-MX" sz="1400" dirty="0" smtClean="0"/>
              <a:t>9)    60</a:t>
            </a:r>
            <a:endParaRPr lang="es-MX" sz="1400" dirty="0"/>
          </a:p>
        </p:txBody>
      </p:sp>
      <p:sp>
        <p:nvSpPr>
          <p:cNvPr id="68" name="67 CuadroTexto"/>
          <p:cNvSpPr txBox="1"/>
          <p:nvPr/>
        </p:nvSpPr>
        <p:spPr>
          <a:xfrm>
            <a:off x="1585051" y="4085389"/>
            <a:ext cx="1214446" cy="307777"/>
          </a:xfrm>
          <a:prstGeom prst="rect">
            <a:avLst/>
          </a:prstGeom>
          <a:noFill/>
        </p:spPr>
        <p:txBody>
          <a:bodyPr wrap="square" rtlCol="0">
            <a:spAutoFit/>
          </a:bodyPr>
          <a:lstStyle/>
          <a:p>
            <a:r>
              <a:rPr lang="es-MX" sz="1400" dirty="0" smtClean="0"/>
              <a:t>60  10)</a:t>
            </a:r>
            <a:endParaRPr lang="es-MX" sz="1400" dirty="0"/>
          </a:p>
        </p:txBody>
      </p:sp>
      <p:sp>
        <p:nvSpPr>
          <p:cNvPr id="69" name="68 CuadroTexto"/>
          <p:cNvSpPr txBox="1"/>
          <p:nvPr/>
        </p:nvSpPr>
        <p:spPr>
          <a:xfrm>
            <a:off x="2772603" y="4071942"/>
            <a:ext cx="840295" cy="307777"/>
          </a:xfrm>
          <a:prstGeom prst="rect">
            <a:avLst/>
          </a:prstGeom>
          <a:noFill/>
        </p:spPr>
        <p:txBody>
          <a:bodyPr wrap="none" rtlCol="0">
            <a:spAutoFit/>
          </a:bodyPr>
          <a:lstStyle/>
          <a:p>
            <a:r>
              <a:rPr lang="es-MX" sz="1400" dirty="0" smtClean="0"/>
              <a:t>10)    60</a:t>
            </a:r>
            <a:endParaRPr lang="es-MX" sz="1400" dirty="0"/>
          </a:p>
        </p:txBody>
      </p:sp>
      <p:sp>
        <p:nvSpPr>
          <p:cNvPr id="72" name="71 CuadroTexto"/>
          <p:cNvSpPr txBox="1"/>
          <p:nvPr/>
        </p:nvSpPr>
        <p:spPr>
          <a:xfrm>
            <a:off x="3776531" y="5759375"/>
            <a:ext cx="840295" cy="307777"/>
          </a:xfrm>
          <a:prstGeom prst="rect">
            <a:avLst/>
          </a:prstGeom>
          <a:noFill/>
        </p:spPr>
        <p:txBody>
          <a:bodyPr wrap="none" rtlCol="0">
            <a:spAutoFit/>
          </a:bodyPr>
          <a:lstStyle/>
          <a:p>
            <a:r>
              <a:rPr lang="es-MX" sz="1400" dirty="0" smtClean="0"/>
              <a:t>8a)    60</a:t>
            </a:r>
            <a:endParaRPr lang="es-MX" sz="1400" dirty="0"/>
          </a:p>
        </p:txBody>
      </p:sp>
      <p:sp>
        <p:nvSpPr>
          <p:cNvPr id="81" name="80 CuadroTexto"/>
          <p:cNvSpPr txBox="1"/>
          <p:nvPr/>
        </p:nvSpPr>
        <p:spPr>
          <a:xfrm>
            <a:off x="3701297" y="6027662"/>
            <a:ext cx="926344" cy="307777"/>
          </a:xfrm>
          <a:prstGeom prst="rect">
            <a:avLst/>
          </a:prstGeom>
          <a:noFill/>
        </p:spPr>
        <p:txBody>
          <a:bodyPr wrap="none" rtlCol="0">
            <a:spAutoFit/>
          </a:bodyPr>
          <a:lstStyle/>
          <a:p>
            <a:r>
              <a:rPr lang="es-MX" sz="1400" dirty="0" smtClean="0"/>
              <a:t>11a)    20</a:t>
            </a:r>
            <a:endParaRPr lang="es-MX" sz="1400" dirty="0"/>
          </a:p>
        </p:txBody>
      </p:sp>
      <p:sp>
        <p:nvSpPr>
          <p:cNvPr id="82" name="81 CuadroTexto"/>
          <p:cNvSpPr txBox="1"/>
          <p:nvPr/>
        </p:nvSpPr>
        <p:spPr>
          <a:xfrm>
            <a:off x="7599290" y="4018154"/>
            <a:ext cx="1214446" cy="307777"/>
          </a:xfrm>
          <a:prstGeom prst="rect">
            <a:avLst/>
          </a:prstGeom>
          <a:noFill/>
        </p:spPr>
        <p:txBody>
          <a:bodyPr wrap="square" rtlCol="0">
            <a:spAutoFit/>
          </a:bodyPr>
          <a:lstStyle/>
          <a:p>
            <a:r>
              <a:rPr lang="es-MX" sz="1400" dirty="0" smtClean="0"/>
              <a:t>60  8a)</a:t>
            </a:r>
            <a:endParaRPr lang="es-MX" sz="1400" dirty="0"/>
          </a:p>
        </p:txBody>
      </p:sp>
      <p:sp>
        <p:nvSpPr>
          <p:cNvPr id="85" name="84 CuadroTexto"/>
          <p:cNvSpPr txBox="1"/>
          <p:nvPr/>
        </p:nvSpPr>
        <p:spPr>
          <a:xfrm>
            <a:off x="6665555" y="4013951"/>
            <a:ext cx="939681" cy="307777"/>
          </a:xfrm>
          <a:prstGeom prst="rect">
            <a:avLst/>
          </a:prstGeom>
          <a:noFill/>
        </p:spPr>
        <p:txBody>
          <a:bodyPr wrap="none" rtlCol="0">
            <a:spAutoFit/>
          </a:bodyPr>
          <a:lstStyle/>
          <a:p>
            <a:r>
              <a:rPr lang="es-MX" sz="1400" dirty="0" smtClean="0"/>
              <a:t>10a)    60</a:t>
            </a:r>
            <a:endParaRPr lang="es-MX" sz="1400" dirty="0"/>
          </a:p>
        </p:txBody>
      </p:sp>
      <p:sp>
        <p:nvSpPr>
          <p:cNvPr id="86" name="85 CuadroTexto"/>
          <p:cNvSpPr txBox="1"/>
          <p:nvPr/>
        </p:nvSpPr>
        <p:spPr>
          <a:xfrm>
            <a:off x="2643174" y="5674675"/>
            <a:ext cx="1214446" cy="307777"/>
          </a:xfrm>
          <a:prstGeom prst="rect">
            <a:avLst/>
          </a:prstGeom>
          <a:noFill/>
        </p:spPr>
        <p:txBody>
          <a:bodyPr wrap="square" rtlCol="0">
            <a:spAutoFit/>
          </a:bodyPr>
          <a:lstStyle/>
          <a:p>
            <a:r>
              <a:rPr lang="es-MX" sz="1400" dirty="0" smtClean="0"/>
              <a:t>60  10a)</a:t>
            </a:r>
            <a:endParaRPr lang="es-MX" sz="1400" dirty="0"/>
          </a:p>
        </p:txBody>
      </p:sp>
      <p:sp>
        <p:nvSpPr>
          <p:cNvPr id="87" name="86 CuadroTexto"/>
          <p:cNvSpPr txBox="1"/>
          <p:nvPr/>
        </p:nvSpPr>
        <p:spPr>
          <a:xfrm>
            <a:off x="4644008" y="6381328"/>
            <a:ext cx="1214446" cy="307777"/>
          </a:xfrm>
          <a:prstGeom prst="rect">
            <a:avLst/>
          </a:prstGeom>
          <a:noFill/>
        </p:spPr>
        <p:txBody>
          <a:bodyPr wrap="square" rtlCol="0">
            <a:spAutoFit/>
          </a:bodyPr>
          <a:lstStyle/>
          <a:p>
            <a:r>
              <a:rPr lang="es-MX" sz="1400" dirty="0" smtClean="0"/>
              <a:t>80  12)</a:t>
            </a:r>
            <a:endParaRPr lang="es-MX" sz="1400" dirty="0"/>
          </a:p>
        </p:txBody>
      </p:sp>
      <p:sp>
        <p:nvSpPr>
          <p:cNvPr id="91" name="90 CuadroTexto"/>
          <p:cNvSpPr txBox="1"/>
          <p:nvPr/>
        </p:nvSpPr>
        <p:spPr>
          <a:xfrm>
            <a:off x="4759420" y="4045048"/>
            <a:ext cx="840295" cy="307777"/>
          </a:xfrm>
          <a:prstGeom prst="rect">
            <a:avLst/>
          </a:prstGeom>
          <a:noFill/>
        </p:spPr>
        <p:txBody>
          <a:bodyPr wrap="none" rtlCol="0">
            <a:spAutoFit/>
          </a:bodyPr>
          <a:lstStyle/>
          <a:p>
            <a:r>
              <a:rPr lang="es-MX" sz="1400" dirty="0" smtClean="0"/>
              <a:t>12)    80</a:t>
            </a:r>
            <a:endParaRPr lang="es-MX" sz="1400" dirty="0"/>
          </a:p>
        </p:txBody>
      </p:sp>
      <p:sp>
        <p:nvSpPr>
          <p:cNvPr id="92" name="91 CuadroTexto"/>
          <p:cNvSpPr txBox="1"/>
          <p:nvPr/>
        </p:nvSpPr>
        <p:spPr>
          <a:xfrm>
            <a:off x="1799365" y="5674675"/>
            <a:ext cx="840295" cy="307777"/>
          </a:xfrm>
          <a:prstGeom prst="rect">
            <a:avLst/>
          </a:prstGeom>
          <a:noFill/>
        </p:spPr>
        <p:txBody>
          <a:bodyPr wrap="none" rtlCol="0">
            <a:spAutoFit/>
          </a:bodyPr>
          <a:lstStyle/>
          <a:p>
            <a:r>
              <a:rPr lang="es-MX" sz="1400" dirty="0" smtClean="0">
                <a:solidFill>
                  <a:schemeClr val="accent6">
                    <a:lumMod val="50000"/>
                  </a:schemeClr>
                </a:solidFill>
              </a:rPr>
              <a:t>3a)    60</a:t>
            </a:r>
            <a:endParaRPr lang="es-MX" sz="1400" dirty="0">
              <a:solidFill>
                <a:schemeClr val="accent6">
                  <a:lumMod val="50000"/>
                </a:schemeClr>
              </a:solidFill>
            </a:endParaRPr>
          </a:p>
        </p:txBody>
      </p:sp>
      <p:cxnSp>
        <p:nvCxnSpPr>
          <p:cNvPr id="95" name="94 Conector recto"/>
          <p:cNvCxnSpPr/>
          <p:nvPr/>
        </p:nvCxnSpPr>
        <p:spPr>
          <a:xfrm>
            <a:off x="3923928" y="6381328"/>
            <a:ext cx="1512168" cy="0"/>
          </a:xfrm>
          <a:prstGeom prst="line">
            <a:avLst/>
          </a:prstGeom>
        </p:spPr>
        <p:style>
          <a:lnRef idx="1">
            <a:schemeClr val="accent1"/>
          </a:lnRef>
          <a:fillRef idx="0">
            <a:schemeClr val="accent1"/>
          </a:fillRef>
          <a:effectRef idx="0">
            <a:schemeClr val="accent1"/>
          </a:effectRef>
          <a:fontRef idx="minor">
            <a:schemeClr val="tx1"/>
          </a:fontRef>
        </p:style>
      </p:cxnSp>
      <p:sp>
        <p:nvSpPr>
          <p:cNvPr id="96" name="95 CuadroTexto"/>
          <p:cNvSpPr txBox="1"/>
          <p:nvPr/>
        </p:nvSpPr>
        <p:spPr>
          <a:xfrm>
            <a:off x="3779912" y="6381328"/>
            <a:ext cx="821059" cy="307777"/>
          </a:xfrm>
          <a:prstGeom prst="rect">
            <a:avLst/>
          </a:prstGeom>
          <a:noFill/>
        </p:spPr>
        <p:txBody>
          <a:bodyPr wrap="none" rtlCol="0">
            <a:spAutoFit/>
          </a:bodyPr>
          <a:lstStyle/>
          <a:p>
            <a:r>
              <a:rPr lang="es-MX" sz="1400" b="1" dirty="0" smtClean="0">
                <a:solidFill>
                  <a:srgbClr val="C00000"/>
                </a:solidFill>
              </a:rPr>
              <a:t>(S)    80</a:t>
            </a:r>
            <a:endParaRPr lang="es-MX" sz="1400" b="1" dirty="0">
              <a:solidFill>
                <a:srgbClr val="C00000"/>
              </a:solidFill>
            </a:endParaRPr>
          </a:p>
        </p:txBody>
      </p:sp>
      <p:grpSp>
        <p:nvGrpSpPr>
          <p:cNvPr id="12" name="40 Grupo"/>
          <p:cNvGrpSpPr/>
          <p:nvPr/>
        </p:nvGrpSpPr>
        <p:grpSpPr>
          <a:xfrm>
            <a:off x="6270596" y="5758657"/>
            <a:ext cx="1584176" cy="864096"/>
            <a:chOff x="3563888" y="1700808"/>
            <a:chExt cx="1584176" cy="864096"/>
          </a:xfrm>
        </p:grpSpPr>
        <p:cxnSp>
          <p:nvCxnSpPr>
            <p:cNvPr id="98" name="9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9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0" name="99 CuadroTexto"/>
          <p:cNvSpPr txBox="1"/>
          <p:nvPr/>
        </p:nvSpPr>
        <p:spPr>
          <a:xfrm>
            <a:off x="5898907" y="5125092"/>
            <a:ext cx="2286016" cy="769441"/>
          </a:xfrm>
          <a:prstGeom prst="rect">
            <a:avLst/>
          </a:prstGeom>
          <a:noFill/>
        </p:spPr>
        <p:txBody>
          <a:bodyPr wrap="square" rtlCol="0">
            <a:spAutoFit/>
          </a:bodyPr>
          <a:lstStyle/>
          <a:p>
            <a:pPr algn="ctr"/>
            <a:r>
              <a:rPr lang="es-MX" sz="1100" b="1" dirty="0" smtClean="0"/>
              <a:t>2212 </a:t>
            </a:r>
          </a:p>
          <a:p>
            <a:pPr algn="ctr"/>
            <a:r>
              <a:rPr lang="es-MX" sz="1100" b="1" dirty="0" smtClean="0"/>
              <a:t>Contratistas Obras Públicas por Pagar a Largo Plazo</a:t>
            </a:r>
          </a:p>
          <a:p>
            <a:pPr algn="ctr"/>
            <a:endParaRPr lang="es-MX" sz="1100" b="1" dirty="0"/>
          </a:p>
        </p:txBody>
      </p:sp>
      <p:sp>
        <p:nvSpPr>
          <p:cNvPr id="106" name="105 CuadroTexto"/>
          <p:cNvSpPr txBox="1"/>
          <p:nvPr/>
        </p:nvSpPr>
        <p:spPr>
          <a:xfrm>
            <a:off x="7062468" y="6030082"/>
            <a:ext cx="1025730" cy="307777"/>
          </a:xfrm>
          <a:prstGeom prst="rect">
            <a:avLst/>
          </a:prstGeom>
          <a:noFill/>
        </p:spPr>
        <p:txBody>
          <a:bodyPr wrap="none" rtlCol="0">
            <a:spAutoFit/>
          </a:bodyPr>
          <a:lstStyle/>
          <a:p>
            <a:r>
              <a:rPr lang="es-MX" sz="1400" dirty="0" smtClean="0">
                <a:solidFill>
                  <a:srgbClr val="0070C0"/>
                </a:solidFill>
              </a:rPr>
              <a:t>20   11.1a)</a:t>
            </a:r>
            <a:endParaRPr lang="es-MX" sz="1400" dirty="0">
              <a:solidFill>
                <a:srgbClr val="0070C0"/>
              </a:solidFill>
            </a:endParaRPr>
          </a:p>
        </p:txBody>
      </p:sp>
      <p:sp>
        <p:nvSpPr>
          <p:cNvPr id="107" name="106 CuadroTexto"/>
          <p:cNvSpPr txBox="1"/>
          <p:nvPr/>
        </p:nvSpPr>
        <p:spPr>
          <a:xfrm>
            <a:off x="7059419" y="5758984"/>
            <a:ext cx="1214446" cy="307777"/>
          </a:xfrm>
          <a:prstGeom prst="rect">
            <a:avLst/>
          </a:prstGeom>
          <a:noFill/>
        </p:spPr>
        <p:txBody>
          <a:bodyPr wrap="square" rtlCol="0">
            <a:spAutoFit/>
          </a:bodyPr>
          <a:lstStyle/>
          <a:p>
            <a:r>
              <a:rPr lang="es-MX" sz="1400" dirty="0" smtClean="0"/>
              <a:t>20  11a)</a:t>
            </a:r>
            <a:endParaRPr lang="es-MX" sz="1400" dirty="0"/>
          </a:p>
        </p:txBody>
      </p:sp>
      <p:sp>
        <p:nvSpPr>
          <p:cNvPr id="108" name="107 CuadroTexto"/>
          <p:cNvSpPr txBox="1"/>
          <p:nvPr/>
        </p:nvSpPr>
        <p:spPr>
          <a:xfrm>
            <a:off x="5969609" y="5763256"/>
            <a:ext cx="1080120" cy="307777"/>
          </a:xfrm>
          <a:prstGeom prst="rect">
            <a:avLst/>
          </a:prstGeom>
          <a:noFill/>
        </p:spPr>
        <p:txBody>
          <a:bodyPr wrap="square" rtlCol="0">
            <a:spAutoFit/>
          </a:bodyPr>
          <a:lstStyle/>
          <a:p>
            <a:r>
              <a:rPr lang="es-MX" sz="1400" dirty="0" smtClean="0">
                <a:solidFill>
                  <a:srgbClr val="00B050"/>
                </a:solidFill>
              </a:rPr>
              <a:t>11.1b)   20</a:t>
            </a:r>
            <a:endParaRPr lang="es-MX" sz="1400" dirty="0">
              <a:solidFill>
                <a:srgbClr val="00B050"/>
              </a:solidFill>
            </a:endParaRPr>
          </a:p>
        </p:txBody>
      </p:sp>
      <p:cxnSp>
        <p:nvCxnSpPr>
          <p:cNvPr id="109" name="108 Conector recto"/>
          <p:cNvCxnSpPr/>
          <p:nvPr/>
        </p:nvCxnSpPr>
        <p:spPr>
          <a:xfrm>
            <a:off x="6257641" y="6326581"/>
            <a:ext cx="1584176" cy="0"/>
          </a:xfrm>
          <a:prstGeom prst="line">
            <a:avLst/>
          </a:prstGeom>
        </p:spPr>
        <p:style>
          <a:lnRef idx="1">
            <a:schemeClr val="accent1"/>
          </a:lnRef>
          <a:fillRef idx="0">
            <a:schemeClr val="accent1"/>
          </a:fillRef>
          <a:effectRef idx="0">
            <a:schemeClr val="accent1"/>
          </a:effectRef>
          <a:fontRef idx="minor">
            <a:schemeClr val="tx1"/>
          </a:fontRef>
        </p:style>
      </p:cxnSp>
      <p:sp>
        <p:nvSpPr>
          <p:cNvPr id="110" name="109 CuadroTexto"/>
          <p:cNvSpPr txBox="1"/>
          <p:nvPr/>
        </p:nvSpPr>
        <p:spPr>
          <a:xfrm>
            <a:off x="7066663" y="6326581"/>
            <a:ext cx="1214446" cy="307777"/>
          </a:xfrm>
          <a:prstGeom prst="rect">
            <a:avLst/>
          </a:prstGeom>
          <a:noFill/>
        </p:spPr>
        <p:txBody>
          <a:bodyPr wrap="square" rtlCol="0">
            <a:spAutoFit/>
          </a:bodyPr>
          <a:lstStyle/>
          <a:p>
            <a:r>
              <a:rPr lang="es-MX" sz="1400" b="1" dirty="0" smtClean="0">
                <a:solidFill>
                  <a:srgbClr val="C00000"/>
                </a:solidFill>
              </a:rPr>
              <a:t>20   (S)</a:t>
            </a:r>
            <a:endParaRPr lang="es-MX" sz="1400" b="1" dirty="0">
              <a:solidFill>
                <a:srgbClr val="C00000"/>
              </a:solidFill>
            </a:endParaRPr>
          </a:p>
        </p:txBody>
      </p:sp>
      <p:cxnSp>
        <p:nvCxnSpPr>
          <p:cNvPr id="112" name="111 Conector recto de flecha"/>
          <p:cNvCxnSpPr/>
          <p:nvPr/>
        </p:nvCxnSpPr>
        <p:spPr>
          <a:xfrm flipV="1">
            <a:off x="5436096" y="4437112"/>
            <a:ext cx="0" cy="2088232"/>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2000"/>
                                        <p:tgtEl>
                                          <p:spTgt spid="9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6">
                                            <p:txEl>
                                              <p:pRg st="0" end="0"/>
                                            </p:txEl>
                                          </p:spTgt>
                                        </p:tgtEl>
                                        <p:attrNameLst>
                                          <p:attrName>style.visibility</p:attrName>
                                        </p:attrNameLst>
                                      </p:cBhvr>
                                      <p:to>
                                        <p:strVal val="visible"/>
                                      </p:to>
                                    </p:set>
                                    <p:animEffect transition="in" filter="fade">
                                      <p:cBhvr>
                                        <p:cTn id="12" dur="2000"/>
                                        <p:tgtEl>
                                          <p:spTgt spid="9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7">
                                            <p:txEl>
                                              <p:pRg st="0" end="0"/>
                                            </p:txEl>
                                          </p:spTgt>
                                        </p:tgtEl>
                                        <p:attrNameLst>
                                          <p:attrName>style.visibility</p:attrName>
                                        </p:attrNameLst>
                                      </p:cBhvr>
                                      <p:to>
                                        <p:strVal val="visible"/>
                                      </p:to>
                                    </p:set>
                                    <p:animEffect transition="in" filter="fade">
                                      <p:cBhvr>
                                        <p:cTn id="17" dur="2000"/>
                                        <p:tgtEl>
                                          <p:spTgt spid="8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0">
                                            <p:txEl>
                                              <p:pRg st="0" end="0"/>
                                            </p:txEl>
                                          </p:spTgt>
                                        </p:tgtEl>
                                        <p:attrNameLst>
                                          <p:attrName>style.visibility</p:attrName>
                                        </p:attrNameLst>
                                      </p:cBhvr>
                                      <p:to>
                                        <p:strVal val="visible"/>
                                      </p:to>
                                    </p:set>
                                    <p:animEffect transition="in" filter="fade">
                                      <p:cBhvr>
                                        <p:cTn id="27" dur="2000"/>
                                        <p:tgtEl>
                                          <p:spTgt spid="80">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80">
                                            <p:txEl>
                                              <p:pRg st="1" end="1"/>
                                            </p:txEl>
                                          </p:spTgt>
                                        </p:tgtEl>
                                        <p:attrNameLst>
                                          <p:attrName>style.visibility</p:attrName>
                                        </p:attrNameLst>
                                      </p:cBhvr>
                                      <p:to>
                                        <p:strVal val="visible"/>
                                      </p:to>
                                    </p:set>
                                    <p:animEffect transition="in" filter="fade">
                                      <p:cBhvr>
                                        <p:cTn id="30" dur="2000"/>
                                        <p:tgtEl>
                                          <p:spTgt spid="80">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1">
                                            <p:txEl>
                                              <p:pRg st="0" end="0"/>
                                            </p:txEl>
                                          </p:spTgt>
                                        </p:tgtEl>
                                        <p:attrNameLst>
                                          <p:attrName>style.visibility</p:attrName>
                                        </p:attrNameLst>
                                      </p:cBhvr>
                                      <p:to>
                                        <p:strVal val="visible"/>
                                      </p:to>
                                    </p:set>
                                    <p:animEffect transition="in" filter="fade">
                                      <p:cBhvr>
                                        <p:cTn id="35" dur="2000"/>
                                        <p:tgtEl>
                                          <p:spTgt spid="91">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112"/>
                                        </p:tgtEl>
                                        <p:attrNameLst>
                                          <p:attrName>style.visibility</p:attrName>
                                        </p:attrNameLst>
                                      </p:cBhvr>
                                      <p:to>
                                        <p:strVal val="visible"/>
                                      </p:to>
                                    </p:set>
                                    <p:animEffect transition="in" filter="wipe(down)">
                                      <p:cBhvr>
                                        <p:cTn id="40"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build="allAtOnce"/>
      <p:bldP spid="87" grpId="0" build="allAtOnce"/>
      <p:bldP spid="91" grpId="0" build="allAtOnce"/>
      <p:bldP spid="96" grpId="0" build="allAtOnce"/>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40 Grupo"/>
          <p:cNvGrpSpPr/>
          <p:nvPr/>
        </p:nvGrpSpPr>
        <p:grpSpPr>
          <a:xfrm>
            <a:off x="2579965" y="5669388"/>
            <a:ext cx="1584176" cy="864096"/>
            <a:chOff x="3563888" y="1700808"/>
            <a:chExt cx="1584176" cy="864096"/>
          </a:xfrm>
        </p:grpSpPr>
        <p:cxnSp>
          <p:nvCxnSpPr>
            <p:cNvPr id="42" name="41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 name="49 Grupo"/>
          <p:cNvGrpSpPr/>
          <p:nvPr/>
        </p:nvGrpSpPr>
        <p:grpSpPr>
          <a:xfrm>
            <a:off x="792659" y="1915122"/>
            <a:ext cx="1584176" cy="864096"/>
            <a:chOff x="3563888" y="1700808"/>
            <a:chExt cx="1584176" cy="864096"/>
          </a:xfrm>
        </p:grpSpPr>
        <p:cxnSp>
          <p:nvCxnSpPr>
            <p:cNvPr id="51" name="5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75" name="74 CuadroTexto"/>
          <p:cNvSpPr txBox="1"/>
          <p:nvPr/>
        </p:nvSpPr>
        <p:spPr>
          <a:xfrm>
            <a:off x="2208276" y="5157192"/>
            <a:ext cx="2286016" cy="600164"/>
          </a:xfrm>
          <a:prstGeom prst="rect">
            <a:avLst/>
          </a:prstGeom>
          <a:noFill/>
        </p:spPr>
        <p:txBody>
          <a:bodyPr wrap="square" rtlCol="0">
            <a:spAutoFit/>
          </a:bodyPr>
          <a:lstStyle/>
          <a:p>
            <a:pPr algn="ctr"/>
            <a:r>
              <a:rPr lang="es-MX" sz="1100" b="1" dirty="0" smtClean="0"/>
              <a:t>1112 </a:t>
            </a:r>
          </a:p>
          <a:p>
            <a:pPr algn="ctr"/>
            <a:r>
              <a:rPr lang="es-MX" sz="1100" b="1" dirty="0" smtClean="0"/>
              <a:t>Bancos / Tesorería</a:t>
            </a:r>
          </a:p>
          <a:p>
            <a:pPr algn="ctr"/>
            <a:endParaRPr lang="es-MX" sz="1100" b="1" dirty="0"/>
          </a:p>
        </p:txBody>
      </p:sp>
      <p:sp>
        <p:nvSpPr>
          <p:cNvPr id="76" name="75 CuadroTexto"/>
          <p:cNvSpPr txBox="1"/>
          <p:nvPr/>
        </p:nvSpPr>
        <p:spPr>
          <a:xfrm>
            <a:off x="4646155" y="980728"/>
            <a:ext cx="1928794" cy="600164"/>
          </a:xfrm>
          <a:prstGeom prst="rect">
            <a:avLst/>
          </a:prstGeom>
          <a:noFill/>
        </p:spPr>
        <p:txBody>
          <a:bodyPr wrap="square" rtlCol="0">
            <a:spAutoFit/>
          </a:bodyPr>
          <a:lstStyle/>
          <a:p>
            <a:pPr algn="ctr"/>
            <a:r>
              <a:rPr lang="es-MX" sz="1100" b="1" dirty="0" smtClean="0"/>
              <a:t>824</a:t>
            </a:r>
          </a:p>
          <a:p>
            <a:pPr algn="ctr"/>
            <a:r>
              <a:rPr lang="es-MX" sz="1100" b="1" dirty="0" smtClean="0"/>
              <a:t>Presupuesto de Egresos COMPROMETIDO</a:t>
            </a:r>
          </a:p>
        </p:txBody>
      </p:sp>
      <p:sp>
        <p:nvSpPr>
          <p:cNvPr id="83" name="82 CuadroTexto"/>
          <p:cNvSpPr txBox="1"/>
          <p:nvPr/>
        </p:nvSpPr>
        <p:spPr>
          <a:xfrm>
            <a:off x="6300192" y="3401690"/>
            <a:ext cx="1800200" cy="600164"/>
          </a:xfrm>
          <a:prstGeom prst="rect">
            <a:avLst/>
          </a:prstGeom>
          <a:noFill/>
        </p:spPr>
        <p:txBody>
          <a:bodyPr wrap="square" rtlCol="0">
            <a:spAutoFit/>
          </a:bodyPr>
          <a:lstStyle/>
          <a:p>
            <a:pPr algn="ctr"/>
            <a:r>
              <a:rPr lang="es-MX" sz="1100" b="1" dirty="0" smtClean="0"/>
              <a:t>2113</a:t>
            </a:r>
          </a:p>
          <a:p>
            <a:pPr algn="ctr"/>
            <a:r>
              <a:rPr lang="es-MX" sz="1100" b="1" dirty="0" smtClean="0"/>
              <a:t>Contratistas Obras Públicas x Pagar a C.P.</a:t>
            </a:r>
          </a:p>
        </p:txBody>
      </p:sp>
      <p:grpSp>
        <p:nvGrpSpPr>
          <p:cNvPr id="4" name="79 Grupo"/>
          <p:cNvGrpSpPr/>
          <p:nvPr/>
        </p:nvGrpSpPr>
        <p:grpSpPr>
          <a:xfrm>
            <a:off x="4827139" y="1943782"/>
            <a:ext cx="1584176" cy="864096"/>
            <a:chOff x="3563888" y="1700808"/>
            <a:chExt cx="1584176" cy="864096"/>
          </a:xfrm>
        </p:grpSpPr>
        <p:cxnSp>
          <p:nvCxnSpPr>
            <p:cNvPr id="88" name="87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8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40 Grupo"/>
          <p:cNvGrpSpPr/>
          <p:nvPr/>
        </p:nvGrpSpPr>
        <p:grpSpPr>
          <a:xfrm>
            <a:off x="1282438" y="4070265"/>
            <a:ext cx="1584176" cy="864096"/>
            <a:chOff x="3563888" y="1700808"/>
            <a:chExt cx="1584176" cy="864096"/>
          </a:xfrm>
        </p:grpSpPr>
        <p:cxnSp>
          <p:nvCxnSpPr>
            <p:cNvPr id="101" name="100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10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 name="40 Grupo"/>
          <p:cNvGrpSpPr/>
          <p:nvPr/>
        </p:nvGrpSpPr>
        <p:grpSpPr>
          <a:xfrm>
            <a:off x="3889046" y="4054881"/>
            <a:ext cx="1584176" cy="864096"/>
            <a:chOff x="3563888" y="1700808"/>
            <a:chExt cx="1584176" cy="864096"/>
          </a:xfrm>
        </p:grpSpPr>
        <p:cxnSp>
          <p:nvCxnSpPr>
            <p:cNvPr id="104" name="103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 name="49 Grupo"/>
          <p:cNvGrpSpPr/>
          <p:nvPr/>
        </p:nvGrpSpPr>
        <p:grpSpPr>
          <a:xfrm>
            <a:off x="2812087" y="1915122"/>
            <a:ext cx="1584176" cy="864096"/>
            <a:chOff x="3563888" y="1700808"/>
            <a:chExt cx="1584176" cy="864096"/>
          </a:xfrm>
        </p:grpSpPr>
        <p:cxnSp>
          <p:nvCxnSpPr>
            <p:cNvPr id="93" name="9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93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49 Grupo"/>
          <p:cNvGrpSpPr/>
          <p:nvPr/>
        </p:nvGrpSpPr>
        <p:grpSpPr>
          <a:xfrm>
            <a:off x="6802217" y="1946505"/>
            <a:ext cx="1584176" cy="864096"/>
            <a:chOff x="3563888" y="1700808"/>
            <a:chExt cx="1584176" cy="864096"/>
          </a:xfrm>
        </p:grpSpPr>
        <p:cxnSp>
          <p:nvCxnSpPr>
            <p:cNvPr id="103" name="102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 name="49 Grupo"/>
          <p:cNvGrpSpPr/>
          <p:nvPr/>
        </p:nvGrpSpPr>
        <p:grpSpPr>
          <a:xfrm>
            <a:off x="6423124" y="4005064"/>
            <a:ext cx="1584176" cy="864096"/>
            <a:chOff x="3563888" y="1700808"/>
            <a:chExt cx="1584176" cy="864096"/>
          </a:xfrm>
        </p:grpSpPr>
        <p:cxnSp>
          <p:nvCxnSpPr>
            <p:cNvPr id="130" name="12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130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59" name="158 CuadroTexto"/>
          <p:cNvSpPr txBox="1"/>
          <p:nvPr/>
        </p:nvSpPr>
        <p:spPr>
          <a:xfrm>
            <a:off x="643308" y="1014596"/>
            <a:ext cx="1872208" cy="600164"/>
          </a:xfrm>
          <a:prstGeom prst="rect">
            <a:avLst/>
          </a:prstGeom>
          <a:noFill/>
        </p:spPr>
        <p:txBody>
          <a:bodyPr wrap="square" rtlCol="0">
            <a:spAutoFit/>
          </a:bodyPr>
          <a:lstStyle/>
          <a:p>
            <a:pPr algn="ctr"/>
            <a:r>
              <a:rPr lang="es-MX" sz="1100" b="1" dirty="0" smtClean="0"/>
              <a:t>821</a:t>
            </a:r>
          </a:p>
          <a:p>
            <a:pPr algn="ctr"/>
            <a:r>
              <a:rPr lang="es-MX" sz="1100" b="1" dirty="0" smtClean="0"/>
              <a:t> Presupuesto de Egresos APROBADO</a:t>
            </a:r>
          </a:p>
        </p:txBody>
      </p:sp>
      <p:sp>
        <p:nvSpPr>
          <p:cNvPr id="162" name="161 CuadroTexto"/>
          <p:cNvSpPr txBox="1"/>
          <p:nvPr/>
        </p:nvSpPr>
        <p:spPr>
          <a:xfrm>
            <a:off x="2662166" y="980728"/>
            <a:ext cx="1872208" cy="600164"/>
          </a:xfrm>
          <a:prstGeom prst="rect">
            <a:avLst/>
          </a:prstGeom>
          <a:noFill/>
        </p:spPr>
        <p:txBody>
          <a:bodyPr wrap="square" rtlCol="0">
            <a:spAutoFit/>
          </a:bodyPr>
          <a:lstStyle/>
          <a:p>
            <a:pPr algn="ctr"/>
            <a:r>
              <a:rPr lang="es-MX" sz="1100" b="1" dirty="0" smtClean="0"/>
              <a:t>822</a:t>
            </a:r>
          </a:p>
          <a:p>
            <a:pPr algn="ctr"/>
            <a:r>
              <a:rPr lang="es-MX" sz="1100" b="1" dirty="0" smtClean="0"/>
              <a:t>Presupuesto de Egresos Por EJERCER</a:t>
            </a:r>
          </a:p>
        </p:txBody>
      </p:sp>
      <p:sp>
        <p:nvSpPr>
          <p:cNvPr id="165" name="164 CuadroTexto"/>
          <p:cNvSpPr txBox="1"/>
          <p:nvPr/>
        </p:nvSpPr>
        <p:spPr>
          <a:xfrm>
            <a:off x="6444208" y="992571"/>
            <a:ext cx="2232248" cy="600164"/>
          </a:xfrm>
          <a:prstGeom prst="rect">
            <a:avLst/>
          </a:prstGeom>
          <a:noFill/>
        </p:spPr>
        <p:txBody>
          <a:bodyPr wrap="square" rtlCol="0">
            <a:spAutoFit/>
          </a:bodyPr>
          <a:lstStyle/>
          <a:p>
            <a:pPr algn="ctr"/>
            <a:r>
              <a:rPr lang="es-MX" sz="1100" b="1" dirty="0" smtClean="0"/>
              <a:t>825</a:t>
            </a:r>
          </a:p>
          <a:p>
            <a:pPr algn="ctr"/>
            <a:r>
              <a:rPr lang="es-MX" sz="1100" b="1" dirty="0" smtClean="0"/>
              <a:t>Presupuesto de Egresos DEVENGADO</a:t>
            </a:r>
          </a:p>
        </p:txBody>
      </p:sp>
      <p:sp>
        <p:nvSpPr>
          <p:cNvPr id="170" name="169 CuadroTexto"/>
          <p:cNvSpPr txBox="1"/>
          <p:nvPr/>
        </p:nvSpPr>
        <p:spPr>
          <a:xfrm>
            <a:off x="3718612" y="3068960"/>
            <a:ext cx="1857388" cy="600164"/>
          </a:xfrm>
          <a:prstGeom prst="rect">
            <a:avLst/>
          </a:prstGeom>
          <a:noFill/>
        </p:spPr>
        <p:txBody>
          <a:bodyPr wrap="square" rtlCol="0">
            <a:spAutoFit/>
          </a:bodyPr>
          <a:lstStyle/>
          <a:p>
            <a:pPr algn="ctr"/>
            <a:r>
              <a:rPr lang="es-MX" sz="1100" b="1" dirty="0" smtClean="0"/>
              <a:t>827</a:t>
            </a:r>
          </a:p>
          <a:p>
            <a:pPr algn="ctr"/>
            <a:r>
              <a:rPr lang="es-MX" sz="1100" b="1" dirty="0" smtClean="0"/>
              <a:t>Presupuesto de Egresos PAGADO</a:t>
            </a:r>
          </a:p>
        </p:txBody>
      </p:sp>
      <p:sp>
        <p:nvSpPr>
          <p:cNvPr id="178" name="177 CuadroTexto"/>
          <p:cNvSpPr txBox="1"/>
          <p:nvPr/>
        </p:nvSpPr>
        <p:spPr>
          <a:xfrm>
            <a:off x="994970" y="3098633"/>
            <a:ext cx="2136870" cy="600164"/>
          </a:xfrm>
          <a:prstGeom prst="rect">
            <a:avLst/>
          </a:prstGeom>
          <a:noFill/>
        </p:spPr>
        <p:txBody>
          <a:bodyPr wrap="square" rtlCol="0">
            <a:spAutoFit/>
          </a:bodyPr>
          <a:lstStyle/>
          <a:p>
            <a:pPr algn="ctr"/>
            <a:r>
              <a:rPr lang="es-MX" sz="1100" b="1" dirty="0" smtClean="0"/>
              <a:t>826</a:t>
            </a:r>
          </a:p>
          <a:p>
            <a:pPr algn="ctr"/>
            <a:r>
              <a:rPr lang="es-MX" sz="1100" b="1" dirty="0" smtClean="0"/>
              <a:t>Presupuesto de Egresos EJERCIDO</a:t>
            </a:r>
          </a:p>
        </p:txBody>
      </p:sp>
      <p:sp>
        <p:nvSpPr>
          <p:cNvPr id="136" name="135 Rectángulo redondeado"/>
          <p:cNvSpPr/>
          <p:nvPr/>
        </p:nvSpPr>
        <p:spPr>
          <a:xfrm>
            <a:off x="2412330" y="307388"/>
            <a:ext cx="6660264" cy="692720"/>
          </a:xfrm>
          <a:prstGeom prst="roundRect">
            <a:avLst/>
          </a:prstGeom>
          <a:ln/>
        </p:spPr>
        <p:style>
          <a:lnRef idx="0">
            <a:schemeClr val="accent6"/>
          </a:lnRef>
          <a:fillRef idx="3">
            <a:schemeClr val="accent6"/>
          </a:fillRef>
          <a:effectRef idx="3">
            <a:schemeClr val="accent6"/>
          </a:effectRef>
          <a:fontRef idx="minor">
            <a:schemeClr val="lt1"/>
          </a:fontRef>
        </p:style>
        <p:txBody>
          <a:bodyPr anchor="ctr"/>
          <a:lstStyle/>
          <a:p>
            <a:pPr algn="ctr"/>
            <a:r>
              <a:rPr lang="es-MX" b="1" dirty="0" smtClean="0">
                <a:effectLst>
                  <a:outerShdw blurRad="38100" dist="38100" dir="2700000" algn="tl">
                    <a:srgbClr val="000000">
                      <a:alpha val="43137"/>
                    </a:srgbClr>
                  </a:outerShdw>
                </a:effectLst>
              </a:rPr>
              <a:t>OBRA CONTRATADA</a:t>
            </a:r>
            <a:r>
              <a:rPr lang="es-MX" sz="1600" b="1" dirty="0" smtClean="0">
                <a:effectLst>
                  <a:outerShdw blurRad="38100" dist="38100" dir="2700000" algn="tl">
                    <a:srgbClr val="000000">
                      <a:alpha val="43137"/>
                    </a:srgbClr>
                  </a:outerShdw>
                </a:effectLst>
              </a:rPr>
              <a:t> </a:t>
            </a:r>
            <a:r>
              <a:rPr lang="es-MX" b="1" dirty="0" smtClean="0">
                <a:solidFill>
                  <a:srgbClr val="FFFF00"/>
                </a:solidFill>
                <a:effectLst>
                  <a:outerShdw blurRad="38100" dist="38100" dir="2700000" algn="tl">
                    <a:srgbClr val="000000">
                      <a:alpha val="43137"/>
                    </a:srgbClr>
                  </a:outerShdw>
                </a:effectLst>
              </a:rPr>
              <a:t>NO CAPITALIZABLE </a:t>
            </a:r>
            <a:r>
              <a:rPr lang="es-MX" b="1" dirty="0" smtClean="0">
                <a:effectLst>
                  <a:outerShdw blurRad="38100" dist="38100" dir="2700000" algn="tl">
                    <a:srgbClr val="000000">
                      <a:alpha val="43137"/>
                    </a:srgbClr>
                  </a:outerShdw>
                </a:effectLst>
              </a:rPr>
              <a:t>CON </a:t>
            </a:r>
          </a:p>
          <a:p>
            <a:pPr algn="ctr"/>
            <a:r>
              <a:rPr lang="es-MX" b="1" u="sng" dirty="0" smtClean="0">
                <a:solidFill>
                  <a:schemeClr val="bg1"/>
                </a:solidFill>
                <a:effectLst>
                  <a:outerShdw blurRad="38100" dist="38100" dir="2700000" algn="tl">
                    <a:srgbClr val="000000">
                      <a:alpha val="43137"/>
                    </a:srgbClr>
                  </a:outerShdw>
                </a:effectLst>
              </a:rPr>
              <a:t>RECURSOS COMPARTIDOS</a:t>
            </a:r>
            <a:r>
              <a:rPr lang="es-MX" b="1" dirty="0" smtClean="0">
                <a:solidFill>
                  <a:schemeClr val="bg1"/>
                </a:solidFill>
                <a:effectLst>
                  <a:outerShdw blurRad="38100" dist="38100" dir="2700000" algn="tl">
                    <a:srgbClr val="000000">
                      <a:alpha val="43137"/>
                    </a:srgbClr>
                  </a:outerShdw>
                </a:effectLst>
              </a:rPr>
              <a:t> </a:t>
            </a:r>
            <a:r>
              <a:rPr lang="es-MX" b="1" dirty="0" smtClean="0">
                <a:solidFill>
                  <a:srgbClr val="FFFF00"/>
                </a:solidFill>
                <a:effectLst>
                  <a:outerShdw blurRad="38100" dist="38100" dir="2700000" algn="tl">
                    <a:srgbClr val="000000">
                      <a:alpha val="43137"/>
                    </a:srgbClr>
                  </a:outerShdw>
                </a:effectLst>
              </a:rPr>
              <a:t>EGRESOS</a:t>
            </a:r>
            <a:r>
              <a:rPr lang="es-MX" b="1" dirty="0" smtClean="0">
                <a:solidFill>
                  <a:schemeClr val="bg1"/>
                </a:solidFill>
                <a:effectLst>
                  <a:outerShdw blurRad="38100" dist="38100" dir="2700000" algn="tl">
                    <a:srgbClr val="000000">
                      <a:alpha val="43137"/>
                    </a:srgbClr>
                  </a:outerShdw>
                </a:effectLst>
              </a:rPr>
              <a:t> INICIO </a:t>
            </a:r>
            <a:r>
              <a:rPr lang="es-MX" b="1" dirty="0" smtClean="0">
                <a:solidFill>
                  <a:srgbClr val="FFFF00"/>
                </a:solidFill>
                <a:effectLst>
                  <a:outerShdw blurRad="38100" dist="38100" dir="2700000" algn="tl">
                    <a:srgbClr val="000000">
                      <a:alpha val="43137"/>
                    </a:srgbClr>
                  </a:outerShdw>
                </a:effectLst>
              </a:rPr>
              <a:t>2015</a:t>
            </a:r>
          </a:p>
        </p:txBody>
      </p:sp>
      <p:sp>
        <p:nvSpPr>
          <p:cNvPr id="121" name="120 CuadroTexto"/>
          <p:cNvSpPr txBox="1"/>
          <p:nvPr/>
        </p:nvSpPr>
        <p:spPr>
          <a:xfrm>
            <a:off x="986664" y="1613992"/>
            <a:ext cx="1165705" cy="230832"/>
          </a:xfrm>
          <a:prstGeom prst="rect">
            <a:avLst/>
          </a:prstGeom>
          <a:noFill/>
        </p:spPr>
        <p:txBody>
          <a:bodyPr wrap="none" rtlCol="0">
            <a:spAutoFit/>
          </a:bodyPr>
          <a:lstStyle/>
          <a:p>
            <a:pPr algn="ctr"/>
            <a:r>
              <a:rPr lang="es-MX" sz="900" dirty="0" smtClean="0"/>
              <a:t>COG </a:t>
            </a:r>
            <a:r>
              <a:rPr lang="es-MX" sz="900" b="1" dirty="0" smtClean="0"/>
              <a:t>991</a:t>
            </a:r>
            <a:r>
              <a:rPr lang="es-MX" sz="900" dirty="0" smtClean="0"/>
              <a:t> ADEFAS</a:t>
            </a:r>
            <a:endParaRPr lang="es-MX" sz="900" dirty="0"/>
          </a:p>
        </p:txBody>
      </p:sp>
      <p:sp>
        <p:nvSpPr>
          <p:cNvPr id="123" name="122 CuadroTexto"/>
          <p:cNvSpPr txBox="1"/>
          <p:nvPr/>
        </p:nvSpPr>
        <p:spPr>
          <a:xfrm>
            <a:off x="2993160" y="1613992"/>
            <a:ext cx="1197764" cy="230832"/>
          </a:xfrm>
          <a:prstGeom prst="rect">
            <a:avLst/>
          </a:prstGeom>
          <a:noFill/>
        </p:spPr>
        <p:txBody>
          <a:bodyPr wrap="none" rtlCol="0">
            <a:spAutoFit/>
          </a:bodyPr>
          <a:lstStyle/>
          <a:p>
            <a:pPr algn="ctr"/>
            <a:r>
              <a:rPr lang="es-MX" sz="900" dirty="0" smtClean="0"/>
              <a:t>COG </a:t>
            </a:r>
            <a:r>
              <a:rPr lang="es-MX" sz="900" b="1" dirty="0" smtClean="0"/>
              <a:t>991</a:t>
            </a:r>
            <a:r>
              <a:rPr lang="es-MX" sz="900" dirty="0" smtClean="0"/>
              <a:t> ADEFAS</a:t>
            </a:r>
          </a:p>
        </p:txBody>
      </p:sp>
      <p:sp>
        <p:nvSpPr>
          <p:cNvPr id="124" name="123 CuadroTexto"/>
          <p:cNvSpPr txBox="1"/>
          <p:nvPr/>
        </p:nvSpPr>
        <p:spPr>
          <a:xfrm>
            <a:off x="5025674" y="1613992"/>
            <a:ext cx="1165705" cy="230832"/>
          </a:xfrm>
          <a:prstGeom prst="rect">
            <a:avLst/>
          </a:prstGeom>
          <a:noFill/>
        </p:spPr>
        <p:txBody>
          <a:bodyPr wrap="none" rtlCol="0">
            <a:spAutoFit/>
          </a:bodyPr>
          <a:lstStyle/>
          <a:p>
            <a:pPr algn="ctr"/>
            <a:r>
              <a:rPr lang="es-MX" sz="900" dirty="0" smtClean="0"/>
              <a:t>COG </a:t>
            </a:r>
            <a:r>
              <a:rPr lang="es-MX" sz="900" b="1" dirty="0" smtClean="0"/>
              <a:t>991</a:t>
            </a:r>
            <a:r>
              <a:rPr lang="es-MX" sz="900" dirty="0" smtClean="0"/>
              <a:t> ADEFAS</a:t>
            </a:r>
          </a:p>
        </p:txBody>
      </p:sp>
      <p:sp>
        <p:nvSpPr>
          <p:cNvPr id="125" name="124 CuadroTexto"/>
          <p:cNvSpPr txBox="1"/>
          <p:nvPr/>
        </p:nvSpPr>
        <p:spPr>
          <a:xfrm>
            <a:off x="7009932" y="1613992"/>
            <a:ext cx="1165705" cy="230832"/>
          </a:xfrm>
          <a:prstGeom prst="rect">
            <a:avLst/>
          </a:prstGeom>
          <a:noFill/>
        </p:spPr>
        <p:txBody>
          <a:bodyPr wrap="none" rtlCol="0">
            <a:spAutoFit/>
          </a:bodyPr>
          <a:lstStyle/>
          <a:p>
            <a:pPr algn="ctr"/>
            <a:r>
              <a:rPr lang="es-MX" sz="900" dirty="0" smtClean="0"/>
              <a:t>COG </a:t>
            </a:r>
            <a:r>
              <a:rPr lang="es-MX" sz="900" b="1" dirty="0" smtClean="0"/>
              <a:t>991</a:t>
            </a:r>
            <a:r>
              <a:rPr lang="es-MX" sz="900" dirty="0" smtClean="0"/>
              <a:t> ADEFAS</a:t>
            </a:r>
          </a:p>
        </p:txBody>
      </p:sp>
      <p:sp>
        <p:nvSpPr>
          <p:cNvPr id="126" name="125 CuadroTexto"/>
          <p:cNvSpPr txBox="1"/>
          <p:nvPr/>
        </p:nvSpPr>
        <p:spPr>
          <a:xfrm>
            <a:off x="1477978" y="3702224"/>
            <a:ext cx="1165705" cy="230832"/>
          </a:xfrm>
          <a:prstGeom prst="rect">
            <a:avLst/>
          </a:prstGeom>
          <a:noFill/>
        </p:spPr>
        <p:txBody>
          <a:bodyPr wrap="none" rtlCol="0">
            <a:spAutoFit/>
          </a:bodyPr>
          <a:lstStyle/>
          <a:p>
            <a:pPr algn="ctr"/>
            <a:r>
              <a:rPr lang="es-MX" sz="900" dirty="0" smtClean="0"/>
              <a:t>COG </a:t>
            </a:r>
            <a:r>
              <a:rPr lang="es-MX" sz="900" b="1" dirty="0" smtClean="0"/>
              <a:t>991</a:t>
            </a:r>
            <a:r>
              <a:rPr lang="es-MX" sz="900" dirty="0" smtClean="0"/>
              <a:t> ADEFAS</a:t>
            </a:r>
          </a:p>
        </p:txBody>
      </p:sp>
      <p:sp>
        <p:nvSpPr>
          <p:cNvPr id="127" name="126 CuadroTexto"/>
          <p:cNvSpPr txBox="1"/>
          <p:nvPr/>
        </p:nvSpPr>
        <p:spPr>
          <a:xfrm>
            <a:off x="4083007" y="3683087"/>
            <a:ext cx="1165705" cy="230832"/>
          </a:xfrm>
          <a:prstGeom prst="rect">
            <a:avLst/>
          </a:prstGeom>
          <a:noFill/>
        </p:spPr>
        <p:txBody>
          <a:bodyPr wrap="none" rtlCol="0">
            <a:spAutoFit/>
          </a:bodyPr>
          <a:lstStyle/>
          <a:p>
            <a:pPr algn="ctr"/>
            <a:r>
              <a:rPr lang="es-MX" sz="900" dirty="0" smtClean="0"/>
              <a:t>COG </a:t>
            </a:r>
            <a:r>
              <a:rPr lang="es-MX" sz="900" b="1" dirty="0" smtClean="0"/>
              <a:t>991</a:t>
            </a:r>
            <a:r>
              <a:rPr lang="es-MX" sz="900" dirty="0" smtClean="0"/>
              <a:t> ADEFAS</a:t>
            </a:r>
          </a:p>
        </p:txBody>
      </p:sp>
      <p:sp>
        <p:nvSpPr>
          <p:cNvPr id="53" name="52 CuadroTexto"/>
          <p:cNvSpPr txBox="1"/>
          <p:nvPr/>
        </p:nvSpPr>
        <p:spPr>
          <a:xfrm>
            <a:off x="1584213" y="1915355"/>
            <a:ext cx="1214446" cy="307777"/>
          </a:xfrm>
          <a:prstGeom prst="rect">
            <a:avLst/>
          </a:prstGeom>
          <a:noFill/>
        </p:spPr>
        <p:txBody>
          <a:bodyPr wrap="square" rtlCol="0">
            <a:spAutoFit/>
          </a:bodyPr>
          <a:lstStyle/>
          <a:p>
            <a:r>
              <a:rPr lang="es-MX" sz="1400" dirty="0" smtClean="0"/>
              <a:t>10   14)</a:t>
            </a:r>
            <a:endParaRPr lang="es-MX" sz="1400" dirty="0"/>
          </a:p>
        </p:txBody>
      </p:sp>
      <p:sp>
        <p:nvSpPr>
          <p:cNvPr id="54" name="53 CuadroTexto"/>
          <p:cNvSpPr txBox="1"/>
          <p:nvPr/>
        </p:nvSpPr>
        <p:spPr>
          <a:xfrm>
            <a:off x="2759156" y="1915355"/>
            <a:ext cx="840295" cy="307777"/>
          </a:xfrm>
          <a:prstGeom prst="rect">
            <a:avLst/>
          </a:prstGeom>
          <a:noFill/>
        </p:spPr>
        <p:txBody>
          <a:bodyPr wrap="none" rtlCol="0">
            <a:spAutoFit/>
          </a:bodyPr>
          <a:lstStyle/>
          <a:p>
            <a:r>
              <a:rPr lang="es-MX" sz="1400" dirty="0" smtClean="0"/>
              <a:t>14)    10</a:t>
            </a:r>
            <a:endParaRPr lang="es-MX" sz="1400" dirty="0"/>
          </a:p>
        </p:txBody>
      </p:sp>
      <p:sp>
        <p:nvSpPr>
          <p:cNvPr id="55" name="54 CuadroTexto"/>
          <p:cNvSpPr txBox="1"/>
          <p:nvPr/>
        </p:nvSpPr>
        <p:spPr>
          <a:xfrm>
            <a:off x="3598762" y="1915355"/>
            <a:ext cx="1214446" cy="307777"/>
          </a:xfrm>
          <a:prstGeom prst="rect">
            <a:avLst/>
          </a:prstGeom>
          <a:noFill/>
        </p:spPr>
        <p:txBody>
          <a:bodyPr wrap="square" rtlCol="0">
            <a:spAutoFit/>
          </a:bodyPr>
          <a:lstStyle/>
          <a:p>
            <a:r>
              <a:rPr lang="es-MX" sz="1400" dirty="0" smtClean="0"/>
              <a:t>10   14.1)</a:t>
            </a:r>
            <a:endParaRPr lang="es-MX" sz="1400" dirty="0"/>
          </a:p>
        </p:txBody>
      </p:sp>
      <p:sp>
        <p:nvSpPr>
          <p:cNvPr id="56" name="55 CuadroTexto"/>
          <p:cNvSpPr txBox="1"/>
          <p:nvPr/>
        </p:nvSpPr>
        <p:spPr>
          <a:xfrm>
            <a:off x="4616544" y="1955696"/>
            <a:ext cx="989373" cy="307777"/>
          </a:xfrm>
          <a:prstGeom prst="rect">
            <a:avLst/>
          </a:prstGeom>
          <a:noFill/>
        </p:spPr>
        <p:txBody>
          <a:bodyPr wrap="none" rtlCol="0">
            <a:spAutoFit/>
          </a:bodyPr>
          <a:lstStyle/>
          <a:p>
            <a:r>
              <a:rPr lang="es-MX" sz="1400" dirty="0" smtClean="0"/>
              <a:t>14.1)    10</a:t>
            </a:r>
            <a:endParaRPr lang="es-MX" sz="1400" dirty="0"/>
          </a:p>
        </p:txBody>
      </p:sp>
      <p:sp>
        <p:nvSpPr>
          <p:cNvPr id="57" name="56 CuadroTexto"/>
          <p:cNvSpPr txBox="1"/>
          <p:nvPr/>
        </p:nvSpPr>
        <p:spPr>
          <a:xfrm>
            <a:off x="5616676" y="1959899"/>
            <a:ext cx="1214446" cy="307777"/>
          </a:xfrm>
          <a:prstGeom prst="rect">
            <a:avLst/>
          </a:prstGeom>
          <a:noFill/>
        </p:spPr>
        <p:txBody>
          <a:bodyPr wrap="square" rtlCol="0">
            <a:spAutoFit/>
          </a:bodyPr>
          <a:lstStyle/>
          <a:p>
            <a:r>
              <a:rPr lang="es-MX" sz="1400" dirty="0" smtClean="0"/>
              <a:t>10   14.2)</a:t>
            </a:r>
            <a:endParaRPr lang="es-MX" sz="1400" dirty="0"/>
          </a:p>
        </p:txBody>
      </p:sp>
      <p:sp>
        <p:nvSpPr>
          <p:cNvPr id="58" name="57 CuadroTexto"/>
          <p:cNvSpPr txBox="1"/>
          <p:nvPr/>
        </p:nvSpPr>
        <p:spPr>
          <a:xfrm>
            <a:off x="6576467" y="1959899"/>
            <a:ext cx="989373" cy="307777"/>
          </a:xfrm>
          <a:prstGeom prst="rect">
            <a:avLst/>
          </a:prstGeom>
          <a:noFill/>
        </p:spPr>
        <p:txBody>
          <a:bodyPr wrap="none" rtlCol="0">
            <a:spAutoFit/>
          </a:bodyPr>
          <a:lstStyle/>
          <a:p>
            <a:r>
              <a:rPr lang="es-MX" sz="1400" dirty="0" smtClean="0"/>
              <a:t>14.2)    10</a:t>
            </a:r>
            <a:endParaRPr lang="es-MX" sz="1400" dirty="0"/>
          </a:p>
        </p:txBody>
      </p:sp>
      <p:sp>
        <p:nvSpPr>
          <p:cNvPr id="59" name="58 CuadroTexto"/>
          <p:cNvSpPr txBox="1"/>
          <p:nvPr/>
        </p:nvSpPr>
        <p:spPr>
          <a:xfrm>
            <a:off x="7572396" y="1959899"/>
            <a:ext cx="1214446" cy="307777"/>
          </a:xfrm>
          <a:prstGeom prst="rect">
            <a:avLst/>
          </a:prstGeom>
          <a:noFill/>
        </p:spPr>
        <p:txBody>
          <a:bodyPr wrap="square" rtlCol="0">
            <a:spAutoFit/>
          </a:bodyPr>
          <a:lstStyle/>
          <a:p>
            <a:r>
              <a:rPr lang="es-MX" sz="1400" dirty="0" smtClean="0"/>
              <a:t>10   15)</a:t>
            </a:r>
            <a:endParaRPr lang="es-MX" sz="1400" dirty="0"/>
          </a:p>
        </p:txBody>
      </p:sp>
      <p:sp>
        <p:nvSpPr>
          <p:cNvPr id="60" name="59 CuadroTexto"/>
          <p:cNvSpPr txBox="1"/>
          <p:nvPr/>
        </p:nvSpPr>
        <p:spPr>
          <a:xfrm>
            <a:off x="1214848" y="4085389"/>
            <a:ext cx="840295" cy="307777"/>
          </a:xfrm>
          <a:prstGeom prst="rect">
            <a:avLst/>
          </a:prstGeom>
          <a:noFill/>
        </p:spPr>
        <p:txBody>
          <a:bodyPr wrap="none" rtlCol="0">
            <a:spAutoFit/>
          </a:bodyPr>
          <a:lstStyle/>
          <a:p>
            <a:r>
              <a:rPr lang="es-MX" sz="1400" dirty="0" smtClean="0"/>
              <a:t>15)    10</a:t>
            </a:r>
            <a:endParaRPr lang="es-MX" sz="1400" dirty="0"/>
          </a:p>
        </p:txBody>
      </p:sp>
      <p:sp>
        <p:nvSpPr>
          <p:cNvPr id="63" name="62 CuadroTexto"/>
          <p:cNvSpPr txBox="1"/>
          <p:nvPr/>
        </p:nvSpPr>
        <p:spPr>
          <a:xfrm>
            <a:off x="6249390" y="4009687"/>
            <a:ext cx="939681" cy="307777"/>
          </a:xfrm>
          <a:prstGeom prst="rect">
            <a:avLst/>
          </a:prstGeom>
          <a:noFill/>
        </p:spPr>
        <p:txBody>
          <a:bodyPr wrap="none" rtlCol="0">
            <a:spAutoFit/>
          </a:bodyPr>
          <a:lstStyle/>
          <a:p>
            <a:r>
              <a:rPr lang="es-MX" sz="1400" dirty="0" smtClean="0"/>
              <a:t>16a)    10</a:t>
            </a:r>
            <a:endParaRPr lang="es-MX" sz="1400" dirty="0"/>
          </a:p>
        </p:txBody>
      </p:sp>
      <p:sp>
        <p:nvSpPr>
          <p:cNvPr id="64" name="63 CuadroTexto"/>
          <p:cNvSpPr txBox="1"/>
          <p:nvPr/>
        </p:nvSpPr>
        <p:spPr>
          <a:xfrm>
            <a:off x="7213788" y="4013951"/>
            <a:ext cx="1214446" cy="307777"/>
          </a:xfrm>
          <a:prstGeom prst="rect">
            <a:avLst/>
          </a:prstGeom>
          <a:noFill/>
        </p:spPr>
        <p:txBody>
          <a:bodyPr wrap="square" rtlCol="0">
            <a:spAutoFit/>
          </a:bodyPr>
          <a:lstStyle/>
          <a:p>
            <a:r>
              <a:rPr lang="es-MX" sz="1400" dirty="0" smtClean="0"/>
              <a:t>10   13)</a:t>
            </a:r>
            <a:endParaRPr lang="es-MX" sz="1400" dirty="0"/>
          </a:p>
        </p:txBody>
      </p:sp>
      <p:sp>
        <p:nvSpPr>
          <p:cNvPr id="68" name="67 CuadroTexto"/>
          <p:cNvSpPr txBox="1"/>
          <p:nvPr/>
        </p:nvSpPr>
        <p:spPr>
          <a:xfrm>
            <a:off x="3357554" y="5683919"/>
            <a:ext cx="1214446" cy="307777"/>
          </a:xfrm>
          <a:prstGeom prst="rect">
            <a:avLst/>
          </a:prstGeom>
          <a:noFill/>
        </p:spPr>
        <p:txBody>
          <a:bodyPr wrap="square" rtlCol="0">
            <a:spAutoFit/>
          </a:bodyPr>
          <a:lstStyle/>
          <a:p>
            <a:r>
              <a:rPr lang="es-MX" sz="1400" dirty="0" smtClean="0"/>
              <a:t>10   16a)</a:t>
            </a:r>
            <a:endParaRPr lang="es-MX" sz="1400" dirty="0"/>
          </a:p>
        </p:txBody>
      </p:sp>
      <p:grpSp>
        <p:nvGrpSpPr>
          <p:cNvPr id="10" name="40 Grupo"/>
          <p:cNvGrpSpPr/>
          <p:nvPr/>
        </p:nvGrpSpPr>
        <p:grpSpPr>
          <a:xfrm>
            <a:off x="5303729" y="5758657"/>
            <a:ext cx="1584176" cy="864096"/>
            <a:chOff x="3563888" y="1700808"/>
            <a:chExt cx="1584176" cy="864096"/>
          </a:xfrm>
        </p:grpSpPr>
        <p:cxnSp>
          <p:nvCxnSpPr>
            <p:cNvPr id="70" name="69 Conector recto"/>
            <p:cNvCxnSpPr/>
            <p:nvPr/>
          </p:nvCxnSpPr>
          <p:spPr>
            <a:xfrm>
              <a:off x="3563888" y="1700808"/>
              <a:ext cx="15841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71 Conector recto"/>
            <p:cNvCxnSpPr/>
            <p:nvPr/>
          </p:nvCxnSpPr>
          <p:spPr>
            <a:xfrm>
              <a:off x="4338613" y="1700808"/>
              <a:ext cx="17363" cy="864096"/>
            </a:xfrm>
            <a:prstGeom prst="line">
              <a:avLst/>
            </a:prstGeom>
          </p:spPr>
          <p:style>
            <a:lnRef idx="1">
              <a:schemeClr val="accent1"/>
            </a:lnRef>
            <a:fillRef idx="0">
              <a:schemeClr val="accent1"/>
            </a:fillRef>
            <a:effectRef idx="0">
              <a:schemeClr val="accent1"/>
            </a:effectRef>
            <a:fontRef idx="minor">
              <a:schemeClr val="tx1"/>
            </a:fontRef>
          </p:style>
        </p:cxnSp>
      </p:grpSp>
      <p:sp>
        <p:nvSpPr>
          <p:cNvPr id="74" name="73 CuadroTexto"/>
          <p:cNvSpPr txBox="1"/>
          <p:nvPr/>
        </p:nvSpPr>
        <p:spPr>
          <a:xfrm>
            <a:off x="4932040" y="5125092"/>
            <a:ext cx="2286016" cy="769441"/>
          </a:xfrm>
          <a:prstGeom prst="rect">
            <a:avLst/>
          </a:prstGeom>
          <a:noFill/>
        </p:spPr>
        <p:txBody>
          <a:bodyPr wrap="square" rtlCol="0">
            <a:spAutoFit/>
          </a:bodyPr>
          <a:lstStyle/>
          <a:p>
            <a:pPr algn="ctr"/>
            <a:r>
              <a:rPr lang="es-MX" sz="1100" b="1" dirty="0" smtClean="0"/>
              <a:t>2212 </a:t>
            </a:r>
          </a:p>
          <a:p>
            <a:pPr algn="ctr"/>
            <a:r>
              <a:rPr lang="es-MX" sz="1100" b="1" dirty="0" smtClean="0"/>
              <a:t>Contratistas Obras Públicas por Pagar a Largo Plazo</a:t>
            </a:r>
          </a:p>
          <a:p>
            <a:pPr algn="ctr"/>
            <a:endParaRPr lang="es-MX" sz="1100" b="1" dirty="0"/>
          </a:p>
        </p:txBody>
      </p:sp>
      <p:sp>
        <p:nvSpPr>
          <p:cNvPr id="86" name="85 CuadroTexto"/>
          <p:cNvSpPr txBox="1"/>
          <p:nvPr/>
        </p:nvSpPr>
        <p:spPr>
          <a:xfrm>
            <a:off x="6083078" y="5758657"/>
            <a:ext cx="1214446" cy="307777"/>
          </a:xfrm>
          <a:prstGeom prst="rect">
            <a:avLst/>
          </a:prstGeom>
          <a:noFill/>
        </p:spPr>
        <p:txBody>
          <a:bodyPr wrap="square" rtlCol="0">
            <a:spAutoFit/>
          </a:bodyPr>
          <a:lstStyle/>
          <a:p>
            <a:r>
              <a:rPr lang="es-MX" sz="1400" b="1" dirty="0" smtClean="0">
                <a:solidFill>
                  <a:srgbClr val="C00000"/>
                </a:solidFill>
              </a:rPr>
              <a:t>20   (S)</a:t>
            </a:r>
            <a:endParaRPr lang="es-MX" sz="1400" b="1" dirty="0">
              <a:solidFill>
                <a:srgbClr val="C00000"/>
              </a:solidFill>
            </a:endParaRPr>
          </a:p>
        </p:txBody>
      </p:sp>
      <p:sp>
        <p:nvSpPr>
          <p:cNvPr id="87" name="86 CuadroTexto"/>
          <p:cNvSpPr txBox="1"/>
          <p:nvPr/>
        </p:nvSpPr>
        <p:spPr>
          <a:xfrm>
            <a:off x="5235916" y="5762929"/>
            <a:ext cx="840295" cy="307777"/>
          </a:xfrm>
          <a:prstGeom prst="rect">
            <a:avLst/>
          </a:prstGeom>
          <a:noFill/>
        </p:spPr>
        <p:txBody>
          <a:bodyPr wrap="none" rtlCol="0">
            <a:spAutoFit/>
          </a:bodyPr>
          <a:lstStyle/>
          <a:p>
            <a:r>
              <a:rPr lang="es-MX" sz="1400" dirty="0" smtClean="0"/>
              <a:t>13)    10</a:t>
            </a:r>
            <a:endParaRPr lang="es-MX" sz="1400" dirty="0"/>
          </a:p>
        </p:txBody>
      </p:sp>
      <p:sp>
        <p:nvSpPr>
          <p:cNvPr id="61" name="60 CuadroTexto"/>
          <p:cNvSpPr txBox="1"/>
          <p:nvPr/>
        </p:nvSpPr>
        <p:spPr>
          <a:xfrm>
            <a:off x="3818052" y="4060138"/>
            <a:ext cx="840295" cy="307777"/>
          </a:xfrm>
          <a:prstGeom prst="rect">
            <a:avLst/>
          </a:prstGeom>
          <a:noFill/>
        </p:spPr>
        <p:txBody>
          <a:bodyPr wrap="none" rtlCol="0">
            <a:spAutoFit/>
          </a:bodyPr>
          <a:lstStyle/>
          <a:p>
            <a:r>
              <a:rPr lang="es-MX" sz="1400" dirty="0" smtClean="0"/>
              <a:t>16)    10</a:t>
            </a:r>
            <a:endParaRPr lang="es-MX" sz="1400" dirty="0"/>
          </a:p>
        </p:txBody>
      </p:sp>
      <p:sp>
        <p:nvSpPr>
          <p:cNvPr id="62" name="61 CuadroTexto"/>
          <p:cNvSpPr txBox="1"/>
          <p:nvPr/>
        </p:nvSpPr>
        <p:spPr>
          <a:xfrm>
            <a:off x="2064459" y="4077072"/>
            <a:ext cx="1214446" cy="307777"/>
          </a:xfrm>
          <a:prstGeom prst="rect">
            <a:avLst/>
          </a:prstGeom>
          <a:noFill/>
        </p:spPr>
        <p:txBody>
          <a:bodyPr wrap="square" rtlCol="0">
            <a:spAutoFit/>
          </a:bodyPr>
          <a:lstStyle/>
          <a:p>
            <a:r>
              <a:rPr lang="es-MX" sz="1400" dirty="0" smtClean="0"/>
              <a:t>10   16)</a:t>
            </a:r>
            <a:endParaRPr lang="es-MX"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6">
                                            <p:bg/>
                                          </p:spTgt>
                                        </p:tgtEl>
                                        <p:attrNameLst>
                                          <p:attrName>style.visibility</p:attrName>
                                        </p:attrNameLst>
                                      </p:cBhvr>
                                      <p:to>
                                        <p:strVal val="visible"/>
                                      </p:to>
                                    </p:set>
                                    <p:animEffect transition="in" filter="fade">
                                      <p:cBhvr>
                                        <p:cTn id="7" dur="2000"/>
                                        <p:tgtEl>
                                          <p:spTgt spid="136">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6">
                                            <p:txEl>
                                              <p:pRg st="0" end="0"/>
                                            </p:txEl>
                                          </p:spTgt>
                                        </p:tgtEl>
                                        <p:attrNameLst>
                                          <p:attrName>style.visibility</p:attrName>
                                        </p:attrNameLst>
                                      </p:cBhvr>
                                      <p:to>
                                        <p:strVal val="visible"/>
                                      </p:to>
                                    </p:set>
                                    <p:animEffect transition="in" filter="fade">
                                      <p:cBhvr>
                                        <p:cTn id="12" dur="2000"/>
                                        <p:tgtEl>
                                          <p:spTgt spid="13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6">
                                            <p:txEl>
                                              <p:pRg st="1" end="1"/>
                                            </p:txEl>
                                          </p:spTgt>
                                        </p:tgtEl>
                                        <p:attrNameLst>
                                          <p:attrName>style.visibility</p:attrName>
                                        </p:attrNameLst>
                                      </p:cBhvr>
                                      <p:to>
                                        <p:strVal val="visible"/>
                                      </p:to>
                                    </p:set>
                                    <p:animEffect transition="in" filter="fade">
                                      <p:cBhvr>
                                        <p:cTn id="17" dur="2000"/>
                                        <p:tgtEl>
                                          <p:spTgt spid="13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4">
                                            <p:txEl>
                                              <p:pRg st="0" end="0"/>
                                            </p:txEl>
                                          </p:spTgt>
                                        </p:tgtEl>
                                        <p:attrNameLst>
                                          <p:attrName>style.visibility</p:attrName>
                                        </p:attrNameLst>
                                      </p:cBhvr>
                                      <p:to>
                                        <p:strVal val="visible"/>
                                      </p:to>
                                    </p:set>
                                    <p:animEffect transition="in" filter="fade">
                                      <p:cBhvr>
                                        <p:cTn id="27" dur="2000"/>
                                        <p:tgtEl>
                                          <p:spTgt spid="74">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4">
                                            <p:txEl>
                                              <p:pRg st="1" end="1"/>
                                            </p:txEl>
                                          </p:spTgt>
                                        </p:tgtEl>
                                        <p:attrNameLst>
                                          <p:attrName>style.visibility</p:attrName>
                                        </p:attrNameLst>
                                      </p:cBhvr>
                                      <p:to>
                                        <p:strVal val="visible"/>
                                      </p:to>
                                    </p:set>
                                    <p:animEffect transition="in" filter="fade">
                                      <p:cBhvr>
                                        <p:cTn id="30" dur="2000"/>
                                        <p:tgtEl>
                                          <p:spTgt spid="7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6">
                                            <p:txEl>
                                              <p:pRg st="0" end="0"/>
                                            </p:txEl>
                                          </p:spTgt>
                                        </p:tgtEl>
                                        <p:attrNameLst>
                                          <p:attrName>style.visibility</p:attrName>
                                        </p:attrNameLst>
                                      </p:cBhvr>
                                      <p:to>
                                        <p:strVal val="visible"/>
                                      </p:to>
                                    </p:set>
                                    <p:animEffect transition="in" filter="fade">
                                      <p:cBhvr>
                                        <p:cTn id="35" dur="2000"/>
                                        <p:tgtEl>
                                          <p:spTgt spid="86">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2000"/>
                                        <p:tgtEl>
                                          <p:spTgt spid="9"/>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83">
                                            <p:txEl>
                                              <p:pRg st="0" end="0"/>
                                            </p:txEl>
                                          </p:spTgt>
                                        </p:tgtEl>
                                        <p:attrNameLst>
                                          <p:attrName>style.visibility</p:attrName>
                                        </p:attrNameLst>
                                      </p:cBhvr>
                                      <p:to>
                                        <p:strVal val="visible"/>
                                      </p:to>
                                    </p:set>
                                    <p:animEffect transition="in" filter="fade">
                                      <p:cBhvr>
                                        <p:cTn id="45" dur="2000"/>
                                        <p:tgtEl>
                                          <p:spTgt spid="83">
                                            <p:txEl>
                                              <p:pRg st="0" end="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3">
                                            <p:txEl>
                                              <p:pRg st="1" end="1"/>
                                            </p:txEl>
                                          </p:spTgt>
                                        </p:tgtEl>
                                        <p:attrNameLst>
                                          <p:attrName>style.visibility</p:attrName>
                                        </p:attrNameLst>
                                      </p:cBhvr>
                                      <p:to>
                                        <p:strVal val="visible"/>
                                      </p:to>
                                    </p:set>
                                    <p:animEffect transition="in" filter="fade">
                                      <p:cBhvr>
                                        <p:cTn id="48" dur="2000"/>
                                        <p:tgtEl>
                                          <p:spTgt spid="83">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87">
                                            <p:txEl>
                                              <p:pRg st="0" end="0"/>
                                            </p:txEl>
                                          </p:spTgt>
                                        </p:tgtEl>
                                        <p:attrNameLst>
                                          <p:attrName>style.visibility</p:attrName>
                                        </p:attrNameLst>
                                      </p:cBhvr>
                                      <p:to>
                                        <p:strVal val="visible"/>
                                      </p:to>
                                    </p:set>
                                    <p:animEffect transition="in" filter="fade">
                                      <p:cBhvr>
                                        <p:cTn id="53" dur="2000"/>
                                        <p:tgtEl>
                                          <p:spTgt spid="87">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64">
                                            <p:txEl>
                                              <p:pRg st="0" end="0"/>
                                            </p:txEl>
                                          </p:spTgt>
                                        </p:tgtEl>
                                        <p:attrNameLst>
                                          <p:attrName>style.visibility</p:attrName>
                                        </p:attrNameLst>
                                      </p:cBhvr>
                                      <p:to>
                                        <p:strVal val="visible"/>
                                      </p:to>
                                    </p:set>
                                    <p:animEffect transition="in" filter="fade">
                                      <p:cBhvr>
                                        <p:cTn id="58" dur="2000"/>
                                        <p:tgtEl>
                                          <p:spTgt spid="64">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3"/>
                                        </p:tgtEl>
                                        <p:attrNameLst>
                                          <p:attrName>style.visibility</p:attrName>
                                        </p:attrNameLst>
                                      </p:cBhvr>
                                      <p:to>
                                        <p:strVal val="visible"/>
                                      </p:to>
                                    </p:set>
                                    <p:animEffect transition="in" filter="fade">
                                      <p:cBhvr>
                                        <p:cTn id="63" dur="2000"/>
                                        <p:tgtEl>
                                          <p:spTgt spid="3"/>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159">
                                            <p:txEl>
                                              <p:pRg st="0" end="0"/>
                                            </p:txEl>
                                          </p:spTgt>
                                        </p:tgtEl>
                                        <p:attrNameLst>
                                          <p:attrName>style.visibility</p:attrName>
                                        </p:attrNameLst>
                                      </p:cBhvr>
                                      <p:to>
                                        <p:strVal val="visible"/>
                                      </p:to>
                                    </p:set>
                                    <p:animEffect transition="in" filter="fade">
                                      <p:cBhvr>
                                        <p:cTn id="68" dur="2000"/>
                                        <p:tgtEl>
                                          <p:spTgt spid="159">
                                            <p:txEl>
                                              <p:pRg st="0" end="0"/>
                                            </p:tx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59">
                                            <p:txEl>
                                              <p:pRg st="1" end="1"/>
                                            </p:txEl>
                                          </p:spTgt>
                                        </p:tgtEl>
                                        <p:attrNameLst>
                                          <p:attrName>style.visibility</p:attrName>
                                        </p:attrNameLst>
                                      </p:cBhvr>
                                      <p:to>
                                        <p:strVal val="visible"/>
                                      </p:to>
                                    </p:set>
                                    <p:animEffect transition="in" filter="fade">
                                      <p:cBhvr>
                                        <p:cTn id="71" dur="2000"/>
                                        <p:tgtEl>
                                          <p:spTgt spid="159">
                                            <p:txEl>
                                              <p:pRg st="1" end="1"/>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121">
                                            <p:txEl>
                                              <p:pRg st="0" end="0"/>
                                            </p:txEl>
                                          </p:spTgt>
                                        </p:tgtEl>
                                        <p:attrNameLst>
                                          <p:attrName>style.visibility</p:attrName>
                                        </p:attrNameLst>
                                      </p:cBhvr>
                                      <p:to>
                                        <p:strVal val="visible"/>
                                      </p:to>
                                    </p:set>
                                    <p:animEffect transition="in" filter="fade">
                                      <p:cBhvr>
                                        <p:cTn id="76" dur="2000"/>
                                        <p:tgtEl>
                                          <p:spTgt spid="121">
                                            <p:txEl>
                                              <p:pRg st="0" end="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fade">
                                      <p:cBhvr>
                                        <p:cTn id="81" dur="2000"/>
                                        <p:tgtEl>
                                          <p:spTgt spid="7"/>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162">
                                            <p:txEl>
                                              <p:pRg st="0" end="0"/>
                                            </p:txEl>
                                          </p:spTgt>
                                        </p:tgtEl>
                                        <p:attrNameLst>
                                          <p:attrName>style.visibility</p:attrName>
                                        </p:attrNameLst>
                                      </p:cBhvr>
                                      <p:to>
                                        <p:strVal val="visible"/>
                                      </p:to>
                                    </p:set>
                                    <p:animEffect transition="in" filter="fade">
                                      <p:cBhvr>
                                        <p:cTn id="86" dur="2000"/>
                                        <p:tgtEl>
                                          <p:spTgt spid="162">
                                            <p:txEl>
                                              <p:pRg st="0" end="0"/>
                                            </p:txEl>
                                          </p:spTgt>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62">
                                            <p:txEl>
                                              <p:pRg st="1" end="1"/>
                                            </p:txEl>
                                          </p:spTgt>
                                        </p:tgtEl>
                                        <p:attrNameLst>
                                          <p:attrName>style.visibility</p:attrName>
                                        </p:attrNameLst>
                                      </p:cBhvr>
                                      <p:to>
                                        <p:strVal val="visible"/>
                                      </p:to>
                                    </p:set>
                                    <p:animEffect transition="in" filter="fade">
                                      <p:cBhvr>
                                        <p:cTn id="89" dur="2000"/>
                                        <p:tgtEl>
                                          <p:spTgt spid="162">
                                            <p:txEl>
                                              <p:pRg st="1" end="1"/>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23">
                                            <p:txEl>
                                              <p:pRg st="0" end="0"/>
                                            </p:txEl>
                                          </p:spTgt>
                                        </p:tgtEl>
                                        <p:attrNameLst>
                                          <p:attrName>style.visibility</p:attrName>
                                        </p:attrNameLst>
                                      </p:cBhvr>
                                      <p:to>
                                        <p:strVal val="visible"/>
                                      </p:to>
                                    </p:set>
                                    <p:animEffect transition="in" filter="fade">
                                      <p:cBhvr>
                                        <p:cTn id="94" dur="2000"/>
                                        <p:tgtEl>
                                          <p:spTgt spid="123">
                                            <p:txEl>
                                              <p:pRg st="0" end="0"/>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54">
                                            <p:txEl>
                                              <p:pRg st="0" end="0"/>
                                            </p:txEl>
                                          </p:spTgt>
                                        </p:tgtEl>
                                        <p:attrNameLst>
                                          <p:attrName>style.visibility</p:attrName>
                                        </p:attrNameLst>
                                      </p:cBhvr>
                                      <p:to>
                                        <p:strVal val="visible"/>
                                      </p:to>
                                    </p:set>
                                    <p:animEffect transition="in" filter="fade">
                                      <p:cBhvr>
                                        <p:cTn id="99" dur="2000"/>
                                        <p:tgtEl>
                                          <p:spTgt spid="54">
                                            <p:txEl>
                                              <p:pRg st="0" end="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53">
                                            <p:txEl>
                                              <p:pRg st="0" end="0"/>
                                            </p:txEl>
                                          </p:spTgt>
                                        </p:tgtEl>
                                        <p:attrNameLst>
                                          <p:attrName>style.visibility</p:attrName>
                                        </p:attrNameLst>
                                      </p:cBhvr>
                                      <p:to>
                                        <p:strVal val="visible"/>
                                      </p:to>
                                    </p:set>
                                    <p:animEffect transition="in" filter="fade">
                                      <p:cBhvr>
                                        <p:cTn id="104" dur="2000"/>
                                        <p:tgtEl>
                                          <p:spTgt spid="53">
                                            <p:txEl>
                                              <p:pRg st="0" end="0"/>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4"/>
                                        </p:tgtEl>
                                        <p:attrNameLst>
                                          <p:attrName>style.visibility</p:attrName>
                                        </p:attrNameLst>
                                      </p:cBhvr>
                                      <p:to>
                                        <p:strVal val="visible"/>
                                      </p:to>
                                    </p:set>
                                    <p:animEffect transition="in" filter="fade">
                                      <p:cBhvr>
                                        <p:cTn id="109" dur="2000"/>
                                        <p:tgtEl>
                                          <p:spTgt spid="4"/>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76">
                                            <p:txEl>
                                              <p:pRg st="0" end="0"/>
                                            </p:txEl>
                                          </p:spTgt>
                                        </p:tgtEl>
                                        <p:attrNameLst>
                                          <p:attrName>style.visibility</p:attrName>
                                        </p:attrNameLst>
                                      </p:cBhvr>
                                      <p:to>
                                        <p:strVal val="visible"/>
                                      </p:to>
                                    </p:set>
                                    <p:animEffect transition="in" filter="fade">
                                      <p:cBhvr>
                                        <p:cTn id="114" dur="2000"/>
                                        <p:tgtEl>
                                          <p:spTgt spid="76">
                                            <p:txEl>
                                              <p:pRg st="0" end="0"/>
                                            </p:txEl>
                                          </p:spTgt>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76">
                                            <p:txEl>
                                              <p:pRg st="1" end="1"/>
                                            </p:txEl>
                                          </p:spTgt>
                                        </p:tgtEl>
                                        <p:attrNameLst>
                                          <p:attrName>style.visibility</p:attrName>
                                        </p:attrNameLst>
                                      </p:cBhvr>
                                      <p:to>
                                        <p:strVal val="visible"/>
                                      </p:to>
                                    </p:set>
                                    <p:animEffect transition="in" filter="fade">
                                      <p:cBhvr>
                                        <p:cTn id="117" dur="2000"/>
                                        <p:tgtEl>
                                          <p:spTgt spid="76">
                                            <p:txEl>
                                              <p:pRg st="1" end="1"/>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124">
                                            <p:txEl>
                                              <p:pRg st="0" end="0"/>
                                            </p:txEl>
                                          </p:spTgt>
                                        </p:tgtEl>
                                        <p:attrNameLst>
                                          <p:attrName>style.visibility</p:attrName>
                                        </p:attrNameLst>
                                      </p:cBhvr>
                                      <p:to>
                                        <p:strVal val="visible"/>
                                      </p:to>
                                    </p:set>
                                    <p:animEffect transition="in" filter="fade">
                                      <p:cBhvr>
                                        <p:cTn id="122" dur="2000"/>
                                        <p:tgtEl>
                                          <p:spTgt spid="124">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56">
                                            <p:txEl>
                                              <p:pRg st="0" end="0"/>
                                            </p:txEl>
                                          </p:spTgt>
                                        </p:tgtEl>
                                        <p:attrNameLst>
                                          <p:attrName>style.visibility</p:attrName>
                                        </p:attrNameLst>
                                      </p:cBhvr>
                                      <p:to>
                                        <p:strVal val="visible"/>
                                      </p:to>
                                    </p:set>
                                    <p:animEffect transition="in" filter="fade">
                                      <p:cBhvr>
                                        <p:cTn id="127" dur="2000"/>
                                        <p:tgtEl>
                                          <p:spTgt spid="56">
                                            <p:txEl>
                                              <p:pRg st="0" end="0"/>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55">
                                            <p:txEl>
                                              <p:pRg st="0" end="0"/>
                                            </p:txEl>
                                          </p:spTgt>
                                        </p:tgtEl>
                                        <p:attrNameLst>
                                          <p:attrName>style.visibility</p:attrName>
                                        </p:attrNameLst>
                                      </p:cBhvr>
                                      <p:to>
                                        <p:strVal val="visible"/>
                                      </p:to>
                                    </p:set>
                                    <p:animEffect transition="in" filter="fade">
                                      <p:cBhvr>
                                        <p:cTn id="132" dur="2000"/>
                                        <p:tgtEl>
                                          <p:spTgt spid="55">
                                            <p:txEl>
                                              <p:pRg st="0" end="0"/>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nodeType="clickEffect">
                                  <p:stCondLst>
                                    <p:cond delay="0"/>
                                  </p:stCondLst>
                                  <p:childTnLst>
                                    <p:set>
                                      <p:cBhvr>
                                        <p:cTn id="136" dur="1" fill="hold">
                                          <p:stCondLst>
                                            <p:cond delay="0"/>
                                          </p:stCondLst>
                                        </p:cTn>
                                        <p:tgtEl>
                                          <p:spTgt spid="8"/>
                                        </p:tgtEl>
                                        <p:attrNameLst>
                                          <p:attrName>style.visibility</p:attrName>
                                        </p:attrNameLst>
                                      </p:cBhvr>
                                      <p:to>
                                        <p:strVal val="visible"/>
                                      </p:to>
                                    </p:set>
                                    <p:animEffect transition="in" filter="fade">
                                      <p:cBhvr>
                                        <p:cTn id="137" dur="2000"/>
                                        <p:tgtEl>
                                          <p:spTgt spid="8"/>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165">
                                            <p:txEl>
                                              <p:pRg st="0" end="0"/>
                                            </p:txEl>
                                          </p:spTgt>
                                        </p:tgtEl>
                                        <p:attrNameLst>
                                          <p:attrName>style.visibility</p:attrName>
                                        </p:attrNameLst>
                                      </p:cBhvr>
                                      <p:to>
                                        <p:strVal val="visible"/>
                                      </p:to>
                                    </p:set>
                                    <p:animEffect transition="in" filter="fade">
                                      <p:cBhvr>
                                        <p:cTn id="142" dur="2000"/>
                                        <p:tgtEl>
                                          <p:spTgt spid="165">
                                            <p:txEl>
                                              <p:pRg st="0" end="0"/>
                                            </p:txEl>
                                          </p:spTgt>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165">
                                            <p:txEl>
                                              <p:pRg st="1" end="1"/>
                                            </p:txEl>
                                          </p:spTgt>
                                        </p:tgtEl>
                                        <p:attrNameLst>
                                          <p:attrName>style.visibility</p:attrName>
                                        </p:attrNameLst>
                                      </p:cBhvr>
                                      <p:to>
                                        <p:strVal val="visible"/>
                                      </p:to>
                                    </p:set>
                                    <p:animEffect transition="in" filter="fade">
                                      <p:cBhvr>
                                        <p:cTn id="145" dur="2000"/>
                                        <p:tgtEl>
                                          <p:spTgt spid="165">
                                            <p:txEl>
                                              <p:pRg st="1" end="1"/>
                                            </p:txEl>
                                          </p:spTgt>
                                        </p:tgtEl>
                                      </p:cBhvr>
                                    </p:animEffect>
                                  </p:childTnLst>
                                </p:cTn>
                              </p:par>
                            </p:childTnLst>
                          </p:cTn>
                        </p:par>
                      </p:childTnLst>
                    </p:cTn>
                  </p:par>
                  <p:par>
                    <p:cTn id="146" fill="hold">
                      <p:stCondLst>
                        <p:cond delay="indefinite"/>
                      </p:stCondLst>
                      <p:childTnLst>
                        <p:par>
                          <p:cTn id="147" fill="hold">
                            <p:stCondLst>
                              <p:cond delay="0"/>
                            </p:stCondLst>
                            <p:childTnLst>
                              <p:par>
                                <p:cTn id="148" presetID="10" presetClass="entr" presetSubtype="0" fill="hold" grpId="0" nodeType="clickEffect">
                                  <p:stCondLst>
                                    <p:cond delay="0"/>
                                  </p:stCondLst>
                                  <p:childTnLst>
                                    <p:set>
                                      <p:cBhvr>
                                        <p:cTn id="149" dur="1" fill="hold">
                                          <p:stCondLst>
                                            <p:cond delay="0"/>
                                          </p:stCondLst>
                                        </p:cTn>
                                        <p:tgtEl>
                                          <p:spTgt spid="125">
                                            <p:txEl>
                                              <p:pRg st="0" end="0"/>
                                            </p:txEl>
                                          </p:spTgt>
                                        </p:tgtEl>
                                        <p:attrNameLst>
                                          <p:attrName>style.visibility</p:attrName>
                                        </p:attrNameLst>
                                      </p:cBhvr>
                                      <p:to>
                                        <p:strVal val="visible"/>
                                      </p:to>
                                    </p:set>
                                    <p:animEffect transition="in" filter="fade">
                                      <p:cBhvr>
                                        <p:cTn id="150" dur="2000"/>
                                        <p:tgtEl>
                                          <p:spTgt spid="125">
                                            <p:txEl>
                                              <p:pRg st="0" end="0"/>
                                            </p:txEl>
                                          </p:spTgt>
                                        </p:tgtEl>
                                      </p:cBhvr>
                                    </p:animEffect>
                                  </p:childTnLst>
                                </p:cTn>
                              </p:par>
                            </p:childTnLst>
                          </p:cTn>
                        </p:par>
                      </p:childTnLst>
                    </p:cTn>
                  </p:par>
                  <p:par>
                    <p:cTn id="151" fill="hold">
                      <p:stCondLst>
                        <p:cond delay="indefinite"/>
                      </p:stCondLst>
                      <p:childTnLst>
                        <p:par>
                          <p:cTn id="152" fill="hold">
                            <p:stCondLst>
                              <p:cond delay="0"/>
                            </p:stCondLst>
                            <p:childTnLst>
                              <p:par>
                                <p:cTn id="153" presetID="10" presetClass="entr" presetSubtype="0" fill="hold" grpId="0" nodeType="clickEffect">
                                  <p:stCondLst>
                                    <p:cond delay="0"/>
                                  </p:stCondLst>
                                  <p:childTnLst>
                                    <p:set>
                                      <p:cBhvr>
                                        <p:cTn id="154" dur="1" fill="hold">
                                          <p:stCondLst>
                                            <p:cond delay="0"/>
                                          </p:stCondLst>
                                        </p:cTn>
                                        <p:tgtEl>
                                          <p:spTgt spid="58">
                                            <p:txEl>
                                              <p:pRg st="0" end="0"/>
                                            </p:txEl>
                                          </p:spTgt>
                                        </p:tgtEl>
                                        <p:attrNameLst>
                                          <p:attrName>style.visibility</p:attrName>
                                        </p:attrNameLst>
                                      </p:cBhvr>
                                      <p:to>
                                        <p:strVal val="visible"/>
                                      </p:to>
                                    </p:set>
                                    <p:animEffect transition="in" filter="fade">
                                      <p:cBhvr>
                                        <p:cTn id="155" dur="2000"/>
                                        <p:tgtEl>
                                          <p:spTgt spid="58">
                                            <p:txEl>
                                              <p:pRg st="0" end="0"/>
                                            </p:txEl>
                                          </p:spTgt>
                                        </p:tgtEl>
                                      </p:cBhvr>
                                    </p:animEffect>
                                  </p:childTnLst>
                                </p:cTn>
                              </p:par>
                            </p:childTnLst>
                          </p:cTn>
                        </p:par>
                      </p:childTnLst>
                    </p:cTn>
                  </p:par>
                  <p:par>
                    <p:cTn id="156" fill="hold">
                      <p:stCondLst>
                        <p:cond delay="indefinite"/>
                      </p:stCondLst>
                      <p:childTnLst>
                        <p:par>
                          <p:cTn id="157" fill="hold">
                            <p:stCondLst>
                              <p:cond delay="0"/>
                            </p:stCondLst>
                            <p:childTnLst>
                              <p:par>
                                <p:cTn id="158" presetID="10" presetClass="entr" presetSubtype="0" fill="hold" grpId="0" nodeType="clickEffect">
                                  <p:stCondLst>
                                    <p:cond delay="0"/>
                                  </p:stCondLst>
                                  <p:childTnLst>
                                    <p:set>
                                      <p:cBhvr>
                                        <p:cTn id="159" dur="1" fill="hold">
                                          <p:stCondLst>
                                            <p:cond delay="0"/>
                                          </p:stCondLst>
                                        </p:cTn>
                                        <p:tgtEl>
                                          <p:spTgt spid="57">
                                            <p:txEl>
                                              <p:pRg st="0" end="0"/>
                                            </p:txEl>
                                          </p:spTgt>
                                        </p:tgtEl>
                                        <p:attrNameLst>
                                          <p:attrName>style.visibility</p:attrName>
                                        </p:attrNameLst>
                                      </p:cBhvr>
                                      <p:to>
                                        <p:strVal val="visible"/>
                                      </p:to>
                                    </p:set>
                                    <p:animEffect transition="in" filter="fade">
                                      <p:cBhvr>
                                        <p:cTn id="160" dur="2000"/>
                                        <p:tgtEl>
                                          <p:spTgt spid="57">
                                            <p:txEl>
                                              <p:pRg st="0" end="0"/>
                                            </p:txEl>
                                          </p:spTgt>
                                        </p:tgtEl>
                                      </p:cBhvr>
                                    </p:animEffect>
                                  </p:childTnLst>
                                </p:cTn>
                              </p:par>
                            </p:childTnLst>
                          </p:cTn>
                        </p:par>
                      </p:childTnLst>
                    </p:cTn>
                  </p:par>
                  <p:par>
                    <p:cTn id="161" fill="hold">
                      <p:stCondLst>
                        <p:cond delay="indefinite"/>
                      </p:stCondLst>
                      <p:childTnLst>
                        <p:par>
                          <p:cTn id="162" fill="hold">
                            <p:stCondLst>
                              <p:cond delay="0"/>
                            </p:stCondLst>
                            <p:childTnLst>
                              <p:par>
                                <p:cTn id="163" presetID="10" presetClass="entr" presetSubtype="0" fill="hold" nodeType="clickEffect">
                                  <p:stCondLst>
                                    <p:cond delay="0"/>
                                  </p:stCondLst>
                                  <p:childTnLst>
                                    <p:set>
                                      <p:cBhvr>
                                        <p:cTn id="164" dur="1" fill="hold">
                                          <p:stCondLst>
                                            <p:cond delay="0"/>
                                          </p:stCondLst>
                                        </p:cTn>
                                        <p:tgtEl>
                                          <p:spTgt spid="5"/>
                                        </p:tgtEl>
                                        <p:attrNameLst>
                                          <p:attrName>style.visibility</p:attrName>
                                        </p:attrNameLst>
                                      </p:cBhvr>
                                      <p:to>
                                        <p:strVal val="visible"/>
                                      </p:to>
                                    </p:set>
                                    <p:animEffect transition="in" filter="fade">
                                      <p:cBhvr>
                                        <p:cTn id="165" dur="2000"/>
                                        <p:tgtEl>
                                          <p:spTgt spid="5"/>
                                        </p:tgtEl>
                                      </p:cBhvr>
                                    </p:animEffect>
                                  </p:childTnLst>
                                </p:cTn>
                              </p:par>
                            </p:childTnLst>
                          </p:cTn>
                        </p:par>
                      </p:childTnLst>
                    </p:cTn>
                  </p:par>
                  <p:par>
                    <p:cTn id="166" fill="hold">
                      <p:stCondLst>
                        <p:cond delay="indefinite"/>
                      </p:stCondLst>
                      <p:childTnLst>
                        <p:par>
                          <p:cTn id="167" fill="hold">
                            <p:stCondLst>
                              <p:cond delay="0"/>
                            </p:stCondLst>
                            <p:childTnLst>
                              <p:par>
                                <p:cTn id="168" presetID="10" presetClass="entr" presetSubtype="0" fill="hold" grpId="0" nodeType="clickEffect">
                                  <p:stCondLst>
                                    <p:cond delay="0"/>
                                  </p:stCondLst>
                                  <p:childTnLst>
                                    <p:set>
                                      <p:cBhvr>
                                        <p:cTn id="169" dur="1" fill="hold">
                                          <p:stCondLst>
                                            <p:cond delay="0"/>
                                          </p:stCondLst>
                                        </p:cTn>
                                        <p:tgtEl>
                                          <p:spTgt spid="178">
                                            <p:txEl>
                                              <p:pRg st="0" end="0"/>
                                            </p:txEl>
                                          </p:spTgt>
                                        </p:tgtEl>
                                        <p:attrNameLst>
                                          <p:attrName>style.visibility</p:attrName>
                                        </p:attrNameLst>
                                      </p:cBhvr>
                                      <p:to>
                                        <p:strVal val="visible"/>
                                      </p:to>
                                    </p:set>
                                    <p:animEffect transition="in" filter="fade">
                                      <p:cBhvr>
                                        <p:cTn id="170" dur="2000"/>
                                        <p:tgtEl>
                                          <p:spTgt spid="178">
                                            <p:txEl>
                                              <p:pRg st="0" end="0"/>
                                            </p:txEl>
                                          </p:spTgt>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178">
                                            <p:txEl>
                                              <p:pRg st="1" end="1"/>
                                            </p:txEl>
                                          </p:spTgt>
                                        </p:tgtEl>
                                        <p:attrNameLst>
                                          <p:attrName>style.visibility</p:attrName>
                                        </p:attrNameLst>
                                      </p:cBhvr>
                                      <p:to>
                                        <p:strVal val="visible"/>
                                      </p:to>
                                    </p:set>
                                    <p:animEffect transition="in" filter="fade">
                                      <p:cBhvr>
                                        <p:cTn id="173" dur="2000"/>
                                        <p:tgtEl>
                                          <p:spTgt spid="178">
                                            <p:txEl>
                                              <p:pRg st="1" end="1"/>
                                            </p:txEl>
                                          </p:spTgt>
                                        </p:tgtEl>
                                      </p:cBhvr>
                                    </p:animEffect>
                                  </p:childTnLst>
                                </p:cTn>
                              </p:par>
                            </p:childTnLst>
                          </p:cTn>
                        </p:par>
                      </p:childTnLst>
                    </p:cTn>
                  </p:par>
                  <p:par>
                    <p:cTn id="174" fill="hold">
                      <p:stCondLst>
                        <p:cond delay="indefinite"/>
                      </p:stCondLst>
                      <p:childTnLst>
                        <p:par>
                          <p:cTn id="175" fill="hold">
                            <p:stCondLst>
                              <p:cond delay="0"/>
                            </p:stCondLst>
                            <p:childTnLst>
                              <p:par>
                                <p:cTn id="176" presetID="10" presetClass="entr" presetSubtype="0" fill="hold" grpId="0" nodeType="clickEffect">
                                  <p:stCondLst>
                                    <p:cond delay="0"/>
                                  </p:stCondLst>
                                  <p:childTnLst>
                                    <p:set>
                                      <p:cBhvr>
                                        <p:cTn id="177" dur="1" fill="hold">
                                          <p:stCondLst>
                                            <p:cond delay="0"/>
                                          </p:stCondLst>
                                        </p:cTn>
                                        <p:tgtEl>
                                          <p:spTgt spid="126">
                                            <p:txEl>
                                              <p:pRg st="0" end="0"/>
                                            </p:txEl>
                                          </p:spTgt>
                                        </p:tgtEl>
                                        <p:attrNameLst>
                                          <p:attrName>style.visibility</p:attrName>
                                        </p:attrNameLst>
                                      </p:cBhvr>
                                      <p:to>
                                        <p:strVal val="visible"/>
                                      </p:to>
                                    </p:set>
                                    <p:animEffect transition="in" filter="fade">
                                      <p:cBhvr>
                                        <p:cTn id="178" dur="2000"/>
                                        <p:tgtEl>
                                          <p:spTgt spid="126">
                                            <p:txEl>
                                              <p:pRg st="0" end="0"/>
                                            </p:txEl>
                                          </p:spTgt>
                                        </p:tgtEl>
                                      </p:cBhvr>
                                    </p:animEffect>
                                  </p:childTnLst>
                                </p:cTn>
                              </p:par>
                            </p:childTnLst>
                          </p:cTn>
                        </p:par>
                      </p:childTnLst>
                    </p:cTn>
                  </p:par>
                  <p:par>
                    <p:cTn id="179" fill="hold">
                      <p:stCondLst>
                        <p:cond delay="indefinite"/>
                      </p:stCondLst>
                      <p:childTnLst>
                        <p:par>
                          <p:cTn id="180" fill="hold">
                            <p:stCondLst>
                              <p:cond delay="0"/>
                            </p:stCondLst>
                            <p:childTnLst>
                              <p:par>
                                <p:cTn id="181" presetID="10" presetClass="entr" presetSubtype="0" fill="hold" grpId="0" nodeType="clickEffect">
                                  <p:stCondLst>
                                    <p:cond delay="0"/>
                                  </p:stCondLst>
                                  <p:childTnLst>
                                    <p:set>
                                      <p:cBhvr>
                                        <p:cTn id="182" dur="1" fill="hold">
                                          <p:stCondLst>
                                            <p:cond delay="0"/>
                                          </p:stCondLst>
                                        </p:cTn>
                                        <p:tgtEl>
                                          <p:spTgt spid="60">
                                            <p:txEl>
                                              <p:pRg st="0" end="0"/>
                                            </p:txEl>
                                          </p:spTgt>
                                        </p:tgtEl>
                                        <p:attrNameLst>
                                          <p:attrName>style.visibility</p:attrName>
                                        </p:attrNameLst>
                                      </p:cBhvr>
                                      <p:to>
                                        <p:strVal val="visible"/>
                                      </p:to>
                                    </p:set>
                                    <p:animEffect transition="in" filter="fade">
                                      <p:cBhvr>
                                        <p:cTn id="183" dur="2000"/>
                                        <p:tgtEl>
                                          <p:spTgt spid="60">
                                            <p:txEl>
                                              <p:pRg st="0" end="0"/>
                                            </p:txEl>
                                          </p:spTgt>
                                        </p:tgtEl>
                                      </p:cBhvr>
                                    </p:animEffect>
                                  </p:childTnLst>
                                </p:cTn>
                              </p:par>
                            </p:childTnLst>
                          </p:cTn>
                        </p:par>
                      </p:childTnLst>
                    </p:cTn>
                  </p:par>
                  <p:par>
                    <p:cTn id="184" fill="hold">
                      <p:stCondLst>
                        <p:cond delay="indefinite"/>
                      </p:stCondLst>
                      <p:childTnLst>
                        <p:par>
                          <p:cTn id="185" fill="hold">
                            <p:stCondLst>
                              <p:cond delay="0"/>
                            </p:stCondLst>
                            <p:childTnLst>
                              <p:par>
                                <p:cTn id="186" presetID="10" presetClass="entr" presetSubtype="0" fill="hold" grpId="0" nodeType="clickEffect">
                                  <p:stCondLst>
                                    <p:cond delay="0"/>
                                  </p:stCondLst>
                                  <p:childTnLst>
                                    <p:set>
                                      <p:cBhvr>
                                        <p:cTn id="187" dur="1" fill="hold">
                                          <p:stCondLst>
                                            <p:cond delay="0"/>
                                          </p:stCondLst>
                                        </p:cTn>
                                        <p:tgtEl>
                                          <p:spTgt spid="59">
                                            <p:txEl>
                                              <p:pRg st="0" end="0"/>
                                            </p:txEl>
                                          </p:spTgt>
                                        </p:tgtEl>
                                        <p:attrNameLst>
                                          <p:attrName>style.visibility</p:attrName>
                                        </p:attrNameLst>
                                      </p:cBhvr>
                                      <p:to>
                                        <p:strVal val="visible"/>
                                      </p:to>
                                    </p:set>
                                    <p:animEffect transition="in" filter="fade">
                                      <p:cBhvr>
                                        <p:cTn id="188" dur="2000"/>
                                        <p:tgtEl>
                                          <p:spTgt spid="59">
                                            <p:txEl>
                                              <p:pRg st="0" end="0"/>
                                            </p:txEl>
                                          </p:spTgt>
                                        </p:tgtEl>
                                      </p:cBhvr>
                                    </p:animEffect>
                                  </p:childTnLst>
                                </p:cTn>
                              </p:par>
                            </p:childTnLst>
                          </p:cTn>
                        </p:par>
                      </p:childTnLst>
                    </p:cTn>
                  </p:par>
                  <p:par>
                    <p:cTn id="189" fill="hold">
                      <p:stCondLst>
                        <p:cond delay="indefinite"/>
                      </p:stCondLst>
                      <p:childTnLst>
                        <p:par>
                          <p:cTn id="190" fill="hold">
                            <p:stCondLst>
                              <p:cond delay="0"/>
                            </p:stCondLst>
                            <p:childTnLst>
                              <p:par>
                                <p:cTn id="191" presetID="10" presetClass="entr" presetSubtype="0" fill="hold" nodeType="clickEffect">
                                  <p:stCondLst>
                                    <p:cond delay="0"/>
                                  </p:stCondLst>
                                  <p:childTnLst>
                                    <p:set>
                                      <p:cBhvr>
                                        <p:cTn id="192" dur="1" fill="hold">
                                          <p:stCondLst>
                                            <p:cond delay="0"/>
                                          </p:stCondLst>
                                        </p:cTn>
                                        <p:tgtEl>
                                          <p:spTgt spid="6"/>
                                        </p:tgtEl>
                                        <p:attrNameLst>
                                          <p:attrName>style.visibility</p:attrName>
                                        </p:attrNameLst>
                                      </p:cBhvr>
                                      <p:to>
                                        <p:strVal val="visible"/>
                                      </p:to>
                                    </p:set>
                                    <p:animEffect transition="in" filter="fade">
                                      <p:cBhvr>
                                        <p:cTn id="193" dur="2000"/>
                                        <p:tgtEl>
                                          <p:spTgt spid="6"/>
                                        </p:tgtEl>
                                      </p:cBhvr>
                                    </p:animEffect>
                                  </p:childTnLst>
                                </p:cTn>
                              </p:par>
                            </p:childTnLst>
                          </p:cTn>
                        </p:par>
                      </p:childTnLst>
                    </p:cTn>
                  </p:par>
                  <p:par>
                    <p:cTn id="194" fill="hold">
                      <p:stCondLst>
                        <p:cond delay="indefinite"/>
                      </p:stCondLst>
                      <p:childTnLst>
                        <p:par>
                          <p:cTn id="195" fill="hold">
                            <p:stCondLst>
                              <p:cond delay="0"/>
                            </p:stCondLst>
                            <p:childTnLst>
                              <p:par>
                                <p:cTn id="196" presetID="10" presetClass="entr" presetSubtype="0" fill="hold" grpId="0" nodeType="clickEffect">
                                  <p:stCondLst>
                                    <p:cond delay="0"/>
                                  </p:stCondLst>
                                  <p:childTnLst>
                                    <p:set>
                                      <p:cBhvr>
                                        <p:cTn id="197" dur="1" fill="hold">
                                          <p:stCondLst>
                                            <p:cond delay="0"/>
                                          </p:stCondLst>
                                        </p:cTn>
                                        <p:tgtEl>
                                          <p:spTgt spid="170">
                                            <p:txEl>
                                              <p:pRg st="0" end="0"/>
                                            </p:txEl>
                                          </p:spTgt>
                                        </p:tgtEl>
                                        <p:attrNameLst>
                                          <p:attrName>style.visibility</p:attrName>
                                        </p:attrNameLst>
                                      </p:cBhvr>
                                      <p:to>
                                        <p:strVal val="visible"/>
                                      </p:to>
                                    </p:set>
                                    <p:animEffect transition="in" filter="fade">
                                      <p:cBhvr>
                                        <p:cTn id="198" dur="2000"/>
                                        <p:tgtEl>
                                          <p:spTgt spid="170">
                                            <p:txEl>
                                              <p:pRg st="0" end="0"/>
                                            </p:txEl>
                                          </p:spTgt>
                                        </p:tgtEl>
                                      </p:cBhvr>
                                    </p:animEffect>
                                  </p:childTnLst>
                                </p:cTn>
                              </p:par>
                              <p:par>
                                <p:cTn id="199" presetID="10" presetClass="entr" presetSubtype="0" fill="hold" grpId="0" nodeType="withEffect">
                                  <p:stCondLst>
                                    <p:cond delay="0"/>
                                  </p:stCondLst>
                                  <p:childTnLst>
                                    <p:set>
                                      <p:cBhvr>
                                        <p:cTn id="200" dur="1" fill="hold">
                                          <p:stCondLst>
                                            <p:cond delay="0"/>
                                          </p:stCondLst>
                                        </p:cTn>
                                        <p:tgtEl>
                                          <p:spTgt spid="170">
                                            <p:txEl>
                                              <p:pRg st="1" end="1"/>
                                            </p:txEl>
                                          </p:spTgt>
                                        </p:tgtEl>
                                        <p:attrNameLst>
                                          <p:attrName>style.visibility</p:attrName>
                                        </p:attrNameLst>
                                      </p:cBhvr>
                                      <p:to>
                                        <p:strVal val="visible"/>
                                      </p:to>
                                    </p:set>
                                    <p:animEffect transition="in" filter="fade">
                                      <p:cBhvr>
                                        <p:cTn id="201" dur="2000"/>
                                        <p:tgtEl>
                                          <p:spTgt spid="170">
                                            <p:txEl>
                                              <p:pRg st="1" end="1"/>
                                            </p:txEl>
                                          </p:spTgt>
                                        </p:tgtEl>
                                      </p:cBhvr>
                                    </p:animEffect>
                                  </p:childTnLst>
                                </p:cTn>
                              </p:par>
                            </p:childTnLst>
                          </p:cTn>
                        </p:par>
                      </p:childTnLst>
                    </p:cTn>
                  </p:par>
                  <p:par>
                    <p:cTn id="202" fill="hold">
                      <p:stCondLst>
                        <p:cond delay="indefinite"/>
                      </p:stCondLst>
                      <p:childTnLst>
                        <p:par>
                          <p:cTn id="203" fill="hold">
                            <p:stCondLst>
                              <p:cond delay="0"/>
                            </p:stCondLst>
                            <p:childTnLst>
                              <p:par>
                                <p:cTn id="204" presetID="10" presetClass="entr" presetSubtype="0" fill="hold" grpId="0" nodeType="clickEffect">
                                  <p:stCondLst>
                                    <p:cond delay="0"/>
                                  </p:stCondLst>
                                  <p:childTnLst>
                                    <p:set>
                                      <p:cBhvr>
                                        <p:cTn id="205" dur="1" fill="hold">
                                          <p:stCondLst>
                                            <p:cond delay="0"/>
                                          </p:stCondLst>
                                        </p:cTn>
                                        <p:tgtEl>
                                          <p:spTgt spid="127">
                                            <p:txEl>
                                              <p:pRg st="0" end="0"/>
                                            </p:txEl>
                                          </p:spTgt>
                                        </p:tgtEl>
                                        <p:attrNameLst>
                                          <p:attrName>style.visibility</p:attrName>
                                        </p:attrNameLst>
                                      </p:cBhvr>
                                      <p:to>
                                        <p:strVal val="visible"/>
                                      </p:to>
                                    </p:set>
                                    <p:animEffect transition="in" filter="fade">
                                      <p:cBhvr>
                                        <p:cTn id="206" dur="2000"/>
                                        <p:tgtEl>
                                          <p:spTgt spid="127">
                                            <p:txEl>
                                              <p:pRg st="0" end="0"/>
                                            </p:txEl>
                                          </p:spTgt>
                                        </p:tgtEl>
                                      </p:cBhvr>
                                    </p:animEffect>
                                  </p:childTnLst>
                                </p:cTn>
                              </p:par>
                            </p:childTnLst>
                          </p:cTn>
                        </p:par>
                      </p:childTnLst>
                    </p:cTn>
                  </p:par>
                  <p:par>
                    <p:cTn id="207" fill="hold">
                      <p:stCondLst>
                        <p:cond delay="indefinite"/>
                      </p:stCondLst>
                      <p:childTnLst>
                        <p:par>
                          <p:cTn id="208" fill="hold">
                            <p:stCondLst>
                              <p:cond delay="0"/>
                            </p:stCondLst>
                            <p:childTnLst>
                              <p:par>
                                <p:cTn id="209" presetID="10" presetClass="entr" presetSubtype="0" fill="hold" grpId="0" nodeType="clickEffect">
                                  <p:stCondLst>
                                    <p:cond delay="0"/>
                                  </p:stCondLst>
                                  <p:childTnLst>
                                    <p:set>
                                      <p:cBhvr>
                                        <p:cTn id="210" dur="1" fill="hold">
                                          <p:stCondLst>
                                            <p:cond delay="0"/>
                                          </p:stCondLst>
                                        </p:cTn>
                                        <p:tgtEl>
                                          <p:spTgt spid="61">
                                            <p:txEl>
                                              <p:pRg st="0" end="0"/>
                                            </p:txEl>
                                          </p:spTgt>
                                        </p:tgtEl>
                                        <p:attrNameLst>
                                          <p:attrName>style.visibility</p:attrName>
                                        </p:attrNameLst>
                                      </p:cBhvr>
                                      <p:to>
                                        <p:strVal val="visible"/>
                                      </p:to>
                                    </p:set>
                                    <p:animEffect transition="in" filter="fade">
                                      <p:cBhvr>
                                        <p:cTn id="211" dur="2000"/>
                                        <p:tgtEl>
                                          <p:spTgt spid="61">
                                            <p:txEl>
                                              <p:pRg st="0" end="0"/>
                                            </p:txEl>
                                          </p:spTgt>
                                        </p:tgtEl>
                                      </p:cBhvr>
                                    </p:animEffect>
                                  </p:childTnLst>
                                </p:cTn>
                              </p:par>
                            </p:childTnLst>
                          </p:cTn>
                        </p:par>
                      </p:childTnLst>
                    </p:cTn>
                  </p:par>
                  <p:par>
                    <p:cTn id="212" fill="hold">
                      <p:stCondLst>
                        <p:cond delay="indefinite"/>
                      </p:stCondLst>
                      <p:childTnLst>
                        <p:par>
                          <p:cTn id="213" fill="hold">
                            <p:stCondLst>
                              <p:cond delay="0"/>
                            </p:stCondLst>
                            <p:childTnLst>
                              <p:par>
                                <p:cTn id="214" presetID="10" presetClass="entr" presetSubtype="0" fill="hold" grpId="0" nodeType="clickEffect">
                                  <p:stCondLst>
                                    <p:cond delay="0"/>
                                  </p:stCondLst>
                                  <p:childTnLst>
                                    <p:set>
                                      <p:cBhvr>
                                        <p:cTn id="215" dur="1" fill="hold">
                                          <p:stCondLst>
                                            <p:cond delay="0"/>
                                          </p:stCondLst>
                                        </p:cTn>
                                        <p:tgtEl>
                                          <p:spTgt spid="62">
                                            <p:txEl>
                                              <p:pRg st="0" end="0"/>
                                            </p:txEl>
                                          </p:spTgt>
                                        </p:tgtEl>
                                        <p:attrNameLst>
                                          <p:attrName>style.visibility</p:attrName>
                                        </p:attrNameLst>
                                      </p:cBhvr>
                                      <p:to>
                                        <p:strVal val="visible"/>
                                      </p:to>
                                    </p:set>
                                    <p:animEffect transition="in" filter="fade">
                                      <p:cBhvr>
                                        <p:cTn id="216" dur="2000"/>
                                        <p:tgtEl>
                                          <p:spTgt spid="62">
                                            <p:txEl>
                                              <p:pRg st="0" end="0"/>
                                            </p:txEl>
                                          </p:spTgt>
                                        </p:tgtEl>
                                      </p:cBhvr>
                                    </p:animEffect>
                                  </p:childTnLst>
                                </p:cTn>
                              </p:par>
                            </p:childTnLst>
                          </p:cTn>
                        </p:par>
                      </p:childTnLst>
                    </p:cTn>
                  </p:par>
                  <p:par>
                    <p:cTn id="217" fill="hold">
                      <p:stCondLst>
                        <p:cond delay="indefinite"/>
                      </p:stCondLst>
                      <p:childTnLst>
                        <p:par>
                          <p:cTn id="218" fill="hold">
                            <p:stCondLst>
                              <p:cond delay="0"/>
                            </p:stCondLst>
                            <p:childTnLst>
                              <p:par>
                                <p:cTn id="219" presetID="10" presetClass="entr" presetSubtype="0" fill="hold" grpId="0" nodeType="clickEffect">
                                  <p:stCondLst>
                                    <p:cond delay="0"/>
                                  </p:stCondLst>
                                  <p:childTnLst>
                                    <p:set>
                                      <p:cBhvr>
                                        <p:cTn id="220" dur="1" fill="hold">
                                          <p:stCondLst>
                                            <p:cond delay="0"/>
                                          </p:stCondLst>
                                        </p:cTn>
                                        <p:tgtEl>
                                          <p:spTgt spid="63">
                                            <p:txEl>
                                              <p:pRg st="0" end="0"/>
                                            </p:txEl>
                                          </p:spTgt>
                                        </p:tgtEl>
                                        <p:attrNameLst>
                                          <p:attrName>style.visibility</p:attrName>
                                        </p:attrNameLst>
                                      </p:cBhvr>
                                      <p:to>
                                        <p:strVal val="visible"/>
                                      </p:to>
                                    </p:set>
                                    <p:animEffect transition="in" filter="fade">
                                      <p:cBhvr>
                                        <p:cTn id="221" dur="2000"/>
                                        <p:tgtEl>
                                          <p:spTgt spid="63">
                                            <p:txEl>
                                              <p:pRg st="0" end="0"/>
                                            </p:txEl>
                                          </p:spTgt>
                                        </p:tgtEl>
                                      </p:cBhvr>
                                    </p:animEffect>
                                  </p:childTnLst>
                                </p:cTn>
                              </p:par>
                            </p:childTnLst>
                          </p:cTn>
                        </p:par>
                      </p:childTnLst>
                    </p:cTn>
                  </p:par>
                  <p:par>
                    <p:cTn id="222" fill="hold">
                      <p:stCondLst>
                        <p:cond delay="indefinite"/>
                      </p:stCondLst>
                      <p:childTnLst>
                        <p:par>
                          <p:cTn id="223" fill="hold">
                            <p:stCondLst>
                              <p:cond delay="0"/>
                            </p:stCondLst>
                            <p:childTnLst>
                              <p:par>
                                <p:cTn id="224" presetID="10" presetClass="entr" presetSubtype="0" fill="hold" nodeType="clickEffect">
                                  <p:stCondLst>
                                    <p:cond delay="0"/>
                                  </p:stCondLst>
                                  <p:childTnLst>
                                    <p:set>
                                      <p:cBhvr>
                                        <p:cTn id="225" dur="1" fill="hold">
                                          <p:stCondLst>
                                            <p:cond delay="0"/>
                                          </p:stCondLst>
                                        </p:cTn>
                                        <p:tgtEl>
                                          <p:spTgt spid="2"/>
                                        </p:tgtEl>
                                        <p:attrNameLst>
                                          <p:attrName>style.visibility</p:attrName>
                                        </p:attrNameLst>
                                      </p:cBhvr>
                                      <p:to>
                                        <p:strVal val="visible"/>
                                      </p:to>
                                    </p:set>
                                    <p:animEffect transition="in" filter="fade">
                                      <p:cBhvr>
                                        <p:cTn id="226" dur="2000"/>
                                        <p:tgtEl>
                                          <p:spTgt spid="2"/>
                                        </p:tgtEl>
                                      </p:cBhvr>
                                    </p:animEffect>
                                  </p:childTnLst>
                                </p:cTn>
                              </p:par>
                            </p:childTnLst>
                          </p:cTn>
                        </p:par>
                      </p:childTnLst>
                    </p:cTn>
                  </p:par>
                  <p:par>
                    <p:cTn id="227" fill="hold">
                      <p:stCondLst>
                        <p:cond delay="indefinite"/>
                      </p:stCondLst>
                      <p:childTnLst>
                        <p:par>
                          <p:cTn id="228" fill="hold">
                            <p:stCondLst>
                              <p:cond delay="0"/>
                            </p:stCondLst>
                            <p:childTnLst>
                              <p:par>
                                <p:cTn id="229" presetID="10" presetClass="entr" presetSubtype="0" fill="hold" grpId="0" nodeType="clickEffect">
                                  <p:stCondLst>
                                    <p:cond delay="0"/>
                                  </p:stCondLst>
                                  <p:childTnLst>
                                    <p:set>
                                      <p:cBhvr>
                                        <p:cTn id="230" dur="1" fill="hold">
                                          <p:stCondLst>
                                            <p:cond delay="0"/>
                                          </p:stCondLst>
                                        </p:cTn>
                                        <p:tgtEl>
                                          <p:spTgt spid="75">
                                            <p:txEl>
                                              <p:pRg st="0" end="0"/>
                                            </p:txEl>
                                          </p:spTgt>
                                        </p:tgtEl>
                                        <p:attrNameLst>
                                          <p:attrName>style.visibility</p:attrName>
                                        </p:attrNameLst>
                                      </p:cBhvr>
                                      <p:to>
                                        <p:strVal val="visible"/>
                                      </p:to>
                                    </p:set>
                                    <p:animEffect transition="in" filter="fade">
                                      <p:cBhvr>
                                        <p:cTn id="231" dur="2000"/>
                                        <p:tgtEl>
                                          <p:spTgt spid="75">
                                            <p:txEl>
                                              <p:pRg st="0" end="0"/>
                                            </p:txEl>
                                          </p:spTgt>
                                        </p:tgtEl>
                                      </p:cBhvr>
                                    </p:animEffect>
                                  </p:childTnLst>
                                </p:cTn>
                              </p:par>
                              <p:par>
                                <p:cTn id="232" presetID="10" presetClass="entr" presetSubtype="0" fill="hold" grpId="0" nodeType="withEffect">
                                  <p:stCondLst>
                                    <p:cond delay="0"/>
                                  </p:stCondLst>
                                  <p:childTnLst>
                                    <p:set>
                                      <p:cBhvr>
                                        <p:cTn id="233" dur="1" fill="hold">
                                          <p:stCondLst>
                                            <p:cond delay="0"/>
                                          </p:stCondLst>
                                        </p:cTn>
                                        <p:tgtEl>
                                          <p:spTgt spid="75">
                                            <p:txEl>
                                              <p:pRg st="1" end="1"/>
                                            </p:txEl>
                                          </p:spTgt>
                                        </p:tgtEl>
                                        <p:attrNameLst>
                                          <p:attrName>style.visibility</p:attrName>
                                        </p:attrNameLst>
                                      </p:cBhvr>
                                      <p:to>
                                        <p:strVal val="visible"/>
                                      </p:to>
                                    </p:set>
                                    <p:animEffect transition="in" filter="fade">
                                      <p:cBhvr>
                                        <p:cTn id="234" dur="2000"/>
                                        <p:tgtEl>
                                          <p:spTgt spid="75">
                                            <p:txEl>
                                              <p:pRg st="1" end="1"/>
                                            </p:txEl>
                                          </p:spTgt>
                                        </p:tgtEl>
                                      </p:cBhvr>
                                    </p:animEffect>
                                  </p:childTnLst>
                                </p:cTn>
                              </p:par>
                            </p:childTnLst>
                          </p:cTn>
                        </p:par>
                      </p:childTnLst>
                    </p:cTn>
                  </p:par>
                  <p:par>
                    <p:cTn id="235" fill="hold">
                      <p:stCondLst>
                        <p:cond delay="indefinite"/>
                      </p:stCondLst>
                      <p:childTnLst>
                        <p:par>
                          <p:cTn id="236" fill="hold">
                            <p:stCondLst>
                              <p:cond delay="0"/>
                            </p:stCondLst>
                            <p:childTnLst>
                              <p:par>
                                <p:cTn id="237" presetID="10" presetClass="entr" presetSubtype="0" fill="hold" grpId="0" nodeType="clickEffect">
                                  <p:stCondLst>
                                    <p:cond delay="0"/>
                                  </p:stCondLst>
                                  <p:childTnLst>
                                    <p:set>
                                      <p:cBhvr>
                                        <p:cTn id="238" dur="1" fill="hold">
                                          <p:stCondLst>
                                            <p:cond delay="0"/>
                                          </p:stCondLst>
                                        </p:cTn>
                                        <p:tgtEl>
                                          <p:spTgt spid="68">
                                            <p:txEl>
                                              <p:pRg st="0" end="0"/>
                                            </p:txEl>
                                          </p:spTgt>
                                        </p:tgtEl>
                                        <p:attrNameLst>
                                          <p:attrName>style.visibility</p:attrName>
                                        </p:attrNameLst>
                                      </p:cBhvr>
                                      <p:to>
                                        <p:strVal val="visible"/>
                                      </p:to>
                                    </p:set>
                                    <p:animEffect transition="in" filter="fade">
                                      <p:cBhvr>
                                        <p:cTn id="239" dur="2000"/>
                                        <p:tgtEl>
                                          <p:spTgt spid="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build="allAtOnce"/>
      <p:bldP spid="76" grpId="0" build="allAtOnce"/>
      <p:bldP spid="83" grpId="0" build="allAtOnce"/>
      <p:bldP spid="159" grpId="0" build="allAtOnce"/>
      <p:bldP spid="162" grpId="0" build="allAtOnce"/>
      <p:bldP spid="165" grpId="0" build="allAtOnce"/>
      <p:bldP spid="170" grpId="0" build="allAtOnce"/>
      <p:bldP spid="178" grpId="0" build="allAtOnce"/>
      <p:bldP spid="136" grpId="0" build="p" animBg="1"/>
      <p:bldP spid="121" grpId="0" build="allAtOnce"/>
      <p:bldP spid="123" grpId="0" build="allAtOnce"/>
      <p:bldP spid="124" grpId="0" build="allAtOnce"/>
      <p:bldP spid="125" grpId="0" build="allAtOnce"/>
      <p:bldP spid="126" grpId="0" build="allAtOnce"/>
      <p:bldP spid="127" grpId="0" build="allAtOnce"/>
      <p:bldP spid="53" grpId="0" build="allAtOnce"/>
      <p:bldP spid="54" grpId="0" build="allAtOnce"/>
      <p:bldP spid="55" grpId="0" build="allAtOnce"/>
      <p:bldP spid="56" grpId="0" build="allAtOnce"/>
      <p:bldP spid="57" grpId="0" build="allAtOnce"/>
      <p:bldP spid="58" grpId="0" build="allAtOnce"/>
      <p:bldP spid="59" grpId="0" build="allAtOnce"/>
      <p:bldP spid="60" grpId="0" build="allAtOnce"/>
      <p:bldP spid="63" grpId="0" build="allAtOnce"/>
      <p:bldP spid="64" grpId="0" build="allAtOnce"/>
      <p:bldP spid="68" grpId="0" build="allAtOnce"/>
      <p:bldP spid="74" grpId="0" build="allAtOnce"/>
      <p:bldP spid="86" grpId="0" build="allAtOnce"/>
      <p:bldP spid="87" grpId="0" build="allAtOnce"/>
      <p:bldP spid="61" grpId="0" build="allAtOnce"/>
      <p:bldP spid="62" grpId="0" build="allAtOnce"/>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08520" y="-601663"/>
            <a:ext cx="4225858" cy="7559055"/>
            <a:chOff x="-85906" y="-601663"/>
            <a:chExt cx="4225858" cy="7559055"/>
          </a:xfrm>
        </p:grpSpPr>
        <p:pic>
          <p:nvPicPr>
            <p:cNvPr id="3"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5906" y="340637"/>
              <a:ext cx="1705578" cy="661675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AutoShape 8"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0" y="-6016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sp>
          <p:nvSpPr>
            <p:cNvPr id="6" name="AutoShape 10" descr="data:image/jpeg;base64,/9j/4AAQSkZJRgABAQAAAQABAAD/2wCEAAkGBhQREBUUERQVFRUWGBgaGBQXFxsaFxgXGBgXFxcZHBUaHCYgGxojHBcXHy8gIycpLC0tHB4xNTAqNSYrLCkBCQoKDgwOGg8PGjMkHyQsLTQsLCwsKiovKiwsLDIsKSwqLCwsLCwtKiwpKSwsLCwsLCwsLCwqNCwsLy0sLCwsLP/AABEIAIQBfgMBIgACEQEDEQH/xAAcAAEAAgIDAQAAAAAAAAAAAAAABQYEBwIDCAH/xABGEAACAQMCBAMFAgsFCAIDAAABAgMABBESIQUGMUETIlEHYXGBkRQyIzNSVHKCkpOhsdEVFkJishckQ0RTweHwotJjc9P/xAAbAQEAAgMBAQAAAAAAAAAAAAAAAgMBBAYFB//EADIRAAIBAgQEBAQGAwEAAAAAAAABAgMRBBIhMRNBUfAiYXHRBYGhwRQyQlKRsSPh8Qb/2gAMAwEAAhEDEQA/AN40pSgFKUoBVM5i5yOsxW5xjZpO+e4X4ev09an+Z78w2krrswXAPoWIUH5ZzWq7Y14/xPFSppU4Oze57Hw3CRqJ1Jq6WxLLIznLsWPqSSf41McNuZI/uMR7s5H06VC25qWtHricRWqQnmi2n1PTrRTVrFz4ffeIu4ww6j/uPdWXVb4feYdfecfXarJXafBcfLGUL1PzRdn59Gc5iKfDlpsKUpXtGuKUpQClKUApSlAKUpQClKUApSlAKUpQClKUApSlAKUpQClKUApSlAKUpQClKUApSlAKUpQClKUApSlAKUpQClKUBD832hlsplUZIXUB+gQ38ga1VbyVu2ta808nPC7SQKWiJyVXdoz3GO6/Dp/GvG+J4aU7VI8tz3fhWJjFOjN2vqiOt5az4p8VBQz1n2hZ2CoCzHsBk1y9WhxND16kLblg4S5eaNR+UD8huf5VeqhOW+BGBdUmPEYdB0UemfX1NTddT8IwTwtF5t5O5zGMqxqVPDshSlK9g0hSlKAUpSgFKUoBSlKAUpSgFKUoBSlKAUpSgFKUoBSlKAUpSgFKUoBSlKAUpSgFKUoBSlKAUpSgFKUoBSlVfmnm/wADMUODL3PUJn3d29319Kqq1oUY5psto0Z1pZILUmuKcbhtxmVwCei9WPwUfz6VX+b+bprbhzXMUJDEqF176FbpI6j5bZ7jPcVDcq8Ia6mM02XVDkk7l36hcnt3+g71r679pN+bhpDK2NRH2cgGLTkjwzHjf8kk7++nw91MU3UatFbLqbtXDQpPIndrf2RZvZvzjf3N1MHkadRA7aSF0rIMeHjSBjUcjHf5VVuD87cRN1Hi4md2lUGJmJVmLYZPDOwHUYAGPdip/wBofM09rdC3tP8AdIwiOVhVULs4ySSBuB93HuPWvt9zbOOFQ3SxolzLK8T3ixoJGVQTnVp2Zsac/wCVse72Ev1ZVqVJc7LUy+aefntOJTRz2lvJErLpDIFkKFR5hJvnJz1Hu7Vs3ly6jmto5oojCsihghUKwB6ZA9eo9xFal5P5qmmhuzcxrdtbwNNE8yK7IwOMaiM6T9718p+Xz2f84X81+Nc7SRYZ5g+NCxgblQB5TkgAD1rWqYeKTaSTW7IzjKSy9PM3dSofgvMyXBK40PvhSfvD3H19RUxWjSqwqxzQd0a9SnKm8slZilYd1xmCL8bNEn6cir/M1HS89WC9by3+Uqn+Rq5Rb2RGzZO0qtn2j8O/O4vqf6VyX2icPP8AzkP7WKzw5dDOWXQsVKj7PmG2m/FXEL+5ZFJ+gNSGai1bcjYUpSsAUrHu+IRwjMsiRj1dgo+pNQ8/P/D063kHycN/pzUlFvZGUm9iwVj396sMTyucLGrMx9ygk/yqC/2k8O/O4vqf6VTfajz/AG81mILSZZDKw8QrnZF82Dkd20j4ZqcKUpSSsTjTbdrFJufaRxB3ZhcyIGYkINOFBJIUeXoBtXX/ALQuIfncv/x/+tV6letw4dEb+SPQ2j7L+N317e/hbmVoYlLOp04Ynyopwvc5P6tbhqkeyPgP2fh6yMMPcHxD66MYjH7Pm/WNW+74hHEMyyJGPV2Cj6k15ddpzeU0arTloZFKr03tB4epwbuD5OG/05rjF7ROHscC7h+bY/iQKryS6EMsuhY6VhWfHLeb8VPFJ+hIrfyNZtRasRFfGbAyagOJ8+2NvK0U1wqyLjUuGOMjOCVUjOCNqqHtB9ptu9k8VlNrkl8jFQw0Rn75ywG5Hl29fdVkaUpNaE4wk3sV/jvthuzcyfZWRYQxEeYwxKjbVk/lEE/Aio//AGvcR/6sf7paplK9RUYJbG+qcehuD2ac33/ELphLIphiTU+I1GWbZF1Dp3P6vvraVa09mPFbGysVEl1AsspMkimRcrnZVO/UKBkepNXrhnMNvclhbzRylQCwRg2AdhnHSvNrLxOysjSqrxaLQkaV1XF0ka6pHVF9WIA+pqFuOfrBDhruD5OG/wBOapUW9kVpN7E/Sq2ntG4cTj7XD82x/EipS05htpdoriFz6LIhP0BrLhJboOLXIkKUzSomBSldcs6qMswUepIH86A7KVHtzFbDrcQD4yp/WucXG7dtlnhb4SKf5Gs2ZmzM2lcVcHoc/CuVYMELzXx37LBlfxj+VB7+7fADf44rWEMbSOAMs7t36lmPc/E1L87cS8a7YZ8sXkHx6sfrt8hWNw29FpFNeMuvwFUIp2DSyEImT6DJNc7XcsXiVSjte3uzp8NTWFw3Ea1evsj7z3zZPwsw2doQmIw7ylQxZmZhsGBAGVO+PQdqjBzGh4eeINaQG9FwIvH8PyliokEpT7usDb44Pur7wjmVOM3UdvxKCM5D+HLFqR0IUuVJ1HUpCn54qNPtCjVDbCzh+wat4Tq8UrnOsy6s+J/iz67Z712VOkoRVOMdv6PGabeq15+ZJ8q8yf2lK8fE4Y7rw4pJUfQFkXRgsmUxlTnp6+tRNp7RppHSKeKB7RmVTaCJQioSAAhG4Zc5Bz1qY43x+LgtyYeGwIGKIZJpizsQw1Ki+YYXBBPqT7q5wXNhDYpxRLMeOZdCwl2MKzDJLhSdlABYDsdhjGalpvl0e3fIxpvbR7Dm/m1uFXL2nDooYEQK0jaNRkZlDblj90KQPXr0qat40jtY9NvHbzXCJJcLGCB3KLj/AA9dWntnFQ/L3E4OM3LPf2yiSBBIJYiyq6IwxHIpJzudvXcbVO3cpd2ZurHP/vwrmf8A0GO/D0o0I/mlv6f7NrCUryu1t9WYO4IK5BByCOoI6Y99Yvtf5mlUQWocq+gST6CVyTsqnB6bMcfCp3gdqGmBfASMF3J6ALvv88fxrUPMfGTd3c05/wCI5Kg9kGyD5KBT/wA3RclKq9i7FtSml0+5Gaa+5pU1ydy8b69jg3CklpCOojXdt+xOyj3sK7FtJXZrN2VyNs7GSZtMUckh9ERmP0UGud/wuaAgTxSxE9BIjJn4agM16d4dwyK3jEcCLGi9FUYH/k+871UvbC0Y4W+vGovGI/XXqycfqB/lmtOOKzSSSNeNe8rWNBkVZOWefbuxYaJC8feGQkoR7id0PvH0NVylbkoqSszYaT0Z6c4dzNDNZrd6gkRTUS22jGQwPvBBHxFap5t9sU0zFLLMMXTxCB4r+8Z2Qfx946VULnjzmyhtFYhFZ5HHZnZvIPgoGfi3uFRFatPDRi22UwopO7Oy5uGkYtIzOx6s5LH6nevtravK2mNHdvyUUsfooJqf5A5WHELwROSI1UvJjYlQQAoPYkkb+ma9BcM4RDbIEgjSNR2UY+p6k+81KrXVPRLUzUqqGh53TkS/Iz9kmA65YBdv1iKgc16D9qXHfsvDpApxJN+CT1833yPgmr+FefKlRqSqK7M0puauxUpyzwQ3l3DAOjsNR9EG7n9kH54qLqxcJlNrYzXC7SXDfZ4m7hAA9w4P7CA9smrZtpaFknpoXbnb2seGTbcOwAnlafAIGNtMYOxx01Hb0HetWXd28rl5XaRz1ZyWP1NdVKjTpxgtCMIKK0JnljlO44hIUgUYXGuRjhEB6ZPqewG9X2P2ENp814A3oISRn4mTNRvJ/tPh4farCtq7Nks7h1Gtz1OCOmMAD0AqaPt3TtaSfvV/+ta9R12/CtPkVTdVvwo15zZyhNw6YJNpIYEpIvRgMZ67gjIyPeOtdnBOe7202inYrgjRJ51HvAboR12I9+a7OdeeZOJOhkVI0j1aEByfNjJLHGTsOwFRPC+DT3LabeJ5T/lUkD4t0Ue8kVsJXh/kLUrx8ZZ+D+zK5voFukngKyamJd31asnXq8nXOc71TZFwSAQwBI1DocHqM9j1rbfGtfB+BLbMw8ecsvlOy6/NJg/5V8ufUg1qKo0pOV3y5GKcnK75chUjwDgcl7cJBDjW+d2yFAUZJJAO39RUdW3/AGIcAwkt2w3c+HH+ipy5+bYH6tZqzyQbM1JZY3IP/Yle/wDVt/2n/wD511xcwngkUtrAY5bt3JlmGWjiAGEQZA1uNyewJPXpWz/aDzEbKwklQ4kbCRn0d9gfkMt8q85E53O5PUnqT3JPrVFFyrK89iqm3UXi2MjiXE5bhy88jyse7nP0HQD3ACsjgPAJr2YQ266mxkknCqvdmbsP/RUdV55F9oMPDYWT7M8kjtl5A6jIGyLgjoBn5k1szbjHwIuldLwonLb2EuV/CXahvRYiR9S4J+gqnc58gzcOZTIVkjckLKox5hvpKndTjfqQd96vR9u6fmkn7xf6VT+ePaPJxJVjMaxRK2oLq1MWwQCWwOgJ2ArXpuvm8W3yKYcW/i2IvgfON3ZsDBO4A/4bHVGfcUbYfLB99bx5b57hubA3cpEQjyJQTsrDGcdyDkEDqcgda8+WPD5J2CwxvIx7IpY/w6fE1kX5mgDWjnASTU8YOR4ukLuRsSo29Ac1OrRjU9SU6cZ+pcea/a/cTsUtMwRdn/4rD1z0T4Df31Qrm5eQ6pGZz6uxY/Uk111YeSuTX4lOUU6I0AMkmM6QegA7scHHwJ9xsUYUo32JpRgiurHkgAbnoANz8qmbXkm8kAKWcxB6Ex6R9WxW/wDl7k61sVxBEA3eRvNI3xc7/IYHuqbrUljP2ooliOiPNzcp8StwWEFygHUpnp7/AA2Jrdfs3vHl4XbvK7O5DAsxyx0uyjJPU4AG9WauuGBUGFAAJJwPVjkn5kk1RUr8RWaKZ1c6s0aUmmLszHqzMx+ZJ/71Y+FcRtfscltcxu4lJ1aQOnl04bUCCNIOexqsKO1ZMZ2rhqdedGeeO52VehGrDI9jKWOy4PF9tt0lmlZzFEJ2UAAjMhUIOy7ZPrjuajDa8Ma1PEjFMD42g2eseEZvv416c+Hg6sem2O1TPGOD299Nb8PaWSGeGLWp0honMiiSRSMghwADnPQGoP8Atnhotzw7E5i8XUb3y58X7viCL/p4GMddPbNd7hnOVKMp3zNK/p38zl52zPLff6Gda3lnx2ZjdI9rNHGW8SJwVeJNyGDLsy52Pp8MVh2/OVlPEnD3tWjtCwCSiTMyMTtMwK4JJOSPQnrjFZarZ8CnZX8S8mkj0sAFRI4n6jcnLMAPl6Z3zuUPZjaXJju4p5Ht9WoQMoDhkP3HcHfBG+BuO++atbgld3ty79yDcUrvbkTdrynFwyJoonZ2mYM7vjOlNlXYDbJJrGkrO43e+JO57A6R8Bt/PJrChiMjqg6sQB8+/wAq+V/Eq8sZjJS31svlp9T2MPDJTWb1Zh83cQ+ycKfBxJdt4a+ojH3z9Mj9YVqGrn7VeLiW+8FPxdqoiX9LYyH+S/q1TK+o/DcKsNhoU/I0M2ZuT59r6Ct0exTl7w7d7ph5pjpT/wDWh3P6zZ/ZFah4Vw1rieOGP70jBR7s9T8AMn5V6g4dYJBEkUYwkahVHuUYHzqzFztHL1NfESsrGRWkPbPzB412tup8kA83p4rgE/RdI/Watw8b4qtrbSzv92NC2PUgbL8ScD515hu7ppZHkkOXdmZj/mYkn+JqrCQvLN0K8PG7udNZXCuHNcTxwp96Rgo+fU/ADJ+VYtbJ9inAPEuJLlh5Yl0L+m43PyT/AF1vVJ5IuRtTlli2a3ZgTkdD0+Hb+FfKsHOXJ0vD52VlPglj4UuPKVJyAT2YDYg+m21V+pRkpK6Mppq6LByTza3DrnxQgdWXQ6dCVzkFW7EEfA7/ABF84l7dF0/7vbNq7GVgFH6qZJ+orUZNWTgfIk86GaVTBbIpd55BjyAZJRDu5wNu3vqmpTpt5plc4QbvIjePcxT3sviXD626AdFUeir2H8T3JqNrnKQWJUELk4BOSB2BPc461wq5JJWRalY5RRFmCqMsxAA9STgD6mthe1Hl42lrw+Nd0jSRGbsZW0Ox+LEOflWF7I+A/aOICRhlLcaz6azkRj65b9Wt1cwcBivbdoJhlW6EfeVh91lPYg1qVq2Wol0NepUyzR5eqS5btI5byCOY4jeVFc5xsT0z2zsM++pTmn2fXVix1IZIu0yAlcf5gN0Px295qsZzW0mprwsvTUloelV5EsAMfY7f5xKf4kVyHI9gP+Tt/wB0n9K8/wBvzbeRrpS6nVR0HiNgfDJrGvOP3Eu0txM+ezSsR9M4rT/DT/ca3Bl1N+3Z4TZn8ILKJh20x6/2QNX8KyuXebba8ZktNTLGPM4jKxgnouSBlj1wB0rRXLPJFzeyKscbpGT5pmQhFHc5ONR9AO/1r0HwLgcVnAsMC4RR82PdmPdiepqmtCMFa92V1Ixjpe7NH+1jjZuOIun+C3/BqPfszn4kkD9UVTa2L7UuRZkupLqFGkhl8z6QSY2wA2VG+k4zntk5xWuc1v0XFwWU26bWVWBO1eneUrNIrG2SPGkRJgjocqCT8ySfnXmOu6G6k2VHk9yqzfwUH+VRrUuIkrkalPOtzc3tvt2axiZc6UmBb3ZR1Un3ZOPmK0nW1/Z37PZpNcvEBIImRkWCRmy2sYLMpPlwOnfO+2Bmtc3ezG5s2ZolaeDqHQZdR6Og3yPyhsfd0qFGcYf47kacox8FyowIC6hjpUsoZvRSQCfkMmvRttyFw9UULaQMMDDFFYkepY5J+Nebs1J2PM93CumG5mRR0VZG0j4DOB8qnWpynbK7EqkHLZnoMcj2H5nb/uk/pWLeWnCrTeVLKIj8pYwfkMZrQd3zLcy/jbmZh6GVsfTOK7eB8rXN44WCF21EAyFSI197SYxgfM1R+Ha1lIq4LX5pG+eB852dxN4FmS5AJYpGVjQepYgDc7DGc15+40jLczh/vCWTVn11tmvRfKfKsXD7cRRbk7ySEeZ37k+g7AdhVJ9pvs1edzdWa6pCPwsQ2L4GA6dtWAAR3xtv1hQqQjNpbMjSnGMmuRp2tr+wziUa/aIWYCR2R1BO7qFIIHrg7499arnhaNirqUYdVYFWHxU7iuIPp9f/ADW7UhxI5TanHPGx6xqM4nzNa234+eKP3M41fs9T9K80ycVmYYaaUj0MrkfQtTh/C5Z2xBE8jH8hC31IGB8zWosIluzW/D9Wbvl9rls8ixWkc1zI5woRQqk/pOQcd84wBvV4iJKjUADgZAOQD3GcDPxxVM9nPIC2EfiTAG5ceY9RGp38NT/M9z7gKutatTInaBRPLe0TTnH7LwbuVO2skfot5h/A1iw7kD3j+NXf2jcFLKtwg3QaX/Rz5W+RJ+vuqiBq43GUXSqtcjscJWVegpc9n6oneOw2/DuLNe3kpcyZMNvEmWC+GIi7kkAADUAPU+6queSLVojeC8AsdeCpjb7QDn8Tp6a98Z9N8Yq28+ciS8T8G7tWQsYlVkdtIxuwKtg7gswIPoKr44RaixPDmvYhdmcSdH8ASgCPwjLpx02z+V27V3lKacFKL6fwcutOevM7eJcJt+OXLS2U3gyKi+JFcIRlEGkSKykjAGAR7h0zvYuQeZLSGFrK1eSV40llaYppjdh94rvnGSAMjoOtV3l/l6LhMrtxS4jjaWJ40ij1SPpfZnbSuw2wPn6V95V5WNhJ9qluLc2TxvGLgOfOJBhcJpzqyBkZ2w3pUayzU5Ri+Xh9fuPC9G9ORMa67rO/aFw641DOMjI329a4y8MlXojMD0dBqRh2IZdiDXKHgdw52iYe9hpH/wAsV82hhqkJ+GLuvI6BypuOrVvUw50gZizWloWYkkmLcknJJOrrms3l7gttcT6GsrTSASxEWDjoN8+pH8a6Geyhn8G7vESQEBkQMdJPZpdOlT8a2Lw7hUUC4iUDPU9Sfix3NdJhaWPzKVWbS6NvU8zE1sPGLjBavmYnD+UbOCQSQ20UbjOHVACMjB3+G1S9YvFJikErLsyo5B94UkbVBcL5vjSytJLuQ+JPGCMIxLsFBYBUU7nIwO/QV7eWUlfc8izlqT3EeGRXEZjnRZEJBKsMgkHI2+NRP9wOH/mcH7sV3Qc32zQyS+IVWIhZA6MroxxgGMjVk5GMDftXXHzlbskpUyBol1NG0MiyaTsGEZXUy57gHFSSqLa5lKS2OP8AcDh/5nB+7FSnDOEw2yaII0iTJOlBgZPU4HfYVXuD81/aILOV5DG0jEPGIXxIwiZ2RSwyFH3g4JB04BOa5cB56jlilkmygSbQPwUgGl30RdV3YnqP8OdwKzKFTmZcZ8y0SRBgQwBB6gjIPyNQ03JFi5y1pASf/wAaj+QrNvuNRQuEcnUyO4UIzErGMvjSDvv06ntmoTgPPMUln9ouD4eHKn8HIASXYRqgIzIxUDZcnOenSoxjO10YSla6JWy5XtYTmK2hQ+qxqD9cZrMv7COeNo5kV0bGpGGQcEEZHxArE4RzFDclljZg6Y1RujRuoPQlHAOD69Kjecb+ZHtI7eXwjNNoZ9CvgaGP3WGOoooycrPcJNuzO7+4PD/zOD92Kf3A4f8AmcH7sVgveXVnc2yTXAuUuHMZUxLG6kKWDroO4GN8jvWbPz3aIxBdtKtoaURSGJWzggzBdPXbriptVOTv6XJWnydyS4VwOC1DC3iSIMQWCKBkjYZxWdURxDmq3hlETs5kIVgiRu50sSA3kU7bHJ7beorHvOebSJmDO+EbS8ixSNGjdCGlVSoI777d6ryTlyZDLJ8ifqLvOVrSY5ltoXPqY1z9cVJI4IBByCMgjuD0qDfne0DlTI2A2gy+G/gh840mbToznbrjO1YipfpCT5HwchWA/wCTg/dis+05ftovxUEKe9Y1B+oFYnD+JSNxC5hY/g444GUYGxfXq36nOkdawuZby4N7a28E3giVJmZvDRz+DCkbOPeanaTdm+X2uStJu1y0UqrJf3NncwRXMqzxXBKLJ4YjdJQCyghfKVYAj1zWbec6WsTsjO3kOJHWORo4z6PKqlVPrk7d8Vjhvlr6GMj5ak5Ube8tWsxzLbwufVo1J+uM108S5st4GCuzMxXXiON5CEPRzoU4X3nrXK65pto4o5TJqWX8VoVnaTbOFRQWO3XbbvisKM1qkYSlyMcch2H5nB+7FSVjwaCD8TDHH+giqfqBWFbc3WzxSyh2CwfjQyOrptkZjK6unurqbne1CByzhWfQhMMnnbSWGgafMCBsRsdh3qTVR6O5m02T1KhLnnC3jCZMhaRdaxrDI0oTpqaNVLKPiBWNxTmTUtlJayBo57pI2YAHKFJSy7jKnKD0IxUVTl0MZGSd9y7bTnM1vDIfVo1J+pGawf7hcP8AzOD92K6OFczhYrmW7kAWO6liU6d8AqEQKoyzb9gSak+Ecxw3JZY2YOmC0bo0bgHodDgHB9elSanEzaSPtryzaxfi7aFfeI1B+uKkQKh+P2dw2XgujCqocp4SPqIyc5bcbbYqL5Ne6mghup7vUjoWaLwY1HQj8YNwB1+VMt45m/7GW6vcttKq3DubY5bw/hz4MgVIFMLqjv1YidkAYnooU4I9azuJc421vI0cjtqQAyaI3dYwdwXZVITbfftv0rDpyvawySvaxI33CoZxiaKOQf50DfzFRZ5CsD/ycH7sV233N9tE4RnZnKK6pHG8hZGzgroU5Gx+HeuD8wRSpbSQz6UlmCD8GWMh0yZiIIzGcqSScY0470Smuv1CUkdtvyjZx/ctYAfXwlz/ACqVjiCjCgADsBgfQVC3vOlrDI0bu2UIEjLG7Rxk9A8iqVU/E7d67OJ8128DhHZmfTqKxxvIQh/xMI1OF9560cZvkxlkyYpXRY3yTxrJEwdGGVYdCK76r2IHGSMMCrAEEYIPQg9RWq+aeV2tH1KCYWPlb8nP+Fv+x7/GtrVwmhV1KsAykYIIyCPeK1cTho142e/Jm5g8XLDTutU90UfkLmAafs0hxknwz8eq/HO4+furXV97KryOZlfQsIJJumkURhM/fOTqBx2x1+tbF437OzkvaN7/AA2PT9F/+x+tQ/GbqSW3+y8TSYJkESps4K9M5ykg7/8Auahg8VPB/wCOtt+7dHo1KcK8nVwz33jz9URHO/K0nELr7Rw90u0KxowjkQtGyDAyCw2PXPrmvl3yoX4dDZxXEEl5FLJI1ssq584IZFJOC69f2qy+TeXY7aeR4r+PTJBJGAytG4ZsaCQdjpO+QarvDvZ5dRzRMZbZNDo3iC4Ty6WBLDvnvXtQxFKS8NRWWxpOnOPhelvInOVeAy2UVwl5drZPPEUgiacBgxOfF0q2F3AGRvu1ceWOQeItfwy3WsJFIshkebxNWk5ATzEnV0ztsT8KzeM+zd7+/mmF0hjkYFSqtIwUKoCk7IMYI+9/Otl8v8IFpbRQB2kEa6Q741EZOOnYdB7gKjKurXi029/IpnNx9X5FD4J7KWHE5ri6KvEJWkiUb62di4LjsFJ6dyB267MpStec3Pc15SctzD4ypNtMAMkxybDr9w9qp3BbRh/Y2UbyRS6sqfKfAwNW3lPber7SsxnlVu9rGVKysULjFlqn4kXglkQizP4PKv5Q5LxtjzMmxwPTFfeXrmV7h1illuofBfMs0BjkjbPkjEhVTJnJJGNsVfKVLi6Wt3a32JcTS1jXfAmLwcIVVfMEhSUFGGhltpAQcgbZIGeldMisbG7iCSGWK8MzRhG1GP7QHyu2Hyqk7E1sqvhNZ42t7d3uOJrsU1eKC64pavCkpjWKcGRonRdRCeXzqDkf+96huGsVtrRjHI32K5lM8QjfUodpgrhSPPp1A+XOxq+cC4uLq2jnVSokGQpxkbkb427VIU4mXw22/wB+4z20t3r7lT4ddC74ktxCriGK3eNpWRkEju6MFUOASFCk5xjJr5zzw7x5bFGVmT7R59OrZdDbll3Ue/Iqdm4wFuo7fSdUkckgbbAEZQEY65OsfSs/NRzuLTS5aGM1mmRPDeVLa3k8SKICTGA7MzsAeoBcnHyrXXF55p7GeMtcCbEmbGG20RIAxPmfw/MuPNkNlidq23mvtZhVcXd6iNRp3epVeFxH+0y+ltJsoQGKkD75JGSOvTbrVU4rczTW91EWuElJmAsoLbSmMtgtL4ZDqw8xIYE5wN62Fy9xxbyATKpQFnGk4J8jFe3wpwLji3SOyqV0SyR4ODkxnBO3Y1NTcW21tYkpNO9tjlwlSbOIDKkwoNwQQdA7HcEVri0tAlmLWaXiXjBfDa0jRdD9vJIYCvht11F9s771tcGmarhUy30IxnYrHL9o0fELkENgQWqhm3yVWQHzYAY+uKx+aLsQ8SspXEnhqlwGZI3kwWChciNSd6tFlcs4JeNoyGYAMQcgHAbyk7Eb+td+aZ/Fd9LfSwza3fehT7m4PEbu18FJRBbyGZ5ZI2jBYKQiKHAYnJydsYqvWsH2eOWC4n4gkoeXEMKBkmDszBkbwGHn1b6m2Oc1tHNY/Eb0QwySEEiNGcgdSFBJA+lSjVt4UtDKqcrFCvLJLZoRqvLN1t4lWdV8ZXC5/BSoiEF06Z2z27Vyk4lcLBZGYG3B8YNcJbanQZAjAiCnwjIuSdu1XywvBLDHKBgOivg9QGUNg/Wsis8Xqu+/UcTqjVgt5DFxY4uZPFghMbzRkPKAJQSFCjA3GFwDjGRVq4zbEycMwpIWbJwDhQLeUAn03x1q0A1C8e5jNtLDEkDzST+JpVWRfxYUnJcgdG9e1OI5vRd2t9jOdyei7sRkt6LLiNxLcLJ4c8cPhyrG8gBjDK0Z0KSpydQ2wcnvUTBYyaYJDG6LNxXxljKnUkTRyAMyj7uSM7+o9as1jzQWnWC4t5beSQMY9ZR1fRuwDxsQGAOcGpGXiDC4SJYnYFSzS9EQA4AJPView9CaZnHly/oZmuRRRaSJ+HMUjpDxKeR0CEtoZdIkVMZYKTnb34qbsLoXfEknhVxFFA8bSsjIJGkdGVFDgEhdJOcY3qbtOMrJczQaSDCIyWOMHxASMfDFOJcZEMsEZUkzuUBGMKQhfJz22xRzb0trb6Byb5GTfjMUmPyG/wBJqqcI4ZJJwAQqCsr2zqAwKnUQwAOdxnp86tdncM4YvG0eHZQCQdSqcBxg9GG4HX1rvzVSk4q3mVqVtDWccSTpFCZeJvJqj1WzKiLEUIJLSG3ChVI6ht8bVLWvE1sXvI7iKVmlmklj0xO4nWQDSgZVIyPuENjGPSrsDTNWOrfS2hN1L6WKnwSBv7RLtD4X+5QDQB5EOtyYwwAG2wwPQVEWtm4EHkbbi0jHynZdM3m6fd3G/StiUrHF8jHEKHY8UWziubaeCSSZppmSMRMy3AlcsnnClcYIU6jtiu6yvxY3dy1zE6CcQvG0cbSL5YghhzGpwVIwBgAirtSnETvpvuM66Ff5ItHS2Yuhj8SaaVY2GCiSSFlUjscHOO2asFKVXKWZ3IN3dxSlKiYFfGUHY719pQGDLwK3b70ER/UX+lfYeCQJusMSn1CLn64rNpUOHC97Is4k7Wu/5AFKUqZWKUpQClKUApSlAKpMHCory4vnuydcMmiPzlfAjEaurrgjSSSX1f0q7VFcR5WtriQSTQqzgAZ3GoA5AYAgOPc2ashLLcnGVjXfDmklt+GW4RZY3hlfw3laFJXV9gWVWLYBLaPn2q2cnWckNxPGwhij0xsLZLgzGNjqy2GRSiuMHHTIJ71MTcrWzwJA0SmOPdFycodzlWzqB3O4Nd/CeCQ2qlYIwgY5Y7lmPqWYkn5mrZ1VJNLvW/X7E5VE0++ZBcdnCcThdiVVbO7JYdQA0JJA9RVOvbfworW4it2h1TQFbqW41XEokcZ1IuQdSkkgkYHatpT8MjeQSOgZ1RkBP5D41rjoQdI6ioqPkSyUECBd8YyWOnDBhpy3k3APlx0pTqxilfv6iFRIqfGuFkzXUzRi6QSE+PDcaLm10KpKBW8vkxnb13BrYdhdLLFHIhJV0VlJ2JDAEEj1wajr/k60nkMksKs7Y1HLAPjpqUEBvmDUwqgDAGAOgFQqTUkl33/BGclJI1/yJwm4eyVo7x4lLy4QRxsB+EbO7DO/WsLhjKOHtFJ40rSX8qBImWNp21FirMcBUIUlsEdMVsTh3DY7eMRwqEQEkKCTuxLHqT3JrDl5WtmiaJolKNIZCMn8YTkuGzkHPoRU+Mm3fqT4iu/UpFgZLW9uFhgW3P2GSQW6SmUGRCPDZhgBWPTAzt8aleE8EtI4LO6MrrK7RE3Aclp3lAzG2cgqxOMY2xtjFWPh/LFtA4eKJVdQw1gksQxBbUxOW6D72a67Xk+0imEqQqrgkjrpUnqVQnSp94ApKqn19+/mHUTKI00jJFAoDpNe3geNpTEshRiUjaQKxAJydON8AVIx2EtuLtNENvG1nKxto7lpTrGQJQjIpQEFlJGxIWrhLy1bNE0LRKY2dpCpyfOxJLA5yDkncEVxsuV7aFJEjiAEoxJksWcEEYLsS2ME9+9ZdaNu/f7B1EU5ODxwQ8MuItQmeW1V5NbFnSSM6lbJwV2AA7AVwl4XFcWF7dXBP2hWuR4msgxeGzqkYGcBdIA0482r31fH4NCUiQoNMJRoxk+UxjCEb74HrWHe8nWk0jSSQKzt945YBjjGSoOC2P8AERmirLnfvkOIVe4iSYWcPgSXLraRv4HiiOBVIVRI+d2fIKgb4Gdu9RvDYXksrmASRxBb4IkLTMYmGI2NsJRhtLEkbD1q+XvKVrMIxJED4ShEIZlIQbBdSsCV9xr6OVbURyRiBBHLpLoBhSVAVSB0UgAbjHSirRS76+o4isQfJ2mG5lga3e1kaNZPBEokgKqxQvGeqkkgEHGcD0r7zikh4hw8QsqP/vOGdSyj8HHnKgjO3vqf4Ty7BaljBGFLY1MSzMQOg1MScD06VkXHDY3ljldQXi1aG38usAN3xuAOtQ4iz5vL7WI51mv3sQ9py7M1zHcXc6yGEMI0jj0IpcAMxJYljgYx0FViafHLUmW3/Cjrvn7Swx8fdWyagZuRrJ2dmgUmTJYZbGW3JC5wrH1GD9aQqr9XVbeX/RGfXyIQcEguuL3i3A1hY4CIyxA3UgvgEZI6A9s++sDhs7MbAFi6x31zHG7HJaJFlVDq74AxnvirhxHlG1uHaSWIM7Yy+pg2AMAZVhgY2wOvesocEhAhAjUCA5iA2CHBXYD3E9alxVb5faxniK3fQocB8Tw4JGIhm4lerLgkagrSskZYb4ZgBjvUjxW1tbOO5ijlnXWIc20LYKs76V0Mw8hkxht+m+1WeXly3aJ4miUxu7SMpz+MZizMDnIOSTkYxXTFyjarC8IhXw5CC4OWLEdCXJLZHbfbtTixfXtjiIp1ham34nbqsC2Ykin1Is/iFgqgqzrjSNJzg5Od/SunhFr9la2mmi1AyKBxC3n1eMZSVHixtuVYkZAzg9MVd7LlK1hZXjhAdCSr5YvkqVOXJJIwSMHI91cbfk20jlEqQKHDahu2lWP+JYydKn3gVJ1o/T38/clxF3/0mqUpWoa4pSlAKUpQClKUApSlAKUpQClKUApSlAKUpQClKUApSlAKUpQClKUApSlAKUpQClKUApSlAKUpQClKUApSlAKUpQClKUApSlAKUpQClKUApSlAKUpQH//Z"/>
            <p:cNvSpPr>
              <a:spLocks noChangeAspect="1" noChangeArrowheads="1"/>
            </p:cNvSpPr>
            <p:nvPr/>
          </p:nvSpPr>
          <p:spPr bwMode="auto">
            <a:xfrm>
              <a:off x="152400" y="-449263"/>
              <a:ext cx="3638550" cy="12573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dirty="0"/>
            </a:p>
          </p:txBody>
        </p:sp>
        <p:pic>
          <p:nvPicPr>
            <p:cNvPr id="7" name="Picture 12" descr="http://www.indetec.gob.mx/Imagenes/Logo_5.gi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7" y="262710"/>
              <a:ext cx="3744415" cy="1294082"/>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4" name="13 Rectángulo"/>
          <p:cNvSpPr/>
          <p:nvPr/>
        </p:nvSpPr>
        <p:spPr>
          <a:xfrm>
            <a:off x="1763688" y="2708920"/>
            <a:ext cx="7095162" cy="2862322"/>
          </a:xfrm>
          <a:prstGeom prst="rect">
            <a:avLst/>
          </a:prstGeom>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r"/>
            <a:endParaRPr lang="es-MX" sz="3600" b="1" dirty="0" smtClean="0">
              <a:ln w="11430"/>
              <a:solidFill>
                <a:schemeClr val="accent6">
                  <a:lumMod val="50000"/>
                </a:schemeClr>
              </a:solidFill>
              <a:effectLst>
                <a:outerShdw blurRad="50800" dist="39000" dir="5460000" algn="tl">
                  <a:srgbClr val="000000">
                    <a:alpha val="38000"/>
                  </a:srgbClr>
                </a:outerShdw>
              </a:effectLst>
            </a:endParaRP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TEMA 6: </a:t>
            </a:r>
          </a:p>
          <a:p>
            <a:pPr algn="r"/>
            <a:endParaRPr lang="es-MX" sz="3600" b="1" dirty="0" smtClean="0">
              <a:ln w="11430"/>
              <a:solidFill>
                <a:schemeClr val="accent6">
                  <a:lumMod val="50000"/>
                </a:schemeClr>
              </a:solidFill>
              <a:effectLst>
                <a:outerShdw blurRad="50800" dist="39000" dir="5460000" algn="tl">
                  <a:srgbClr val="000000">
                    <a:alpha val="38000"/>
                  </a:srgbClr>
                </a:outerShdw>
              </a:effectLst>
            </a:endParaRPr>
          </a:p>
          <a:p>
            <a:pPr algn="r"/>
            <a:endParaRPr lang="es-MX" sz="3600" b="1" dirty="0" smtClean="0">
              <a:ln w="11430"/>
              <a:solidFill>
                <a:schemeClr val="accent6">
                  <a:lumMod val="50000"/>
                </a:schemeClr>
              </a:solidFill>
              <a:effectLst>
                <a:outerShdw blurRad="50800" dist="39000" dir="5460000" algn="tl">
                  <a:srgbClr val="000000">
                    <a:alpha val="38000"/>
                  </a:srgbClr>
                </a:outerShdw>
              </a:effectLst>
            </a:endParaRPr>
          </a:p>
          <a:p>
            <a:pPr algn="r"/>
            <a:r>
              <a:rPr lang="es-MX" sz="3600" b="1" dirty="0" smtClean="0">
                <a:ln w="11430"/>
                <a:solidFill>
                  <a:schemeClr val="accent6">
                    <a:lumMod val="50000"/>
                  </a:schemeClr>
                </a:solidFill>
                <a:effectLst>
                  <a:outerShdw blurRad="50800" dist="39000" dir="5460000" algn="tl">
                    <a:srgbClr val="000000">
                      <a:alpha val="38000"/>
                    </a:srgbClr>
                  </a:outerShdw>
                </a:effectLst>
              </a:rPr>
              <a:t> EJERCICIOS PRACTICOS</a:t>
            </a:r>
            <a:endParaRPr lang="es-MX" sz="3600" b="1" dirty="0">
              <a:ln w="11430"/>
              <a:solidFill>
                <a:schemeClr val="accent6">
                  <a:lumMod val="50000"/>
                </a:schemeClr>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2051050" y="1785926"/>
            <a:ext cx="5653088" cy="1600438"/>
          </a:xfrm>
          <a:prstGeom prst="rect">
            <a:avLst/>
          </a:prstGeom>
          <a:noFill/>
          <a:ln w="9525">
            <a:noFill/>
            <a:miter lim="800000"/>
            <a:headEnd/>
            <a:tailEnd/>
          </a:ln>
        </p:spPr>
        <p:txBody>
          <a:bodyPr wrap="square">
            <a:spAutoFit/>
          </a:bodyPr>
          <a:lstStyle/>
          <a:p>
            <a:pPr algn="ctr"/>
            <a:r>
              <a:rPr lang="es-ES_tradnl" sz="2400" b="1" dirty="0">
                <a:solidFill>
                  <a:srgbClr val="A50021"/>
                </a:solidFill>
                <a:cs typeface="Arial" pitchFamily="34" charset="0"/>
              </a:rPr>
              <a:t>Página Web:</a:t>
            </a:r>
          </a:p>
          <a:p>
            <a:endParaRPr lang="es-ES_tradnl" sz="2400" dirty="0">
              <a:solidFill>
                <a:srgbClr val="990099"/>
              </a:solidFill>
              <a:cs typeface="Arial" pitchFamily="34" charset="0"/>
            </a:endParaRPr>
          </a:p>
          <a:p>
            <a:endParaRPr lang="es-ES_tradnl" dirty="0">
              <a:solidFill>
                <a:srgbClr val="FF8837"/>
              </a:solidFill>
              <a:cs typeface="Arial" pitchFamily="34" charset="0"/>
            </a:endParaRPr>
          </a:p>
          <a:p>
            <a:pPr algn="ctr"/>
            <a:r>
              <a:rPr lang="es-ES_tradnl" sz="3200" b="1" dirty="0">
                <a:solidFill>
                  <a:schemeClr val="tx2">
                    <a:lumMod val="75000"/>
                  </a:schemeClr>
                </a:solidFill>
                <a:cs typeface="Arial" pitchFamily="34" charset="0"/>
              </a:rPr>
              <a:t>www.indetec.gob.mx</a:t>
            </a:r>
          </a:p>
        </p:txBody>
      </p:sp>
      <p:pic>
        <p:nvPicPr>
          <p:cNvPr id="128003" name="Picture 3" descr="TgC_mundo10"/>
          <p:cNvPicPr>
            <a:picLocks noChangeAspect="1" noChangeArrowheads="1" noCrop="1"/>
          </p:cNvPicPr>
          <p:nvPr/>
        </p:nvPicPr>
        <p:blipFill>
          <a:blip r:embed="rId2" cstate="print"/>
          <a:srcRect/>
          <a:stretch>
            <a:fillRect/>
          </a:stretch>
        </p:blipFill>
        <p:spPr bwMode="auto">
          <a:xfrm>
            <a:off x="4500563" y="2214554"/>
            <a:ext cx="647501" cy="685827"/>
          </a:xfrm>
          <a:prstGeom prst="rect">
            <a:avLst/>
          </a:prstGeom>
          <a:noFill/>
          <a:ln w="9525">
            <a:noFill/>
            <a:miter lim="800000"/>
            <a:headEnd/>
            <a:tailEnd/>
          </a:ln>
        </p:spPr>
      </p:pic>
      <p:sp>
        <p:nvSpPr>
          <p:cNvPr id="128004" name="WordArt 4"/>
          <p:cNvSpPr>
            <a:spLocks noChangeArrowheads="1" noChangeShapeType="1" noTextEdit="1"/>
          </p:cNvSpPr>
          <p:nvPr/>
        </p:nvSpPr>
        <p:spPr bwMode="auto">
          <a:xfrm>
            <a:off x="3060700" y="476250"/>
            <a:ext cx="3671888" cy="1152525"/>
          </a:xfrm>
          <a:prstGeom prst="rect">
            <a:avLst/>
          </a:prstGeom>
        </p:spPr>
        <p:txBody>
          <a:bodyPr wrap="none" fromWordArt="1">
            <a:prstTxWarp prst="textPlain">
              <a:avLst>
                <a:gd name="adj" fmla="val 50000"/>
              </a:avLst>
            </a:prstTxWarp>
          </a:bodyPr>
          <a:lstStyle/>
          <a:p>
            <a:r>
              <a:rPr lang="es-MX" sz="3600" b="1" kern="1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Impact"/>
              </a:rPr>
              <a:t>GRACIAS</a:t>
            </a:r>
          </a:p>
        </p:txBody>
      </p:sp>
      <p:sp>
        <p:nvSpPr>
          <p:cNvPr id="3" name="WordArt 4"/>
          <p:cNvSpPr>
            <a:spLocks noChangeArrowheads="1" noChangeShapeType="1" noTextEdit="1"/>
          </p:cNvSpPr>
          <p:nvPr/>
        </p:nvSpPr>
        <p:spPr bwMode="auto">
          <a:xfrm>
            <a:off x="2571736" y="5805264"/>
            <a:ext cx="4805076" cy="432048"/>
          </a:xfrm>
          <a:prstGeom prst="rect">
            <a:avLst/>
          </a:prstGeom>
        </p:spPr>
        <p:txBody>
          <a:bodyPr wrap="none" fromWordArt="1">
            <a:prstTxWarp prst="textPlain">
              <a:avLst>
                <a:gd name="adj" fmla="val 50000"/>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2400" b="1" kern="1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mpact"/>
                <a:cs typeface="Arial" pitchFamily="34" charset="0"/>
              </a:rPr>
              <a:t>01 </a:t>
            </a:r>
            <a:r>
              <a:rPr lang="it-IT" sz="2400" b="1" kern="1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mpact"/>
                <a:cs typeface="Arial" pitchFamily="34" charset="0"/>
              </a:rPr>
              <a:t>33) 36695550 al </a:t>
            </a:r>
            <a:r>
              <a:rPr lang="it-IT" sz="2400" b="1" kern="1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mpact"/>
                <a:cs typeface="Arial" pitchFamily="34" charset="0"/>
              </a:rPr>
              <a:t>59 ext 144</a:t>
            </a:r>
            <a:endParaRPr lang="es-MX" sz="2400" b="1" kern="1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Impact"/>
              <a:cs typeface="Arial" pitchFamily="34" charset="0"/>
            </a:endParaRPr>
          </a:p>
        </p:txBody>
      </p:sp>
      <p:sp>
        <p:nvSpPr>
          <p:cNvPr id="128006" name="Text Box 6"/>
          <p:cNvSpPr txBox="1">
            <a:spLocks noChangeArrowheads="1"/>
          </p:cNvSpPr>
          <p:nvPr/>
        </p:nvSpPr>
        <p:spPr bwMode="auto">
          <a:xfrm>
            <a:off x="785786" y="3643314"/>
            <a:ext cx="7572428" cy="1015663"/>
          </a:xfrm>
          <a:prstGeom prst="rect">
            <a:avLst/>
          </a:prstGeom>
          <a:noFill/>
          <a:ln w="9525">
            <a:noFill/>
            <a:miter lim="800000"/>
            <a:headEnd/>
            <a:tailEnd/>
          </a:ln>
        </p:spPr>
        <p:txBody>
          <a:bodyPr wrap="square">
            <a:spAutoFit/>
          </a:bodyPr>
          <a:lstStyle/>
          <a:p>
            <a:pPr algn="ctr">
              <a:spcBef>
                <a:spcPct val="50000"/>
              </a:spcBef>
            </a:pPr>
            <a:r>
              <a:rPr lang="es-ES" sz="2400" b="1" dirty="0" smtClean="0">
                <a:solidFill>
                  <a:srgbClr val="990000"/>
                </a:solidFill>
                <a:cs typeface="Arial" pitchFamily="34" charset="0"/>
              </a:rPr>
              <a:t>C.P. Osvaldo J. Castellanos Siordia</a:t>
            </a:r>
          </a:p>
          <a:p>
            <a:pPr algn="ctr">
              <a:spcBef>
                <a:spcPct val="50000"/>
              </a:spcBef>
            </a:pPr>
            <a:r>
              <a:rPr lang="es-ES" sz="2400" b="1" dirty="0" smtClean="0">
                <a:solidFill>
                  <a:srgbClr val="990000"/>
                </a:solidFill>
                <a:cs typeface="Arial" pitchFamily="34" charset="0"/>
                <a:hlinkClick r:id="rId3"/>
              </a:rPr>
              <a:t>ocastellanoss@indetec.gob.mx</a:t>
            </a:r>
            <a:endParaRPr lang="es-ES" sz="2400" b="1" dirty="0">
              <a:solidFill>
                <a:srgbClr val="990000"/>
              </a:solidFill>
              <a:cs typeface="Arial" pitchFamily="34"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11614</TotalTime>
  <Words>9729</Words>
  <Application>Microsoft Office PowerPoint</Application>
  <PresentationFormat>Presentación en pantalla (4:3)</PresentationFormat>
  <Paragraphs>1601</Paragraphs>
  <Slides>96</Slides>
  <Notes>0</Notes>
  <HiddenSlides>0</HiddenSlides>
  <MMClips>0</MMClips>
  <ScaleCrop>false</ScaleCrop>
  <HeadingPairs>
    <vt:vector size="4" baseType="variant">
      <vt:variant>
        <vt:lpstr>Tema</vt:lpstr>
      </vt:variant>
      <vt:variant>
        <vt:i4>2</vt:i4>
      </vt:variant>
      <vt:variant>
        <vt:lpstr>Títulos de diapositiva</vt:lpstr>
      </vt:variant>
      <vt:variant>
        <vt:i4>96</vt:i4>
      </vt:variant>
    </vt:vector>
  </HeadingPairs>
  <TitlesOfParts>
    <vt:vector size="98" baseType="lpstr">
      <vt:lpstr>Concurrencia</vt:lpstr>
      <vt:lpstr>Diseño personalizado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Diapositiva 86</vt:lpstr>
      <vt:lpstr>Diapositiva 87</vt:lpstr>
      <vt:lpstr>Diapositiva 88</vt:lpstr>
      <vt:lpstr>Diapositiva 89</vt:lpstr>
      <vt:lpstr>Diapositiva 90</vt:lpstr>
      <vt:lpstr>Diapositiva 91</vt:lpstr>
      <vt:lpstr>Diapositiva 92</vt:lpstr>
      <vt:lpstr>Diapositiva 93</vt:lpstr>
      <vt:lpstr>Diapositiva 94</vt:lpstr>
      <vt:lpstr>Diapositiva 95</vt:lpstr>
      <vt:lpstr>Diapositiva 96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mcontreraso</dc:creator>
  <cp:lastModifiedBy>Usuario</cp:lastModifiedBy>
  <cp:revision>1420</cp:revision>
  <dcterms:created xsi:type="dcterms:W3CDTF">2009-03-03T21:09:07Z</dcterms:created>
  <dcterms:modified xsi:type="dcterms:W3CDTF">2015-06-12T21:56:25Z</dcterms:modified>
</cp:coreProperties>
</file>