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4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5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6.xml" ContentType="application/vnd.openxmlformats-officedocument.theme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  <p:sldMasterId id="2147483761" r:id="rId2"/>
    <p:sldMasterId id="2147483780" r:id="rId3"/>
    <p:sldMasterId id="2147483799" r:id="rId4"/>
    <p:sldMasterId id="2147483818" r:id="rId5"/>
    <p:sldMasterId id="2147483849" r:id="rId6"/>
    <p:sldMasterId id="2147483885" r:id="rId7"/>
  </p:sldMasterIdLst>
  <p:notesMasterIdLst>
    <p:notesMasterId r:id="rId71"/>
  </p:notesMasterIdLst>
  <p:sldIdLst>
    <p:sldId id="383" r:id="rId8"/>
    <p:sldId id="463" r:id="rId9"/>
    <p:sldId id="289" r:id="rId10"/>
    <p:sldId id="384" r:id="rId11"/>
    <p:sldId id="409" r:id="rId12"/>
    <p:sldId id="480" r:id="rId13"/>
    <p:sldId id="481" r:id="rId14"/>
    <p:sldId id="478" r:id="rId15"/>
    <p:sldId id="492" r:id="rId16"/>
    <p:sldId id="493" r:id="rId17"/>
    <p:sldId id="504" r:id="rId18"/>
    <p:sldId id="497" r:id="rId19"/>
    <p:sldId id="496" r:id="rId20"/>
    <p:sldId id="479" r:id="rId21"/>
    <p:sldId id="483" r:id="rId22"/>
    <p:sldId id="484" r:id="rId23"/>
    <p:sldId id="485" r:id="rId24"/>
    <p:sldId id="486" r:id="rId25"/>
    <p:sldId id="487" r:id="rId26"/>
    <p:sldId id="488" r:id="rId27"/>
    <p:sldId id="489" r:id="rId28"/>
    <p:sldId id="490" r:id="rId29"/>
    <p:sldId id="491" r:id="rId30"/>
    <p:sldId id="494" r:id="rId31"/>
    <p:sldId id="440" r:id="rId32"/>
    <p:sldId id="454" r:id="rId33"/>
    <p:sldId id="498" r:id="rId34"/>
    <p:sldId id="499" r:id="rId35"/>
    <p:sldId id="500" r:id="rId36"/>
    <p:sldId id="501" r:id="rId37"/>
    <p:sldId id="502" r:id="rId38"/>
    <p:sldId id="503" r:id="rId39"/>
    <p:sldId id="516" r:id="rId40"/>
    <p:sldId id="505" r:id="rId41"/>
    <p:sldId id="455" r:id="rId42"/>
    <p:sldId id="436" r:id="rId43"/>
    <p:sldId id="442" r:id="rId44"/>
    <p:sldId id="507" r:id="rId45"/>
    <p:sldId id="506" r:id="rId46"/>
    <p:sldId id="447" r:id="rId47"/>
    <p:sldId id="450" r:id="rId48"/>
    <p:sldId id="451" r:id="rId49"/>
    <p:sldId id="457" r:id="rId50"/>
    <p:sldId id="458" r:id="rId51"/>
    <p:sldId id="459" r:id="rId52"/>
    <p:sldId id="446" r:id="rId53"/>
    <p:sldId id="445" r:id="rId54"/>
    <p:sldId id="517" r:id="rId55"/>
    <p:sldId id="508" r:id="rId56"/>
    <p:sldId id="456" r:id="rId57"/>
    <p:sldId id="465" r:id="rId58"/>
    <p:sldId id="466" r:id="rId59"/>
    <p:sldId id="467" r:id="rId60"/>
    <p:sldId id="468" r:id="rId61"/>
    <p:sldId id="510" r:id="rId62"/>
    <p:sldId id="511" r:id="rId63"/>
    <p:sldId id="512" r:id="rId64"/>
    <p:sldId id="513" r:id="rId65"/>
    <p:sldId id="514" r:id="rId66"/>
    <p:sldId id="515" r:id="rId67"/>
    <p:sldId id="416" r:id="rId68"/>
    <p:sldId id="509" r:id="rId69"/>
    <p:sldId id="370" r:id="rId7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0000"/>
    <a:srgbClr val="57B9E5"/>
    <a:srgbClr val="1588D7"/>
    <a:srgbClr val="0099FF"/>
    <a:srgbClr val="FFCC00"/>
    <a:srgbClr val="CC66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63" Type="http://schemas.openxmlformats.org/officeDocument/2006/relationships/slide" Target="slides/slide56.xml"/><Relationship Id="rId68" Type="http://schemas.openxmlformats.org/officeDocument/2006/relationships/slide" Target="slides/slide61.xml"/><Relationship Id="rId7" Type="http://schemas.openxmlformats.org/officeDocument/2006/relationships/slideMaster" Target="slideMasters/slideMaster7.xml"/><Relationship Id="rId71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slide" Target="slides/slide59.xml"/><Relationship Id="rId7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61" Type="http://schemas.openxmlformats.org/officeDocument/2006/relationships/slide" Target="slides/slide54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slide" Target="slides/slide58.xml"/><Relationship Id="rId73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slide" Target="slides/slide57.xml"/><Relationship Id="rId69" Type="http://schemas.openxmlformats.org/officeDocument/2006/relationships/slide" Target="slides/slide62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72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slide" Target="slides/slide60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70" Type="http://schemas.openxmlformats.org/officeDocument/2006/relationships/slide" Target="slides/slide63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0E2600-4AA8-4763-8D74-77E9D7BCBE5B}" type="doc">
      <dgm:prSet loTypeId="urn:microsoft.com/office/officeart/2005/8/layout/target1" loCatId="relationship" qsTypeId="urn:microsoft.com/office/officeart/2005/8/quickstyle/3d3" qsCatId="3D" csTypeId="urn:microsoft.com/office/officeart/2005/8/colors/accent2_5" csCatId="accent2" phldr="0"/>
      <dgm:spPr/>
    </dgm:pt>
    <dgm:pt modelId="{6DB66E5C-6628-41EC-8182-BC5A2B60E38E}">
      <dgm:prSet phldrT="[Texto]" phldr="1"/>
      <dgm:spPr/>
      <dgm:t>
        <a:bodyPr/>
        <a:lstStyle/>
        <a:p>
          <a:endParaRPr lang="es-MX" dirty="0"/>
        </a:p>
      </dgm:t>
    </dgm:pt>
    <dgm:pt modelId="{119DE560-971E-46D6-8BCD-463033B42FC3}" type="parTrans" cxnId="{8ED94106-4491-4620-A752-B4C2416A3A04}">
      <dgm:prSet/>
      <dgm:spPr/>
      <dgm:t>
        <a:bodyPr/>
        <a:lstStyle/>
        <a:p>
          <a:endParaRPr lang="es-MX"/>
        </a:p>
      </dgm:t>
    </dgm:pt>
    <dgm:pt modelId="{96B75CB3-0A97-4038-A779-A92EF57C2541}" type="sibTrans" cxnId="{8ED94106-4491-4620-A752-B4C2416A3A04}">
      <dgm:prSet/>
      <dgm:spPr/>
      <dgm:t>
        <a:bodyPr/>
        <a:lstStyle/>
        <a:p>
          <a:endParaRPr lang="es-MX"/>
        </a:p>
      </dgm:t>
    </dgm:pt>
    <dgm:pt modelId="{803FED2C-E18F-459E-A65E-0EF9C14C2F05}">
      <dgm:prSet phldrT="[Texto]" phldr="1"/>
      <dgm:spPr/>
      <dgm:t>
        <a:bodyPr/>
        <a:lstStyle/>
        <a:p>
          <a:endParaRPr lang="es-MX" dirty="0"/>
        </a:p>
      </dgm:t>
    </dgm:pt>
    <dgm:pt modelId="{87F7B3FF-6FC7-4784-BD95-BFB054FFC5D7}" type="parTrans" cxnId="{C178A9AB-5FB4-4003-9BF6-DCF04F92A230}">
      <dgm:prSet/>
      <dgm:spPr/>
      <dgm:t>
        <a:bodyPr/>
        <a:lstStyle/>
        <a:p>
          <a:endParaRPr lang="es-MX"/>
        </a:p>
      </dgm:t>
    </dgm:pt>
    <dgm:pt modelId="{BB89ED1B-565C-4CF6-9EBC-11E7510650F6}" type="sibTrans" cxnId="{C178A9AB-5FB4-4003-9BF6-DCF04F92A230}">
      <dgm:prSet/>
      <dgm:spPr/>
      <dgm:t>
        <a:bodyPr/>
        <a:lstStyle/>
        <a:p>
          <a:endParaRPr lang="es-MX"/>
        </a:p>
      </dgm:t>
    </dgm:pt>
    <dgm:pt modelId="{9ED51C74-EE30-46E6-89BD-E63276ABD75B}">
      <dgm:prSet phldrT="[Texto]" phldr="1"/>
      <dgm:spPr/>
      <dgm:t>
        <a:bodyPr/>
        <a:lstStyle/>
        <a:p>
          <a:endParaRPr lang="es-MX" dirty="0"/>
        </a:p>
      </dgm:t>
    </dgm:pt>
    <dgm:pt modelId="{31FA3C29-8904-4587-971C-F46D3833A4FD}" type="parTrans" cxnId="{77AC77E0-AA32-496D-B491-4FCFDE29D98F}">
      <dgm:prSet/>
      <dgm:spPr/>
      <dgm:t>
        <a:bodyPr/>
        <a:lstStyle/>
        <a:p>
          <a:endParaRPr lang="es-MX"/>
        </a:p>
      </dgm:t>
    </dgm:pt>
    <dgm:pt modelId="{3B427600-1999-4987-B863-2D01915685F6}" type="sibTrans" cxnId="{77AC77E0-AA32-496D-B491-4FCFDE29D98F}">
      <dgm:prSet/>
      <dgm:spPr/>
      <dgm:t>
        <a:bodyPr/>
        <a:lstStyle/>
        <a:p>
          <a:endParaRPr lang="es-MX"/>
        </a:p>
      </dgm:t>
    </dgm:pt>
    <dgm:pt modelId="{78B59EDE-F4E1-47D3-9AC2-D59EF4FDD678}" type="pres">
      <dgm:prSet presAssocID="{DF0E2600-4AA8-4763-8D74-77E9D7BCBE5B}" presName="composite" presStyleCnt="0">
        <dgm:presLayoutVars>
          <dgm:chMax val="5"/>
          <dgm:dir/>
          <dgm:resizeHandles val="exact"/>
        </dgm:presLayoutVars>
      </dgm:prSet>
      <dgm:spPr/>
    </dgm:pt>
    <dgm:pt modelId="{BAF10119-5B8D-4260-895C-38381607665F}" type="pres">
      <dgm:prSet presAssocID="{6DB66E5C-6628-41EC-8182-BC5A2B60E38E}" presName="circle1" presStyleLbl="lnNode1" presStyleIdx="0" presStyleCnt="3"/>
      <dgm:spPr/>
    </dgm:pt>
    <dgm:pt modelId="{AA7636D0-6D6B-4946-AFA3-C129501F27FA}" type="pres">
      <dgm:prSet presAssocID="{6DB66E5C-6628-41EC-8182-BC5A2B60E38E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528D97F-6321-4049-B917-183B3BA565D4}" type="pres">
      <dgm:prSet presAssocID="{6DB66E5C-6628-41EC-8182-BC5A2B60E38E}" presName="line1" presStyleLbl="callout" presStyleIdx="0" presStyleCnt="6" custLinFactY="-208464" custLinFactNeighborY="-300000"/>
      <dgm:spPr/>
    </dgm:pt>
    <dgm:pt modelId="{DF16F95D-1EE0-411F-90E8-728B9976942C}" type="pres">
      <dgm:prSet presAssocID="{6DB66E5C-6628-41EC-8182-BC5A2B60E38E}" presName="d1" presStyleLbl="callout" presStyleIdx="1" presStyleCnt="6" custLinFactNeighborY="-9273"/>
      <dgm:spPr/>
    </dgm:pt>
    <dgm:pt modelId="{1493368B-56E0-468D-9EB0-5751A43B7B74}" type="pres">
      <dgm:prSet presAssocID="{803FED2C-E18F-459E-A65E-0EF9C14C2F05}" presName="circle2" presStyleLbl="lnNode1" presStyleIdx="1" presStyleCnt="3"/>
      <dgm:spPr/>
    </dgm:pt>
    <dgm:pt modelId="{FBA64A18-0F63-4093-964C-5F6A50A62205}" type="pres">
      <dgm:prSet presAssocID="{803FED2C-E18F-459E-A65E-0EF9C14C2F05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06A4425-D939-4BC3-B88D-4725C162A7F3}" type="pres">
      <dgm:prSet presAssocID="{803FED2C-E18F-459E-A65E-0EF9C14C2F05}" presName="line2" presStyleLbl="callout" presStyleIdx="2" presStyleCnt="6" custLinFactY="42906" custLinFactNeighborY="100000"/>
      <dgm:spPr/>
    </dgm:pt>
    <dgm:pt modelId="{D829E71F-0332-4066-9365-D24C90CC0C17}" type="pres">
      <dgm:prSet presAssocID="{803FED2C-E18F-459E-A65E-0EF9C14C2F05}" presName="d2" presStyleLbl="callout" presStyleIdx="3" presStyleCnt="6" custLinFactNeighborY="3344"/>
      <dgm:spPr/>
    </dgm:pt>
    <dgm:pt modelId="{4D609AA4-0D8B-4642-ACA0-9D835F8AAE00}" type="pres">
      <dgm:prSet presAssocID="{9ED51C74-EE30-46E6-89BD-E63276ABD75B}" presName="circle3" presStyleLbl="lnNode1" presStyleIdx="2" presStyleCnt="3"/>
      <dgm:spPr/>
    </dgm:pt>
    <dgm:pt modelId="{F2546C09-9E91-4F11-B6D2-EB384E83FD3E}" type="pres">
      <dgm:prSet presAssocID="{9ED51C74-EE30-46E6-89BD-E63276ABD75B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217119F-DD32-4B10-A72E-A08855F1179E}" type="pres">
      <dgm:prSet presAssocID="{9ED51C74-EE30-46E6-89BD-E63276ABD75B}" presName="line3" presStyleLbl="callout" presStyleIdx="4" presStyleCnt="6" custLinFactY="391305" custLinFactNeighborX="-12084" custLinFactNeighborY="400000"/>
      <dgm:spPr/>
    </dgm:pt>
    <dgm:pt modelId="{90FC0321-F471-4EBD-9504-DD9A0903ED66}" type="pres">
      <dgm:prSet presAssocID="{9ED51C74-EE30-46E6-89BD-E63276ABD75B}" presName="d3" presStyleLbl="callout" presStyleIdx="5" presStyleCnt="6" custLinFactNeighborX="-5935" custLinFactNeighborY="23475"/>
      <dgm:spPr/>
    </dgm:pt>
  </dgm:ptLst>
  <dgm:cxnLst>
    <dgm:cxn modelId="{F15A8E03-529F-45C0-8670-0CB349404582}" type="presOf" srcId="{DF0E2600-4AA8-4763-8D74-77E9D7BCBE5B}" destId="{78B59EDE-F4E1-47D3-9AC2-D59EF4FDD678}" srcOrd="0" destOrd="0" presId="urn:microsoft.com/office/officeart/2005/8/layout/target1"/>
    <dgm:cxn modelId="{C178A9AB-5FB4-4003-9BF6-DCF04F92A230}" srcId="{DF0E2600-4AA8-4763-8D74-77E9D7BCBE5B}" destId="{803FED2C-E18F-459E-A65E-0EF9C14C2F05}" srcOrd="1" destOrd="0" parTransId="{87F7B3FF-6FC7-4784-BD95-BFB054FFC5D7}" sibTransId="{BB89ED1B-565C-4CF6-9EBC-11E7510650F6}"/>
    <dgm:cxn modelId="{301C99D0-2139-42F2-80F3-B452FC2FA809}" type="presOf" srcId="{9ED51C74-EE30-46E6-89BD-E63276ABD75B}" destId="{F2546C09-9E91-4F11-B6D2-EB384E83FD3E}" srcOrd="0" destOrd="0" presId="urn:microsoft.com/office/officeart/2005/8/layout/target1"/>
    <dgm:cxn modelId="{77AC77E0-AA32-496D-B491-4FCFDE29D98F}" srcId="{DF0E2600-4AA8-4763-8D74-77E9D7BCBE5B}" destId="{9ED51C74-EE30-46E6-89BD-E63276ABD75B}" srcOrd="2" destOrd="0" parTransId="{31FA3C29-8904-4587-971C-F46D3833A4FD}" sibTransId="{3B427600-1999-4987-B863-2D01915685F6}"/>
    <dgm:cxn modelId="{D8B23EDB-8CCA-44FF-A4F4-EE295093BF11}" type="presOf" srcId="{6DB66E5C-6628-41EC-8182-BC5A2B60E38E}" destId="{AA7636D0-6D6B-4946-AFA3-C129501F27FA}" srcOrd="0" destOrd="0" presId="urn:microsoft.com/office/officeart/2005/8/layout/target1"/>
    <dgm:cxn modelId="{350A6BF4-200E-45A2-B536-3DC5DF94CA66}" type="presOf" srcId="{803FED2C-E18F-459E-A65E-0EF9C14C2F05}" destId="{FBA64A18-0F63-4093-964C-5F6A50A62205}" srcOrd="0" destOrd="0" presId="urn:microsoft.com/office/officeart/2005/8/layout/target1"/>
    <dgm:cxn modelId="{8ED94106-4491-4620-A752-B4C2416A3A04}" srcId="{DF0E2600-4AA8-4763-8D74-77E9D7BCBE5B}" destId="{6DB66E5C-6628-41EC-8182-BC5A2B60E38E}" srcOrd="0" destOrd="0" parTransId="{119DE560-971E-46D6-8BCD-463033B42FC3}" sibTransId="{96B75CB3-0A97-4038-A779-A92EF57C2541}"/>
    <dgm:cxn modelId="{D041A6FE-9B7E-439C-8ACD-B38DAA7705D2}" type="presParOf" srcId="{78B59EDE-F4E1-47D3-9AC2-D59EF4FDD678}" destId="{BAF10119-5B8D-4260-895C-38381607665F}" srcOrd="0" destOrd="0" presId="urn:microsoft.com/office/officeart/2005/8/layout/target1"/>
    <dgm:cxn modelId="{939C4709-4C7C-46F3-BA1F-5D19132E3051}" type="presParOf" srcId="{78B59EDE-F4E1-47D3-9AC2-D59EF4FDD678}" destId="{AA7636D0-6D6B-4946-AFA3-C129501F27FA}" srcOrd="1" destOrd="0" presId="urn:microsoft.com/office/officeart/2005/8/layout/target1"/>
    <dgm:cxn modelId="{F9AF7501-0F78-487D-BB86-401CBA117A2B}" type="presParOf" srcId="{78B59EDE-F4E1-47D3-9AC2-D59EF4FDD678}" destId="{8528D97F-6321-4049-B917-183B3BA565D4}" srcOrd="2" destOrd="0" presId="urn:microsoft.com/office/officeart/2005/8/layout/target1"/>
    <dgm:cxn modelId="{65749C59-F4C5-4927-84BF-4DD3C2B5246E}" type="presParOf" srcId="{78B59EDE-F4E1-47D3-9AC2-D59EF4FDD678}" destId="{DF16F95D-1EE0-411F-90E8-728B9976942C}" srcOrd="3" destOrd="0" presId="urn:microsoft.com/office/officeart/2005/8/layout/target1"/>
    <dgm:cxn modelId="{45E19A95-6F33-419D-88A6-80D4A3D186C3}" type="presParOf" srcId="{78B59EDE-F4E1-47D3-9AC2-D59EF4FDD678}" destId="{1493368B-56E0-468D-9EB0-5751A43B7B74}" srcOrd="4" destOrd="0" presId="urn:microsoft.com/office/officeart/2005/8/layout/target1"/>
    <dgm:cxn modelId="{F7757B34-9BD5-4E2F-914D-30E00AD33B14}" type="presParOf" srcId="{78B59EDE-F4E1-47D3-9AC2-D59EF4FDD678}" destId="{FBA64A18-0F63-4093-964C-5F6A50A62205}" srcOrd="5" destOrd="0" presId="urn:microsoft.com/office/officeart/2005/8/layout/target1"/>
    <dgm:cxn modelId="{F2AACE5C-8544-49E3-B41E-4D4699F4C9DB}" type="presParOf" srcId="{78B59EDE-F4E1-47D3-9AC2-D59EF4FDD678}" destId="{D06A4425-D939-4BC3-B88D-4725C162A7F3}" srcOrd="6" destOrd="0" presId="urn:microsoft.com/office/officeart/2005/8/layout/target1"/>
    <dgm:cxn modelId="{A7377B8E-7D48-4B71-8FA2-86C01F05C4A2}" type="presParOf" srcId="{78B59EDE-F4E1-47D3-9AC2-D59EF4FDD678}" destId="{D829E71F-0332-4066-9365-D24C90CC0C17}" srcOrd="7" destOrd="0" presId="urn:microsoft.com/office/officeart/2005/8/layout/target1"/>
    <dgm:cxn modelId="{E788E3A6-0D0B-44DD-BD65-4A5AE7402F89}" type="presParOf" srcId="{78B59EDE-F4E1-47D3-9AC2-D59EF4FDD678}" destId="{4D609AA4-0D8B-4642-ACA0-9D835F8AAE00}" srcOrd="8" destOrd="0" presId="urn:microsoft.com/office/officeart/2005/8/layout/target1"/>
    <dgm:cxn modelId="{62FBEA91-D045-4191-822B-681266CF8E74}" type="presParOf" srcId="{78B59EDE-F4E1-47D3-9AC2-D59EF4FDD678}" destId="{F2546C09-9E91-4F11-B6D2-EB384E83FD3E}" srcOrd="9" destOrd="0" presId="urn:microsoft.com/office/officeart/2005/8/layout/target1"/>
    <dgm:cxn modelId="{30FE2A38-8F66-422D-8265-149CEE822D32}" type="presParOf" srcId="{78B59EDE-F4E1-47D3-9AC2-D59EF4FDD678}" destId="{D217119F-DD32-4B10-A72E-A08855F1179E}" srcOrd="10" destOrd="0" presId="urn:microsoft.com/office/officeart/2005/8/layout/target1"/>
    <dgm:cxn modelId="{226D4AB5-6490-438D-A78F-2D267D4E8DA9}" type="presParOf" srcId="{78B59EDE-F4E1-47D3-9AC2-D59EF4FDD678}" destId="{90FC0321-F471-4EBD-9504-DD9A0903ED66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609AA4-0D8B-4642-ACA0-9D835F8AAE00}">
      <dsp:nvSpPr>
        <dsp:cNvPr id="0" name=""/>
        <dsp:cNvSpPr/>
      </dsp:nvSpPr>
      <dsp:spPr>
        <a:xfrm>
          <a:off x="0" y="1364453"/>
          <a:ext cx="2871807" cy="2871807"/>
        </a:xfrm>
        <a:prstGeom prst="ellipse">
          <a:avLst/>
        </a:prstGeom>
        <a:solidFill>
          <a:schemeClr val="accent2">
            <a:shade val="90000"/>
            <a:hueOff val="-149255"/>
            <a:satOff val="-4740"/>
            <a:lumOff val="28882"/>
            <a:alphaOff val="-50000"/>
          </a:schemeClr>
        </a:solidFill>
        <a:ln>
          <a:noFill/>
        </a:ln>
        <a:effectLst>
          <a:outerShdw blurRad="50800" dist="25000" dir="5400000" rotWithShape="0">
            <a:schemeClr val="accent2">
              <a:shade val="90000"/>
              <a:hueOff val="-149255"/>
              <a:satOff val="-4740"/>
              <a:lumOff val="28882"/>
              <a:alphaOff val="-50000"/>
              <a:shade val="30000"/>
              <a:satMod val="150000"/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493368B-56E0-468D-9EB0-5751A43B7B74}">
      <dsp:nvSpPr>
        <dsp:cNvPr id="0" name=""/>
        <dsp:cNvSpPr/>
      </dsp:nvSpPr>
      <dsp:spPr>
        <a:xfrm>
          <a:off x="574361" y="1938815"/>
          <a:ext cx="1723084" cy="1723084"/>
        </a:xfrm>
        <a:prstGeom prst="ellipse">
          <a:avLst/>
        </a:prstGeom>
        <a:solidFill>
          <a:schemeClr val="accent2">
            <a:shade val="90000"/>
            <a:hueOff val="-74627"/>
            <a:satOff val="-2370"/>
            <a:lumOff val="14441"/>
            <a:alphaOff val="-25000"/>
          </a:schemeClr>
        </a:solidFill>
        <a:ln>
          <a:noFill/>
        </a:ln>
        <a:effectLst>
          <a:outerShdw blurRad="50800" dist="25000" dir="5400000" rotWithShape="0">
            <a:schemeClr val="accent2">
              <a:shade val="90000"/>
              <a:hueOff val="-74627"/>
              <a:satOff val="-2370"/>
              <a:lumOff val="14441"/>
              <a:alphaOff val="-25000"/>
              <a:shade val="30000"/>
              <a:satMod val="150000"/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AF10119-5B8D-4260-895C-38381607665F}">
      <dsp:nvSpPr>
        <dsp:cNvPr id="0" name=""/>
        <dsp:cNvSpPr/>
      </dsp:nvSpPr>
      <dsp:spPr>
        <a:xfrm>
          <a:off x="1148723" y="2513176"/>
          <a:ext cx="574361" cy="574361"/>
        </a:xfrm>
        <a:prstGeom prst="ellipse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2">
              <a:shade val="90000"/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A7636D0-6D6B-4946-AFA3-C129501F27FA}">
      <dsp:nvSpPr>
        <dsp:cNvPr id="0" name=""/>
        <dsp:cNvSpPr/>
      </dsp:nvSpPr>
      <dsp:spPr>
        <a:xfrm>
          <a:off x="3350442" y="407184"/>
          <a:ext cx="1435903" cy="837610"/>
        </a:xfrm>
        <a:prstGeom prst="rect">
          <a:avLst/>
        </a:prstGeom>
        <a:noFill/>
        <a:ln w="1143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36830" rIns="36830" bIns="3683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900" kern="1200" dirty="0"/>
        </a:p>
      </dsp:txBody>
      <dsp:txXfrm>
        <a:off x="3350442" y="407184"/>
        <a:ext cx="1435903" cy="837610"/>
      </dsp:txXfrm>
    </dsp:sp>
    <dsp:sp modelId="{8528D97F-6321-4049-B917-183B3BA565D4}">
      <dsp:nvSpPr>
        <dsp:cNvPr id="0" name=""/>
        <dsp:cNvSpPr/>
      </dsp:nvSpPr>
      <dsp:spPr>
        <a:xfrm>
          <a:off x="2991466" y="642942"/>
          <a:ext cx="3589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16F95D-1EE0-411F-90E8-728B9976942C}">
      <dsp:nvSpPr>
        <dsp:cNvPr id="0" name=""/>
        <dsp:cNvSpPr/>
      </dsp:nvSpPr>
      <dsp:spPr>
        <a:xfrm rot="5400000">
          <a:off x="1226022" y="853311"/>
          <a:ext cx="1973889" cy="1554126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A64A18-0F63-4093-964C-5F6A50A62205}">
      <dsp:nvSpPr>
        <dsp:cNvPr id="0" name=""/>
        <dsp:cNvSpPr/>
      </dsp:nvSpPr>
      <dsp:spPr>
        <a:xfrm>
          <a:off x="3350442" y="1244795"/>
          <a:ext cx="1435903" cy="837610"/>
        </a:xfrm>
        <a:prstGeom prst="rect">
          <a:avLst/>
        </a:prstGeom>
        <a:noFill/>
        <a:ln w="1143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36830" rIns="36830" bIns="3683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900" kern="1200" dirty="0"/>
        </a:p>
      </dsp:txBody>
      <dsp:txXfrm>
        <a:off x="3350442" y="1244795"/>
        <a:ext cx="1435903" cy="837610"/>
      </dsp:txXfrm>
    </dsp:sp>
    <dsp:sp modelId="{D06A4425-D939-4BC3-B88D-4725C162A7F3}">
      <dsp:nvSpPr>
        <dsp:cNvPr id="0" name=""/>
        <dsp:cNvSpPr/>
      </dsp:nvSpPr>
      <dsp:spPr>
        <a:xfrm>
          <a:off x="2991466" y="1715046"/>
          <a:ext cx="3589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29E71F-0332-4066-9365-D24C90CC0C17}">
      <dsp:nvSpPr>
        <dsp:cNvPr id="0" name=""/>
        <dsp:cNvSpPr/>
      </dsp:nvSpPr>
      <dsp:spPr>
        <a:xfrm rot="5400000">
          <a:off x="1649709" y="1912329"/>
          <a:ext cx="1538140" cy="114250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546C09-9E91-4F11-B6D2-EB384E83FD3E}">
      <dsp:nvSpPr>
        <dsp:cNvPr id="0" name=""/>
        <dsp:cNvSpPr/>
      </dsp:nvSpPr>
      <dsp:spPr>
        <a:xfrm>
          <a:off x="3350442" y="2082405"/>
          <a:ext cx="1435903" cy="837610"/>
        </a:xfrm>
        <a:prstGeom prst="rect">
          <a:avLst/>
        </a:prstGeom>
        <a:noFill/>
        <a:ln w="1143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36830" rIns="36830" bIns="3683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900" kern="1200" dirty="0"/>
        </a:p>
      </dsp:txBody>
      <dsp:txXfrm>
        <a:off x="3350442" y="2082405"/>
        <a:ext cx="1435903" cy="837610"/>
      </dsp:txXfrm>
    </dsp:sp>
    <dsp:sp modelId="{D217119F-DD32-4B10-A72E-A08855F1179E}">
      <dsp:nvSpPr>
        <dsp:cNvPr id="0" name=""/>
        <dsp:cNvSpPr/>
      </dsp:nvSpPr>
      <dsp:spPr>
        <a:xfrm>
          <a:off x="2948087" y="2786080"/>
          <a:ext cx="3589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FC0321-F471-4EBD-9504-DD9A0903ED66}">
      <dsp:nvSpPr>
        <dsp:cNvPr id="0" name=""/>
        <dsp:cNvSpPr/>
      </dsp:nvSpPr>
      <dsp:spPr>
        <a:xfrm rot="5400000">
          <a:off x="2030546" y="2942744"/>
          <a:ext cx="1098945" cy="730875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5FBC0-FCA6-47BA-8E23-6F554E0E0C28}" type="datetimeFigureOut">
              <a:rPr lang="es-ES" smtClean="0"/>
              <a:pPr/>
              <a:t>23/06/2015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12E6A-3443-441E-AFC7-1FD5FB694F7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6281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04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88549F-FAB0-4BD8-AEB5-2EC1E123467B}" type="slidenum">
              <a:rPr lang="es-MX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MX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04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88549F-FAB0-4BD8-AEB5-2EC1E123467B}" type="slidenum">
              <a:rPr lang="es-MX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s-MX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04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88549F-FAB0-4BD8-AEB5-2EC1E123467B}" type="slidenum">
              <a:rPr lang="es-MX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es-MX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04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88549F-FAB0-4BD8-AEB5-2EC1E123467B}" type="slidenum">
              <a:rPr lang="es-MX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s-MX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04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88549F-FAB0-4BD8-AEB5-2EC1E123467B}" type="slidenum">
              <a:rPr lang="es-MX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es-MX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04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88549F-FAB0-4BD8-AEB5-2EC1E123467B}" type="slidenum">
              <a:rPr lang="es-MX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s-MX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04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88549F-FAB0-4BD8-AEB5-2EC1E123467B}" type="slidenum">
              <a:rPr lang="es-MX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04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88549F-FAB0-4BD8-AEB5-2EC1E123467B}" type="slidenum">
              <a:rPr lang="es-MX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MX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04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88549F-FAB0-4BD8-AEB5-2EC1E123467B}" type="slidenum">
              <a:rPr lang="es-MX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s-MX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04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88549F-FAB0-4BD8-AEB5-2EC1E123467B}" type="slidenum">
              <a:rPr lang="es-MX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s-MX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04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88549F-FAB0-4BD8-AEB5-2EC1E123467B}" type="slidenum">
              <a:rPr lang="es-MX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s-MX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04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88549F-FAB0-4BD8-AEB5-2EC1E123467B}" type="slidenum">
              <a:rPr lang="es-MX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s-MX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04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88549F-FAB0-4BD8-AEB5-2EC1E123467B}" type="slidenum">
              <a:rPr lang="es-MX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s-MX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04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88549F-FAB0-4BD8-AEB5-2EC1E123467B}" type="slidenum">
              <a:rPr lang="es-MX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s-MX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04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88549F-FAB0-4BD8-AEB5-2EC1E123467B}" type="slidenum">
              <a:rPr lang="es-MX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811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69679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68755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88963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9648148-D07F-4AC0-8A85-8EC45487BB57}" type="datetimeFigureOut">
              <a:rPr lang="es-MX"/>
              <a:pPr/>
              <a:t>23/06/2015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69E87E2-001F-45D4-9D9B-63F73F235FE8}" type="slidenum">
              <a:rPr lang="es-MX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8615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20648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600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808103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60852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2623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83568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77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29057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48148-D07F-4AC0-8A85-8EC45487BB57}" type="datetimeFigureOut">
              <a:rPr lang="es-MX" smtClean="0">
                <a:solidFill>
                  <a:srgbClr val="F4E7ED"/>
                </a:solidFill>
              </a:rPr>
              <a:pPr/>
              <a:t>23/06/2015</a:t>
            </a:fld>
            <a:endParaRPr lang="es-MX">
              <a:solidFill>
                <a:srgbClr val="F4E7ED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srgbClr val="F4E7ED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F4E7ED"/>
                </a:solidFill>
              </a:rPr>
              <a:pPr/>
              <a:t>‹Nº›</a:t>
            </a:fld>
            <a:endParaRPr lang="es-MX">
              <a:solidFill>
                <a:srgbClr val="F4E7ED"/>
              </a:solidFill>
            </a:endParaRPr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438634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70830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46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>
            <a:grpSpLocks/>
          </p:cNvGrpSpPr>
          <p:nvPr/>
        </p:nvGrpSpPr>
        <p:grpSpPr bwMode="auto">
          <a:xfrm>
            <a:off x="25400" y="101600"/>
            <a:ext cx="2381250" cy="6680200"/>
            <a:chOff x="0" y="177798"/>
            <a:chExt cx="2381534" cy="6680202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>
              <a:extLst/>
            </a:blip>
            <a:srcRect/>
            <a:stretch>
              <a:fillRect/>
            </a:stretch>
          </p:blipFill>
          <p:spPr bwMode="auto">
            <a:xfrm>
              <a:off x="0" y="240701"/>
              <a:ext cx="423333" cy="661729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pic>
          <p:nvPicPr>
            <p:cNvPr id="4" name="Picture 12" descr="http://www.indetec.gob.mx/Imagenes/Logo_5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5851" y="177798"/>
              <a:ext cx="2255683" cy="779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80570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271802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2059186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2969993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3381632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38403714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34582836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25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834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5709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5901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9648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5304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7532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0763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747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8113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1142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509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3224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>
            <a:grpSpLocks/>
          </p:cNvGrpSpPr>
          <p:nvPr/>
        </p:nvGrpSpPr>
        <p:grpSpPr bwMode="auto">
          <a:xfrm>
            <a:off x="25400" y="101600"/>
            <a:ext cx="2381250" cy="6680200"/>
            <a:chOff x="0" y="177798"/>
            <a:chExt cx="2381534" cy="6680202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>
              <a:extLst/>
            </a:blip>
            <a:srcRect/>
            <a:stretch>
              <a:fillRect/>
            </a:stretch>
          </p:blipFill>
          <p:spPr bwMode="auto">
            <a:xfrm>
              <a:off x="0" y="240701"/>
              <a:ext cx="423333" cy="661729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pic>
          <p:nvPicPr>
            <p:cNvPr id="4" name="Picture 12" descr="http://www.indetec.gob.mx/Imagenes/Logo_5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5851" y="177798"/>
              <a:ext cx="2255683" cy="779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8313296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13735537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998522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42292234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6787897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8360279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36384591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6035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0833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29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73890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4483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59884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5534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02152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0651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66270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1169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25056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>
            <a:grpSpLocks/>
          </p:cNvGrpSpPr>
          <p:nvPr/>
        </p:nvGrpSpPr>
        <p:grpSpPr bwMode="auto">
          <a:xfrm>
            <a:off x="25400" y="101600"/>
            <a:ext cx="2381250" cy="6680200"/>
            <a:chOff x="0" y="177798"/>
            <a:chExt cx="2381534" cy="6680202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>
              <a:extLst/>
            </a:blip>
            <a:srcRect/>
            <a:stretch>
              <a:fillRect/>
            </a:stretch>
          </p:blipFill>
          <p:spPr bwMode="auto">
            <a:xfrm>
              <a:off x="0" y="240701"/>
              <a:ext cx="423333" cy="661729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pic>
          <p:nvPicPr>
            <p:cNvPr id="4" name="Picture 12" descr="http://www.indetec.gob.mx/Imagenes/Logo_5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5851" y="177798"/>
              <a:ext cx="2255683" cy="779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75295991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3492702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79503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361680462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51242708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41186199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265547788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138550505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2125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90375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44125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7223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51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21419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26426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09716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34551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92848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37360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50667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>
            <a:grpSpLocks/>
          </p:cNvGrpSpPr>
          <p:nvPr/>
        </p:nvGrpSpPr>
        <p:grpSpPr bwMode="auto">
          <a:xfrm>
            <a:off x="25400" y="101600"/>
            <a:ext cx="2381250" cy="6680200"/>
            <a:chOff x="0" y="177798"/>
            <a:chExt cx="2381534" cy="6680202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>
              <a:extLst/>
            </a:blip>
            <a:srcRect/>
            <a:stretch>
              <a:fillRect/>
            </a:stretch>
          </p:blipFill>
          <p:spPr bwMode="auto">
            <a:xfrm>
              <a:off x="0" y="240701"/>
              <a:ext cx="423333" cy="661729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pic>
          <p:nvPicPr>
            <p:cNvPr id="4" name="Picture 12" descr="http://www.indetec.gob.mx/Imagenes/Logo_5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5851" y="177798"/>
              <a:ext cx="2255683" cy="779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07904626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97855458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145529455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38132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57697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188700022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20452644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62393611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CF10DD-E4D3-4942-90B7-DEE492E280C8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00222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CF10DD-E4D3-4942-90B7-DEE492E280C8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36685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CF10DD-E4D3-4942-90B7-DEE492E280C8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22602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CF10DD-E4D3-4942-90B7-DEE492E280C8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4763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CF10DD-E4D3-4942-90B7-DEE492E280C8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11933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CF10DD-E4D3-4942-90B7-DEE492E280C8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30030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CF10DD-E4D3-4942-90B7-DEE492E280C8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47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700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CF10DD-E4D3-4942-90B7-DEE492E280C8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46625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CF10DD-E4D3-4942-90B7-DEE492E280C8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42375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CF10DD-E4D3-4942-90B7-DEE492E280C8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0102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CF10DD-E4D3-4942-90B7-DEE492E280C8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59176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>
            <a:grpSpLocks/>
          </p:cNvGrpSpPr>
          <p:nvPr/>
        </p:nvGrpSpPr>
        <p:grpSpPr bwMode="auto">
          <a:xfrm>
            <a:off x="25400" y="101600"/>
            <a:ext cx="2381250" cy="6680200"/>
            <a:chOff x="0" y="177798"/>
            <a:chExt cx="2381534" cy="6680202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>
              <a:extLst/>
            </a:blip>
            <a:srcRect/>
            <a:stretch>
              <a:fillRect/>
            </a:stretch>
          </p:blipFill>
          <p:spPr bwMode="auto">
            <a:xfrm>
              <a:off x="0" y="240701"/>
              <a:ext cx="423333" cy="661729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pic>
          <p:nvPicPr>
            <p:cNvPr id="4" name="Picture 12" descr="http://www.indetec.gob.mx/Imagenes/Logo_5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5851" y="177798"/>
              <a:ext cx="2255683" cy="779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89524918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152826434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191083857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351876444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398366000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300500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32678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1 Grupo"/>
          <p:cNvGrpSpPr>
            <a:grpSpLocks/>
          </p:cNvGrpSpPr>
          <p:nvPr userDrawn="1"/>
        </p:nvGrpSpPr>
        <p:grpSpPr bwMode="auto">
          <a:xfrm>
            <a:off x="25400" y="103188"/>
            <a:ext cx="9144000" cy="6926262"/>
            <a:chOff x="-13648" y="103540"/>
            <a:chExt cx="9157648" cy="6925860"/>
          </a:xfrm>
        </p:grpSpPr>
        <p:pic>
          <p:nvPicPr>
            <p:cNvPr id="3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3648" y="5355964"/>
              <a:ext cx="9157648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3 CuadroTexto"/>
            <p:cNvSpPr txBox="1"/>
            <p:nvPr userDrawn="1"/>
          </p:nvSpPr>
          <p:spPr>
            <a:xfrm>
              <a:off x="1146957" y="6581751"/>
              <a:ext cx="3174970" cy="2762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MX" sz="1200" b="1" i="1" dirty="0">
                  <a:solidFill>
                    <a:srgbClr val="8064A2">
                      <a:lumMod val="40000"/>
                      <a:lumOff val="6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  <a:cs typeface="Arial" charset="0"/>
                </a:rPr>
                <a:t>Años  al Servicio de las Haciendas Públicas</a:t>
              </a:r>
            </a:p>
          </p:txBody>
        </p:sp>
        <p:pic>
          <p:nvPicPr>
            <p:cNvPr id="5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020272" y="103540"/>
              <a:ext cx="2016224" cy="73317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sp>
          <p:nvSpPr>
            <p:cNvPr id="6" name="5 CuadroTexto"/>
            <p:cNvSpPr txBox="1"/>
            <p:nvPr userDrawn="1"/>
          </p:nvSpPr>
          <p:spPr>
            <a:xfrm>
              <a:off x="16560" y="5583272"/>
              <a:ext cx="1381596" cy="14461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MX" sz="8800" b="1" i="1" dirty="0">
                  <a:solidFill>
                    <a:srgbClr val="8064A2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dobe Ming Std L" pitchFamily="18" charset="-128"/>
                  <a:ea typeface="Adobe Ming Std L" pitchFamily="18" charset="-128"/>
                  <a:cs typeface="Arial" charset="0"/>
                </a:rPr>
                <a:t>40</a:t>
              </a:r>
            </a:p>
          </p:txBody>
        </p:sp>
        <p:sp>
          <p:nvSpPr>
            <p:cNvPr id="7" name="6 CuadroTexto"/>
            <p:cNvSpPr txBox="1"/>
            <p:nvPr userDrawn="1"/>
          </p:nvSpPr>
          <p:spPr>
            <a:xfrm>
              <a:off x="367302" y="6398254"/>
              <a:ext cx="870814" cy="142418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>
              <a:innerShdw blurRad="114300">
                <a:prstClr val="black"/>
              </a:innerShdw>
              <a:softEdge rad="63500"/>
            </a:effectLst>
          </p:spPr>
          <p:txBody>
            <a:bodyPr wrap="none">
              <a:prstTxWarp prst="textTriangleInverted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>
                <a:defRPr/>
              </a:pPr>
              <a:r>
                <a:rPr lang="es-MX" sz="1200" b="1" i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dobe Gothic Std B" pitchFamily="34" charset="-128"/>
                  <a:ea typeface="Adobe Gothic Std B" pitchFamily="34" charset="-128"/>
                </a:rPr>
                <a:t>1973 - 2013</a:t>
              </a:r>
            </a:p>
          </p:txBody>
        </p:sp>
        <p:pic>
          <p:nvPicPr>
            <p:cNvPr id="8" name="Picture 2" descr="http://www.icreson.gob.mx/PAGINANUEVA/images/indetec.gif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96335" y="6178953"/>
              <a:ext cx="935305" cy="274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</p:grpSp>
    </p:spTree>
    <p:extLst>
      <p:ext uri="{BB962C8B-B14F-4D97-AF65-F5344CB8AC3E}">
        <p14:creationId xmlns:p14="http://schemas.microsoft.com/office/powerpoint/2010/main" val="53624834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9648148-D07F-4AC0-8A85-8EC45487BB57}" type="datetimeFigureOut">
              <a:rPr lang="es-MX"/>
              <a:pPr/>
              <a:t>23/06/2015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69E87E2-001F-45D4-9D9B-63F73F235FE8}" type="slidenum">
              <a:rPr lang="es-MX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690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27778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984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18406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50711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01597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75709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53472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48148-D07F-4AC0-8A85-8EC45487BB57}" type="datetimeFigureOut">
              <a:rPr lang="es-MX" smtClean="0">
                <a:solidFill>
                  <a:srgbClr val="F4E7ED"/>
                </a:solidFill>
              </a:rPr>
              <a:pPr/>
              <a:t>23/06/2015</a:t>
            </a:fld>
            <a:endParaRPr lang="es-MX">
              <a:solidFill>
                <a:srgbClr val="F4E7ED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srgbClr val="F4E7ED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E87E2-001F-45D4-9D9B-63F73F235FE8}" type="slidenum">
              <a:rPr lang="es-MX" smtClean="0">
                <a:solidFill>
                  <a:srgbClr val="F4E7ED"/>
                </a:solidFill>
              </a:rPr>
              <a:pPr/>
              <a:t>‹Nº›</a:t>
            </a:fld>
            <a:endParaRPr lang="es-MX">
              <a:solidFill>
                <a:srgbClr val="F4E7ED"/>
              </a:solidFill>
            </a:endParaRPr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30588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1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64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slideLayout" Target="../slideLayouts/slideLayout85.xml"/><Relationship Id="rId18" Type="http://schemas.openxmlformats.org/officeDocument/2006/relationships/slideLayout" Target="../slideLayouts/slideLayout90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17" Type="http://schemas.openxmlformats.org/officeDocument/2006/relationships/slideLayout" Target="../slideLayouts/slideLayout89.xml"/><Relationship Id="rId2" Type="http://schemas.openxmlformats.org/officeDocument/2006/relationships/slideLayout" Target="../slideLayouts/slideLayout74.xml"/><Relationship Id="rId16" Type="http://schemas.openxmlformats.org/officeDocument/2006/relationships/slideLayout" Target="../slideLayouts/slideLayout88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5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82.xml"/><Relationship Id="rId19" Type="http://schemas.openxmlformats.org/officeDocument/2006/relationships/theme" Target="../theme/theme5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slideLayout" Target="../slideLayouts/slideLayout8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0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42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  <p:sldLayoutId id="2147483759" r:id="rId18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22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  <p:sldLayoutId id="2147483778" r:id="rId17"/>
    <p:sldLayoutId id="2147483779" r:id="rId18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76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20/05/2015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50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1DCF10DD-E4D3-4942-90B7-DEE492E280C8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23/06/2015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AB416A85-197F-488E-B0B9-94E8F162D63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45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  <p:sldLayoutId id="2147483835" r:id="rId17"/>
    <p:sldLayoutId id="2147483836" r:id="rId18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43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9648148-D07F-4AC0-8A85-8EC45487BB57}" type="datetimeFigureOut">
              <a:rPr lang="es-MX" smtClean="0">
                <a:solidFill>
                  <a:srgbClr val="B13F9A"/>
                </a:solidFill>
              </a:rPr>
              <a:pPr/>
              <a:t>23/06/2015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MX">
              <a:solidFill>
                <a:srgbClr val="B13F9A"/>
              </a:solidFill>
            </a:endParaRPr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69E87E2-001F-45D4-9D9B-63F73F235FE8}" type="slidenum">
              <a:rPr lang="es-MX" smtClean="0">
                <a:solidFill>
                  <a:srgbClr val="B13F9A"/>
                </a:solidFill>
              </a:rPr>
              <a:pPr/>
              <a:t>‹Nº›</a:t>
            </a:fld>
            <a:endParaRPr lang="es-MX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24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9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9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9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9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9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hyperlink" Target="http://www.indetec.gob.mx/" TargetMode="External"/><Relationship Id="rId1" Type="http://schemas.openxmlformats.org/officeDocument/2006/relationships/slideLayout" Target="../slideLayouts/slideLayout108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699792" y="764704"/>
            <a:ext cx="6192688" cy="4124671"/>
          </a:xfrm>
        </p:spPr>
        <p:txBody>
          <a:bodyPr>
            <a:noAutofit/>
          </a:bodyPr>
          <a:lstStyle/>
          <a:p>
            <a:pPr algn="ctr"/>
            <a:r>
              <a:rPr lang="es-MX" sz="5400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chemeClr val="bg1"/>
                </a:solidFill>
                <a:effectLst/>
                <a:latin typeface="Trebuchet MS"/>
              </a:rPr>
              <a:t/>
            </a:r>
            <a:br>
              <a:rPr lang="es-MX" sz="5400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chemeClr val="bg1"/>
                </a:solidFill>
                <a:effectLst/>
                <a:latin typeface="Trebuchet MS"/>
              </a:rPr>
            </a:br>
            <a:r>
              <a:rPr lang="es-MX" sz="6000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chemeClr val="bg1"/>
                </a:solidFill>
                <a:effectLst/>
                <a:latin typeface="Trebuchet MS"/>
              </a:rPr>
              <a:t>FINANCIAMIENTO PÚBLICO </a:t>
            </a:r>
            <a:r>
              <a:rPr lang="es-MX" sz="5400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chemeClr val="bg1"/>
                </a:solidFill>
                <a:effectLst/>
                <a:latin typeface="Trebuchet MS"/>
              </a:rPr>
              <a:t/>
            </a:r>
            <a:br>
              <a:rPr lang="es-MX" sz="5400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chemeClr val="bg1"/>
                </a:solidFill>
                <a:effectLst/>
                <a:latin typeface="Trebuchet MS"/>
              </a:rPr>
            </a:br>
            <a:endParaRPr lang="es-MX" sz="5400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00430" y="5877272"/>
            <a:ext cx="5499554" cy="761623"/>
          </a:xfrm>
        </p:spPr>
        <p:txBody>
          <a:bodyPr>
            <a:noAutofit/>
          </a:bodyPr>
          <a:lstStyle/>
          <a:p>
            <a:r>
              <a:rPr lang="es-MX" sz="2800" dirty="0" smtClean="0">
                <a:solidFill>
                  <a:prstClr val="white"/>
                </a:solidFill>
                <a:latin typeface="Berlin Sans FB" pitchFamily="34" charset="0"/>
              </a:rPr>
              <a:t>Zacatecas, Zacatecas, </a:t>
            </a:r>
            <a:r>
              <a:rPr lang="es-MX" sz="2800" dirty="0">
                <a:solidFill>
                  <a:prstClr val="white"/>
                </a:solidFill>
                <a:latin typeface="Berlin Sans FB" pitchFamily="34" charset="0"/>
              </a:rPr>
              <a:t>Junio 2015</a:t>
            </a:r>
            <a:endParaRPr lang="es-MX" sz="28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/>
              <a:pPr/>
              <a:t>1</a:t>
            </a:fld>
            <a:endParaRPr lang="es-MX"/>
          </a:p>
        </p:txBody>
      </p:sp>
      <p:pic>
        <p:nvPicPr>
          <p:cNvPr id="4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14290"/>
            <a:ext cx="2520280" cy="129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www.zacatecas.gob.mx/wp-content/themes/whiteboard/images/logo_2013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3" y="5661248"/>
            <a:ext cx="2675289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40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10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23528" y="1700807"/>
            <a:ext cx="781866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dirty="0" smtClean="0"/>
              <a:t>La deuda total contempla todo tipo de financiamientos a corto y largo plazo que incluye deuda bancaria, emisiones bursátiles* y deuda no bancaria, así como las provisiones de cualquier tipo de gasto devengado.</a:t>
            </a:r>
            <a:endParaRPr lang="es-ES_tradnl" sz="2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915816" y="6000768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>
                <a:solidFill>
                  <a:srgbClr val="0070C0"/>
                </a:solidFill>
              </a:rPr>
              <a:t>REGLAS ESPECÍFICAS DEL REGISTRO Y VALORACIÓN DEL PATRIMONIO DOF 13-12-2011</a:t>
            </a:r>
            <a:endParaRPr lang="es-MX" sz="12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827584" y="260648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DEUDA TOTAL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45703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35496" y="-4"/>
          <a:ext cx="8136904" cy="6885389"/>
        </p:xfrm>
        <a:graphic>
          <a:graphicData uri="http://schemas.openxmlformats.org/drawingml/2006/table">
            <a:tbl>
              <a:tblPr/>
              <a:tblGrid>
                <a:gridCol w="341714"/>
                <a:gridCol w="2880320"/>
                <a:gridCol w="1387063"/>
                <a:gridCol w="1130515"/>
                <a:gridCol w="1254561"/>
                <a:gridCol w="1142731"/>
              </a:tblGrid>
              <a:tr h="177925">
                <a:tc gridSpan="6"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200" b="1" dirty="0">
                          <a:latin typeface="Arial"/>
                          <a:ea typeface="Calibri"/>
                          <a:cs typeface="Times New Roman"/>
                        </a:rPr>
                        <a:t>Nombre del Ente Público</a:t>
                      </a: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77925">
                <a:tc gridSpan="6"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200" b="1">
                          <a:latin typeface="Arial"/>
                          <a:ea typeface="Calibri"/>
                          <a:cs typeface="Times New Roman"/>
                        </a:rPr>
                        <a:t>Estado Analítico de la Deuda y Otros Pasivos</a:t>
                      </a: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77925">
                <a:tc gridSpan="6"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200" b="1" dirty="0">
                          <a:latin typeface="Arial"/>
                          <a:ea typeface="Calibri"/>
                          <a:cs typeface="Times New Roman"/>
                        </a:rPr>
                        <a:t>Del XXXX al XXXX</a:t>
                      </a: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29892">
                <a:tc gridSpan="2"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200" b="1">
                          <a:latin typeface="Arial"/>
                          <a:ea typeface="Calibri"/>
                          <a:cs typeface="Times New Roman"/>
                        </a:rPr>
                        <a:t>Denominación de las Deudas</a:t>
                      </a: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200" b="1">
                          <a:latin typeface="Arial"/>
                          <a:ea typeface="Calibri"/>
                          <a:cs typeface="Times New Roman"/>
                        </a:rPr>
                        <a:t>Moneda de Contratación</a:t>
                      </a: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200" b="1">
                          <a:latin typeface="Arial"/>
                          <a:ea typeface="Calibri"/>
                          <a:cs typeface="Times New Roman"/>
                        </a:rPr>
                        <a:t>Institución o País Acreedor</a:t>
                      </a: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200" b="1">
                          <a:latin typeface="Arial"/>
                          <a:ea typeface="Calibri"/>
                          <a:cs typeface="Times New Roman"/>
                        </a:rPr>
                        <a:t>Saldo Inicial del Periodo</a:t>
                      </a: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200" b="1" dirty="0">
                          <a:latin typeface="Arial"/>
                          <a:ea typeface="Calibri"/>
                          <a:cs typeface="Times New Roman"/>
                        </a:rPr>
                        <a:t>Saldo Final del Periodo</a:t>
                      </a: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60115">
                <a:tc gridSpan="2"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 b="1" i="1">
                          <a:latin typeface="Arial"/>
                          <a:ea typeface="Calibri"/>
                          <a:cs typeface="Times New Roman"/>
                        </a:rPr>
                        <a:t>DEUDA PÚBLICA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925">
                <a:tc gridSpan="2">
                  <a:txBody>
                    <a:bodyPr/>
                    <a:lstStyle/>
                    <a:p>
                      <a:pPr marL="388620"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 b="1">
                          <a:latin typeface="Arial"/>
                          <a:ea typeface="Calibri"/>
                          <a:cs typeface="Times New Roman"/>
                        </a:rPr>
                        <a:t>Corto Plazo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 gridSpan="2"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 b="1">
                          <a:latin typeface="Arial"/>
                          <a:ea typeface="Calibri"/>
                          <a:cs typeface="Times New Roman"/>
                        </a:rPr>
                        <a:t>Deuda Interna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>
                          <a:latin typeface="Arial"/>
                          <a:ea typeface="Calibri"/>
                          <a:cs typeface="Times New Roman"/>
                        </a:rPr>
                        <a:t>Instituciones de Crédito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>
                          <a:latin typeface="Arial"/>
                          <a:ea typeface="Calibri"/>
                          <a:cs typeface="Times New Roman"/>
                        </a:rPr>
                        <a:t>Títulos y Valores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>
                          <a:latin typeface="Arial"/>
                          <a:ea typeface="Calibri"/>
                          <a:cs typeface="Times New Roman"/>
                        </a:rPr>
                        <a:t>Arrendamientos Financieros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05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 gridSpan="2"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 b="1">
                          <a:latin typeface="Arial"/>
                          <a:ea typeface="Calibri"/>
                          <a:cs typeface="Times New Roman"/>
                        </a:rPr>
                        <a:t>Deuda Externa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20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>
                          <a:latin typeface="Arial"/>
                          <a:ea typeface="Calibri"/>
                          <a:cs typeface="Times New Roman"/>
                        </a:rPr>
                        <a:t>Organismos Financieros Internacionales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>
                          <a:latin typeface="Arial"/>
                          <a:ea typeface="Calibri"/>
                          <a:cs typeface="Times New Roman"/>
                        </a:rPr>
                        <a:t>Deuda Bilateral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>
                          <a:latin typeface="Arial"/>
                          <a:ea typeface="Calibri"/>
                          <a:cs typeface="Times New Roman"/>
                        </a:rPr>
                        <a:t>Títulos y Valores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>
                          <a:latin typeface="Arial"/>
                          <a:ea typeface="Calibri"/>
                          <a:cs typeface="Times New Roman"/>
                        </a:rPr>
                        <a:t>Arrendamientos Financieros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 i="1">
                          <a:latin typeface="Arial"/>
                          <a:ea typeface="Calibri"/>
                          <a:cs typeface="Times New Roman"/>
                        </a:rPr>
                        <a:t>Subtotal Corto Plazo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 gridSpan="2">
                  <a:txBody>
                    <a:bodyPr/>
                    <a:lstStyle/>
                    <a:p>
                      <a:pPr marL="388620"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 b="1">
                          <a:latin typeface="Arial"/>
                          <a:ea typeface="Calibri"/>
                          <a:cs typeface="Times New Roman"/>
                        </a:rPr>
                        <a:t>Largo Plazo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 gridSpan="2"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 b="1">
                          <a:latin typeface="Arial"/>
                          <a:ea typeface="Calibri"/>
                          <a:cs typeface="Times New Roman"/>
                        </a:rPr>
                        <a:t>Deuda Interna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>
                          <a:latin typeface="Arial"/>
                          <a:ea typeface="Calibri"/>
                          <a:cs typeface="Times New Roman"/>
                        </a:rPr>
                        <a:t>Instituciones de Crédito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>
                          <a:latin typeface="Arial"/>
                          <a:ea typeface="Calibri"/>
                          <a:cs typeface="Times New Roman"/>
                        </a:rPr>
                        <a:t>Títulos y Valores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>
                          <a:latin typeface="Arial"/>
                          <a:ea typeface="Calibri"/>
                          <a:cs typeface="Times New Roman"/>
                        </a:rPr>
                        <a:t>Arrendamientos Financieros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05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 gridSpan="2"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 b="1">
                          <a:latin typeface="Arial"/>
                          <a:ea typeface="Calibri"/>
                          <a:cs typeface="Times New Roman"/>
                        </a:rPr>
                        <a:t>Deuda Externa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20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>
                          <a:latin typeface="Arial"/>
                          <a:ea typeface="Calibri"/>
                          <a:cs typeface="Times New Roman"/>
                        </a:rPr>
                        <a:t>Organismos Financieros Internacionales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>
                          <a:latin typeface="Arial"/>
                          <a:ea typeface="Calibri"/>
                          <a:cs typeface="Times New Roman"/>
                        </a:rPr>
                        <a:t>Deuda Bilateral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>
                          <a:latin typeface="Arial"/>
                          <a:ea typeface="Calibri"/>
                          <a:cs typeface="Times New Roman"/>
                        </a:rPr>
                        <a:t>Títulos y Valores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>
                          <a:latin typeface="Arial"/>
                          <a:ea typeface="Calibri"/>
                          <a:cs typeface="Times New Roman"/>
                        </a:rPr>
                        <a:t>Arrendamientos Financieros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 i="1">
                          <a:latin typeface="Arial"/>
                          <a:ea typeface="Calibri"/>
                          <a:cs typeface="Times New Roman"/>
                        </a:rPr>
                        <a:t>Subtotal Lago Plazo</a:t>
                      </a:r>
                      <a:endParaRPr lang="es-MX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05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 gridSpan="2"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 b="1" dirty="0">
                          <a:latin typeface="Arial"/>
                          <a:ea typeface="Calibri"/>
                          <a:cs typeface="Times New Roman"/>
                        </a:rPr>
                        <a:t>Otros Pasivos</a:t>
                      </a:r>
                      <a:endParaRPr lang="es-MX" sz="10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05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25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MX" sz="1050" b="1" dirty="0">
                          <a:latin typeface="Arial"/>
                          <a:ea typeface="Calibri"/>
                          <a:cs typeface="Times New Roman"/>
                        </a:rPr>
                        <a:t>Total Deuda y Otros Pasivos</a:t>
                      </a:r>
                      <a:endParaRPr lang="es-MX" sz="10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297">
                <a:tc gridSpan="2"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468" marR="21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13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12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827584" y="188640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REFORMA CONSTITUCIONAL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336014" y="1196752"/>
            <a:ext cx="7620988" cy="350959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s-MX" sz="1800" b="0" cap="none" dirty="0">
                <a:ln>
                  <a:noFill/>
                </a:ln>
                <a:solidFill>
                  <a:schemeClr val="tx1"/>
                </a:solidFill>
              </a:rPr>
              <a:t>C</a:t>
            </a:r>
            <a:r>
              <a:rPr lang="es-MX" sz="1800" b="0" cap="none" dirty="0" smtClean="0">
                <a:ln>
                  <a:noFill/>
                </a:ln>
                <a:solidFill>
                  <a:schemeClr val="tx1"/>
                </a:solidFill>
              </a:rPr>
              <a:t>ontraer directa o indirectamente obligaciones o empréstitos con gobiernos de otras naciones, con sociedades o particulares extranjeros, o cuando deban pagarse en moneda extranjera o fuera del territorio nacional.</a:t>
            </a:r>
            <a:br>
              <a:rPr lang="es-MX" sz="1800" b="0" cap="none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es-MX" sz="1800" b="0" cap="none" dirty="0" smtClean="0">
                <a:ln>
                  <a:noFill/>
                </a:ln>
                <a:solidFill>
                  <a:schemeClr val="tx1"/>
                </a:solidFill>
              </a:rPr>
              <a:t> </a:t>
            </a:r>
            <a:br>
              <a:rPr lang="es-MX" sz="1800" b="0" cap="none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es-MX" sz="1800" b="0" cap="none" dirty="0" smtClean="0">
                <a:ln>
                  <a:noFill/>
                </a:ln>
                <a:solidFill>
                  <a:schemeClr val="tx1"/>
                </a:solidFill>
              </a:rPr>
              <a:t>Los estados y los municipios no podrán contraer obligaciones o empréstitos sino cuando se destinen a inversiones públicas productivas y a su refinanciamiento o reestructura, mismas que deberán realizarse bajo las mejores condiciones del mercado, inclusive los que contraigan organismos descentralizados, empresas públicas y fideicomisos y, en el caso de los estados, adicionalmente para otorgar garantías respecto al endeudamiento de los municipios. Lo anterior, conforme a las bases que establezcan las legislaturas en la ley correspondiente, en el marco de lo previsto en esta constitución, y por los conceptos y hasta por los montos que las mismas aprueben. Los ejecutivos informarán de su ejercicio al rendir la cuenta pública. en ningún caso podrán destinar empréstitos para cubrir gasto corriente.</a:t>
            </a:r>
            <a:r>
              <a:rPr lang="es-MX" sz="1800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/>
            </a:r>
            <a:br>
              <a:rPr lang="es-MX" sz="1800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es-MX" sz="4000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/>
            </a:r>
            <a:br>
              <a:rPr lang="es-MX" sz="4000" dirty="0" smtClean="0">
                <a:ln w="500"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endParaRPr lang="es-MX" sz="4000" dirty="0">
              <a:ln w="50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771800" y="6232956"/>
            <a:ext cx="525658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300" b="1" dirty="0">
                <a:solidFill>
                  <a:srgbClr val="0070C0"/>
                </a:solidFill>
              </a:rPr>
              <a:t>Artículo 117. fracción </a:t>
            </a:r>
            <a:r>
              <a:rPr lang="es-MX" sz="1300" b="1" dirty="0">
                <a:solidFill>
                  <a:srgbClr val="0070C0"/>
                </a:solidFill>
              </a:rPr>
              <a:t>VIII.   Párrafo reformado DOF </a:t>
            </a:r>
            <a:r>
              <a:rPr lang="es-MX" sz="1300" b="1" dirty="0" smtClean="0">
                <a:solidFill>
                  <a:srgbClr val="0070C0"/>
                </a:solidFill>
              </a:rPr>
              <a:t>26-05-2015</a:t>
            </a:r>
            <a:endParaRPr lang="es-MX" sz="13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27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13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6000768"/>
            <a:ext cx="525658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300" b="1" dirty="0">
                <a:solidFill>
                  <a:srgbClr val="0070C0"/>
                </a:solidFill>
              </a:rPr>
              <a:t>Artículo 117. fracción </a:t>
            </a:r>
            <a:r>
              <a:rPr lang="es-MX" sz="1300" b="1" dirty="0">
                <a:solidFill>
                  <a:srgbClr val="0070C0"/>
                </a:solidFill>
              </a:rPr>
              <a:t>VIII.   Párrafo reformado DOF </a:t>
            </a:r>
            <a:r>
              <a:rPr lang="es-MX" sz="1300" b="1" dirty="0" smtClean="0">
                <a:solidFill>
                  <a:srgbClr val="0070C0"/>
                </a:solidFill>
              </a:rPr>
              <a:t>26-05-2015</a:t>
            </a:r>
            <a:endParaRPr lang="es-MX" sz="1300" b="1" dirty="0">
              <a:solidFill>
                <a:srgbClr val="0070C0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827584" y="188640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REFORMA CONSTITUCIONAL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285643" y="1614053"/>
            <a:ext cx="7886757" cy="3255107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s-MX" sz="1600" cap="none" dirty="0">
                <a:ln>
                  <a:noFill/>
                </a:ln>
                <a:solidFill>
                  <a:schemeClr val="tx1"/>
                </a:solidFill>
              </a:rPr>
              <a:t>Las legislaturas locales</a:t>
            </a:r>
            <a:r>
              <a:rPr lang="es-MX" sz="1600" b="0" cap="none" dirty="0">
                <a:ln>
                  <a:noFill/>
                </a:ln>
                <a:solidFill>
                  <a:schemeClr val="tx1"/>
                </a:solidFill>
              </a:rPr>
              <a:t>, por el voto de las dos terceras partes de sus miembros presentes, </a:t>
            </a:r>
            <a:r>
              <a:rPr lang="es-MX" sz="1600" cap="none" dirty="0">
                <a:ln>
                  <a:noFill/>
                </a:ln>
                <a:solidFill>
                  <a:schemeClr val="tx1"/>
                </a:solidFill>
              </a:rPr>
              <a:t>deberán autorizar los montos máximos para</a:t>
            </a:r>
            <a:r>
              <a:rPr lang="es-MX" sz="1600" b="0" cap="none" dirty="0">
                <a:ln>
                  <a:noFill/>
                </a:ln>
                <a:solidFill>
                  <a:schemeClr val="tx1"/>
                </a:solidFill>
              </a:rPr>
              <a:t>, en las mejores condiciones del mercado, </a:t>
            </a:r>
            <a:r>
              <a:rPr lang="es-MX" sz="1600" cap="none" dirty="0">
                <a:ln>
                  <a:noFill/>
                </a:ln>
                <a:solidFill>
                  <a:schemeClr val="tx1"/>
                </a:solidFill>
              </a:rPr>
              <a:t>contratar dichos empréstitos y obligaciones</a:t>
            </a:r>
            <a:r>
              <a:rPr lang="es-MX" sz="1600" b="0" cap="none" dirty="0">
                <a:ln>
                  <a:noFill/>
                </a:ln>
                <a:solidFill>
                  <a:schemeClr val="tx1"/>
                </a:solidFill>
              </a:rPr>
              <a:t>, previo análisis de su destino, capacidad de pago y, en su caso, el </a:t>
            </a:r>
            <a:r>
              <a:rPr lang="es-MX" sz="1600" cap="none" dirty="0">
                <a:ln>
                  <a:noFill/>
                </a:ln>
                <a:solidFill>
                  <a:schemeClr val="tx1"/>
                </a:solidFill>
              </a:rPr>
              <a:t>otorgamiento de garantía o el establecimiento de la fuente de pago.</a:t>
            </a:r>
            <a:r>
              <a:rPr lang="es-MX" sz="1600" b="0" cap="none" dirty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es-MX" sz="1600" b="0" cap="none" dirty="0">
                <a:ln>
                  <a:noFill/>
                </a:ln>
                <a:solidFill>
                  <a:schemeClr val="tx1"/>
                </a:solidFill>
              </a:rPr>
            </a:br>
            <a:r>
              <a:rPr lang="es-MX" sz="1600" b="0" cap="none" dirty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es-MX" sz="1600" b="0" cap="none" dirty="0">
                <a:ln>
                  <a:noFill/>
                </a:ln>
                <a:solidFill>
                  <a:schemeClr val="tx1"/>
                </a:solidFill>
              </a:rPr>
            </a:br>
            <a:r>
              <a:rPr lang="es-MX" sz="1600" cap="none" dirty="0">
                <a:ln>
                  <a:noFill/>
                </a:ln>
                <a:solidFill>
                  <a:srgbClr val="00B0F0"/>
                </a:solidFill>
              </a:rPr>
              <a:t>Párrafo adicionado DOF 26-05-2015</a:t>
            </a:r>
            <a:r>
              <a:rPr lang="es-MX" sz="1600" b="0" cap="none" dirty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es-MX" sz="1600" b="0" cap="none" dirty="0">
                <a:ln>
                  <a:noFill/>
                </a:ln>
                <a:solidFill>
                  <a:schemeClr val="tx1"/>
                </a:solidFill>
              </a:rPr>
            </a:br>
            <a:r>
              <a:rPr lang="es-MX" sz="1600" b="0" cap="none" dirty="0">
                <a:ln>
                  <a:noFill/>
                </a:ln>
                <a:solidFill>
                  <a:schemeClr val="tx1"/>
                </a:solidFill>
              </a:rPr>
              <a:t> </a:t>
            </a:r>
            <a:br>
              <a:rPr lang="es-MX" sz="1600" b="0" cap="none" dirty="0">
                <a:ln>
                  <a:noFill/>
                </a:ln>
                <a:solidFill>
                  <a:schemeClr val="tx1"/>
                </a:solidFill>
              </a:rPr>
            </a:br>
            <a:r>
              <a:rPr lang="es-MX" sz="1600" b="0" cap="none" dirty="0">
                <a:ln>
                  <a:noFill/>
                </a:ln>
                <a:solidFill>
                  <a:schemeClr val="tx1"/>
                </a:solidFill>
              </a:rPr>
              <a:t>Sin perjuicio de lo anterior, </a:t>
            </a:r>
            <a:r>
              <a:rPr lang="es-MX" sz="1600" cap="none" dirty="0">
                <a:ln>
                  <a:noFill/>
                </a:ln>
                <a:solidFill>
                  <a:schemeClr val="tx1"/>
                </a:solidFill>
              </a:rPr>
              <a:t>los Estados y Municipios podrán contratar obligaciones </a:t>
            </a:r>
            <a:r>
              <a:rPr lang="es-MX" sz="1600" b="0" cap="none" dirty="0">
                <a:ln>
                  <a:noFill/>
                </a:ln>
                <a:solidFill>
                  <a:schemeClr val="tx1"/>
                </a:solidFill>
              </a:rPr>
              <a:t>para cubrir sus necesidades de corto plazo, </a:t>
            </a:r>
            <a:r>
              <a:rPr lang="es-MX" sz="1600" cap="none" dirty="0">
                <a:ln>
                  <a:noFill/>
                </a:ln>
                <a:solidFill>
                  <a:schemeClr val="tx1"/>
                </a:solidFill>
              </a:rPr>
              <a:t>sin rebasar los límites máximos y condiciones que establezca la ley general que expida el Congreso de la Unión.</a:t>
            </a:r>
            <a:r>
              <a:rPr lang="es-MX" sz="1600" b="0" cap="none" dirty="0">
                <a:ln>
                  <a:noFill/>
                </a:ln>
                <a:solidFill>
                  <a:schemeClr val="tx1"/>
                </a:solidFill>
              </a:rPr>
              <a:t> Las obligaciones a corto plazo, </a:t>
            </a:r>
            <a:r>
              <a:rPr lang="es-MX" sz="1600" cap="none" dirty="0">
                <a:ln>
                  <a:noFill/>
                </a:ln>
                <a:solidFill>
                  <a:schemeClr val="tx1"/>
                </a:solidFill>
              </a:rPr>
              <a:t>deberán liquidarse a más tardar tres meses antes del término del periodo de gobierno correspondiente </a:t>
            </a:r>
            <a:r>
              <a:rPr lang="es-MX" sz="1600" b="0" cap="none" dirty="0">
                <a:ln>
                  <a:noFill/>
                </a:ln>
                <a:solidFill>
                  <a:schemeClr val="tx1"/>
                </a:solidFill>
              </a:rPr>
              <a:t>y no podrán contratarse nuevas obligaciones durante esos últimos tres meses.</a:t>
            </a:r>
            <a:endParaRPr lang="es-MX" sz="3600" b="0" cap="none" dirty="0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64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827584" y="404664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OTROS PASIVOS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382975" y="1556792"/>
            <a:ext cx="7573401" cy="3416300"/>
          </a:xfrm>
        </p:spPr>
        <p:txBody>
          <a:bodyPr>
            <a:normAutofit fontScale="92500" lnSpcReduction="10000"/>
          </a:bodyPr>
          <a:lstStyle/>
          <a:p>
            <a:pPr marL="88900" indent="0">
              <a:buNone/>
            </a:pPr>
            <a:r>
              <a:rPr lang="es-ES" b="1" dirty="0" smtClean="0"/>
              <a:t>                                                                                                                        </a:t>
            </a:r>
          </a:p>
          <a:p>
            <a:pPr marL="88900" indent="0" algn="just">
              <a:buNone/>
            </a:pPr>
            <a:r>
              <a:rPr lang="es-ES" dirty="0" smtClean="0"/>
              <a:t>Representa todas las obligaciones presentes </a:t>
            </a:r>
            <a:r>
              <a:rPr lang="es-ES" dirty="0"/>
              <a:t>del ente público</a:t>
            </a:r>
            <a:r>
              <a:rPr lang="es-ES" dirty="0" smtClean="0"/>
              <a:t>, </a:t>
            </a:r>
            <a:r>
              <a:rPr lang="es-ES" b="1" dirty="0" smtClean="0"/>
              <a:t>(no incluida la deuda publica) </a:t>
            </a:r>
            <a:r>
              <a:rPr lang="es-ES" dirty="0"/>
              <a:t>virtualmente ineludibles, identificadas, cuantificadas en términos monetarios y que representan una disminución futura de beneficios económicos, derivadas de operaciones ocurridas en el pasado que le han afectado </a:t>
            </a:r>
            <a:r>
              <a:rPr lang="es-ES" dirty="0" smtClean="0"/>
              <a:t>económicamente y que </a:t>
            </a:r>
            <a:r>
              <a:rPr lang="es-ES" dirty="0"/>
              <a:t>ha contraído el ente </a:t>
            </a:r>
            <a:r>
              <a:rPr lang="es-ES" dirty="0" smtClean="0"/>
              <a:t>publico.</a:t>
            </a:r>
            <a:endParaRPr lang="es-MX" dirty="0"/>
          </a:p>
        </p:txBody>
      </p:sp>
      <p:sp>
        <p:nvSpPr>
          <p:cNvPr id="5" name="CuadroTexto 3"/>
          <p:cNvSpPr txBox="1"/>
          <p:nvPr/>
        </p:nvSpPr>
        <p:spPr>
          <a:xfrm>
            <a:off x="179512" y="5013176"/>
            <a:ext cx="20601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2.1.1 </a:t>
            </a:r>
            <a:endParaRPr lang="es-ES" b="1" dirty="0" smtClean="0"/>
          </a:p>
          <a:p>
            <a:pPr algn="ctr"/>
            <a:r>
              <a:rPr lang="es-ES" b="1" dirty="0" smtClean="0"/>
              <a:t>Cuentas </a:t>
            </a:r>
            <a:r>
              <a:rPr lang="es-ES" b="1" dirty="0"/>
              <a:t>por Pagar </a:t>
            </a:r>
            <a:endParaRPr lang="es-MX" dirty="0"/>
          </a:p>
        </p:txBody>
      </p:sp>
      <p:sp>
        <p:nvSpPr>
          <p:cNvPr id="8" name="CuadroTexto 4"/>
          <p:cNvSpPr txBox="1"/>
          <p:nvPr/>
        </p:nvSpPr>
        <p:spPr>
          <a:xfrm>
            <a:off x="2051720" y="5013176"/>
            <a:ext cx="22703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2.1.1.2 Proveedores por Pagar </a:t>
            </a:r>
            <a:endParaRPr lang="es-MX" dirty="0"/>
          </a:p>
        </p:txBody>
      </p:sp>
      <p:sp>
        <p:nvSpPr>
          <p:cNvPr id="9" name="CuadroTexto 5"/>
          <p:cNvSpPr txBox="1"/>
          <p:nvPr/>
        </p:nvSpPr>
        <p:spPr>
          <a:xfrm>
            <a:off x="4211960" y="5013176"/>
            <a:ext cx="20601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2.1.1.9</a:t>
            </a:r>
          </a:p>
          <a:p>
            <a:pPr algn="ctr"/>
            <a:r>
              <a:rPr lang="es-ES" b="1" dirty="0" smtClean="0"/>
              <a:t>Otras </a:t>
            </a:r>
            <a:r>
              <a:rPr lang="es-ES" b="1" dirty="0"/>
              <a:t>Cuentas por Pagar </a:t>
            </a:r>
            <a:endParaRPr lang="es-MX" dirty="0"/>
          </a:p>
        </p:txBody>
      </p:sp>
      <p:sp>
        <p:nvSpPr>
          <p:cNvPr id="10" name="CuadroTexto 6"/>
          <p:cNvSpPr txBox="1"/>
          <p:nvPr/>
        </p:nvSpPr>
        <p:spPr>
          <a:xfrm>
            <a:off x="5996852" y="5013176"/>
            <a:ext cx="23915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2.1.2 </a:t>
            </a:r>
            <a:endParaRPr lang="es-ES" b="1" dirty="0" smtClean="0"/>
          </a:p>
          <a:p>
            <a:pPr algn="ctr"/>
            <a:r>
              <a:rPr lang="es-ES" b="1" dirty="0" smtClean="0"/>
              <a:t>Documentos </a:t>
            </a:r>
            <a:r>
              <a:rPr lang="es-ES" b="1" dirty="0"/>
              <a:t>por Pagar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252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827584" y="188640"/>
            <a:ext cx="6912768" cy="9361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400" b="1" kern="0" dirty="0" smtClean="0">
                <a:solidFill>
                  <a:prstClr val="white"/>
                </a:solidFill>
                <a:latin typeface="Trebuchet MS"/>
              </a:rPr>
              <a:t>MANEJO DE CUENTAS POR OPERACIONES DE FINANCIAMIENTOS Y OTROS PASIVOS</a:t>
            </a:r>
            <a:endParaRPr lang="es-MX" sz="2400" b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2" name="Rectángulo 3"/>
          <p:cNvSpPr/>
          <p:nvPr/>
        </p:nvSpPr>
        <p:spPr>
          <a:xfrm>
            <a:off x="35496" y="1340768"/>
            <a:ext cx="8136904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b="1" dirty="0"/>
              <a:t>1.1.1.2 Bancos/Tesorería: </a:t>
            </a:r>
            <a:r>
              <a:rPr lang="es-ES" dirty="0"/>
              <a:t>Representa el monto de efectivo disponible propiedad del ente público, en instituciones bancarias</a:t>
            </a:r>
            <a:r>
              <a:rPr lang="es-ES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s-ES" dirty="0" smtClean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b="1" dirty="0"/>
              <a:t>1.1.2.1 Inversiones Financieras de Corto Plazo: </a:t>
            </a:r>
            <a:r>
              <a:rPr lang="es-ES" dirty="0"/>
              <a:t>Representa el monto de los recursos excedentes del ente público, invertidos en títulos, valores y demás instrumentos financieros, cuya recuperación se efectuará en un plazo menor o igual a doce meses</a:t>
            </a:r>
            <a:r>
              <a:rPr lang="es-ES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s-MX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b="1" dirty="0"/>
              <a:t>1.1.2.2 Cuentas por Cobrar a Corto Plazo: </a:t>
            </a:r>
            <a:r>
              <a:rPr lang="es-ES" dirty="0"/>
              <a:t>Representa el monto de los derechos de cobro a favor del ente público, cuyo origen es distinto de los ingresos por contribuciones, productos y aprovechamientos , que serán exigibles en un plazo menor o igual a doce meses</a:t>
            </a:r>
            <a:r>
              <a:rPr lang="es-ES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4124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827584" y="404664"/>
            <a:ext cx="6912768" cy="9361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400" b="1" kern="0" dirty="0" smtClean="0">
                <a:solidFill>
                  <a:prstClr val="white"/>
                </a:solidFill>
                <a:latin typeface="Trebuchet MS"/>
              </a:rPr>
              <a:t>MANEJO DE CUENTAS POR OPERACIONES DE FINANCIAMIENTOS Y OTROS PASIVOS</a:t>
            </a:r>
            <a:endParaRPr lang="es-MX" sz="2400" b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5496" y="1519039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b="1" dirty="0" smtClean="0"/>
              <a:t>1.1.2.6  Préstamos </a:t>
            </a:r>
            <a:r>
              <a:rPr lang="es-ES" b="1" dirty="0"/>
              <a:t>Otorgados a Corto Plazo: </a:t>
            </a:r>
            <a:r>
              <a:rPr lang="es-ES" dirty="0"/>
              <a:t>Representa el monto de los préstamos otorgados al Sector Público, Privado y Externo, con el cobro de un interés, siendo exigible en un plazo menor o igual a doce meses.</a:t>
            </a:r>
            <a:endParaRPr lang="es-MX" dirty="0"/>
          </a:p>
          <a:p>
            <a:pPr algn="just">
              <a:lnSpc>
                <a:spcPct val="150000"/>
              </a:lnSpc>
            </a:pPr>
            <a:endParaRPr lang="es-ES" dirty="0" smtClean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b="1" dirty="0" smtClean="0"/>
              <a:t>1.1.2.9  </a:t>
            </a:r>
            <a:r>
              <a:rPr lang="es-ES" b="1" dirty="0"/>
              <a:t>Otros Derechos a Recibir Efectivo o Equivalentes a Corto Plazo: </a:t>
            </a:r>
            <a:r>
              <a:rPr lang="es-ES" dirty="0"/>
              <a:t>Representan los derechos de cobro originados en el desarrollo de las actividades del ente público, de los cuales se espera recibir una contraprestación representada en recursos, bienes o servicios; en un plazo menor o igual a doce meses, no incluidos en las cuentas anteriores</a:t>
            </a:r>
            <a:r>
              <a:rPr lang="es-ES" dirty="0" smtClean="0"/>
              <a:t>.</a:t>
            </a:r>
            <a:endParaRPr lang="es-MX" dirty="0"/>
          </a:p>
          <a:p>
            <a:pPr algn="just">
              <a:lnSpc>
                <a:spcPct val="150000"/>
              </a:lnSpc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373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827584" y="404664"/>
            <a:ext cx="6912768" cy="9361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400" b="1" kern="0" dirty="0" smtClean="0">
                <a:solidFill>
                  <a:prstClr val="white"/>
                </a:solidFill>
                <a:latin typeface="Trebuchet MS"/>
              </a:rPr>
              <a:t>MANEJO DE CUENTAS POR OPERACIONES DE FINANCIAMIENTOS Y OTROS PASIVOS</a:t>
            </a:r>
            <a:endParaRPr lang="es-MX" sz="2400" b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5" name="Rectángulo 3"/>
          <p:cNvSpPr/>
          <p:nvPr/>
        </p:nvSpPr>
        <p:spPr>
          <a:xfrm>
            <a:off x="-36512" y="1663055"/>
            <a:ext cx="813690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b="1" dirty="0" smtClean="0"/>
              <a:t>1.2.1.3  </a:t>
            </a:r>
            <a:r>
              <a:rPr lang="es-ES" b="1" dirty="0"/>
              <a:t>Fideicomisos, Mandatos y </a:t>
            </a:r>
            <a:r>
              <a:rPr lang="es-MX" b="1" dirty="0"/>
              <a:t>Contratos</a:t>
            </a:r>
            <a:r>
              <a:rPr lang="es-ES" b="1" dirty="0"/>
              <a:t> Análogos: </a:t>
            </a:r>
            <a:r>
              <a:rPr lang="es-ES" dirty="0"/>
              <a:t>Representa el monto de los recursos destinados a fideicomisos, mandatos y contratos análogos para el ejercicio de las funciones </a:t>
            </a:r>
            <a:r>
              <a:rPr lang="es-ES" dirty="0" smtClean="0"/>
              <a:t>encomendadas; del Poder Ejecutivo, Legislativo y del Poder Judicial. Los Públicos no empresariales y no Financieros, los empresariales y no Financieros y los Financieros.</a:t>
            </a:r>
            <a:endParaRPr lang="es-MX" dirty="0"/>
          </a:p>
          <a:p>
            <a:pPr algn="just">
              <a:lnSpc>
                <a:spcPct val="150000"/>
              </a:lnSpc>
            </a:pPr>
            <a:endParaRPr lang="es-ES" dirty="0" smtClean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b="1" dirty="0" smtClean="0"/>
              <a:t>1.2.1.4  Participaciones </a:t>
            </a:r>
            <a:r>
              <a:rPr lang="es-ES" b="1" dirty="0"/>
              <a:t>y Aportaciones de Capital: </a:t>
            </a:r>
            <a:r>
              <a:rPr lang="es-ES" dirty="0"/>
              <a:t>Representa el monto de las participaciones y aportaciones de capital directo o mediante la adquisición de acciones u otros valores representativos de capital en los sectores público, privado y externo.</a:t>
            </a:r>
            <a:endParaRPr lang="es-ES" dirty="0" smtClean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1153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827584" y="260648"/>
            <a:ext cx="6912768" cy="9361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400" b="1" kern="0" dirty="0" smtClean="0">
                <a:solidFill>
                  <a:prstClr val="white"/>
                </a:solidFill>
                <a:latin typeface="Trebuchet MS"/>
              </a:rPr>
              <a:t>MANEJO DE CUENTAS POR OPERACIONES DE FINANCIAMIENTOS Y OTROS PASIVOS</a:t>
            </a:r>
            <a:endParaRPr lang="es-MX" sz="2400" b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4" name="1 Marcador de contenido"/>
          <p:cNvSpPr>
            <a:spLocks noGrp="1"/>
          </p:cNvSpPr>
          <p:nvPr>
            <p:ph idx="1"/>
          </p:nvPr>
        </p:nvSpPr>
        <p:spPr>
          <a:xfrm>
            <a:off x="86816" y="1368152"/>
            <a:ext cx="8085584" cy="5949280"/>
          </a:xfrm>
        </p:spPr>
        <p:txBody>
          <a:bodyPr>
            <a:normAutofit/>
          </a:bodyPr>
          <a:lstStyle/>
          <a:p>
            <a:pPr marL="273050" indent="-273050" algn="just">
              <a:lnSpc>
                <a:spcPct val="15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1800" b="1" dirty="0" smtClean="0">
                <a:cs typeface="Arial" pitchFamily="34" charset="0"/>
              </a:rPr>
              <a:t>1.2.2.4 Préstamos Otorgados a Largo Plazo: </a:t>
            </a:r>
            <a:r>
              <a:rPr lang="es-ES" sz="1800" dirty="0" smtClean="0">
                <a:cs typeface="Arial" pitchFamily="34" charset="0"/>
              </a:rPr>
              <a:t>Representa el monto de los préstamos otorgados al Sector Público, Privado y Externo, con el cobro de interés, siendo exigibles en un plazo mayor a doce meses.</a:t>
            </a:r>
          </a:p>
          <a:p>
            <a:pPr marL="273050" indent="-273050" algn="just">
              <a:lnSpc>
                <a:spcPct val="150000"/>
              </a:lnSpc>
              <a:buClrTx/>
              <a:buFont typeface="Wingdings" pitchFamily="2" charset="2"/>
              <a:buChar char="q"/>
            </a:pPr>
            <a:endParaRPr lang="es-MX" sz="1800" dirty="0" smtClean="0">
              <a:cs typeface="Arial" pitchFamily="34" charset="0"/>
            </a:endParaRPr>
          </a:p>
          <a:p>
            <a:pPr marL="273050" indent="-273050" algn="just">
              <a:lnSpc>
                <a:spcPct val="15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1800" b="1" dirty="0" smtClean="0">
                <a:cs typeface="Arial" pitchFamily="34" charset="0"/>
              </a:rPr>
              <a:t>2.1.1.5 Transferencias Otorgadas por Pagar a Corto Plazo: </a:t>
            </a:r>
            <a:r>
              <a:rPr lang="es-ES" sz="1800" dirty="0" smtClean="0">
                <a:cs typeface="Arial" pitchFamily="34" charset="0"/>
              </a:rPr>
              <a:t>Representa los adeudos en forma directa o indirecta a los sectores público, privado y externo</a:t>
            </a:r>
          </a:p>
          <a:p>
            <a:pPr marL="273050" indent="-273050" algn="just">
              <a:lnSpc>
                <a:spcPct val="150000"/>
              </a:lnSpc>
              <a:buClrTx/>
              <a:buFont typeface="Wingdings" pitchFamily="2" charset="2"/>
              <a:buChar char="q"/>
            </a:pPr>
            <a:endParaRPr lang="es-ES" sz="1800" dirty="0" smtClean="0">
              <a:cs typeface="Arial" pitchFamily="34" charset="0"/>
            </a:endParaRPr>
          </a:p>
          <a:p>
            <a:pPr marL="273050" indent="-273050" algn="just">
              <a:lnSpc>
                <a:spcPct val="15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1800" b="1" dirty="0" smtClean="0">
                <a:cs typeface="Arial" pitchFamily="34" charset="0"/>
              </a:rPr>
              <a:t>2.1.1.9 Otras Cuentas por Pagar a Corto Plazo: </a:t>
            </a:r>
            <a:r>
              <a:rPr lang="es-ES" sz="1800" dirty="0" smtClean="0">
                <a:cs typeface="Arial" pitchFamily="34" charset="0"/>
              </a:rPr>
              <a:t>Representa el monto de los adeudos del ente público, que deberá pagar en un plazo menor o igual a doce meses, no incluidas en las cuentas anteriores.</a:t>
            </a:r>
            <a:endParaRPr lang="es-MX" sz="1800" dirty="0" smtClean="0">
              <a:cs typeface="Arial" pitchFamily="34" charset="0"/>
            </a:endParaRPr>
          </a:p>
          <a:p>
            <a:pPr marL="273050" indent="-273050" algn="just">
              <a:lnSpc>
                <a:spcPct val="150000"/>
              </a:lnSpc>
              <a:buFont typeface="Wingdings" pitchFamily="2" charset="2"/>
              <a:buChar char="q"/>
            </a:pP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98244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1316640"/>
            <a:ext cx="7920880" cy="6000792"/>
          </a:xfrm>
        </p:spPr>
        <p:txBody>
          <a:bodyPr>
            <a:normAutofit/>
          </a:bodyPr>
          <a:lstStyle/>
          <a:p>
            <a:pPr marL="273050" indent="-273050" algn="just">
              <a:lnSpc>
                <a:spcPct val="17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1800" b="1" dirty="0" smtClean="0">
                <a:cs typeface="Arial" pitchFamily="34" charset="0"/>
              </a:rPr>
              <a:t>2.1.3.1 Porción a Corto Plazo de la Deuda Pública Interna</a:t>
            </a:r>
            <a:r>
              <a:rPr lang="es-ES" sz="1800" dirty="0" smtClean="0">
                <a:cs typeface="Arial" pitchFamily="34" charset="0"/>
              </a:rPr>
              <a:t>: Representa los adeudos por amortización de la deuda pública interna, que deberá pagar en un plazo menor o igual a doce meses.</a:t>
            </a:r>
          </a:p>
          <a:p>
            <a:pPr marL="273050" indent="-273050" algn="just">
              <a:lnSpc>
                <a:spcPct val="17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1800" b="1" dirty="0" smtClean="0">
                <a:cs typeface="Arial" pitchFamily="34" charset="0"/>
              </a:rPr>
              <a:t>2.1.3.2 Porción a Corto Plazo de la Deuda Pública Externa: </a:t>
            </a:r>
            <a:r>
              <a:rPr lang="es-ES" sz="1800" dirty="0" smtClean="0">
                <a:cs typeface="Arial" pitchFamily="34" charset="0"/>
              </a:rPr>
              <a:t>Representa los adeudos por amortización de la deuda pública externa, que deberá pagar en un plazo menor o igual a doce meses.</a:t>
            </a:r>
          </a:p>
          <a:p>
            <a:pPr marL="273050" indent="-273050" algn="just">
              <a:lnSpc>
                <a:spcPct val="17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1800" b="1" dirty="0" smtClean="0">
                <a:cs typeface="Arial" pitchFamily="34" charset="0"/>
              </a:rPr>
              <a:t>2.1.4.1 Títulos y Valores de la Deuda Pública Interna a Corto Plazo: </a:t>
            </a:r>
            <a:r>
              <a:rPr lang="es-ES" sz="1800" dirty="0" smtClean="0">
                <a:cs typeface="Arial" pitchFamily="34" charset="0"/>
              </a:rPr>
              <a:t>Representa los adeudos contraídos por la colocación de bonos y otros títulos valores de la deuda pública interna, con vencimiento en un plazo menor o igual a doce meses.</a:t>
            </a:r>
            <a:endParaRPr lang="es-MX" sz="1800" dirty="0" smtClean="0">
              <a:cs typeface="Arial" pitchFamily="34" charset="0"/>
            </a:endParaRPr>
          </a:p>
          <a:p>
            <a:pPr marL="273050" indent="-273050" algn="just">
              <a:lnSpc>
                <a:spcPct val="170000"/>
              </a:lnSpc>
              <a:buFont typeface="Wingdings" pitchFamily="2" charset="2"/>
              <a:buChar char="q"/>
            </a:pPr>
            <a:endParaRPr lang="es-MX" sz="1400" b="1" dirty="0" smtClean="0"/>
          </a:p>
        </p:txBody>
      </p:sp>
      <p:sp>
        <p:nvSpPr>
          <p:cNvPr id="3" name="2 Rectángulo redondeado"/>
          <p:cNvSpPr/>
          <p:nvPr/>
        </p:nvSpPr>
        <p:spPr>
          <a:xfrm>
            <a:off x="827584" y="116632"/>
            <a:ext cx="6912768" cy="9361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400" b="1" kern="0" dirty="0" smtClean="0">
                <a:solidFill>
                  <a:prstClr val="white"/>
                </a:solidFill>
                <a:latin typeface="Trebuchet MS"/>
              </a:rPr>
              <a:t>MANEJO DE CUENTAS POR OPERACIONES DE FINANCIAMIENTOS Y OTROS PASIVOS</a:t>
            </a:r>
            <a:endParaRPr lang="es-MX" sz="24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05817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5AF3-72BE-4D85-BC02-B24438697EC9}" type="slidenum">
              <a:rPr lang="es-MX" smtClean="0">
                <a:solidFill>
                  <a:srgbClr val="B13F9A"/>
                </a:solidFill>
              </a:rPr>
              <a:pPr/>
              <a:t>2</a:t>
            </a:fld>
            <a:endParaRPr lang="es-MX">
              <a:solidFill>
                <a:srgbClr val="B13F9A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928688" y="1285875"/>
            <a:ext cx="8215312" cy="52974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Font typeface="Wingdings" pitchFamily="2" charset="2"/>
              <a:buChar char="Ø"/>
            </a:pPr>
            <a:endParaRPr lang="es-MX" sz="2400" dirty="0" smtClean="0">
              <a:solidFill>
                <a:schemeClr val="bg1"/>
              </a:solidFill>
              <a:latin typeface="Trebuchet MS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s-MX" sz="2400" dirty="0">
              <a:solidFill>
                <a:schemeClr val="bg1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827584" y="500042"/>
            <a:ext cx="6732272" cy="62071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3200" b="1" kern="0" dirty="0" smtClean="0">
                <a:solidFill>
                  <a:prstClr val="white"/>
                </a:solidFill>
                <a:latin typeface="Trebuchet MS"/>
              </a:rPr>
              <a:t>OBJETIVO</a:t>
            </a:r>
            <a:endParaRPr lang="es-MX" sz="3200" b="1" kern="0" dirty="0">
              <a:solidFill>
                <a:prstClr val="white"/>
              </a:solidFill>
              <a:latin typeface="Trebuchet MS"/>
            </a:endParaRP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611560" y="1928802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dirty="0" smtClean="0"/>
              <a:t>Que el participante domine el significado y alcance de los distintos conceptos que se manejan en materia de financiamiento público, y que conozca y practique el registro contable y presupuestal de dichos recursos, tanto en su recepción como en su pago.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65114620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-36512" y="1296144"/>
            <a:ext cx="8208912" cy="6381328"/>
          </a:xfrm>
        </p:spPr>
        <p:txBody>
          <a:bodyPr>
            <a:normAutofit fontScale="25000" lnSpcReduction="20000"/>
          </a:bodyPr>
          <a:lstStyle/>
          <a:p>
            <a:pPr marL="273050" indent="-273050" algn="just">
              <a:lnSpc>
                <a:spcPct val="17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7200" b="1" dirty="0" smtClean="0">
                <a:cs typeface="Arial" pitchFamily="34" charset="0"/>
              </a:rPr>
              <a:t>2.1.4.2 Títulos y Valores de la Deuda Pública Externa a Corto Plazo: </a:t>
            </a:r>
            <a:r>
              <a:rPr lang="es-ES" sz="7200" dirty="0" smtClean="0">
                <a:cs typeface="Arial" pitchFamily="34" charset="0"/>
              </a:rPr>
              <a:t>Representa los adeudos contraídos por la colocación de bonos y otros títulos valores de la deuda pública externa, con vencimiento en un plazo menor o igual a doce meses.</a:t>
            </a:r>
          </a:p>
          <a:p>
            <a:pPr marL="273050" indent="-273050" algn="just">
              <a:lnSpc>
                <a:spcPct val="17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7200" b="1" dirty="0" smtClean="0">
                <a:cs typeface="Arial" pitchFamily="34" charset="0"/>
              </a:rPr>
              <a:t>2.2.3.1 Títulos y Valores de la Deuda Pública Interna a Largo Plazo: </a:t>
            </a:r>
            <a:r>
              <a:rPr lang="es-ES" sz="7200" dirty="0" smtClean="0">
                <a:cs typeface="Arial" pitchFamily="34" charset="0"/>
              </a:rPr>
              <a:t>Representa las obligaciones internas contraídas por el ente público, adquiridas mediante bonos y otros títulos valores de la deuda pública interna, colocados en un plazo mayor a doce meses.</a:t>
            </a:r>
          </a:p>
          <a:p>
            <a:pPr marL="273050" indent="-273050" algn="just">
              <a:lnSpc>
                <a:spcPct val="17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7200" b="1" dirty="0" smtClean="0">
                <a:cs typeface="Arial" pitchFamily="34" charset="0"/>
              </a:rPr>
              <a:t>2.2.3.2 Títulos y Valores de la Deuda Pública Externa a Largo Plazo: </a:t>
            </a:r>
            <a:r>
              <a:rPr lang="es-ES" sz="7200" dirty="0" smtClean="0">
                <a:cs typeface="Arial" pitchFamily="34" charset="0"/>
              </a:rPr>
              <a:t>Representa las obligaciones contraídas por el ente público, adquiridas mediante bonos y otros títulos valores de la deuda pública externa, colocados en un plazo mayor a doce meses.</a:t>
            </a:r>
            <a:endParaRPr lang="es-MX" sz="7200" dirty="0" smtClean="0">
              <a:cs typeface="Arial" pitchFamily="34" charset="0"/>
            </a:endParaRPr>
          </a:p>
          <a:p>
            <a:pPr marL="273050" indent="-273050" algn="just">
              <a:lnSpc>
                <a:spcPct val="170000"/>
              </a:lnSpc>
              <a:buFont typeface="Wingdings" pitchFamily="2" charset="2"/>
              <a:buChar char="q"/>
            </a:pPr>
            <a:endParaRPr lang="es-MX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827584" y="188640"/>
            <a:ext cx="6912768" cy="9361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400" b="1" kern="0" dirty="0" smtClean="0">
                <a:solidFill>
                  <a:prstClr val="white"/>
                </a:solidFill>
                <a:latin typeface="Trebuchet MS"/>
              </a:rPr>
              <a:t>MANEJO DE CUENTAS POR OPERACIONES DE FINANCIAMIENTOS Y OTROS PASIVOS</a:t>
            </a:r>
            <a:endParaRPr lang="es-MX" sz="24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3095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-36512" y="1556792"/>
            <a:ext cx="8229600" cy="6165304"/>
          </a:xfrm>
        </p:spPr>
        <p:txBody>
          <a:bodyPr>
            <a:normAutofit/>
          </a:bodyPr>
          <a:lstStyle/>
          <a:p>
            <a:pPr marL="273050" indent="-273050" algn="just">
              <a:lnSpc>
                <a:spcPct val="15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1800" b="1" dirty="0" smtClean="0">
                <a:cs typeface="Arial" pitchFamily="34" charset="0"/>
              </a:rPr>
              <a:t>2.2.3.3 Préstamos de la Deuda Pública Interna por Pagar a Largo Plazo: </a:t>
            </a:r>
            <a:r>
              <a:rPr lang="es-ES" sz="1800" dirty="0" smtClean="0">
                <a:cs typeface="Arial" pitchFamily="34" charset="0"/>
              </a:rPr>
              <a:t>Representa las obligaciones del ente público por concepto de deuda pública interna, con vencimiento superior a doce meses.</a:t>
            </a:r>
          </a:p>
          <a:p>
            <a:pPr marL="273050" indent="-273050" algn="just">
              <a:lnSpc>
                <a:spcPct val="150000"/>
              </a:lnSpc>
              <a:buFont typeface="Wingdings" pitchFamily="2" charset="2"/>
              <a:buChar char="q"/>
            </a:pPr>
            <a:endParaRPr lang="es-MX" sz="1800" b="1" dirty="0" smtClean="0">
              <a:cs typeface="Arial" pitchFamily="34" charset="0"/>
            </a:endParaRPr>
          </a:p>
          <a:p>
            <a:pPr marL="273050" indent="-273050" algn="just">
              <a:lnSpc>
                <a:spcPct val="15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1800" b="1" dirty="0" smtClean="0">
                <a:cs typeface="Arial" pitchFamily="34" charset="0"/>
              </a:rPr>
              <a:t>2.2.3.4 Préstamos de la Deuda Pública Externa por Pagar a Largo Plazo: </a:t>
            </a:r>
            <a:r>
              <a:rPr lang="es-ES" sz="1800" dirty="0" smtClean="0">
                <a:cs typeface="Arial" pitchFamily="34" charset="0"/>
              </a:rPr>
              <a:t>Representa las obligaciones del ente público por concepto de deuda pública externa, con vencimiento superior a doce meses.</a:t>
            </a:r>
          </a:p>
          <a:p>
            <a:pPr marL="273050" indent="-273050" algn="just">
              <a:lnSpc>
                <a:spcPct val="150000"/>
              </a:lnSpc>
              <a:buFont typeface="Wingdings" pitchFamily="2" charset="2"/>
              <a:buChar char="q"/>
            </a:pPr>
            <a:endParaRPr lang="es-ES" sz="1800" b="1" dirty="0" smtClean="0">
              <a:cs typeface="Arial" pitchFamily="34" charset="0"/>
            </a:endParaRPr>
          </a:p>
          <a:p>
            <a:pPr marL="273050" indent="-273050" algn="just">
              <a:lnSpc>
                <a:spcPct val="15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1800" b="1" dirty="0" smtClean="0">
                <a:cs typeface="Arial" pitchFamily="34" charset="0"/>
              </a:rPr>
              <a:t>2.2.3.5 Arrendamiento Financiero por Pagar a Largo Plazo</a:t>
            </a:r>
            <a:r>
              <a:rPr lang="es-ES" sz="1800" dirty="0" smtClean="0">
                <a:cs typeface="Arial" pitchFamily="34" charset="0"/>
              </a:rPr>
              <a:t>: Representa los adeudos por arrendamiento financiero que deberá pagar en un plazo mayor a doce meses.</a:t>
            </a:r>
          </a:p>
          <a:p>
            <a:pPr marL="273050" indent="-273050" algn="just">
              <a:lnSpc>
                <a:spcPct val="150000"/>
              </a:lnSpc>
              <a:buFont typeface="Wingdings" pitchFamily="2" charset="2"/>
              <a:buChar char="q"/>
            </a:pPr>
            <a:endParaRPr lang="es-ES" sz="1700" b="1" dirty="0" smtClean="0"/>
          </a:p>
          <a:p>
            <a:pPr algn="just"/>
            <a:endParaRPr lang="es-MX" sz="2000" dirty="0" smtClean="0"/>
          </a:p>
          <a:p>
            <a:pPr algn="just"/>
            <a:endParaRPr lang="es-MX" sz="2000" dirty="0" smtClean="0"/>
          </a:p>
          <a:p>
            <a:endParaRPr lang="es-MX" dirty="0"/>
          </a:p>
        </p:txBody>
      </p:sp>
      <p:sp>
        <p:nvSpPr>
          <p:cNvPr id="3" name="2 Rectángulo redondeado"/>
          <p:cNvSpPr/>
          <p:nvPr/>
        </p:nvSpPr>
        <p:spPr>
          <a:xfrm>
            <a:off x="827584" y="260648"/>
            <a:ext cx="6912768" cy="9361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400" b="1" kern="0" dirty="0" smtClean="0">
                <a:solidFill>
                  <a:prstClr val="white"/>
                </a:solidFill>
                <a:latin typeface="Trebuchet MS"/>
              </a:rPr>
              <a:t>MANEJO DE CUENTAS POR OPERACIONES DE FINANCIAMIENTOS Y OTROS PASIVOS</a:t>
            </a:r>
            <a:endParaRPr lang="es-MX" sz="24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09281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-36512" y="1340768"/>
            <a:ext cx="8229600" cy="5688632"/>
          </a:xfrm>
        </p:spPr>
        <p:txBody>
          <a:bodyPr>
            <a:normAutofit/>
          </a:bodyPr>
          <a:lstStyle/>
          <a:p>
            <a:pPr marL="273050" indent="-273050" algn="just">
              <a:lnSpc>
                <a:spcPct val="15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1800" b="1" dirty="0" smtClean="0">
                <a:cs typeface="Arial" pitchFamily="34" charset="0"/>
              </a:rPr>
              <a:t>4.3.9.3 Diferencias por Tipo de Cambio a Favor en Efectivo y Equivalentes: </a:t>
            </a:r>
            <a:r>
              <a:rPr lang="es-ES" sz="1800" dirty="0" smtClean="0">
                <a:cs typeface="Arial" pitchFamily="34" charset="0"/>
              </a:rPr>
              <a:t>Importe a favor por el tipo de cambio de la moneda con respecto a otro país.</a:t>
            </a:r>
          </a:p>
          <a:p>
            <a:pPr marL="273050" indent="-273050" algn="just">
              <a:lnSpc>
                <a:spcPct val="150000"/>
              </a:lnSpc>
              <a:buFont typeface="Wingdings" pitchFamily="2" charset="2"/>
              <a:buChar char="q"/>
            </a:pPr>
            <a:endParaRPr lang="es-ES" sz="1800" dirty="0" smtClean="0">
              <a:cs typeface="Arial" pitchFamily="34" charset="0"/>
            </a:endParaRPr>
          </a:p>
          <a:p>
            <a:pPr marL="273050" indent="-273050" algn="just">
              <a:lnSpc>
                <a:spcPct val="15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1800" b="1" dirty="0" smtClean="0">
                <a:cs typeface="Arial" pitchFamily="34" charset="0"/>
              </a:rPr>
              <a:t>4.3.9.4 Diferencias de Cotizaciones a Favor en Valores Negociables: </a:t>
            </a:r>
            <a:r>
              <a:rPr lang="es-ES" sz="1800" dirty="0" smtClean="0">
                <a:cs typeface="Arial" pitchFamily="34" charset="0"/>
              </a:rPr>
              <a:t>Importe por la ganancia relativa en la colocación de la deuda pública.</a:t>
            </a:r>
          </a:p>
          <a:p>
            <a:pPr marL="273050" indent="-273050" algn="just">
              <a:lnSpc>
                <a:spcPct val="150000"/>
              </a:lnSpc>
              <a:buFont typeface="Wingdings" pitchFamily="2" charset="2"/>
              <a:buChar char="q"/>
            </a:pPr>
            <a:endParaRPr lang="es-ES" sz="1800" dirty="0" smtClean="0">
              <a:cs typeface="Arial" pitchFamily="34" charset="0"/>
            </a:endParaRPr>
          </a:p>
          <a:p>
            <a:pPr marL="273050" indent="-273050" algn="just">
              <a:lnSpc>
                <a:spcPct val="15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1800" b="1" dirty="0" smtClean="0">
                <a:cs typeface="Arial" pitchFamily="34" charset="0"/>
              </a:rPr>
              <a:t>4.3.9.9 Otros Ingresos y Beneficios Varios: </a:t>
            </a:r>
            <a:r>
              <a:rPr lang="es-ES" sz="1800" dirty="0" smtClean="0">
                <a:cs typeface="Arial" pitchFamily="34" charset="0"/>
              </a:rPr>
              <a:t>Importe de los ingresos y beneficios varios que se derivan de transacciones y eventos inusuales, que no son propios del objeto del ente público, no incluidos en las cuentas anteriores.</a:t>
            </a:r>
            <a:endParaRPr lang="es-MX" sz="1800" dirty="0" smtClean="0">
              <a:cs typeface="Arial" pitchFamily="34" charset="0"/>
            </a:endParaRPr>
          </a:p>
          <a:p>
            <a:pPr marL="273050" indent="-273050" algn="just">
              <a:lnSpc>
                <a:spcPct val="150000"/>
              </a:lnSpc>
              <a:buFont typeface="Wingdings" pitchFamily="2" charset="2"/>
              <a:buChar char="q"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273050" indent="-273050" algn="just">
              <a:lnSpc>
                <a:spcPct val="150000"/>
              </a:lnSpc>
              <a:buFont typeface="Wingdings" pitchFamily="2" charset="2"/>
              <a:buChar char="q"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273050" indent="-273050" algn="just">
              <a:lnSpc>
                <a:spcPct val="150000"/>
              </a:lnSpc>
              <a:buFont typeface="Wingdings" pitchFamily="2" charset="2"/>
              <a:buChar char="q"/>
            </a:pPr>
            <a:endParaRPr lang="es-MX" sz="2000" dirty="0" smtClean="0"/>
          </a:p>
          <a:p>
            <a:pPr marL="273050" indent="-273050" algn="just">
              <a:lnSpc>
                <a:spcPct val="150000"/>
              </a:lnSpc>
              <a:buFont typeface="Wingdings" pitchFamily="2" charset="2"/>
              <a:buChar char="q"/>
            </a:pPr>
            <a:endParaRPr lang="es-MX" sz="2000" b="1" dirty="0" smtClean="0"/>
          </a:p>
        </p:txBody>
      </p:sp>
      <p:sp>
        <p:nvSpPr>
          <p:cNvPr id="3" name="2 Rectángulo redondeado"/>
          <p:cNvSpPr/>
          <p:nvPr/>
        </p:nvSpPr>
        <p:spPr>
          <a:xfrm>
            <a:off x="827584" y="260648"/>
            <a:ext cx="6912768" cy="9361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400" b="1" kern="0" dirty="0" smtClean="0">
                <a:solidFill>
                  <a:prstClr val="white"/>
                </a:solidFill>
                <a:latin typeface="Trebuchet MS"/>
              </a:rPr>
              <a:t>MANEJO DE CUENTAS POR OPERACIONES DE FINANCIAMIENTOS Y OTROS PASIVOS</a:t>
            </a:r>
            <a:endParaRPr lang="es-MX" sz="24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13922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1810753"/>
            <a:ext cx="7920880" cy="3994511"/>
          </a:xfrm>
        </p:spPr>
        <p:txBody>
          <a:bodyPr>
            <a:normAutofit/>
          </a:bodyPr>
          <a:lstStyle/>
          <a:p>
            <a:pPr marL="273050" indent="-273050" algn="just">
              <a:lnSpc>
                <a:spcPct val="15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2000" b="1" dirty="0" smtClean="0">
                <a:cs typeface="Arial" pitchFamily="34" charset="0"/>
              </a:rPr>
              <a:t>5.5.9.4 Diferencias por Tipo de Cambio Negativas en Efectivo y Equivalentes: </a:t>
            </a:r>
            <a:r>
              <a:rPr lang="es-ES" sz="2000" dirty="0" smtClean="0">
                <a:cs typeface="Arial" pitchFamily="34" charset="0"/>
              </a:rPr>
              <a:t>Importe en contra por el tipo de cambio de la moneda con respecto a la de otro país.</a:t>
            </a:r>
          </a:p>
          <a:p>
            <a:pPr marL="273050" indent="-273050" algn="just">
              <a:lnSpc>
                <a:spcPct val="150000"/>
              </a:lnSpc>
              <a:buFont typeface="Wingdings" pitchFamily="2" charset="2"/>
              <a:buChar char="q"/>
            </a:pPr>
            <a:endParaRPr lang="es-ES" sz="2000" dirty="0" smtClean="0">
              <a:cs typeface="Arial" pitchFamily="34" charset="0"/>
            </a:endParaRPr>
          </a:p>
          <a:p>
            <a:pPr marL="273050" indent="-273050" algn="just">
              <a:lnSpc>
                <a:spcPct val="150000"/>
              </a:lnSpc>
              <a:buClrTx/>
              <a:buSzPct val="100000"/>
              <a:buFont typeface="Wingdings" pitchFamily="2" charset="2"/>
              <a:buChar char="q"/>
            </a:pPr>
            <a:r>
              <a:rPr lang="es-ES" sz="2000" b="1" dirty="0" smtClean="0">
                <a:cs typeface="Arial" pitchFamily="34" charset="0"/>
              </a:rPr>
              <a:t>5.5.9.5 Diferencias de Cotizaciones Negativas en Valores Negociables: </a:t>
            </a:r>
            <a:r>
              <a:rPr lang="es-ES" sz="2000" dirty="0" smtClean="0">
                <a:cs typeface="Arial" pitchFamily="34" charset="0"/>
              </a:rPr>
              <a:t>Importe de la pérdida generada por la colocación de la deuda pública.</a:t>
            </a:r>
            <a:endParaRPr lang="es-MX" sz="2000" dirty="0" smtClean="0">
              <a:cs typeface="Arial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827584" y="260648"/>
            <a:ext cx="6912768" cy="9361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400" b="1" kern="0" dirty="0" smtClean="0">
                <a:solidFill>
                  <a:prstClr val="white"/>
                </a:solidFill>
                <a:latin typeface="Trebuchet MS"/>
              </a:rPr>
              <a:t>MANEJO DE CUENTAS POR OPERACIONES DE FINANCIAMIENTOS Y OTROS PASIVOS</a:t>
            </a:r>
            <a:endParaRPr lang="es-MX" sz="24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2833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89842" y="4050938"/>
            <a:ext cx="62344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a typeface="+mj-ea"/>
                <a:cs typeface="+mj-cs"/>
              </a:rPr>
              <a:t>PASIVOS A CORTO Y LARGO PLAZO</a:t>
            </a:r>
            <a:endParaRPr lang="es-MX" sz="5400" dirty="0"/>
          </a:p>
        </p:txBody>
      </p:sp>
      <p:pic>
        <p:nvPicPr>
          <p:cNvPr id="6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24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3" name="AutoShape 2" descr="http://micaldodecabeza.files.wordpress.com/2012/10/bolsill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" name="Picture 2" descr="https://encrypted-tbn2.gstatic.com/images?q=tbn:ANd9GcR8lL-KGZerT_FQSH5alKPitQtUZ6SDO8In0c5-tJcLXWETQMn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4352" y="332656"/>
            <a:ext cx="4845465" cy="36294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7711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25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79512" y="1268760"/>
            <a:ext cx="792088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PASIVOS A CORTO PLAZO</a:t>
            </a:r>
          </a:p>
          <a:p>
            <a:pPr algn="just">
              <a:lnSpc>
                <a:spcPct val="150000"/>
              </a:lnSpc>
            </a:pPr>
            <a:r>
              <a:rPr lang="es-MX" sz="2000" b="1" dirty="0" smtClean="0"/>
              <a:t>Constituido por las obligaciones adquiridas en un ejercicio fiscal, cuyo plazo de vencimiento sea menor o igual a un año.</a:t>
            </a:r>
            <a:r>
              <a:rPr lang="es-MX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endParaRPr lang="es-MX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PASIVOS A LARGO PLA</a:t>
            </a:r>
            <a:r>
              <a:rPr lang="es-MX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ZO</a:t>
            </a:r>
          </a:p>
          <a:p>
            <a:pPr algn="just">
              <a:lnSpc>
                <a:spcPct val="150000"/>
              </a:lnSpc>
            </a:pPr>
            <a:r>
              <a:rPr lang="es-MX" sz="2000" b="1" dirty="0" smtClean="0"/>
              <a:t>Constituido por las obligaciones contraídas en un ejercicio fiscal, cuyo plazo de vencimiento sea mayor a un año.</a:t>
            </a:r>
            <a:endParaRPr lang="es-MX" sz="2000" b="1" dirty="0"/>
          </a:p>
        </p:txBody>
      </p:sp>
      <p:sp>
        <p:nvSpPr>
          <p:cNvPr id="5" name="4 Rectángulo redondeado"/>
          <p:cNvSpPr/>
          <p:nvPr/>
        </p:nvSpPr>
        <p:spPr>
          <a:xfrm>
            <a:off x="827584" y="332656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DEFINICIONES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99916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26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71472" y="1786202"/>
            <a:ext cx="7456912" cy="3226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dirty="0" smtClean="0"/>
              <a:t>El periodo relativo es de un año calendario, que comprende a partir del 1 de enero hasta el 31 de diciembre, y está directamente relacionado con la ejecución de la Ley de Ingresos y el ejercicio del presupuesto de egresos. </a:t>
            </a:r>
            <a:endParaRPr lang="es-ES_tradnl" sz="2400" dirty="0" smtClean="0"/>
          </a:p>
          <a:p>
            <a:pPr>
              <a:lnSpc>
                <a:spcPct val="150000"/>
              </a:lnSpc>
            </a:pPr>
            <a:endParaRPr lang="es-ES_tradnl" dirty="0"/>
          </a:p>
        </p:txBody>
      </p:sp>
      <p:sp>
        <p:nvSpPr>
          <p:cNvPr id="5" name="4 Rectángulo redondeado"/>
          <p:cNvSpPr/>
          <p:nvPr/>
        </p:nvSpPr>
        <p:spPr>
          <a:xfrm>
            <a:off x="827584" y="572050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PERIODO CONTABLE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76534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Elipse"/>
          <p:cNvSpPr/>
          <p:nvPr/>
        </p:nvSpPr>
        <p:spPr>
          <a:xfrm>
            <a:off x="142876" y="1071546"/>
            <a:ext cx="6072198" cy="4286280"/>
          </a:xfrm>
          <a:prstGeom prst="ellipse">
            <a:avLst/>
          </a:prstGeom>
          <a:solidFill>
            <a:schemeClr val="accent4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lipse"/>
          <p:cNvSpPr/>
          <p:nvPr/>
        </p:nvSpPr>
        <p:spPr>
          <a:xfrm>
            <a:off x="642910" y="2643182"/>
            <a:ext cx="8429684" cy="3998248"/>
          </a:xfrm>
          <a:prstGeom prst="ellipse">
            <a:avLst/>
          </a:prstGeom>
          <a:solidFill>
            <a:schemeClr val="accent4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CuadroTexto"/>
          <p:cNvSpPr txBox="1"/>
          <p:nvPr/>
        </p:nvSpPr>
        <p:spPr>
          <a:xfrm>
            <a:off x="1285852" y="1340768"/>
            <a:ext cx="7572375" cy="166199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lain"/>
              <a:defRPr/>
            </a:pPr>
            <a:r>
              <a:rPr lang="es-ES" sz="2000" b="1" dirty="0" smtClean="0">
                <a:cs typeface="Arial" pitchFamily="34" charset="0"/>
              </a:rPr>
              <a:t>ACTIVO</a:t>
            </a:r>
            <a:endParaRPr lang="es-ES" sz="2000" b="1" dirty="0">
              <a:cs typeface="Arial" pitchFamily="34" charset="0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lain" startAt="2"/>
              <a:defRPr/>
            </a:pPr>
            <a:r>
              <a:rPr lang="es-ES" sz="2800" b="1" dirty="0" smtClean="0">
                <a:latin typeface="+mn-lt"/>
              </a:rPr>
              <a:t>PASIVO</a:t>
            </a:r>
            <a:endParaRPr lang="es-ES" sz="2800" b="1" dirty="0">
              <a:latin typeface="+mn-lt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lain" startAt="2"/>
              <a:defRPr/>
            </a:pPr>
            <a:r>
              <a:rPr lang="es-ES" sz="2000" b="1" dirty="0" smtClean="0">
                <a:latin typeface="+mn-lt"/>
              </a:rPr>
              <a:t>HACIENDA </a:t>
            </a:r>
            <a:r>
              <a:rPr lang="es-ES" sz="2000" b="1" dirty="0">
                <a:latin typeface="+mn-lt"/>
              </a:rPr>
              <a:t>PUBLICA/ </a:t>
            </a:r>
            <a:r>
              <a:rPr lang="es-ES" sz="2000" b="1" dirty="0" smtClean="0">
                <a:latin typeface="+mn-lt"/>
              </a:rPr>
              <a:t>PATRIMONIO</a:t>
            </a:r>
            <a:r>
              <a:rPr lang="es-ES" b="1" dirty="0">
                <a:solidFill>
                  <a:schemeClr val="bg1"/>
                </a:solidFill>
                <a:latin typeface="+mn-lt"/>
              </a:rPr>
              <a:t>	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1285852" y="2876743"/>
            <a:ext cx="628648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3538" indent="-363538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lain" startAt="4"/>
              <a:defRPr/>
            </a:pPr>
            <a:r>
              <a:rPr lang="es-ES" sz="2000" b="1" dirty="0" smtClean="0">
                <a:latin typeface="+mn-lt"/>
              </a:rPr>
              <a:t> INGRESOS  Y OTROS BENEFICIOS</a:t>
            </a:r>
            <a:endParaRPr lang="es-ES_tradnl" sz="2000" b="1" dirty="0">
              <a:latin typeface="+mn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/>
              <a:t>5</a:t>
            </a:r>
            <a:r>
              <a:rPr lang="es-ES" sz="2800" b="1" dirty="0" smtClean="0">
                <a:latin typeface="+mn-lt"/>
              </a:rPr>
              <a:t> </a:t>
            </a:r>
            <a:r>
              <a:rPr lang="es-ES" sz="2000" b="1" dirty="0"/>
              <a:t>GASTOS Y OTRAS PERDIDAS</a:t>
            </a:r>
            <a:endParaRPr lang="es-ES_tradnl" sz="2000" b="1" dirty="0"/>
          </a:p>
        </p:txBody>
      </p:sp>
      <p:sp>
        <p:nvSpPr>
          <p:cNvPr id="19" name="1 CuadroTexto"/>
          <p:cNvSpPr txBox="1">
            <a:spLocks noChangeArrowheads="1"/>
          </p:cNvSpPr>
          <p:nvPr/>
        </p:nvSpPr>
        <p:spPr bwMode="auto">
          <a:xfrm>
            <a:off x="1285875" y="3993094"/>
            <a:ext cx="68580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 smtClean="0">
                <a:latin typeface="+mn-lt"/>
              </a:rPr>
              <a:t>6   C</a:t>
            </a:r>
            <a:r>
              <a:rPr lang="es-ES" sz="2000" b="1" dirty="0"/>
              <a:t>UEN</a:t>
            </a:r>
            <a:r>
              <a:rPr lang="es-ES" sz="2000" b="1" dirty="0" smtClean="0">
                <a:latin typeface="+mn-lt"/>
              </a:rPr>
              <a:t>TAS </a:t>
            </a:r>
            <a:r>
              <a:rPr lang="es-ES" sz="2000" b="1" dirty="0">
                <a:latin typeface="+mn-lt"/>
              </a:rPr>
              <a:t>DE CIERRE </a:t>
            </a:r>
            <a:r>
              <a:rPr lang="es-ES" sz="2000" b="1" dirty="0" smtClean="0">
                <a:latin typeface="+mn-lt"/>
              </a:rPr>
              <a:t>CONTABLE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6"/>
              <a:defRPr/>
            </a:pPr>
            <a:endParaRPr lang="es-ES" sz="600" b="1" dirty="0" smtClean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900" b="1" dirty="0">
              <a:latin typeface="+mn-lt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 smtClean="0">
                <a:latin typeface="+mn-lt"/>
              </a:rPr>
              <a:t>7   CUENTAS </a:t>
            </a:r>
            <a:r>
              <a:rPr lang="es-ES" sz="2000" b="1" dirty="0">
                <a:latin typeface="+mn-lt"/>
              </a:rPr>
              <a:t>DE ORDEN </a:t>
            </a:r>
            <a:r>
              <a:rPr lang="es-ES" sz="2000" b="1" dirty="0" smtClean="0">
                <a:latin typeface="+mn-lt"/>
              </a:rPr>
              <a:t>CONTABLES</a:t>
            </a:r>
            <a:endParaRPr lang="es-ES_tradnl" b="1" dirty="0">
              <a:latin typeface="+mn-lt"/>
            </a:endParaRPr>
          </a:p>
        </p:txBody>
      </p:sp>
      <p:sp>
        <p:nvSpPr>
          <p:cNvPr id="20" name="1 CuadroTexto"/>
          <p:cNvSpPr txBox="1">
            <a:spLocks noChangeArrowheads="1"/>
          </p:cNvSpPr>
          <p:nvPr/>
        </p:nvSpPr>
        <p:spPr bwMode="auto">
          <a:xfrm>
            <a:off x="1285852" y="5021744"/>
            <a:ext cx="65897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2000" b="1" dirty="0"/>
              <a:t>8   CUENTAS DE ORDEN PRESUPUESTARIAS</a:t>
            </a:r>
          </a:p>
        </p:txBody>
      </p:sp>
      <p:sp>
        <p:nvSpPr>
          <p:cNvPr id="21" name="1 CuadroTexto"/>
          <p:cNvSpPr txBox="1">
            <a:spLocks noChangeArrowheads="1"/>
          </p:cNvSpPr>
          <p:nvPr/>
        </p:nvSpPr>
        <p:spPr bwMode="auto">
          <a:xfrm>
            <a:off x="1285852" y="5566326"/>
            <a:ext cx="685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900113" algn="just"/>
            <a:r>
              <a:rPr lang="es-ES" sz="2000" b="1" dirty="0"/>
              <a:t>9   CUENTAS DE CIERRE PRESUPUESTARIO</a:t>
            </a:r>
            <a:endParaRPr lang="es-ES_tradnl" sz="2000" b="1" dirty="0"/>
          </a:p>
        </p:txBody>
      </p:sp>
      <p:pic>
        <p:nvPicPr>
          <p:cNvPr id="10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Rectángulo"/>
          <p:cNvSpPr/>
          <p:nvPr/>
        </p:nvSpPr>
        <p:spPr>
          <a:xfrm>
            <a:off x="755576" y="332656"/>
            <a:ext cx="76328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PLAN DE CUENTAS </a:t>
            </a:r>
          </a:p>
        </p:txBody>
      </p:sp>
    </p:spTree>
    <p:extLst>
      <p:ext uri="{BB962C8B-B14F-4D97-AF65-F5344CB8AC3E}">
        <p14:creationId xmlns:p14="http://schemas.microsoft.com/office/powerpoint/2010/main" val="99039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24744"/>
            <a:ext cx="8014971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Rectángulo redondeado"/>
          <p:cNvSpPr/>
          <p:nvPr/>
        </p:nvSpPr>
        <p:spPr>
          <a:xfrm>
            <a:off x="827584" y="116632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PLAN DE CUENTAS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70340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556792"/>
            <a:ext cx="9021569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Rectángulo redondeado"/>
          <p:cNvSpPr/>
          <p:nvPr/>
        </p:nvSpPr>
        <p:spPr>
          <a:xfrm>
            <a:off x="827584" y="212010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PLAN DE CUENTAS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25795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699792" y="116632"/>
            <a:ext cx="2880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3200" b="1" dirty="0">
                <a:solidFill>
                  <a:prstClr val="white"/>
                </a:solidFill>
                <a:latin typeface="Trebuchet MS"/>
              </a:rPr>
              <a:t>CONTENIDO</a:t>
            </a:r>
          </a:p>
          <a:p>
            <a:pPr algn="ctr"/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755576" y="701110"/>
            <a:ext cx="6768752" cy="5500726"/>
          </a:xfrm>
          <a:prstGeom prst="rect">
            <a:avLst/>
          </a:prstGeom>
        </p:spPr>
        <p:txBody>
          <a:bodyPr>
            <a:noAutofit/>
          </a:bodyPr>
          <a:lstStyle/>
          <a:p>
            <a:pPr marL="82296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82296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marL="82296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82296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   1. DEUDA PÚBLICA Y OTROS PASIVOS.</a:t>
            </a:r>
            <a:endParaRPr kumimoji="0" lang="es-MX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99516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 typeface="Wingdings" pitchFamily="2" charset="2"/>
              <a:buChar char="§"/>
              <a:tabLst/>
              <a:defRPr/>
            </a:pPr>
            <a:endParaRPr kumimoji="0" lang="es-MX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56616"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tabLst/>
              <a:defRPr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2. PASIVOS A CORTO Y LARGO PLAZO.</a:t>
            </a:r>
          </a:p>
          <a:p>
            <a:pPr marL="699516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tabLst/>
              <a:defRPr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marL="356616"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tabLst/>
              <a:defRPr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3. AMORTIZACIÓN.</a:t>
            </a:r>
            <a:endParaRPr kumimoji="0" lang="es-MX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99516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 typeface="Wingdings" pitchFamily="2" charset="2"/>
              <a:buChar char="§"/>
              <a:tabLst/>
              <a:defRPr/>
            </a:pPr>
            <a:endParaRPr kumimoji="0" lang="es-MX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56616"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tabLst/>
              <a:defRPr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4. SERVICIOS DE LA DEUDA.</a:t>
            </a:r>
          </a:p>
          <a:p>
            <a:pPr marL="356616"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tabLst/>
              <a:defRPr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356616"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tabLst/>
              <a:defRPr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5. ADEFAS.</a:t>
            </a:r>
          </a:p>
          <a:p>
            <a:pPr marL="356616"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tabLst/>
              <a:defRPr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356616"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tabLst/>
              <a:defRPr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6. EJERCICIOS PRÁCTICOS  </a:t>
            </a:r>
            <a:endParaRPr kumimoji="0" lang="es-MX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99516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 typeface="Wingdings" pitchFamily="2" charset="2"/>
              <a:buChar char="§"/>
              <a:tabLst/>
              <a:defRPr/>
            </a:pPr>
            <a:endParaRPr kumimoji="0" lang="es-MX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19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500034" y="357166"/>
            <a:ext cx="5357850" cy="642942"/>
          </a:xfrm>
          <a:prstGeom prst="roundRect">
            <a:avLst/>
          </a:prstGeom>
          <a:gradFill rotWithShape="1">
            <a:gsLst>
              <a:gs pos="0">
                <a:srgbClr val="F9B639">
                  <a:tint val="74000"/>
                </a:srgbClr>
              </a:gs>
              <a:gs pos="49000">
                <a:srgbClr val="F9B639">
                  <a:tint val="96000"/>
                  <a:shade val="84000"/>
                  <a:satMod val="110000"/>
                </a:srgbClr>
              </a:gs>
              <a:gs pos="49100">
                <a:srgbClr val="F9B639">
                  <a:shade val="55000"/>
                  <a:satMod val="150000"/>
                </a:srgbClr>
              </a:gs>
              <a:gs pos="92000">
                <a:srgbClr val="F9B639">
                  <a:tint val="98000"/>
                  <a:shade val="90000"/>
                  <a:satMod val="128000"/>
                </a:srgbClr>
              </a:gs>
              <a:gs pos="100000">
                <a:srgbClr val="F9B639">
                  <a:tint val="90000"/>
                  <a:shade val="97000"/>
                  <a:satMod val="128000"/>
                </a:srgbClr>
              </a:gs>
            </a:gsLst>
            <a:lin ang="5400000" scaled="1"/>
          </a:gradFill>
          <a:ln>
            <a:noFill/>
          </a:ln>
          <a:effectLst>
            <a:outerShdw blurRad="39000" dist="25400" dir="5400000" rotWithShape="0">
              <a:srgbClr val="F9B639">
                <a:shade val="33000"/>
                <a:alpha val="83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CONTENIDO</a:t>
            </a:r>
          </a:p>
        </p:txBody>
      </p:sp>
      <p:pic>
        <p:nvPicPr>
          <p:cNvPr id="8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1124744"/>
            <a:ext cx="8953885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Rectángulo redondeado"/>
          <p:cNvSpPr/>
          <p:nvPr/>
        </p:nvSpPr>
        <p:spPr>
          <a:xfrm>
            <a:off x="827584" y="116632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PLAN DE CUENTAS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71574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5"/>
            <a:ext cx="8964488" cy="49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Rectángulo redondeado"/>
          <p:cNvSpPr/>
          <p:nvPr/>
        </p:nvSpPr>
        <p:spPr>
          <a:xfrm>
            <a:off x="827584" y="116632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PLAN DE CUENTAS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26628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8352928" cy="5148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Rectángulo redondeado"/>
          <p:cNvSpPr/>
          <p:nvPr/>
        </p:nvSpPr>
        <p:spPr>
          <a:xfrm>
            <a:off x="827584" y="116632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PLAN DE CUENTAS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20012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3143248"/>
          <a:ext cx="7858181" cy="28422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71636"/>
                <a:gridCol w="142876"/>
                <a:gridCol w="1857388"/>
                <a:gridCol w="322436"/>
                <a:gridCol w="2016710"/>
                <a:gridCol w="1947135"/>
              </a:tblGrid>
              <a:tr h="370840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s-MX" sz="2000" u="none" strike="noStrike" dirty="0"/>
                        <a:t>5.1.2.4 Materiales y artículos de construcción y reparación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620" marR="7620" marT="7620" marB="0" anchor="b"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l" fontAlgn="b"/>
                      <a:r>
                        <a:rPr lang="es-MX" sz="1900" u="none" strike="noStrike" dirty="0"/>
                        <a:t> </a:t>
                      </a:r>
                      <a:endParaRPr lang="es-MX" sz="1900" b="0" i="0" u="none" strike="noStrike" dirty="0">
                        <a:solidFill>
                          <a:srgbClr val="B3EAF2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s-MX" sz="2000" u="none" strike="noStrike" dirty="0"/>
                        <a:t>2.1.1.2 Proveedores por pagar a corto plazo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620" marR="7620" marT="7620" marB="0" anchor="b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s-MX" sz="1900" u="none" strike="noStrike" dirty="0"/>
                        <a:t>1) 1,005,00.00</a:t>
                      </a:r>
                      <a:endParaRPr lang="es-MX" sz="19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MX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900" u="none" strike="noStrike" dirty="0"/>
                        <a:t> </a:t>
                      </a:r>
                      <a:endParaRPr lang="es-MX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900" u="none" strike="noStrike" dirty="0"/>
                        <a:t>2)    1,005,000.00</a:t>
                      </a:r>
                      <a:endParaRPr lang="es-MX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900" u="none" strike="noStrike"/>
                        <a:t> 1,005,000.00 (1</a:t>
                      </a:r>
                      <a:endParaRPr lang="es-MX" sz="1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s-MX" sz="1900" u="none" strike="noStrike"/>
                        <a:t>  </a:t>
                      </a:r>
                      <a:endParaRPr lang="es-MX" sz="19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MX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900" u="none" strike="noStrike" dirty="0"/>
                        <a:t> </a:t>
                      </a:r>
                      <a:endParaRPr lang="es-MX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900" u="none" strike="noStrike" dirty="0"/>
                        <a:t> </a:t>
                      </a:r>
                      <a:endParaRPr lang="es-MX" sz="19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900" u="none" strike="noStrike" dirty="0"/>
                        <a:t> </a:t>
                      </a:r>
                      <a:endParaRPr lang="es-MX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900" u="none" strike="noStrike" dirty="0"/>
                        <a:t> </a:t>
                      </a:r>
                      <a:endParaRPr lang="es-MX" sz="1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>
                    <a:lnR w="12700" cmpd="sng">
                      <a:noFill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900" u="none" strike="noStrike" dirty="0"/>
                        <a:t> </a:t>
                      </a:r>
                      <a:endParaRPr lang="es-MX" sz="1900" b="0" i="0" u="none" strike="noStrike" dirty="0" smtClean="0">
                        <a:solidFill>
                          <a:srgbClr val="B3EAF2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es-MX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B>
                      <a:noFill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l" fontAlgn="b"/>
                      <a:r>
                        <a:rPr lang="es-MX" sz="1900" u="none" strike="noStrike" dirty="0"/>
                        <a:t> </a:t>
                      </a:r>
                      <a:endParaRPr lang="es-MX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B>
                      <a:noFill/>
                    </a:lnB>
                    <a:noFill/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MX" sz="1900" u="none" strike="noStrike" dirty="0"/>
                        <a:t>1.1.1.2 Bancos/Tesorería  </a:t>
                      </a:r>
                      <a:endParaRPr lang="es-MX" sz="19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620" marR="7620" marT="7620" marB="0" anchor="ctr"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2000" u="none" strike="noStrike" dirty="0"/>
                        <a:t>  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s-MX" sz="2000" u="none" strike="noStrike" dirty="0" smtClean="0"/>
                        <a:t>1,005,000.00  </a:t>
                      </a:r>
                      <a:r>
                        <a:rPr lang="es-MX" sz="2000" u="none" strike="noStrike" dirty="0"/>
                        <a:t>(2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2000" u="none" strike="noStrike" dirty="0"/>
                        <a:t>  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/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357158" y="1571612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MX" dirty="0" smtClean="0"/>
              <a:t>Se recibe la factura #8001 que ampara la compra de cemento 1’005,000.00.</a:t>
            </a:r>
          </a:p>
          <a:p>
            <a:pPr marL="342900" indent="-342900">
              <a:buAutoNum type="arabicPeriod"/>
            </a:pPr>
            <a:endParaRPr lang="es-MX" dirty="0" smtClean="0"/>
          </a:p>
          <a:p>
            <a:pPr marL="342900" indent="-342900">
              <a:buAutoNum type="arabicPeriod"/>
            </a:pPr>
            <a:r>
              <a:rPr lang="es-MX" dirty="0" smtClean="0"/>
              <a:t>Se efectúa el pago de la factura #8001. 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827584" y="116632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REGISTRO CONTABLE DE LA COMPRA Y PAGO DE CEMENTO 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86523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89842" y="4593902"/>
            <a:ext cx="62344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a typeface="+mj-ea"/>
                <a:cs typeface="+mj-cs"/>
              </a:rPr>
              <a:t>AMORTIZACIÓN</a:t>
            </a:r>
            <a:endParaRPr lang="es-MX" sz="5400" dirty="0"/>
          </a:p>
        </p:txBody>
      </p:sp>
      <p:pic>
        <p:nvPicPr>
          <p:cNvPr id="6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34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3" name="AutoShape 2" descr="http://micaldodecabeza.files.wordpress.com/2012/10/bolsill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332656"/>
            <a:ext cx="5233784" cy="4018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58713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79512" y="1138674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 smtClean="0"/>
              <a:t>A</a:t>
            </a:r>
            <a:r>
              <a:rPr lang="es-ES" sz="2000" b="1" dirty="0" smtClean="0"/>
              <a:t>mortización</a:t>
            </a:r>
            <a:r>
              <a:rPr lang="es-ES" sz="2000" dirty="0" smtClean="0"/>
              <a:t>: Es el proceso de </a:t>
            </a:r>
            <a:r>
              <a:rPr lang="es-ES" sz="2000" b="1" dirty="0" smtClean="0">
                <a:solidFill>
                  <a:schemeClr val="bg2">
                    <a:lumMod val="50000"/>
                  </a:schemeClr>
                </a:solidFill>
              </a:rPr>
              <a:t>distribución en el tiempo de un valor duradero</a:t>
            </a:r>
            <a:r>
              <a:rPr lang="es-ES" sz="20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endParaRPr lang="es-ES" sz="2000" dirty="0" smtClean="0"/>
          </a:p>
          <a:p>
            <a:pPr algn="just">
              <a:lnSpc>
                <a:spcPct val="150000"/>
              </a:lnSpc>
            </a:pPr>
            <a:r>
              <a:rPr lang="es-ES" sz="2000" dirty="0" smtClean="0"/>
              <a:t>Adicionalmente se utiliza como sinónimo de depreciación (de los activos)..</a:t>
            </a:r>
          </a:p>
          <a:p>
            <a:pPr algn="just">
              <a:lnSpc>
                <a:spcPct val="150000"/>
              </a:lnSpc>
            </a:pPr>
            <a:endParaRPr lang="es-ES" sz="2000" dirty="0" smtClean="0"/>
          </a:p>
          <a:p>
            <a:pPr algn="just">
              <a:lnSpc>
                <a:spcPct val="150000"/>
              </a:lnSpc>
            </a:pPr>
            <a:r>
              <a:rPr lang="es-ES" sz="2000" dirty="0" smtClean="0"/>
              <a:t>Amortizar  (deuda) es el </a:t>
            </a:r>
            <a:r>
              <a:rPr lang="es-ES" sz="2000" b="1" dirty="0" smtClean="0">
                <a:solidFill>
                  <a:schemeClr val="bg2">
                    <a:lumMod val="50000"/>
                  </a:schemeClr>
                </a:solidFill>
              </a:rPr>
              <a:t>proceso financiero mediante el cual se extingue, gradualmente, una deuda por</a:t>
            </a:r>
            <a:r>
              <a:rPr lang="es-ES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ES" sz="2000" b="1" dirty="0" smtClean="0">
                <a:solidFill>
                  <a:schemeClr val="bg2">
                    <a:lumMod val="50000"/>
                  </a:schemeClr>
                </a:solidFill>
              </a:rPr>
              <a:t>medio de pagos periódicos, </a:t>
            </a:r>
            <a:r>
              <a:rPr lang="es-ES" sz="2000" dirty="0" smtClean="0"/>
              <a:t>que pueden ser iguales o diferentes.</a:t>
            </a:r>
          </a:p>
          <a:p>
            <a:pPr algn="just">
              <a:lnSpc>
                <a:spcPct val="150000"/>
              </a:lnSpc>
            </a:pPr>
            <a:r>
              <a:rPr lang="es-ES" sz="2000" dirty="0" smtClean="0"/>
              <a:t>En las amortizaciones de una deuda, cada pago o cuota que se entrega sirve para pagar los intereses y reducir el importe de la deuda.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827584" y="116632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MX" sz="2800" b="1" dirty="0">
                <a:solidFill>
                  <a:schemeClr val="bg1"/>
                </a:solidFill>
              </a:rPr>
              <a:t>AMORTIZACIÓN  DE LA DEUDA</a:t>
            </a:r>
          </a:p>
        </p:txBody>
      </p:sp>
    </p:spTree>
    <p:extLst>
      <p:ext uri="{BB962C8B-B14F-4D97-AF65-F5344CB8AC3E}">
        <p14:creationId xmlns:p14="http://schemas.microsoft.com/office/powerpoint/2010/main" val="121299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36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07504" y="1052736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>
                <a:solidFill>
                  <a:prstClr val="black"/>
                </a:solidFill>
              </a:rPr>
              <a:t>9100 </a:t>
            </a:r>
            <a:r>
              <a:rPr lang="es-MX" sz="2000" b="1" dirty="0" smtClean="0">
                <a:solidFill>
                  <a:prstClr val="black"/>
                </a:solidFill>
              </a:rPr>
              <a:t>AMORTIZACIÓN </a:t>
            </a:r>
            <a:r>
              <a:rPr lang="es-MX" sz="2000" b="1" dirty="0">
                <a:solidFill>
                  <a:prstClr val="black"/>
                </a:solidFill>
              </a:rPr>
              <a:t>DE LA DEUDA PÚBLICA</a:t>
            </a:r>
          </a:p>
          <a:p>
            <a:pPr lvl="0" algn="just"/>
            <a:r>
              <a:rPr lang="es-MX" sz="2000" dirty="0">
                <a:solidFill>
                  <a:prstClr val="black"/>
                </a:solidFill>
              </a:rPr>
              <a:t>Asignaciones destinadas a cubrir el pago del principal derivado de los diversos créditos o financiamientos contratados a plazo con instituciones nacionales y extranjeras, privadas y mixtas de crédito y con otros acreedores, que sean pagaderos en el interior y exterior del país en moneda de curso legal.</a:t>
            </a:r>
          </a:p>
          <a:p>
            <a:pPr lvl="0" algn="just"/>
            <a:endParaRPr lang="es-MX" dirty="0">
              <a:solidFill>
                <a:prstClr val="black"/>
              </a:solidFill>
            </a:endParaRPr>
          </a:p>
          <a:p>
            <a:pPr lvl="0" algn="just"/>
            <a:r>
              <a:rPr lang="es-MX" dirty="0">
                <a:solidFill>
                  <a:prstClr val="black"/>
                </a:solidFill>
              </a:rPr>
              <a:t>911	Amortización de la deuda interna con instituciones de crédito</a:t>
            </a:r>
          </a:p>
          <a:p>
            <a:pPr lvl="0" algn="just"/>
            <a:r>
              <a:rPr lang="es-MX" dirty="0">
                <a:solidFill>
                  <a:prstClr val="black"/>
                </a:solidFill>
              </a:rPr>
              <a:t>912	Amortización de la deuda interna por emisión de títulos y 	valores</a:t>
            </a:r>
          </a:p>
          <a:p>
            <a:pPr lvl="0" algn="just"/>
            <a:r>
              <a:rPr lang="es-MX" dirty="0">
                <a:solidFill>
                  <a:prstClr val="black"/>
                </a:solidFill>
              </a:rPr>
              <a:t>913	Amortización de arrendamientos financieros nacionales</a:t>
            </a:r>
          </a:p>
          <a:p>
            <a:pPr lvl="0" algn="just"/>
            <a:r>
              <a:rPr lang="es-MX" dirty="0">
                <a:solidFill>
                  <a:prstClr val="black"/>
                </a:solidFill>
              </a:rPr>
              <a:t>914	Amortización de la deuda externa con instituciones de crédito</a:t>
            </a:r>
          </a:p>
          <a:p>
            <a:pPr lvl="0" algn="just"/>
            <a:r>
              <a:rPr lang="es-MX" dirty="0">
                <a:solidFill>
                  <a:prstClr val="black"/>
                </a:solidFill>
              </a:rPr>
              <a:t>915	Amortización de deuda externa con organismos financieros 	internacionales</a:t>
            </a:r>
          </a:p>
          <a:p>
            <a:pPr lvl="0" algn="just"/>
            <a:r>
              <a:rPr lang="es-MX" dirty="0">
                <a:solidFill>
                  <a:prstClr val="black"/>
                </a:solidFill>
              </a:rPr>
              <a:t>916	Amortización de la deuda bilateral</a:t>
            </a:r>
          </a:p>
          <a:p>
            <a:pPr lvl="0" algn="just"/>
            <a:r>
              <a:rPr lang="es-MX" dirty="0">
                <a:solidFill>
                  <a:prstClr val="black"/>
                </a:solidFill>
              </a:rPr>
              <a:t>917	Amortización de la deuda externa por emisión de títulos y 	valores</a:t>
            </a:r>
          </a:p>
          <a:p>
            <a:pPr lvl="0" algn="just"/>
            <a:r>
              <a:rPr lang="es-MX" dirty="0">
                <a:solidFill>
                  <a:prstClr val="black"/>
                </a:solidFill>
              </a:rPr>
              <a:t>918	Amortización de arrendamientos financieros internacionales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827584" y="116632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</a:rPr>
              <a:t>CLASIFICADOR POR OBJETO DE GASTO</a:t>
            </a:r>
            <a:endParaRPr lang="es-MX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41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CuadroTexto"/>
          <p:cNvSpPr txBox="1"/>
          <p:nvPr/>
        </p:nvSpPr>
        <p:spPr>
          <a:xfrm>
            <a:off x="857224" y="1131830"/>
            <a:ext cx="746033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300" dirty="0" smtClean="0">
                <a:solidFill>
                  <a:prstClr val="black"/>
                </a:solidFill>
                <a:cs typeface="Arial" pitchFamily="34" charset="0"/>
              </a:rPr>
              <a:t>Relaciona las transacciones públicas que generan gastos con los grandes agregados de la clasificación económica presentándolos en:</a:t>
            </a:r>
            <a:endParaRPr lang="es-MX" sz="2300" dirty="0">
              <a:solidFill>
                <a:prstClr val="black"/>
              </a:solidFill>
              <a:cs typeface="Arial" pitchFamily="34" charset="0"/>
            </a:endParaRPr>
          </a:p>
        </p:txBody>
      </p:sp>
      <p:graphicFrame>
        <p:nvGraphicFramePr>
          <p:cNvPr id="22" name="21 Diagrama"/>
          <p:cNvGraphicFramePr/>
          <p:nvPr/>
        </p:nvGraphicFramePr>
        <p:xfrm>
          <a:off x="1540824" y="2214578"/>
          <a:ext cx="4786346" cy="464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22 Pentágono"/>
          <p:cNvSpPr/>
          <p:nvPr/>
        </p:nvSpPr>
        <p:spPr>
          <a:xfrm>
            <a:off x="6751623" y="2497468"/>
            <a:ext cx="861431" cy="788680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sz="2000">
              <a:solidFill>
                <a:srgbClr val="FFFFD9"/>
              </a:solidFill>
            </a:endParaRPr>
          </a:p>
        </p:txBody>
      </p:sp>
      <p:sp>
        <p:nvSpPr>
          <p:cNvPr id="24" name="23 Elipse"/>
          <p:cNvSpPr/>
          <p:nvPr/>
        </p:nvSpPr>
        <p:spPr>
          <a:xfrm>
            <a:off x="4898410" y="2425499"/>
            <a:ext cx="2370143" cy="930794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</a:rPr>
              <a:t>1 Corriente</a:t>
            </a:r>
            <a:endParaRPr lang="es-ES_tradnl" sz="2000" dirty="0">
              <a:solidFill>
                <a:prstClr val="black"/>
              </a:solidFill>
            </a:endParaRPr>
          </a:p>
        </p:txBody>
      </p:sp>
      <p:sp>
        <p:nvSpPr>
          <p:cNvPr id="25" name="24 Pentágono"/>
          <p:cNvSpPr/>
          <p:nvPr/>
        </p:nvSpPr>
        <p:spPr>
          <a:xfrm>
            <a:off x="6970112" y="4569007"/>
            <a:ext cx="916419" cy="860281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sz="2000">
              <a:solidFill>
                <a:srgbClr val="FFFFD9"/>
              </a:solidFill>
            </a:endParaRPr>
          </a:p>
        </p:txBody>
      </p:sp>
      <p:sp>
        <p:nvSpPr>
          <p:cNvPr id="26" name="25 Elipse"/>
          <p:cNvSpPr/>
          <p:nvPr/>
        </p:nvSpPr>
        <p:spPr>
          <a:xfrm>
            <a:off x="4587390" y="4396353"/>
            <a:ext cx="2880320" cy="1285884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 smtClean="0">
                <a:solidFill>
                  <a:prstClr val="black"/>
                </a:solidFill>
              </a:rPr>
              <a:t>3 </a:t>
            </a:r>
            <a:r>
              <a:rPr lang="es-ES" sz="1700" b="1" dirty="0" smtClean="0">
                <a:solidFill>
                  <a:prstClr val="black"/>
                </a:solidFill>
              </a:rPr>
              <a:t>Amortización</a:t>
            </a:r>
            <a:r>
              <a:rPr lang="es-ES" b="1" dirty="0" smtClean="0">
                <a:solidFill>
                  <a:prstClr val="black"/>
                </a:solidFill>
              </a:rPr>
              <a:t> Deuda y Disminución Pasivos</a:t>
            </a:r>
            <a:endParaRPr lang="es-ES_tradnl" dirty="0">
              <a:solidFill>
                <a:prstClr val="black"/>
              </a:solidFill>
            </a:endParaRPr>
          </a:p>
        </p:txBody>
      </p:sp>
      <p:sp>
        <p:nvSpPr>
          <p:cNvPr id="27" name="26 Pentágono"/>
          <p:cNvSpPr/>
          <p:nvPr/>
        </p:nvSpPr>
        <p:spPr>
          <a:xfrm>
            <a:off x="6684361" y="3482777"/>
            <a:ext cx="1000132" cy="788680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sz="2000">
              <a:solidFill>
                <a:srgbClr val="FFFFD9"/>
              </a:solidFill>
            </a:endParaRPr>
          </a:p>
        </p:txBody>
      </p:sp>
      <p:sp>
        <p:nvSpPr>
          <p:cNvPr id="28" name="27 Elipse"/>
          <p:cNvSpPr/>
          <p:nvPr/>
        </p:nvSpPr>
        <p:spPr>
          <a:xfrm>
            <a:off x="4898410" y="3414201"/>
            <a:ext cx="2522560" cy="930794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sz="2000" b="1" dirty="0" smtClean="0">
                <a:solidFill>
                  <a:prstClr val="black"/>
                </a:solidFill>
              </a:rPr>
              <a:t>2 De Capital</a:t>
            </a:r>
            <a:endParaRPr lang="es-ES_tradnl" sz="2000" dirty="0">
              <a:solidFill>
                <a:prstClr val="black"/>
              </a:solidFill>
            </a:endParaRPr>
          </a:p>
        </p:txBody>
      </p:sp>
      <p:pic>
        <p:nvPicPr>
          <p:cNvPr id="29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13 Rectángulo redondeado"/>
          <p:cNvSpPr/>
          <p:nvPr/>
        </p:nvSpPr>
        <p:spPr>
          <a:xfrm>
            <a:off x="827584" y="116632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</a:rPr>
              <a:t>CLASIFICADOR POR TIPO DE GASTO</a:t>
            </a:r>
            <a:endParaRPr lang="es-MX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27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13 Rectángulo redondeado"/>
          <p:cNvSpPr/>
          <p:nvPr/>
        </p:nvSpPr>
        <p:spPr>
          <a:xfrm>
            <a:off x="827584" y="116632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</a:rPr>
              <a:t>CLASIFICADOR POR TIPO DE GASTO</a:t>
            </a:r>
            <a:endParaRPr lang="es-MX" sz="2800" b="1" dirty="0">
              <a:solidFill>
                <a:schemeClr val="bg1"/>
              </a:solidFill>
            </a:endParaRPr>
          </a:p>
        </p:txBody>
      </p:sp>
      <p:sp>
        <p:nvSpPr>
          <p:cNvPr id="15" name="1 Rectángulo"/>
          <p:cNvSpPr>
            <a:spLocks noChangeArrowheads="1"/>
          </p:cNvSpPr>
          <p:nvPr/>
        </p:nvSpPr>
        <p:spPr bwMode="auto">
          <a:xfrm>
            <a:off x="323528" y="1125538"/>
            <a:ext cx="7705353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endParaRPr lang="es-ES_tradnl" altLang="es-MX" sz="2400" dirty="0"/>
          </a:p>
          <a:p>
            <a:pPr algn="just" eaLnBrk="1" hangingPunct="1">
              <a:lnSpc>
                <a:spcPct val="150000"/>
              </a:lnSpc>
            </a:pPr>
            <a:r>
              <a:rPr lang="es-MX" altLang="es-MX" sz="2400" b="1" dirty="0">
                <a:solidFill>
                  <a:srgbClr val="7030A0"/>
                </a:solidFill>
              </a:rPr>
              <a:t>3. Amortización de la deuda y disminución de </a:t>
            </a:r>
            <a:r>
              <a:rPr lang="es-MX" altLang="es-MX" sz="2400" b="1" dirty="0" smtClean="0">
                <a:solidFill>
                  <a:srgbClr val="7030A0"/>
                </a:solidFill>
              </a:rPr>
              <a:t>pasivos</a:t>
            </a:r>
          </a:p>
          <a:p>
            <a:pPr algn="just" eaLnBrk="1" hangingPunct="1">
              <a:lnSpc>
                <a:spcPct val="150000"/>
              </a:lnSpc>
            </a:pPr>
            <a:endParaRPr lang="es-MX" altLang="es-MX" sz="2400" b="1" dirty="0">
              <a:solidFill>
                <a:srgbClr val="7030A0"/>
              </a:solidFill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s-MX" altLang="es-MX" sz="2400" dirty="0"/>
              <a:t>Comprende la </a:t>
            </a:r>
            <a:r>
              <a:rPr lang="es-MX" altLang="es-MX" sz="2400" b="1" u="sng" dirty="0"/>
              <a:t>amortización de la deuda adquirida y disminución de pasivos</a:t>
            </a:r>
            <a:r>
              <a:rPr lang="es-MX" altLang="es-MX" sz="2400" dirty="0"/>
              <a:t> con el sector privado, público y externo.</a:t>
            </a:r>
            <a:endParaRPr lang="es-ES_tradnl" altLang="es-MX" sz="2400" dirty="0"/>
          </a:p>
        </p:txBody>
      </p:sp>
      <p:pic>
        <p:nvPicPr>
          <p:cNvPr id="16" name="Picture 2" descr="https://encrypted-tbn2.gstatic.com/images?q=tbn:ANd9GcTYwnHsT8M2QEVQ_XxcyC8785tCG_euiZLCm-Cm0EcMKdixFy-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757885"/>
            <a:ext cx="2808312" cy="198348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7021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89842" y="4305870"/>
            <a:ext cx="62344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a typeface="+mj-ea"/>
                <a:cs typeface="+mj-cs"/>
              </a:rPr>
              <a:t>SERVICIO DE LA DEUDA</a:t>
            </a:r>
            <a:endParaRPr lang="es-MX" sz="5400" dirty="0"/>
          </a:p>
        </p:txBody>
      </p:sp>
      <p:pic>
        <p:nvPicPr>
          <p:cNvPr id="6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39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3" name="AutoShape 2" descr="http://micaldodecabeza.files.wordpress.com/2012/10/bolsill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" name="Picture 2" descr="http://4.bp.blogspot.com/-Zc6oTrydU54/UWHcjSq-A3I/AAAAAAAAA2w/6RbX0O3623o/s1600/ejercicios+practic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91046" y="415477"/>
            <a:ext cx="5529226" cy="38144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85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85786" y="4000504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a typeface="+mj-ea"/>
                <a:cs typeface="+mj-cs"/>
              </a:rPr>
              <a:t>DEUDA PÚBLICA Y OTROS PASIVOS  </a:t>
            </a:r>
            <a:endParaRPr lang="es-MX" sz="5400" dirty="0"/>
          </a:p>
        </p:txBody>
      </p:sp>
      <p:pic>
        <p:nvPicPr>
          <p:cNvPr id="6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4</a:t>
            </a:fld>
            <a:endParaRPr lang="es-MX">
              <a:solidFill>
                <a:prstClr val="black"/>
              </a:solidFill>
            </a:endParaRPr>
          </a:p>
        </p:txBody>
      </p:sp>
      <p:pic>
        <p:nvPicPr>
          <p:cNvPr id="70660" name="Picture 4" descr="http://www.dineroenimagen.com/media/dinero/styles/small/public/images/2015/06/pesodolarts2.jpg?itok=oZgiLXq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500042"/>
            <a:ext cx="6429420" cy="32861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2896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1520" y="1201390"/>
            <a:ext cx="795951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/>
              <a:t>9200 INTERESES DE LA DEUDA PÚBLICA</a:t>
            </a:r>
          </a:p>
          <a:p>
            <a:pPr algn="just"/>
            <a:r>
              <a:rPr lang="es-MX" sz="2000" dirty="0" smtClean="0"/>
              <a:t>Asignaciones destinadas a cubrir el pago de intereses derivados de los diversos créditos o financiamientos contratados a plazo con instituciones nacionales y extranjeras, privadas y mixtas de crédito y con otros acreedores, que sean pagaderos en el interior y exterior del país en moneda de curso legal.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921	Intereses de la deuda interna con instituciones de crédito</a:t>
            </a:r>
          </a:p>
          <a:p>
            <a:pPr algn="just"/>
            <a:r>
              <a:rPr lang="es-MX" dirty="0" smtClean="0"/>
              <a:t>922	Intereses derivados de la colocación de títulos y valores</a:t>
            </a:r>
          </a:p>
          <a:p>
            <a:pPr algn="just"/>
            <a:r>
              <a:rPr lang="es-MX" dirty="0" smtClean="0"/>
              <a:t>923	Intereses por arrendamientos financieros nacionales</a:t>
            </a:r>
          </a:p>
          <a:p>
            <a:pPr algn="just"/>
            <a:r>
              <a:rPr lang="es-MX" dirty="0" smtClean="0"/>
              <a:t>924	Intereses de la deuda externa con instituciones de crédito</a:t>
            </a:r>
          </a:p>
          <a:p>
            <a:pPr algn="just"/>
            <a:r>
              <a:rPr lang="es-MX" dirty="0" smtClean="0"/>
              <a:t>925	Intereses de la deuda con organismos financieros 	Internacionales</a:t>
            </a:r>
          </a:p>
          <a:p>
            <a:pPr algn="just"/>
            <a:r>
              <a:rPr lang="es-MX" dirty="0" smtClean="0"/>
              <a:t>926	Intereses de la deuda bilateral</a:t>
            </a:r>
          </a:p>
          <a:p>
            <a:pPr algn="just"/>
            <a:r>
              <a:rPr lang="es-MX" dirty="0" smtClean="0"/>
              <a:t>927	Intereses derivados de la colocación de títulos y valores en         </a:t>
            </a:r>
          </a:p>
          <a:p>
            <a:pPr algn="just"/>
            <a:r>
              <a:rPr lang="es-MX" dirty="0" smtClean="0"/>
              <a:t>             el exterior</a:t>
            </a:r>
          </a:p>
          <a:p>
            <a:pPr algn="just"/>
            <a:r>
              <a:rPr lang="es-MX" dirty="0" smtClean="0"/>
              <a:t>928	Intereses por arrendamientos financieros internacionales</a:t>
            </a:r>
          </a:p>
          <a:p>
            <a:endParaRPr lang="es-MX" sz="1600" dirty="0"/>
          </a:p>
        </p:txBody>
      </p:sp>
      <p:sp>
        <p:nvSpPr>
          <p:cNvPr id="4" name="3 Rectángulo redondeado"/>
          <p:cNvSpPr/>
          <p:nvPr/>
        </p:nvSpPr>
        <p:spPr>
          <a:xfrm>
            <a:off x="827584" y="116632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</a:rPr>
              <a:t>INTERESES</a:t>
            </a:r>
            <a:endParaRPr lang="es-MX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78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95536" y="1100345"/>
            <a:ext cx="7776864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/>
              <a:t>9300 COMISIONES DE LA DEUDA PÚBLICA</a:t>
            </a:r>
          </a:p>
          <a:p>
            <a:pPr algn="just"/>
            <a:r>
              <a:rPr lang="es-MX" sz="2000" dirty="0" smtClean="0"/>
              <a:t>Asignaciones destinadas a cubrir las comisiones derivadas de los diversos créditos o financiamientos autorizados o ratificados por el Congreso de la Unión, pagaderos en el interior y exterior del país, tanto en moneda nacional como extranjera.</a:t>
            </a:r>
          </a:p>
          <a:p>
            <a:endParaRPr lang="es-MX" dirty="0" smtClean="0"/>
          </a:p>
          <a:p>
            <a:r>
              <a:rPr lang="es-MX" dirty="0" smtClean="0"/>
              <a:t>931	Comisiones de la deuda pública interna</a:t>
            </a:r>
          </a:p>
          <a:p>
            <a:r>
              <a:rPr lang="es-MX" dirty="0" smtClean="0"/>
              <a:t>932	Comisiones de la deuda pública externa</a:t>
            </a:r>
          </a:p>
          <a:p>
            <a:endParaRPr lang="es-MX" b="1" dirty="0" smtClean="0"/>
          </a:p>
          <a:p>
            <a:pPr algn="just"/>
            <a:r>
              <a:rPr lang="es-MX" sz="2000" b="1" dirty="0" smtClean="0"/>
              <a:t>9400 GASTOS DE LA DEUDA PÚBLICA</a:t>
            </a:r>
          </a:p>
          <a:p>
            <a:pPr algn="just"/>
            <a:r>
              <a:rPr lang="es-MX" sz="2000" dirty="0" smtClean="0"/>
              <a:t>Asignaciones destinadas a cubrir los gastos derivados de los diversos créditos o financiamientos autorizados o ratificados por el Congreso de la Unión, pagaderos en el interior y exterior del país, tanto en moneda nacional como extranjera.</a:t>
            </a:r>
          </a:p>
          <a:p>
            <a:endParaRPr lang="es-MX" sz="1600" dirty="0" smtClean="0"/>
          </a:p>
          <a:p>
            <a:r>
              <a:rPr lang="es-MX" dirty="0" smtClean="0"/>
              <a:t>941	Gastos de la deuda pública interna</a:t>
            </a:r>
          </a:p>
          <a:p>
            <a:r>
              <a:rPr lang="es-MX" dirty="0" smtClean="0"/>
              <a:t>942	Gastos de la deuda pública externa</a:t>
            </a:r>
          </a:p>
          <a:p>
            <a:endParaRPr lang="es-MX" b="1" dirty="0" smtClean="0"/>
          </a:p>
          <a:p>
            <a:pPr marL="342900" indent="-342900"/>
            <a:endParaRPr lang="es-MX" dirty="0" smtClean="0"/>
          </a:p>
          <a:p>
            <a:endParaRPr lang="es-MX" dirty="0"/>
          </a:p>
        </p:txBody>
      </p:sp>
      <p:sp>
        <p:nvSpPr>
          <p:cNvPr id="4" name="3 Rectángulo redondeado"/>
          <p:cNvSpPr/>
          <p:nvPr/>
        </p:nvSpPr>
        <p:spPr>
          <a:xfrm>
            <a:off x="827584" y="116632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</a:rPr>
              <a:t>COMISIONES Y GASTOS</a:t>
            </a:r>
            <a:endParaRPr lang="es-MX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54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842511"/>
            <a:ext cx="7992888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000" b="1" dirty="0" smtClean="0"/>
          </a:p>
          <a:p>
            <a:r>
              <a:rPr lang="es-MX" sz="2000" b="1" dirty="0" smtClean="0"/>
              <a:t>9500 COSTO POR COBERTURAS</a:t>
            </a:r>
          </a:p>
          <a:p>
            <a:pPr algn="just"/>
            <a:r>
              <a:rPr lang="es-MX" sz="2000" dirty="0" smtClean="0"/>
              <a:t>Asignaciones destinadas a cubrir los importes generados por las variaciones en el tipo de cambio o en las tasas de interés en el cumplimiento de las obligaciones de deuda interna o externa; así como la contratación de instrumentos financieros denominados como futuros o derivados</a:t>
            </a:r>
          </a:p>
          <a:p>
            <a:endParaRPr lang="es-MX" dirty="0" smtClean="0"/>
          </a:p>
          <a:p>
            <a:pPr marL="342900" indent="-342900">
              <a:buAutoNum type="arabicPlain" startAt="951"/>
            </a:pPr>
            <a:r>
              <a:rPr lang="es-MX" dirty="0" smtClean="0"/>
              <a:t>        Costos por coberturas</a:t>
            </a:r>
          </a:p>
          <a:p>
            <a:endParaRPr lang="es-MX" b="1" dirty="0" smtClean="0"/>
          </a:p>
          <a:p>
            <a:r>
              <a:rPr lang="es-MX" sz="2000" b="1" dirty="0" smtClean="0"/>
              <a:t>9600 APOYOS FINANCIEROS</a:t>
            </a:r>
          </a:p>
          <a:p>
            <a:pPr algn="just"/>
            <a:r>
              <a:rPr lang="es-MX" sz="2000" dirty="0" smtClean="0"/>
              <a:t>Asignaciones destinadas al apoyo de los ahorradores y deudores de la banca y del saneamiento del sistema financiero nacional.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961	Apoyos a intermediarios financieros</a:t>
            </a:r>
          </a:p>
          <a:p>
            <a:r>
              <a:rPr lang="es-MX" dirty="0" smtClean="0"/>
              <a:t>962	Apoyos a ahorradores y deudores del Sistema Financiero 	Nacional</a:t>
            </a:r>
          </a:p>
          <a:p>
            <a:pPr marL="342900" indent="-342900">
              <a:buAutoNum type="arabicPlain" startAt="951"/>
            </a:pPr>
            <a:endParaRPr lang="es-MX" dirty="0" smtClean="0"/>
          </a:p>
          <a:p>
            <a:endParaRPr lang="es-MX" dirty="0"/>
          </a:p>
        </p:txBody>
      </p:sp>
      <p:sp>
        <p:nvSpPr>
          <p:cNvPr id="3" name="2 Rectángulo redondeado"/>
          <p:cNvSpPr/>
          <p:nvPr/>
        </p:nvSpPr>
        <p:spPr>
          <a:xfrm>
            <a:off x="827584" y="116632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</a:rPr>
              <a:t>COSTOS Y APOYOS</a:t>
            </a:r>
            <a:endParaRPr lang="es-MX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5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43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67544" y="1559031"/>
            <a:ext cx="6912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A la Par:</a:t>
            </a:r>
          </a:p>
          <a:p>
            <a:endParaRPr lang="es-MX" b="1" dirty="0" smtClean="0"/>
          </a:p>
          <a:p>
            <a:r>
              <a:rPr lang="es-MX" b="1" dirty="0" smtClean="0"/>
              <a:t>Indica cuando un título es vendido al mismo precio que su valor nominal.</a:t>
            </a:r>
          </a:p>
          <a:p>
            <a:endParaRPr lang="es-MX" b="1" dirty="0" smtClean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937982"/>
              </p:ext>
            </p:extLst>
          </p:nvPr>
        </p:nvGraphicFramePr>
        <p:xfrm>
          <a:off x="539552" y="3356992"/>
          <a:ext cx="7344815" cy="2160241"/>
        </p:xfrm>
        <a:graphic>
          <a:graphicData uri="http://schemas.openxmlformats.org/drawingml/2006/table">
            <a:tbl>
              <a:tblPr/>
              <a:tblGrid>
                <a:gridCol w="864096"/>
                <a:gridCol w="2592288"/>
                <a:gridCol w="936104"/>
                <a:gridCol w="2952327"/>
              </a:tblGrid>
              <a:tr h="308605"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Arial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Arial"/>
                        </a:rPr>
                        <a:t>Abono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1721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1.1.1.2</a:t>
                      </a:r>
                      <a:endParaRPr lang="es-MX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Bancos/Tesorería</a:t>
                      </a:r>
                      <a:endParaRPr lang="es-MX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721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s-MX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s-MX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2.1.4.1</a:t>
                      </a:r>
                      <a:endParaRPr lang="es-MX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Títulos y Valores de la Deuda Pública Interna a Corto Plazo </a:t>
                      </a:r>
                      <a:endParaRPr lang="es-MX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721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>
                          <a:latin typeface="+mn-lt"/>
                          <a:ea typeface="Times New Roman"/>
                          <a:cs typeface="Arial"/>
                        </a:rPr>
                        <a:t>2.2.3.1</a:t>
                      </a:r>
                      <a:endParaRPr lang="es-MX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Títulos y Valores de la Deuda Pública Interna a Largo Plazo </a:t>
                      </a:r>
                      <a:endParaRPr lang="es-MX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7 Rectángulo redondeado"/>
          <p:cNvSpPr/>
          <p:nvPr/>
        </p:nvSpPr>
        <p:spPr>
          <a:xfrm>
            <a:off x="827584" y="116632"/>
            <a:ext cx="7056784" cy="122413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s-ES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es-E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REGISTRO </a:t>
            </a:r>
            <a:r>
              <a:rPr lang="es-E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CONTABLE DE LA COLOCACIÓN DE TÍTULOS Y VALORES DE LA DEUDA PÚBLICA INTERNA A LA PAR</a:t>
            </a:r>
            <a:r>
              <a:rPr lang="es-E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ctr"/>
            <a:r>
              <a:rPr lang="es-ES" sz="28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276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44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74737" y="1757173"/>
            <a:ext cx="67687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Sobre Par</a:t>
            </a:r>
            <a:r>
              <a:rPr lang="es-MX" dirty="0" smtClean="0"/>
              <a:t>:</a:t>
            </a:r>
          </a:p>
          <a:p>
            <a:endParaRPr lang="es-MX" dirty="0" smtClean="0"/>
          </a:p>
          <a:p>
            <a:r>
              <a:rPr lang="es-MX" dirty="0" smtClean="0"/>
              <a:t>Es cuando el precio de un bono se cotiza es mayor a su valor nominal según condiciones de emisión.</a:t>
            </a:r>
          </a:p>
          <a:p>
            <a:endParaRPr lang="es-MX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333250"/>
              </p:ext>
            </p:extLst>
          </p:nvPr>
        </p:nvGraphicFramePr>
        <p:xfrm>
          <a:off x="539552" y="3573016"/>
          <a:ext cx="7344816" cy="2400267"/>
        </p:xfrm>
        <a:graphic>
          <a:graphicData uri="http://schemas.openxmlformats.org/drawingml/2006/table">
            <a:tbl>
              <a:tblPr/>
              <a:tblGrid>
                <a:gridCol w="864096"/>
                <a:gridCol w="2448272"/>
                <a:gridCol w="864096"/>
                <a:gridCol w="3168352"/>
              </a:tblGrid>
              <a:tr h="360040"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600" b="1" dirty="0">
                          <a:latin typeface="+mj-lt"/>
                          <a:ea typeface="Times New Roman"/>
                          <a:cs typeface="Arial"/>
                        </a:rPr>
                        <a:t>Cargo</a:t>
                      </a:r>
                      <a:endParaRPr lang="es-MX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600" b="1" dirty="0">
                          <a:latin typeface="+mj-lt"/>
                          <a:ea typeface="Times New Roman"/>
                          <a:cs typeface="Arial"/>
                        </a:rPr>
                        <a:t>Abono</a:t>
                      </a:r>
                      <a:endParaRPr lang="es-MX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1.1.1.2</a:t>
                      </a:r>
                      <a:endParaRPr lang="es-MX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Bancos/Tesorería</a:t>
                      </a:r>
                      <a:endParaRPr lang="es-MX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205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2.1.4.1</a:t>
                      </a:r>
                      <a:endParaRPr lang="es-MX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Títulos y Valores de la Deuda Pública Interna a Corto Plazo </a:t>
                      </a:r>
                      <a:endParaRPr lang="es-MX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205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>
                          <a:latin typeface="+mn-lt"/>
                          <a:ea typeface="Times New Roman"/>
                          <a:cs typeface="Arial"/>
                        </a:rPr>
                        <a:t>2.2.3.1</a:t>
                      </a:r>
                      <a:endParaRPr lang="es-MX" sz="1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Títulos y Valores de la Deuda Pública Interna a Largo Plazo </a:t>
                      </a:r>
                      <a:endParaRPr lang="es-MX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205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4.3.9.4</a:t>
                      </a:r>
                      <a:endParaRPr lang="es-MX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Diferencias de Cotizaciones a Favor en Valores Negociables </a:t>
                      </a:r>
                      <a:endParaRPr lang="es-MX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8 Rectángulo redondeado"/>
          <p:cNvSpPr/>
          <p:nvPr/>
        </p:nvSpPr>
        <p:spPr>
          <a:xfrm>
            <a:off x="827584" y="260648"/>
            <a:ext cx="7056784" cy="122413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s-E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REGISTRO CONTABLE DE LA COLOCACIÓN DE TÍTULOS Y VALORES DE LA DEUDA PÚBLICA INTERNA SOBRE LA PAR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0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45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87624" y="2132856"/>
            <a:ext cx="6912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Bajo Par</a:t>
            </a:r>
            <a:r>
              <a:rPr lang="es-MX" dirty="0" smtClean="0"/>
              <a:t>:</a:t>
            </a:r>
          </a:p>
          <a:p>
            <a:endParaRPr lang="es-MX" dirty="0" smtClean="0"/>
          </a:p>
          <a:p>
            <a:r>
              <a:rPr lang="es-MX" dirty="0" smtClean="0"/>
              <a:t>Tipo de cotización de un título  se realiza generalmente cuando su precio es menor a su valor nominal según condiciones de emisión.</a:t>
            </a:r>
          </a:p>
          <a:p>
            <a:endParaRPr lang="es-MX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760779"/>
              </p:ext>
            </p:extLst>
          </p:nvPr>
        </p:nvGraphicFramePr>
        <p:xfrm>
          <a:off x="755576" y="3933056"/>
          <a:ext cx="7200800" cy="2304256"/>
        </p:xfrm>
        <a:graphic>
          <a:graphicData uri="http://schemas.openxmlformats.org/drawingml/2006/table">
            <a:tbl>
              <a:tblPr/>
              <a:tblGrid>
                <a:gridCol w="891427"/>
                <a:gridCol w="2692385"/>
                <a:gridCol w="808676"/>
                <a:gridCol w="2808312"/>
              </a:tblGrid>
              <a:tr h="256028"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Arial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Arial"/>
                        </a:rPr>
                        <a:t>Abono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1205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1.1.1.2</a:t>
                      </a:r>
                      <a:endParaRPr lang="es-MX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Bancos/Tesorería</a:t>
                      </a:r>
                      <a:endParaRPr lang="es-MX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205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5.5.9.5</a:t>
                      </a:r>
                      <a:endParaRPr lang="es-MX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Diferencias de Cotizaciones Negativas en Valores Negociables </a:t>
                      </a:r>
                      <a:endParaRPr lang="es-MX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205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s-MX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s-MX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2.1.4.1</a:t>
                      </a:r>
                      <a:endParaRPr lang="es-MX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Títulos y Valores de la Deuda Pública Interna a Corto Plazo </a:t>
                      </a:r>
                      <a:endParaRPr lang="es-MX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205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endParaRPr lang="es-E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>
                          <a:latin typeface="+mn-lt"/>
                          <a:ea typeface="Times New Roman"/>
                          <a:cs typeface="Arial"/>
                        </a:rPr>
                        <a:t>2.2.3.1</a:t>
                      </a:r>
                      <a:endParaRPr lang="es-MX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indent="182880" algn="ctr">
                        <a:lnSpc>
                          <a:spcPts val="1200"/>
                        </a:lnSpc>
                        <a:spcAft>
                          <a:spcPts val="505"/>
                        </a:spcAft>
                      </a:pPr>
                      <a:r>
                        <a:rPr lang="es-ES" sz="1200" dirty="0">
                          <a:latin typeface="+mn-lt"/>
                          <a:ea typeface="Times New Roman"/>
                          <a:cs typeface="Arial"/>
                        </a:rPr>
                        <a:t>Títulos y Valores de la Deuda Pública Interna a Largo Plazo </a:t>
                      </a:r>
                      <a:endParaRPr lang="es-MX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7 Rectángulo redondeado"/>
          <p:cNvSpPr/>
          <p:nvPr/>
        </p:nvSpPr>
        <p:spPr>
          <a:xfrm>
            <a:off x="827584" y="260648"/>
            <a:ext cx="7056784" cy="122413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s-E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REGISTRO CONTABLE DE LA COLOCACIÓN DE TÍTULOS Y VALORES DE LA DEUDA PÚBLICA BAJO PAR</a:t>
            </a:r>
            <a:r>
              <a:rPr lang="es-E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8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46</a:t>
            </a:fld>
            <a:endParaRPr lang="es-MX">
              <a:solidFill>
                <a:prstClr val="black"/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56938"/>
              </p:ext>
            </p:extLst>
          </p:nvPr>
        </p:nvGraphicFramePr>
        <p:xfrm>
          <a:off x="144017" y="2492896"/>
          <a:ext cx="7956375" cy="2154463"/>
        </p:xfrm>
        <a:graphic>
          <a:graphicData uri="http://schemas.openxmlformats.org/drawingml/2006/table">
            <a:tbl>
              <a:tblPr/>
              <a:tblGrid>
                <a:gridCol w="720914"/>
                <a:gridCol w="3345434"/>
                <a:gridCol w="707278"/>
                <a:gridCol w="3182749"/>
              </a:tblGrid>
              <a:tr h="18477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Cargo</a:t>
                      </a:r>
                      <a:endParaRPr lang="es-ES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Abono</a:t>
                      </a:r>
                      <a:endParaRPr lang="es-ES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1810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5.4.1.1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Intereses de la Deuda Pública Interna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 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27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5.4.2.1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Comisiones de la Deuda Pública Interna 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33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5.4.3.1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Gastos de la Deuda Pública Interna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1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5.4.4.1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Costo por Coberturas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7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 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2.1.1.6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Intereses, Comisiones y Otros Gastos de la Deuda Pública por Pagar a Corto Plazo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16" marR="6616" marT="66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1 Rectángulo"/>
          <p:cNvSpPr/>
          <p:nvPr/>
        </p:nvSpPr>
        <p:spPr>
          <a:xfrm>
            <a:off x="3312368" y="5913269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es-MX" sz="1000" b="1" dirty="0" smtClean="0">
                <a:solidFill>
                  <a:srgbClr val="0070C0"/>
                </a:solidFill>
              </a:rPr>
              <a:t>MCG CAPÍTULO V MODELO DE ASIENTOS PARA EL REGISTRO CONTABLE: III.1.6.1 </a:t>
            </a:r>
            <a:endParaRPr lang="es-MX" sz="1000" dirty="0">
              <a:solidFill>
                <a:prstClr val="black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827584" y="260648"/>
            <a:ext cx="7056784" cy="122413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s-E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REGISTRO CONTABLE DEL DEVENGADO DE LOS INTERESES, COMISIONES Y OTROS GASTOS DE LA DEUDA </a:t>
            </a:r>
            <a:r>
              <a:rPr lang="es-E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PÚBLICA</a:t>
            </a:r>
          </a:p>
        </p:txBody>
      </p:sp>
    </p:spTree>
    <p:extLst>
      <p:ext uri="{BB962C8B-B14F-4D97-AF65-F5344CB8AC3E}">
        <p14:creationId xmlns:p14="http://schemas.microsoft.com/office/powerpoint/2010/main" val="335530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47</a:t>
            </a:fld>
            <a:endParaRPr lang="es-MX">
              <a:solidFill>
                <a:prstClr val="black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958235"/>
              </p:ext>
            </p:extLst>
          </p:nvPr>
        </p:nvGraphicFramePr>
        <p:xfrm>
          <a:off x="179512" y="2780928"/>
          <a:ext cx="7848872" cy="1727621"/>
        </p:xfrm>
        <a:graphic>
          <a:graphicData uri="http://schemas.openxmlformats.org/drawingml/2006/table">
            <a:tbl>
              <a:tblPr/>
              <a:tblGrid>
                <a:gridCol w="936104"/>
                <a:gridCol w="3024336"/>
                <a:gridCol w="1008112"/>
                <a:gridCol w="2880320"/>
              </a:tblGrid>
              <a:tr h="360040">
                <a:tc gridSpan="2"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400"/>
                        </a:spcAft>
                      </a:pPr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Arial"/>
                        </a:rPr>
                        <a:t>Cargo</a:t>
                      </a:r>
                      <a:endParaRPr lang="es-MX" sz="1600" dirty="0">
                        <a:solidFill>
                          <a:schemeClr val="bg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400"/>
                        </a:spcAft>
                      </a:pPr>
                      <a:r>
                        <a:rPr lang="es-ES" sz="1600" b="1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Arial"/>
                        </a:rPr>
                        <a:t>Abono</a:t>
                      </a:r>
                      <a:endParaRPr lang="es-MX" sz="1600" dirty="0">
                        <a:solidFill>
                          <a:schemeClr val="bg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48073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600"/>
                        </a:spcAft>
                      </a:pPr>
                      <a:r>
                        <a:rPr lang="es-ES" sz="1400" dirty="0">
                          <a:latin typeface="+mn-lt"/>
                          <a:ea typeface="Times New Roman"/>
                          <a:cs typeface="Arial"/>
                        </a:rPr>
                        <a:t>2.1.1.6</a:t>
                      </a:r>
                      <a:endParaRPr lang="es-MX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600"/>
                        </a:spcAft>
                      </a:pPr>
                      <a:r>
                        <a:rPr lang="es-ES" sz="1400" dirty="0">
                          <a:latin typeface="+mn-lt"/>
                          <a:ea typeface="Times New Roman"/>
                          <a:cs typeface="Arial"/>
                        </a:rPr>
                        <a:t>Intereses, Comisiones y Otros Gastos de la Deuda Pública por Pagar a Corto Plazo</a:t>
                      </a:r>
                      <a:endParaRPr lang="es-MX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600"/>
                        </a:spcAft>
                      </a:pPr>
                      <a:endParaRPr lang="es-E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600"/>
                        </a:spcAft>
                      </a:pPr>
                      <a:endParaRPr lang="es-E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508">
                <a:tc>
                  <a:txBody>
                    <a:bodyPr/>
                    <a:lstStyle/>
                    <a:p>
                      <a:pPr indent="182880" algn="just">
                        <a:lnSpc>
                          <a:spcPts val="1080"/>
                        </a:lnSpc>
                        <a:spcAft>
                          <a:spcPts val="600"/>
                        </a:spcAft>
                      </a:pPr>
                      <a:endParaRPr lang="es-ES" sz="14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600"/>
                        </a:spcAft>
                      </a:pPr>
                      <a:endParaRPr lang="es-E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l">
                        <a:lnSpc>
                          <a:spcPts val="1080"/>
                        </a:lnSpc>
                        <a:spcAft>
                          <a:spcPts val="600"/>
                        </a:spcAft>
                      </a:pPr>
                      <a:r>
                        <a:rPr lang="es-ES" sz="1400" dirty="0" smtClean="0">
                          <a:latin typeface="+mn-lt"/>
                          <a:ea typeface="Times New Roman"/>
                          <a:cs typeface="Arial"/>
                        </a:rPr>
                        <a:t>1.1.1.2</a:t>
                      </a:r>
                      <a:endParaRPr lang="es-MX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600"/>
                        </a:spcAft>
                      </a:pPr>
                      <a:r>
                        <a:rPr lang="es-ES" sz="1400" dirty="0">
                          <a:latin typeface="+mn-lt"/>
                          <a:ea typeface="Times New Roman"/>
                          <a:cs typeface="Arial"/>
                        </a:rPr>
                        <a:t>Bancos/Tesorería </a:t>
                      </a:r>
                      <a:endParaRPr lang="es-MX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3165101" y="6086465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es-MX" sz="1000" b="1" dirty="0" smtClean="0">
                <a:solidFill>
                  <a:srgbClr val="0070C0"/>
                </a:solidFill>
              </a:rPr>
              <a:t>MCG CAPÍTULO V MODELO DE ASIENTOS PARA EL REGISTRO CONTABLE: III.1.6.2 </a:t>
            </a:r>
            <a:endParaRPr lang="es-MX" sz="1000" dirty="0">
              <a:solidFill>
                <a:prstClr val="black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683568" y="764704"/>
            <a:ext cx="7056784" cy="122413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s-E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REGISTRO CONTABLE DEL PAGO DE LOS INTERESES, COMISIONES Y OTROS GASTOS DE LA DEUDA </a:t>
            </a:r>
            <a:r>
              <a:rPr lang="es-E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PÚBLICA</a:t>
            </a:r>
            <a:endParaRPr lang="es-E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9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426916"/>
              </p:ext>
            </p:extLst>
          </p:nvPr>
        </p:nvGraphicFramePr>
        <p:xfrm>
          <a:off x="539552" y="2924945"/>
          <a:ext cx="7200800" cy="1944215"/>
        </p:xfrm>
        <a:graphic>
          <a:graphicData uri="http://schemas.openxmlformats.org/drawingml/2006/table">
            <a:tbl>
              <a:tblPr/>
              <a:tblGrid>
                <a:gridCol w="792088"/>
                <a:gridCol w="2775870"/>
                <a:gridCol w="824530"/>
                <a:gridCol w="2808312"/>
              </a:tblGrid>
              <a:tr h="388843">
                <a:tc gridSpan="2"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410"/>
                        </a:spcAft>
                      </a:pPr>
                      <a:r>
                        <a:rPr lang="es-ES" sz="1200" b="1" dirty="0">
                          <a:latin typeface="Arial"/>
                          <a:ea typeface="Times New Roman"/>
                          <a:cs typeface="Arial"/>
                        </a:rPr>
                        <a:t>Cargo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410"/>
                        </a:spcAft>
                      </a:pPr>
                      <a:r>
                        <a:rPr lang="es-ES" sz="1200" b="1" dirty="0">
                          <a:latin typeface="Arial"/>
                          <a:ea typeface="Times New Roman"/>
                          <a:cs typeface="Arial"/>
                        </a:rPr>
                        <a:t>Abono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77686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410"/>
                        </a:spcAft>
                      </a:pPr>
                      <a:r>
                        <a:rPr lang="es-ES" sz="1200">
                          <a:latin typeface="Arial"/>
                          <a:ea typeface="Times New Roman"/>
                          <a:cs typeface="Arial"/>
                        </a:rPr>
                        <a:t>2.1.3.1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41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  <a:cs typeface="Arial"/>
                        </a:rPr>
                        <a:t>Porción a Corto Plazo de la Deuda Pública Interna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410"/>
                        </a:spcAft>
                      </a:pPr>
                      <a:endParaRPr lang="es-ES" sz="1200"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410"/>
                        </a:spcAft>
                      </a:pPr>
                      <a:endParaRPr lang="es-ES" sz="1200"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686"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410"/>
                        </a:spcAft>
                      </a:pPr>
                      <a:endParaRPr lang="es-ES" sz="1200"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410"/>
                        </a:spcAft>
                      </a:pPr>
                      <a:endParaRPr lang="es-ES" sz="1200" dirty="0"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41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  <a:cs typeface="Arial"/>
                        </a:rPr>
                        <a:t>1.1.1.2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ts val="1080"/>
                        </a:lnSpc>
                        <a:spcAft>
                          <a:spcPts val="410"/>
                        </a:spcAft>
                      </a:pPr>
                      <a:r>
                        <a:rPr lang="es-ES" sz="1200" dirty="0">
                          <a:latin typeface="Arial"/>
                          <a:ea typeface="Times New Roman"/>
                          <a:cs typeface="Arial"/>
                        </a:rPr>
                        <a:t>Bancos/Tesorería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323528" y="188640"/>
            <a:ext cx="7776864" cy="1080121"/>
          </a:xfrm>
          <a:prstGeom prst="rect">
            <a:avLst/>
          </a:prstGeom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REGISTRO CONTABLE DE PAGO DE LA DEUDA PÚBLICA INTERNA</a:t>
            </a:r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283968" y="648866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(registro simultáneo con III.1.6.1).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5713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89842" y="4305870"/>
            <a:ext cx="62344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a typeface="+mj-ea"/>
                <a:cs typeface="+mj-cs"/>
              </a:rPr>
              <a:t>ADEFAS</a:t>
            </a:r>
            <a:endParaRPr lang="es-MX" sz="5400" dirty="0"/>
          </a:p>
        </p:txBody>
      </p:sp>
      <p:pic>
        <p:nvPicPr>
          <p:cNvPr id="6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49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3" name="AutoShape 2" descr="http://micaldodecabeza.files.wordpress.com/2012/10/bolsill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8" name="Picture 8" descr="http://listas.eleconomista.es/system/items/000/021/351/medium/ingresos.jpg?13861165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4364" y="548680"/>
            <a:ext cx="5857916" cy="40005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8178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827584" y="500042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¿</a:t>
            </a:r>
            <a:r>
              <a:rPr lang="es-MX" sz="2800" b="1" dirty="0"/>
              <a:t> QUÉ ENTIENDES POR FINANCIAMIENTO </a:t>
            </a:r>
            <a:r>
              <a:rPr lang="es-MX" sz="2800" b="1" dirty="0" smtClean="0"/>
              <a:t>PÚBLICO?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251520" y="2099616"/>
            <a:ext cx="7809117" cy="3345608"/>
          </a:xfrm>
        </p:spPr>
        <p:txBody>
          <a:bodyPr>
            <a:noAutofit/>
          </a:bodyPr>
          <a:lstStyle/>
          <a:p>
            <a:pPr algn="just"/>
            <a:r>
              <a:rPr lang="es-MX" sz="2800" dirty="0" smtClean="0"/>
              <a:t>ES EL MECANISMO POR EL CUAL UN ENTE OBTIENE  RECURSOS  PARA OPERAR, ESTE FINANCIAMIENTO PUEDE SER PARA CANCELAR OBLIGACIONES, PAGAR BIENES, SERVICIOS  O ALGUN TIPO DE ACTIVO.</a:t>
            </a:r>
            <a:endParaRPr lang="es-MX" sz="2800" dirty="0"/>
          </a:p>
        </p:txBody>
      </p:sp>
      <p:pic>
        <p:nvPicPr>
          <p:cNvPr id="9" name="Picture 4" descr="https://encrypted-tbn1.gstatic.com/images?q=tbn:ANd9GcTTGhgGZW1pG0sLxVmKCTR2gUicAFl8HM0Jk9KQWtcOUg23s71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149080"/>
            <a:ext cx="2004169" cy="20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41072" y="1511781"/>
            <a:ext cx="7715304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000" b="1" dirty="0" smtClean="0"/>
              <a:t>Asignaciones</a:t>
            </a:r>
            <a:r>
              <a:rPr lang="es-MX" sz="2000" dirty="0" smtClean="0"/>
              <a:t> destinadas a cubrir las erogaciones </a:t>
            </a:r>
            <a:r>
              <a:rPr lang="es-MX" sz="2400" b="1" dirty="0" smtClean="0">
                <a:solidFill>
                  <a:srgbClr val="FF0000"/>
                </a:solidFill>
              </a:rPr>
              <a:t>devengadas</a:t>
            </a:r>
            <a:r>
              <a:rPr lang="es-MX" sz="2000" b="1" dirty="0" smtClean="0">
                <a:solidFill>
                  <a:srgbClr val="002060"/>
                </a:solidFill>
              </a:rPr>
              <a:t> y pendientes de liquidar al cierre del ejercicio fiscal anterior,</a:t>
            </a:r>
            <a:r>
              <a:rPr lang="es-MX" sz="2000" dirty="0" smtClean="0"/>
              <a:t> derivadas de la contratación de bienes y servicios requeridos en el desempeño de las funciones de los entes públicos, </a:t>
            </a:r>
            <a:r>
              <a:rPr lang="es-MX" sz="2000" b="1" dirty="0" smtClean="0">
                <a:solidFill>
                  <a:srgbClr val="002060"/>
                </a:solidFill>
              </a:rPr>
              <a:t>para las cuales existió asignación presupuestal con saldo disponible al cierre del ejercicio fiscal en que se devengaron</a:t>
            </a:r>
          </a:p>
          <a:p>
            <a:pPr algn="just">
              <a:lnSpc>
                <a:spcPct val="150000"/>
              </a:lnSpc>
            </a:pPr>
            <a:endParaRPr lang="es-MX" sz="2000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dirty="0" smtClean="0"/>
              <a:t>991 ADEFAS</a:t>
            </a:r>
          </a:p>
          <a:p>
            <a:pPr algn="just">
              <a:lnSpc>
                <a:spcPct val="150000"/>
              </a:lnSpc>
            </a:pPr>
            <a:endParaRPr lang="es-MX" sz="2000" b="1" dirty="0" smtClean="0">
              <a:solidFill>
                <a:srgbClr val="002060"/>
              </a:solidFill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755576" y="428034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MX" sz="2400" b="1" dirty="0" smtClean="0"/>
              <a:t>9900 ADEUDOS </a:t>
            </a:r>
            <a:r>
              <a:rPr lang="es-MX" sz="2400" b="1" dirty="0"/>
              <a:t>DE EJERCICIOS FISCALES ANTERIORES (ADEFAS):</a:t>
            </a:r>
          </a:p>
        </p:txBody>
      </p:sp>
    </p:spTree>
    <p:extLst>
      <p:ext uri="{BB962C8B-B14F-4D97-AF65-F5344CB8AC3E}">
        <p14:creationId xmlns:p14="http://schemas.microsoft.com/office/powerpoint/2010/main" val="326904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79 Rectángulo"/>
          <p:cNvSpPr/>
          <p:nvPr/>
        </p:nvSpPr>
        <p:spPr>
          <a:xfrm>
            <a:off x="71437" y="980728"/>
            <a:ext cx="9020537" cy="62381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" name="25 Grupo"/>
          <p:cNvGrpSpPr/>
          <p:nvPr/>
        </p:nvGrpSpPr>
        <p:grpSpPr>
          <a:xfrm>
            <a:off x="755576" y="2179748"/>
            <a:ext cx="1584176" cy="864096"/>
            <a:chOff x="3563888" y="1700808"/>
            <a:chExt cx="1584176" cy="864096"/>
          </a:xfrm>
        </p:grpSpPr>
        <p:cxnSp>
          <p:nvCxnSpPr>
            <p:cNvPr id="27" name="26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28 Grupo"/>
          <p:cNvGrpSpPr/>
          <p:nvPr/>
        </p:nvGrpSpPr>
        <p:grpSpPr>
          <a:xfrm>
            <a:off x="755576" y="4065126"/>
            <a:ext cx="1584176" cy="864096"/>
            <a:chOff x="3563888" y="1700808"/>
            <a:chExt cx="1584176" cy="864096"/>
          </a:xfrm>
        </p:grpSpPr>
        <p:cxnSp>
          <p:nvCxnSpPr>
            <p:cNvPr id="30" name="29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31 Grupo"/>
          <p:cNvGrpSpPr/>
          <p:nvPr/>
        </p:nvGrpSpPr>
        <p:grpSpPr>
          <a:xfrm>
            <a:off x="2627784" y="2179748"/>
            <a:ext cx="1584176" cy="864096"/>
            <a:chOff x="3563888" y="1700808"/>
            <a:chExt cx="1584176" cy="864096"/>
          </a:xfrm>
        </p:grpSpPr>
        <p:cxnSp>
          <p:nvCxnSpPr>
            <p:cNvPr id="33" name="32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34 Grupo"/>
          <p:cNvGrpSpPr/>
          <p:nvPr/>
        </p:nvGrpSpPr>
        <p:grpSpPr>
          <a:xfrm>
            <a:off x="4644008" y="2179748"/>
            <a:ext cx="1584176" cy="864096"/>
            <a:chOff x="3563888" y="1700808"/>
            <a:chExt cx="1584176" cy="864096"/>
          </a:xfrm>
        </p:grpSpPr>
        <p:cxnSp>
          <p:nvCxnSpPr>
            <p:cNvPr id="36" name="35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37 Grupo"/>
          <p:cNvGrpSpPr/>
          <p:nvPr/>
        </p:nvGrpSpPr>
        <p:grpSpPr>
          <a:xfrm>
            <a:off x="6660232" y="2179748"/>
            <a:ext cx="1584176" cy="864096"/>
            <a:chOff x="3563888" y="1700808"/>
            <a:chExt cx="1584176" cy="864096"/>
          </a:xfrm>
        </p:grpSpPr>
        <p:cxnSp>
          <p:nvCxnSpPr>
            <p:cNvPr id="39" name="38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43 Grupo"/>
          <p:cNvGrpSpPr/>
          <p:nvPr/>
        </p:nvGrpSpPr>
        <p:grpSpPr>
          <a:xfrm>
            <a:off x="4716016" y="4065126"/>
            <a:ext cx="1584176" cy="864096"/>
            <a:chOff x="3563888" y="1700808"/>
            <a:chExt cx="1584176" cy="864096"/>
          </a:xfrm>
        </p:grpSpPr>
        <p:cxnSp>
          <p:nvCxnSpPr>
            <p:cNvPr id="45" name="44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45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46 Grupo"/>
          <p:cNvGrpSpPr/>
          <p:nvPr/>
        </p:nvGrpSpPr>
        <p:grpSpPr>
          <a:xfrm>
            <a:off x="2627784" y="4065126"/>
            <a:ext cx="1584176" cy="864096"/>
            <a:chOff x="3563888" y="1700808"/>
            <a:chExt cx="1584176" cy="864096"/>
          </a:xfrm>
        </p:grpSpPr>
        <p:cxnSp>
          <p:nvCxnSpPr>
            <p:cNvPr id="48" name="47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49 Grupo"/>
          <p:cNvGrpSpPr/>
          <p:nvPr/>
        </p:nvGrpSpPr>
        <p:grpSpPr>
          <a:xfrm>
            <a:off x="755576" y="5948164"/>
            <a:ext cx="1584176" cy="864096"/>
            <a:chOff x="3563888" y="1700808"/>
            <a:chExt cx="1584176" cy="864096"/>
          </a:xfrm>
        </p:grpSpPr>
        <p:cxnSp>
          <p:nvCxnSpPr>
            <p:cNvPr id="51" name="50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51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53 CuadroTexto"/>
          <p:cNvSpPr txBox="1"/>
          <p:nvPr/>
        </p:nvSpPr>
        <p:spPr>
          <a:xfrm>
            <a:off x="621196" y="1421339"/>
            <a:ext cx="18408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821</a:t>
            </a:r>
          </a:p>
          <a:p>
            <a:pPr algn="ctr"/>
            <a:r>
              <a:rPr lang="es-MX" sz="1400" dirty="0" smtClean="0"/>
              <a:t>Presupuesto  de</a:t>
            </a:r>
          </a:p>
          <a:p>
            <a:pPr algn="ctr"/>
            <a:r>
              <a:rPr lang="es-MX" sz="1400" dirty="0" smtClean="0"/>
              <a:t> Egresos Aprobado</a:t>
            </a:r>
          </a:p>
        </p:txBody>
      </p:sp>
      <p:sp>
        <p:nvSpPr>
          <p:cNvPr id="55" name="54 CuadroTexto"/>
          <p:cNvSpPr txBox="1"/>
          <p:nvPr/>
        </p:nvSpPr>
        <p:spPr>
          <a:xfrm>
            <a:off x="2383731" y="1431477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822</a:t>
            </a:r>
          </a:p>
          <a:p>
            <a:pPr algn="ctr"/>
            <a:r>
              <a:rPr lang="es-MX" sz="1400" dirty="0" smtClean="0"/>
              <a:t>Presupuesto de</a:t>
            </a:r>
          </a:p>
          <a:p>
            <a:pPr algn="ctr"/>
            <a:r>
              <a:rPr lang="es-MX" sz="1400" dirty="0" smtClean="0"/>
              <a:t> Egresos por Ejercer </a:t>
            </a:r>
            <a:endParaRPr lang="es-MX" sz="1000" dirty="0"/>
          </a:p>
        </p:txBody>
      </p:sp>
      <p:sp>
        <p:nvSpPr>
          <p:cNvPr id="56" name="55 CuadroTexto"/>
          <p:cNvSpPr txBox="1"/>
          <p:nvPr/>
        </p:nvSpPr>
        <p:spPr>
          <a:xfrm>
            <a:off x="1547663" y="2179748"/>
            <a:ext cx="954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700  (S</a:t>
            </a:r>
            <a:endParaRPr lang="es-MX" sz="14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2627784" y="2160003"/>
            <a:ext cx="7834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S) 548</a:t>
            </a:r>
            <a:endParaRPr lang="es-MX" sz="1400" dirty="0"/>
          </a:p>
        </p:txBody>
      </p:sp>
      <p:sp>
        <p:nvSpPr>
          <p:cNvPr id="58" name="57 CuadroTexto"/>
          <p:cNvSpPr txBox="1"/>
          <p:nvPr/>
        </p:nvSpPr>
        <p:spPr>
          <a:xfrm>
            <a:off x="4427984" y="1219039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823</a:t>
            </a:r>
          </a:p>
          <a:p>
            <a:pPr algn="ctr"/>
            <a:r>
              <a:rPr lang="es-MX" sz="1400" dirty="0" smtClean="0"/>
              <a:t>Modificaciones al  Presupuesto Egresos Aprobado</a:t>
            </a:r>
            <a:r>
              <a:rPr lang="es-MX" sz="1000" dirty="0" smtClean="0"/>
              <a:t> </a:t>
            </a:r>
            <a:endParaRPr lang="es-MX" sz="1000" dirty="0"/>
          </a:p>
        </p:txBody>
      </p:sp>
      <p:sp>
        <p:nvSpPr>
          <p:cNvPr id="59" name="58 CuadroTexto"/>
          <p:cNvSpPr txBox="1"/>
          <p:nvPr/>
        </p:nvSpPr>
        <p:spPr>
          <a:xfrm>
            <a:off x="5429255" y="2232011"/>
            <a:ext cx="798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98    (S</a:t>
            </a:r>
            <a:endParaRPr lang="es-MX" sz="1400" dirty="0"/>
          </a:p>
        </p:txBody>
      </p:sp>
      <p:sp>
        <p:nvSpPr>
          <p:cNvPr id="60" name="59 CuadroTexto"/>
          <p:cNvSpPr txBox="1"/>
          <p:nvPr/>
        </p:nvSpPr>
        <p:spPr>
          <a:xfrm>
            <a:off x="2627784" y="2395772"/>
            <a:ext cx="7834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1)   50</a:t>
            </a:r>
            <a:endParaRPr lang="es-MX" sz="1400" dirty="0"/>
          </a:p>
        </p:txBody>
      </p:sp>
      <p:sp>
        <p:nvSpPr>
          <p:cNvPr id="62" name="61 CuadroTexto"/>
          <p:cNvSpPr txBox="1"/>
          <p:nvPr/>
        </p:nvSpPr>
        <p:spPr>
          <a:xfrm>
            <a:off x="4643437" y="2232011"/>
            <a:ext cx="7752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1a) 98</a:t>
            </a:r>
            <a:endParaRPr lang="es-MX" sz="1400" dirty="0"/>
          </a:p>
        </p:txBody>
      </p:sp>
      <p:sp>
        <p:nvSpPr>
          <p:cNvPr id="63" name="62 CuadroTexto"/>
          <p:cNvSpPr txBox="1"/>
          <p:nvPr/>
        </p:nvSpPr>
        <p:spPr>
          <a:xfrm>
            <a:off x="6660231" y="2232011"/>
            <a:ext cx="774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S</a:t>
            </a:r>
            <a:r>
              <a:rPr lang="es-MX" sz="1400" dirty="0" smtClean="0"/>
              <a:t>)   50</a:t>
            </a:r>
            <a:endParaRPr lang="es-MX" sz="1400" dirty="0"/>
          </a:p>
        </p:txBody>
      </p:sp>
      <p:sp>
        <p:nvSpPr>
          <p:cNvPr id="64" name="63 CuadroTexto"/>
          <p:cNvSpPr txBox="1"/>
          <p:nvPr/>
        </p:nvSpPr>
        <p:spPr>
          <a:xfrm>
            <a:off x="3411190" y="2179748"/>
            <a:ext cx="800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98  (1a</a:t>
            </a:r>
            <a:endParaRPr lang="es-MX" sz="1400" dirty="0"/>
          </a:p>
        </p:txBody>
      </p:sp>
      <p:sp>
        <p:nvSpPr>
          <p:cNvPr id="65" name="64 CuadroTexto"/>
          <p:cNvSpPr txBox="1"/>
          <p:nvPr/>
        </p:nvSpPr>
        <p:spPr>
          <a:xfrm>
            <a:off x="6345031" y="1441084"/>
            <a:ext cx="22145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824</a:t>
            </a:r>
          </a:p>
          <a:p>
            <a:pPr algn="ctr"/>
            <a:r>
              <a:rPr lang="es-MX" sz="1400" dirty="0" smtClean="0"/>
              <a:t>Presupuesto de Egresos Comprometido </a:t>
            </a:r>
            <a:endParaRPr lang="es-MX" sz="1000" dirty="0"/>
          </a:p>
        </p:txBody>
      </p:sp>
      <p:sp>
        <p:nvSpPr>
          <p:cNvPr id="66" name="65 CuadroTexto"/>
          <p:cNvSpPr txBox="1"/>
          <p:nvPr/>
        </p:nvSpPr>
        <p:spPr>
          <a:xfrm>
            <a:off x="558193" y="3314642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825</a:t>
            </a:r>
          </a:p>
          <a:p>
            <a:pPr algn="ctr"/>
            <a:r>
              <a:rPr lang="es-MX" sz="1400" dirty="0" smtClean="0"/>
              <a:t>Presupuesto de Egresos Devengado</a:t>
            </a:r>
            <a:endParaRPr lang="es-MX" sz="1000" dirty="0"/>
          </a:p>
        </p:txBody>
      </p:sp>
      <p:sp>
        <p:nvSpPr>
          <p:cNvPr id="67" name="66 CuadroTexto"/>
          <p:cNvSpPr txBox="1"/>
          <p:nvPr/>
        </p:nvSpPr>
        <p:spPr>
          <a:xfrm>
            <a:off x="755575" y="4137134"/>
            <a:ext cx="792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S</a:t>
            </a:r>
            <a:r>
              <a:rPr lang="es-MX" sz="1400" dirty="0" smtClean="0"/>
              <a:t>)    50</a:t>
            </a:r>
            <a:endParaRPr lang="es-MX" sz="1400" dirty="0"/>
          </a:p>
        </p:txBody>
      </p:sp>
      <p:sp>
        <p:nvSpPr>
          <p:cNvPr id="68" name="67 CuadroTexto"/>
          <p:cNvSpPr txBox="1"/>
          <p:nvPr/>
        </p:nvSpPr>
        <p:spPr>
          <a:xfrm>
            <a:off x="7452320" y="2232011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50     (1</a:t>
            </a:r>
            <a:endParaRPr lang="es-MX" sz="1400" dirty="0"/>
          </a:p>
        </p:txBody>
      </p:sp>
      <p:sp>
        <p:nvSpPr>
          <p:cNvPr id="69" name="68 CuadroTexto"/>
          <p:cNvSpPr txBox="1"/>
          <p:nvPr/>
        </p:nvSpPr>
        <p:spPr>
          <a:xfrm>
            <a:off x="2462054" y="3314666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826</a:t>
            </a:r>
          </a:p>
          <a:p>
            <a:pPr algn="ctr"/>
            <a:r>
              <a:rPr lang="es-MX" sz="1400" dirty="0" smtClean="0"/>
              <a:t>Presupuesto de Egresos Ejercido</a:t>
            </a:r>
          </a:p>
        </p:txBody>
      </p:sp>
      <p:sp>
        <p:nvSpPr>
          <p:cNvPr id="70" name="69 CuadroTexto"/>
          <p:cNvSpPr txBox="1"/>
          <p:nvPr/>
        </p:nvSpPr>
        <p:spPr>
          <a:xfrm>
            <a:off x="2627783" y="4137134"/>
            <a:ext cx="773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S)   50</a:t>
            </a:r>
            <a:endParaRPr lang="es-MX" sz="1400" dirty="0"/>
          </a:p>
        </p:txBody>
      </p:sp>
      <p:sp>
        <p:nvSpPr>
          <p:cNvPr id="71" name="70 CuadroTexto"/>
          <p:cNvSpPr txBox="1"/>
          <p:nvPr/>
        </p:nvSpPr>
        <p:spPr>
          <a:xfrm>
            <a:off x="1538982" y="4137134"/>
            <a:ext cx="800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50    3)</a:t>
            </a:r>
            <a:endParaRPr lang="es-MX" sz="140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4572000" y="3310486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827</a:t>
            </a:r>
          </a:p>
          <a:p>
            <a:pPr algn="ctr"/>
            <a:r>
              <a:rPr lang="es-MX" sz="1400" dirty="0" smtClean="0"/>
              <a:t>Presupuesto de Egresos Pagado</a:t>
            </a:r>
          </a:p>
        </p:txBody>
      </p:sp>
      <p:sp>
        <p:nvSpPr>
          <p:cNvPr id="73" name="72 CuadroTexto"/>
          <p:cNvSpPr txBox="1"/>
          <p:nvPr/>
        </p:nvSpPr>
        <p:spPr>
          <a:xfrm>
            <a:off x="4716016" y="413713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S)  100</a:t>
            </a:r>
            <a:endParaRPr lang="es-MX" sz="1400" dirty="0"/>
          </a:p>
        </p:txBody>
      </p:sp>
      <p:sp>
        <p:nvSpPr>
          <p:cNvPr id="74" name="73 CuadroTexto"/>
          <p:cNvSpPr txBox="1"/>
          <p:nvPr/>
        </p:nvSpPr>
        <p:spPr>
          <a:xfrm>
            <a:off x="3401229" y="4137134"/>
            <a:ext cx="926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50   (3a</a:t>
            </a:r>
            <a:endParaRPr lang="es-MX" sz="1400" dirty="0"/>
          </a:p>
        </p:txBody>
      </p:sp>
      <p:sp>
        <p:nvSpPr>
          <p:cNvPr id="76" name="75 CuadroTexto"/>
          <p:cNvSpPr txBox="1"/>
          <p:nvPr/>
        </p:nvSpPr>
        <p:spPr>
          <a:xfrm>
            <a:off x="611560" y="5012060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2112</a:t>
            </a:r>
          </a:p>
          <a:p>
            <a:pPr algn="ctr"/>
            <a:r>
              <a:rPr lang="es-MX" sz="1400" dirty="0" smtClean="0"/>
              <a:t>Proveedores por Pagar  a Corto Plazo</a:t>
            </a:r>
            <a:endParaRPr lang="es-MX" sz="1400" dirty="0"/>
          </a:p>
        </p:txBody>
      </p:sp>
      <p:sp>
        <p:nvSpPr>
          <p:cNvPr id="77" name="76 CuadroTexto"/>
          <p:cNvSpPr txBox="1"/>
          <p:nvPr/>
        </p:nvSpPr>
        <p:spPr>
          <a:xfrm>
            <a:off x="1538982" y="6000427"/>
            <a:ext cx="800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100  (S</a:t>
            </a:r>
            <a:endParaRPr lang="es-MX" sz="1400" dirty="0"/>
          </a:p>
        </p:txBody>
      </p:sp>
      <p:sp>
        <p:nvSpPr>
          <p:cNvPr id="83" name="82 CuadroTexto"/>
          <p:cNvSpPr txBox="1"/>
          <p:nvPr/>
        </p:nvSpPr>
        <p:spPr>
          <a:xfrm>
            <a:off x="2843808" y="520950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1112</a:t>
            </a:r>
          </a:p>
          <a:p>
            <a:pPr algn="ctr"/>
            <a:r>
              <a:rPr lang="es-MX" sz="1400" dirty="0" smtClean="0"/>
              <a:t>Bancos / Tesorería</a:t>
            </a:r>
            <a:endParaRPr lang="es-MX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3707904" y="602017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100  (S</a:t>
            </a:r>
            <a:endParaRPr lang="es-MX" sz="1400" dirty="0"/>
          </a:p>
        </p:txBody>
      </p:sp>
      <p:grpSp>
        <p:nvGrpSpPr>
          <p:cNvPr id="11" name="79 Grupo"/>
          <p:cNvGrpSpPr/>
          <p:nvPr/>
        </p:nvGrpSpPr>
        <p:grpSpPr>
          <a:xfrm>
            <a:off x="2915816" y="5876156"/>
            <a:ext cx="1584176" cy="864096"/>
            <a:chOff x="3563888" y="1700808"/>
            <a:chExt cx="1584176" cy="864096"/>
          </a:xfrm>
        </p:grpSpPr>
        <p:cxnSp>
          <p:nvCxnSpPr>
            <p:cNvPr id="88" name="87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88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80 Grupo"/>
          <p:cNvGrpSpPr/>
          <p:nvPr/>
        </p:nvGrpSpPr>
        <p:grpSpPr>
          <a:xfrm>
            <a:off x="475809" y="143992"/>
            <a:ext cx="8336398" cy="836736"/>
            <a:chOff x="2123728" y="0"/>
            <a:chExt cx="6984776" cy="836736"/>
          </a:xfrm>
        </p:grpSpPr>
        <p:sp>
          <p:nvSpPr>
            <p:cNvPr id="78" name="77 Rectángulo redondeado"/>
            <p:cNvSpPr/>
            <p:nvPr/>
          </p:nvSpPr>
          <p:spPr>
            <a:xfrm>
              <a:off x="2357422" y="0"/>
              <a:ext cx="6732272" cy="836736"/>
            </a:xfrm>
            <a:prstGeom prst="roundRect">
              <a:avLst/>
            </a:prstGeom>
            <a:ln>
              <a:noFill/>
            </a:ln>
            <a:effectLst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2200" dirty="0"/>
            </a:p>
          </p:txBody>
        </p:sp>
        <p:sp>
          <p:nvSpPr>
            <p:cNvPr id="53" name="52 CuadroTexto"/>
            <p:cNvSpPr txBox="1"/>
            <p:nvPr/>
          </p:nvSpPr>
          <p:spPr>
            <a:xfrm>
              <a:off x="2123728" y="122832"/>
              <a:ext cx="6984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200" b="1" dirty="0" smtClean="0">
                  <a:solidFill>
                    <a:schemeClr val="bg1"/>
                  </a:solidFill>
                  <a:latin typeface="Lucida Sans Unicode" panose="020B0602030504020204" pitchFamily="34" charset="0"/>
                  <a:cs typeface="Lucida Sans Unicode" panose="020B0602030504020204" pitchFamily="34" charset="0"/>
                </a:rPr>
                <a:t>  </a:t>
              </a:r>
              <a:r>
                <a:rPr lang="es-MX" sz="2800" b="1" dirty="0" smtClean="0">
                  <a:solidFill>
                    <a:schemeClr val="bg1"/>
                  </a:solidFill>
                  <a:latin typeface="Lucida Sans Unicode" panose="020B0602030504020204" pitchFamily="34" charset="0"/>
                  <a:cs typeface="Lucida Sans Unicode" panose="020B0602030504020204" pitchFamily="34" charset="0"/>
                </a:rPr>
                <a:t>DETERMINACIÓN DE ADEFAS  </a:t>
              </a:r>
              <a:endParaRPr lang="es-MX" sz="2800" b="1" dirty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</p:grpSp>
      <p:grpSp>
        <p:nvGrpSpPr>
          <p:cNvPr id="13" name="79 Grupo"/>
          <p:cNvGrpSpPr/>
          <p:nvPr/>
        </p:nvGrpSpPr>
        <p:grpSpPr>
          <a:xfrm>
            <a:off x="4845212" y="5857916"/>
            <a:ext cx="1584176" cy="864096"/>
            <a:chOff x="3563888" y="1700808"/>
            <a:chExt cx="1584176" cy="864096"/>
          </a:xfrm>
        </p:grpSpPr>
        <p:cxnSp>
          <p:nvCxnSpPr>
            <p:cNvPr id="101" name="100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101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109 CuadroTexto"/>
          <p:cNvSpPr txBox="1"/>
          <p:nvPr/>
        </p:nvSpPr>
        <p:spPr>
          <a:xfrm>
            <a:off x="4643438" y="5190690"/>
            <a:ext cx="23574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9300 </a:t>
            </a:r>
          </a:p>
          <a:p>
            <a:pPr algn="ctr"/>
            <a:r>
              <a:rPr lang="es-MX" sz="1400" dirty="0" smtClean="0"/>
              <a:t>ADEUDOS DE EJERCICIOS FISCALES ANTERIORES </a:t>
            </a:r>
            <a:endParaRPr lang="es-MX" sz="1400" dirty="0"/>
          </a:p>
        </p:txBody>
      </p:sp>
      <p:sp>
        <p:nvSpPr>
          <p:cNvPr id="112" name="111 CuadroTexto"/>
          <p:cNvSpPr txBox="1"/>
          <p:nvPr/>
        </p:nvSpPr>
        <p:spPr>
          <a:xfrm>
            <a:off x="4845211" y="5929354"/>
            <a:ext cx="774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3</a:t>
            </a:r>
            <a:r>
              <a:rPr lang="es-MX" sz="1400" dirty="0" smtClean="0"/>
              <a:t>)   50</a:t>
            </a:r>
            <a:endParaRPr lang="es-MX" sz="1400" dirty="0"/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6A85-197F-488E-B0B9-94E8F162D63F}" type="slidenum">
              <a:rPr lang="es-ES" smtClean="0"/>
              <a:pPr/>
              <a:t>51</a:t>
            </a:fld>
            <a:endParaRPr lang="es-ES"/>
          </a:p>
        </p:txBody>
      </p:sp>
      <p:sp>
        <p:nvSpPr>
          <p:cNvPr id="103" name="102 CuadroTexto"/>
          <p:cNvSpPr txBox="1"/>
          <p:nvPr/>
        </p:nvSpPr>
        <p:spPr>
          <a:xfrm>
            <a:off x="611560" y="2187847"/>
            <a:ext cx="954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 </a:t>
            </a:r>
            <a:r>
              <a:rPr lang="es-MX" sz="1400" dirty="0" smtClean="0"/>
              <a:t>2)  500</a:t>
            </a:r>
            <a:endParaRPr lang="es-MX" sz="1400" dirty="0"/>
          </a:p>
        </p:txBody>
      </p:sp>
      <p:grpSp>
        <p:nvGrpSpPr>
          <p:cNvPr id="104" name="136 Grupo"/>
          <p:cNvGrpSpPr/>
          <p:nvPr/>
        </p:nvGrpSpPr>
        <p:grpSpPr>
          <a:xfrm>
            <a:off x="2714612" y="2667830"/>
            <a:ext cx="1428760" cy="71438"/>
            <a:chOff x="6715140" y="2786058"/>
            <a:chExt cx="1428760" cy="71438"/>
          </a:xfrm>
        </p:grpSpPr>
        <p:cxnSp>
          <p:nvCxnSpPr>
            <p:cNvPr id="105" name="104 Conector recto"/>
            <p:cNvCxnSpPr/>
            <p:nvPr/>
          </p:nvCxnSpPr>
          <p:spPr>
            <a:xfrm>
              <a:off x="6715140" y="2855908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105 Conector recto"/>
            <p:cNvCxnSpPr/>
            <p:nvPr/>
          </p:nvCxnSpPr>
          <p:spPr>
            <a:xfrm>
              <a:off x="6715140" y="2786058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106 CuadroTexto"/>
          <p:cNvSpPr txBox="1"/>
          <p:nvPr/>
        </p:nvSpPr>
        <p:spPr>
          <a:xfrm>
            <a:off x="2339753" y="2739268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 </a:t>
            </a:r>
            <a:r>
              <a:rPr lang="es-MX" sz="1400" dirty="0" smtClean="0"/>
              <a:t>    S)  500</a:t>
            </a:r>
            <a:endParaRPr lang="es-MX" sz="1400" dirty="0"/>
          </a:p>
        </p:txBody>
      </p:sp>
      <p:sp>
        <p:nvSpPr>
          <p:cNvPr id="108" name="107 CuadroTexto"/>
          <p:cNvSpPr txBox="1"/>
          <p:nvPr/>
        </p:nvSpPr>
        <p:spPr>
          <a:xfrm>
            <a:off x="3428992" y="2750226"/>
            <a:ext cx="926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5</a:t>
            </a:r>
            <a:r>
              <a:rPr lang="es-MX" sz="1400" dirty="0" smtClean="0"/>
              <a:t>00  (2</a:t>
            </a:r>
            <a:endParaRPr lang="es-MX" sz="14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4716017" y="6226323"/>
            <a:ext cx="9355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  3a)  50</a:t>
            </a:r>
            <a:endParaRPr lang="es-MX" sz="1400" dirty="0"/>
          </a:p>
        </p:txBody>
      </p:sp>
      <p:grpSp>
        <p:nvGrpSpPr>
          <p:cNvPr id="113" name="136 Grupo"/>
          <p:cNvGrpSpPr/>
          <p:nvPr/>
        </p:nvGrpSpPr>
        <p:grpSpPr>
          <a:xfrm>
            <a:off x="4713034" y="2666242"/>
            <a:ext cx="1428760" cy="71438"/>
            <a:chOff x="6715140" y="2786058"/>
            <a:chExt cx="1428760" cy="71438"/>
          </a:xfrm>
        </p:grpSpPr>
        <p:cxnSp>
          <p:nvCxnSpPr>
            <p:cNvPr id="115" name="114 Conector recto"/>
            <p:cNvCxnSpPr/>
            <p:nvPr/>
          </p:nvCxnSpPr>
          <p:spPr>
            <a:xfrm>
              <a:off x="6715140" y="2855908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115 Conector recto"/>
            <p:cNvCxnSpPr/>
            <p:nvPr/>
          </p:nvCxnSpPr>
          <p:spPr>
            <a:xfrm>
              <a:off x="6715140" y="2786058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136 Grupo"/>
          <p:cNvGrpSpPr/>
          <p:nvPr/>
        </p:nvGrpSpPr>
        <p:grpSpPr>
          <a:xfrm>
            <a:off x="6737940" y="2678788"/>
            <a:ext cx="1428760" cy="71438"/>
            <a:chOff x="6715140" y="2786058"/>
            <a:chExt cx="1428760" cy="71438"/>
          </a:xfrm>
        </p:grpSpPr>
        <p:cxnSp>
          <p:nvCxnSpPr>
            <p:cNvPr id="119" name="118 Conector recto"/>
            <p:cNvCxnSpPr/>
            <p:nvPr/>
          </p:nvCxnSpPr>
          <p:spPr>
            <a:xfrm>
              <a:off x="6715140" y="2855908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119 Conector recto"/>
            <p:cNvCxnSpPr/>
            <p:nvPr/>
          </p:nvCxnSpPr>
          <p:spPr>
            <a:xfrm>
              <a:off x="6715140" y="2786058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136 Grupo"/>
          <p:cNvGrpSpPr/>
          <p:nvPr/>
        </p:nvGrpSpPr>
        <p:grpSpPr>
          <a:xfrm>
            <a:off x="815921" y="4653136"/>
            <a:ext cx="1428760" cy="71438"/>
            <a:chOff x="6715140" y="2786058"/>
            <a:chExt cx="1428760" cy="71438"/>
          </a:xfrm>
        </p:grpSpPr>
        <p:cxnSp>
          <p:nvCxnSpPr>
            <p:cNvPr id="122" name="121 Conector recto"/>
            <p:cNvCxnSpPr/>
            <p:nvPr/>
          </p:nvCxnSpPr>
          <p:spPr>
            <a:xfrm>
              <a:off x="6715140" y="2855908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122 Conector recto"/>
            <p:cNvCxnSpPr/>
            <p:nvPr/>
          </p:nvCxnSpPr>
          <p:spPr>
            <a:xfrm>
              <a:off x="6715140" y="2786058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136 Grupo"/>
          <p:cNvGrpSpPr/>
          <p:nvPr/>
        </p:nvGrpSpPr>
        <p:grpSpPr>
          <a:xfrm>
            <a:off x="2688129" y="4667018"/>
            <a:ext cx="1428760" cy="71438"/>
            <a:chOff x="6715140" y="2786058"/>
            <a:chExt cx="1428760" cy="71438"/>
          </a:xfrm>
        </p:grpSpPr>
        <p:cxnSp>
          <p:nvCxnSpPr>
            <p:cNvPr id="125" name="124 Conector recto"/>
            <p:cNvCxnSpPr/>
            <p:nvPr/>
          </p:nvCxnSpPr>
          <p:spPr>
            <a:xfrm>
              <a:off x="6715140" y="2855908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125 Conector recto"/>
            <p:cNvCxnSpPr/>
            <p:nvPr/>
          </p:nvCxnSpPr>
          <p:spPr>
            <a:xfrm>
              <a:off x="6715140" y="2786058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0577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 redondeado"/>
          <p:cNvSpPr/>
          <p:nvPr/>
        </p:nvSpPr>
        <p:spPr>
          <a:xfrm>
            <a:off x="971600" y="149610"/>
            <a:ext cx="6889968" cy="92869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2400" b="1" dirty="0" smtClean="0">
              <a:solidFill>
                <a:prstClr val="white"/>
              </a:solidFill>
            </a:endParaRPr>
          </a:p>
          <a:p>
            <a:pPr algn="ctr">
              <a:defRPr/>
            </a:pPr>
            <a:r>
              <a:rPr lang="es-MX" sz="2400" b="1" dirty="0" smtClean="0">
                <a:solidFill>
                  <a:prstClr val="white"/>
                </a:solidFill>
              </a:rPr>
              <a:t>9900 ADEUDOS DE EJERCICIOS FISCALES ANTERIORES (ADEFAS)</a:t>
            </a:r>
            <a:endParaRPr lang="es-ES_tradnl" sz="2400" dirty="0" smtClean="0">
              <a:solidFill>
                <a:prstClr val="white"/>
              </a:solidFill>
            </a:endParaRPr>
          </a:p>
          <a:p>
            <a:pPr algn="ctr">
              <a:defRPr/>
            </a:pPr>
            <a:endParaRPr lang="es-ES_tradnl" sz="2400" b="1" dirty="0" smtClean="0">
              <a:solidFill>
                <a:prstClr val="white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718774"/>
              </p:ext>
            </p:extLst>
          </p:nvPr>
        </p:nvGraphicFramePr>
        <p:xfrm>
          <a:off x="274319" y="1556792"/>
          <a:ext cx="7754065" cy="3888428"/>
        </p:xfrm>
        <a:graphic>
          <a:graphicData uri="http://schemas.openxmlformats.org/drawingml/2006/table">
            <a:tbl>
              <a:tblPr/>
              <a:tblGrid>
                <a:gridCol w="642380"/>
                <a:gridCol w="5387965"/>
                <a:gridCol w="1723720"/>
              </a:tblGrid>
              <a:tr h="559960">
                <a:tc>
                  <a:txBody>
                    <a:bodyPr/>
                    <a:lstStyle/>
                    <a:p>
                      <a:pPr algn="l" fontAlgn="b"/>
                      <a:endParaRPr lang="es-MX" sz="20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2000" b="1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OPERACIONES:</a:t>
                      </a:r>
                      <a:endParaRPr lang="es-MX" sz="2000" b="1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0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996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8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Aprobado para ADEFAS </a:t>
                      </a:r>
                      <a:r>
                        <a:rPr lang="es-MX" sz="18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( 991 ADEFAS)</a:t>
                      </a:r>
                      <a:endParaRPr lang="es-MX" sz="18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8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8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1,000.00  </a:t>
                      </a:r>
                      <a:endParaRPr lang="es-MX" sz="18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996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8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comprometido, ya devengado en años anteriores, pendiente de pago. </a:t>
                      </a: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8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8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1,000.00  </a:t>
                      </a:r>
                      <a:endParaRPr lang="es-MX" sz="18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8628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8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MX" sz="18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8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Registro </a:t>
                      </a:r>
                      <a:r>
                        <a:rPr lang="es-MX" sz="1800" b="0" i="0" u="sng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(sólo </a:t>
                      </a:r>
                      <a:r>
                        <a:rPr lang="es-MX" sz="1800" b="0" i="0" u="sng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presupuestal) </a:t>
                      </a:r>
                      <a:r>
                        <a:rPr lang="es-MX" sz="18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 saldo de </a:t>
                      </a:r>
                      <a:r>
                        <a:rPr lang="es-MX" sz="18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ADEFAS </a:t>
                      </a:r>
                      <a:r>
                        <a:rPr lang="es-MX" sz="18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considerado a pagar en el periodo y ya devengado en años anteriores.</a:t>
                      </a: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8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90.00</a:t>
                      </a:r>
                      <a:endParaRPr lang="es-MX" sz="18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9960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80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8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Registro de la </a:t>
                      </a:r>
                      <a:r>
                        <a:rPr lang="es-MX" sz="18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Orden </a:t>
                      </a:r>
                      <a:r>
                        <a:rPr lang="es-MX" sz="18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es-MX" sz="18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Pago</a:t>
                      </a:r>
                      <a:endParaRPr lang="es-MX" sz="18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8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90.00</a:t>
                      </a:r>
                      <a:endParaRPr lang="es-MX" sz="18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9960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800" b="0" i="0" u="none" strike="noStrik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8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Pago parcial del saldo de </a:t>
                      </a:r>
                      <a:r>
                        <a:rPr lang="es-MX" sz="18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ADEFAS </a:t>
                      </a:r>
                      <a:r>
                        <a:rPr lang="es-MX" sz="18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un proveedor </a:t>
                      </a: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8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90.00</a:t>
                      </a:r>
                      <a:endParaRPr lang="es-MX" sz="18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458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53</a:t>
            </a:fld>
            <a:endParaRPr lang="es-MX">
              <a:solidFill>
                <a:prstClr val="black"/>
              </a:soli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276545"/>
              </p:ext>
            </p:extLst>
          </p:nvPr>
        </p:nvGraphicFramePr>
        <p:xfrm>
          <a:off x="323528" y="727200"/>
          <a:ext cx="7643868" cy="2485776"/>
        </p:xfrm>
        <a:graphic>
          <a:graphicData uri="http://schemas.openxmlformats.org/drawingml/2006/table">
            <a:tbl>
              <a:tblPr/>
              <a:tblGrid>
                <a:gridCol w="552464"/>
                <a:gridCol w="3332317"/>
                <a:gridCol w="1078618"/>
                <a:gridCol w="1286157"/>
                <a:gridCol w="1394312"/>
              </a:tblGrid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</a:t>
                      </a:r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Abono</a:t>
                      </a:r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822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Egresos por Ejercer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1,000.00 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821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de Egresos Aprobado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1,000.00 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0914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Registro del Presupuesto de </a:t>
                      </a:r>
                      <a:r>
                        <a:rPr lang="es-CO" sz="16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Egresos</a:t>
                      </a:r>
                      <a:r>
                        <a:rPr lang="es-CO" sz="16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Aprobado para ADEFAS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824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Egresos Comprometido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1,000.00 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822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de Egresos por Ejercer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1,000.00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6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Registro del Presupuesto</a:t>
                      </a:r>
                      <a:r>
                        <a:rPr lang="es-CO" sz="16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Comprometido por ADEFAS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287231"/>
              </p:ext>
            </p:extLst>
          </p:nvPr>
        </p:nvGraphicFramePr>
        <p:xfrm>
          <a:off x="323528" y="3356992"/>
          <a:ext cx="7632848" cy="3066649"/>
        </p:xfrm>
        <a:graphic>
          <a:graphicData uri="http://schemas.openxmlformats.org/drawingml/2006/table">
            <a:tbl>
              <a:tblPr/>
              <a:tblGrid>
                <a:gridCol w="576064"/>
                <a:gridCol w="3303116"/>
                <a:gridCol w="1077064"/>
                <a:gridCol w="1284303"/>
                <a:gridCol w="1392301"/>
              </a:tblGrid>
              <a:tr h="312669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Abono</a:t>
                      </a:r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42955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825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Egresos Devengado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90.00 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44001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824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de Egresos Comprometido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50408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Registro </a:t>
                      </a:r>
                      <a:r>
                        <a:rPr lang="es-CO" sz="16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Presupuesto de Egresos devengado a pagar en el periodo</a:t>
                      </a:r>
                      <a:endParaRPr lang="es-CO" sz="1600" b="1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308175">
                <a:tc>
                  <a:txBody>
                    <a:bodyPr/>
                    <a:lstStyle/>
                    <a:p>
                      <a:pPr algn="ctr" fontAlgn="b"/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</a:tr>
              <a:tr h="3458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826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de Egresos </a:t>
                      </a:r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Ejercido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</a:tr>
              <a:tr h="37423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825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de Egresos </a:t>
                      </a:r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devengado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</a:tr>
              <a:tr h="298486">
                <a:tc>
                  <a:txBody>
                    <a:bodyPr/>
                    <a:lstStyle/>
                    <a:p>
                      <a:pPr algn="ctr" fontAlgn="b"/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Registro presupuestal</a:t>
                      </a:r>
                      <a:r>
                        <a:rPr lang="es-CO" sz="16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la Orden de pago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7 Rectángulo redondeado"/>
          <p:cNvSpPr/>
          <p:nvPr/>
        </p:nvSpPr>
        <p:spPr>
          <a:xfrm>
            <a:off x="928662" y="69590"/>
            <a:ext cx="7240318" cy="440977"/>
          </a:xfrm>
          <a:prstGeom prst="roundRect">
            <a:avLst/>
          </a:prstGeom>
          <a:gradFill rotWithShape="1">
            <a:gsLst>
              <a:gs pos="0">
                <a:srgbClr val="F9B639">
                  <a:tint val="74000"/>
                </a:srgbClr>
              </a:gs>
              <a:gs pos="49000">
                <a:srgbClr val="F9B639">
                  <a:tint val="96000"/>
                  <a:shade val="84000"/>
                  <a:satMod val="110000"/>
                </a:srgbClr>
              </a:gs>
              <a:gs pos="49100">
                <a:srgbClr val="F9B639">
                  <a:shade val="55000"/>
                  <a:satMod val="150000"/>
                </a:srgbClr>
              </a:gs>
              <a:gs pos="92000">
                <a:srgbClr val="F9B639">
                  <a:tint val="98000"/>
                  <a:shade val="90000"/>
                  <a:satMod val="128000"/>
                </a:srgbClr>
              </a:gs>
              <a:gs pos="100000">
                <a:srgbClr val="F9B639">
                  <a:tint val="90000"/>
                  <a:shade val="97000"/>
                  <a:satMod val="128000"/>
                </a:srgbClr>
              </a:gs>
            </a:gsLst>
            <a:lin ang="5400000" scaled="1"/>
          </a:gradFill>
          <a:ln>
            <a:noFill/>
          </a:ln>
          <a:effectLst>
            <a:outerShdw blurRad="39000" dist="25400" dir="5400000" rotWithShape="0">
              <a:srgbClr val="F9B639">
                <a:shade val="33000"/>
                <a:alpha val="83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p:spPr>
        <p:txBody>
          <a:bodyPr rtlCol="0" anchor="ctr"/>
          <a:lstStyle/>
          <a:p>
            <a:pPr algn="ctr"/>
            <a:r>
              <a:rPr lang="es-MX" sz="3200" b="1" kern="0" dirty="0" smtClean="0">
                <a:solidFill>
                  <a:prstClr val="white"/>
                </a:solidFill>
                <a:latin typeface="Trebuchet MS"/>
              </a:rPr>
              <a:t>REGISTROS </a:t>
            </a:r>
          </a:p>
        </p:txBody>
      </p:sp>
    </p:spTree>
    <p:extLst>
      <p:ext uri="{BB962C8B-B14F-4D97-AF65-F5344CB8AC3E}">
        <p14:creationId xmlns:p14="http://schemas.microsoft.com/office/powerpoint/2010/main" val="220471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54</a:t>
            </a:fld>
            <a:endParaRPr lang="es-MX">
              <a:solidFill>
                <a:prstClr val="black"/>
              </a:soli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949678"/>
              </p:ext>
            </p:extLst>
          </p:nvPr>
        </p:nvGraphicFramePr>
        <p:xfrm>
          <a:off x="251520" y="1471741"/>
          <a:ext cx="7715305" cy="3037379"/>
        </p:xfrm>
        <a:graphic>
          <a:graphicData uri="http://schemas.openxmlformats.org/drawingml/2006/table">
            <a:tbl>
              <a:tblPr/>
              <a:tblGrid>
                <a:gridCol w="557627"/>
                <a:gridCol w="3363459"/>
                <a:gridCol w="1088699"/>
                <a:gridCol w="1298177"/>
                <a:gridCol w="1407343"/>
              </a:tblGrid>
              <a:tr h="28372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Abono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2837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827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de Egresos Pagado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2837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826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de Egresos Ejercido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90.00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83772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6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Registro de Presupuesto</a:t>
                      </a:r>
                      <a:r>
                        <a:rPr lang="es-CO" sz="16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Egresos Pagado por concepto de ADEFAS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2837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5a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</a:tr>
              <a:tr h="49729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2211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Proveedores por pagar a Largo Plazo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</a:tr>
              <a:tr h="2837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1112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Bancos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</a:tr>
              <a:tr h="2837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6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Pago parcial de ADEFAS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 redondeado"/>
          <p:cNvSpPr/>
          <p:nvPr/>
        </p:nvSpPr>
        <p:spPr>
          <a:xfrm>
            <a:off x="539552" y="764704"/>
            <a:ext cx="7240318" cy="440977"/>
          </a:xfrm>
          <a:prstGeom prst="roundRect">
            <a:avLst/>
          </a:prstGeom>
          <a:gradFill rotWithShape="1">
            <a:gsLst>
              <a:gs pos="0">
                <a:srgbClr val="F9B639">
                  <a:tint val="74000"/>
                </a:srgbClr>
              </a:gs>
              <a:gs pos="49000">
                <a:srgbClr val="F9B639">
                  <a:tint val="96000"/>
                  <a:shade val="84000"/>
                  <a:satMod val="110000"/>
                </a:srgbClr>
              </a:gs>
              <a:gs pos="49100">
                <a:srgbClr val="F9B639">
                  <a:shade val="55000"/>
                  <a:satMod val="150000"/>
                </a:srgbClr>
              </a:gs>
              <a:gs pos="92000">
                <a:srgbClr val="F9B639">
                  <a:tint val="98000"/>
                  <a:shade val="90000"/>
                  <a:satMod val="128000"/>
                </a:srgbClr>
              </a:gs>
              <a:gs pos="100000">
                <a:srgbClr val="F9B639">
                  <a:tint val="90000"/>
                  <a:shade val="97000"/>
                  <a:satMod val="128000"/>
                </a:srgbClr>
              </a:gs>
            </a:gsLst>
            <a:lin ang="5400000" scaled="1"/>
          </a:gradFill>
          <a:ln>
            <a:noFill/>
          </a:ln>
          <a:effectLst>
            <a:outerShdw blurRad="39000" dist="25400" dir="5400000" rotWithShape="0">
              <a:srgbClr val="F9B639">
                <a:shade val="33000"/>
                <a:alpha val="83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p:spPr>
        <p:txBody>
          <a:bodyPr rtlCol="0" anchor="ctr"/>
          <a:lstStyle/>
          <a:p>
            <a:pPr algn="ctr"/>
            <a:r>
              <a:rPr lang="es-MX" sz="3200" b="1" kern="0" dirty="0" smtClean="0">
                <a:solidFill>
                  <a:prstClr val="white"/>
                </a:solidFill>
                <a:latin typeface="Trebuchet MS"/>
              </a:rPr>
              <a:t>REGISTROS </a:t>
            </a:r>
          </a:p>
        </p:txBody>
      </p:sp>
    </p:spTree>
    <p:extLst>
      <p:ext uri="{BB962C8B-B14F-4D97-AF65-F5344CB8AC3E}">
        <p14:creationId xmlns:p14="http://schemas.microsoft.com/office/powerpoint/2010/main" val="185542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 redondeado"/>
          <p:cNvSpPr/>
          <p:nvPr/>
        </p:nvSpPr>
        <p:spPr>
          <a:xfrm>
            <a:off x="395536" y="2578584"/>
            <a:ext cx="7416824" cy="1210456"/>
          </a:xfrm>
          <a:prstGeom prst="roundRect">
            <a:avLst/>
          </a:prstGeom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12" name="3 CuadroTexto"/>
          <p:cNvSpPr txBox="1">
            <a:spLocks noChangeArrowheads="1"/>
          </p:cNvSpPr>
          <p:nvPr/>
        </p:nvSpPr>
        <p:spPr bwMode="auto">
          <a:xfrm>
            <a:off x="746362" y="2857495"/>
            <a:ext cx="67151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  <a:latin typeface="Lucida Sans Unicode" pitchFamily="34" charset="0"/>
              </a:rPr>
              <a:t>EJERCICIO CAPITULO 9000</a:t>
            </a:r>
            <a:endParaRPr lang="es-MX" sz="32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13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688158"/>
              </p:ext>
            </p:extLst>
          </p:nvPr>
        </p:nvGraphicFramePr>
        <p:xfrm>
          <a:off x="107504" y="1052736"/>
          <a:ext cx="8001055" cy="1253448"/>
        </p:xfrm>
        <a:graphic>
          <a:graphicData uri="http://schemas.openxmlformats.org/drawingml/2006/table">
            <a:tbl>
              <a:tblPr/>
              <a:tblGrid>
                <a:gridCol w="392941"/>
                <a:gridCol w="5063345"/>
                <a:gridCol w="2544769"/>
              </a:tblGrid>
              <a:tr h="150020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Operaciones:</a:t>
                      </a: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02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4A452A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4A452A"/>
                          </a:solidFill>
                          <a:latin typeface="Calibri"/>
                        </a:rPr>
                        <a:t>Préstamo con institución bancaria</a:t>
                      </a:r>
                      <a:endParaRPr lang="es-MX" sz="1600" b="1" i="0" u="none" strike="noStrike" dirty="0">
                        <a:solidFill>
                          <a:srgbClr val="4A452A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8´000,000.00</a:t>
                      </a: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02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17375D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17375D"/>
                          </a:solidFill>
                          <a:latin typeface="Calibri"/>
                        </a:rPr>
                        <a:t>Presupuesto</a:t>
                      </a:r>
                      <a:r>
                        <a:rPr lang="es-MX" sz="1600" b="1" i="0" u="none" strike="noStrike" baseline="0" dirty="0" smtClean="0">
                          <a:solidFill>
                            <a:srgbClr val="17375D"/>
                          </a:solidFill>
                          <a:latin typeface="Calibri"/>
                        </a:rPr>
                        <a:t> aprobado de deuda pública interna del periodo</a:t>
                      </a:r>
                      <a:endParaRPr lang="es-MX" sz="1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3´000,000.00                    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020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236333"/>
              </p:ext>
            </p:extLst>
          </p:nvPr>
        </p:nvGraphicFramePr>
        <p:xfrm>
          <a:off x="179512" y="2420888"/>
          <a:ext cx="7929618" cy="4210422"/>
        </p:xfrm>
        <a:graphic>
          <a:graphicData uri="http://schemas.openxmlformats.org/drawingml/2006/table">
            <a:tbl>
              <a:tblPr/>
              <a:tblGrid>
                <a:gridCol w="545284"/>
                <a:gridCol w="3484722"/>
                <a:gridCol w="1118940"/>
                <a:gridCol w="1334237"/>
                <a:gridCol w="1446435"/>
              </a:tblGrid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Cargo</a:t>
                      </a:r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Abono</a:t>
                      </a:r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1112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Bancos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8´000,000.00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2131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Porción a corto plazo de la deuda pública interna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3´000,000.00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09143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2233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Préstamo de la deuda pública interna por pagar a largo plazo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5´000,000.00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09143"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s-MX" sz="1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Registro contable del</a:t>
                      </a:r>
                      <a:r>
                        <a:rPr lang="es-MX" sz="1600" b="1" i="1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préstamo con la institución bancaria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822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Presupuesto Egresos por Ejercer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3´000,000.00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Intereses de la deuda interna con instituciones de crédito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300,000.00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821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Presupuesto de Egresos Aprobado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3´000,000.00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Intereses de la deuda interna con instituciones de crédito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300,000.00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s-MX" sz="16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Registro del Presupuesto de Egresos Aprobado </a:t>
                      </a:r>
                      <a:r>
                        <a:rPr lang="es-MX" sz="1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</a:t>
                      </a:r>
                      <a:r>
                        <a:rPr lang="es-MX" sz="1600" b="1" i="1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deuda e intereses del periodo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755576" y="116632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MX" sz="2400" b="1" dirty="0" smtClean="0"/>
              <a:t>9000 DEUDA PÚBLICA 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7003257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226617"/>
              </p:ext>
            </p:extLst>
          </p:nvPr>
        </p:nvGraphicFramePr>
        <p:xfrm>
          <a:off x="323528" y="1340768"/>
          <a:ext cx="7072361" cy="1253448"/>
        </p:xfrm>
        <a:graphic>
          <a:graphicData uri="http://schemas.openxmlformats.org/drawingml/2006/table">
            <a:tbl>
              <a:tblPr/>
              <a:tblGrid>
                <a:gridCol w="347332"/>
                <a:gridCol w="4475635"/>
                <a:gridCol w="2249394"/>
              </a:tblGrid>
              <a:tr h="239730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Operaciones:</a:t>
                      </a: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3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632523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632523"/>
                          </a:solidFill>
                          <a:latin typeface="Calibri"/>
                        </a:rPr>
                        <a:t>Se compromete</a:t>
                      </a:r>
                      <a:r>
                        <a:rPr lang="es-MX" sz="1600" b="1" i="0" u="none" strike="noStrike" baseline="0" dirty="0" smtClean="0">
                          <a:solidFill>
                            <a:srgbClr val="632523"/>
                          </a:solidFill>
                          <a:latin typeface="Calibri"/>
                        </a:rPr>
                        <a:t> la deuda pública interna e intereses del periodo</a:t>
                      </a:r>
                      <a:endParaRPr lang="es-MX" sz="1600" b="1" i="0" u="none" strike="noStrike" dirty="0">
                        <a:solidFill>
                          <a:srgbClr val="632523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3´000,000.00</a:t>
                      </a:r>
                    </a:p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300,000.00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30"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632523"/>
                        </a:solidFill>
                        <a:latin typeface="Calibri"/>
                      </a:endParaRPr>
                    </a:p>
                  </a:txBody>
                  <a:tcPr marL="8562" marR="8562" marT="85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632523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</a:t>
                      </a: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30"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632523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090221"/>
              </p:ext>
            </p:extLst>
          </p:nvPr>
        </p:nvGraphicFramePr>
        <p:xfrm>
          <a:off x="107504" y="3356992"/>
          <a:ext cx="7899407" cy="2737134"/>
        </p:xfrm>
        <a:graphic>
          <a:graphicData uri="http://schemas.openxmlformats.org/drawingml/2006/table">
            <a:tbl>
              <a:tblPr/>
              <a:tblGrid>
                <a:gridCol w="609180"/>
                <a:gridCol w="3578872"/>
                <a:gridCol w="955734"/>
                <a:gridCol w="1322217"/>
                <a:gridCol w="1433404"/>
              </a:tblGrid>
              <a:tr h="256216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Cargo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Abono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5621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824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Presupuesto de Egresos Comprometido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3´000,000.00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5621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Intereses de la deuda interna con instituciones de crédito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300,000.00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5621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822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Presupuesto de Egresos por</a:t>
                      </a:r>
                      <a:r>
                        <a:rPr lang="es-MX" sz="16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Ejercer</a:t>
                      </a:r>
                      <a:endParaRPr lang="es-MX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3´000,000.00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5621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Intereses de la deuda interna con instituciones de crédito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300,000.00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256216"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Registro</a:t>
                      </a:r>
                      <a:r>
                        <a:rPr lang="es-MX" sz="16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presupuestal de Presupuesto comprometido por concepto de deuda  intereses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755576" y="140002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MX" sz="2400" b="1" dirty="0" smtClean="0"/>
              <a:t>9000 DEUDA PÚBLICA 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14733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902605"/>
              </p:ext>
            </p:extLst>
          </p:nvPr>
        </p:nvGraphicFramePr>
        <p:xfrm>
          <a:off x="467544" y="884322"/>
          <a:ext cx="7358115" cy="1001046"/>
        </p:xfrm>
        <a:graphic>
          <a:graphicData uri="http://schemas.openxmlformats.org/drawingml/2006/table">
            <a:tbl>
              <a:tblPr/>
              <a:tblGrid>
                <a:gridCol w="361367"/>
                <a:gridCol w="4656469"/>
                <a:gridCol w="2340279"/>
              </a:tblGrid>
              <a:tr h="239730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Operaciones:</a:t>
                      </a: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3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</a:rPr>
                        <a:t>Devengo del primer </a:t>
                      </a:r>
                      <a:r>
                        <a:rPr lang="es-MX" sz="16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</a:rPr>
                        <a:t>pago de la deuda interna con instituciones de crédito e intereses</a:t>
                      </a:r>
                      <a:endParaRPr lang="es-MX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</a:rPr>
                        <a:t>250,000.00</a:t>
                      </a:r>
                    </a:p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</a:rPr>
                        <a:t>25,000.00</a:t>
                      </a:r>
                      <a:endParaRPr lang="es-MX" sz="16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30"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3F3151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3F3151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046454"/>
              </p:ext>
            </p:extLst>
          </p:nvPr>
        </p:nvGraphicFramePr>
        <p:xfrm>
          <a:off x="179512" y="1700810"/>
          <a:ext cx="7848872" cy="5013948"/>
        </p:xfrm>
        <a:graphic>
          <a:graphicData uri="http://schemas.openxmlformats.org/drawingml/2006/table">
            <a:tbl>
              <a:tblPr/>
              <a:tblGrid>
                <a:gridCol w="660478"/>
                <a:gridCol w="3983846"/>
                <a:gridCol w="1537624"/>
                <a:gridCol w="1666924"/>
              </a:tblGrid>
              <a:tr h="253401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Cargo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Abono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5340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825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Presupuesto Egresos 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Devengado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250,000.00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7481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Intereses de la deuda interna con instituciones de crédito</a:t>
                      </a:r>
                    </a:p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5340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824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Presupuesto Egresos 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Comprometido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250,000.00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7481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Intereses de la deuda interna con instituciones de crédito</a:t>
                      </a:r>
                    </a:p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7481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Registro  presupuestal del</a:t>
                      </a:r>
                      <a:r>
                        <a:rPr lang="es-MX" sz="1600" b="1" i="1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Devengo del primer pago de la deuda interna e intereses correspondientes 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5340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4a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25340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5411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Intereses de la deuda pública interna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25340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2116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Intereses y comisiones por pagar a corto plazo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500794"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(921 intereses de la deuda interna con instituciones</a:t>
                      </a:r>
                      <a:r>
                        <a:rPr lang="es-MX" sz="1600" b="1" i="1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crédito)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748187">
                <a:tc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Registro contable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del devengo de los intereses correspondientes al primer pago de la deuda interna con instituciones bancaria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755576" y="3524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MX" sz="2400" b="1" dirty="0" smtClean="0"/>
              <a:t>9000 DEUDA PÚBLICA 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34940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71739"/>
              </p:ext>
            </p:extLst>
          </p:nvPr>
        </p:nvGraphicFramePr>
        <p:xfrm>
          <a:off x="467544" y="1340768"/>
          <a:ext cx="7358115" cy="1244886"/>
        </p:xfrm>
        <a:graphic>
          <a:graphicData uri="http://schemas.openxmlformats.org/drawingml/2006/table">
            <a:tbl>
              <a:tblPr/>
              <a:tblGrid>
                <a:gridCol w="361367"/>
                <a:gridCol w="4656469"/>
                <a:gridCol w="2340279"/>
              </a:tblGrid>
              <a:tr h="239730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Operaciones:</a:t>
                      </a: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3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</a:rPr>
                        <a:t>Emisión de</a:t>
                      </a:r>
                      <a:r>
                        <a:rPr lang="es-MX" sz="16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</a:rPr>
                        <a:t> orden de pago de la primera parcialidad del pago de deuda interna e intereses con instituciones de crédito </a:t>
                      </a:r>
                      <a:endParaRPr lang="es-MX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</a:rPr>
                        <a:t>275,000,00</a:t>
                      </a:r>
                      <a:endParaRPr lang="es-MX" sz="16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30"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3F3151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3F3151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431485"/>
              </p:ext>
            </p:extLst>
          </p:nvPr>
        </p:nvGraphicFramePr>
        <p:xfrm>
          <a:off x="179512" y="3284984"/>
          <a:ext cx="7776863" cy="1742412"/>
        </p:xfrm>
        <a:graphic>
          <a:graphicData uri="http://schemas.openxmlformats.org/drawingml/2006/table">
            <a:tbl>
              <a:tblPr/>
              <a:tblGrid>
                <a:gridCol w="654419"/>
                <a:gridCol w="3947296"/>
                <a:gridCol w="1523517"/>
                <a:gridCol w="1651631"/>
              </a:tblGrid>
              <a:tr h="1658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Cargo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Abono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7886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826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Presupuesto Egresos 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Ejercido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275,000.00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78866"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824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Presupuesto Egresos 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Devengado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275,000.00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Registro de</a:t>
                      </a:r>
                      <a:r>
                        <a:rPr lang="es-MX" sz="16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la orden de pago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755576" y="140002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MX" sz="2400" b="1" dirty="0" smtClean="0"/>
              <a:t>9000 DEUDA PÚBLICA 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9963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6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1520" y="1357298"/>
            <a:ext cx="785818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b="1" dirty="0" smtClean="0"/>
              <a:t>Deuda pública:</a:t>
            </a:r>
            <a:r>
              <a:rPr lang="es-MX" sz="2400" dirty="0" smtClean="0"/>
              <a:t> las obligaciones de pasivo, directas o contingentes, derivadas de financiamientos a cargo de los gobiernos federal, estatales, del Distrito Federal o municipales, en términos de las disposiciones legales aplicables, sin perjuicio de que dichas obligaciones tengan como propósito operaciones de canje o refinanciamiento. </a:t>
            </a:r>
            <a:endParaRPr lang="es-ES_tradnl" sz="2400" dirty="0" smtClean="0"/>
          </a:p>
          <a:p>
            <a:pPr>
              <a:lnSpc>
                <a:spcPct val="150000"/>
              </a:lnSpc>
            </a:pPr>
            <a:endParaRPr lang="es-ES_tradnl" dirty="0"/>
          </a:p>
        </p:txBody>
      </p:sp>
      <p:sp>
        <p:nvSpPr>
          <p:cNvPr id="7" name="6 Rectángulo"/>
          <p:cNvSpPr/>
          <p:nvPr/>
        </p:nvSpPr>
        <p:spPr>
          <a:xfrm>
            <a:off x="3203848" y="6215082"/>
            <a:ext cx="475315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050" b="1" dirty="0" smtClean="0">
                <a:solidFill>
                  <a:srgbClr val="0070C0"/>
                </a:solidFill>
              </a:rPr>
              <a:t>ART. 4o DE LA LEY GENERAL DE CONTABILIDAD GUBERNAMENTAL</a:t>
            </a:r>
            <a:endParaRPr lang="es-MX" sz="1050" dirty="0"/>
          </a:p>
        </p:txBody>
      </p:sp>
      <p:sp>
        <p:nvSpPr>
          <p:cNvPr id="8" name="7 Rectángulo redondeado"/>
          <p:cNvSpPr/>
          <p:nvPr/>
        </p:nvSpPr>
        <p:spPr>
          <a:xfrm>
            <a:off x="827584" y="260648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DEUDA PÚBLICA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39670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557470"/>
              </p:ext>
            </p:extLst>
          </p:nvPr>
        </p:nvGraphicFramePr>
        <p:xfrm>
          <a:off x="442654" y="840726"/>
          <a:ext cx="7358115" cy="1001046"/>
        </p:xfrm>
        <a:graphic>
          <a:graphicData uri="http://schemas.openxmlformats.org/drawingml/2006/table">
            <a:tbl>
              <a:tblPr/>
              <a:tblGrid>
                <a:gridCol w="361367"/>
                <a:gridCol w="4656469"/>
                <a:gridCol w="2340279"/>
              </a:tblGrid>
              <a:tr h="239730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Operaciones:</a:t>
                      </a: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3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</a:rPr>
                        <a:t>6</a:t>
                      </a:r>
                      <a:endParaRPr lang="es-MX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</a:rPr>
                        <a:t>Pago de</a:t>
                      </a:r>
                      <a:r>
                        <a:rPr lang="es-MX" sz="16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</a:rPr>
                        <a:t> la deuda interna con instituciones de crédito  e intereses correspondientes</a:t>
                      </a:r>
                      <a:endParaRPr lang="es-MX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</a:rPr>
                        <a:t>250,000.00</a:t>
                      </a:r>
                    </a:p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</a:rPr>
                        <a:t>25,000.00</a:t>
                      </a:r>
                      <a:endParaRPr lang="es-MX" sz="16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30"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3F3151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3F3151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62" marR="8562" marT="85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948335"/>
              </p:ext>
            </p:extLst>
          </p:nvPr>
        </p:nvGraphicFramePr>
        <p:xfrm>
          <a:off x="179512" y="1844824"/>
          <a:ext cx="8390736" cy="4947864"/>
        </p:xfrm>
        <a:graphic>
          <a:graphicData uri="http://schemas.openxmlformats.org/drawingml/2006/table">
            <a:tbl>
              <a:tblPr/>
              <a:tblGrid>
                <a:gridCol w="706076"/>
                <a:gridCol w="4258879"/>
                <a:gridCol w="1643777"/>
                <a:gridCol w="1782004"/>
              </a:tblGrid>
              <a:tr h="16582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Cargo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Abono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7886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827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Presupuesto Egresos 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Pagado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250,000.00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7886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Intereses de la deuda interna con instituciones de crédito</a:t>
                      </a:r>
                    </a:p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826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Presupuesto Egresos 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Ejercido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250,000.00 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Intereses de la deuda interna con instituciones de crédito</a:t>
                      </a:r>
                    </a:p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Registro del</a:t>
                      </a:r>
                      <a:r>
                        <a:rPr lang="es-MX" sz="1600" b="1" i="1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pago de la deuda interna  con instituciones bancarias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6a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2131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Porción a corto plazo</a:t>
                      </a:r>
                      <a:r>
                        <a:rPr lang="es-MX" sz="16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la deuda pública interna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250,000.00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2116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Intereses y comisiones por pagar a corto plazo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(921 intereses de la deuda interna con instituciones</a:t>
                      </a:r>
                      <a:r>
                        <a:rPr lang="es-MX" sz="1600" b="1" i="1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crédito)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1112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Bancos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275,000.00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  <a:tr h="165824">
                <a:tc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Registro contable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correspondiente al primer pago de la deuda interna e intereses  con instituciones bancaria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22" marR="5922" marT="5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755576" y="0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MX" sz="2400" b="1" dirty="0" smtClean="0"/>
              <a:t>9000 DEUDA PÚBLICA 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427842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61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931461" y="522866"/>
            <a:ext cx="7603778" cy="509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lvl="0">
              <a:spcBef>
                <a:spcPct val="20000"/>
              </a:spcBef>
              <a:defRPr/>
            </a:pP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marL="82296" lvl="0">
              <a:spcBef>
                <a:spcPct val="20000"/>
              </a:spcBef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   </a:t>
            </a:r>
          </a:p>
          <a:p>
            <a:pPr marL="82296" lvl="0">
              <a:spcBef>
                <a:spcPct val="20000"/>
              </a:spcBef>
              <a:defRPr/>
            </a:pP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marL="82296" lvl="0">
              <a:spcBef>
                <a:spcPct val="20000"/>
              </a:spcBef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   1. DEUDA PÚBLICA Y OTROS PASIVOS.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marL="699516" lvl="1" indent="-342900">
              <a:spcBef>
                <a:spcPct val="20000"/>
              </a:spcBef>
              <a:buSzPct val="125000"/>
              <a:buFont typeface="Wingdings" pitchFamily="2" charset="2"/>
              <a:buChar char="§"/>
              <a:defRPr/>
            </a:pPr>
            <a:endParaRPr lang="es-MX" dirty="0">
              <a:latin typeface="Arial" pitchFamily="34" charset="0"/>
              <a:cs typeface="Arial" pitchFamily="34" charset="0"/>
            </a:endParaRPr>
          </a:p>
          <a:p>
            <a:pPr marL="356616" lvl="1">
              <a:spcBef>
                <a:spcPct val="20000"/>
              </a:spcBef>
              <a:buSzPct val="125000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2. PASIVOS A CORTO Y LARGO PLAZO.</a:t>
            </a:r>
          </a:p>
          <a:p>
            <a:pPr marL="699516" lvl="1" indent="-342900">
              <a:spcBef>
                <a:spcPct val="20000"/>
              </a:spcBef>
              <a:buSzPct val="125000"/>
              <a:defRPr/>
            </a:pPr>
            <a:endParaRPr lang="es-MX" dirty="0">
              <a:latin typeface="Arial" pitchFamily="34" charset="0"/>
              <a:cs typeface="Arial" pitchFamily="34" charset="0"/>
            </a:endParaRPr>
          </a:p>
          <a:p>
            <a:pPr marL="356616" lvl="1">
              <a:spcBef>
                <a:spcPct val="20000"/>
              </a:spcBef>
              <a:buSzPct val="125000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3. AMORTIZACIÓN.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marL="699516" lvl="1" indent="-342900">
              <a:spcBef>
                <a:spcPct val="20000"/>
              </a:spcBef>
              <a:buSzPct val="125000"/>
              <a:buFont typeface="Wingdings" pitchFamily="2" charset="2"/>
              <a:buChar char="§"/>
              <a:defRPr/>
            </a:pPr>
            <a:endParaRPr lang="es-MX" dirty="0">
              <a:latin typeface="Arial" pitchFamily="34" charset="0"/>
              <a:cs typeface="Arial" pitchFamily="34" charset="0"/>
            </a:endParaRPr>
          </a:p>
          <a:p>
            <a:pPr marL="356616" lvl="1">
              <a:spcBef>
                <a:spcPct val="20000"/>
              </a:spcBef>
              <a:buSzPct val="125000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4. SERVICIO DE LA DEUDA.</a:t>
            </a:r>
          </a:p>
          <a:p>
            <a:pPr marL="356616" lvl="1">
              <a:spcBef>
                <a:spcPct val="20000"/>
              </a:spcBef>
              <a:buSzPct val="125000"/>
              <a:defRPr/>
            </a:pP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marL="356616" lvl="1">
              <a:spcBef>
                <a:spcPct val="20000"/>
              </a:spcBef>
              <a:buSzPct val="125000"/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5. ADEFAS.</a:t>
            </a:r>
          </a:p>
          <a:p>
            <a:pPr marL="356616" lvl="1">
              <a:spcBef>
                <a:spcPct val="20000"/>
              </a:spcBef>
              <a:buSzPct val="125000"/>
              <a:defRPr/>
            </a:pP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marL="356616" lvl="1">
              <a:spcBef>
                <a:spcPct val="20000"/>
              </a:spcBef>
              <a:buSzPct val="125000"/>
              <a:defRPr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  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892719" y="5167935"/>
            <a:ext cx="5953864" cy="47459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s-MX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6. EJERCICIOS PRÁCTICOS.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500034" y="357166"/>
            <a:ext cx="5357850" cy="642942"/>
          </a:xfrm>
          <a:prstGeom prst="roundRect">
            <a:avLst/>
          </a:prstGeom>
          <a:gradFill rotWithShape="1">
            <a:gsLst>
              <a:gs pos="0">
                <a:srgbClr val="F9B639">
                  <a:tint val="74000"/>
                </a:srgbClr>
              </a:gs>
              <a:gs pos="49000">
                <a:srgbClr val="F9B639">
                  <a:tint val="96000"/>
                  <a:shade val="84000"/>
                  <a:satMod val="110000"/>
                </a:srgbClr>
              </a:gs>
              <a:gs pos="49100">
                <a:srgbClr val="F9B639">
                  <a:shade val="55000"/>
                  <a:satMod val="150000"/>
                </a:srgbClr>
              </a:gs>
              <a:gs pos="92000">
                <a:srgbClr val="F9B639">
                  <a:tint val="98000"/>
                  <a:shade val="90000"/>
                  <a:satMod val="128000"/>
                </a:srgbClr>
              </a:gs>
              <a:gs pos="100000">
                <a:srgbClr val="F9B639">
                  <a:tint val="90000"/>
                  <a:shade val="97000"/>
                  <a:satMod val="128000"/>
                </a:srgbClr>
              </a:gs>
            </a:gsLst>
            <a:lin ang="5400000" scaled="1"/>
          </a:gradFill>
          <a:ln>
            <a:noFill/>
          </a:ln>
          <a:effectLst>
            <a:outerShdw blurRad="39000" dist="25400" dir="5400000" rotWithShape="0">
              <a:srgbClr val="F9B639">
                <a:shade val="33000"/>
                <a:alpha val="83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CONTENIDO</a:t>
            </a:r>
          </a:p>
        </p:txBody>
      </p:sp>
    </p:spTree>
    <p:extLst>
      <p:ext uri="{BB962C8B-B14F-4D97-AF65-F5344CB8AC3E}">
        <p14:creationId xmlns:p14="http://schemas.microsoft.com/office/powerpoint/2010/main" val="384439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89842" y="4305870"/>
            <a:ext cx="62344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a typeface="+mj-ea"/>
                <a:cs typeface="+mj-cs"/>
              </a:rPr>
              <a:t>EJERCICIOS PRACTICOS</a:t>
            </a:r>
            <a:endParaRPr lang="es-MX" sz="5400" dirty="0"/>
          </a:p>
        </p:txBody>
      </p:sp>
      <p:pic>
        <p:nvPicPr>
          <p:cNvPr id="6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62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3" name="AutoShape 2" descr="http://micaldodecabeza.files.wordpress.com/2012/10/bolsill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" name="Picture 2" descr="http://www.topdin.uff.br/topdin2015/images/cadern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720" y="72009"/>
            <a:ext cx="4464496" cy="44371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547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3" name="Text Box 5"/>
          <p:cNvSpPr txBox="1">
            <a:spLocks noChangeArrowheads="1"/>
          </p:cNvSpPr>
          <p:nvPr/>
        </p:nvSpPr>
        <p:spPr bwMode="auto">
          <a:xfrm>
            <a:off x="4644008" y="4080838"/>
            <a:ext cx="3786187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000" b="1" dirty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Domicilio: </a:t>
            </a:r>
          </a:p>
          <a:p>
            <a:pPr algn="ctr"/>
            <a:r>
              <a:rPr lang="es-MX" sz="2000" b="1" dirty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Lerdo de Tejada No. 2469, </a:t>
            </a:r>
          </a:p>
          <a:p>
            <a:pPr algn="ctr"/>
            <a:r>
              <a:rPr lang="es-MX" sz="2000" b="1" dirty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Col. Arcos Sur. C.P. 44500</a:t>
            </a:r>
          </a:p>
          <a:p>
            <a:pPr algn="ctr"/>
            <a:r>
              <a:rPr lang="es-MX" sz="2000" b="1" dirty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Tel. (01 33) 3669 5550 al 59</a:t>
            </a:r>
          </a:p>
          <a:p>
            <a:pPr algn="ctr"/>
            <a:r>
              <a:rPr lang="es-MX" sz="2000" b="1" dirty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Guadalajara, Jalisco</a:t>
            </a:r>
          </a:p>
          <a:p>
            <a:pPr algn="ctr"/>
            <a:r>
              <a:rPr lang="es-MX" sz="2000" b="1" dirty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México</a:t>
            </a:r>
            <a:endParaRPr lang="es-ES" sz="2000" b="1" dirty="0">
              <a:solidFill>
                <a:schemeClr val="accent4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15044" name="Text Box 6"/>
          <p:cNvSpPr txBox="1">
            <a:spLocks noChangeArrowheads="1"/>
          </p:cNvSpPr>
          <p:nvPr/>
        </p:nvSpPr>
        <p:spPr bwMode="auto">
          <a:xfrm>
            <a:off x="1233491" y="4280383"/>
            <a:ext cx="331311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000" b="1" dirty="0">
                <a:solidFill>
                  <a:schemeClr val="accent4">
                    <a:lumMod val="75000"/>
                  </a:schemeClr>
                </a:solidFill>
              </a:rPr>
              <a:t>Página Web </a:t>
            </a:r>
            <a:r>
              <a:rPr lang="es-MX" sz="2000" b="1" dirty="0" smtClean="0">
                <a:solidFill>
                  <a:schemeClr val="accent4">
                    <a:lumMod val="75000"/>
                  </a:schemeClr>
                </a:solidFill>
              </a:rPr>
              <a:t>INDETEC</a:t>
            </a:r>
            <a:endParaRPr lang="es-MX" sz="20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s-MX" sz="2000" b="1" dirty="0">
              <a:solidFill>
                <a:schemeClr val="accent4">
                  <a:lumMod val="75000"/>
                </a:schemeClr>
              </a:solidFill>
              <a:hlinkClick r:id="rId2"/>
            </a:endParaRPr>
          </a:p>
          <a:p>
            <a:pPr algn="ctr"/>
            <a:endParaRPr lang="es-MX" sz="2000" b="1" dirty="0">
              <a:solidFill>
                <a:schemeClr val="accent4">
                  <a:lumMod val="75000"/>
                </a:schemeClr>
              </a:solidFill>
              <a:hlinkClick r:id="rId2"/>
            </a:endParaRPr>
          </a:p>
          <a:p>
            <a:pPr algn="ctr"/>
            <a:endParaRPr lang="es-MX" sz="2000" b="1" dirty="0" smtClean="0">
              <a:solidFill>
                <a:schemeClr val="accent4">
                  <a:lumMod val="75000"/>
                </a:schemeClr>
              </a:solidFill>
              <a:hlinkClick r:id="rId2"/>
            </a:endParaRPr>
          </a:p>
          <a:p>
            <a:pPr algn="ctr"/>
            <a:r>
              <a:rPr lang="es-MX" sz="2000" b="1" dirty="0" smtClean="0">
                <a:solidFill>
                  <a:schemeClr val="accent4">
                    <a:lumMod val="75000"/>
                  </a:schemeClr>
                </a:solidFill>
                <a:hlinkClick r:id="rId2"/>
              </a:rPr>
              <a:t>www.indetec.gob.mx</a:t>
            </a:r>
            <a:endParaRPr lang="es-ES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15045" name="Picture 7" descr="TgC_mundo1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8476" y="4725067"/>
            <a:ext cx="681540" cy="723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 redondeado"/>
          <p:cNvSpPr/>
          <p:nvPr/>
        </p:nvSpPr>
        <p:spPr>
          <a:xfrm>
            <a:off x="982207" y="620688"/>
            <a:ext cx="7128792" cy="1204756"/>
          </a:xfrm>
          <a:prstGeom prst="roundRect">
            <a:avLst/>
          </a:prstGeom>
          <a:noFill/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bliqueTop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bliqueTopRigh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9600" b="1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glow rad="228600">
                    <a:schemeClr val="accent6">
                      <a:lumMod val="60000"/>
                      <a:lumOff val="40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S Reference Sans Serif" panose="020B0604030504040204" pitchFamily="34" charset="0"/>
                <a:ea typeface="Yu Mincho Light" panose="02020300000000000000" pitchFamily="18" charset="-128"/>
              </a:rPr>
              <a:t>Gracias </a:t>
            </a:r>
            <a:endParaRPr lang="es-MX" sz="9600" b="1" dirty="0">
              <a:ln w="11430"/>
              <a:solidFill>
                <a:schemeClr val="accent4">
                  <a:lumMod val="75000"/>
                </a:schemeClr>
              </a:solidFill>
              <a:effectLst>
                <a:glow rad="228600">
                  <a:schemeClr val="accent6">
                    <a:lumMod val="60000"/>
                    <a:lumOff val="40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S Reference Sans Serif" panose="020B0604030504040204" pitchFamily="34" charset="0"/>
              <a:ea typeface="Yu Mincho Light" panose="02020300000000000000" pitchFamily="18" charset="-128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827584" y="2212763"/>
            <a:ext cx="712879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L.C.P. ANIELKA YANET ARIAS RIVERA</a:t>
            </a:r>
          </a:p>
          <a:p>
            <a:pPr algn="ctr"/>
            <a:r>
              <a:rPr lang="es-MX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aariasr</a:t>
            </a:r>
            <a:r>
              <a:rPr lang="es-MX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@indetec.gob.mx</a:t>
            </a:r>
          </a:p>
          <a:p>
            <a:pPr lvl="0"/>
            <a:endParaRPr lang="es-MX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s-MX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s-MX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L.C.P</a:t>
            </a: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KATIA LUZ ANGÉLICA HERNÁNDEZ ABUNDIS</a:t>
            </a:r>
          </a:p>
          <a:p>
            <a:pPr lvl="0" algn="ctr"/>
            <a:r>
              <a:rPr lang="es-MX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khernandeza@indetec.gob.mx</a:t>
            </a:r>
          </a:p>
        </p:txBody>
      </p:sp>
      <p:pic>
        <p:nvPicPr>
          <p:cNvPr id="7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63</a:t>
            </a:fld>
            <a:endParaRPr lang="es-MX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7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500034" y="1340768"/>
            <a:ext cx="760035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MX" sz="2000" dirty="0" smtClean="0">
                <a:cs typeface="Arial" pitchFamily="34" charset="0"/>
              </a:rPr>
              <a:t>La contratación dentro o fuera del país, de créditos, empréstitos o préstamos derivados de:  </a:t>
            </a:r>
          </a:p>
          <a:p>
            <a:r>
              <a:rPr lang="es-MX" sz="2000" dirty="0" smtClean="0">
                <a:cs typeface="Arial" pitchFamily="34" charset="0"/>
              </a:rPr>
              <a:t> </a:t>
            </a:r>
            <a:endParaRPr lang="es-MX" sz="2000" b="1" dirty="0" smtClean="0">
              <a:cs typeface="Arial" pitchFamily="34" charset="0"/>
            </a:endParaRPr>
          </a:p>
          <a:p>
            <a:r>
              <a:rPr lang="es-MX" sz="2000" b="1" dirty="0" smtClean="0">
                <a:cs typeface="Arial" pitchFamily="34" charset="0"/>
              </a:rPr>
              <a:t> I.- </a:t>
            </a:r>
            <a:r>
              <a:rPr lang="es-MX" sz="2000" dirty="0" smtClean="0">
                <a:cs typeface="Arial" pitchFamily="34" charset="0"/>
              </a:rPr>
              <a:t>La suscripción o emisión de títulos de crédito o cualquier otro documento pagadero a plazo. </a:t>
            </a:r>
          </a:p>
          <a:p>
            <a:endParaRPr lang="es-MX" sz="2000" dirty="0" smtClean="0">
              <a:cs typeface="Arial" pitchFamily="34" charset="0"/>
            </a:endParaRPr>
          </a:p>
          <a:p>
            <a:r>
              <a:rPr lang="es-MX" sz="2000" b="1" dirty="0" smtClean="0">
                <a:cs typeface="Arial" pitchFamily="34" charset="0"/>
              </a:rPr>
              <a:t>II.- </a:t>
            </a:r>
            <a:r>
              <a:rPr lang="es-MX" sz="2000" dirty="0" smtClean="0">
                <a:cs typeface="Arial" pitchFamily="34" charset="0"/>
              </a:rPr>
              <a:t>La adquisición de bienes, así como la contracción de obras o servicios cuyo pago se pacte a plazos. </a:t>
            </a:r>
          </a:p>
          <a:p>
            <a:endParaRPr lang="es-MX" sz="2000" dirty="0" smtClean="0">
              <a:cs typeface="Arial" pitchFamily="34" charset="0"/>
            </a:endParaRPr>
          </a:p>
          <a:p>
            <a:r>
              <a:rPr lang="es-MX" sz="2000" b="1" dirty="0" smtClean="0">
                <a:cs typeface="Arial" pitchFamily="34" charset="0"/>
              </a:rPr>
              <a:t>III.- </a:t>
            </a:r>
            <a:r>
              <a:rPr lang="es-MX" sz="2000" dirty="0" smtClean="0">
                <a:cs typeface="Arial" pitchFamily="34" charset="0"/>
              </a:rPr>
              <a:t>Los pasivos contingentes relacionados con los actos mencionados y, </a:t>
            </a:r>
          </a:p>
          <a:p>
            <a:endParaRPr lang="es-MX" sz="2000" dirty="0" smtClean="0">
              <a:cs typeface="Arial" pitchFamily="34" charset="0"/>
            </a:endParaRPr>
          </a:p>
          <a:p>
            <a:r>
              <a:rPr lang="es-MX" sz="2000" b="1" dirty="0" smtClean="0">
                <a:cs typeface="Arial" pitchFamily="34" charset="0"/>
              </a:rPr>
              <a:t>IV.- </a:t>
            </a:r>
            <a:r>
              <a:rPr lang="es-MX" sz="2000" dirty="0" smtClean="0">
                <a:cs typeface="Arial" pitchFamily="34" charset="0"/>
              </a:rPr>
              <a:t>La celebración de actos jurídicos análogos a los anteriores.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buNone/>
            </a:pPr>
            <a:endParaRPr lang="es-ES" sz="1600" dirty="0" smtClean="0"/>
          </a:p>
        </p:txBody>
      </p:sp>
      <p:sp>
        <p:nvSpPr>
          <p:cNvPr id="7" name="6 Rectángulo"/>
          <p:cNvSpPr/>
          <p:nvPr/>
        </p:nvSpPr>
        <p:spPr>
          <a:xfrm>
            <a:off x="3923928" y="5949280"/>
            <a:ext cx="407196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050" b="1" dirty="0" smtClean="0">
                <a:solidFill>
                  <a:srgbClr val="0070C0"/>
                </a:solidFill>
              </a:rPr>
              <a:t>ART. 2º LEY GENERAL DE DEUDA PÚBLICA ÚLTIMA REFORMA  DOF 11-08-2014 </a:t>
            </a:r>
            <a:endParaRPr lang="es-MX" sz="1050" dirty="0"/>
          </a:p>
        </p:txBody>
      </p:sp>
      <p:sp>
        <p:nvSpPr>
          <p:cNvPr id="8" name="7 Rectángulo redondeado"/>
          <p:cNvSpPr/>
          <p:nvPr/>
        </p:nvSpPr>
        <p:spPr>
          <a:xfrm>
            <a:off x="827584" y="260648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FINANCIAMIENTO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5667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827584" y="260648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TIPOS DE FINANCIAMIENTOS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107504" y="1484784"/>
            <a:ext cx="8005449" cy="34163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57188" indent="-268288"/>
            <a:r>
              <a:rPr lang="es-ES" sz="2000" b="1" dirty="0" smtClean="0"/>
              <a:t>DEUDA PUBLICA: </a:t>
            </a:r>
          </a:p>
          <a:p>
            <a:pPr marL="88900" indent="0" algn="just">
              <a:buNone/>
            </a:pPr>
            <a:r>
              <a:rPr lang="es-ES" sz="2000" b="1" dirty="0" smtClean="0"/>
              <a:t>                                                                                                                                       </a:t>
            </a:r>
            <a:r>
              <a:rPr lang="es-ES" sz="2000" dirty="0" smtClean="0"/>
              <a:t>Asignaciones destinadas a cubrir obligaciones por concepto de deuda pública interna y externa derivada de la contratación de empréstitos; incluye la amortización, los intereses, gastos y comisiones de la deuda pública, así como las erogaciones relacionadas con la emisión y/o contratación de deuda. Asimismo, incluye los adeudos de ejercicios fiscales anteriores (ADEFAS).</a:t>
            </a:r>
          </a:p>
          <a:p>
            <a:pPr marL="357188" indent="-268288"/>
            <a:endParaRPr lang="es-MX" sz="2000" b="1" dirty="0" smtClean="0"/>
          </a:p>
          <a:p>
            <a:pPr marL="1260475" indent="0" algn="just">
              <a:buFont typeface="Wingdings" panose="05000000000000000000" pitchFamily="2" charset="2"/>
              <a:buChar char="v"/>
            </a:pPr>
            <a:r>
              <a:rPr lang="es-MX" sz="2000" b="1" dirty="0" smtClean="0"/>
              <a:t>INTERNA- Es el financiamiento que se contrae con instituciones Nacionales en moneda nacional. </a:t>
            </a:r>
          </a:p>
          <a:p>
            <a:pPr marL="1260475" indent="0" algn="just">
              <a:buFont typeface="Wingdings" panose="05000000000000000000" pitchFamily="2" charset="2"/>
              <a:buChar char="v"/>
            </a:pPr>
            <a:r>
              <a:rPr lang="es-MX" sz="2000" b="1" dirty="0" smtClean="0"/>
              <a:t>EXTERNA- Es el financiamiento que se contrae con instituciones Extranjeras en diferentes tipos de divisas.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393201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http://www.indetec.gob.mx/Imagenes/Logo_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6286520"/>
            <a:ext cx="157163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8163-A4C7-4DFB-927A-0576929C2A23}" type="slidenum">
              <a:rPr lang="es-MX" smtClean="0">
                <a:solidFill>
                  <a:prstClr val="black"/>
                </a:solidFill>
              </a:rPr>
              <a:pPr/>
              <a:t>9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23528" y="1624297"/>
            <a:ext cx="7858180" cy="324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800" b="1" dirty="0" smtClean="0"/>
              <a:t>Endeudamiento neto:</a:t>
            </a:r>
            <a:r>
              <a:rPr lang="es-MX" sz="2800" dirty="0" smtClean="0"/>
              <a:t> la diferencia entre el uso del financiamiento y las amortizaciones efectuadas de las obligaciones constitutivas de deuda pública, durante el período que se informa.</a:t>
            </a:r>
            <a:endParaRPr lang="es-ES_tradnl" sz="2800" dirty="0" smtClean="0"/>
          </a:p>
        </p:txBody>
      </p:sp>
      <p:sp>
        <p:nvSpPr>
          <p:cNvPr id="7" name="6 Rectángulo"/>
          <p:cNvSpPr/>
          <p:nvPr/>
        </p:nvSpPr>
        <p:spPr>
          <a:xfrm>
            <a:off x="2987824" y="6072206"/>
            <a:ext cx="514350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050" b="1" dirty="0" smtClean="0">
                <a:solidFill>
                  <a:srgbClr val="0070C0"/>
                </a:solidFill>
              </a:rPr>
              <a:t>ART. 4º DE LA LEY GENERAL DE CONTABILIDAD GUBERNAMENTAL</a:t>
            </a:r>
            <a:endParaRPr lang="es-MX" sz="1050" dirty="0"/>
          </a:p>
        </p:txBody>
      </p:sp>
      <p:sp>
        <p:nvSpPr>
          <p:cNvPr id="8" name="7 Rectángulo redondeado"/>
          <p:cNvSpPr/>
          <p:nvPr/>
        </p:nvSpPr>
        <p:spPr>
          <a:xfrm>
            <a:off x="827584" y="260648"/>
            <a:ext cx="6732272" cy="84072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s-MX" sz="2800" b="1" kern="0" dirty="0" smtClean="0">
                <a:solidFill>
                  <a:prstClr val="white"/>
                </a:solidFill>
                <a:latin typeface="Trebuchet MS"/>
              </a:rPr>
              <a:t>ENDEUDAMIENTO NETO</a:t>
            </a:r>
            <a:endParaRPr lang="es-MX" sz="2800" b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62705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TemaINDETE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INDETE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INDETE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INDETE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INDETE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5073</TotalTime>
  <Words>3730</Words>
  <Application>Microsoft Office PowerPoint</Application>
  <PresentationFormat>Presentación en pantalla (4:3)</PresentationFormat>
  <Paragraphs>777</Paragraphs>
  <Slides>63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Títulos de diapositiva</vt:lpstr>
      </vt:variant>
      <vt:variant>
        <vt:i4>63</vt:i4>
      </vt:variant>
    </vt:vector>
  </HeadingPairs>
  <TitlesOfParts>
    <vt:vector size="70" baseType="lpstr">
      <vt:lpstr>TemaINDETEC</vt:lpstr>
      <vt:lpstr>1_TemaINDETEC</vt:lpstr>
      <vt:lpstr>2_TemaINDETEC</vt:lpstr>
      <vt:lpstr>3_TemaINDETEC</vt:lpstr>
      <vt:lpstr>4_TemaINDETEC</vt:lpstr>
      <vt:lpstr>Opulento</vt:lpstr>
      <vt:lpstr>3_Opulento</vt:lpstr>
      <vt:lpstr> FINANCIAMIENTO PÚBLICO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Mary</dc:creator>
  <cp:lastModifiedBy>Cecodic Cozcyt</cp:lastModifiedBy>
  <cp:revision>254</cp:revision>
  <dcterms:created xsi:type="dcterms:W3CDTF">2013-10-23T03:04:21Z</dcterms:created>
  <dcterms:modified xsi:type="dcterms:W3CDTF">2015-06-23T19:56:54Z</dcterms:modified>
</cp:coreProperties>
</file>