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12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5" r:id="rId25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C00"/>
    <a:srgbClr val="009A00"/>
    <a:srgbClr val="E6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3525" autoAdjust="0"/>
  </p:normalViewPr>
  <p:slideViewPr>
    <p:cSldViewPr snapToGrid="0"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2772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50925-BCDA-43D2-A355-13C30AD7DF14}" type="datetimeFigureOut">
              <a:rPr lang="es-MX" smtClean="0"/>
              <a:t>23/05/2017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B460C-A431-44FF-8E67-F5CAAD319A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8290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A54D1-E78B-4D10-92C7-605F864A7F17}" type="datetimeFigureOut">
              <a:rPr lang="es-MX" smtClean="0"/>
              <a:pPr/>
              <a:t>23/05/2017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34743-9F66-4AAE-81C2-03390F244A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2714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85" y="0"/>
            <a:ext cx="925066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2985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../Art&#237;culo%2015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../Art&#237;culo%2069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7.-ACTA%20DE%20EMPLAZAMIENTO.docx" TargetMode="External"/><Relationship Id="rId2" Type="http://schemas.openxmlformats.org/officeDocument/2006/relationships/hyperlink" Target="6.-CEDULA%20PARA%20EMPLAZAR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8.-CITATORIO%20AL%20NO%20ENCONTRAR%20AL%20EMPLAZADO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9.-COMPUTO.doc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11.-ACUERDO%20DONDE%20NO%20RINDE%20INFORME%20CIRCUNSTANCIADO..docx" TargetMode="External"/><Relationship Id="rId2" Type="http://schemas.openxmlformats.org/officeDocument/2006/relationships/hyperlink" Target="10.-ACUERDO%20DE%20RECEPCION%20INFORME%20CIRCUNSTANCIADO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../Art&#237;culo%2069%20fracci&#243;n%20II.docx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13.-AUDIENCIA%20DONDE%20NO%20COMPARECE%20LA%20DENUNCIADA.doc" TargetMode="External"/><Relationship Id="rId2" Type="http://schemas.openxmlformats.org/officeDocument/2006/relationships/hyperlink" Target="12.-AUDIENCIA%20DONDE%20COMPARECE%20LA%20DENCUINCIADA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../Art&#237;culo%2069%20fracciones%20III%20y%20IV.docx" TargetMode="External"/><Relationship Id="rId5" Type="http://schemas.openxmlformats.org/officeDocument/2006/relationships/hyperlink" Target="15.-AUDIENCIA%20DE%20CONTINUACION%20AL%20HABER%20RECIBIDO%20EL%20INFORME%20DE%20AUTORIDAD.doc" TargetMode="External"/><Relationship Id="rId4" Type="http://schemas.openxmlformats.org/officeDocument/2006/relationships/hyperlink" Target="14.-AUDIENCIA%20DONDE%20SE%20OFRECE%20INFORME%20DE%20AUTORIDAD%20Y%20SE%20SUSPENDE.doc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DJ_33_PA_2016.doc" TargetMode="External"/><Relationship Id="rId2" Type="http://schemas.openxmlformats.org/officeDocument/2006/relationships/hyperlink" Target="../PROCEDIMIENTO%20PARA%20TALLER/RESOLUCI&#211;N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17.-ARTICULO%2096.doc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DENUNCIA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1.-%20RATIFICACION%203%20dia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se%20ordena%20la%20auditor&#237;a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3.-SE%20DESECHA%20DENUNCIA%20POR%20NO%20RATIFICAR.doc" TargetMode="External"/><Relationship Id="rId2" Type="http://schemas.openxmlformats.org/officeDocument/2006/relationships/hyperlink" Target="2.-ACUERDO%20DE%20RADICACION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4.-NO%20CUMPLE%20REQUISITOS%20Y%20SE%20DESECHA%20DENUNCIA.docx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../Art&#237;culo%2014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97260" y="2433464"/>
            <a:ext cx="8352928" cy="175432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tx1"/>
                </a:solidFill>
                <a:latin typeface="Arial Black" pitchFamily="34" charset="0"/>
              </a:rPr>
              <a:t>ETAPAS DEL PROCEDIMIENTO DE RESPONSABILIDAD ADMINISTRATIVA</a:t>
            </a:r>
            <a:r>
              <a:rPr lang="es-MX" sz="3600" b="1" dirty="0" smtClean="0">
                <a:latin typeface="Arial Black" pitchFamily="34" charset="0"/>
              </a:rPr>
              <a:t>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41338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1268760"/>
            <a:ext cx="8568952" cy="49552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 </a:t>
            </a:r>
          </a:p>
          <a:p>
            <a:r>
              <a:rPr lang="es-MX" dirty="0" smtClean="0"/>
              <a:t> </a:t>
            </a:r>
            <a:r>
              <a:rPr lang="es-MX" sz="1600" b="1" dirty="0" smtClean="0">
                <a:latin typeface="Arial Black" pitchFamily="34" charset="0"/>
              </a:rPr>
              <a:t>OBLIGACIONES DEL OFICIAL NOTIFICADOR</a:t>
            </a:r>
          </a:p>
          <a:p>
            <a:endParaRPr lang="es-MX" sz="1600" dirty="0" smtClean="0">
              <a:latin typeface="Arial Black" pitchFamily="34" charset="0"/>
            </a:endParaRPr>
          </a:p>
          <a:p>
            <a:pPr marL="914400" lvl="1" indent="-4572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Cerciorarse del domicilio del servidor público a emplazar.</a:t>
            </a:r>
          </a:p>
          <a:p>
            <a:pPr marL="914400" lvl="1" indent="-457200" algn="just">
              <a:lnSpc>
                <a:spcPct val="150000"/>
              </a:lnSpc>
              <a:buFont typeface="Wingdings" pitchFamily="2" charset="2"/>
              <a:buChar char="Ø"/>
            </a:pPr>
            <a:endParaRPr lang="es-MX" sz="1600" dirty="0" smtClean="0">
              <a:latin typeface="Arial Black" pitchFamily="34" charset="0"/>
            </a:endParaRPr>
          </a:p>
          <a:p>
            <a:pPr marL="914400" lvl="1" indent="-4572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Identificarse como Oficial Notificador.</a:t>
            </a:r>
          </a:p>
          <a:p>
            <a:pPr marL="914400" lvl="1" indent="-457200" algn="just">
              <a:lnSpc>
                <a:spcPct val="150000"/>
              </a:lnSpc>
              <a:buFont typeface="Wingdings" pitchFamily="2" charset="2"/>
              <a:buChar char="Ø"/>
            </a:pPr>
            <a:endParaRPr lang="es-MX" sz="1600" dirty="0" smtClean="0">
              <a:latin typeface="Arial Black" pitchFamily="34" charset="0"/>
            </a:endParaRPr>
          </a:p>
          <a:p>
            <a:pPr marL="914400" lvl="1" indent="-4572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Entregar la documentación que avale el Inicio del Procedimiento de Responsabilidad Administrativa.</a:t>
            </a:r>
          </a:p>
          <a:p>
            <a:pPr marL="914400" lvl="1" indent="-457200" algn="just">
              <a:lnSpc>
                <a:spcPct val="150000"/>
              </a:lnSpc>
              <a:buFont typeface="Wingdings" pitchFamily="2" charset="2"/>
              <a:buChar char="Ø"/>
            </a:pPr>
            <a:endParaRPr lang="es-MX" sz="1600" dirty="0" smtClean="0">
              <a:latin typeface="Arial Black" pitchFamily="34" charset="0"/>
            </a:endParaRPr>
          </a:p>
          <a:p>
            <a:pPr marL="914400" lvl="1" indent="-4572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Copia del Acta Circunstanciada de la Diligencia de Emplazamiento. </a:t>
            </a:r>
          </a:p>
          <a:p>
            <a:pPr algn="r">
              <a:lnSpc>
                <a:spcPct val="150000"/>
              </a:lnSpc>
            </a:pPr>
            <a:endParaRPr lang="es-MX" sz="1600" dirty="0" smtClean="0">
              <a:latin typeface="Arial Black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s-MX" sz="1600" dirty="0" smtClean="0">
                <a:latin typeface="Arial Black" pitchFamily="34" charset="0"/>
                <a:hlinkClick r:id="rId2" action="ppaction://hlinkfile"/>
              </a:rPr>
              <a:t>(Art. 15 LRSPEMZ)</a:t>
            </a:r>
            <a:endParaRPr lang="es-MX" sz="1600" dirty="0" smtClean="0">
              <a:latin typeface="Arial Black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1600" dirty="0" smtClean="0">
                <a:latin typeface="Arial Black" pitchFamily="34" charset="0"/>
              </a:rPr>
              <a:t>             </a:t>
            </a:r>
            <a:endParaRPr lang="es-MX" sz="1600" u="sng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33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1484784"/>
            <a:ext cx="8352928" cy="433195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  </a:t>
            </a:r>
          </a:p>
          <a:p>
            <a:r>
              <a:rPr lang="es-MX" sz="2800" b="1" dirty="0" smtClean="0">
                <a:latin typeface="Arial Black" pitchFamily="34" charset="0"/>
              </a:rPr>
              <a:t>PROCEDIMIENTO PARA EL EMPLAZAMIENTO</a:t>
            </a:r>
          </a:p>
          <a:p>
            <a:endParaRPr lang="es-MX" sz="2000" dirty="0" smtClean="0">
              <a:latin typeface="Arial Black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 Black" pitchFamily="34" charset="0"/>
              </a:rPr>
              <a:t>Deberá constituirse y cerciorarse del domicilio del servidor público sujeto a procedimiento.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es-MX" sz="1050" dirty="0" smtClean="0">
              <a:latin typeface="Arial Black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 Black" pitchFamily="34" charset="0"/>
              </a:rPr>
              <a:t>Se identificará con la persona que atienda la diligencia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es-MX" sz="1050" dirty="0" smtClean="0">
              <a:latin typeface="Arial Black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 Black" pitchFamily="34" charset="0"/>
              </a:rPr>
              <a:t>Requerirá la presencia del presunto responsable. </a:t>
            </a:r>
          </a:p>
          <a:p>
            <a:pPr algn="just">
              <a:lnSpc>
                <a:spcPct val="150000"/>
              </a:lnSpc>
            </a:pPr>
            <a:endParaRPr lang="es-MX" sz="800" dirty="0" smtClean="0"/>
          </a:p>
          <a:p>
            <a:pPr algn="just">
              <a:lnSpc>
                <a:spcPct val="150000"/>
              </a:lnSpc>
            </a:pPr>
            <a:r>
              <a:rPr lang="es-MX" sz="2000" dirty="0" smtClean="0"/>
              <a:t> </a:t>
            </a:r>
            <a:r>
              <a:rPr lang="es-MX" sz="2000" dirty="0" smtClean="0">
                <a:hlinkClick r:id="rId2" action="ppaction://hlinkfile"/>
              </a:rPr>
              <a:t>..\Artículo 69.docx</a:t>
            </a:r>
            <a:endParaRPr lang="es-MX" u="sng" dirty="0"/>
          </a:p>
        </p:txBody>
      </p:sp>
    </p:spTree>
    <p:extLst>
      <p:ext uri="{BB962C8B-B14F-4D97-AF65-F5344CB8AC3E}">
        <p14:creationId xmlns:p14="http://schemas.microsoft.com/office/powerpoint/2010/main" val="3387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1269915"/>
            <a:ext cx="8568952" cy="46628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 startAt="4"/>
            </a:pPr>
            <a:r>
              <a:rPr lang="es-MX" dirty="0" smtClean="0">
                <a:latin typeface="Arial Black" pitchFamily="34" charset="0"/>
              </a:rPr>
              <a:t>Si atiende el interesado: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 startAt="4"/>
            </a:pPr>
            <a:endParaRPr lang="es-MX" dirty="0" smtClean="0">
              <a:latin typeface="Arial Black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dirty="0" smtClean="0">
                <a:latin typeface="Arial Black" pitchFamily="34" charset="0"/>
              </a:rPr>
              <a:t>Le solicitará que se identifique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dirty="0" smtClean="0">
                <a:latin typeface="Arial Black" pitchFamily="34" charset="0"/>
              </a:rPr>
              <a:t>Informará sobre el motivo de la diligencia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dirty="0" smtClean="0">
                <a:latin typeface="Arial Black" pitchFamily="34" charset="0"/>
              </a:rPr>
              <a:t>Entregará copia del acuerdo de radicación  y de la documentación correspondiente (Denuncia, solicitud o dictamen y pruebas de soporte). </a:t>
            </a:r>
            <a:r>
              <a:rPr lang="es-MX" dirty="0">
                <a:latin typeface="Arial Black" pitchFamily="34" charset="0"/>
              </a:rPr>
              <a:t> </a:t>
            </a:r>
            <a:r>
              <a:rPr lang="es-MX" dirty="0" smtClean="0">
                <a:latin typeface="Arial Black" pitchFamily="34" charset="0"/>
              </a:rPr>
              <a:t>   </a:t>
            </a:r>
            <a:r>
              <a:rPr lang="es-MX" u="sng" dirty="0" smtClean="0">
                <a:latin typeface="Arial Black" pitchFamily="34" charset="0"/>
                <a:hlinkClick r:id="rId2" action="ppaction://hlinkfile"/>
              </a:rPr>
              <a:t>6.-Cédula para Emplazar.</a:t>
            </a:r>
            <a:endParaRPr lang="es-MX" u="sng" dirty="0" smtClean="0">
              <a:latin typeface="Arial Black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dirty="0" smtClean="0">
                <a:latin typeface="Arial Black" pitchFamily="34" charset="0"/>
              </a:rPr>
              <a:t>Informará sobre el término que se le concede para rendir su informe circunstanciado y requerirá la designación de domicilio para oír y recibir notificaciones.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b="1" u="sng" dirty="0" smtClean="0">
                <a:latin typeface="Arial Black" pitchFamily="34" charset="0"/>
                <a:hlinkClick r:id="rId3" action="ppaction://hlinkfile"/>
              </a:rPr>
              <a:t>7.-Acta de Emplazamiento. </a:t>
            </a:r>
            <a:endParaRPr lang="es-MX" u="sng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7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1589305"/>
            <a:ext cx="8568952" cy="416287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5</a:t>
            </a:r>
            <a:r>
              <a:rPr lang="es-MX" sz="1600" dirty="0" smtClean="0">
                <a:latin typeface="Arial Black" pitchFamily="34" charset="0"/>
              </a:rPr>
              <a:t>. Si no atiende el interesado:</a:t>
            </a:r>
          </a:p>
          <a:p>
            <a:pPr algn="just">
              <a:lnSpc>
                <a:spcPct val="150000"/>
              </a:lnSpc>
            </a:pPr>
            <a:endParaRPr lang="es-MX" sz="1600" dirty="0" smtClean="0">
              <a:latin typeface="Arial Black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Dejará </a:t>
            </a:r>
            <a:r>
              <a:rPr lang="es-MX" sz="1600" u="sng" dirty="0" smtClean="0">
                <a:latin typeface="Arial Black" pitchFamily="34" charset="0"/>
                <a:hlinkClick r:id="rId2" action="ppaction://hlinkfile"/>
              </a:rPr>
              <a:t>8.-Citatorio al no encontrar al emplazado</a:t>
            </a:r>
            <a:r>
              <a:rPr lang="es-MX" sz="1600" dirty="0" smtClean="0">
                <a:latin typeface="Arial Black" pitchFamily="34" charset="0"/>
                <a:hlinkClick r:id="rId2" action="ppaction://hlinkfile"/>
              </a:rPr>
              <a:t> </a:t>
            </a:r>
            <a:r>
              <a:rPr lang="es-MX" sz="1600" dirty="0" smtClean="0">
                <a:latin typeface="Arial Black" pitchFamily="34" charset="0"/>
              </a:rPr>
              <a:t>con quien se encuentre en el domicilio, para que el presunto responsable espere a una hora del día hábil siguiente.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En la hora y día fijado, el notificador se constituirá nuevamente en el domicilio.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Requerirá la presencia del presunto responsable, si no se encuentra en el domicilio, entenderá la diligencia con quien le atienda.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Seguirá el proceso de notificación indicado en el punto 4. </a:t>
            </a:r>
            <a:endParaRPr lang="es-MX" sz="1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85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1894180"/>
            <a:ext cx="8568952" cy="2585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latin typeface="Arial Black" pitchFamily="34" charset="0"/>
                <a:hlinkClick r:id="rId2" action="ppaction://hlinkfile"/>
              </a:rPr>
              <a:t>9.-CÓMPUTO </a:t>
            </a:r>
            <a:endParaRPr lang="es-MX" b="1" dirty="0" smtClean="0">
              <a:latin typeface="Arial Black" pitchFamily="34" charset="0"/>
            </a:endParaRPr>
          </a:p>
          <a:p>
            <a:endParaRPr lang="es-MX" dirty="0" smtClean="0">
              <a:latin typeface="Arial Black" pitchFamily="34" charset="0"/>
            </a:endParaRPr>
          </a:p>
          <a:p>
            <a:r>
              <a:rPr lang="es-MX" dirty="0" smtClean="0">
                <a:latin typeface="Arial Black" pitchFamily="34" charset="0"/>
              </a:rPr>
              <a:t>  </a:t>
            </a:r>
            <a:endParaRPr lang="es-MX" sz="2800" dirty="0" smtClean="0">
              <a:latin typeface="Arial Black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dirty="0" smtClean="0">
                <a:latin typeface="Arial Black" pitchFamily="34" charset="0"/>
              </a:rPr>
              <a:t>Realizado el emplazamiento, se asentará en autos del expediente, el cómputo del inicio y término del periodo de 10 días hábiles concedidos al presunto responsable para que rinda su informe circunstanciado. 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MX" dirty="0" smtClean="0">
              <a:latin typeface="Arial Black" pitchFamily="34" charset="0"/>
            </a:endParaRPr>
          </a:p>
          <a:p>
            <a:endParaRPr lang="es-MX" u="sng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7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93642" y="1362829"/>
            <a:ext cx="8670846" cy="42473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endParaRPr lang="es-MX" dirty="0" smtClean="0"/>
          </a:p>
          <a:p>
            <a:r>
              <a:rPr lang="es-MX" b="1" dirty="0">
                <a:latin typeface="Arial Black" pitchFamily="34" charset="0"/>
              </a:rPr>
              <a:t>FIJACIÓN DE FECHA PARA DESAHOGO DE AUDIENCIA DE LEY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MX" dirty="0" smtClean="0">
              <a:latin typeface="Arial Black" pitchFamily="34" charset="0"/>
            </a:endParaRPr>
          </a:p>
          <a:p>
            <a:pPr algn="just"/>
            <a:r>
              <a:rPr lang="es-MX" dirty="0" smtClean="0">
                <a:latin typeface="Arial Black" pitchFamily="34" charset="0"/>
              </a:rPr>
              <a:t>Se emite Acuerdo con o sin informe circunstanciado señalando el día, la fecha y la hora para el celebración </a:t>
            </a:r>
            <a:r>
              <a:rPr lang="es-MX" dirty="0">
                <a:latin typeface="Arial Black" pitchFamily="34" charset="0"/>
              </a:rPr>
              <a:t>de la AUDIENCIA DE OFRECIMIENTO, ADMISIÓN Y DESAHOGO DE PRUEBAS Y ALEGATOS.</a:t>
            </a:r>
            <a:endParaRPr lang="es-MX" dirty="0" smtClean="0">
              <a:latin typeface="Arial Black" pitchFamily="34" charset="0"/>
            </a:endParaRPr>
          </a:p>
          <a:p>
            <a:pPr algn="r"/>
            <a:endParaRPr lang="es-MX" dirty="0" smtClean="0">
              <a:latin typeface="Arial Black" pitchFamily="34" charset="0"/>
            </a:endParaRPr>
          </a:p>
          <a:p>
            <a:r>
              <a:rPr lang="es-MX" u="sng" dirty="0" smtClean="0">
                <a:latin typeface="Arial Black" pitchFamily="34" charset="0"/>
                <a:hlinkClick r:id="rId2" action="ppaction://hlinkfile"/>
              </a:rPr>
              <a:t>10.-ACUERDO DE RECEPCIÓN DE INFORME CIRCUNSTANCIADO</a:t>
            </a:r>
            <a:r>
              <a:rPr lang="es-MX" u="sng" dirty="0" smtClean="0">
                <a:latin typeface="Arial Black" pitchFamily="34" charset="0"/>
              </a:rPr>
              <a:t>. </a:t>
            </a:r>
            <a:endParaRPr lang="es-MX" u="sng" dirty="0">
              <a:latin typeface="Arial Black" pitchFamily="34" charset="0"/>
            </a:endParaRPr>
          </a:p>
          <a:p>
            <a:pPr algn="r"/>
            <a:endParaRPr lang="es-MX" dirty="0" smtClean="0">
              <a:latin typeface="Arial Black" pitchFamily="34" charset="0"/>
            </a:endParaRPr>
          </a:p>
          <a:p>
            <a:pPr algn="r"/>
            <a:endParaRPr lang="es-MX" dirty="0" smtClean="0">
              <a:latin typeface="Arial Black" pitchFamily="34" charset="0"/>
            </a:endParaRPr>
          </a:p>
          <a:p>
            <a:r>
              <a:rPr lang="es-MX" u="sng" dirty="0" smtClean="0">
                <a:latin typeface="Arial Black" pitchFamily="34" charset="0"/>
                <a:hlinkClick r:id="rId3" action="ppaction://hlinkfile"/>
              </a:rPr>
              <a:t>11.-ACUERDO DONDE NO RINDE INFORME CIRCUSNTANCIADO</a:t>
            </a:r>
            <a:endParaRPr lang="es-MX" u="sng" dirty="0">
              <a:latin typeface="Arial Black" pitchFamily="34" charset="0"/>
            </a:endParaRPr>
          </a:p>
          <a:p>
            <a:endParaRPr lang="es-MX" dirty="0" smtClean="0">
              <a:latin typeface="Arial Black" pitchFamily="34" charset="0"/>
            </a:endParaRPr>
          </a:p>
          <a:p>
            <a:pPr algn="r"/>
            <a:r>
              <a:rPr lang="es-MX" dirty="0" smtClean="0">
                <a:latin typeface="Arial Black" pitchFamily="34" charset="0"/>
                <a:hlinkClick r:id="rId4" action="ppaction://hlinkfile"/>
              </a:rPr>
              <a:t>(</a:t>
            </a:r>
            <a:r>
              <a:rPr lang="es-MX" dirty="0">
                <a:latin typeface="Arial Black" pitchFamily="34" charset="0"/>
                <a:hlinkClick r:id="rId4" action="ppaction://hlinkfile"/>
              </a:rPr>
              <a:t>Art. 69 fracción II LRSPEMZ)</a:t>
            </a:r>
            <a:endParaRPr lang="es-MX" dirty="0">
              <a:latin typeface="Arial Black" pitchFamily="34" charset="0"/>
            </a:endParaRPr>
          </a:p>
          <a:p>
            <a:pPr algn="r"/>
            <a:endParaRPr lang="es-MX" u="sng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17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6626" y="1340768"/>
            <a:ext cx="8568952" cy="43088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  </a:t>
            </a:r>
            <a:endParaRPr lang="es-MX" sz="2800" dirty="0" smtClean="0"/>
          </a:p>
          <a:p>
            <a:r>
              <a:rPr lang="es-MX" sz="1600" b="1" dirty="0" smtClean="0">
                <a:latin typeface="Arial Black" pitchFamily="34" charset="0"/>
              </a:rPr>
              <a:t>AUDIENCIA </a:t>
            </a:r>
            <a:r>
              <a:rPr lang="es-MX" sz="1600" b="1" dirty="0">
                <a:latin typeface="Arial Black" pitchFamily="34" charset="0"/>
              </a:rPr>
              <a:t>DE OFRECIMIENTO, ADMISIÓN Y DESAHOGO DE PRUEBAS Y ALEGATOS.</a:t>
            </a:r>
            <a:endParaRPr lang="es-MX" sz="1600" b="1" dirty="0" smtClean="0">
              <a:latin typeface="Arial Black" pitchFamily="34" charset="0"/>
            </a:endParaRPr>
          </a:p>
          <a:p>
            <a:pPr algn="just"/>
            <a:endParaRPr lang="es-MX" sz="1600" dirty="0" smtClean="0">
              <a:latin typeface="Arial Black" pitchFamily="34" charset="0"/>
            </a:endParaRPr>
          </a:p>
          <a:p>
            <a:pPr algn="just"/>
            <a:endParaRPr lang="es-MX" sz="1600" dirty="0">
              <a:latin typeface="Arial Black" pitchFamily="34" charset="0"/>
            </a:endParaRPr>
          </a:p>
          <a:p>
            <a:r>
              <a:rPr lang="es-MX" sz="1600" u="sng" dirty="0" smtClean="0">
                <a:latin typeface="Arial Black" pitchFamily="34" charset="0"/>
                <a:hlinkClick r:id="rId2" action="ppaction://hlinkfile"/>
              </a:rPr>
              <a:t>12.-AUDIENCIA DONDE COMPARECE LA DENUNCIADA </a:t>
            </a:r>
            <a:endParaRPr lang="es-MX" sz="1600" u="sng" dirty="0">
              <a:latin typeface="Arial Black" pitchFamily="34" charset="0"/>
            </a:endParaRPr>
          </a:p>
          <a:p>
            <a:endParaRPr lang="es-MX" sz="1600" u="sng" dirty="0" smtClean="0">
              <a:latin typeface="Arial Black" pitchFamily="34" charset="0"/>
            </a:endParaRPr>
          </a:p>
          <a:p>
            <a:r>
              <a:rPr lang="es-MX" sz="1600" u="sng" dirty="0" smtClean="0">
                <a:latin typeface="Arial Black" pitchFamily="34" charset="0"/>
                <a:hlinkClick r:id="rId3" action="ppaction://hlinkfile"/>
              </a:rPr>
              <a:t>13.-AUDIENCIA DONDE NO COMPARECE LA DENUNCIADA</a:t>
            </a:r>
            <a:endParaRPr lang="es-MX" sz="1600" u="sng" dirty="0">
              <a:latin typeface="Arial Black" pitchFamily="34" charset="0"/>
            </a:endParaRPr>
          </a:p>
          <a:p>
            <a:endParaRPr lang="es-MX" sz="1600" u="sng" dirty="0" smtClean="0">
              <a:latin typeface="Arial Black" pitchFamily="34" charset="0"/>
            </a:endParaRPr>
          </a:p>
          <a:p>
            <a:r>
              <a:rPr lang="es-MX" sz="1600" u="sng" dirty="0" smtClean="0">
                <a:latin typeface="Arial Black" pitchFamily="34" charset="0"/>
                <a:hlinkClick r:id="rId4" action="ppaction://hlinkfile"/>
              </a:rPr>
              <a:t>14.-AUDIENCIA DONDE SE OFRECE INFORME DE AUTORIDAD Y SE SUSPENDE</a:t>
            </a:r>
            <a:endParaRPr lang="es-MX" sz="1600" u="sng" dirty="0" smtClean="0">
              <a:latin typeface="Arial Black" pitchFamily="34" charset="0"/>
            </a:endParaRPr>
          </a:p>
          <a:p>
            <a:endParaRPr lang="es-MX" sz="1600" u="sng" dirty="0">
              <a:latin typeface="Arial Black" pitchFamily="34" charset="0"/>
            </a:endParaRPr>
          </a:p>
          <a:p>
            <a:r>
              <a:rPr lang="es-MX" sz="1600" u="sng" dirty="0" smtClean="0">
                <a:latin typeface="Arial Black" pitchFamily="34" charset="0"/>
                <a:hlinkClick r:id="rId5" action="ppaction://hlinkfile"/>
              </a:rPr>
              <a:t>15.-AUDIENCIA DE CONTINUACION AL HABER RECIBIDO EL INFORME DE AUTORIDAD</a:t>
            </a:r>
            <a:r>
              <a:rPr lang="es-MX" sz="1600" i="1" u="sng" dirty="0" smtClean="0">
                <a:latin typeface="Arial Black" pitchFamily="34" charset="0"/>
                <a:hlinkClick r:id="rId5" action="ppaction://hlinkfile"/>
              </a:rPr>
              <a:t> </a:t>
            </a:r>
            <a:endParaRPr lang="es-MX" sz="1600" i="1" u="sng" dirty="0" smtClean="0">
              <a:latin typeface="Arial Black" pitchFamily="34" charset="0"/>
            </a:endParaRPr>
          </a:p>
          <a:p>
            <a:pPr algn="r"/>
            <a:endParaRPr lang="es-MX" sz="1600" dirty="0" smtClean="0">
              <a:latin typeface="Arial Black" pitchFamily="34" charset="0"/>
            </a:endParaRPr>
          </a:p>
          <a:p>
            <a:pPr algn="r"/>
            <a:r>
              <a:rPr lang="es-MX" sz="1600" dirty="0" smtClean="0">
                <a:latin typeface="Arial Black" pitchFamily="34" charset="0"/>
                <a:hlinkClick r:id="rId6" action="ppaction://hlinkfile"/>
              </a:rPr>
              <a:t>(</a:t>
            </a:r>
            <a:r>
              <a:rPr lang="es-MX" sz="1600" dirty="0">
                <a:latin typeface="Arial Black" pitchFamily="34" charset="0"/>
                <a:hlinkClick r:id="rId6" action="ppaction://hlinkfile"/>
              </a:rPr>
              <a:t>Art. </a:t>
            </a:r>
            <a:r>
              <a:rPr lang="es-MX" sz="1600" dirty="0" smtClean="0">
                <a:latin typeface="Arial Black" pitchFamily="34" charset="0"/>
                <a:hlinkClick r:id="rId6" action="ppaction://hlinkfile"/>
              </a:rPr>
              <a:t>69 fracción </a:t>
            </a:r>
            <a:r>
              <a:rPr lang="es-MX" sz="1600" dirty="0" smtClean="0">
                <a:solidFill>
                  <a:schemeClr val="tx1"/>
                </a:solidFill>
                <a:latin typeface="Arial Black" pitchFamily="34" charset="0"/>
                <a:hlinkClick r:id="rId6" action="ppaction://hlinkfile"/>
              </a:rPr>
              <a:t>III y IV </a:t>
            </a:r>
            <a:r>
              <a:rPr lang="es-MX" sz="1600" dirty="0">
                <a:latin typeface="Arial Black" pitchFamily="34" charset="0"/>
                <a:hlinkClick r:id="rId6" action="ppaction://hlinkfile"/>
              </a:rPr>
              <a:t>LRSPEMZ)</a:t>
            </a:r>
            <a:endParaRPr lang="es-MX" sz="1600" dirty="0">
              <a:latin typeface="Arial Black" pitchFamily="34" charset="0"/>
            </a:endParaRPr>
          </a:p>
          <a:p>
            <a:pPr algn="r"/>
            <a:endParaRPr lang="es-MX" sz="1600" u="sng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75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1355107"/>
            <a:ext cx="8568952" cy="47705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  </a:t>
            </a:r>
          </a:p>
          <a:p>
            <a:endParaRPr lang="es-MX" sz="2800" b="1" dirty="0"/>
          </a:p>
          <a:p>
            <a:r>
              <a:rPr lang="es-MX" sz="2800" b="1" dirty="0" smtClean="0">
                <a:latin typeface="Arial Black" pitchFamily="34" charset="0"/>
              </a:rPr>
              <a:t>RESOLUCIÓN </a:t>
            </a:r>
          </a:p>
          <a:p>
            <a:endParaRPr lang="es-MX" sz="800" dirty="0" smtClean="0">
              <a:latin typeface="Arial Black" pitchFamily="34" charset="0"/>
            </a:endParaRPr>
          </a:p>
          <a:p>
            <a:endParaRPr lang="es-MX" sz="800" dirty="0">
              <a:latin typeface="Arial Black" pitchFamily="34" charset="0"/>
            </a:endParaRPr>
          </a:p>
          <a:p>
            <a:endParaRPr lang="es-MX" sz="800" dirty="0" smtClean="0">
              <a:latin typeface="Arial Black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MX" dirty="0" smtClean="0">
                <a:latin typeface="Arial Black" pitchFamily="34" charset="0"/>
              </a:rPr>
              <a:t>Concluida la Audiencia de Ofrecimiento, Admisión y Desahogo de Pruebas, y Alegatos, </a:t>
            </a:r>
            <a:r>
              <a:rPr lang="es-MX" dirty="0">
                <a:latin typeface="Arial Black" pitchFamily="34" charset="0"/>
              </a:rPr>
              <a:t>s</a:t>
            </a:r>
            <a:r>
              <a:rPr lang="es-MX" dirty="0" smtClean="0">
                <a:latin typeface="Arial Black" pitchFamily="34" charset="0"/>
              </a:rPr>
              <a:t>e citará el expediente para dictar la resolución definitiva, dentro de los treinta días hábiles siguientes a la citación.   </a:t>
            </a:r>
          </a:p>
          <a:p>
            <a:pPr algn="r"/>
            <a:endParaRPr lang="es-MX" sz="1600" dirty="0" smtClean="0">
              <a:latin typeface="Arial Black" pitchFamily="34" charset="0"/>
            </a:endParaRPr>
          </a:p>
          <a:p>
            <a:pPr algn="r"/>
            <a:r>
              <a:rPr lang="es-MX" sz="1600" dirty="0" smtClean="0">
                <a:latin typeface="Arial Black" pitchFamily="34" charset="0"/>
                <a:hlinkClick r:id="rId2" action="ppaction://hlinkfile"/>
              </a:rPr>
              <a:t>..\PROCEDIMIENTO PARA TALLER\RESOLUCIÓN.PDF</a:t>
            </a:r>
            <a:endParaRPr lang="es-MX" sz="1600" dirty="0">
              <a:latin typeface="Arial Black" pitchFamily="34" charset="0"/>
            </a:endParaRPr>
          </a:p>
          <a:p>
            <a:pPr algn="r"/>
            <a:endParaRPr lang="es-MX" sz="1600" dirty="0">
              <a:latin typeface="Arial Black" pitchFamily="34" charset="0"/>
            </a:endParaRPr>
          </a:p>
          <a:p>
            <a:pPr algn="r"/>
            <a:r>
              <a:rPr lang="es-MX" sz="1600" dirty="0" smtClean="0">
                <a:latin typeface="Arial Black" pitchFamily="34" charset="0"/>
                <a:hlinkClick r:id="rId3" action="ppaction://hlinkfile"/>
              </a:rPr>
              <a:t>DJ_33_PA_2016.doc</a:t>
            </a:r>
            <a:endParaRPr lang="es-MX" sz="1600" dirty="0" smtClean="0">
              <a:latin typeface="Arial Black" pitchFamily="34" charset="0"/>
            </a:endParaRPr>
          </a:p>
          <a:p>
            <a:pPr algn="r"/>
            <a:endParaRPr lang="es-MX" sz="1600" dirty="0">
              <a:latin typeface="Arial Black" pitchFamily="34" charset="0"/>
            </a:endParaRPr>
          </a:p>
          <a:p>
            <a:pPr algn="r"/>
            <a:r>
              <a:rPr lang="es-MX" sz="1600" dirty="0" smtClean="0">
                <a:latin typeface="Arial Black" pitchFamily="34" charset="0"/>
              </a:rPr>
              <a:t>(</a:t>
            </a:r>
            <a:r>
              <a:rPr lang="es-MX" sz="1600" dirty="0">
                <a:latin typeface="Arial Black" pitchFamily="34" charset="0"/>
              </a:rPr>
              <a:t>Art. 69 fracción </a:t>
            </a:r>
            <a:r>
              <a:rPr lang="es-MX" sz="1600" dirty="0" smtClean="0">
                <a:latin typeface="Arial Black" pitchFamily="34" charset="0"/>
              </a:rPr>
              <a:t>IV </a:t>
            </a:r>
            <a:r>
              <a:rPr lang="es-MX" sz="1600" dirty="0">
                <a:latin typeface="Arial Black" pitchFamily="34" charset="0"/>
              </a:rPr>
              <a:t>LRSPEMZ)</a:t>
            </a:r>
          </a:p>
          <a:p>
            <a:pPr algn="r"/>
            <a:endParaRPr lang="es-MX" sz="2000" u="sng" dirty="0" smtClean="0">
              <a:latin typeface="Arial Black" pitchFamily="34" charset="0"/>
            </a:endParaRPr>
          </a:p>
          <a:p>
            <a:pPr algn="just"/>
            <a:endParaRPr lang="es-MX" u="sng" dirty="0"/>
          </a:p>
        </p:txBody>
      </p:sp>
    </p:spTree>
    <p:extLst>
      <p:ext uri="{BB962C8B-B14F-4D97-AF65-F5344CB8AC3E}">
        <p14:creationId xmlns:p14="http://schemas.microsoft.com/office/powerpoint/2010/main" val="92238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1355107"/>
            <a:ext cx="8568952" cy="40626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 Black" pitchFamily="34" charset="0"/>
              </a:rPr>
              <a:t>RESOLUCIÓN </a:t>
            </a:r>
          </a:p>
          <a:p>
            <a:r>
              <a:rPr lang="es-MX" sz="2000" dirty="0" smtClean="0">
                <a:latin typeface="Arial Black" pitchFamily="34" charset="0"/>
              </a:rPr>
              <a:t>(ESTRUCTURA)</a:t>
            </a:r>
          </a:p>
          <a:p>
            <a:endParaRPr lang="es-MX" sz="2000" dirty="0">
              <a:latin typeface="Arial Black" pitchFamily="34" charset="0"/>
            </a:endParaRPr>
          </a:p>
          <a:p>
            <a:endParaRPr lang="es-MX" sz="2000" dirty="0" smtClean="0">
              <a:latin typeface="Arial Black" pitchFamily="34" charset="0"/>
            </a:endParaRPr>
          </a:p>
          <a:p>
            <a:pPr marL="571500" indent="-571500" algn="just">
              <a:buFont typeface="+mj-lt"/>
              <a:buAutoNum type="romanUcPeriod"/>
            </a:pPr>
            <a:r>
              <a:rPr lang="es-MX" sz="2000" dirty="0" smtClean="0">
                <a:latin typeface="Arial Black" pitchFamily="34" charset="0"/>
              </a:rPr>
              <a:t>RESULTANDOS</a:t>
            </a:r>
          </a:p>
          <a:p>
            <a:pPr algn="just"/>
            <a:endParaRPr lang="es-MX" sz="2000" dirty="0" smtClean="0">
              <a:latin typeface="Arial Black" pitchFamily="34" charset="0"/>
            </a:endParaRPr>
          </a:p>
          <a:p>
            <a:pPr algn="just"/>
            <a:r>
              <a:rPr lang="es-MX" sz="2000" dirty="0" smtClean="0">
                <a:latin typeface="Arial Black" pitchFamily="34" charset="0"/>
              </a:rPr>
              <a:t>                               a) Denuncia.</a:t>
            </a:r>
          </a:p>
          <a:p>
            <a:pPr algn="just"/>
            <a:endParaRPr lang="es-MX" sz="2000" dirty="0" smtClean="0">
              <a:latin typeface="Arial Black" pitchFamily="34" charset="0"/>
            </a:endParaRPr>
          </a:p>
          <a:p>
            <a:pPr algn="just"/>
            <a:r>
              <a:rPr lang="es-MX" sz="2000" dirty="0">
                <a:latin typeface="Arial Black" pitchFamily="34" charset="0"/>
              </a:rPr>
              <a:t> </a:t>
            </a:r>
            <a:r>
              <a:rPr lang="es-MX" sz="2000" dirty="0" smtClean="0">
                <a:latin typeface="Arial Black" pitchFamily="34" charset="0"/>
              </a:rPr>
              <a:t>                              b) Inicio del procedimiento.</a:t>
            </a:r>
          </a:p>
          <a:p>
            <a:pPr algn="just"/>
            <a:endParaRPr lang="es-MX" sz="2000" dirty="0" smtClean="0">
              <a:latin typeface="Arial Black" pitchFamily="34" charset="0"/>
            </a:endParaRPr>
          </a:p>
          <a:p>
            <a:pPr algn="just"/>
            <a:r>
              <a:rPr lang="es-MX" sz="2000" dirty="0">
                <a:latin typeface="Arial Black" pitchFamily="34" charset="0"/>
              </a:rPr>
              <a:t> </a:t>
            </a:r>
            <a:r>
              <a:rPr lang="es-MX" sz="2000" dirty="0" smtClean="0">
                <a:latin typeface="Arial Black" pitchFamily="34" charset="0"/>
              </a:rPr>
              <a:t>                              c) Trámite del procedimiento.</a:t>
            </a:r>
          </a:p>
          <a:p>
            <a:pPr algn="just"/>
            <a:r>
              <a:rPr lang="es-MX" sz="2000" dirty="0">
                <a:latin typeface="Arial Black" pitchFamily="34" charset="0"/>
              </a:rPr>
              <a:t> </a:t>
            </a:r>
            <a:r>
              <a:rPr lang="es-MX" sz="2000" dirty="0" smtClean="0">
                <a:latin typeface="Arial Black" pitchFamily="34" charset="0"/>
              </a:rPr>
              <a:t>          </a:t>
            </a:r>
          </a:p>
          <a:p>
            <a:pPr algn="just"/>
            <a:endParaRPr 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324974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73100" y="1355107"/>
            <a:ext cx="7823200" cy="50167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800" b="1" dirty="0" smtClean="0"/>
              <a:t>RESOLUCIÓN </a:t>
            </a:r>
          </a:p>
          <a:p>
            <a:r>
              <a:rPr lang="es-MX" sz="1600" dirty="0" smtClean="0"/>
              <a:t>(ESTRUCTURA)</a:t>
            </a:r>
          </a:p>
          <a:p>
            <a:endParaRPr lang="es-MX" sz="800" dirty="0"/>
          </a:p>
          <a:p>
            <a:endParaRPr lang="es-MX" sz="800" dirty="0" smtClean="0"/>
          </a:p>
          <a:p>
            <a:pPr marL="571500" indent="-571500" algn="just">
              <a:buFont typeface="+mj-lt"/>
              <a:buAutoNum type="romanUcPeriod" startAt="2"/>
            </a:pPr>
            <a:r>
              <a:rPr lang="es-MX" sz="2000" b="1" dirty="0" smtClean="0"/>
              <a:t> CONSIDERANDOS</a:t>
            </a:r>
          </a:p>
          <a:p>
            <a:pPr marL="514350" indent="-514350" algn="just">
              <a:buAutoNum type="romanUcPeriod" startAt="2"/>
            </a:pPr>
            <a:endParaRPr lang="es-MX" sz="1800" dirty="0"/>
          </a:p>
          <a:p>
            <a:pPr marL="800100" lvl="1" indent="-342900" algn="just">
              <a:buAutoNum type="alphaLcParenR"/>
            </a:pPr>
            <a:r>
              <a:rPr lang="es-MX" dirty="0" smtClean="0"/>
              <a:t>Competencia</a:t>
            </a:r>
          </a:p>
          <a:p>
            <a:pPr marL="800100" lvl="1" indent="-342900" algn="just">
              <a:buAutoNum type="alphaLcParenR"/>
            </a:pPr>
            <a:endParaRPr lang="es-MX" dirty="0" smtClean="0"/>
          </a:p>
          <a:p>
            <a:pPr marL="800100" lvl="1" indent="-342900" algn="just">
              <a:buAutoNum type="alphaLcParenR"/>
            </a:pPr>
            <a:r>
              <a:rPr lang="es-MX" dirty="0" smtClean="0"/>
              <a:t>Conducta y problema jurídico y las pruebas que sustenten la acreditación de la irregularidad</a:t>
            </a:r>
          </a:p>
          <a:p>
            <a:pPr marL="800100" lvl="1" indent="-342900" algn="just">
              <a:buAutoNum type="alphaLcParenR"/>
            </a:pPr>
            <a:endParaRPr lang="es-MX" dirty="0" smtClean="0"/>
          </a:p>
          <a:p>
            <a:pPr marL="800100" lvl="1" indent="-342900" algn="just">
              <a:buAutoNum type="alphaLcParenR"/>
            </a:pPr>
            <a:r>
              <a:rPr lang="es-MX" dirty="0" smtClean="0"/>
              <a:t>Análisis de los elementos que integran la responsabilidad administrativa y las pruebas que acrediten.</a:t>
            </a:r>
          </a:p>
          <a:p>
            <a:pPr marL="800100" lvl="1" indent="-342900" algn="just">
              <a:buAutoNum type="alphaLcParenR"/>
            </a:pPr>
            <a:endParaRPr lang="es-MX" sz="1800" dirty="0" smtClean="0"/>
          </a:p>
          <a:p>
            <a:pPr marL="1200150" lvl="2" indent="-285750" algn="just">
              <a:buFont typeface="Wingdings" pitchFamily="2" charset="2"/>
              <a:buChar char="Ø"/>
            </a:pPr>
            <a:r>
              <a:rPr lang="es-MX" sz="2000" dirty="0" smtClean="0"/>
              <a:t>Acreditación del hecho u observación</a:t>
            </a:r>
          </a:p>
          <a:p>
            <a:pPr marL="1200150" lvl="2" indent="-285750" algn="just">
              <a:buFont typeface="Wingdings" pitchFamily="2" charset="2"/>
              <a:buChar char="Ø"/>
            </a:pPr>
            <a:r>
              <a:rPr lang="es-MX" sz="2000" dirty="0" smtClean="0"/>
              <a:t>Responsabilidad del servidor público implicado</a:t>
            </a:r>
          </a:p>
          <a:p>
            <a:pPr marL="1200150" lvl="2" indent="-285750" algn="just">
              <a:buFont typeface="Wingdings" pitchFamily="2" charset="2"/>
              <a:buChar char="Ø"/>
            </a:pPr>
            <a:r>
              <a:rPr lang="es-MX" sz="2000" dirty="0" smtClean="0"/>
              <a:t>Individualización de la sanción </a:t>
            </a:r>
          </a:p>
          <a:p>
            <a:pPr lvl="2" algn="just"/>
            <a:endParaRPr 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115865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71736" y="1404268"/>
            <a:ext cx="8136904" cy="45473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MX" sz="1050" dirty="0"/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 Black" pitchFamily="34" charset="0"/>
              </a:rPr>
              <a:t>Radicación del Procedimiento. </a:t>
            </a: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Arial Black" pitchFamily="34" charset="0"/>
            </a:endParaRP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 Black" pitchFamily="34" charset="0"/>
              </a:rPr>
              <a:t>Emplazamiento.</a:t>
            </a: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Arial Black" pitchFamily="34" charset="0"/>
            </a:endParaRP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 Black" pitchFamily="34" charset="0"/>
              </a:rPr>
              <a:t>Desahogo de la Audiencia de Ley.</a:t>
            </a: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Arial Black" pitchFamily="34" charset="0"/>
            </a:endParaRP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 Black" pitchFamily="34" charset="0"/>
              </a:rPr>
              <a:t>Resolución Definitiva.</a:t>
            </a:r>
          </a:p>
          <a:p>
            <a:pPr algn="r"/>
            <a:endParaRPr lang="es-MX" dirty="0" smtClean="0">
              <a:latin typeface="Arial Black" pitchFamily="34" charset="0"/>
            </a:endParaRPr>
          </a:p>
          <a:p>
            <a:pPr algn="r"/>
            <a:r>
              <a:rPr lang="es-MX" dirty="0" smtClean="0">
                <a:latin typeface="Arial Black" pitchFamily="34" charset="0"/>
              </a:rPr>
              <a:t>Art. 69 (LRSPEMZ)</a:t>
            </a:r>
          </a:p>
          <a:p>
            <a:pPr algn="r"/>
            <a:r>
              <a:rPr lang="es-MX" dirty="0">
                <a:latin typeface="Arial Black" pitchFamily="34" charset="0"/>
              </a:rPr>
              <a:t>«Si la denuncia o solicitud reúne los requisitos de ley, la autoridad procederá a integrar el expediente….» </a:t>
            </a:r>
          </a:p>
          <a:p>
            <a:pPr algn="r"/>
            <a:endParaRPr lang="es-MX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71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1934830"/>
            <a:ext cx="8568952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 Black" pitchFamily="34" charset="0"/>
              </a:rPr>
              <a:t>RESOLUCIÓN</a:t>
            </a:r>
            <a:r>
              <a:rPr lang="es-MX" sz="2800" dirty="0" smtClean="0">
                <a:latin typeface="Arial Black" pitchFamily="34" charset="0"/>
              </a:rPr>
              <a:t> </a:t>
            </a:r>
          </a:p>
          <a:p>
            <a:r>
              <a:rPr lang="es-MX" sz="1600" dirty="0" smtClean="0">
                <a:latin typeface="Arial Black" pitchFamily="34" charset="0"/>
              </a:rPr>
              <a:t>(ESTRUCTURA)</a:t>
            </a:r>
          </a:p>
          <a:p>
            <a:endParaRPr lang="es-MX" sz="800" dirty="0">
              <a:latin typeface="Arial Black" pitchFamily="34" charset="0"/>
            </a:endParaRPr>
          </a:p>
          <a:p>
            <a:endParaRPr lang="es-MX" sz="800" dirty="0" smtClean="0">
              <a:latin typeface="Arial Black" pitchFamily="34" charset="0"/>
            </a:endParaRPr>
          </a:p>
          <a:p>
            <a:pPr algn="just"/>
            <a:endParaRPr lang="es-MX" dirty="0" smtClean="0">
              <a:latin typeface="Arial Black" pitchFamily="34" charset="0"/>
            </a:endParaRPr>
          </a:p>
          <a:p>
            <a:pPr algn="just"/>
            <a:r>
              <a:rPr lang="es-MX" dirty="0" smtClean="0">
                <a:latin typeface="Arial Black" pitchFamily="34" charset="0"/>
              </a:rPr>
              <a:t>III.  PUNTOS RESOLUTIVOS</a:t>
            </a:r>
            <a:endParaRPr lang="es-MX" sz="1800" dirty="0" smtClean="0">
              <a:latin typeface="Arial Black" pitchFamily="34" charset="0"/>
            </a:endParaRPr>
          </a:p>
          <a:p>
            <a:pPr marL="514350" indent="-514350">
              <a:buAutoNum type="romanUcPeriod" startAt="2"/>
            </a:pPr>
            <a:endParaRPr lang="es-MX" sz="1800" dirty="0">
              <a:latin typeface="Arial Black" pitchFamily="34" charset="0"/>
            </a:endParaRPr>
          </a:p>
          <a:p>
            <a:r>
              <a:rPr lang="es-MX" sz="1800" dirty="0">
                <a:latin typeface="Arial Black" pitchFamily="34" charset="0"/>
              </a:rPr>
              <a:t> </a:t>
            </a:r>
            <a:r>
              <a:rPr lang="es-MX" sz="1800" dirty="0" smtClean="0">
                <a:latin typeface="Arial Black" pitchFamily="34" charset="0"/>
              </a:rPr>
              <a:t>        </a:t>
            </a:r>
            <a:endParaRPr lang="es-MX" sz="1400" u="sng" dirty="0">
              <a:latin typeface="Arial Black" pitchFamily="34" charset="0"/>
            </a:endParaRPr>
          </a:p>
          <a:p>
            <a:pPr algn="just"/>
            <a:endParaRPr lang="es-MX" sz="1800" u="sng" dirty="0"/>
          </a:p>
          <a:p>
            <a:endParaRPr 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246914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39552" y="1196751"/>
            <a:ext cx="7488832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 Black" pitchFamily="34" charset="0"/>
              </a:rPr>
              <a:t>DETERMINACIÓ DE LA SANCIÓN ADMINISTRATIVA</a:t>
            </a:r>
            <a:endParaRPr lang="es-MX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50528" y="2412132"/>
            <a:ext cx="8350572" cy="38164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400" b="1" dirty="0" smtClean="0">
                <a:latin typeface="Arial Black" pitchFamily="34" charset="0"/>
              </a:rPr>
              <a:t>1.- Análisis de los siguientes elementos</a:t>
            </a:r>
            <a:r>
              <a:rPr lang="es-MX" sz="1400" dirty="0" smtClean="0">
                <a:latin typeface="Arial Black" pitchFamily="34" charset="0"/>
              </a:rPr>
              <a:t>:</a:t>
            </a:r>
          </a:p>
          <a:p>
            <a:pPr algn="just"/>
            <a:endParaRPr lang="es-MX" sz="1400" dirty="0" smtClean="0">
              <a:latin typeface="Arial Black" pitchFamily="34" charset="0"/>
            </a:endParaRPr>
          </a:p>
          <a:p>
            <a:pPr algn="just"/>
            <a:r>
              <a:rPr lang="es-MX" sz="1400" dirty="0" smtClean="0">
                <a:latin typeface="Arial Black" pitchFamily="34" charset="0"/>
              </a:rPr>
              <a:t>I</a:t>
            </a:r>
            <a:r>
              <a:rPr lang="es-MX" sz="1400" dirty="0">
                <a:latin typeface="Arial Black" pitchFamily="34" charset="0"/>
              </a:rPr>
              <a:t>. La gravedad de la responsabilidad en que se incurra y la conveniencia de suprimir prácticas que infrinjan, en cualquier forma, las disposiciones de esta Ley, o las que se dicten con base en ella;</a:t>
            </a:r>
          </a:p>
          <a:p>
            <a:pPr algn="just"/>
            <a:endParaRPr lang="es-MX" sz="1400" dirty="0" smtClean="0">
              <a:latin typeface="Arial Black" pitchFamily="34" charset="0"/>
            </a:endParaRPr>
          </a:p>
          <a:p>
            <a:pPr algn="just"/>
            <a:r>
              <a:rPr lang="es-MX" sz="1400" dirty="0" smtClean="0">
                <a:latin typeface="Arial Black" pitchFamily="34" charset="0"/>
              </a:rPr>
              <a:t>II</a:t>
            </a:r>
            <a:r>
              <a:rPr lang="es-MX" sz="1400" dirty="0">
                <a:latin typeface="Arial Black" pitchFamily="34" charset="0"/>
              </a:rPr>
              <a:t>. Las circunstancias socioeconómicas del servidor público;</a:t>
            </a:r>
          </a:p>
          <a:p>
            <a:pPr algn="just"/>
            <a:endParaRPr lang="es-MX" sz="1400" dirty="0" smtClean="0">
              <a:latin typeface="Arial Black" pitchFamily="34" charset="0"/>
            </a:endParaRPr>
          </a:p>
          <a:p>
            <a:pPr algn="just"/>
            <a:r>
              <a:rPr lang="es-MX" sz="1400" dirty="0" smtClean="0">
                <a:latin typeface="Arial Black" pitchFamily="34" charset="0"/>
              </a:rPr>
              <a:t>III</a:t>
            </a:r>
            <a:r>
              <a:rPr lang="es-MX" sz="1400" dirty="0">
                <a:latin typeface="Arial Black" pitchFamily="34" charset="0"/>
              </a:rPr>
              <a:t>. El nivel jerárquico y los antecedentes del infractor, entre ellos la antigüedad en el </a:t>
            </a:r>
            <a:r>
              <a:rPr lang="es-MX" sz="1400" dirty="0" smtClean="0">
                <a:latin typeface="Arial Black" pitchFamily="34" charset="0"/>
              </a:rPr>
              <a:t>servicio</a:t>
            </a:r>
            <a:r>
              <a:rPr lang="es-MX" sz="1400" dirty="0">
                <a:latin typeface="Arial Black" pitchFamily="34" charset="0"/>
              </a:rPr>
              <a:t>;</a:t>
            </a:r>
          </a:p>
          <a:p>
            <a:pPr algn="just"/>
            <a:endParaRPr lang="es-MX" sz="1400" dirty="0" smtClean="0">
              <a:latin typeface="Arial Black" pitchFamily="34" charset="0"/>
            </a:endParaRPr>
          </a:p>
          <a:p>
            <a:pPr algn="just"/>
            <a:r>
              <a:rPr lang="es-MX" sz="1400" dirty="0" smtClean="0">
                <a:latin typeface="Arial Black" pitchFamily="34" charset="0"/>
              </a:rPr>
              <a:t>IV</a:t>
            </a:r>
            <a:r>
              <a:rPr lang="es-MX" sz="1400" dirty="0">
                <a:latin typeface="Arial Black" pitchFamily="34" charset="0"/>
              </a:rPr>
              <a:t>. Las condiciones exteriores y los medios de ejecución;</a:t>
            </a:r>
          </a:p>
          <a:p>
            <a:pPr algn="just"/>
            <a:endParaRPr lang="es-MX" sz="1400" dirty="0" smtClean="0">
              <a:latin typeface="Arial Black" pitchFamily="34" charset="0"/>
            </a:endParaRPr>
          </a:p>
          <a:p>
            <a:pPr algn="just"/>
            <a:r>
              <a:rPr lang="es-MX" sz="1400" dirty="0" smtClean="0">
                <a:latin typeface="Arial Black" pitchFamily="34" charset="0"/>
              </a:rPr>
              <a:t>V</a:t>
            </a:r>
            <a:r>
              <a:rPr lang="es-MX" sz="1400" dirty="0">
                <a:latin typeface="Arial Black" pitchFamily="34" charset="0"/>
              </a:rPr>
              <a:t>. La reincidencia en el incumplimiento de obligaciones; y</a:t>
            </a:r>
          </a:p>
          <a:p>
            <a:pPr algn="just"/>
            <a:endParaRPr lang="es-MX" sz="1400" dirty="0" smtClean="0">
              <a:latin typeface="Arial Black" pitchFamily="34" charset="0"/>
            </a:endParaRPr>
          </a:p>
          <a:p>
            <a:pPr algn="just"/>
            <a:r>
              <a:rPr lang="es-MX" sz="1400" dirty="0" smtClean="0">
                <a:latin typeface="Arial Black" pitchFamily="34" charset="0"/>
              </a:rPr>
              <a:t>VI</a:t>
            </a:r>
            <a:r>
              <a:rPr lang="es-MX" sz="1400" dirty="0">
                <a:latin typeface="Arial Black" pitchFamily="34" charset="0"/>
              </a:rPr>
              <a:t>. El monto del beneficio, lucro, o daño o perjuicio derivado del incumplimiento de obligaciones</a:t>
            </a:r>
            <a:r>
              <a:rPr lang="es-MX" sz="1400" dirty="0" smtClean="0">
                <a:latin typeface="Arial Black" pitchFamily="34" charset="0"/>
              </a:rPr>
              <a:t>.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6532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68152" y="1590451"/>
            <a:ext cx="7488832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 Black" pitchFamily="34" charset="0"/>
              </a:rPr>
              <a:t>DETERMINACIÓN DE LA SANCIÓN ADMINISTRATIVA</a:t>
            </a:r>
            <a:endParaRPr lang="es-MX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68152" y="3320214"/>
            <a:ext cx="7857876" cy="113877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latin typeface="Arial Black" pitchFamily="34" charset="0"/>
              </a:rPr>
              <a:t>2.- </a:t>
            </a:r>
            <a:r>
              <a:rPr lang="es-MX" b="1" u="sng" dirty="0" smtClean="0">
                <a:latin typeface="Arial Black" pitchFamily="34" charset="0"/>
                <a:hlinkClick r:id="rId2" action="ppaction://hlinkfile"/>
              </a:rPr>
              <a:t>17.-Motivación para definir la sanción (ARTICULO 96)</a:t>
            </a:r>
            <a:endParaRPr lang="es-MX" u="sng" dirty="0">
              <a:latin typeface="Arial Black" pitchFamily="34" charset="0"/>
            </a:endParaRPr>
          </a:p>
          <a:p>
            <a:pPr algn="just"/>
            <a:endParaRPr lang="es-MX" b="1" dirty="0" smtClean="0">
              <a:latin typeface="Arial Black" pitchFamily="34" charset="0"/>
            </a:endParaRPr>
          </a:p>
          <a:p>
            <a:pPr algn="just"/>
            <a:r>
              <a:rPr lang="es-MX" b="1" dirty="0" smtClean="0">
                <a:latin typeface="Arial Black" pitchFamily="34" charset="0"/>
              </a:rPr>
              <a:t>3</a:t>
            </a:r>
            <a:r>
              <a:rPr lang="es-MX" b="1" dirty="0">
                <a:latin typeface="Arial Black" pitchFamily="34" charset="0"/>
              </a:rPr>
              <a:t>.- Análisis para graduar la </a:t>
            </a:r>
            <a:r>
              <a:rPr lang="es-MX" b="1" dirty="0" smtClean="0">
                <a:latin typeface="Arial Black" pitchFamily="34" charset="0"/>
              </a:rPr>
              <a:t>sanción</a:t>
            </a:r>
            <a:r>
              <a:rPr lang="es-MX" sz="3200" dirty="0" smtClean="0">
                <a:latin typeface="Arial Black" pitchFamily="34" charset="0"/>
              </a:rPr>
              <a:t> </a:t>
            </a:r>
            <a:endParaRPr lang="es-MX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9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1311151"/>
            <a:ext cx="7488832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 Black" pitchFamily="34" charset="0"/>
              </a:rPr>
              <a:t>EJECUCIÓN DE LA SANCIÓN ADMINISTRATIVA</a:t>
            </a:r>
            <a:endParaRPr lang="es-MX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47328" y="2386732"/>
            <a:ext cx="8784976" cy="37856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200" dirty="0" smtClean="0">
                <a:latin typeface="Arial Black" pitchFamily="34" charset="0"/>
              </a:rPr>
              <a:t>Art</a:t>
            </a:r>
            <a:r>
              <a:rPr lang="es-MX" sz="1200" dirty="0">
                <a:latin typeface="Arial Black" pitchFamily="34" charset="0"/>
              </a:rPr>
              <a:t>. 99. Para la aplicación de las sanciones a que hace referencia esta Ley, se observarán las siguientes reglas:</a:t>
            </a:r>
          </a:p>
          <a:p>
            <a:pPr algn="just"/>
            <a:endParaRPr lang="es-MX" sz="1200" dirty="0" smtClean="0">
              <a:latin typeface="Arial Black" pitchFamily="34" charset="0"/>
            </a:endParaRPr>
          </a:p>
          <a:p>
            <a:pPr algn="just"/>
            <a:r>
              <a:rPr lang="es-MX" sz="1200" dirty="0" smtClean="0">
                <a:latin typeface="Arial Black" pitchFamily="34" charset="0"/>
              </a:rPr>
              <a:t>I</a:t>
            </a:r>
            <a:r>
              <a:rPr lang="es-MX" sz="1200" dirty="0">
                <a:latin typeface="Arial Black" pitchFamily="34" charset="0"/>
              </a:rPr>
              <a:t>. La amonestación pública o privada, será impuesta por la Contraloría Estatal, las contralorías municipales, o los contralores internos de las dependencias y ejecutada por el jefe inmediato;</a:t>
            </a:r>
          </a:p>
          <a:p>
            <a:pPr algn="just"/>
            <a:endParaRPr lang="es-MX" sz="1200" dirty="0" smtClean="0">
              <a:latin typeface="Arial Black" pitchFamily="34" charset="0"/>
            </a:endParaRPr>
          </a:p>
          <a:p>
            <a:pPr algn="just"/>
            <a:r>
              <a:rPr lang="es-MX" sz="1200" dirty="0" smtClean="0">
                <a:latin typeface="Arial Black" pitchFamily="34" charset="0"/>
              </a:rPr>
              <a:t>II</a:t>
            </a:r>
            <a:r>
              <a:rPr lang="es-MX" sz="1200" dirty="0">
                <a:latin typeface="Arial Black" pitchFamily="34" charset="0"/>
              </a:rPr>
              <a:t>. El trabajo comunitario se aplicará de conformidad con las especificaciones ordenadas en la resolución respectiva;</a:t>
            </a:r>
          </a:p>
          <a:p>
            <a:pPr algn="just"/>
            <a:endParaRPr lang="es-MX" sz="1200" dirty="0" smtClean="0">
              <a:latin typeface="Arial Black" pitchFamily="34" charset="0"/>
            </a:endParaRPr>
          </a:p>
          <a:p>
            <a:pPr algn="just"/>
            <a:r>
              <a:rPr lang="es-MX" sz="1200" dirty="0" smtClean="0">
                <a:latin typeface="Arial Black" pitchFamily="34" charset="0"/>
              </a:rPr>
              <a:t>III</a:t>
            </a:r>
            <a:r>
              <a:rPr lang="es-MX" sz="1200" dirty="0">
                <a:latin typeface="Arial Black" pitchFamily="34" charset="0"/>
              </a:rPr>
              <a:t>. La suspensión o la destitución del empleo, cargo o comisión, serán impuestas por la Contraloría Estatal, las contralorías municipales, o los contralores internos de las dependencias, y serán ejecutadas por el titular de la dependencia o entidad;</a:t>
            </a:r>
          </a:p>
          <a:p>
            <a:pPr algn="just"/>
            <a:endParaRPr lang="es-MX" sz="1200" dirty="0" smtClean="0">
              <a:latin typeface="Arial Black" pitchFamily="34" charset="0"/>
            </a:endParaRPr>
          </a:p>
          <a:p>
            <a:pPr algn="just"/>
            <a:r>
              <a:rPr lang="es-MX" sz="1200" dirty="0" smtClean="0">
                <a:latin typeface="Arial Black" pitchFamily="34" charset="0"/>
              </a:rPr>
              <a:t>IV</a:t>
            </a:r>
            <a:r>
              <a:rPr lang="es-MX" sz="1200" dirty="0">
                <a:latin typeface="Arial Black" pitchFamily="34" charset="0"/>
              </a:rPr>
              <a:t>. La inhabilitación para desempeñar un empleo, cargo o comisión en el servicio público será impuesta por la Contraloría Estatal, las contralorías municipales, o los contralores internos de las dependencias, y serán ejecutadas en los términos de la resolución; y</a:t>
            </a:r>
          </a:p>
          <a:p>
            <a:pPr algn="just"/>
            <a:endParaRPr lang="es-MX" sz="1200" dirty="0" smtClean="0">
              <a:latin typeface="Arial Black" pitchFamily="34" charset="0"/>
            </a:endParaRPr>
          </a:p>
          <a:p>
            <a:pPr algn="just"/>
            <a:r>
              <a:rPr lang="es-MX" sz="1200" dirty="0" smtClean="0">
                <a:latin typeface="Arial Black" pitchFamily="34" charset="0"/>
              </a:rPr>
              <a:t>V</a:t>
            </a:r>
            <a:r>
              <a:rPr lang="es-MX" sz="1200" dirty="0">
                <a:latin typeface="Arial Black" pitchFamily="34" charset="0"/>
              </a:rPr>
              <a:t>. Las sanciones económicas serán impuestas por la Contraloría Estatal, las contralorías municipales o los contralores internos de las dependencias, y ejecutadas por la Secretaría de Finanzas y sus oficinas recaudadoras</a:t>
            </a:r>
            <a:r>
              <a:rPr lang="es-MX" sz="1200" dirty="0" smtClean="0">
                <a:latin typeface="Arial Black" pitchFamily="34" charset="0"/>
              </a:rPr>
              <a:t>. </a:t>
            </a:r>
            <a:endParaRPr lang="es-MX" sz="1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01900" y="2967335"/>
            <a:ext cx="4279900" cy="92333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GRACIAS</a:t>
            </a:r>
            <a:endParaRPr lang="es-ES" sz="54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185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1654134"/>
            <a:ext cx="8568952" cy="41549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 Black" pitchFamily="34" charset="0"/>
              </a:rPr>
              <a:t>1. RADICACIÓN</a:t>
            </a:r>
          </a:p>
          <a:p>
            <a:pPr algn="just"/>
            <a:endParaRPr lang="es-MX" sz="2400" dirty="0" smtClean="0">
              <a:latin typeface="Arial Black" pitchFamily="34" charset="0"/>
            </a:endParaRPr>
          </a:p>
          <a:p>
            <a:pPr algn="just"/>
            <a:r>
              <a:rPr lang="es-MX" sz="2400" dirty="0" smtClean="0">
                <a:latin typeface="Arial Black" pitchFamily="34" charset="0"/>
              </a:rPr>
              <a:t>El procedimiento sancionador se inicia:</a:t>
            </a:r>
          </a:p>
          <a:p>
            <a:pPr algn="just"/>
            <a:r>
              <a:rPr lang="es-MX" sz="2400" u="sng" dirty="0" smtClean="0">
                <a:latin typeface="Arial Black" pitchFamily="34" charset="0"/>
              </a:rPr>
              <a:t>      </a:t>
            </a:r>
            <a:endParaRPr lang="es-MX" sz="2400" u="sng" dirty="0">
              <a:latin typeface="Arial Black" pitchFamily="34" charset="0"/>
            </a:endParaRPr>
          </a:p>
          <a:p>
            <a:pPr marL="971550" lvl="1" indent="-514350" algn="just">
              <a:buFont typeface="+mj-lt"/>
              <a:buAutoNum type="arabicPeriod"/>
            </a:pPr>
            <a:r>
              <a:rPr lang="es-MX" sz="2400" dirty="0" smtClean="0">
                <a:latin typeface="Arial Black" pitchFamily="34" charset="0"/>
              </a:rPr>
              <a:t>Solicitud </a:t>
            </a:r>
          </a:p>
          <a:p>
            <a:pPr marL="971550" lvl="1" indent="-514350" algn="just">
              <a:buFont typeface="+mj-lt"/>
              <a:buAutoNum type="arabicPeriod"/>
            </a:pPr>
            <a:endParaRPr lang="es-MX" sz="2400" dirty="0" smtClean="0">
              <a:latin typeface="Arial Black" pitchFamily="34" charset="0"/>
            </a:endParaRPr>
          </a:p>
          <a:p>
            <a:pPr marL="971550" lvl="1" indent="-514350" algn="just">
              <a:buFont typeface="+mj-lt"/>
              <a:buAutoNum type="arabicPeriod"/>
            </a:pPr>
            <a:r>
              <a:rPr lang="es-MX" sz="2400" dirty="0" smtClean="0">
                <a:latin typeface="Arial Black" pitchFamily="34" charset="0"/>
              </a:rPr>
              <a:t>Denuncia </a:t>
            </a:r>
          </a:p>
          <a:p>
            <a:pPr marL="971550" lvl="1" indent="-514350" algn="just">
              <a:buFont typeface="+mj-lt"/>
              <a:buAutoNum type="arabicPeriod"/>
            </a:pPr>
            <a:endParaRPr lang="es-MX" sz="2400" dirty="0" smtClean="0">
              <a:latin typeface="Arial Black" pitchFamily="34" charset="0"/>
            </a:endParaRPr>
          </a:p>
          <a:p>
            <a:pPr marL="971550" lvl="1" indent="-514350" algn="just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  <a:latin typeface="Arial Black" pitchFamily="34" charset="0"/>
              </a:rPr>
              <a:t>Resultado de observaciones en auditorias.</a:t>
            </a:r>
            <a:endParaRPr lang="es-MX" sz="2400" u="sng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r"/>
            <a:endParaRPr lang="es-MX" sz="2400" u="sng" dirty="0">
              <a:latin typeface="Arial Black" pitchFamily="34" charset="0"/>
            </a:endParaRPr>
          </a:p>
          <a:p>
            <a:pPr algn="r"/>
            <a:r>
              <a:rPr lang="es-MX" sz="2400" u="sng" dirty="0" smtClean="0">
                <a:latin typeface="Arial Black" pitchFamily="34" charset="0"/>
              </a:rPr>
              <a:t>Art. 64 LRSPEMZ</a:t>
            </a:r>
            <a:endParaRPr lang="es-MX" sz="2400" u="sng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12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96144" y="1137568"/>
            <a:ext cx="8252320" cy="517064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b="1" dirty="0">
                <a:latin typeface="Arial Black" pitchFamily="34" charset="0"/>
              </a:rPr>
              <a:t>SOLICITUD O </a:t>
            </a:r>
            <a:r>
              <a:rPr lang="es-MX" sz="1600" b="1" dirty="0" smtClean="0">
                <a:latin typeface="Arial Black" pitchFamily="34" charset="0"/>
              </a:rPr>
              <a:t>DENUNCIA</a:t>
            </a:r>
            <a:endParaRPr lang="es-MX" sz="1600" b="1" dirty="0">
              <a:latin typeface="Arial Black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s-MX" sz="1600" dirty="0" smtClean="0">
              <a:latin typeface="Arial Black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es-MX" sz="1600" dirty="0" smtClean="0">
                <a:latin typeface="Arial Black" pitchFamily="34" charset="0"/>
              </a:rPr>
              <a:t>Podrá ser formulada por cualquier ciudadano. (Art. 64 LRSPEMZ)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es-MX" sz="1600" dirty="0" smtClean="0">
                <a:latin typeface="Arial Black" pitchFamily="34" charset="0"/>
              </a:rPr>
              <a:t>El </a:t>
            </a:r>
            <a:r>
              <a:rPr lang="es-MX" sz="1600" dirty="0">
                <a:latin typeface="Arial Black" pitchFamily="34" charset="0"/>
              </a:rPr>
              <a:t>escrito contendrá mínimamente: (Art. 65 LRSPEMZ)</a:t>
            </a:r>
          </a:p>
          <a:p>
            <a:pPr algn="just">
              <a:lnSpc>
                <a:spcPct val="150000"/>
              </a:lnSpc>
            </a:pPr>
            <a:endParaRPr lang="es-MX" sz="1600" dirty="0">
              <a:latin typeface="Arial Black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Nombre y Domicilio del o los </a:t>
            </a:r>
            <a:r>
              <a:rPr lang="es-MX" sz="1600" dirty="0" err="1">
                <a:latin typeface="Arial Black" pitchFamily="34" charset="0"/>
              </a:rPr>
              <a:t>Promoventes</a:t>
            </a:r>
            <a:r>
              <a:rPr lang="es-MX" sz="1600" dirty="0">
                <a:latin typeface="Arial Black" pitchFamily="34" charset="0"/>
              </a:rPr>
              <a:t>. 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Nombre y cargo del servidor público contra quien se presenta la solicitud de denuncia.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Las normas generales que se estimen violadas. 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La narración de los hechos u omisiones.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Las pruebas en que se sustente la solicitud o denuncia.</a:t>
            </a:r>
          </a:p>
          <a:p>
            <a:pPr marL="800100" lvl="1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Firma </a:t>
            </a:r>
            <a:r>
              <a:rPr lang="es-MX" sz="1600" dirty="0" smtClean="0">
                <a:latin typeface="Arial Black" pitchFamily="34" charset="0"/>
              </a:rPr>
              <a:t>autógrafa. </a:t>
            </a:r>
            <a:r>
              <a:rPr lang="es-MX" sz="1600" dirty="0" smtClean="0">
                <a:latin typeface="Arial Black" pitchFamily="34" charset="0"/>
                <a:hlinkClick r:id="rId2" action="ppaction://hlinkfile"/>
              </a:rPr>
              <a:t>DENUNCIA.PDF</a:t>
            </a:r>
            <a:endParaRPr lang="es-MX" sz="1600" dirty="0" smtClean="0">
              <a:latin typeface="Arial Black" pitchFamily="34" charset="0"/>
            </a:endParaRPr>
          </a:p>
          <a:p>
            <a:pPr algn="r"/>
            <a:endParaRPr lang="es-MX" sz="1600" dirty="0">
              <a:latin typeface="Arial Black" pitchFamily="34" charset="0"/>
            </a:endParaRPr>
          </a:p>
          <a:p>
            <a:pPr algn="r"/>
            <a:r>
              <a:rPr lang="es-MX" sz="1600" dirty="0" smtClean="0">
                <a:latin typeface="Arial Black" pitchFamily="34" charset="0"/>
              </a:rPr>
              <a:t>(Art. 65 LRSPEMZ</a:t>
            </a:r>
            <a:r>
              <a:rPr lang="es-MX" sz="1600" dirty="0" smtClean="0"/>
              <a:t>)</a:t>
            </a:r>
            <a:endParaRPr lang="es-MX" sz="1800" dirty="0" smtClean="0"/>
          </a:p>
          <a:p>
            <a:pPr algn="just"/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121264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96144" y="1340768"/>
            <a:ext cx="8064896" cy="50629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s-MX" b="1" dirty="0" smtClean="0"/>
          </a:p>
          <a:p>
            <a:pPr algn="ctr">
              <a:lnSpc>
                <a:spcPct val="150000"/>
              </a:lnSpc>
            </a:pPr>
            <a:r>
              <a:rPr lang="es-MX" sz="2000" b="1" dirty="0" smtClean="0">
                <a:latin typeface="Arial Black" pitchFamily="34" charset="0"/>
              </a:rPr>
              <a:t>SOLICITUD O DENUNCIA</a:t>
            </a:r>
          </a:p>
          <a:p>
            <a:pPr>
              <a:lnSpc>
                <a:spcPct val="150000"/>
              </a:lnSpc>
            </a:pPr>
            <a:endParaRPr lang="es-MX" sz="2000" dirty="0" smtClean="0"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es-MX" sz="2000" dirty="0" smtClean="0">
                <a:latin typeface="Arial Black" pitchFamily="34" charset="0"/>
              </a:rPr>
              <a:t>c</a:t>
            </a:r>
            <a:r>
              <a:rPr lang="es-MX" sz="2000" dirty="0">
                <a:latin typeface="Arial Black" pitchFamily="34" charset="0"/>
              </a:rPr>
              <a:t>) Deberá Ratificarse ante la autoridad que sustancie el procedimiento, dentro de los 3 días posteriores a su presentación.     (Art. 66 LRSPEMZ)</a:t>
            </a:r>
          </a:p>
          <a:p>
            <a:pPr>
              <a:lnSpc>
                <a:spcPct val="150000"/>
              </a:lnSpc>
            </a:pPr>
            <a:endParaRPr lang="es-MX" sz="2000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2000" u="sng" dirty="0" smtClean="0">
                <a:latin typeface="Arial Black" pitchFamily="34" charset="0"/>
                <a:hlinkClick r:id="rId2" action="ppaction://hlinkfile"/>
              </a:rPr>
              <a:t>1.-Ratificación 3 días</a:t>
            </a:r>
            <a:endParaRPr lang="es-MX" sz="2000" u="sng" dirty="0">
              <a:latin typeface="Arial Black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000" dirty="0" smtClean="0"/>
          </a:p>
          <a:p>
            <a:pPr algn="just"/>
            <a:r>
              <a:rPr lang="es-MX" sz="2000" dirty="0" smtClean="0"/>
              <a:t> </a:t>
            </a:r>
            <a:endParaRPr lang="es-MX" dirty="0" smtClean="0"/>
          </a:p>
          <a:p>
            <a:pPr marL="342900" indent="-342900" algn="just">
              <a:buFont typeface="+mj-lt"/>
              <a:buAutoNum type="alphaLcParenR"/>
            </a:pPr>
            <a:endParaRPr lang="es-MX" sz="1800" dirty="0" smtClean="0"/>
          </a:p>
          <a:p>
            <a:pPr algn="just"/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294711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96144" y="1645816"/>
            <a:ext cx="8064896" cy="489364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dirty="0">
                <a:latin typeface="Arial Black" pitchFamily="34" charset="0"/>
              </a:rPr>
              <a:t>d) Dentro de los 10 días siguientes a la ratificación del escrito de solicitud o denuncia, la autoridad que conozca del procedimiento, deberá analizar:</a:t>
            </a:r>
          </a:p>
          <a:p>
            <a:pPr>
              <a:lnSpc>
                <a:spcPct val="150000"/>
              </a:lnSpc>
            </a:pPr>
            <a:endParaRPr lang="es-MX" sz="1600" dirty="0" smtClean="0">
              <a:latin typeface="Arial Black" pitchFamily="34" charset="0"/>
            </a:endParaRPr>
          </a:p>
          <a:p>
            <a:pPr marL="514350" indent="-514350" algn="just">
              <a:lnSpc>
                <a:spcPct val="150000"/>
              </a:lnSpc>
              <a:buFont typeface="+mj-lt"/>
              <a:buAutoNum type="alphaLcParenR"/>
            </a:pPr>
            <a:r>
              <a:rPr lang="es-MX" sz="1600" dirty="0" smtClean="0">
                <a:latin typeface="Arial Black" pitchFamily="34" charset="0"/>
              </a:rPr>
              <a:t>Que la persona a que se le imputa la responsabilidad sea servidor público.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lphaLcParenR"/>
            </a:pPr>
            <a:r>
              <a:rPr lang="es-MX" sz="1600" dirty="0" smtClean="0">
                <a:latin typeface="Arial Black" pitchFamily="34" charset="0"/>
              </a:rPr>
              <a:t>Que la denuncia sea sustentable y procedente.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lphaLcParenR"/>
            </a:pPr>
            <a:r>
              <a:rPr lang="es-MX" sz="1600" dirty="0" smtClean="0">
                <a:latin typeface="Arial Black" pitchFamily="34" charset="0"/>
              </a:rPr>
              <a:t>Que amerite o no la incoación del procedimiento.</a:t>
            </a:r>
          </a:p>
          <a:p>
            <a:pPr algn="just">
              <a:lnSpc>
                <a:spcPct val="150000"/>
              </a:lnSpc>
            </a:pPr>
            <a:endParaRPr lang="es-MX" sz="1600" dirty="0">
              <a:latin typeface="Arial Black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1600" dirty="0" smtClean="0">
                <a:latin typeface="Arial Black" pitchFamily="34" charset="0"/>
              </a:rPr>
              <a:t>En los casos que no reúna los requisitos anteriores se desechara de plano y se informará al </a:t>
            </a:r>
            <a:r>
              <a:rPr lang="es-MX" sz="1600" dirty="0" err="1" smtClean="0">
                <a:latin typeface="Arial Black" pitchFamily="34" charset="0"/>
              </a:rPr>
              <a:t>promovente</a:t>
            </a:r>
            <a:r>
              <a:rPr lang="es-MX" sz="1600" dirty="0" smtClean="0">
                <a:latin typeface="Arial Black" pitchFamily="34" charset="0"/>
              </a:rPr>
              <a:t>. </a:t>
            </a:r>
            <a:endParaRPr lang="es-MX" sz="1600" dirty="0">
              <a:latin typeface="Arial Black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s-MX" sz="1600" dirty="0" smtClean="0">
                <a:latin typeface="Arial Black" pitchFamily="34" charset="0"/>
              </a:rPr>
              <a:t>Art. 87 LRSPEMZ</a:t>
            </a:r>
          </a:p>
          <a:p>
            <a:pPr algn="just">
              <a:lnSpc>
                <a:spcPct val="150000"/>
              </a:lnSpc>
            </a:pPr>
            <a:r>
              <a:rPr lang="es-MX" sz="1600" dirty="0" smtClean="0">
                <a:latin typeface="Arial Black" pitchFamily="34" charset="0"/>
              </a:rPr>
              <a:t> 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138768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0991" y="1252492"/>
            <a:ext cx="8280920" cy="46782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es-MX" sz="1600" dirty="0">
              <a:latin typeface="Arial Black" pitchFamily="34" charset="0"/>
            </a:endParaRPr>
          </a:p>
          <a:p>
            <a:pPr marL="342900" indent="-342900" algn="just">
              <a:buFont typeface="+mj-lt"/>
              <a:buAutoNum type="alphaLcParenR"/>
            </a:pPr>
            <a:r>
              <a:rPr lang="es-MX" sz="1600" dirty="0">
                <a:latin typeface="Arial Black" pitchFamily="34" charset="0"/>
              </a:rPr>
              <a:t>Por Resultados de </a:t>
            </a:r>
            <a:r>
              <a:rPr lang="es-MX" sz="1600" dirty="0" smtClean="0">
                <a:latin typeface="Arial Black" pitchFamily="34" charset="0"/>
              </a:rPr>
              <a:t>auditorías </a:t>
            </a:r>
            <a:r>
              <a:rPr lang="es-MX" sz="1600" dirty="0">
                <a:latin typeface="Arial Black" pitchFamily="34" charset="0"/>
              </a:rPr>
              <a:t>practicadas por autoridades legalmente </a:t>
            </a:r>
            <a:r>
              <a:rPr lang="es-MX" sz="1600" dirty="0" smtClean="0">
                <a:latin typeface="Arial Black" pitchFamily="34" charset="0"/>
              </a:rPr>
              <a:t>facultadas.</a:t>
            </a:r>
          </a:p>
          <a:p>
            <a:pPr marL="742950" lvl="1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Se </a:t>
            </a:r>
            <a:r>
              <a:rPr lang="es-MX" sz="1600" dirty="0">
                <a:latin typeface="Arial Black" pitchFamily="34" charset="0"/>
              </a:rPr>
              <a:t>emitirá la O</a:t>
            </a:r>
            <a:r>
              <a:rPr lang="es-MX" sz="1600" dirty="0" smtClean="0">
                <a:latin typeface="Arial Black" pitchFamily="34" charset="0"/>
              </a:rPr>
              <a:t>rden </a:t>
            </a:r>
            <a:r>
              <a:rPr lang="es-MX" sz="1600" dirty="0">
                <a:latin typeface="Arial Black" pitchFamily="34" charset="0"/>
              </a:rPr>
              <a:t>de A</a:t>
            </a:r>
            <a:r>
              <a:rPr lang="es-MX" sz="1600" dirty="0" smtClean="0">
                <a:latin typeface="Arial Black" pitchFamily="34" charset="0"/>
              </a:rPr>
              <a:t>uditoría</a:t>
            </a:r>
            <a:r>
              <a:rPr lang="es-MX" sz="1600" dirty="0">
                <a:latin typeface="Arial Black" pitchFamily="34" charset="0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Se levantara Acta de Inicio.</a:t>
            </a:r>
          </a:p>
          <a:p>
            <a:pPr marL="742950" lvl="1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Se levantaran Actas de toda diligencia.</a:t>
            </a:r>
          </a:p>
          <a:p>
            <a:pPr marL="742950" lvl="1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Se </a:t>
            </a:r>
            <a:r>
              <a:rPr lang="es-MX" sz="1600" dirty="0" smtClean="0">
                <a:latin typeface="Arial Black" pitchFamily="34" charset="0"/>
              </a:rPr>
              <a:t>levantara </a:t>
            </a:r>
            <a:r>
              <a:rPr lang="es-MX" sz="1600" dirty="0">
                <a:latin typeface="Arial Black" pitchFamily="34" charset="0"/>
              </a:rPr>
              <a:t>Ú</a:t>
            </a:r>
            <a:r>
              <a:rPr lang="es-MX" sz="1600" dirty="0" smtClean="0">
                <a:latin typeface="Arial Black" pitchFamily="34" charset="0"/>
              </a:rPr>
              <a:t>ltima Acta </a:t>
            </a:r>
            <a:r>
              <a:rPr lang="es-MX" sz="1600" dirty="0">
                <a:latin typeface="Arial Black" pitchFamily="34" charset="0"/>
              </a:rPr>
              <a:t>Parcial</a:t>
            </a:r>
            <a:r>
              <a:rPr lang="es-MX" sz="1600" dirty="0" smtClean="0">
                <a:latin typeface="Arial Black" pitchFamily="34" charset="0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El ente auditado tendrá 20 días para solventar.</a:t>
            </a:r>
            <a:endParaRPr lang="es-MX" sz="1600" dirty="0">
              <a:latin typeface="Arial Black" pitchFamily="34" charset="0"/>
            </a:endParaRPr>
          </a:p>
          <a:p>
            <a:pPr marL="742950" lvl="1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>
                <a:latin typeface="Arial Black" pitchFamily="34" charset="0"/>
              </a:rPr>
              <a:t>Se levantara Acta Final.</a:t>
            </a:r>
          </a:p>
          <a:p>
            <a:pPr marL="742950" lvl="1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sz="1600" dirty="0" smtClean="0">
                <a:latin typeface="Arial Black" pitchFamily="34" charset="0"/>
              </a:rPr>
              <a:t>Dictamen </a:t>
            </a:r>
            <a:r>
              <a:rPr lang="es-MX" sz="1600" dirty="0">
                <a:latin typeface="Arial Black" pitchFamily="34" charset="0"/>
              </a:rPr>
              <a:t>de Auditoría</a:t>
            </a:r>
            <a:r>
              <a:rPr lang="es-MX" sz="1600" dirty="0" smtClean="0">
                <a:latin typeface="Arial Black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s-MX" sz="1600" dirty="0">
                <a:latin typeface="Arial Black" pitchFamily="34" charset="0"/>
              </a:rPr>
              <a:t>b) Por auditorías gubernamentales y de fiscalización practicadas por Autoridades      Competentes.  </a:t>
            </a:r>
            <a:r>
              <a:rPr lang="es-MX" sz="1600" dirty="0" smtClean="0">
                <a:latin typeface="Arial Black" pitchFamily="34" charset="0"/>
                <a:hlinkClick r:id="rId2" action="ppaction://hlinkfile"/>
              </a:rPr>
              <a:t>se ordena la auditoría.PDF</a:t>
            </a:r>
            <a:endParaRPr lang="es-MX" sz="1600" dirty="0">
              <a:latin typeface="Arial Black" pitchFamily="34" charset="0"/>
            </a:endParaRPr>
          </a:p>
          <a:p>
            <a:pPr algn="r"/>
            <a:r>
              <a:rPr lang="es-MX" sz="1600" dirty="0" smtClean="0">
                <a:latin typeface="Arial Black" pitchFamily="34" charset="0"/>
              </a:rPr>
              <a:t>Art</a:t>
            </a:r>
            <a:r>
              <a:rPr lang="es-MX" sz="1600" dirty="0">
                <a:latin typeface="Arial Black" pitchFamily="34" charset="0"/>
              </a:rPr>
              <a:t>. </a:t>
            </a:r>
            <a:r>
              <a:rPr lang="es-MX" sz="1600" dirty="0" smtClean="0">
                <a:latin typeface="Arial Black" pitchFamily="34" charset="0"/>
              </a:rPr>
              <a:t>64, párrafo tercero </a:t>
            </a:r>
            <a:r>
              <a:rPr lang="es-MX" sz="1600" dirty="0">
                <a:latin typeface="Arial Black" pitchFamily="34" charset="0"/>
              </a:rPr>
              <a:t>(LRSPEMZ)</a:t>
            </a:r>
          </a:p>
          <a:p>
            <a:pPr algn="just"/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88351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1405037"/>
            <a:ext cx="8568952" cy="19389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s-MX" sz="4000" b="1" dirty="0" smtClean="0"/>
              <a:t>  </a:t>
            </a:r>
          </a:p>
          <a:p>
            <a:pPr algn="ctr"/>
            <a:r>
              <a:rPr lang="es-MX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  <a:hlinkClick r:id="rId2" action="ppaction://hlinkfile"/>
              </a:rPr>
              <a:t>2.-ACUERDO DE RADICACIÓN</a:t>
            </a:r>
            <a:endParaRPr lang="es-MX" sz="4000" b="1" dirty="0" smtClean="0">
              <a:solidFill>
                <a:schemeClr val="tx2">
                  <a:lumMod val="40000"/>
                  <a:lumOff val="60000"/>
                </a:schemeClr>
              </a:solidFill>
              <a:latin typeface="Arial Black" pitchFamily="34" charset="0"/>
            </a:endParaRPr>
          </a:p>
          <a:p>
            <a:endParaRPr lang="es-MX" sz="4000" b="1" dirty="0" smtClean="0"/>
          </a:p>
        </p:txBody>
      </p:sp>
      <p:sp>
        <p:nvSpPr>
          <p:cNvPr id="3" name="2 CuadroTexto"/>
          <p:cNvSpPr txBox="1"/>
          <p:nvPr/>
        </p:nvSpPr>
        <p:spPr>
          <a:xfrm>
            <a:off x="899592" y="4157116"/>
            <a:ext cx="2232248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u="sng" dirty="0" smtClean="0">
                <a:latin typeface="Arial Black" pitchFamily="34" charset="0"/>
                <a:hlinkClick r:id="rId3" action="ppaction://hlinkfile"/>
              </a:rPr>
              <a:t>3.-Se Desecha Denuncia por </a:t>
            </a:r>
            <a:r>
              <a:rPr lang="es-MX" u="sng" dirty="0">
                <a:latin typeface="Arial Black" pitchFamily="34" charset="0"/>
                <a:hlinkClick r:id="rId3" action="ppaction://hlinkfile"/>
              </a:rPr>
              <a:t>n</a:t>
            </a:r>
            <a:r>
              <a:rPr lang="es-MX" u="sng" dirty="0" smtClean="0">
                <a:latin typeface="Arial Black" pitchFamily="34" charset="0"/>
                <a:hlinkClick r:id="rId3" action="ppaction://hlinkfile"/>
              </a:rPr>
              <a:t>o Ratificar </a:t>
            </a:r>
            <a:endParaRPr lang="es-MX" u="sng" dirty="0">
              <a:latin typeface="Arial Black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27884" y="4145236"/>
            <a:ext cx="201622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u="sng" dirty="0" smtClean="0">
                <a:latin typeface="Arial Black" pitchFamily="34" charset="0"/>
                <a:hlinkClick r:id="rId4" action="ppaction://hlinkfile"/>
              </a:rPr>
              <a:t>4.-No cumple requisitos y se desecha Denuncia</a:t>
            </a:r>
            <a:endParaRPr lang="es-MX" u="sng" dirty="0">
              <a:latin typeface="Arial Black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020544" y="4145236"/>
            <a:ext cx="2016224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>
                <a:latin typeface="Arial Black" pitchFamily="34" charset="0"/>
              </a:rPr>
              <a:t>Para el caso de la Auditorías, no se requiere la ratificación</a:t>
            </a:r>
            <a:endParaRPr lang="es-MX" i="1" strike="sngStrike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9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4513" y="1425352"/>
            <a:ext cx="8568952" cy="43704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MX" sz="800" dirty="0" smtClean="0"/>
          </a:p>
          <a:p>
            <a:r>
              <a:rPr lang="es-MX" b="1" dirty="0">
                <a:latin typeface="Arial Black" pitchFamily="34" charset="0"/>
              </a:rPr>
              <a:t>2</a:t>
            </a:r>
            <a:r>
              <a:rPr lang="es-MX" b="1" dirty="0" smtClean="0">
                <a:latin typeface="Arial Black" pitchFamily="34" charset="0"/>
              </a:rPr>
              <a:t>. EMPLAZAMIENTO</a:t>
            </a:r>
          </a:p>
          <a:p>
            <a:endParaRPr lang="es-MX" b="1" dirty="0" smtClean="0">
              <a:latin typeface="Arial Black" pitchFamily="34" charset="0"/>
            </a:endParaRPr>
          </a:p>
          <a:p>
            <a:pPr algn="just"/>
            <a:endParaRPr lang="es-MX" dirty="0" smtClean="0">
              <a:latin typeface="Arial Black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>
                <a:latin typeface="Arial Black" pitchFamily="34" charset="0"/>
              </a:rPr>
              <a:t>Se realizará de manera personal </a:t>
            </a:r>
            <a:r>
              <a:rPr lang="es-MX" dirty="0" smtClean="0">
                <a:latin typeface="Arial Black" pitchFamily="34" charset="0"/>
                <a:hlinkClick r:id="rId2" action="ppaction://hlinkfile"/>
              </a:rPr>
              <a:t>(Art. 14 fracción I LRSPEMZ).</a:t>
            </a:r>
            <a:endParaRPr lang="es-MX" dirty="0" smtClean="0">
              <a:latin typeface="Arial Black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s-MX" dirty="0" smtClean="0">
              <a:latin typeface="Arial Black" pitchFamily="34" charset="0"/>
            </a:endParaRPr>
          </a:p>
          <a:p>
            <a:pPr marL="914400" lvl="1" indent="-4572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dirty="0" smtClean="0">
                <a:latin typeface="Arial Black" pitchFamily="34" charset="0"/>
              </a:rPr>
              <a:t>En el domicilio del Servidor público.</a:t>
            </a:r>
          </a:p>
          <a:p>
            <a:pPr lvl="1" algn="just">
              <a:lnSpc>
                <a:spcPct val="150000"/>
              </a:lnSpc>
            </a:pPr>
            <a:r>
              <a:rPr lang="es-MX" dirty="0" smtClean="0">
                <a:latin typeface="Arial Black" pitchFamily="34" charset="0"/>
              </a:rPr>
              <a:t>         (En </a:t>
            </a:r>
            <a:r>
              <a:rPr lang="es-MX" dirty="0">
                <a:latin typeface="Arial Black" pitchFamily="34" charset="0"/>
              </a:rPr>
              <a:t>el ultimo domicilio que haya señalado</a:t>
            </a:r>
            <a:r>
              <a:rPr lang="es-MX" dirty="0" smtClean="0">
                <a:latin typeface="Arial Black" pitchFamily="34" charset="0"/>
              </a:rPr>
              <a:t>.)</a:t>
            </a:r>
          </a:p>
          <a:p>
            <a:pPr lvl="1" algn="just">
              <a:lnSpc>
                <a:spcPct val="150000"/>
              </a:lnSpc>
            </a:pPr>
            <a:endParaRPr lang="es-MX" dirty="0" smtClean="0">
              <a:latin typeface="Arial Black" pitchFamily="34" charset="0"/>
            </a:endParaRPr>
          </a:p>
          <a:p>
            <a:pPr marL="914400" lvl="1" indent="-4572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MX" dirty="0" smtClean="0">
                <a:latin typeface="Arial Black" pitchFamily="34" charset="0"/>
              </a:rPr>
              <a:t>En su lugar de Trabajo Actual.</a:t>
            </a:r>
          </a:p>
          <a:p>
            <a:pPr algn="r"/>
            <a:endParaRPr lang="es-MX" dirty="0" smtClean="0">
              <a:latin typeface="Arial Black" pitchFamily="34" charset="0"/>
            </a:endParaRPr>
          </a:p>
          <a:p>
            <a:pPr algn="r"/>
            <a:endParaRPr lang="es-MX" dirty="0" smtClean="0">
              <a:latin typeface="Arial Black" pitchFamily="34" charset="0"/>
            </a:endParaRPr>
          </a:p>
          <a:p>
            <a:pPr algn="r"/>
            <a:r>
              <a:rPr lang="es-MX" dirty="0" smtClean="0">
                <a:latin typeface="Arial Black" pitchFamily="34" charset="0"/>
              </a:rPr>
              <a:t> </a:t>
            </a:r>
          </a:p>
          <a:p>
            <a:pPr algn="just"/>
            <a:endParaRPr lang="es-MX" u="sng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4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4142</TotalTime>
  <Words>1342</Words>
  <Application>Microsoft Office PowerPoint</Application>
  <PresentationFormat>Presentación en pantalla (4:3)</PresentationFormat>
  <Paragraphs>225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ADMINISTRACION PÚBLICA DESCENTRALIZADA</dc:title>
  <dc:creator>Diosela</dc:creator>
  <cp:lastModifiedBy>Jorge Orestes</cp:lastModifiedBy>
  <cp:revision>334</cp:revision>
  <cp:lastPrinted>2011-11-16T21:58:03Z</cp:lastPrinted>
  <dcterms:created xsi:type="dcterms:W3CDTF">2011-03-04T19:56:18Z</dcterms:created>
  <dcterms:modified xsi:type="dcterms:W3CDTF">2017-05-23T14:43:49Z</dcterms:modified>
</cp:coreProperties>
</file>